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074" autoAdjust="0"/>
  </p:normalViewPr>
  <p:slideViewPr>
    <p:cSldViewPr>
      <p:cViewPr>
        <p:scale>
          <a:sx n="50" d="100"/>
          <a:sy n="50" d="100"/>
        </p:scale>
        <p:origin x="-100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D82AC-4015-44D4-96C2-97F10823A7FF}" type="datetimeFigureOut">
              <a:rPr lang="en-SG" smtClean="0"/>
              <a:pPr/>
              <a:t>22/2/2011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CC524-7D9E-427A-9C03-790A2D0F61BD}" type="slidenum">
              <a:rPr lang="en-SG" smtClean="0"/>
              <a:pPr/>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Digital</a:t>
            </a:r>
            <a:r>
              <a:rPr lang="en-US" baseline="0" dirty="0" smtClean="0"/>
              <a:t> Image = </a:t>
            </a:r>
            <a:r>
              <a:rPr lang="en-SG" sz="1200" kern="1200" baseline="0" dirty="0" smtClean="0">
                <a:solidFill>
                  <a:schemeClr val="tx1"/>
                </a:solidFill>
                <a:latin typeface="+mn-lt"/>
                <a:ea typeface="+mn-ea"/>
                <a:cs typeface="+mn-cs"/>
              </a:rPr>
              <a:t>Collection of pixels are organized in a two-dimensional grid and represent the smallest amount of picture information that is available. If you look closely at an image, pixels can sometimes appear as small “dots.” More pixels in your image mean </a:t>
            </a:r>
            <a:r>
              <a:rPr lang="en-SG" sz="1200" kern="1200" baseline="0" smtClean="0">
                <a:solidFill>
                  <a:schemeClr val="tx1"/>
                </a:solidFill>
                <a:latin typeface="+mn-lt"/>
                <a:ea typeface="+mn-ea"/>
                <a:cs typeface="+mn-cs"/>
              </a:rPr>
              <a:t>more detail or </a:t>
            </a:r>
            <a:r>
              <a:rPr lang="en-SG" sz="1200" kern="1200" baseline="0" dirty="0" smtClean="0">
                <a:solidFill>
                  <a:schemeClr val="tx1"/>
                </a:solidFill>
                <a:latin typeface="+mn-lt"/>
                <a:ea typeface="+mn-ea"/>
                <a:cs typeface="+mn-cs"/>
              </a:rPr>
              <a:t>resolution.</a:t>
            </a:r>
            <a:endParaRPr lang="en-SG"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3</a:t>
            </a:fld>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to show the basic use of the image methods, we will construct an image</a:t>
            </a:r>
          </a:p>
          <a:p>
            <a:r>
              <a:rPr lang="en-US" sz="1200" kern="1200" baseline="0" dirty="0" smtClean="0">
                <a:solidFill>
                  <a:schemeClr val="tx1"/>
                </a:solidFill>
                <a:latin typeface="+mn-lt"/>
                <a:ea typeface="+mn-ea"/>
                <a:cs typeface="+mn-cs"/>
              </a:rPr>
              <a:t>that starts out empty and is filled with black pixels at specific locations. Session 6.5 starts</a:t>
            </a:r>
          </a:p>
          <a:p>
            <a:r>
              <a:rPr lang="en-US" sz="1200" kern="1200" baseline="0" dirty="0" smtClean="0">
                <a:solidFill>
                  <a:schemeClr val="tx1"/>
                </a:solidFill>
                <a:latin typeface="+mn-lt"/>
                <a:ea typeface="+mn-ea"/>
                <a:cs typeface="+mn-cs"/>
              </a:rPr>
              <a:t>by creating a window and an empty image that is sized to fit within the window. In order</a:t>
            </a:r>
          </a:p>
          <a:p>
            <a:r>
              <a:rPr lang="en-US" sz="1200" kern="1200" baseline="0" dirty="0" smtClean="0">
                <a:solidFill>
                  <a:schemeClr val="tx1"/>
                </a:solidFill>
                <a:latin typeface="+mn-lt"/>
                <a:ea typeface="+mn-ea"/>
                <a:cs typeface="+mn-cs"/>
              </a:rPr>
              <a:t>to create a line of black pixels, we use a loop variable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and iterate over the range from 0</a:t>
            </a:r>
          </a:p>
          <a:p>
            <a:r>
              <a:rPr lang="en-US" sz="1200" kern="1200" baseline="0" dirty="0" smtClean="0">
                <a:solidFill>
                  <a:schemeClr val="tx1"/>
                </a:solidFill>
                <a:latin typeface="+mn-lt"/>
                <a:ea typeface="+mn-ea"/>
                <a:cs typeface="+mn-cs"/>
              </a:rPr>
              <a:t>to 299. The </a:t>
            </a:r>
            <a:r>
              <a:rPr lang="en-US" sz="1200" kern="1200" baseline="0" dirty="0" err="1" smtClean="0">
                <a:solidFill>
                  <a:schemeClr val="tx1"/>
                </a:solidFill>
                <a:latin typeface="+mn-lt"/>
                <a:ea typeface="+mn-ea"/>
                <a:cs typeface="+mn-cs"/>
              </a:rPr>
              <a:t>setPixel</a:t>
            </a:r>
            <a:r>
              <a:rPr lang="en-US" sz="1200" kern="1200" baseline="0" dirty="0" smtClean="0">
                <a:solidFill>
                  <a:schemeClr val="tx1"/>
                </a:solidFill>
                <a:latin typeface="+mn-lt"/>
                <a:ea typeface="+mn-ea"/>
                <a:cs typeface="+mn-cs"/>
              </a:rPr>
              <a:t> method can be called using the value of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for both column and row</a:t>
            </a:r>
          </a:p>
          <a:p>
            <a:r>
              <a:rPr lang="en-US" sz="1200" kern="1200" baseline="0" dirty="0" smtClean="0">
                <a:solidFill>
                  <a:schemeClr val="tx1"/>
                </a:solidFill>
                <a:latin typeface="+mn-lt"/>
                <a:ea typeface="+mn-ea"/>
                <a:cs typeface="+mn-cs"/>
              </a:rPr>
              <a:t>with a pixel called </a:t>
            </a:r>
            <a:r>
              <a:rPr lang="en-US" sz="1200" kern="1200" baseline="0" dirty="0" err="1" smtClean="0">
                <a:solidFill>
                  <a:schemeClr val="tx1"/>
                </a:solidFill>
                <a:latin typeface="+mn-lt"/>
                <a:ea typeface="+mn-ea"/>
                <a:cs typeface="+mn-cs"/>
              </a:rPr>
              <a:t>blackPixel</a:t>
            </a:r>
            <a:r>
              <a:rPr lang="en-US" sz="1200" kern="1200" baseline="0" dirty="0" smtClean="0">
                <a:solidFill>
                  <a:schemeClr val="tx1"/>
                </a:solidFill>
                <a:latin typeface="+mn-lt"/>
                <a:ea typeface="+mn-ea"/>
                <a:cs typeface="+mn-cs"/>
              </a:rPr>
              <a:t> that has been created with a combination of red, green,</a:t>
            </a:r>
          </a:p>
          <a:p>
            <a:r>
              <a:rPr lang="en-US" sz="1200" kern="1200" baseline="0" dirty="0" err="1" smtClean="0">
                <a:solidFill>
                  <a:schemeClr val="tx1"/>
                </a:solidFill>
                <a:latin typeface="+mn-lt"/>
                <a:ea typeface="+mn-ea"/>
                <a:cs typeface="+mn-cs"/>
              </a:rPr>
              <a:t>andblue</a:t>
            </a:r>
            <a:r>
              <a:rPr lang="en-US" sz="1200" kern="1200" baseline="0" dirty="0" smtClean="0">
                <a:solidFill>
                  <a:schemeClr val="tx1"/>
                </a:solidFill>
                <a:latin typeface="+mn-lt"/>
                <a:ea typeface="+mn-ea"/>
                <a:cs typeface="+mn-cs"/>
              </a:rPr>
              <a:t> corresponding to the color black. We draw the image in the window as shown in figure.</a:t>
            </a:r>
          </a:p>
          <a:p>
            <a:r>
              <a:rPr lang="en-US" sz="1200" kern="1200" baseline="0" dirty="0" smtClean="0">
                <a:solidFill>
                  <a:schemeClr val="tx1"/>
                </a:solidFill>
                <a:latin typeface="+mn-lt"/>
                <a:ea typeface="+mn-ea"/>
                <a:cs typeface="+mn-cs"/>
              </a:rPr>
              <a:t>Finally, we save the image to a file using the save method.</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13</a:t>
            </a:fld>
            <a:endParaRPr lang="en-S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order to create the negative image, we call the </a:t>
            </a:r>
            <a:r>
              <a:rPr lang="en-US" sz="1200" kern="1200" baseline="0" dirty="0" err="1" smtClean="0">
                <a:solidFill>
                  <a:schemeClr val="tx1"/>
                </a:solidFill>
                <a:latin typeface="+mn-lt"/>
                <a:ea typeface="+mn-ea"/>
                <a:cs typeface="+mn-cs"/>
              </a:rPr>
              <a:t>negativePixel</a:t>
            </a:r>
            <a:r>
              <a:rPr lang="en-US" sz="1200" kern="1200" baseline="0" dirty="0" smtClean="0">
                <a:solidFill>
                  <a:schemeClr val="tx1"/>
                </a:solidFill>
                <a:latin typeface="+mn-lt"/>
                <a:ea typeface="+mn-ea"/>
                <a:cs typeface="+mn-cs"/>
              </a:rPr>
              <a:t> function on each pixel.</a:t>
            </a:r>
          </a:p>
          <a:p>
            <a:r>
              <a:rPr lang="en-US" sz="1200" kern="1200" baseline="0" dirty="0" smtClean="0">
                <a:solidFill>
                  <a:schemeClr val="tx1"/>
                </a:solidFill>
                <a:latin typeface="+mn-lt"/>
                <a:ea typeface="+mn-ea"/>
                <a:cs typeface="+mn-cs"/>
              </a:rPr>
              <a:t>We need to come up with a pattern that will allow us to process each pixel. To do this, we</a:t>
            </a:r>
          </a:p>
          <a:p>
            <a:r>
              <a:rPr lang="en-US" sz="1200" kern="1200" baseline="0" dirty="0" smtClean="0">
                <a:solidFill>
                  <a:schemeClr val="tx1"/>
                </a:solidFill>
                <a:latin typeface="+mn-lt"/>
                <a:ea typeface="+mn-ea"/>
                <a:cs typeface="+mn-cs"/>
              </a:rPr>
              <a:t>can think of the image as having a specific number of rows equal to the height of the image.</a:t>
            </a:r>
          </a:p>
          <a:p>
            <a:r>
              <a:rPr lang="en-US" sz="1200" kern="1200" baseline="0" dirty="0" smtClean="0">
                <a:solidFill>
                  <a:schemeClr val="tx1"/>
                </a:solidFill>
                <a:latin typeface="+mn-lt"/>
                <a:ea typeface="+mn-ea"/>
                <a:cs typeface="+mn-cs"/>
              </a:rPr>
              <a:t>Each row in turn has a number of columns equal to the width of the image. With this in</a:t>
            </a:r>
          </a:p>
          <a:p>
            <a:r>
              <a:rPr lang="en-US" sz="1200" kern="1200" baseline="0" dirty="0" smtClean="0">
                <a:solidFill>
                  <a:schemeClr val="tx1"/>
                </a:solidFill>
                <a:latin typeface="+mn-lt"/>
                <a:ea typeface="+mn-ea"/>
                <a:cs typeface="+mn-cs"/>
              </a:rPr>
              <a:t>mind, we can build an iteration that will systematically move through all of the rows and</a:t>
            </a:r>
          </a:p>
          <a:p>
            <a:r>
              <a:rPr lang="en-US" sz="1200" kern="1200" baseline="0" dirty="0" smtClean="0">
                <a:solidFill>
                  <a:schemeClr val="tx1"/>
                </a:solidFill>
                <a:latin typeface="+mn-lt"/>
                <a:ea typeface="+mn-ea"/>
                <a:cs typeface="+mn-cs"/>
              </a:rPr>
              <a:t>within each, will move through all of the columns. This gives rise to the notion of </a:t>
            </a:r>
            <a:r>
              <a:rPr lang="en-US" sz="1200" b="1" kern="1200" baseline="0" dirty="0" smtClean="0">
                <a:solidFill>
                  <a:schemeClr val="tx1"/>
                </a:solidFill>
                <a:latin typeface="+mn-lt"/>
                <a:ea typeface="+mn-ea"/>
                <a:cs typeface="+mn-cs"/>
              </a:rPr>
              <a:t>nested</a:t>
            </a:r>
          </a:p>
          <a:p>
            <a:r>
              <a:rPr lang="en-US" sz="1200" b="1" kern="1200" baseline="0" dirty="0" smtClean="0">
                <a:solidFill>
                  <a:schemeClr val="tx1"/>
                </a:solidFill>
                <a:latin typeface="+mn-lt"/>
                <a:ea typeface="+mn-ea"/>
                <a:cs typeface="+mn-cs"/>
              </a:rPr>
              <a:t>iteration—the placement of an iteration as the process inside of another iteration. In other</a:t>
            </a:r>
          </a:p>
          <a:p>
            <a:r>
              <a:rPr lang="en-US" sz="1200" kern="1200" baseline="0" dirty="0" smtClean="0">
                <a:solidFill>
                  <a:schemeClr val="tx1"/>
                </a:solidFill>
                <a:latin typeface="+mn-lt"/>
                <a:ea typeface="+mn-ea"/>
                <a:cs typeface="+mn-cs"/>
              </a:rPr>
              <a:t>words, for each pass of the “outer” iteration, the “inner” iteration will run to completion.</a:t>
            </a:r>
          </a:p>
          <a:p>
            <a:r>
              <a:rPr lang="en-US" sz="1200" kern="1200" baseline="0" dirty="0" smtClean="0">
                <a:solidFill>
                  <a:schemeClr val="tx1"/>
                </a:solidFill>
                <a:latin typeface="+mn-lt"/>
                <a:ea typeface="+mn-ea"/>
                <a:cs typeface="+mn-cs"/>
              </a:rPr>
              <a:t>The inner iteration will run from start to finish for each pass of the outer iteration.</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14</a:t>
            </a:fld>
            <a:endParaRPr lang="en-S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images are placed on film and then developed, a set of </a:t>
            </a:r>
            <a:r>
              <a:rPr lang="en-US" sz="1200" b="1" kern="1200" baseline="0" dirty="0" smtClean="0">
                <a:solidFill>
                  <a:schemeClr val="tx1"/>
                </a:solidFill>
                <a:latin typeface="+mn-lt"/>
                <a:ea typeface="+mn-ea"/>
                <a:cs typeface="+mn-cs"/>
              </a:rPr>
              <a:t>negatives is produced. A</a:t>
            </a:r>
          </a:p>
          <a:p>
            <a:r>
              <a:rPr lang="en-US" sz="1200" kern="1200" baseline="0" dirty="0" smtClean="0">
                <a:solidFill>
                  <a:schemeClr val="tx1"/>
                </a:solidFill>
                <a:latin typeface="+mn-lt"/>
                <a:ea typeface="+mn-ea"/>
                <a:cs typeface="+mn-cs"/>
              </a:rPr>
              <a:t>negative image is also known as a color-reversed image. In a negative image, red becomes</a:t>
            </a:r>
          </a:p>
          <a:p>
            <a:r>
              <a:rPr lang="en-US" sz="1200" kern="1200" baseline="0" dirty="0" smtClean="0">
                <a:solidFill>
                  <a:schemeClr val="tx1"/>
                </a:solidFill>
                <a:latin typeface="+mn-lt"/>
                <a:ea typeface="+mn-ea"/>
                <a:cs typeface="+mn-cs"/>
              </a:rPr>
              <a:t>cyan where cyan is the mixture of green and blue. Likewise, yellow becomes blue and blue</a:t>
            </a:r>
          </a:p>
          <a:p>
            <a:r>
              <a:rPr lang="en-US" sz="1200" kern="1200" baseline="0" dirty="0" smtClean="0">
                <a:solidFill>
                  <a:schemeClr val="tx1"/>
                </a:solidFill>
                <a:latin typeface="+mn-lt"/>
                <a:ea typeface="+mn-ea"/>
                <a:cs typeface="+mn-cs"/>
              </a:rPr>
              <a:t>becomes yellow. Regions that are white turn black, black turns white, light turns dark and</a:t>
            </a:r>
          </a:p>
          <a:p>
            <a:r>
              <a:rPr lang="en-US" sz="1200" kern="1200" baseline="0" dirty="0" smtClean="0">
                <a:solidFill>
                  <a:schemeClr val="tx1"/>
                </a:solidFill>
                <a:latin typeface="+mn-lt"/>
                <a:ea typeface="+mn-ea"/>
                <a:cs typeface="+mn-cs"/>
              </a:rPr>
              <a:t>dark turns light. This continues for all possible color combinations.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the pixel level, the negative operation is just a matter of “reversing” the red, green, and</a:t>
            </a:r>
          </a:p>
          <a:p>
            <a:r>
              <a:rPr lang="en-US" sz="1200" kern="1200" baseline="0" dirty="0" smtClean="0">
                <a:solidFill>
                  <a:schemeClr val="tx1"/>
                </a:solidFill>
                <a:latin typeface="+mn-lt"/>
                <a:ea typeface="+mn-ea"/>
                <a:cs typeface="+mn-cs"/>
              </a:rPr>
              <a:t>blue components in that pixel. Since color intensity ranges from 0 to 255, a pixel with a</a:t>
            </a:r>
          </a:p>
          <a:p>
            <a:r>
              <a:rPr lang="en-US" sz="1200" kern="1200" baseline="0" dirty="0" smtClean="0">
                <a:solidFill>
                  <a:schemeClr val="tx1"/>
                </a:solidFill>
                <a:latin typeface="+mn-lt"/>
                <a:ea typeface="+mn-ea"/>
                <a:cs typeface="+mn-cs"/>
              </a:rPr>
              <a:t>large amount of a specific color—say, red—will have a small amount in the negative. At the</a:t>
            </a:r>
          </a:p>
          <a:p>
            <a:r>
              <a:rPr lang="en-US" sz="1200" kern="1200" baseline="0" dirty="0" smtClean="0">
                <a:solidFill>
                  <a:schemeClr val="tx1"/>
                </a:solidFill>
                <a:latin typeface="+mn-lt"/>
                <a:ea typeface="+mn-ea"/>
                <a:cs typeface="+mn-cs"/>
              </a:rPr>
              <a:t>maximum, a pixel with a red intensity of 255 will have a red intensity of 0 in the negative.</a:t>
            </a:r>
          </a:p>
          <a:p>
            <a:r>
              <a:rPr lang="en-US" sz="1200" kern="1200" baseline="0" dirty="0" smtClean="0">
                <a:solidFill>
                  <a:schemeClr val="tx1"/>
                </a:solidFill>
                <a:latin typeface="+mn-lt"/>
                <a:ea typeface="+mn-ea"/>
                <a:cs typeface="+mn-cs"/>
              </a:rPr>
              <a:t>This suggests that the way to create a negative pixel is to subtract each of the red, green,</a:t>
            </a:r>
          </a:p>
          <a:p>
            <a:r>
              <a:rPr lang="en-US" sz="1200" kern="1200" baseline="0" dirty="0" smtClean="0">
                <a:solidFill>
                  <a:schemeClr val="tx1"/>
                </a:solidFill>
                <a:latin typeface="+mn-lt"/>
                <a:ea typeface="+mn-ea"/>
                <a:cs typeface="+mn-cs"/>
              </a:rPr>
              <a:t>and blue intensity values from 255. The results can then be placed in a new pixel.</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15</a:t>
            </a:fld>
            <a:endParaRPr lang="en-S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pixel level, the negative operation is just a matter of “reversing” the red, green, and</a:t>
            </a:r>
          </a:p>
          <a:p>
            <a:r>
              <a:rPr lang="en-US" sz="1200" kern="1200" baseline="0" dirty="0" smtClean="0">
                <a:solidFill>
                  <a:schemeClr val="tx1"/>
                </a:solidFill>
                <a:latin typeface="+mn-lt"/>
                <a:ea typeface="+mn-ea"/>
                <a:cs typeface="+mn-cs"/>
              </a:rPr>
              <a:t>blue components in that pixel. Since color intensity ranges from 0 to 255, a pixel with a</a:t>
            </a:r>
          </a:p>
          <a:p>
            <a:r>
              <a:rPr lang="en-US" sz="1200" kern="1200" baseline="0" dirty="0" smtClean="0">
                <a:solidFill>
                  <a:schemeClr val="tx1"/>
                </a:solidFill>
                <a:latin typeface="+mn-lt"/>
                <a:ea typeface="+mn-ea"/>
                <a:cs typeface="+mn-cs"/>
              </a:rPr>
              <a:t>large amount of a specific color—say, red—will have a small amount in the negative. At the</a:t>
            </a:r>
          </a:p>
          <a:p>
            <a:r>
              <a:rPr lang="en-US" sz="1200" kern="1200" baseline="0" dirty="0" smtClean="0">
                <a:solidFill>
                  <a:schemeClr val="tx1"/>
                </a:solidFill>
                <a:latin typeface="+mn-lt"/>
                <a:ea typeface="+mn-ea"/>
                <a:cs typeface="+mn-cs"/>
              </a:rPr>
              <a:t>maximum, a pixel with a red intensity of 255 will have a red intensity of 0 in the negative.</a:t>
            </a:r>
          </a:p>
          <a:p>
            <a:r>
              <a:rPr lang="en-US" sz="1200" kern="1200" baseline="0" dirty="0" smtClean="0">
                <a:solidFill>
                  <a:schemeClr val="tx1"/>
                </a:solidFill>
                <a:latin typeface="+mn-lt"/>
                <a:ea typeface="+mn-ea"/>
                <a:cs typeface="+mn-cs"/>
              </a:rPr>
              <a:t>This suggests that the way to create a negative pixel is to subtract each of the red, green,</a:t>
            </a:r>
          </a:p>
          <a:p>
            <a:r>
              <a:rPr lang="en-US" sz="1200" kern="1200" baseline="0" dirty="0" smtClean="0">
                <a:solidFill>
                  <a:schemeClr val="tx1"/>
                </a:solidFill>
                <a:latin typeface="+mn-lt"/>
                <a:ea typeface="+mn-ea"/>
                <a:cs typeface="+mn-cs"/>
              </a:rPr>
              <a:t>and blue intensity values from 255. The results can then be placed in a new pixel.</a:t>
            </a:r>
          </a:p>
          <a:p>
            <a:endParaRPr lang="en-US" dirty="0" smtClean="0"/>
          </a:p>
          <a:p>
            <a:r>
              <a:rPr lang="en-US" dirty="0" err="1" smtClean="0"/>
              <a:t>negativePixel</a:t>
            </a:r>
            <a:r>
              <a:rPr lang="en-US" sz="1200" kern="1200" baseline="0" dirty="0" smtClean="0">
                <a:solidFill>
                  <a:schemeClr val="tx1"/>
                </a:solidFill>
                <a:latin typeface="+mn-lt"/>
                <a:ea typeface="+mn-ea"/>
                <a:cs typeface="+mn-cs"/>
              </a:rPr>
              <a:t>function take a Pixel as a parameter and return the negative</a:t>
            </a:r>
          </a:p>
          <a:p>
            <a:r>
              <a:rPr lang="en-US" sz="1200" kern="1200" baseline="0" dirty="0" smtClean="0">
                <a:solidFill>
                  <a:schemeClr val="tx1"/>
                </a:solidFill>
                <a:latin typeface="+mn-lt"/>
                <a:ea typeface="+mn-ea"/>
                <a:cs typeface="+mn-cs"/>
              </a:rPr>
              <a:t>pixel using the suggested process from above. Note that the function expects to receive an</a:t>
            </a:r>
          </a:p>
          <a:p>
            <a:r>
              <a:rPr lang="en-US" sz="1200" kern="1200" baseline="0" dirty="0" smtClean="0">
                <a:solidFill>
                  <a:schemeClr val="tx1"/>
                </a:solidFill>
                <a:latin typeface="+mn-lt"/>
                <a:ea typeface="+mn-ea"/>
                <a:cs typeface="+mn-cs"/>
              </a:rPr>
              <a:t>entire Pixel and will decompose the color components, perform the subtractions, and then</a:t>
            </a:r>
          </a:p>
          <a:p>
            <a:r>
              <a:rPr lang="en-US" sz="1200" kern="1200" baseline="0" dirty="0" smtClean="0">
                <a:solidFill>
                  <a:schemeClr val="tx1"/>
                </a:solidFill>
                <a:latin typeface="+mn-lt"/>
                <a:ea typeface="+mn-ea"/>
                <a:cs typeface="+mn-cs"/>
              </a:rPr>
              <a:t>build and return a new Pixel.</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16</a:t>
            </a:fld>
            <a:endParaRPr lang="en-S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Another very common image color manipulation is to convert an image to </a:t>
            </a:r>
            <a:r>
              <a:rPr lang="en-US" sz="1200" b="1" kern="1200" baseline="0" dirty="0" smtClean="0">
                <a:solidFill>
                  <a:schemeClr val="tx1"/>
                </a:solidFill>
                <a:latin typeface="+mn-lt"/>
                <a:ea typeface="+mn-ea"/>
                <a:cs typeface="+mn-cs"/>
              </a:rPr>
              <a:t>grayscale, where</a:t>
            </a:r>
          </a:p>
          <a:p>
            <a:r>
              <a:rPr lang="en-US" sz="1200" kern="1200" baseline="0" dirty="0" smtClean="0">
                <a:solidFill>
                  <a:schemeClr val="tx1"/>
                </a:solidFill>
                <a:latin typeface="+mn-lt"/>
                <a:ea typeface="+mn-ea"/>
                <a:cs typeface="+mn-cs"/>
              </a:rPr>
              <a:t>each pixel will be a shade of gray, ranging from very dark (black) to very light (white).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grayscale, each of the red, green, and blue color components will take on the same</a:t>
            </a:r>
          </a:p>
          <a:p>
            <a:r>
              <a:rPr lang="en-US" sz="1200" kern="1200" baseline="0" dirty="0" smtClean="0">
                <a:solidFill>
                  <a:schemeClr val="tx1"/>
                </a:solidFill>
                <a:latin typeface="+mn-lt"/>
                <a:ea typeface="+mn-ea"/>
                <a:cs typeface="+mn-cs"/>
              </a:rPr>
              <a:t>value. In other words there are 256 different grayscale color values ranging from darkest</a:t>
            </a:r>
          </a:p>
          <a:p>
            <a:r>
              <a:rPr lang="en-US" sz="1200" kern="1200" baseline="0" dirty="0" smtClean="0">
                <a:solidFill>
                  <a:schemeClr val="tx1"/>
                </a:solidFill>
                <a:latin typeface="+mn-lt"/>
                <a:ea typeface="+mn-ea"/>
                <a:cs typeface="+mn-cs"/>
              </a:rPr>
              <a:t>(0, 0, 0) to lightest (255, 255, 255). The standard color known as “gray” is typically coded</a:t>
            </a:r>
          </a:p>
          <a:p>
            <a:r>
              <a:rPr lang="en-US" sz="1200" kern="1200" baseline="0" dirty="0" smtClean="0">
                <a:solidFill>
                  <a:schemeClr val="tx1"/>
                </a:solidFill>
                <a:latin typeface="+mn-lt"/>
                <a:ea typeface="+mn-ea"/>
                <a:cs typeface="+mn-cs"/>
              </a:rPr>
              <a:t>as (128, 128, 128).</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Our task then is to take each color pixel and convert it into a gray pixel. The easiest way</a:t>
            </a:r>
          </a:p>
          <a:p>
            <a:r>
              <a:rPr lang="en-US" sz="1200" kern="1200" baseline="0" dirty="0" smtClean="0">
                <a:solidFill>
                  <a:schemeClr val="tx1"/>
                </a:solidFill>
                <a:latin typeface="+mn-lt"/>
                <a:ea typeface="+mn-ea"/>
                <a:cs typeface="+mn-cs"/>
              </a:rPr>
              <a:t>to do this is to consider that the intensity of each red, green, and blue component needs</a:t>
            </a:r>
          </a:p>
          <a:p>
            <a:r>
              <a:rPr lang="en-US" sz="1200" kern="1200" baseline="0" dirty="0" smtClean="0">
                <a:solidFill>
                  <a:schemeClr val="tx1"/>
                </a:solidFill>
                <a:latin typeface="+mn-lt"/>
                <a:ea typeface="+mn-ea"/>
                <a:cs typeface="+mn-cs"/>
              </a:rPr>
              <a:t>to play a part in the intensity of the gray. If all of the color intensities are close to zero,</a:t>
            </a:r>
          </a:p>
          <a:p>
            <a:r>
              <a:rPr lang="en-US" sz="1200" kern="1200" baseline="0" dirty="0" smtClean="0">
                <a:solidFill>
                  <a:schemeClr val="tx1"/>
                </a:solidFill>
                <a:latin typeface="+mn-lt"/>
                <a:ea typeface="+mn-ea"/>
                <a:cs typeface="+mn-cs"/>
              </a:rPr>
              <a:t>the resulting color is very dark, which should in turn show as a dark shade of gray. On the</a:t>
            </a:r>
          </a:p>
          <a:p>
            <a:r>
              <a:rPr lang="en-US" sz="1200" kern="1200" baseline="0" dirty="0" smtClean="0">
                <a:solidFill>
                  <a:schemeClr val="tx1"/>
                </a:solidFill>
                <a:latin typeface="+mn-lt"/>
                <a:ea typeface="+mn-ea"/>
                <a:cs typeface="+mn-cs"/>
              </a:rPr>
              <a:t>other hand, if all of the color intensities are closer to 255, the resulting color is very light</a:t>
            </a:r>
          </a:p>
          <a:p>
            <a:r>
              <a:rPr lang="en-US" sz="1200" kern="1200" baseline="0" dirty="0" smtClean="0">
                <a:solidFill>
                  <a:schemeClr val="tx1"/>
                </a:solidFill>
                <a:latin typeface="+mn-lt"/>
                <a:ea typeface="+mn-ea"/>
                <a:cs typeface="+mn-cs"/>
              </a:rPr>
              <a:t>and the resulting gray should be light as well.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analysis gives rise to a simple but accurate formula for grayscale. We will simply take</a:t>
            </a:r>
          </a:p>
          <a:p>
            <a:r>
              <a:rPr lang="en-US" sz="1200" kern="1200" baseline="0" dirty="0" smtClean="0">
                <a:solidFill>
                  <a:schemeClr val="tx1"/>
                </a:solidFill>
                <a:latin typeface="+mn-lt"/>
                <a:ea typeface="+mn-ea"/>
                <a:cs typeface="+mn-cs"/>
              </a:rPr>
              <a:t>the average intensity of the red, green, and blue components. This average can then be</a:t>
            </a:r>
          </a:p>
          <a:p>
            <a:r>
              <a:rPr lang="en-US" sz="1200" kern="1200" baseline="0" dirty="0" smtClean="0">
                <a:solidFill>
                  <a:schemeClr val="tx1"/>
                </a:solidFill>
                <a:latin typeface="+mn-lt"/>
                <a:ea typeface="+mn-ea"/>
                <a:cs typeface="+mn-cs"/>
              </a:rPr>
              <a:t>Used for all three color components in a new pixel that will be a shade of gray.</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17</a:t>
            </a:fld>
            <a:endParaRPr lang="en-S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you compare the Python listings for the </a:t>
            </a:r>
            <a:r>
              <a:rPr lang="en-US" sz="1200" kern="1200" baseline="0" dirty="0" err="1" smtClean="0">
                <a:solidFill>
                  <a:schemeClr val="tx1"/>
                </a:solidFill>
                <a:latin typeface="+mn-lt"/>
                <a:ea typeface="+mn-ea"/>
                <a:cs typeface="+mn-cs"/>
              </a:rPr>
              <a:t>makeGrayScale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makeNegative</a:t>
            </a:r>
            <a:r>
              <a:rPr lang="en-US" sz="1200" kern="1200" baseline="0" dirty="0" smtClean="0">
                <a:solidFill>
                  <a:schemeClr val="tx1"/>
                </a:solidFill>
                <a:latin typeface="+mn-lt"/>
                <a:ea typeface="+mn-ea"/>
                <a:cs typeface="+mn-cs"/>
              </a:rPr>
              <a:t> functions,</a:t>
            </a:r>
          </a:p>
          <a:p>
            <a:r>
              <a:rPr lang="en-US" sz="1200" kern="1200" baseline="0" dirty="0" smtClean="0">
                <a:solidFill>
                  <a:schemeClr val="tx1"/>
                </a:solidFill>
                <a:latin typeface="+mn-lt"/>
                <a:ea typeface="+mn-ea"/>
                <a:cs typeface="+mn-cs"/>
              </a:rPr>
              <a:t>you will note that there is quite a bit of redundancy. In fact, the same steps were followed</a:t>
            </a:r>
          </a:p>
          <a:p>
            <a:r>
              <a:rPr lang="en-US" sz="1200" kern="1200" baseline="0" dirty="0" smtClean="0">
                <a:solidFill>
                  <a:schemeClr val="tx1"/>
                </a:solidFill>
                <a:latin typeface="+mn-lt"/>
                <a:ea typeface="+mn-ea"/>
                <a:cs typeface="+mn-cs"/>
              </a:rPr>
              <a:t>with only one exception—namely, the function that was called to map each original pixel</a:t>
            </a:r>
          </a:p>
          <a:p>
            <a:r>
              <a:rPr lang="en-US" sz="1200" kern="1200" baseline="0" dirty="0" smtClean="0">
                <a:solidFill>
                  <a:schemeClr val="tx1"/>
                </a:solidFill>
                <a:latin typeface="+mn-lt"/>
                <a:ea typeface="+mn-ea"/>
                <a:cs typeface="+mn-cs"/>
              </a:rPr>
              <a:t>into a new pixel. This similarity causes us to think that we could factor out the code that</a:t>
            </a:r>
          </a:p>
          <a:p>
            <a:r>
              <a:rPr lang="en-US" sz="1200" kern="1200" baseline="0" dirty="0" smtClean="0">
                <a:solidFill>
                  <a:schemeClr val="tx1"/>
                </a:solidFill>
                <a:latin typeface="+mn-lt"/>
                <a:ea typeface="+mn-ea"/>
                <a:cs typeface="+mn-cs"/>
              </a:rPr>
              <a:t>is the same and create a more general Python function. This is another example of using</a:t>
            </a:r>
          </a:p>
          <a:p>
            <a:r>
              <a:rPr lang="en-US" sz="1200" kern="1200" baseline="0" dirty="0" smtClean="0">
                <a:solidFill>
                  <a:schemeClr val="tx1"/>
                </a:solidFill>
                <a:latin typeface="+mn-lt"/>
                <a:ea typeface="+mn-ea"/>
                <a:cs typeface="+mn-cs"/>
              </a:rPr>
              <a:t>abstraction to solve problems.</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19</a:t>
            </a:fld>
            <a:endParaRPr lang="en-S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general </a:t>
            </a:r>
            <a:r>
              <a:rPr lang="en-US" sz="1200" kern="1200" baseline="0" dirty="0" err="1" smtClean="0">
                <a:solidFill>
                  <a:schemeClr val="tx1"/>
                </a:solidFill>
                <a:latin typeface="+mn-lt"/>
                <a:ea typeface="+mn-ea"/>
                <a:cs typeface="+mn-cs"/>
              </a:rPr>
              <a:t>pixelMapper</a:t>
            </a:r>
            <a:r>
              <a:rPr lang="en-US" sz="1200" kern="1200" baseline="0" dirty="0" smtClean="0">
                <a:solidFill>
                  <a:schemeClr val="tx1"/>
                </a:solidFill>
                <a:latin typeface="+mn-lt"/>
                <a:ea typeface="+mn-ea"/>
                <a:cs typeface="+mn-cs"/>
              </a:rPr>
              <a:t> function will take two parameters, an image and an RGB function. Lines 3–5 construct a new empty image that is the same size as the original. Line 10, which is inside of our nested iteration, does most</a:t>
            </a:r>
          </a:p>
          <a:p>
            <a:r>
              <a:rPr lang="en-US" sz="1200" kern="1200" baseline="0" dirty="0" smtClean="0">
                <a:solidFill>
                  <a:schemeClr val="tx1"/>
                </a:solidFill>
                <a:latin typeface="+mn-lt"/>
                <a:ea typeface="+mn-ea"/>
                <a:cs typeface="+mn-cs"/>
              </a:rPr>
              <a:t>of the work. The </a:t>
            </a:r>
            <a:r>
              <a:rPr lang="en-US" sz="1200" kern="1200" baseline="0" dirty="0" err="1" smtClean="0">
                <a:solidFill>
                  <a:schemeClr val="tx1"/>
                </a:solidFill>
                <a:latin typeface="+mn-lt"/>
                <a:ea typeface="+mn-ea"/>
                <a:cs typeface="+mn-cs"/>
              </a:rPr>
              <a:t>rgbFunction</a:t>
            </a:r>
            <a:r>
              <a:rPr lang="en-US" sz="1200" kern="1200" baseline="0" dirty="0" smtClean="0">
                <a:solidFill>
                  <a:schemeClr val="tx1"/>
                </a:solidFill>
                <a:latin typeface="+mn-lt"/>
                <a:ea typeface="+mn-ea"/>
                <a:cs typeface="+mn-cs"/>
              </a:rPr>
              <a:t> parameter is applied to each pixel from the original image and the resulting pixel is placed in the new image. Once the nested iteration is complete, we will return the new image.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complete our example by calling the </a:t>
            </a:r>
            <a:r>
              <a:rPr lang="en-US" sz="1200" kern="1200" baseline="0" dirty="0" err="1" smtClean="0">
                <a:solidFill>
                  <a:schemeClr val="tx1"/>
                </a:solidFill>
                <a:latin typeface="+mn-lt"/>
                <a:ea typeface="+mn-ea"/>
                <a:cs typeface="+mn-cs"/>
              </a:rPr>
              <a:t>pixelMapper</a:t>
            </a:r>
            <a:r>
              <a:rPr lang="en-US" sz="1200" kern="1200" baseline="0" dirty="0" smtClean="0">
                <a:solidFill>
                  <a:schemeClr val="tx1"/>
                </a:solidFill>
                <a:latin typeface="+mn-lt"/>
                <a:ea typeface="+mn-ea"/>
                <a:cs typeface="+mn-cs"/>
              </a:rPr>
              <a:t> function using one of our RGB</a:t>
            </a:r>
          </a:p>
          <a:p>
            <a:r>
              <a:rPr lang="en-US" sz="1200" kern="1200" baseline="0" dirty="0" smtClean="0">
                <a:solidFill>
                  <a:schemeClr val="tx1"/>
                </a:solidFill>
                <a:latin typeface="+mn-lt"/>
                <a:ea typeface="+mn-ea"/>
                <a:cs typeface="+mn-cs"/>
              </a:rPr>
              <a:t>functions from the previous sections. Listing 6.6 shows a main function, </a:t>
            </a:r>
            <a:r>
              <a:rPr lang="en-US" sz="1200" kern="1200" baseline="0" dirty="0" err="1" smtClean="0">
                <a:solidFill>
                  <a:schemeClr val="tx1"/>
                </a:solidFill>
                <a:latin typeface="+mn-lt"/>
                <a:ea typeface="+mn-ea"/>
                <a:cs typeface="+mn-cs"/>
              </a:rPr>
              <a:t>generalTransform</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that sets up the image window and loads the original image. Line 6 invokes </a:t>
            </a:r>
            <a:r>
              <a:rPr lang="en-US" sz="1200" kern="1200" baseline="0" dirty="0" err="1" smtClean="0">
                <a:solidFill>
                  <a:schemeClr val="tx1"/>
                </a:solidFill>
                <a:latin typeface="+mn-lt"/>
                <a:ea typeface="+mn-ea"/>
                <a:cs typeface="+mn-cs"/>
              </a:rPr>
              <a:t>pixelMapper</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using the supplied </a:t>
            </a:r>
            <a:r>
              <a:rPr lang="en-US" sz="1200" kern="1200" baseline="0" dirty="0" err="1" smtClean="0">
                <a:solidFill>
                  <a:schemeClr val="tx1"/>
                </a:solidFill>
                <a:latin typeface="+mn-lt"/>
                <a:ea typeface="+mn-ea"/>
                <a:cs typeface="+mn-cs"/>
              </a:rPr>
              <a:t>rgbFunction</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20</a:t>
            </a:fld>
            <a:endParaRPr lang="en-S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common manipulations performed on images is </a:t>
            </a:r>
            <a:r>
              <a:rPr lang="en-US" sz="1200" b="0" kern="1200" baseline="0" dirty="0" smtClean="0">
                <a:solidFill>
                  <a:schemeClr val="tx1"/>
                </a:solidFill>
                <a:latin typeface="+mn-lt"/>
                <a:ea typeface="+mn-ea"/>
                <a:cs typeface="+mn-cs"/>
              </a:rPr>
              <a:t>resizing—the process of </a:t>
            </a:r>
            <a:r>
              <a:rPr lang="en-US" sz="1200" kern="1200" baseline="0" dirty="0" smtClean="0">
                <a:solidFill>
                  <a:schemeClr val="tx1"/>
                </a:solidFill>
                <a:latin typeface="+mn-lt"/>
                <a:ea typeface="+mn-ea"/>
                <a:cs typeface="+mn-cs"/>
              </a:rPr>
              <a:t>increasing or decreasing the dimensions (width and height) of an image. In this section we focus on enlarging an image. In particular we consider the process of creating a new image that is twice the size of the original.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pixel of the original will be mapped into 4 pixels in the new image. Every 1-by-1 block of pixels in the original image is mapped into a 2-by-2 block in the new image. This results in the one-to-four mapping that be carried out for all of the original pixels. Our task is to discover a pattern for mapping a pixel from the original image onto the new image.</a:t>
            </a:r>
          </a:p>
        </p:txBody>
      </p:sp>
      <p:sp>
        <p:nvSpPr>
          <p:cNvPr id="4" name="Slide Number Placeholder 3"/>
          <p:cNvSpPr>
            <a:spLocks noGrp="1"/>
          </p:cNvSpPr>
          <p:nvPr>
            <p:ph type="sldNum" sz="quarter" idx="10"/>
          </p:nvPr>
        </p:nvSpPr>
        <p:spPr/>
        <p:txBody>
          <a:bodyPr/>
          <a:lstStyle/>
          <a:p>
            <a:fld id="{E47CC524-7D9E-427A-9C03-790A2D0F61BD}" type="slidenum">
              <a:rPr lang="en-SG" smtClean="0"/>
              <a:pPr/>
              <a:t>22</a:t>
            </a:fld>
            <a:endParaRPr lang="en-S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example of this mapping process shows that pixel (0</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0) will be mapped to pixels (0, 0), (1, 0), (0, 1), (1, 1). Likewise, pixel (2, 2) maps to pixels (4, 4), (5, 4), (4, 5), (5, 5). </a:t>
            </a:r>
            <a:r>
              <a:rPr lang="en-US" sz="1200" b="0" i="0" kern="1200" baseline="0" dirty="0" smtClean="0">
                <a:solidFill>
                  <a:schemeClr val="tx1"/>
                </a:solidFill>
                <a:latin typeface="+mn-lt"/>
                <a:ea typeface="+mn-ea"/>
                <a:cs typeface="+mn-cs"/>
              </a:rPr>
              <a:t>Extending </a:t>
            </a:r>
            <a:r>
              <a:rPr lang="en-US" sz="1200" kern="1200" baseline="0" dirty="0" smtClean="0">
                <a:solidFill>
                  <a:schemeClr val="tx1"/>
                </a:solidFill>
                <a:latin typeface="+mn-lt"/>
                <a:ea typeface="+mn-ea"/>
                <a:cs typeface="+mn-cs"/>
              </a:rPr>
              <a:t>this pattern to the general case of a pixel with </a:t>
            </a:r>
            <a:r>
              <a:rPr lang="en-US" sz="1200" i="0" kern="1200" baseline="0" dirty="0" smtClean="0">
                <a:solidFill>
                  <a:schemeClr val="tx1"/>
                </a:solidFill>
                <a:latin typeface="+mn-lt"/>
                <a:ea typeface="+mn-ea"/>
                <a:cs typeface="+mn-cs"/>
              </a:rPr>
              <a:t>location (</a:t>
            </a:r>
            <a:r>
              <a:rPr lang="en-US" sz="1200" i="0" kern="1200" baseline="0" dirty="0" err="1" smtClean="0">
                <a:solidFill>
                  <a:schemeClr val="tx1"/>
                </a:solidFill>
                <a:latin typeface="+mn-lt"/>
                <a:ea typeface="+mn-ea"/>
                <a:cs typeface="+mn-cs"/>
              </a:rPr>
              <a:t>col</a:t>
            </a:r>
            <a:r>
              <a:rPr lang="en-US" sz="1200" i="0" kern="1200" baseline="0" dirty="0" smtClean="0">
                <a:solidFill>
                  <a:schemeClr val="tx1"/>
                </a:solidFill>
                <a:latin typeface="+mn-lt"/>
                <a:ea typeface="+mn-ea"/>
                <a:cs typeface="+mn-cs"/>
              </a:rPr>
              <a:t>, row) gives the four pixels (2 × </a:t>
            </a:r>
            <a:r>
              <a:rPr lang="en-US" sz="1200" i="0" kern="1200" baseline="0" dirty="0" err="1" smtClean="0">
                <a:solidFill>
                  <a:schemeClr val="tx1"/>
                </a:solidFill>
                <a:latin typeface="+mn-lt"/>
                <a:ea typeface="+mn-ea"/>
                <a:cs typeface="+mn-cs"/>
              </a:rPr>
              <a:t>col</a:t>
            </a:r>
            <a:r>
              <a:rPr lang="en-US" sz="1200" i="0" kern="1200" baseline="0" dirty="0" smtClean="0">
                <a:solidFill>
                  <a:schemeClr val="tx1"/>
                </a:solidFill>
                <a:latin typeface="+mn-lt"/>
                <a:ea typeface="+mn-ea"/>
                <a:cs typeface="+mn-cs"/>
              </a:rPr>
              <a:t>, 2 × row), (2 × </a:t>
            </a:r>
            <a:r>
              <a:rPr lang="en-US" sz="1200" i="0" kern="1200" baseline="0" dirty="0" err="1" smtClean="0">
                <a:solidFill>
                  <a:schemeClr val="tx1"/>
                </a:solidFill>
                <a:latin typeface="+mn-lt"/>
                <a:ea typeface="+mn-ea"/>
                <a:cs typeface="+mn-cs"/>
              </a:rPr>
              <a:t>col</a:t>
            </a:r>
            <a:r>
              <a:rPr lang="en-US" sz="1200" i="0" kern="1200" baseline="0" dirty="0" smtClean="0">
                <a:solidFill>
                  <a:schemeClr val="tx1"/>
                </a:solidFill>
                <a:latin typeface="+mn-lt"/>
                <a:ea typeface="+mn-ea"/>
                <a:cs typeface="+mn-cs"/>
              </a:rPr>
              <a:t> + 1, 2 × row), (2 × </a:t>
            </a:r>
            <a:r>
              <a:rPr lang="en-US" sz="1200" i="0" kern="1200" baseline="0" dirty="0" err="1" smtClean="0">
                <a:solidFill>
                  <a:schemeClr val="tx1"/>
                </a:solidFill>
                <a:latin typeface="+mn-lt"/>
                <a:ea typeface="+mn-ea"/>
                <a:cs typeface="+mn-cs"/>
              </a:rPr>
              <a:t>col</a:t>
            </a:r>
            <a:r>
              <a:rPr lang="en-US" sz="1200" i="0" kern="1200" baseline="0" dirty="0" smtClean="0">
                <a:solidFill>
                  <a:schemeClr val="tx1"/>
                </a:solidFill>
                <a:latin typeface="+mn-lt"/>
                <a:ea typeface="+mn-ea"/>
                <a:cs typeface="+mn-cs"/>
              </a:rPr>
              <a:t>, 2 × row + 1), (2 × </a:t>
            </a:r>
            <a:r>
              <a:rPr lang="en-US" sz="1200" i="0" kern="1200" baseline="0" dirty="0" err="1" smtClean="0">
                <a:solidFill>
                  <a:schemeClr val="tx1"/>
                </a:solidFill>
                <a:latin typeface="+mn-lt"/>
                <a:ea typeface="+mn-ea"/>
                <a:cs typeface="+mn-cs"/>
              </a:rPr>
              <a:t>col</a:t>
            </a:r>
            <a:r>
              <a:rPr lang="en-US" sz="1200" i="0" kern="1200" baseline="0" dirty="0" smtClean="0">
                <a:solidFill>
                  <a:schemeClr val="tx1"/>
                </a:solidFill>
                <a:latin typeface="+mn-lt"/>
                <a:ea typeface="+mn-ea"/>
                <a:cs typeface="+mn-cs"/>
              </a:rPr>
              <a:t> + 1, 2 × row + 1). Figure 6.16 illustrates the mapping equations for a particular</a:t>
            </a:r>
          </a:p>
          <a:p>
            <a:r>
              <a:rPr lang="en-US" sz="1200" i="0" kern="1200" baseline="0" dirty="0" smtClean="0">
                <a:solidFill>
                  <a:schemeClr val="tx1"/>
                </a:solidFill>
                <a:latin typeface="+mn-lt"/>
                <a:ea typeface="+mn-ea"/>
                <a:cs typeface="+mn-cs"/>
              </a:rPr>
              <a:t>pixel. You should check your understanding by considering other pixels in the original</a:t>
            </a:r>
          </a:p>
          <a:p>
            <a:r>
              <a:rPr lang="en-US" sz="1200" i="0" kern="1200" baseline="0" dirty="0" smtClean="0">
                <a:solidFill>
                  <a:schemeClr val="tx1"/>
                </a:solidFill>
                <a:latin typeface="+mn-lt"/>
                <a:ea typeface="+mn-ea"/>
                <a:cs typeface="+mn-cs"/>
              </a:rPr>
              <a:t>image.</a:t>
            </a:r>
            <a:endParaRPr lang="en-US" i="0" dirty="0" smtClean="0"/>
          </a:p>
          <a:p>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23</a:t>
            </a:fld>
            <a:endParaRPr lang="en-S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Our final image processing algorithm in this chapter is called </a:t>
            </a:r>
            <a:r>
              <a:rPr lang="en-US" sz="1200" b="1" kern="1200" baseline="0" dirty="0" smtClean="0">
                <a:solidFill>
                  <a:schemeClr val="tx1"/>
                </a:solidFill>
                <a:latin typeface="+mn-lt"/>
                <a:ea typeface="+mn-ea"/>
                <a:cs typeface="+mn-cs"/>
              </a:rPr>
              <a:t>edge detection—an image </a:t>
            </a:r>
            <a:r>
              <a:rPr lang="en-US" sz="1200" kern="1200" baseline="0" dirty="0" smtClean="0">
                <a:solidFill>
                  <a:schemeClr val="tx1"/>
                </a:solidFill>
                <a:latin typeface="+mn-lt"/>
                <a:ea typeface="+mn-ea"/>
                <a:cs typeface="+mn-cs"/>
              </a:rPr>
              <a:t>processing technique that tries to extract feature information from an image by finding places in the image that have very dramatic changes in color intensity values. consider the grayscale image (actually black and white) shown in</a:t>
            </a:r>
          </a:p>
          <a:p>
            <a:r>
              <a:rPr lang="en-US" sz="1200" kern="1200" baseline="0" dirty="0" smtClean="0">
                <a:solidFill>
                  <a:schemeClr val="tx1"/>
                </a:solidFill>
                <a:latin typeface="+mn-lt"/>
                <a:ea typeface="+mn-ea"/>
                <a:cs typeface="+mn-cs"/>
              </a:rPr>
              <a:t>Figure 6.22. In the left image there are three objects: a white square, a cloud, and a star.</a:t>
            </a:r>
          </a:p>
          <a:p>
            <a:r>
              <a:rPr lang="en-US" sz="1200" kern="1200" baseline="0" dirty="0" smtClean="0">
                <a:solidFill>
                  <a:schemeClr val="tx1"/>
                </a:solidFill>
                <a:latin typeface="+mn-lt"/>
                <a:ea typeface="+mn-ea"/>
                <a:cs typeface="+mn-cs"/>
              </a:rPr>
              <a:t>The right image shows the edges that exist. Each black pixel in the edge image denotes a</a:t>
            </a:r>
          </a:p>
          <a:p>
            <a:r>
              <a:rPr lang="en-US" sz="1200" kern="1200" baseline="0" dirty="0" smtClean="0">
                <a:solidFill>
                  <a:schemeClr val="tx1"/>
                </a:solidFill>
                <a:latin typeface="+mn-lt"/>
                <a:ea typeface="+mn-ea"/>
                <a:cs typeface="+mn-cs"/>
              </a:rPr>
              <a:t>point where there is a distinct difference in the intensity of the original gray scale pixels.</a:t>
            </a:r>
          </a:p>
          <a:p>
            <a:r>
              <a:rPr lang="en-US" sz="1200" kern="1200" baseline="0" dirty="0" smtClean="0">
                <a:solidFill>
                  <a:schemeClr val="tx1"/>
                </a:solidFill>
                <a:latin typeface="+mn-lt"/>
                <a:ea typeface="+mn-ea"/>
                <a:cs typeface="+mn-cs"/>
              </a:rPr>
              <a:t>Finding these edges helps to differentiate between any features that may exist in the original image.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many different approaches that can be used to find edges within an image. In this section we describe one of the classic algorithms for producing the edges, </a:t>
            </a:r>
            <a:r>
              <a:rPr lang="en-US" sz="1200" b="1" kern="1200" baseline="0" dirty="0" err="1" smtClean="0">
                <a:solidFill>
                  <a:schemeClr val="tx1"/>
                </a:solidFill>
                <a:latin typeface="+mn-lt"/>
                <a:ea typeface="+mn-ea"/>
                <a:cs typeface="+mn-cs"/>
              </a:rPr>
              <a:t>sobel</a:t>
            </a:r>
            <a:r>
              <a:rPr lang="en-US" sz="1200" b="1" kern="1200" baseline="0" dirty="0" smtClean="0">
                <a:solidFill>
                  <a:schemeClr val="tx1"/>
                </a:solidFill>
                <a:latin typeface="+mn-lt"/>
                <a:ea typeface="+mn-ea"/>
                <a:cs typeface="+mn-cs"/>
              </a:rPr>
              <a:t> operator</a:t>
            </a:r>
            <a:r>
              <a:rPr lang="en-US" sz="1200" b="0" kern="1200" baseline="0" dirty="0" smtClean="0">
                <a:solidFill>
                  <a:schemeClr val="tx1"/>
                </a:solidFill>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24</a:t>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SG" sz="1200" kern="1200" baseline="0" dirty="0" smtClean="0">
                <a:solidFill>
                  <a:schemeClr val="tx1"/>
                </a:solidFill>
                <a:latin typeface="+mn-lt"/>
                <a:ea typeface="+mn-ea"/>
                <a:cs typeface="+mn-cs"/>
              </a:rPr>
              <a:t>Each pixel in the digital image is limited to having a single color. The specific color</a:t>
            </a:r>
          </a:p>
          <a:p>
            <a:r>
              <a:rPr lang="en-SG" sz="1200" kern="1200" baseline="0" dirty="0" smtClean="0">
                <a:solidFill>
                  <a:schemeClr val="tx1"/>
                </a:solidFill>
                <a:latin typeface="+mn-lt"/>
                <a:ea typeface="+mn-ea"/>
                <a:cs typeface="+mn-cs"/>
              </a:rPr>
              <a:t>depends on a formula that mixes various amounts of the primary colors red, green, and</a:t>
            </a:r>
          </a:p>
          <a:p>
            <a:r>
              <a:rPr lang="en-SG" sz="1200" kern="1200" baseline="0" dirty="0" smtClean="0">
                <a:solidFill>
                  <a:schemeClr val="tx1"/>
                </a:solidFill>
                <a:latin typeface="+mn-lt"/>
                <a:ea typeface="+mn-ea"/>
                <a:cs typeface="+mn-cs"/>
              </a:rPr>
              <a:t>blue. Viewing colors as a combination of red, green, and blue is often referred to as the</a:t>
            </a:r>
          </a:p>
          <a:p>
            <a:r>
              <a:rPr lang="en-SG" sz="1200" b="1" kern="1200" baseline="0" dirty="0" smtClean="0">
                <a:solidFill>
                  <a:schemeClr val="tx1"/>
                </a:solidFill>
                <a:latin typeface="+mn-lt"/>
                <a:ea typeface="+mn-ea"/>
                <a:cs typeface="+mn-cs"/>
              </a:rPr>
              <a:t>RGB color model.</a:t>
            </a:r>
          </a:p>
          <a:p>
            <a:endParaRPr lang="en-SG" sz="1200" kern="1200" baseline="0" dirty="0" smtClean="0">
              <a:solidFill>
                <a:schemeClr val="tx1"/>
              </a:solidFill>
              <a:latin typeface="+mn-lt"/>
              <a:ea typeface="+mn-ea"/>
              <a:cs typeface="+mn-cs"/>
            </a:endParaRPr>
          </a:p>
          <a:p>
            <a:r>
              <a:rPr lang="en-SG" sz="1200" kern="1200" baseline="0" dirty="0" smtClean="0">
                <a:solidFill>
                  <a:schemeClr val="tx1"/>
                </a:solidFill>
                <a:latin typeface="+mn-lt"/>
                <a:ea typeface="+mn-ea"/>
                <a:cs typeface="+mn-cs"/>
              </a:rPr>
              <a:t>The amount of each primary color component is referred to as its intensity. Intensities</a:t>
            </a:r>
          </a:p>
          <a:p>
            <a:r>
              <a:rPr lang="en-SG" sz="1200" kern="1200" baseline="0" dirty="0" smtClean="0">
                <a:solidFill>
                  <a:schemeClr val="tx1"/>
                </a:solidFill>
                <a:latin typeface="+mn-lt"/>
                <a:ea typeface="+mn-ea"/>
                <a:cs typeface="+mn-cs"/>
              </a:rPr>
              <a:t>will range from a minimum of 0 to a maximum of 255. For example, a color with 255 red</a:t>
            </a:r>
          </a:p>
          <a:p>
            <a:r>
              <a:rPr lang="en-SG" sz="1200" kern="1200" baseline="0" dirty="0" smtClean="0">
                <a:solidFill>
                  <a:schemeClr val="tx1"/>
                </a:solidFill>
                <a:latin typeface="+mn-lt"/>
                <a:ea typeface="+mn-ea"/>
                <a:cs typeface="+mn-cs"/>
              </a:rPr>
              <a:t>intensity, 0 green intensity, and255 blue intensity will be purple (or magenta). Black will</a:t>
            </a:r>
          </a:p>
          <a:p>
            <a:r>
              <a:rPr lang="en-SG" sz="1200" kern="1200" baseline="0" dirty="0" smtClean="0">
                <a:solidFill>
                  <a:schemeClr val="tx1"/>
                </a:solidFill>
                <a:latin typeface="+mn-lt"/>
                <a:ea typeface="+mn-ea"/>
                <a:cs typeface="+mn-cs"/>
              </a:rPr>
              <a:t>have zero intensity for all primary color components andwhite will have full color intensity,</a:t>
            </a:r>
          </a:p>
          <a:p>
            <a:r>
              <a:rPr lang="en-SG" sz="1200" kern="1200" baseline="0" dirty="0" smtClean="0">
                <a:solidFill>
                  <a:schemeClr val="tx1"/>
                </a:solidFill>
                <a:latin typeface="+mn-lt"/>
                <a:ea typeface="+mn-ea"/>
                <a:cs typeface="+mn-cs"/>
              </a:rPr>
              <a:t>255, for all. Table 6.1 shows some common combinations.</a:t>
            </a:r>
          </a:p>
          <a:p>
            <a:endParaRPr lang="en-SG" sz="1200" kern="1200" baseline="0" dirty="0" smtClean="0">
              <a:solidFill>
                <a:schemeClr val="tx1"/>
              </a:solidFill>
              <a:latin typeface="+mn-lt"/>
              <a:ea typeface="+mn-ea"/>
              <a:cs typeface="+mn-cs"/>
            </a:endParaRPr>
          </a:p>
          <a:p>
            <a:r>
              <a:rPr lang="en-SG" sz="1200" kern="1200" baseline="0" dirty="0" smtClean="0">
                <a:solidFill>
                  <a:schemeClr val="tx1"/>
                </a:solidFill>
                <a:latin typeface="+mn-lt"/>
                <a:ea typeface="+mn-ea"/>
                <a:cs typeface="+mn-cs"/>
              </a:rPr>
              <a:t>An interesting question arises when you consider how many colors there might be using</a:t>
            </a:r>
          </a:p>
          <a:p>
            <a:r>
              <a:rPr lang="en-SG" sz="1200" kern="1200" baseline="0" dirty="0" smtClean="0">
                <a:solidFill>
                  <a:schemeClr val="tx1"/>
                </a:solidFill>
                <a:latin typeface="+mn-lt"/>
                <a:ea typeface="+mn-ea"/>
                <a:cs typeface="+mn-cs"/>
              </a:rPr>
              <a:t>the RGB color model. Since each of the three colors has 256 intensity levels, there are</a:t>
            </a:r>
          </a:p>
          <a:p>
            <a:r>
              <a:rPr lang="en-SG" sz="1200" kern="1200" baseline="0" dirty="0" smtClean="0">
                <a:solidFill>
                  <a:schemeClr val="tx1"/>
                </a:solidFill>
                <a:latin typeface="+mn-lt"/>
                <a:ea typeface="+mn-ea"/>
                <a:cs typeface="+mn-cs"/>
              </a:rPr>
              <a:t>2563 = 16,777,216 different combinations of red, green, and blue intensities. All of these</a:t>
            </a:r>
          </a:p>
          <a:p>
            <a:r>
              <a:rPr lang="en-SG" sz="1200" kern="1200" baseline="0" dirty="0" smtClean="0">
                <a:solidFill>
                  <a:schemeClr val="tx1"/>
                </a:solidFill>
                <a:latin typeface="+mn-lt"/>
                <a:ea typeface="+mn-ea"/>
                <a:cs typeface="+mn-cs"/>
              </a:rPr>
              <a:t>colors make up the color palette for the RGB color model.</a:t>
            </a:r>
            <a:endParaRPr lang="en-SG"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5</a:t>
            </a:fld>
            <a:endParaRPr lang="en-S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left mask, labeled </a:t>
            </a:r>
            <a:r>
              <a:rPr lang="en-US" sz="1200" kern="1200" baseline="0" dirty="0" err="1" smtClean="0">
                <a:solidFill>
                  <a:schemeClr val="tx1"/>
                </a:solidFill>
                <a:latin typeface="+mn-lt"/>
                <a:ea typeface="+mn-ea"/>
                <a:cs typeface="+mn-cs"/>
              </a:rPr>
              <a:t>XMask</a:t>
            </a:r>
            <a:r>
              <a:rPr lang="en-US" sz="1200" kern="1200" baseline="0" dirty="0" smtClean="0">
                <a:solidFill>
                  <a:schemeClr val="tx1"/>
                </a:solidFill>
                <a:latin typeface="+mn-lt"/>
                <a:ea typeface="+mn-ea"/>
                <a:cs typeface="+mn-cs"/>
              </a:rPr>
              <a:t>, will be used to look for intensity differences in the left to</a:t>
            </a:r>
          </a:p>
          <a:p>
            <a:r>
              <a:rPr lang="en-US" sz="1200" kern="1200" baseline="0" dirty="0" smtClean="0">
                <a:solidFill>
                  <a:schemeClr val="tx1"/>
                </a:solidFill>
                <a:latin typeface="+mn-lt"/>
                <a:ea typeface="+mn-ea"/>
                <a:cs typeface="+mn-cs"/>
              </a:rPr>
              <a:t>right direction of the image. You can see that the leftmost column of values is negative</a:t>
            </a:r>
          </a:p>
          <a:p>
            <a:r>
              <a:rPr lang="en-US" sz="1200" kern="1200" baseline="0" dirty="0" smtClean="0">
                <a:solidFill>
                  <a:schemeClr val="tx1"/>
                </a:solidFill>
                <a:latin typeface="+mn-lt"/>
                <a:ea typeface="+mn-ea"/>
                <a:cs typeface="+mn-cs"/>
              </a:rPr>
              <a:t>and the rightmost column is positive. </a:t>
            </a:r>
          </a:p>
          <a:p>
            <a:r>
              <a:rPr lang="en-US" sz="1200" kern="1200" baseline="0" dirty="0" smtClean="0">
                <a:solidFill>
                  <a:schemeClr val="tx1"/>
                </a:solidFill>
                <a:latin typeface="+mn-lt"/>
                <a:ea typeface="+mn-ea"/>
                <a:cs typeface="+mn-cs"/>
              </a:rPr>
              <a:t>Likewise, the </a:t>
            </a:r>
            <a:r>
              <a:rPr lang="en-US" sz="1200" kern="1200" baseline="0" dirty="0" err="1" smtClean="0">
                <a:solidFill>
                  <a:schemeClr val="tx1"/>
                </a:solidFill>
                <a:latin typeface="+mn-lt"/>
                <a:ea typeface="+mn-ea"/>
                <a:cs typeface="+mn-cs"/>
              </a:rPr>
              <a:t>YMask</a:t>
            </a:r>
            <a:r>
              <a:rPr lang="en-US" sz="1200" kern="1200" baseline="0" dirty="0" smtClean="0">
                <a:solidFill>
                  <a:schemeClr val="tx1"/>
                </a:solidFill>
                <a:latin typeface="+mn-lt"/>
                <a:ea typeface="+mn-ea"/>
                <a:cs typeface="+mn-cs"/>
              </a:rPr>
              <a:t> will look for intensity differences in the up and down direction as can be seen by the location of the positive and negative weights.</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25</a:t>
            </a:fld>
            <a:endParaRPr lang="en-S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Convolution will require a mask and a specific pixel. The mask will be “centered” on the</a:t>
            </a:r>
          </a:p>
          <a:p>
            <a:r>
              <a:rPr lang="en-US" sz="1200" kern="1200" baseline="0" dirty="0" smtClean="0">
                <a:solidFill>
                  <a:schemeClr val="tx1"/>
                </a:solidFill>
                <a:latin typeface="+mn-lt"/>
                <a:ea typeface="+mn-ea"/>
                <a:cs typeface="+mn-cs"/>
              </a:rPr>
              <a:t>pixel of interest, as shown in Figure 6.24. </a:t>
            </a:r>
          </a:p>
          <a:p>
            <a:r>
              <a:rPr lang="en-US" sz="1200" kern="1200" baseline="0" dirty="0" smtClean="0">
                <a:solidFill>
                  <a:schemeClr val="tx1"/>
                </a:solidFill>
                <a:latin typeface="+mn-lt"/>
                <a:ea typeface="+mn-ea"/>
                <a:cs typeface="+mn-cs"/>
              </a:rPr>
              <a:t>Each weight value in the mask now associates with one of the nine pixel intensities “under” the mask. The convolution process will simply compute the sum of nine products where each product is the weight multiplied by the intensity of the associated pixel. If you have a large intensity on the left side and a small intensity on the right (indicating an edge), you will get a weighted sum with a large negative value. If you have a small intensity on the left and a large intensity on the right, you will get a large positive weighted sum. Either way a large absolute value of the weighted sum will indicate an edge. This same argument applies for the top-to-bottom split of the </a:t>
            </a:r>
            <a:r>
              <a:rPr lang="en-US" sz="1200" kern="1200" baseline="0" dirty="0" err="1" smtClean="0">
                <a:solidFill>
                  <a:schemeClr val="tx1"/>
                </a:solidFill>
                <a:latin typeface="+mn-lt"/>
                <a:ea typeface="+mn-ea"/>
                <a:cs typeface="+mn-cs"/>
              </a:rPr>
              <a:t>YMask</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26</a:t>
            </a:fld>
            <a:endParaRPr lang="en-S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We can now construct the convolve function. </a:t>
            </a:r>
          </a:p>
          <a:p>
            <a:r>
              <a:rPr lang="en-US" sz="1200" kern="1200" baseline="0" dirty="0" smtClean="0">
                <a:solidFill>
                  <a:schemeClr val="tx1"/>
                </a:solidFill>
                <a:latin typeface="+mn-lt"/>
                <a:ea typeface="+mn-ea"/>
                <a:cs typeface="+mn-cs"/>
              </a:rPr>
              <a:t>This process requires an image, a specific pixel within the image, and a kernel. </a:t>
            </a:r>
          </a:p>
          <a:p>
            <a:r>
              <a:rPr lang="en-US" sz="1200" kern="1200" baseline="0" dirty="0" smtClean="0">
                <a:solidFill>
                  <a:schemeClr val="tx1"/>
                </a:solidFill>
                <a:latin typeface="+mn-lt"/>
                <a:ea typeface="+mn-ea"/>
                <a:cs typeface="+mn-cs"/>
              </a:rPr>
              <a:t>The tricky part of this function is to align the kernel and the underlying image. An easy way to do this is to think about a mapping. The kernel row indices will run from 0 to 2. Likewise for the column indices. For a pixel in the image with index (</a:t>
            </a:r>
            <a:r>
              <a:rPr lang="en-US" sz="1200" kern="1200" baseline="0" dirty="0" err="1" smtClean="0">
                <a:solidFill>
                  <a:schemeClr val="tx1"/>
                </a:solidFill>
                <a:latin typeface="+mn-lt"/>
                <a:ea typeface="+mn-ea"/>
                <a:cs typeface="+mn-cs"/>
              </a:rPr>
              <a:t>column,row</a:t>
            </a:r>
            <a:r>
              <a:rPr lang="en-US" sz="1200" kern="1200" baseline="0" dirty="0" smtClean="0">
                <a:solidFill>
                  <a:schemeClr val="tx1"/>
                </a:solidFill>
                <a:latin typeface="+mn-lt"/>
                <a:ea typeface="+mn-ea"/>
                <a:cs typeface="+mn-cs"/>
              </a:rPr>
              <a:t>), the row indices for the underlying pixels will run from row-1 to row+1 </a:t>
            </a:r>
            <a:r>
              <a:rPr lang="en-US" sz="1200" kern="1200" baseline="0" dirty="0" err="1" smtClean="0">
                <a:solidFill>
                  <a:schemeClr val="tx1"/>
                </a:solidFill>
                <a:latin typeface="+mn-lt"/>
                <a:ea typeface="+mn-ea"/>
                <a:cs typeface="+mn-cs"/>
              </a:rPr>
              <a:t>andfor</a:t>
            </a:r>
            <a:r>
              <a:rPr lang="en-US" sz="1200" kern="1200" baseline="0" dirty="0" smtClean="0">
                <a:solidFill>
                  <a:schemeClr val="tx1"/>
                </a:solidFill>
                <a:latin typeface="+mn-lt"/>
                <a:ea typeface="+mn-ea"/>
                <a:cs typeface="+mn-cs"/>
              </a:rPr>
              <a:t> the columns it will be column-1 to column+1.</a:t>
            </a:r>
          </a:p>
          <a:p>
            <a:r>
              <a:rPr lang="en-US" sz="1200" kern="1200" baseline="0" dirty="0" smtClean="0">
                <a:solidFill>
                  <a:schemeClr val="tx1"/>
                </a:solidFill>
                <a:latin typeface="+mn-lt"/>
                <a:ea typeface="+mn-ea"/>
                <a:cs typeface="+mn-cs"/>
              </a:rPr>
              <a:t>We will define the </a:t>
            </a:r>
            <a:r>
              <a:rPr lang="en-US" sz="1200" i="0" kern="1200" baseline="0" dirty="0" smtClean="0">
                <a:solidFill>
                  <a:schemeClr val="tx1"/>
                </a:solidFill>
                <a:latin typeface="+mn-lt"/>
                <a:ea typeface="+mn-ea"/>
                <a:cs typeface="+mn-cs"/>
              </a:rPr>
              <a:t>base index to be the starting index for the 3×3 grid of underlying image </a:t>
            </a:r>
            <a:r>
              <a:rPr lang="en-US" sz="1200" kern="1200" baseline="0" dirty="0" smtClean="0">
                <a:solidFill>
                  <a:schemeClr val="tx1"/>
                </a:solidFill>
                <a:latin typeface="+mn-lt"/>
                <a:ea typeface="+mn-ea"/>
                <a:cs typeface="+mn-cs"/>
              </a:rPr>
              <a:t>pixels. The base index for the columns will be column-1 and the base index for the rows will be row-1 (</a:t>
            </a:r>
            <a:r>
              <a:rPr lang="en-US" sz="1200" i="1" kern="1200" baseline="0" dirty="0" smtClean="0">
                <a:solidFill>
                  <a:schemeClr val="tx1"/>
                </a:solidFill>
                <a:latin typeface="+mn-lt"/>
                <a:ea typeface="+mn-ea"/>
                <a:cs typeface="+mn-cs"/>
              </a:rPr>
              <a:t>line 2 -3</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As we process the pixels of the image, the difference between the current image row value and the base index for the rows will be equal to the row index needed to access the correct row in the kernel. Likewise, we can do the same thing for the columns.</a:t>
            </a:r>
          </a:p>
          <a:p>
            <a:r>
              <a:rPr lang="en-US" sz="1200" kern="1200" baseline="0" dirty="0" smtClean="0">
                <a:solidFill>
                  <a:schemeClr val="tx1"/>
                </a:solidFill>
                <a:latin typeface="+mn-lt"/>
                <a:ea typeface="+mn-ea"/>
                <a:cs typeface="+mn-cs"/>
              </a:rPr>
              <a:t>Once we have computed the index into the kernel (line 8-9) we can use it to compute the product of the weight and the pixel intensity. </a:t>
            </a:r>
          </a:p>
          <a:p>
            <a:r>
              <a:rPr lang="en-US" sz="1200" kern="1200" baseline="0" dirty="0" smtClean="0">
                <a:solidFill>
                  <a:schemeClr val="tx1"/>
                </a:solidFill>
                <a:latin typeface="+mn-lt"/>
                <a:ea typeface="+mn-ea"/>
                <a:cs typeface="+mn-cs"/>
              </a:rPr>
              <a:t>We will first access the pixel and then extract the red component that will be its gray scale intensity. Since we have already converted the image to gray scale, we can use any one of the red, green, or blue components for the intensity.</a:t>
            </a:r>
          </a:p>
          <a:p>
            <a:r>
              <a:rPr lang="en-US" sz="1200" kern="1200" baseline="0" dirty="0" smtClean="0">
                <a:solidFill>
                  <a:schemeClr val="tx1"/>
                </a:solidFill>
                <a:latin typeface="+mn-lt"/>
                <a:ea typeface="+mn-ea"/>
                <a:cs typeface="+mn-cs"/>
              </a:rPr>
              <a:t>Finally, that product can be added to a running sum of products for all underlying pixels (line 14).</a:t>
            </a:r>
          </a:p>
          <a:p>
            <a:r>
              <a:rPr lang="en-US" sz="1200" kern="1200" baseline="0" dirty="0" smtClean="0">
                <a:solidFill>
                  <a:schemeClr val="tx1"/>
                </a:solidFill>
                <a:latin typeface="+mn-lt"/>
                <a:ea typeface="+mn-ea"/>
                <a:cs typeface="+mn-cs"/>
              </a:rPr>
              <a:t>The complete convolve function is shown in Listing 6.11. Note that the final step is to</a:t>
            </a:r>
          </a:p>
          <a:p>
            <a:r>
              <a:rPr lang="en-US" sz="1200" kern="1200" baseline="0" dirty="0" smtClean="0">
                <a:solidFill>
                  <a:schemeClr val="tx1"/>
                </a:solidFill>
                <a:latin typeface="+mn-lt"/>
                <a:ea typeface="+mn-ea"/>
                <a:cs typeface="+mn-cs"/>
              </a:rPr>
              <a:t>return the value of the sum.</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28</a:t>
            </a:fld>
            <a:endParaRPr lang="en-S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that we can perform the convolution operation for a specific pixel with a kernel, we</a:t>
            </a:r>
          </a:p>
          <a:p>
            <a:r>
              <a:rPr lang="en-US" sz="1200" kern="1200" baseline="0" dirty="0" smtClean="0">
                <a:solidFill>
                  <a:schemeClr val="tx1"/>
                </a:solidFill>
                <a:latin typeface="+mn-lt"/>
                <a:ea typeface="+mn-ea"/>
                <a:cs typeface="+mn-cs"/>
              </a:rPr>
              <a:t>can complete the edge detection algorithm. The steps of edge detection is outline as above.</a:t>
            </a:r>
          </a:p>
          <a:p>
            <a:r>
              <a:rPr lang="en-US" sz="1200" kern="1200" baseline="0" dirty="0" smtClean="0">
                <a:solidFill>
                  <a:schemeClr val="tx1"/>
                </a:solidFill>
                <a:latin typeface="+mn-lt"/>
                <a:ea typeface="+mn-ea"/>
                <a:cs typeface="+mn-cs"/>
              </a:rPr>
              <a:t>The value of this square root, called g, represents a measure of how much difference exists between the pixel and those around it. The decision as to whether the pixel should be labeled as an edge is made by comparing g to a threshold value.</a:t>
            </a:r>
          </a:p>
          <a:p>
            <a:r>
              <a:rPr lang="en-US" sz="1200" kern="1200" baseline="0" dirty="0" smtClean="0">
                <a:solidFill>
                  <a:schemeClr val="tx1"/>
                </a:solidFill>
                <a:latin typeface="+mn-lt"/>
                <a:ea typeface="+mn-ea"/>
                <a:cs typeface="+mn-cs"/>
              </a:rPr>
              <a:t>It turns out that </a:t>
            </a:r>
            <a:r>
              <a:rPr lang="en-US" sz="1200" kern="1200" baseline="0" dirty="0" smtClean="0">
                <a:solidFill>
                  <a:schemeClr val="tx1"/>
                </a:solidFill>
                <a:latin typeface="+mn-lt"/>
                <a:ea typeface="+mn-ea"/>
                <a:cs typeface="+mn-cs"/>
              </a:rPr>
              <a:t>when using </a:t>
            </a:r>
            <a:r>
              <a:rPr lang="en-US" sz="1200" kern="1200" baseline="0" dirty="0" smtClean="0">
                <a:solidFill>
                  <a:schemeClr val="tx1"/>
                </a:solidFill>
                <a:latin typeface="+mn-lt"/>
                <a:ea typeface="+mn-ea"/>
                <a:cs typeface="+mn-cs"/>
              </a:rPr>
              <a:t>these kernels, 175 is a </a:t>
            </a:r>
            <a:r>
              <a:rPr lang="en-US" sz="1200" kern="1200" baseline="0" dirty="0" err="1" smtClean="0">
                <a:solidFill>
                  <a:schemeClr val="tx1"/>
                </a:solidFill>
                <a:latin typeface="+mn-lt"/>
                <a:ea typeface="+mn-ea"/>
                <a:cs typeface="+mn-cs"/>
              </a:rPr>
              <a:t>goodthresholdv</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alue</a:t>
            </a:r>
            <a:r>
              <a:rPr lang="en-US" sz="1200" kern="1200" baseline="0" dirty="0" smtClean="0">
                <a:solidFill>
                  <a:schemeClr val="tx1"/>
                </a:solidFill>
                <a:latin typeface="+mn-lt"/>
                <a:ea typeface="+mn-ea"/>
                <a:cs typeface="+mn-cs"/>
              </a:rPr>
              <a:t> for considering whether you have found an edge. Using simple selection, we will just check to see if the value is greater than 175. If it is, we will color the pixel black; otherwise we will make it white.</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29</a:t>
            </a:fld>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order to manipulate images we will use a group of objects found in our </a:t>
            </a:r>
            <a:r>
              <a:rPr lang="en-US" sz="1200" kern="1200" baseline="0" dirty="0" err="1" smtClean="0">
                <a:solidFill>
                  <a:schemeClr val="tx1"/>
                </a:solidFill>
                <a:latin typeface="+mn-lt"/>
                <a:ea typeface="+mn-ea"/>
                <a:cs typeface="+mn-cs"/>
              </a:rPr>
              <a:t>cImage</a:t>
            </a:r>
            <a:r>
              <a:rPr lang="en-US" sz="1200" kern="1200" baseline="0" dirty="0" smtClean="0">
                <a:solidFill>
                  <a:schemeClr val="tx1"/>
                </a:solidFill>
                <a:latin typeface="+mn-lt"/>
                <a:ea typeface="+mn-ea"/>
                <a:cs typeface="+mn-cs"/>
              </a:rPr>
              <a:t> module.</a:t>
            </a:r>
          </a:p>
          <a:p>
            <a:r>
              <a:rPr lang="en-US" sz="1200" kern="1200" baseline="0" dirty="0" smtClean="0">
                <a:solidFill>
                  <a:schemeClr val="tx1"/>
                </a:solidFill>
                <a:latin typeface="+mn-lt"/>
                <a:ea typeface="+mn-ea"/>
                <a:cs typeface="+mn-cs"/>
              </a:rPr>
              <a:t>This module contains objects that allow us to construct and manipulate pixels. We can also construct</a:t>
            </a:r>
          </a:p>
          <a:p>
            <a:r>
              <a:rPr lang="en-US" sz="1200" kern="1200" baseline="0" dirty="0" smtClean="0">
                <a:solidFill>
                  <a:schemeClr val="tx1"/>
                </a:solidFill>
                <a:latin typeface="+mn-lt"/>
                <a:ea typeface="+mn-ea"/>
                <a:cs typeface="+mn-cs"/>
              </a:rPr>
              <a:t>an image from a file or create a blank image that we can fill in later. In addition we can</a:t>
            </a:r>
          </a:p>
          <a:p>
            <a:r>
              <a:rPr lang="en-US" sz="1200" kern="1200" baseline="0" dirty="0" smtClean="0">
                <a:solidFill>
                  <a:schemeClr val="tx1"/>
                </a:solidFill>
                <a:latin typeface="+mn-lt"/>
                <a:ea typeface="+mn-ea"/>
                <a:cs typeface="+mn-cs"/>
              </a:rPr>
              <a:t>create windows where images can be displayed.</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6</a:t>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Images are collections of pixels. In order to represent a pixel, we need a way to collect</a:t>
            </a:r>
          </a:p>
          <a:p>
            <a:r>
              <a:rPr lang="en-US" sz="1200" kern="1200" baseline="0" dirty="0" smtClean="0">
                <a:solidFill>
                  <a:schemeClr val="tx1"/>
                </a:solidFill>
                <a:latin typeface="+mn-lt"/>
                <a:ea typeface="+mn-ea"/>
                <a:cs typeface="+mn-cs"/>
              </a:rPr>
              <a:t>together the red, green, and blue components. The Pixel object provides a constructor</a:t>
            </a:r>
          </a:p>
          <a:p>
            <a:r>
              <a:rPr lang="en-US" sz="1200" kern="1200" baseline="0" dirty="0" smtClean="0">
                <a:solidFill>
                  <a:schemeClr val="tx1"/>
                </a:solidFill>
                <a:latin typeface="+mn-lt"/>
                <a:ea typeface="+mn-ea"/>
                <a:cs typeface="+mn-cs"/>
              </a:rPr>
              <a:t>And methods that allow us to create and manipulate the color components of pixels. Table</a:t>
            </a:r>
          </a:p>
          <a:p>
            <a:r>
              <a:rPr lang="en-US" sz="1200" kern="1200" baseline="0" dirty="0" smtClean="0">
                <a:solidFill>
                  <a:schemeClr val="tx1"/>
                </a:solidFill>
                <a:latin typeface="+mn-lt"/>
                <a:ea typeface="+mn-ea"/>
                <a:cs typeface="+mn-cs"/>
              </a:rPr>
              <a:t>6.2 shows the constructor and methods provided by pixel objects. Session 6.1 shows them in</a:t>
            </a:r>
          </a:p>
          <a:p>
            <a:r>
              <a:rPr lang="en-US" sz="1200" kern="1200" baseline="0" dirty="0" smtClean="0">
                <a:solidFill>
                  <a:schemeClr val="tx1"/>
                </a:solidFill>
                <a:latin typeface="+mn-lt"/>
                <a:ea typeface="+mn-ea"/>
                <a:cs typeface="+mn-cs"/>
              </a:rPr>
              <a:t>action. The constructor will require the three color components. It will return a reference to</a:t>
            </a:r>
          </a:p>
          <a:p>
            <a:r>
              <a:rPr lang="en-US" sz="1200" kern="1200" baseline="0" dirty="0" smtClean="0">
                <a:solidFill>
                  <a:schemeClr val="tx1"/>
                </a:solidFill>
                <a:latin typeface="+mn-lt"/>
                <a:ea typeface="+mn-ea"/>
                <a:cs typeface="+mn-cs"/>
              </a:rPr>
              <a:t>a Pixel object that can be accessed or modified. We can extract the color intensities using</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getRed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getGreen</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getBlue</a:t>
            </a:r>
            <a:r>
              <a:rPr lang="en-US" sz="1200" kern="1200" baseline="0" dirty="0" smtClean="0">
                <a:solidFill>
                  <a:schemeClr val="tx1"/>
                </a:solidFill>
                <a:latin typeface="+mn-lt"/>
                <a:ea typeface="+mn-ea"/>
                <a:cs typeface="+mn-cs"/>
              </a:rPr>
              <a:t> methods. Similarly, we can modify the individual</a:t>
            </a:r>
          </a:p>
          <a:p>
            <a:r>
              <a:rPr lang="en-US" sz="1200" kern="1200" baseline="0" dirty="0" smtClean="0">
                <a:solidFill>
                  <a:schemeClr val="tx1"/>
                </a:solidFill>
                <a:latin typeface="+mn-lt"/>
                <a:ea typeface="+mn-ea"/>
                <a:cs typeface="+mn-cs"/>
              </a:rPr>
              <a:t>components within a pixel using </a:t>
            </a:r>
            <a:r>
              <a:rPr lang="en-US" sz="1200" kern="1200" baseline="0" dirty="0" err="1" smtClean="0">
                <a:solidFill>
                  <a:schemeClr val="tx1"/>
                </a:solidFill>
                <a:latin typeface="+mn-lt"/>
                <a:ea typeface="+mn-ea"/>
                <a:cs typeface="+mn-cs"/>
              </a:rPr>
              <a:t>setRed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setGreen</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setBlue</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7</a:t>
            </a:fld>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creating images, we will create a window that can be used to display our images.</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ImageWin</a:t>
            </a:r>
            <a:r>
              <a:rPr lang="en-US" sz="1200" kern="1200" baseline="0" dirty="0" smtClean="0">
                <a:solidFill>
                  <a:schemeClr val="tx1"/>
                </a:solidFill>
                <a:latin typeface="+mn-lt"/>
                <a:ea typeface="+mn-ea"/>
                <a:cs typeface="+mn-cs"/>
              </a:rPr>
              <a:t> object provides a constructor that produces a window with a title, width,</a:t>
            </a:r>
          </a:p>
          <a:p>
            <a:r>
              <a:rPr lang="en-US" sz="1200" kern="1200" baseline="0" dirty="0" smtClean="0">
                <a:solidFill>
                  <a:schemeClr val="tx1"/>
                </a:solidFill>
                <a:latin typeface="+mn-lt"/>
                <a:ea typeface="+mn-ea"/>
                <a:cs typeface="+mn-cs"/>
              </a:rPr>
              <a:t>and height. When a window is constructed, it is immediately shown. The code below</a:t>
            </a:r>
          </a:p>
          <a:p>
            <a:r>
              <a:rPr lang="en-US" sz="1200" kern="1200" baseline="0" dirty="0" smtClean="0">
                <a:solidFill>
                  <a:schemeClr val="tx1"/>
                </a:solidFill>
                <a:latin typeface="+mn-lt"/>
                <a:ea typeface="+mn-ea"/>
                <a:cs typeface="+mn-cs"/>
              </a:rPr>
              <a:t>produces an empty window that is 600 pixels wide and 400 pixels high. Table 6.3 shows</a:t>
            </a:r>
          </a:p>
          <a:p>
            <a:r>
              <a:rPr lang="en-US" sz="1200" kern="1200" baseline="0" dirty="0" smtClean="0">
                <a:solidFill>
                  <a:schemeClr val="tx1"/>
                </a:solidFill>
                <a:latin typeface="+mn-lt"/>
                <a:ea typeface="+mn-ea"/>
                <a:cs typeface="+mn-cs"/>
              </a:rPr>
              <a:t>additional methods for the </a:t>
            </a:r>
            <a:r>
              <a:rPr lang="en-US" sz="1200" kern="1200" baseline="0" dirty="0" err="1" smtClean="0">
                <a:solidFill>
                  <a:schemeClr val="tx1"/>
                </a:solidFill>
                <a:latin typeface="+mn-lt"/>
                <a:ea typeface="+mn-ea"/>
                <a:cs typeface="+mn-cs"/>
              </a:rPr>
              <a:t>ImageWin</a:t>
            </a:r>
            <a:r>
              <a:rPr lang="en-US" sz="1200" kern="1200" baseline="0" dirty="0" smtClean="0">
                <a:solidFill>
                  <a:schemeClr val="tx1"/>
                </a:solidFill>
                <a:latin typeface="+mn-lt"/>
                <a:ea typeface="+mn-ea"/>
                <a:cs typeface="+mn-cs"/>
              </a:rPr>
              <a:t> object. Note that the </a:t>
            </a:r>
            <a:r>
              <a:rPr lang="en-US" sz="1200" kern="1200" baseline="0" dirty="0" err="1" smtClean="0">
                <a:solidFill>
                  <a:schemeClr val="tx1"/>
                </a:solidFill>
                <a:latin typeface="+mn-lt"/>
                <a:ea typeface="+mn-ea"/>
                <a:cs typeface="+mn-cs"/>
              </a:rPr>
              <a:t>getMouse</a:t>
            </a:r>
            <a:r>
              <a:rPr lang="en-US" sz="1200" kern="1200" baseline="0" dirty="0" smtClean="0">
                <a:solidFill>
                  <a:schemeClr val="tx1"/>
                </a:solidFill>
                <a:latin typeface="+mn-lt"/>
                <a:ea typeface="+mn-ea"/>
                <a:cs typeface="+mn-cs"/>
              </a:rPr>
              <a:t> method returns a</a:t>
            </a:r>
          </a:p>
          <a:p>
            <a:r>
              <a:rPr lang="en-US" sz="1200" kern="1200" baseline="0" dirty="0" smtClean="0">
                <a:solidFill>
                  <a:schemeClr val="tx1"/>
                </a:solidFill>
                <a:latin typeface="+mn-lt"/>
                <a:ea typeface="+mn-ea"/>
                <a:cs typeface="+mn-cs"/>
              </a:rPr>
              <a:t>coordinate position within the window itself and is not related to any particular image that</a:t>
            </a:r>
          </a:p>
          <a:p>
            <a:r>
              <a:rPr lang="en-US" sz="1200" kern="1200" baseline="0" dirty="0" smtClean="0">
                <a:solidFill>
                  <a:schemeClr val="tx1"/>
                </a:solidFill>
                <a:latin typeface="+mn-lt"/>
                <a:ea typeface="+mn-ea"/>
                <a:cs typeface="+mn-cs"/>
              </a:rPr>
              <a:t>might be displayed within the window.</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8</a:t>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Now that we have a window, we need to create images to display. The </a:t>
            </a:r>
            <a:r>
              <a:rPr lang="en-US" sz="1200" kern="1200" baseline="0" dirty="0" err="1" smtClean="0">
                <a:solidFill>
                  <a:schemeClr val="tx1"/>
                </a:solidFill>
                <a:latin typeface="+mn-lt"/>
                <a:ea typeface="+mn-ea"/>
                <a:cs typeface="+mn-cs"/>
              </a:rPr>
              <a:t>cImage</a:t>
            </a:r>
            <a:r>
              <a:rPr lang="en-US" sz="1200" kern="1200" baseline="0" dirty="0" smtClean="0">
                <a:solidFill>
                  <a:schemeClr val="tx1"/>
                </a:solidFill>
                <a:latin typeface="+mn-lt"/>
                <a:ea typeface="+mn-ea"/>
                <a:cs typeface="+mn-cs"/>
              </a:rPr>
              <a:t> module</a:t>
            </a:r>
          </a:p>
          <a:p>
            <a:r>
              <a:rPr lang="en-US" sz="1200" kern="1200" baseline="0" dirty="0" smtClean="0">
                <a:solidFill>
                  <a:schemeClr val="tx1"/>
                </a:solidFill>
                <a:latin typeface="+mn-lt"/>
                <a:ea typeface="+mn-ea"/>
                <a:cs typeface="+mn-cs"/>
              </a:rPr>
              <a:t>provides two kinds of image objects: </a:t>
            </a:r>
            <a:r>
              <a:rPr lang="en-US" sz="1200" kern="1200" baseline="0" dirty="0" err="1" smtClean="0">
                <a:solidFill>
                  <a:schemeClr val="tx1"/>
                </a:solidFill>
                <a:latin typeface="+mn-lt"/>
                <a:ea typeface="+mn-ea"/>
                <a:cs typeface="+mn-cs"/>
              </a:rPr>
              <a:t>FileImage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EmptyImage</a:t>
            </a:r>
            <a:r>
              <a:rPr lang="en-US" sz="1200" kern="1200" baseline="0" dirty="0" smtClean="0">
                <a:solidFill>
                  <a:schemeClr val="tx1"/>
                </a:solidFill>
                <a:latin typeface="+mn-lt"/>
                <a:ea typeface="+mn-ea"/>
                <a:cs typeface="+mn-cs"/>
              </a:rPr>
              <a:t>. These objects allow us</a:t>
            </a:r>
          </a:p>
          <a:p>
            <a:r>
              <a:rPr lang="en-US" sz="1200" kern="1200" baseline="0" dirty="0" smtClean="0">
                <a:solidFill>
                  <a:schemeClr val="tx1"/>
                </a:solidFill>
                <a:latin typeface="+mn-lt"/>
                <a:ea typeface="+mn-ea"/>
                <a:cs typeface="+mn-cs"/>
              </a:rPr>
              <a:t>to create and manipulate images, and they give us simple access to the pixels in each image.</a:t>
            </a:r>
          </a:p>
          <a:p>
            <a:r>
              <a:rPr lang="en-US" sz="1200" kern="1200" baseline="0" dirty="0" smtClean="0">
                <a:solidFill>
                  <a:schemeClr val="tx1"/>
                </a:solidFill>
                <a:latin typeface="+mn-lt"/>
                <a:ea typeface="+mn-ea"/>
                <a:cs typeface="+mn-cs"/>
              </a:rPr>
              <a:t>Table 6.4 shows the two constructors for creating images as well as other methods that are</a:t>
            </a:r>
          </a:p>
          <a:p>
            <a:r>
              <a:rPr lang="en-US" sz="1200" kern="1200" baseline="0" dirty="0" smtClean="0">
                <a:solidFill>
                  <a:schemeClr val="tx1"/>
                </a:solidFill>
                <a:latin typeface="+mn-lt"/>
                <a:ea typeface="+mn-ea"/>
                <a:cs typeface="+mn-cs"/>
              </a:rPr>
              <a:t>provided by both objects.</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9</a:t>
            </a:fld>
            <a:endParaRPr lang="en-S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FileImage</a:t>
            </a:r>
            <a:r>
              <a:rPr lang="en-US" sz="1200" kern="1200" baseline="0" dirty="0" smtClean="0">
                <a:solidFill>
                  <a:schemeClr val="tx1"/>
                </a:solidFill>
                <a:latin typeface="+mn-lt"/>
                <a:ea typeface="+mn-ea"/>
                <a:cs typeface="+mn-cs"/>
              </a:rPr>
              <a:t> object is an image that is </a:t>
            </a:r>
            <a:r>
              <a:rPr lang="en-US" sz="1200" kern="1200" baseline="0" dirty="0" err="1" smtClean="0">
                <a:solidFill>
                  <a:schemeClr val="tx1"/>
                </a:solidFill>
                <a:latin typeface="+mn-lt"/>
                <a:ea typeface="+mn-ea"/>
                <a:cs typeface="+mn-cs"/>
              </a:rPr>
              <a:t>constructedfrom</a:t>
            </a:r>
            <a:r>
              <a:rPr lang="en-US" sz="1200" kern="1200" baseline="0" dirty="0" smtClean="0">
                <a:solidFill>
                  <a:schemeClr val="tx1"/>
                </a:solidFill>
                <a:latin typeface="+mn-lt"/>
                <a:ea typeface="+mn-ea"/>
                <a:cs typeface="+mn-cs"/>
              </a:rPr>
              <a:t> files such as those that are created</a:t>
            </a:r>
          </a:p>
          <a:p>
            <a:r>
              <a:rPr lang="en-US" sz="1200" kern="1200" baseline="0" dirty="0" smtClean="0">
                <a:solidFill>
                  <a:schemeClr val="tx1"/>
                </a:solidFill>
                <a:latin typeface="+mn-lt"/>
                <a:ea typeface="+mn-ea"/>
                <a:cs typeface="+mn-cs"/>
              </a:rPr>
              <a:t>by digital cameras or that reside on web pages. For example, the file </a:t>
            </a:r>
            <a:r>
              <a:rPr lang="en-US" sz="1200" kern="1200" baseline="0" dirty="0" err="1" smtClean="0">
                <a:solidFill>
                  <a:schemeClr val="tx1"/>
                </a:solidFill>
                <a:latin typeface="+mn-lt"/>
                <a:ea typeface="+mn-ea"/>
                <a:cs typeface="+mn-cs"/>
              </a:rPr>
              <a:t>lutherBell.gif</a:t>
            </a:r>
          </a:p>
          <a:p>
            <a:r>
              <a:rPr lang="en-US" sz="1200" kern="1200" baseline="0" dirty="0" smtClean="0">
                <a:solidFill>
                  <a:schemeClr val="tx1"/>
                </a:solidFill>
                <a:latin typeface="+mn-lt"/>
                <a:ea typeface="+mn-ea"/>
                <a:cs typeface="+mn-cs"/>
              </a:rPr>
              <a:t>was taken with an ordinary digital camera. Session 6.2 shows that the </a:t>
            </a:r>
            <a:r>
              <a:rPr lang="en-US" sz="1200" kern="1200" baseline="0" dirty="0" err="1" smtClean="0">
                <a:solidFill>
                  <a:schemeClr val="tx1"/>
                </a:solidFill>
                <a:latin typeface="+mn-lt"/>
                <a:ea typeface="+mn-ea"/>
                <a:cs typeface="+mn-cs"/>
              </a:rPr>
              <a:t>FileImage</a:t>
            </a:r>
            <a:r>
              <a:rPr lang="en-US" sz="1200" kern="1200" baseline="0" dirty="0" smtClean="0">
                <a:solidFill>
                  <a:schemeClr val="tx1"/>
                </a:solidFill>
                <a:latin typeface="+mn-lt"/>
                <a:ea typeface="+mn-ea"/>
                <a:cs typeface="+mn-cs"/>
              </a:rPr>
              <a:t> constructor</a:t>
            </a:r>
          </a:p>
          <a:p>
            <a:r>
              <a:rPr lang="en-US" sz="1200" kern="1200" baseline="0" dirty="0" smtClean="0">
                <a:solidFill>
                  <a:schemeClr val="tx1"/>
                </a:solidFill>
                <a:latin typeface="+mn-lt"/>
                <a:ea typeface="+mn-ea"/>
                <a:cs typeface="+mn-cs"/>
              </a:rPr>
              <a:t>needs only the name of the image file. It converts the image stored in that file</a:t>
            </a:r>
          </a:p>
          <a:p>
            <a:r>
              <a:rPr lang="en-US" sz="1200" kern="1200" baseline="0" dirty="0" smtClean="0">
                <a:solidFill>
                  <a:schemeClr val="tx1"/>
                </a:solidFill>
                <a:latin typeface="+mn-lt"/>
                <a:ea typeface="+mn-ea"/>
                <a:cs typeface="+mn-cs"/>
              </a:rPr>
              <a:t>to an image object. In this case, bell is the reference to that object. Finally, we can use</a:t>
            </a:r>
          </a:p>
          <a:p>
            <a:r>
              <a:rPr lang="en-US" sz="1200" kern="1200" baseline="0" dirty="0" smtClean="0">
                <a:solidFill>
                  <a:schemeClr val="tx1"/>
                </a:solidFill>
                <a:latin typeface="+mn-lt"/>
                <a:ea typeface="+mn-ea"/>
                <a:cs typeface="+mn-cs"/>
              </a:rPr>
              <a:t>the draw method to ask the image object to show itself in an image window. The default</a:t>
            </a:r>
          </a:p>
          <a:p>
            <a:r>
              <a:rPr lang="en-US" sz="1200" kern="1200" baseline="0" dirty="0" smtClean="0">
                <a:solidFill>
                  <a:schemeClr val="tx1"/>
                </a:solidFill>
                <a:latin typeface="+mn-lt"/>
                <a:ea typeface="+mn-ea"/>
                <a:cs typeface="+mn-cs"/>
              </a:rPr>
              <a:t>positioning is to place the image in the upper-left corner of the window. Figure 6.1 shows</a:t>
            </a:r>
          </a:p>
          <a:p>
            <a:r>
              <a:rPr lang="en-US" sz="1200" kern="1200" baseline="0" dirty="0" smtClean="0">
                <a:solidFill>
                  <a:schemeClr val="tx1"/>
                </a:solidFill>
                <a:latin typeface="+mn-lt"/>
                <a:ea typeface="+mn-ea"/>
                <a:cs typeface="+mn-cs"/>
              </a:rPr>
              <a:t>the result.</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10</a:t>
            </a:fld>
            <a:endParaRPr lang="en-S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As we said earlier, an image is a two-dimensional grid of pixel values. Each small square in</a:t>
            </a:r>
          </a:p>
          <a:p>
            <a:r>
              <a:rPr lang="en-US" sz="1200" kern="1200" baseline="0" dirty="0" smtClean="0">
                <a:solidFill>
                  <a:schemeClr val="tx1"/>
                </a:solidFill>
                <a:latin typeface="+mn-lt"/>
                <a:ea typeface="+mn-ea"/>
                <a:cs typeface="+mn-cs"/>
              </a:rPr>
              <a:t>Figure 6.2 represents a pixel that can take on any one of the millions of colors in the RGB</a:t>
            </a:r>
          </a:p>
          <a:p>
            <a:r>
              <a:rPr lang="en-US" sz="1200" kern="1200" baseline="0" dirty="0" smtClean="0">
                <a:solidFill>
                  <a:schemeClr val="tx1"/>
                </a:solidFill>
                <a:latin typeface="+mn-lt"/>
                <a:ea typeface="+mn-ea"/>
                <a:cs typeface="+mn-cs"/>
              </a:rPr>
              <a:t>color model. We can access information about our specific image by using the </a:t>
            </a:r>
            <a:r>
              <a:rPr lang="en-US" sz="1200" kern="1200" baseline="0" dirty="0" err="1" smtClean="0">
                <a:solidFill>
                  <a:schemeClr val="tx1"/>
                </a:solidFill>
                <a:latin typeface="+mn-lt"/>
                <a:ea typeface="+mn-ea"/>
                <a:cs typeface="+mn-cs"/>
              </a:rPr>
              <a:t>getWidth</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and </a:t>
            </a:r>
            <a:r>
              <a:rPr lang="en-US" sz="1200" kern="1200" baseline="0" dirty="0" err="1" smtClean="0">
                <a:solidFill>
                  <a:schemeClr val="tx1"/>
                </a:solidFill>
                <a:latin typeface="+mn-lt"/>
                <a:ea typeface="+mn-ea"/>
                <a:cs typeface="+mn-cs"/>
              </a:rPr>
              <a:t>getHeight</a:t>
            </a:r>
            <a:r>
              <a:rPr lang="en-US" sz="1200" kern="1200" baseline="0" dirty="0" smtClean="0">
                <a:solidFill>
                  <a:schemeClr val="tx1"/>
                </a:solidFill>
                <a:latin typeface="+mn-lt"/>
                <a:ea typeface="+mn-ea"/>
                <a:cs typeface="+mn-cs"/>
              </a:rPr>
              <a:t> methods (see Session 6.3). This image is 300 pixels across and 200 pixels</a:t>
            </a:r>
          </a:p>
          <a:p>
            <a:r>
              <a:rPr lang="en-US" sz="1200" kern="1200" baseline="0" dirty="0" smtClean="0">
                <a:solidFill>
                  <a:schemeClr val="tx1"/>
                </a:solidFill>
                <a:latin typeface="+mn-lt"/>
                <a:ea typeface="+mn-ea"/>
                <a:cs typeface="+mn-cs"/>
              </a:rPr>
              <a:t>top to bottom. Rows are numbered from 0 to 1 less than the height of the image. Columns</a:t>
            </a:r>
          </a:p>
          <a:p>
            <a:r>
              <a:rPr lang="en-US" sz="1200" kern="1200" baseline="0" dirty="0" smtClean="0">
                <a:solidFill>
                  <a:schemeClr val="tx1"/>
                </a:solidFill>
                <a:latin typeface="+mn-lt"/>
                <a:ea typeface="+mn-ea"/>
                <a:cs typeface="+mn-cs"/>
              </a:rPr>
              <a:t>are numbered from 0 to 1 less than the width.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access a particular pixel by using the </a:t>
            </a:r>
            <a:r>
              <a:rPr lang="en-US" sz="1200" kern="1200" baseline="0" dirty="0" err="1" smtClean="0">
                <a:solidFill>
                  <a:schemeClr val="tx1"/>
                </a:solidFill>
                <a:latin typeface="+mn-lt"/>
                <a:ea typeface="+mn-ea"/>
                <a:cs typeface="+mn-cs"/>
              </a:rPr>
              <a:t>getPixel</a:t>
            </a:r>
            <a:r>
              <a:rPr lang="en-US" sz="1200" kern="1200" baseline="0" dirty="0" smtClean="0">
                <a:solidFill>
                  <a:schemeClr val="tx1"/>
                </a:solidFill>
                <a:latin typeface="+mn-lt"/>
                <a:ea typeface="+mn-ea"/>
                <a:cs typeface="+mn-cs"/>
              </a:rPr>
              <a:t> method. To use </a:t>
            </a:r>
            <a:r>
              <a:rPr lang="en-US" sz="1200" kern="1200" baseline="0" dirty="0" err="1" smtClean="0">
                <a:solidFill>
                  <a:schemeClr val="tx1"/>
                </a:solidFill>
                <a:latin typeface="+mn-lt"/>
                <a:ea typeface="+mn-ea"/>
                <a:cs typeface="+mn-cs"/>
              </a:rPr>
              <a:t>getPixel</a:t>
            </a:r>
            <a:r>
              <a:rPr lang="en-US" sz="1200" kern="1200" baseline="0" dirty="0" smtClean="0">
                <a:solidFill>
                  <a:schemeClr val="tx1"/>
                </a:solidFill>
                <a:latin typeface="+mn-lt"/>
                <a:ea typeface="+mn-ea"/>
                <a:cs typeface="+mn-cs"/>
              </a:rPr>
              <a:t>, we</a:t>
            </a:r>
          </a:p>
          <a:p>
            <a:r>
              <a:rPr lang="en-US" sz="1200" kern="1200" baseline="0" dirty="0" smtClean="0">
                <a:solidFill>
                  <a:schemeClr val="tx1"/>
                </a:solidFill>
                <a:latin typeface="+mn-lt"/>
                <a:ea typeface="+mn-ea"/>
                <a:cs typeface="+mn-cs"/>
              </a:rPr>
              <a:t>Need to provide the location for the pixel of interest. The location will be a pair of values,</a:t>
            </a:r>
          </a:p>
          <a:p>
            <a:r>
              <a:rPr lang="en-US" sz="1200" kern="1200" baseline="0" dirty="0" smtClean="0">
                <a:solidFill>
                  <a:schemeClr val="tx1"/>
                </a:solidFill>
                <a:latin typeface="+mn-lt"/>
                <a:ea typeface="+mn-ea"/>
                <a:cs typeface="+mn-cs"/>
              </a:rPr>
              <a:t>one specifying the column and one specifying the row. Each unique column-row pair will</a:t>
            </a:r>
          </a:p>
          <a:p>
            <a:r>
              <a:rPr lang="en-US" sz="1200" kern="1200" baseline="0" dirty="0" smtClean="0">
                <a:solidFill>
                  <a:schemeClr val="tx1"/>
                </a:solidFill>
                <a:latin typeface="+mn-lt"/>
                <a:ea typeface="+mn-ea"/>
                <a:cs typeface="+mn-cs"/>
              </a:rPr>
              <a:t>provide access to a single pixel.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example, we are accessing the pixel located at column 124, row 165. In other words,</a:t>
            </a:r>
          </a:p>
          <a:p>
            <a:r>
              <a:rPr lang="en-US" sz="1200" kern="1200" baseline="0" dirty="0" smtClean="0">
                <a:solidFill>
                  <a:schemeClr val="tx1"/>
                </a:solidFill>
                <a:latin typeface="+mn-lt"/>
                <a:ea typeface="+mn-ea"/>
                <a:cs typeface="+mn-cs"/>
              </a:rPr>
              <a:t>it is the pixel that is 125 pixels from the left and166 pixels from the top. It is important</a:t>
            </a:r>
          </a:p>
          <a:p>
            <a:r>
              <a:rPr lang="en-US" sz="1200" kern="1200" baseline="0" dirty="0" smtClean="0">
                <a:solidFill>
                  <a:schemeClr val="tx1"/>
                </a:solidFill>
                <a:latin typeface="+mn-lt"/>
                <a:ea typeface="+mn-ea"/>
                <a:cs typeface="+mn-cs"/>
              </a:rPr>
              <a:t>to remember that we start counting at 0. The value that is returned in our example shows</a:t>
            </a:r>
          </a:p>
          <a:p>
            <a:r>
              <a:rPr lang="en-US" sz="1200" kern="1200" baseline="0" dirty="0" smtClean="0">
                <a:solidFill>
                  <a:schemeClr val="tx1"/>
                </a:solidFill>
                <a:latin typeface="+mn-lt"/>
                <a:ea typeface="+mn-ea"/>
                <a:cs typeface="+mn-cs"/>
              </a:rPr>
              <a:t>the red, green, and blue components of the Pixel at that location in our image.</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11</a:t>
            </a:fld>
            <a:endParaRPr lang="en-S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often want to build a new image pixel by pixel starting with a “blank” image. Using</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EmptyImage</a:t>
            </a:r>
            <a:r>
              <a:rPr lang="en-US" sz="1200" kern="1200" baseline="0" dirty="0" smtClean="0">
                <a:solidFill>
                  <a:schemeClr val="tx1"/>
                </a:solidFill>
                <a:latin typeface="+mn-lt"/>
                <a:ea typeface="+mn-ea"/>
                <a:cs typeface="+mn-cs"/>
              </a:rPr>
              <a:t> constructor, we can create an image that has a specific width and height</a:t>
            </a:r>
          </a:p>
          <a:p>
            <a:r>
              <a:rPr lang="en-US" sz="1200" kern="1200" baseline="0" dirty="0" smtClean="0">
                <a:solidFill>
                  <a:schemeClr val="tx1"/>
                </a:solidFill>
                <a:latin typeface="+mn-lt"/>
                <a:ea typeface="+mn-ea"/>
                <a:cs typeface="+mn-cs"/>
              </a:rPr>
              <a:t>but where each pixel is void of color. This means that each Pixel has the value (0,0,0)</a:t>
            </a:r>
          </a:p>
          <a:p>
            <a:r>
              <a:rPr lang="en-US" sz="1200" kern="1200" baseline="0" dirty="0" smtClean="0">
                <a:solidFill>
                  <a:schemeClr val="tx1"/>
                </a:solidFill>
                <a:latin typeface="+mn-lt"/>
                <a:ea typeface="+mn-ea"/>
                <a:cs typeface="+mn-cs"/>
              </a:rPr>
              <a:t>or “black.” The statements in Session 6.4 create an empty image with all white pixels.</a:t>
            </a:r>
            <a:endParaRPr lang="en-US" dirty="0"/>
          </a:p>
        </p:txBody>
      </p:sp>
      <p:sp>
        <p:nvSpPr>
          <p:cNvPr id="4" name="Slide Number Placeholder 3"/>
          <p:cNvSpPr>
            <a:spLocks noGrp="1"/>
          </p:cNvSpPr>
          <p:nvPr>
            <p:ph type="sldNum" sz="quarter" idx="10"/>
          </p:nvPr>
        </p:nvSpPr>
        <p:spPr/>
        <p:txBody>
          <a:bodyPr/>
          <a:lstStyle/>
          <a:p>
            <a:fld id="{E47CC524-7D9E-427A-9C03-790A2D0F61BD}" type="slidenum">
              <a:rPr lang="en-SG" smtClean="0"/>
              <a:pPr/>
              <a:t>12</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www.j-a-b.net/web/hue/color-grayscal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icro.magnet.fsu.edu/primer/java/digitalimaging/processing/kernelmaskoperatio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41.jpe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Image Processing</a:t>
            </a:r>
            <a:br>
              <a:rPr lang="en-US" dirty="0" smtClean="0"/>
            </a:br>
            <a:r>
              <a:rPr lang="en-US" sz="4000" i="1" dirty="0" err="1" smtClean="0"/>
              <a:t>Pycture</a:t>
            </a:r>
            <a:r>
              <a:rPr lang="en-US" sz="4000" i="1" dirty="0" smtClean="0"/>
              <a:t> Perfect</a:t>
            </a:r>
            <a:endParaRPr lang="en-SG" sz="4000" i="1" dirty="0"/>
          </a:p>
        </p:txBody>
      </p:sp>
      <p:sp>
        <p:nvSpPr>
          <p:cNvPr id="3" name="Subtitle 2"/>
          <p:cNvSpPr>
            <a:spLocks noGrp="1"/>
          </p:cNvSpPr>
          <p:nvPr>
            <p:ph type="subTitle" idx="1"/>
          </p:nvPr>
        </p:nvSpPr>
        <p:spPr/>
        <p:txBody>
          <a:bodyPr/>
          <a:lstStyle/>
          <a:p>
            <a:r>
              <a:rPr lang="en-US" dirty="0" smtClean="0"/>
              <a:t>Lesson 6</a:t>
            </a:r>
            <a:endParaRPr lang="en-S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1143000"/>
          </a:xfrm>
        </p:spPr>
        <p:txBody>
          <a:bodyPr/>
          <a:lstStyle/>
          <a:p>
            <a:r>
              <a:rPr lang="en-US" dirty="0" err="1" smtClean="0"/>
              <a:t>FileImage</a:t>
            </a:r>
            <a:r>
              <a:rPr lang="en-US" dirty="0" smtClean="0"/>
              <a:t> object</a:t>
            </a:r>
            <a:endParaRPr lang="en-US" dirty="0"/>
          </a:p>
        </p:txBody>
      </p:sp>
      <p:pic>
        <p:nvPicPr>
          <p:cNvPr id="4" name="Picture 3"/>
          <p:cNvPicPr>
            <a:picLocks noChangeAspect="1"/>
          </p:cNvPicPr>
          <p:nvPr/>
        </p:nvPicPr>
        <p:blipFill>
          <a:blip r:embed="rId3"/>
          <a:stretch>
            <a:fillRect/>
          </a:stretch>
        </p:blipFill>
        <p:spPr>
          <a:xfrm>
            <a:off x="457200" y="1282700"/>
            <a:ext cx="7975600" cy="1993900"/>
          </a:xfrm>
          <a:prstGeom prst="rect">
            <a:avLst/>
          </a:prstGeom>
        </p:spPr>
      </p:pic>
      <p:pic>
        <p:nvPicPr>
          <p:cNvPr id="5" name="Picture 4"/>
          <p:cNvPicPr>
            <a:picLocks noChangeAspect="1"/>
          </p:cNvPicPr>
          <p:nvPr/>
        </p:nvPicPr>
        <p:blipFill>
          <a:blip r:embed="rId4"/>
          <a:stretch>
            <a:fillRect/>
          </a:stretch>
        </p:blipFill>
        <p:spPr>
          <a:xfrm>
            <a:off x="2743200" y="3492500"/>
            <a:ext cx="3962400" cy="3289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228600"/>
            <a:ext cx="5334000" cy="1770062"/>
          </a:xfrm>
        </p:spPr>
        <p:txBody>
          <a:bodyPr>
            <a:normAutofit/>
          </a:bodyPr>
          <a:lstStyle/>
          <a:p>
            <a:pPr algn="l"/>
            <a:r>
              <a:rPr lang="en-US" dirty="0" smtClean="0"/>
              <a:t>Accessing image info</a:t>
            </a:r>
            <a:endParaRPr lang="en-US" dirty="0"/>
          </a:p>
        </p:txBody>
      </p:sp>
      <p:pic>
        <p:nvPicPr>
          <p:cNvPr id="4" name="Picture 3"/>
          <p:cNvPicPr>
            <a:picLocks noChangeAspect="1"/>
          </p:cNvPicPr>
          <p:nvPr/>
        </p:nvPicPr>
        <p:blipFill>
          <a:blip r:embed="rId3"/>
          <a:stretch>
            <a:fillRect/>
          </a:stretch>
        </p:blipFill>
        <p:spPr>
          <a:xfrm>
            <a:off x="76200" y="609600"/>
            <a:ext cx="3987800" cy="4254500"/>
          </a:xfrm>
          <a:prstGeom prst="rect">
            <a:avLst/>
          </a:prstGeom>
        </p:spPr>
      </p:pic>
      <p:pic>
        <p:nvPicPr>
          <p:cNvPr id="5" name="Picture 4"/>
          <p:cNvPicPr>
            <a:picLocks noChangeAspect="1"/>
          </p:cNvPicPr>
          <p:nvPr/>
        </p:nvPicPr>
        <p:blipFill>
          <a:blip r:embed="rId4"/>
          <a:stretch>
            <a:fillRect/>
          </a:stretch>
        </p:blipFill>
        <p:spPr>
          <a:xfrm>
            <a:off x="3263900" y="4775200"/>
            <a:ext cx="5880100" cy="2159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EmptyImage</a:t>
            </a:r>
            <a:r>
              <a:rPr lang="en-US" dirty="0" smtClean="0"/>
              <a:t>Object</a:t>
            </a:r>
            <a:endParaRPr lang="en-US" dirty="0"/>
          </a:p>
        </p:txBody>
      </p:sp>
      <p:pic>
        <p:nvPicPr>
          <p:cNvPr id="4" name="Picture 3"/>
          <p:cNvPicPr>
            <a:picLocks noChangeAspect="1"/>
          </p:cNvPicPr>
          <p:nvPr/>
        </p:nvPicPr>
        <p:blipFill>
          <a:blip r:embed="rId3"/>
          <a:stretch>
            <a:fillRect/>
          </a:stretch>
        </p:blipFill>
        <p:spPr>
          <a:xfrm>
            <a:off x="635000" y="1447800"/>
            <a:ext cx="7975600" cy="17399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and Saving an Image</a:t>
            </a:r>
            <a:endParaRPr lang="en-US" dirty="0"/>
          </a:p>
        </p:txBody>
      </p:sp>
      <p:pic>
        <p:nvPicPr>
          <p:cNvPr id="4" name="Picture 3"/>
          <p:cNvPicPr>
            <a:picLocks noChangeAspect="1"/>
          </p:cNvPicPr>
          <p:nvPr/>
        </p:nvPicPr>
        <p:blipFill>
          <a:blip r:embed="rId3"/>
          <a:stretch>
            <a:fillRect/>
          </a:stretch>
        </p:blipFill>
        <p:spPr>
          <a:xfrm>
            <a:off x="609600" y="1524000"/>
            <a:ext cx="4660900" cy="1905000"/>
          </a:xfrm>
          <a:prstGeom prst="rect">
            <a:avLst/>
          </a:prstGeom>
        </p:spPr>
      </p:pic>
      <p:pic>
        <p:nvPicPr>
          <p:cNvPr id="5" name="Picture 4"/>
          <p:cNvPicPr>
            <a:picLocks noChangeAspect="1"/>
          </p:cNvPicPr>
          <p:nvPr/>
        </p:nvPicPr>
        <p:blipFill>
          <a:blip r:embed="rId4"/>
          <a:stretch>
            <a:fillRect/>
          </a:stretch>
        </p:blipFill>
        <p:spPr>
          <a:xfrm>
            <a:off x="5029200" y="2438400"/>
            <a:ext cx="3924300" cy="4191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Processing the whole image using </a:t>
            </a:r>
            <a:r>
              <a:rPr lang="en-US" b="1" dirty="0" smtClean="0"/>
              <a:t>nested iteration</a:t>
            </a:r>
            <a:endParaRPr lang="en-US" b="1" dirty="0"/>
          </a:p>
        </p:txBody>
      </p:sp>
      <p:pic>
        <p:nvPicPr>
          <p:cNvPr id="4" name="Picture 3"/>
          <p:cNvPicPr>
            <a:picLocks noChangeAspect="1"/>
          </p:cNvPicPr>
          <p:nvPr/>
        </p:nvPicPr>
        <p:blipFill>
          <a:blip r:embed="rId3"/>
          <a:stretch>
            <a:fillRect/>
          </a:stretch>
        </p:blipFill>
        <p:spPr>
          <a:xfrm>
            <a:off x="228600" y="1482745"/>
            <a:ext cx="2895600" cy="3089255"/>
          </a:xfrm>
          <a:prstGeom prst="rect">
            <a:avLst/>
          </a:prstGeom>
        </p:spPr>
      </p:pic>
      <p:pic>
        <p:nvPicPr>
          <p:cNvPr id="7" name="Picture 6"/>
          <p:cNvPicPr>
            <a:picLocks noChangeAspect="1"/>
          </p:cNvPicPr>
          <p:nvPr/>
        </p:nvPicPr>
        <p:blipFill>
          <a:blip r:embed="rId4"/>
          <a:stretch>
            <a:fillRect/>
          </a:stretch>
        </p:blipFill>
        <p:spPr>
          <a:xfrm>
            <a:off x="3352800" y="1600200"/>
            <a:ext cx="5486400" cy="2603500"/>
          </a:xfrm>
          <a:prstGeom prst="rect">
            <a:avLst/>
          </a:prstGeom>
        </p:spPr>
      </p:pic>
      <p:pic>
        <p:nvPicPr>
          <p:cNvPr id="8" name="Picture 7"/>
          <p:cNvPicPr>
            <a:picLocks noChangeAspect="1"/>
          </p:cNvPicPr>
          <p:nvPr/>
        </p:nvPicPr>
        <p:blipFill>
          <a:blip r:embed="rId5"/>
          <a:stretch>
            <a:fillRect/>
          </a:stretch>
        </p:blipFill>
        <p:spPr>
          <a:xfrm>
            <a:off x="5867400" y="3962400"/>
            <a:ext cx="2559050" cy="27340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Image Processing</a:t>
            </a:r>
            <a:endParaRPr lang="en-US" dirty="0"/>
          </a:p>
        </p:txBody>
      </p:sp>
      <p:sp>
        <p:nvSpPr>
          <p:cNvPr id="3" name="Content Placeholder 2"/>
          <p:cNvSpPr>
            <a:spLocks noGrp="1"/>
          </p:cNvSpPr>
          <p:nvPr>
            <p:ph idx="1"/>
          </p:nvPr>
        </p:nvSpPr>
        <p:spPr/>
        <p:txBody>
          <a:bodyPr>
            <a:normAutofit/>
          </a:bodyPr>
          <a:lstStyle/>
          <a:p>
            <a:r>
              <a:rPr lang="en-US" sz="2400" dirty="0" smtClean="0"/>
              <a:t>Basic Process of converting a single pixel:</a:t>
            </a:r>
          </a:p>
          <a:p>
            <a:pPr marL="857250" lvl="1" indent="-457200">
              <a:buFont typeface="+mj-lt"/>
              <a:buAutoNum type="arabicPeriod"/>
            </a:pPr>
            <a:r>
              <a:rPr lang="en-US" sz="2000" dirty="0" smtClean="0"/>
              <a:t>Extract the color components.</a:t>
            </a:r>
          </a:p>
          <a:p>
            <a:pPr marL="857250" lvl="1" indent="-457200">
              <a:buFont typeface="+mj-lt"/>
              <a:buAutoNum type="arabicPeriod"/>
            </a:pPr>
            <a:r>
              <a:rPr lang="en-US" sz="2000" dirty="0" smtClean="0"/>
              <a:t>Build a new pixel.</a:t>
            </a:r>
          </a:p>
          <a:p>
            <a:pPr marL="857250" lvl="1" indent="-457200">
              <a:buFont typeface="+mj-lt"/>
              <a:buAutoNum type="arabicPeriod"/>
            </a:pPr>
            <a:r>
              <a:rPr lang="en-US" sz="2000" dirty="0" smtClean="0"/>
              <a:t>Place that pixel in a new image at the same location as the original.</a:t>
            </a:r>
            <a:endParaRPr lang="en-US" sz="2000" dirty="0"/>
          </a:p>
        </p:txBody>
      </p:sp>
      <p:pic>
        <p:nvPicPr>
          <p:cNvPr id="5" name="Picture 4"/>
          <p:cNvPicPr>
            <a:picLocks noChangeAspect="1"/>
          </p:cNvPicPr>
          <p:nvPr/>
        </p:nvPicPr>
        <p:blipFill>
          <a:blip r:embed="rId3"/>
          <a:stretch>
            <a:fillRect/>
          </a:stretch>
        </p:blipFill>
        <p:spPr>
          <a:xfrm>
            <a:off x="1219200" y="4343400"/>
            <a:ext cx="6680200" cy="1727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0" y="609600"/>
            <a:ext cx="5727700" cy="6007100"/>
          </a:xfrm>
          <a:prstGeom prst="rect">
            <a:avLst/>
          </a:prstGeom>
        </p:spPr>
      </p:pic>
      <p:sp>
        <p:nvSpPr>
          <p:cNvPr id="2" name="Title 1"/>
          <p:cNvSpPr>
            <a:spLocks noGrp="1"/>
          </p:cNvSpPr>
          <p:nvPr>
            <p:ph type="title"/>
          </p:nvPr>
        </p:nvSpPr>
        <p:spPr>
          <a:xfrm>
            <a:off x="4724400" y="274638"/>
            <a:ext cx="3962400" cy="1143000"/>
          </a:xfrm>
        </p:spPr>
        <p:txBody>
          <a:bodyPr/>
          <a:lstStyle/>
          <a:p>
            <a:r>
              <a:rPr lang="en-US" dirty="0" smtClean="0"/>
              <a:t>Negative Images</a:t>
            </a:r>
            <a:endParaRPr lang="en-US" dirty="0"/>
          </a:p>
        </p:txBody>
      </p:sp>
      <p:pic>
        <p:nvPicPr>
          <p:cNvPr id="6" name="Picture 5"/>
          <p:cNvPicPr>
            <a:picLocks noChangeAspect="1"/>
          </p:cNvPicPr>
          <p:nvPr/>
        </p:nvPicPr>
        <p:blipFill>
          <a:blip r:embed="rId4"/>
          <a:stretch>
            <a:fillRect/>
          </a:stretch>
        </p:blipFill>
        <p:spPr>
          <a:xfrm>
            <a:off x="5943600" y="1295400"/>
            <a:ext cx="2895600" cy="169148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Grayscale image</a:t>
            </a:r>
            <a:endParaRPr lang="en-US" dirty="0"/>
          </a:p>
        </p:txBody>
      </p:sp>
      <p:sp>
        <p:nvSpPr>
          <p:cNvPr id="3" name="Content Placeholder 2"/>
          <p:cNvSpPr>
            <a:spLocks noGrp="1"/>
          </p:cNvSpPr>
          <p:nvPr>
            <p:ph idx="1"/>
          </p:nvPr>
        </p:nvSpPr>
        <p:spPr/>
        <p:txBody>
          <a:bodyPr>
            <a:normAutofit/>
          </a:bodyPr>
          <a:lstStyle/>
          <a:p>
            <a:r>
              <a:rPr lang="en-US" sz="2400" dirty="0" smtClean="0">
                <a:hlinkClick r:id="rId3"/>
              </a:rPr>
              <a:t>http://www.j-a-b.net/web/hue/color-grayscale</a:t>
            </a:r>
            <a:endParaRPr lang="en-US" sz="2400" dirty="0" smtClean="0"/>
          </a:p>
          <a:p>
            <a:r>
              <a:rPr lang="en-US" sz="2400" dirty="0" smtClean="0"/>
              <a:t>Each red, green and blue will take on the same value.</a:t>
            </a:r>
          </a:p>
          <a:p>
            <a:endParaRPr lang="en-US" sz="2400" dirty="0" smtClean="0"/>
          </a:p>
        </p:txBody>
      </p:sp>
      <p:pic>
        <p:nvPicPr>
          <p:cNvPr id="4" name="Picture 3"/>
          <p:cNvPicPr>
            <a:picLocks noChangeAspect="1"/>
          </p:cNvPicPr>
          <p:nvPr/>
        </p:nvPicPr>
        <p:blipFill>
          <a:blip r:embed="rId4"/>
          <a:stretch>
            <a:fillRect/>
          </a:stretch>
        </p:blipFill>
        <p:spPr>
          <a:xfrm>
            <a:off x="609600" y="2819400"/>
            <a:ext cx="6413500" cy="14097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609600"/>
            <a:ext cx="6489700" cy="5740400"/>
          </a:xfrm>
          <a:prstGeom prst="rect">
            <a:avLst/>
          </a:prstGeom>
        </p:spPr>
      </p:pic>
      <p:sp>
        <p:nvSpPr>
          <p:cNvPr id="2" name="Title 1"/>
          <p:cNvSpPr>
            <a:spLocks noGrp="1"/>
          </p:cNvSpPr>
          <p:nvPr>
            <p:ph type="title"/>
          </p:nvPr>
        </p:nvSpPr>
        <p:spPr>
          <a:xfrm>
            <a:off x="3657600" y="152400"/>
            <a:ext cx="5029200" cy="1143000"/>
          </a:xfrm>
        </p:spPr>
        <p:txBody>
          <a:bodyPr>
            <a:normAutofit/>
          </a:bodyPr>
          <a:lstStyle/>
          <a:p>
            <a:r>
              <a:rPr lang="en-US" dirty="0" smtClean="0"/>
              <a:t>Grayscale Processing</a:t>
            </a:r>
            <a:endParaRPr lang="en-US" dirty="0"/>
          </a:p>
        </p:txBody>
      </p:sp>
      <p:pic>
        <p:nvPicPr>
          <p:cNvPr id="5" name="Picture 4"/>
          <p:cNvPicPr>
            <a:picLocks noChangeAspect="1"/>
          </p:cNvPicPr>
          <p:nvPr/>
        </p:nvPicPr>
        <p:blipFill>
          <a:blip r:embed="rId3"/>
          <a:stretch>
            <a:fillRect/>
          </a:stretch>
        </p:blipFill>
        <p:spPr>
          <a:xfrm>
            <a:off x="5600055" y="1371600"/>
            <a:ext cx="3391545" cy="1981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Similarities?</a:t>
            </a:r>
            <a:endParaRPr lang="en-US" dirty="0"/>
          </a:p>
        </p:txBody>
      </p:sp>
      <p:pic>
        <p:nvPicPr>
          <p:cNvPr id="4" name="Picture 3"/>
          <p:cNvPicPr>
            <a:picLocks noChangeAspect="1"/>
          </p:cNvPicPr>
          <p:nvPr/>
        </p:nvPicPr>
        <p:blipFill>
          <a:blip r:embed="rId3"/>
          <a:stretch>
            <a:fillRect/>
          </a:stretch>
        </p:blipFill>
        <p:spPr>
          <a:xfrm>
            <a:off x="194930" y="868362"/>
            <a:ext cx="4527697" cy="4004930"/>
          </a:xfrm>
          <a:prstGeom prst="rect">
            <a:avLst/>
          </a:prstGeom>
          <a:ln>
            <a:solidFill>
              <a:srgbClr val="002060"/>
            </a:solidFill>
          </a:ln>
        </p:spPr>
      </p:pic>
      <p:pic>
        <p:nvPicPr>
          <p:cNvPr id="5" name="Picture 4"/>
          <p:cNvPicPr>
            <a:picLocks noChangeAspect="1"/>
          </p:cNvPicPr>
          <p:nvPr/>
        </p:nvPicPr>
        <p:blipFill>
          <a:blip r:embed="rId4"/>
          <a:stretch>
            <a:fillRect/>
          </a:stretch>
        </p:blipFill>
        <p:spPr>
          <a:xfrm>
            <a:off x="4919330" y="868362"/>
            <a:ext cx="3996070" cy="4191000"/>
          </a:xfrm>
          <a:prstGeom prst="rect">
            <a:avLst/>
          </a:prstGeom>
          <a:ln>
            <a:solidFill>
              <a:srgbClr val="002060"/>
            </a:solidFill>
          </a:ln>
        </p:spPr>
      </p:pic>
      <p:sp>
        <p:nvSpPr>
          <p:cNvPr id="6" name="Rectangle 5"/>
          <p:cNvSpPr/>
          <p:nvPr/>
        </p:nvSpPr>
        <p:spPr>
          <a:xfrm>
            <a:off x="1828800" y="3971542"/>
            <a:ext cx="1828800" cy="15240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53200" y="3992562"/>
            <a:ext cx="2133600" cy="15240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5"/>
          <a:srcRect/>
          <a:stretch>
            <a:fillRect/>
          </a:stretch>
        </p:blipFill>
        <p:spPr bwMode="auto">
          <a:xfrm>
            <a:off x="838200" y="5257799"/>
            <a:ext cx="5181600" cy="13759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SG" b="1" dirty="0"/>
          </a:p>
        </p:txBody>
      </p:sp>
      <p:sp>
        <p:nvSpPr>
          <p:cNvPr id="3" name="Content Placeholder 2"/>
          <p:cNvSpPr>
            <a:spLocks noGrp="1"/>
          </p:cNvSpPr>
          <p:nvPr>
            <p:ph idx="1"/>
          </p:nvPr>
        </p:nvSpPr>
        <p:spPr/>
        <p:txBody>
          <a:bodyPr/>
          <a:lstStyle/>
          <a:p>
            <a:r>
              <a:rPr lang="en-SG" dirty="0" smtClean="0"/>
              <a:t>To understand pixel-based image processing</a:t>
            </a:r>
          </a:p>
          <a:p>
            <a:r>
              <a:rPr lang="en-SG" dirty="0" smtClean="0"/>
              <a:t>To use nested iteration</a:t>
            </a:r>
          </a:p>
          <a:p>
            <a:r>
              <a:rPr lang="en-SG" dirty="0" smtClean="0"/>
              <a:t>To use and understand tuples</a:t>
            </a:r>
          </a:p>
          <a:p>
            <a:r>
              <a:rPr lang="en-SG" dirty="0" smtClean="0"/>
              <a:t>To implement a number of image processing algorithms</a:t>
            </a:r>
          </a:p>
          <a:p>
            <a:r>
              <a:rPr lang="en-SG" dirty="0" smtClean="0"/>
              <a:t>To understand passing functions as parameters</a:t>
            </a:r>
            <a:endParaRPr lang="en-S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76200" y="381000"/>
            <a:ext cx="8686800" cy="3507346"/>
          </a:xfrm>
          <a:prstGeom prst="rect">
            <a:avLst/>
          </a:prstGeom>
          <a:noFill/>
          <a:ln w="9525">
            <a:noFill/>
            <a:miter lim="800000"/>
            <a:headEnd/>
            <a:tailEnd/>
          </a:ln>
          <a:effectLst/>
        </p:spPr>
      </p:pic>
      <p:pic>
        <p:nvPicPr>
          <p:cNvPr id="8" name="Picture 7"/>
          <p:cNvPicPr>
            <a:picLocks noChangeAspect="1"/>
          </p:cNvPicPr>
          <p:nvPr/>
        </p:nvPicPr>
        <p:blipFill>
          <a:blip r:embed="rId4"/>
          <a:stretch>
            <a:fillRect/>
          </a:stretch>
        </p:blipFill>
        <p:spPr>
          <a:xfrm>
            <a:off x="5486400" y="152400"/>
            <a:ext cx="3391545" cy="1981200"/>
          </a:xfrm>
          <a:prstGeom prst="rect">
            <a:avLst/>
          </a:prstGeom>
        </p:spPr>
      </p:pic>
      <p:pic>
        <p:nvPicPr>
          <p:cNvPr id="1026" name="Picture 2"/>
          <p:cNvPicPr>
            <a:picLocks noChangeAspect="1" noChangeArrowheads="1"/>
          </p:cNvPicPr>
          <p:nvPr/>
        </p:nvPicPr>
        <p:blipFill>
          <a:blip r:embed="rId5">
            <a:lum/>
          </a:blip>
          <a:srcRect/>
          <a:stretch>
            <a:fillRect/>
          </a:stretch>
        </p:blipFill>
        <p:spPr bwMode="auto">
          <a:xfrm>
            <a:off x="228599" y="3962400"/>
            <a:ext cx="7426761" cy="2438400"/>
          </a:xfrm>
          <a:prstGeom prst="rect">
            <a:avLst/>
          </a:prstGeom>
          <a:noFill/>
          <a:ln w="19050" cmpd="tri">
            <a:solidFill>
              <a:schemeClr val="tx1"/>
            </a:solidFill>
            <a:prstDash val="solid"/>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1447800" y="6525610"/>
            <a:ext cx="4953000" cy="256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In-class exercise</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2400" b="1" dirty="0" smtClean="0"/>
              <a:t>Sepia tone</a:t>
            </a:r>
            <a:r>
              <a:rPr lang="en-US" sz="2400" dirty="0" smtClean="0"/>
              <a:t> is a brownish  color </a:t>
            </a:r>
          </a:p>
          <a:p>
            <a:pPr>
              <a:buNone/>
            </a:pPr>
            <a:r>
              <a:rPr lang="en-US" sz="2400" dirty="0" smtClean="0"/>
              <a:t>	that was used for photographs in </a:t>
            </a:r>
          </a:p>
          <a:p>
            <a:pPr>
              <a:buNone/>
            </a:pPr>
            <a:r>
              <a:rPr lang="en-US" sz="2400" dirty="0" smtClean="0"/>
              <a:t>	times past. </a:t>
            </a:r>
          </a:p>
          <a:p>
            <a:r>
              <a:rPr lang="en-US" sz="2400" dirty="0" smtClean="0"/>
              <a:t>The formula for creating a sepia tone is as follows:</a:t>
            </a:r>
          </a:p>
          <a:p>
            <a:pPr algn="ctr">
              <a:buNone/>
            </a:pPr>
            <a:r>
              <a:rPr lang="pt-BR" sz="2000" dirty="0" smtClean="0"/>
              <a:t>newR = (R </a:t>
            </a:r>
            <a:r>
              <a:rPr lang="pt-BR" sz="2000" i="1" dirty="0" smtClean="0"/>
              <a:t>× 0.393 + G × 0.769 + B × 0.189)</a:t>
            </a:r>
          </a:p>
          <a:p>
            <a:pPr algn="ctr">
              <a:buNone/>
            </a:pPr>
            <a:r>
              <a:rPr lang="pt-BR" sz="2000" dirty="0" smtClean="0"/>
              <a:t>newG= (R </a:t>
            </a:r>
            <a:r>
              <a:rPr lang="pt-BR" sz="2000" i="1" dirty="0" smtClean="0"/>
              <a:t>× 0.349 + G × 0.686 + B × 0.168)</a:t>
            </a:r>
          </a:p>
          <a:p>
            <a:pPr algn="ctr">
              <a:buNone/>
            </a:pPr>
            <a:r>
              <a:rPr lang="pt-BR" sz="2000" dirty="0" smtClean="0"/>
              <a:t>newB = (R </a:t>
            </a:r>
            <a:r>
              <a:rPr lang="pt-BR" sz="2000" i="1" dirty="0" smtClean="0"/>
              <a:t>× 0.272 + G × 0.534 + B × 0.131)</a:t>
            </a:r>
          </a:p>
          <a:p>
            <a:pPr>
              <a:buNone/>
            </a:pPr>
            <a:endParaRPr lang="en-US" sz="2400" dirty="0" smtClean="0"/>
          </a:p>
          <a:p>
            <a:pPr marL="514350" indent="-514350">
              <a:buAutoNum type="arabicParenR"/>
            </a:pPr>
            <a:r>
              <a:rPr lang="en-US" sz="2400" b="1" dirty="0" smtClean="0"/>
              <a:t>Write an RGB function, </a:t>
            </a:r>
            <a:r>
              <a:rPr lang="en-US" sz="2400" b="1" dirty="0" err="1" smtClean="0">
                <a:latin typeface="Courier New" pitchFamily="49" charset="0"/>
                <a:cs typeface="Courier New" pitchFamily="49" charset="0"/>
              </a:rPr>
              <a:t>sepiaPixel</a:t>
            </a:r>
            <a:r>
              <a:rPr lang="en-US" sz="2400" b="1" dirty="0" smtClean="0"/>
              <a:t>, to convert a pixel to sepia tone. </a:t>
            </a:r>
          </a:p>
          <a:p>
            <a:pPr marL="514350" indent="-514350">
              <a:buAutoNum type="arabicParenR"/>
            </a:pPr>
            <a:r>
              <a:rPr lang="en-US" sz="2400" b="1" dirty="0" smtClean="0"/>
              <a:t>Use </a:t>
            </a:r>
            <a:r>
              <a:rPr lang="en-US" sz="2400" b="1" dirty="0" err="1" smtClean="0"/>
              <a:t>pixelMapper</a:t>
            </a:r>
            <a:r>
              <a:rPr lang="en-US" sz="2400" b="1" dirty="0" smtClean="0"/>
              <a:t> to test your RGB function.</a:t>
            </a:r>
          </a:p>
          <a:p>
            <a:pPr marL="514350" indent="-514350">
              <a:buNone/>
            </a:pPr>
            <a:r>
              <a:rPr lang="en-US" sz="2400" i="1" dirty="0" smtClean="0"/>
              <a:t>Hint: Remember that RGB </a:t>
            </a:r>
            <a:r>
              <a:rPr lang="en-US" sz="2400" dirty="0" smtClean="0"/>
              <a:t>values must be integers between 0 and 255.</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5181600" y="1295400"/>
            <a:ext cx="3621565"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3124200" y="2362200"/>
            <a:ext cx="5328047" cy="3810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2743200" y="914400"/>
            <a:ext cx="5810250" cy="5765326"/>
          </a:xfrm>
          <a:prstGeom prst="rect">
            <a:avLst/>
          </a:prstGeom>
          <a:noFill/>
          <a:ln w="9525">
            <a:noFill/>
            <a:miter lim="800000"/>
            <a:headEnd/>
            <a:tailEnd/>
          </a:ln>
          <a:effectLst/>
        </p:spPr>
      </p:pic>
      <p:sp>
        <p:nvSpPr>
          <p:cNvPr id="2" name="Title 1"/>
          <p:cNvSpPr>
            <a:spLocks noGrp="1"/>
          </p:cNvSpPr>
          <p:nvPr>
            <p:ph type="title"/>
          </p:nvPr>
        </p:nvSpPr>
        <p:spPr>
          <a:xfrm>
            <a:off x="457200" y="0"/>
            <a:ext cx="8229600" cy="1143000"/>
          </a:xfrm>
        </p:spPr>
        <p:txBody>
          <a:bodyPr/>
          <a:lstStyle/>
          <a:p>
            <a:r>
              <a:rPr lang="en-US" dirty="0" smtClean="0"/>
              <a:t>Advanced Image Processing</a:t>
            </a:r>
            <a:endParaRPr lang="en-US" dirty="0"/>
          </a:p>
        </p:txBody>
      </p:sp>
      <p:sp>
        <p:nvSpPr>
          <p:cNvPr id="3" name="Content Placeholder 2"/>
          <p:cNvSpPr>
            <a:spLocks noGrp="1"/>
          </p:cNvSpPr>
          <p:nvPr>
            <p:ph idx="1"/>
          </p:nvPr>
        </p:nvSpPr>
        <p:spPr/>
        <p:txBody>
          <a:bodyPr/>
          <a:lstStyle/>
          <a:p>
            <a:r>
              <a:rPr lang="en-US" dirty="0" smtClean="0"/>
              <a:t>Resizing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Image</a:t>
            </a:r>
            <a:endParaRPr lang="en-US" dirty="0"/>
          </a:p>
        </p:txBody>
      </p:sp>
      <p:pic>
        <p:nvPicPr>
          <p:cNvPr id="2050" name="Picture 2"/>
          <p:cNvPicPr>
            <a:picLocks noChangeAspect="1" noChangeArrowheads="1"/>
          </p:cNvPicPr>
          <p:nvPr/>
        </p:nvPicPr>
        <p:blipFill>
          <a:blip r:embed="rId3"/>
          <a:srcRect/>
          <a:stretch>
            <a:fillRect/>
          </a:stretch>
        </p:blipFill>
        <p:spPr bwMode="auto">
          <a:xfrm>
            <a:off x="0" y="2362200"/>
            <a:ext cx="8825189" cy="4214812"/>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4800600" y="1219200"/>
            <a:ext cx="4267200" cy="30741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Detection</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1905000" y="1752600"/>
            <a:ext cx="5643837" cy="3276601"/>
          </a:xfrm>
          <a:prstGeom prst="rect">
            <a:avLst/>
          </a:prstGeom>
          <a:noFill/>
          <a:ln w="9525">
            <a:noFill/>
            <a:miter lim="800000"/>
            <a:headEnd/>
            <a:tailEnd/>
          </a:ln>
          <a:effectLst/>
        </p:spPr>
      </p:pic>
      <p:sp>
        <p:nvSpPr>
          <p:cNvPr id="5" name="Rectangle 4"/>
          <p:cNvSpPr/>
          <p:nvPr/>
        </p:nvSpPr>
        <p:spPr>
          <a:xfrm>
            <a:off x="1371600" y="5410200"/>
            <a:ext cx="6858000" cy="646331"/>
          </a:xfrm>
          <a:prstGeom prst="rect">
            <a:avLst/>
          </a:prstGeom>
          <a:solidFill>
            <a:schemeClr val="accent5">
              <a:lumMod val="20000"/>
              <a:lumOff val="80000"/>
            </a:schemeClr>
          </a:solidFill>
          <a:effectLst>
            <a:glow rad="63500">
              <a:schemeClr val="accent1">
                <a:satMod val="175000"/>
                <a:alpha val="40000"/>
              </a:schemeClr>
            </a:glow>
          </a:effectLst>
        </p:spPr>
        <p:txBody>
          <a:bodyPr wrap="square">
            <a:spAutoFit/>
          </a:bodyPr>
          <a:lstStyle/>
          <a:p>
            <a:r>
              <a:rPr lang="en-US" dirty="0" smtClean="0"/>
              <a:t>Each black pixel in the edge image denotes a point where there is a distinct difference in the intensity of the original gray scale pixels.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kernels</a:t>
            </a:r>
            <a:endParaRPr lang="en-US" dirty="0"/>
          </a:p>
        </p:txBody>
      </p:sp>
      <p:sp>
        <p:nvSpPr>
          <p:cNvPr id="3" name="Content Placeholder 2"/>
          <p:cNvSpPr>
            <a:spLocks noGrp="1"/>
          </p:cNvSpPr>
          <p:nvPr>
            <p:ph idx="1"/>
          </p:nvPr>
        </p:nvSpPr>
        <p:spPr>
          <a:xfrm>
            <a:off x="152400" y="1600200"/>
            <a:ext cx="8229600" cy="4525963"/>
          </a:xfrm>
        </p:spPr>
        <p:txBody>
          <a:bodyPr>
            <a:normAutofit/>
          </a:bodyPr>
          <a:lstStyle/>
          <a:p>
            <a:r>
              <a:rPr lang="en-US" sz="2400" dirty="0" smtClean="0"/>
              <a:t>Kernels are used to weight the intensities of the surrounding pixels.</a:t>
            </a:r>
          </a:p>
          <a:p>
            <a:r>
              <a:rPr lang="en-US" sz="2400" dirty="0" smtClean="0"/>
              <a:t>These “grids” of integer weights are  </a:t>
            </a:r>
            <a:br>
              <a:rPr lang="en-US" sz="2400" dirty="0" smtClean="0"/>
            </a:br>
            <a:r>
              <a:rPr lang="en-US" sz="2400" dirty="0" smtClean="0"/>
              <a:t>known as the </a:t>
            </a:r>
            <a:r>
              <a:rPr lang="en-US" sz="2400" b="1" dirty="0" err="1" smtClean="0"/>
              <a:t>Sobel</a:t>
            </a:r>
            <a:r>
              <a:rPr lang="en-US" sz="2400" b="1" dirty="0" smtClean="0"/>
              <a:t> operators, </a:t>
            </a:r>
            <a:br>
              <a:rPr lang="en-US" sz="2400" b="1" dirty="0" smtClean="0"/>
            </a:br>
            <a:r>
              <a:rPr lang="en-US" sz="2400" b="1" dirty="0" smtClean="0"/>
              <a:t>named after Irwin </a:t>
            </a:r>
            <a:r>
              <a:rPr lang="en-US" sz="2400" b="1" dirty="0" err="1" smtClean="0"/>
              <a:t>Sobel</a:t>
            </a:r>
            <a:r>
              <a:rPr lang="en-US" sz="2400" b="1" dirty="0" smtClean="0"/>
              <a:t> </a:t>
            </a:r>
            <a:r>
              <a:rPr lang="en-US" sz="2400" dirty="0" smtClean="0"/>
              <a:t>who </a:t>
            </a:r>
            <a:br>
              <a:rPr lang="en-US" sz="2400" dirty="0" smtClean="0"/>
            </a:br>
            <a:r>
              <a:rPr lang="en-US" sz="2400" dirty="0" smtClean="0"/>
              <a:t>developed them for use in edge </a:t>
            </a:r>
            <a:br>
              <a:rPr lang="en-US" sz="2400" dirty="0" smtClean="0"/>
            </a:br>
            <a:r>
              <a:rPr lang="en-US" sz="2400" dirty="0" smtClean="0"/>
              <a:t>detection.</a:t>
            </a:r>
            <a:endParaRPr lang="en-US" sz="2400" dirty="0"/>
          </a:p>
        </p:txBody>
      </p:sp>
      <p:pic>
        <p:nvPicPr>
          <p:cNvPr id="4099" name="Picture 3"/>
          <p:cNvPicPr>
            <a:picLocks noChangeAspect="1" noChangeArrowheads="1"/>
          </p:cNvPicPr>
          <p:nvPr/>
        </p:nvPicPr>
        <p:blipFill>
          <a:blip r:embed="rId3"/>
          <a:srcRect/>
          <a:stretch>
            <a:fillRect/>
          </a:stretch>
        </p:blipFill>
        <p:spPr bwMode="auto">
          <a:xfrm>
            <a:off x="4953000" y="3657600"/>
            <a:ext cx="4059183" cy="2362200"/>
          </a:xfrm>
          <a:prstGeom prst="rect">
            <a:avLst/>
          </a:prstGeom>
          <a:noFill/>
          <a:ln w="9525">
            <a:noFill/>
            <a:miter lim="800000"/>
            <a:headEnd/>
            <a:tailEnd/>
          </a:ln>
          <a:effectLst/>
        </p:spPr>
      </p:pic>
      <p:sp>
        <p:nvSpPr>
          <p:cNvPr id="6" name="Rectangle 5"/>
          <p:cNvSpPr/>
          <p:nvPr/>
        </p:nvSpPr>
        <p:spPr>
          <a:xfrm>
            <a:off x="5105400" y="2209800"/>
            <a:ext cx="1676400" cy="1323439"/>
          </a:xfrm>
          <a:prstGeom prst="rect">
            <a:avLst/>
          </a:prstGeom>
          <a:solidFill>
            <a:schemeClr val="accent5">
              <a:lumMod val="20000"/>
              <a:lumOff val="80000"/>
            </a:schemeClr>
          </a:solidFill>
          <a:ln>
            <a:solidFill>
              <a:schemeClr val="accent1"/>
            </a:solidFill>
          </a:ln>
        </p:spPr>
        <p:txBody>
          <a:bodyPr wrap="square">
            <a:spAutoFit/>
          </a:bodyPr>
          <a:lstStyle/>
          <a:p>
            <a:r>
              <a:rPr lang="en-US" sz="1600" dirty="0" smtClean="0"/>
              <a:t>look for intensity differences in the </a:t>
            </a:r>
            <a:r>
              <a:rPr lang="en-US" sz="1600" b="1" dirty="0" smtClean="0"/>
              <a:t>left</a:t>
            </a:r>
            <a:r>
              <a:rPr lang="en-US" sz="1600" dirty="0" smtClean="0"/>
              <a:t> to </a:t>
            </a:r>
            <a:r>
              <a:rPr lang="en-US" sz="1600" b="1" dirty="0" smtClean="0"/>
              <a:t>right</a:t>
            </a:r>
            <a:r>
              <a:rPr lang="en-US" sz="1600" dirty="0" smtClean="0"/>
              <a:t> direction of the image</a:t>
            </a:r>
            <a:endParaRPr lang="en-US" sz="1600" dirty="0"/>
          </a:p>
        </p:txBody>
      </p:sp>
      <p:sp>
        <p:nvSpPr>
          <p:cNvPr id="7" name="Rectangle 6"/>
          <p:cNvSpPr/>
          <p:nvPr/>
        </p:nvSpPr>
        <p:spPr>
          <a:xfrm>
            <a:off x="7239000" y="2209800"/>
            <a:ext cx="1676400" cy="1323439"/>
          </a:xfrm>
          <a:prstGeom prst="rect">
            <a:avLst/>
          </a:prstGeom>
          <a:solidFill>
            <a:schemeClr val="accent5">
              <a:lumMod val="20000"/>
              <a:lumOff val="80000"/>
            </a:schemeClr>
          </a:solidFill>
          <a:ln>
            <a:solidFill>
              <a:schemeClr val="accent1"/>
            </a:solidFill>
          </a:ln>
        </p:spPr>
        <p:txBody>
          <a:bodyPr wrap="square">
            <a:spAutoFit/>
          </a:bodyPr>
          <a:lstStyle/>
          <a:p>
            <a:r>
              <a:rPr lang="en-US" sz="1600" dirty="0" smtClean="0"/>
              <a:t>look for intensity differences in the </a:t>
            </a:r>
            <a:r>
              <a:rPr lang="en-US" sz="1600" b="1" dirty="0" smtClean="0"/>
              <a:t>up </a:t>
            </a:r>
            <a:r>
              <a:rPr lang="en-US" sz="1600" dirty="0" smtClean="0"/>
              <a:t>to </a:t>
            </a:r>
            <a:r>
              <a:rPr lang="en-US" sz="1600" b="1" dirty="0" smtClean="0"/>
              <a:t>down </a:t>
            </a:r>
            <a:r>
              <a:rPr lang="en-US" sz="1600" dirty="0" smtClean="0"/>
              <a:t>direction of the image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hlinkClick r:id="rId3"/>
              </a:rPr>
              <a:t>Convolution process</a:t>
            </a:r>
            <a:endParaRPr lang="en-US" dirty="0"/>
          </a:p>
        </p:txBody>
      </p:sp>
      <p:sp>
        <p:nvSpPr>
          <p:cNvPr id="3" name="Content Placeholder 2"/>
          <p:cNvSpPr>
            <a:spLocks noGrp="1"/>
          </p:cNvSpPr>
          <p:nvPr>
            <p:ph idx="1"/>
          </p:nvPr>
        </p:nvSpPr>
        <p:spPr>
          <a:xfrm>
            <a:off x="457200" y="715962"/>
            <a:ext cx="8229600" cy="4525963"/>
          </a:xfrm>
        </p:spPr>
        <p:txBody>
          <a:bodyPr>
            <a:normAutofit/>
          </a:bodyPr>
          <a:lstStyle/>
          <a:p>
            <a:r>
              <a:rPr lang="en-US" sz="2400" dirty="0" smtClean="0"/>
              <a:t>Pixels in the original image will be mathematically combined with each mask. The result will then be used to decide whether that pixel represents an edge.</a:t>
            </a:r>
          </a:p>
          <a:p>
            <a:r>
              <a:rPr lang="en-US" sz="2400" dirty="0" smtClean="0"/>
              <a:t>Convolution will require a mask and a specific pixel. The mask will be “centered” on the pixel of interest.</a:t>
            </a:r>
          </a:p>
        </p:txBody>
      </p:sp>
      <p:pic>
        <p:nvPicPr>
          <p:cNvPr id="5122" name="Picture 2"/>
          <p:cNvPicPr>
            <a:picLocks noChangeAspect="1" noChangeArrowheads="1"/>
          </p:cNvPicPr>
          <p:nvPr/>
        </p:nvPicPr>
        <p:blipFill>
          <a:blip r:embed="rId4"/>
          <a:srcRect/>
          <a:stretch>
            <a:fillRect/>
          </a:stretch>
        </p:blipFill>
        <p:spPr bwMode="auto">
          <a:xfrm>
            <a:off x="19187" y="3048000"/>
            <a:ext cx="5391013" cy="3352800"/>
          </a:xfrm>
          <a:prstGeom prst="rect">
            <a:avLst/>
          </a:prstGeom>
          <a:noFill/>
          <a:ln w="9525">
            <a:noFill/>
            <a:miter lim="800000"/>
            <a:headEnd/>
            <a:tailEnd/>
          </a:ln>
          <a:effectLst/>
        </p:spPr>
      </p:pic>
      <p:sp>
        <p:nvSpPr>
          <p:cNvPr id="5" name="TextBox 4"/>
          <p:cNvSpPr txBox="1"/>
          <p:nvPr/>
        </p:nvSpPr>
        <p:spPr>
          <a:xfrm>
            <a:off x="5410200" y="3352800"/>
            <a:ext cx="3507883" cy="1754326"/>
          </a:xfrm>
          <a:prstGeom prst="rect">
            <a:avLst/>
          </a:prstGeom>
          <a:solidFill>
            <a:schemeClr val="accent5">
              <a:lumMod val="20000"/>
              <a:lumOff val="80000"/>
            </a:schemeClr>
          </a:solidFill>
          <a:ln>
            <a:solidFill>
              <a:schemeClr val="tx1"/>
            </a:solidFill>
          </a:ln>
        </p:spPr>
        <p:txBody>
          <a:bodyPr wrap="none" rtlCol="0">
            <a:spAutoFit/>
          </a:bodyPr>
          <a:lstStyle/>
          <a:p>
            <a:r>
              <a:rPr lang="en-US" dirty="0" err="1" smtClean="0"/>
              <a:t>origPixel</a:t>
            </a:r>
            <a:r>
              <a:rPr lang="en-US" dirty="0" smtClean="0"/>
              <a:t> = </a:t>
            </a:r>
            <a:r>
              <a:rPr lang="en-US" dirty="0" err="1" smtClean="0"/>
              <a:t>pixel.getRed</a:t>
            </a:r>
            <a:r>
              <a:rPr lang="en-US" dirty="0" smtClean="0"/>
              <a:t>()</a:t>
            </a:r>
          </a:p>
          <a:p>
            <a:endParaRPr lang="en-US" dirty="0" smtClean="0"/>
          </a:p>
          <a:p>
            <a:r>
              <a:rPr lang="en-US" dirty="0" smtClean="0"/>
              <a:t>Compute the sum of nine products </a:t>
            </a:r>
            <a:br>
              <a:rPr lang="en-US" dirty="0" smtClean="0"/>
            </a:br>
            <a:r>
              <a:rPr lang="en-US" dirty="0" smtClean="0"/>
              <a:t>where each product is the weight </a:t>
            </a:r>
          </a:p>
          <a:p>
            <a:r>
              <a:rPr lang="en-US" dirty="0" smtClean="0"/>
              <a:t>multiplied by the intensity of the </a:t>
            </a:r>
            <a:br>
              <a:rPr lang="en-US" dirty="0" smtClean="0"/>
            </a:br>
            <a:r>
              <a:rPr lang="en-US" dirty="0" smtClean="0"/>
              <a:t>original pixel.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Modelling</a:t>
            </a:r>
            <a:r>
              <a:rPr lang="en-US" dirty="0" smtClean="0"/>
              <a:t> the kernel</a:t>
            </a:r>
            <a:endParaRPr lang="en-US" dirty="0"/>
          </a:p>
        </p:txBody>
      </p:sp>
      <p:sp>
        <p:nvSpPr>
          <p:cNvPr id="3" name="Content Placeholder 2"/>
          <p:cNvSpPr>
            <a:spLocks noGrp="1"/>
          </p:cNvSpPr>
          <p:nvPr>
            <p:ph idx="1"/>
          </p:nvPr>
        </p:nvSpPr>
        <p:spPr>
          <a:xfrm>
            <a:off x="457200" y="1600200"/>
            <a:ext cx="6400800" cy="4525963"/>
          </a:xfrm>
        </p:spPr>
        <p:txBody>
          <a:bodyPr>
            <a:normAutofit/>
          </a:bodyPr>
          <a:lstStyle/>
          <a:p>
            <a:r>
              <a:rPr lang="en-US" sz="2800" dirty="0" err="1" smtClean="0"/>
              <a:t>Modelling</a:t>
            </a:r>
            <a:r>
              <a:rPr lang="en-US" sz="2800" dirty="0" smtClean="0"/>
              <a:t> it as a list:</a:t>
            </a:r>
          </a:p>
          <a:p>
            <a:pPr lvl="1">
              <a:buNone/>
            </a:pPr>
            <a:r>
              <a:rPr lang="en-US" sz="2400" dirty="0" err="1" smtClean="0"/>
              <a:t>xMask</a:t>
            </a:r>
            <a:r>
              <a:rPr lang="en-US" sz="2400" dirty="0" smtClean="0"/>
              <a:t> = [[-1,0,1], [-2,0,2],[-1,0,1]]</a:t>
            </a:r>
          </a:p>
          <a:p>
            <a:r>
              <a:rPr lang="en-US" sz="2800" dirty="0" smtClean="0"/>
              <a:t>Accessing particular weight</a:t>
            </a:r>
          </a:p>
          <a:p>
            <a:pPr lvl="1">
              <a:buNone/>
            </a:pPr>
            <a:r>
              <a:rPr lang="en-US" sz="2400" dirty="0" smtClean="0"/>
              <a:t>2 indices: </a:t>
            </a:r>
            <a:r>
              <a:rPr lang="en-US" sz="2400" dirty="0" err="1" smtClean="0"/>
              <a:t>rowIndex</a:t>
            </a:r>
            <a:r>
              <a:rPr lang="en-US" sz="2400" dirty="0" smtClean="0"/>
              <a:t> &amp; </a:t>
            </a:r>
            <a:r>
              <a:rPr lang="en-US" sz="2400" dirty="0" err="1" smtClean="0"/>
              <a:t>colIndex</a:t>
            </a:r>
            <a:endParaRPr lang="en-US" sz="2400" dirty="0" smtClean="0"/>
          </a:p>
          <a:p>
            <a:pPr lvl="1">
              <a:buNone/>
            </a:pPr>
            <a:r>
              <a:rPr lang="en-US" sz="2400" dirty="0" err="1" smtClean="0"/>
              <a:t>xMask</a:t>
            </a:r>
            <a:r>
              <a:rPr lang="en-US" sz="2400" dirty="0" smtClean="0"/>
              <a:t>[2][</a:t>
            </a:r>
            <a:r>
              <a:rPr lang="en-US" sz="2400" dirty="0" smtClean="0"/>
              <a:t>2]</a:t>
            </a:r>
          </a:p>
          <a:p>
            <a:pPr lvl="1">
              <a:buNone/>
            </a:pPr>
            <a:endParaRPr lang="en-US" sz="2400" dirty="0" smtClean="0"/>
          </a:p>
          <a:p>
            <a:pPr lvl="1">
              <a:buNone/>
            </a:pPr>
            <a:endParaRPr lang="en-US" sz="2400" dirty="0" smtClean="0"/>
          </a:p>
          <a:p>
            <a:pPr lvl="1">
              <a:buNone/>
            </a:pPr>
            <a:endParaRPr lang="en-US" sz="2400" dirty="0"/>
          </a:p>
        </p:txBody>
      </p:sp>
      <p:pic>
        <p:nvPicPr>
          <p:cNvPr id="6147" name="Picture 3"/>
          <p:cNvPicPr>
            <a:picLocks noChangeAspect="1" noChangeArrowheads="1"/>
          </p:cNvPicPr>
          <p:nvPr/>
        </p:nvPicPr>
        <p:blipFill>
          <a:blip r:embed="rId2"/>
          <a:srcRect/>
          <a:stretch>
            <a:fillRect/>
          </a:stretch>
        </p:blipFill>
        <p:spPr bwMode="auto">
          <a:xfrm>
            <a:off x="7239000" y="1676399"/>
            <a:ext cx="1295400" cy="1345871"/>
          </a:xfrm>
          <a:prstGeom prst="rect">
            <a:avLst/>
          </a:prstGeom>
          <a:noFill/>
          <a:ln w="9525">
            <a:noFill/>
            <a:miter lim="800000"/>
            <a:headEnd/>
            <a:tailEnd/>
          </a:ln>
          <a:effectLst/>
        </p:spPr>
      </p:pic>
      <p:sp>
        <p:nvSpPr>
          <p:cNvPr id="6" name="TextBox 5"/>
          <p:cNvSpPr txBox="1"/>
          <p:nvPr/>
        </p:nvSpPr>
        <p:spPr>
          <a:xfrm>
            <a:off x="7189442" y="2971800"/>
            <a:ext cx="1421158" cy="369332"/>
          </a:xfrm>
          <a:prstGeom prst="rect">
            <a:avLst/>
          </a:prstGeom>
          <a:solidFill>
            <a:schemeClr val="accent5">
              <a:lumMod val="20000"/>
              <a:lumOff val="80000"/>
            </a:schemeClr>
          </a:solidFill>
          <a:ln>
            <a:solidFill>
              <a:schemeClr val="tx1"/>
            </a:solidFill>
          </a:ln>
        </p:spPr>
        <p:txBody>
          <a:bodyPr wrap="none" rtlCol="0">
            <a:spAutoFit/>
          </a:bodyPr>
          <a:lstStyle/>
          <a:p>
            <a:r>
              <a:rPr lang="en-US" dirty="0" err="1" smtClean="0"/>
              <a:t>xMask</a:t>
            </a:r>
            <a:r>
              <a:rPr lang="en-US" dirty="0" smtClean="0"/>
              <a:t> kernel</a:t>
            </a:r>
            <a:endParaRPr lang="en-US" dirty="0"/>
          </a:p>
        </p:txBody>
      </p:sp>
      <p:sp>
        <p:nvSpPr>
          <p:cNvPr id="7" name="Oval 6"/>
          <p:cNvSpPr/>
          <p:nvPr/>
        </p:nvSpPr>
        <p:spPr>
          <a:xfrm>
            <a:off x="8077200" y="2514600"/>
            <a:ext cx="381000" cy="457200"/>
          </a:xfrm>
          <a:prstGeom prst="ellips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24400" y="2133600"/>
            <a:ext cx="381000" cy="457200"/>
          </a:xfrm>
          <a:prstGeom prst="ellips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7" idx="6"/>
          </p:cNvCxnSpPr>
          <p:nvPr/>
        </p:nvCxnSpPr>
        <p:spPr>
          <a:xfrm flipV="1">
            <a:off x="2667000" y="2743200"/>
            <a:ext cx="5791200" cy="1066800"/>
          </a:xfrm>
          <a:prstGeom prst="curvedConnector3">
            <a:avLst>
              <a:gd name="adj1" fmla="val 1039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4"/>
          </p:cNvCxnSpPr>
          <p:nvPr/>
        </p:nvCxnSpPr>
        <p:spPr>
          <a:xfrm flipV="1">
            <a:off x="2590800" y="2590800"/>
            <a:ext cx="2324100" cy="1219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1" y="1219201"/>
            <a:ext cx="9144000" cy="44084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srcRect/>
          <a:stretch>
            <a:fillRect/>
          </a:stretch>
        </p:blipFill>
        <p:spPr bwMode="auto">
          <a:xfrm>
            <a:off x="-76200" y="2057400"/>
            <a:ext cx="7851889" cy="4881562"/>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76200" y="77848"/>
            <a:ext cx="7239000" cy="2131952"/>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8196" name="Picture 4" descr="G:\2011\2011Y3CEP\L6\edgedetection_barbie.jpg"/>
          <p:cNvPicPr>
            <a:picLocks noChangeAspect="1" noChangeArrowheads="1"/>
          </p:cNvPicPr>
          <p:nvPr/>
        </p:nvPicPr>
        <p:blipFill>
          <a:blip r:embed="rId5"/>
          <a:srcRect/>
          <a:stretch>
            <a:fillRect/>
          </a:stretch>
        </p:blipFill>
        <p:spPr bwMode="auto">
          <a:xfrm>
            <a:off x="6172200" y="3505200"/>
            <a:ext cx="2175980" cy="26765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an image?</a:t>
            </a:r>
            <a:endParaRPr lang="en-SG" dirty="0"/>
          </a:p>
        </p:txBody>
      </p:sp>
      <p:sp>
        <p:nvSpPr>
          <p:cNvPr id="3" name="Content Placeholder 2"/>
          <p:cNvSpPr>
            <a:spLocks noGrp="1"/>
          </p:cNvSpPr>
          <p:nvPr>
            <p:ph idx="1"/>
          </p:nvPr>
        </p:nvSpPr>
        <p:spPr/>
        <p:txBody>
          <a:bodyPr/>
          <a:lstStyle/>
          <a:p>
            <a:r>
              <a:rPr lang="en-SG" dirty="0" smtClean="0"/>
              <a:t>A </a:t>
            </a:r>
            <a:r>
              <a:rPr lang="en-SG" b="1" dirty="0" smtClean="0"/>
              <a:t>digital image </a:t>
            </a:r>
            <a:r>
              <a:rPr lang="en-SG" dirty="0" smtClean="0"/>
              <a:t>is a finite collection of small, discrete picture elements called </a:t>
            </a:r>
            <a:r>
              <a:rPr lang="en-SG" b="1" dirty="0" smtClean="0"/>
              <a:t>pixels.</a:t>
            </a:r>
            <a:endParaRPr lang="en-SG" dirty="0"/>
          </a:p>
        </p:txBody>
      </p:sp>
      <p:pic>
        <p:nvPicPr>
          <p:cNvPr id="1026" name="Picture 2"/>
          <p:cNvPicPr>
            <a:picLocks noChangeAspect="1" noChangeArrowheads="1"/>
          </p:cNvPicPr>
          <p:nvPr/>
        </p:nvPicPr>
        <p:blipFill>
          <a:blip r:embed="rId3" cstate="print"/>
          <a:srcRect/>
          <a:stretch>
            <a:fillRect/>
          </a:stretch>
        </p:blipFill>
        <p:spPr bwMode="auto">
          <a:xfrm>
            <a:off x="5105400" y="3657600"/>
            <a:ext cx="3358530" cy="1752599"/>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1143000" y="5029200"/>
            <a:ext cx="584093"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Use of nested loops to process digital images</a:t>
            </a:r>
          </a:p>
          <a:p>
            <a:r>
              <a:rPr lang="en-US" dirty="0" smtClean="0"/>
              <a:t>Observe generic patterns in function usage, and re-write “</a:t>
            </a:r>
            <a:r>
              <a:rPr lang="en-US" b="1" dirty="0" smtClean="0"/>
              <a:t>function </a:t>
            </a:r>
            <a:r>
              <a:rPr lang="en-US" b="1" dirty="0" err="1" smtClean="0"/>
              <a:t>mappers</a:t>
            </a:r>
            <a:r>
              <a:rPr lang="en-US" dirty="0" smtClean="0"/>
              <a:t>”</a:t>
            </a:r>
          </a:p>
          <a:p>
            <a:r>
              <a:rPr lang="en-US" dirty="0" smtClean="0"/>
              <a:t>Python treats functions as normal data objects, i.e. you can pass functions as a parameter to </a:t>
            </a:r>
            <a:r>
              <a:rPr lang="en-US" smtClean="0"/>
              <a:t>another function.</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digital image processing?</a:t>
            </a:r>
            <a:endParaRPr lang="en-SG" dirty="0"/>
          </a:p>
        </p:txBody>
      </p:sp>
      <p:sp>
        <p:nvSpPr>
          <p:cNvPr id="3" name="Content Placeholder 2"/>
          <p:cNvSpPr>
            <a:spLocks noGrp="1"/>
          </p:cNvSpPr>
          <p:nvPr>
            <p:ph idx="1"/>
          </p:nvPr>
        </p:nvSpPr>
        <p:spPr/>
        <p:txBody>
          <a:bodyPr>
            <a:normAutofit lnSpcReduction="10000"/>
          </a:bodyPr>
          <a:lstStyle/>
          <a:p>
            <a:r>
              <a:rPr lang="en-SG" b="1" dirty="0" smtClean="0"/>
              <a:t>Digital image processing </a:t>
            </a:r>
            <a:r>
              <a:rPr lang="en-SG" dirty="0" smtClean="0"/>
              <a:t>refers to the process of using algorithms to edit and manipulate digital images.</a:t>
            </a:r>
          </a:p>
          <a:p>
            <a:pPr lvl="1"/>
            <a:r>
              <a:rPr lang="en-US" dirty="0" smtClean="0"/>
              <a:t>Negative imaging</a:t>
            </a:r>
          </a:p>
          <a:p>
            <a:pPr lvl="1"/>
            <a:r>
              <a:rPr lang="en-US" dirty="0" smtClean="0"/>
              <a:t>Converting to grey scale</a:t>
            </a:r>
          </a:p>
          <a:p>
            <a:pPr lvl="1"/>
            <a:r>
              <a:rPr lang="en-US" dirty="0" smtClean="0"/>
              <a:t>Resizing</a:t>
            </a:r>
          </a:p>
          <a:p>
            <a:pPr lvl="1"/>
            <a:r>
              <a:rPr lang="en-US" dirty="0" smtClean="0"/>
              <a:t>Flipping</a:t>
            </a:r>
          </a:p>
          <a:p>
            <a:pPr lvl="1"/>
            <a:r>
              <a:rPr lang="en-US" dirty="0" smtClean="0"/>
              <a:t>Edge detection</a:t>
            </a:r>
          </a:p>
          <a:p>
            <a:pPr lvl="1"/>
            <a:r>
              <a:rPr lang="en-US" dirty="0" smtClean="0"/>
              <a:t>And more…</a:t>
            </a:r>
            <a:endParaRPr lang="en-S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colored images stored?</a:t>
            </a:r>
            <a:endParaRPr lang="en-SG" dirty="0"/>
          </a:p>
        </p:txBody>
      </p:sp>
      <p:pic>
        <p:nvPicPr>
          <p:cNvPr id="2050" name="Picture 2"/>
          <p:cNvPicPr>
            <a:picLocks noChangeAspect="1" noChangeArrowheads="1"/>
          </p:cNvPicPr>
          <p:nvPr/>
        </p:nvPicPr>
        <p:blipFill>
          <a:blip r:embed="rId3" cstate="print"/>
          <a:srcRect/>
          <a:stretch>
            <a:fillRect/>
          </a:stretch>
        </p:blipFill>
        <p:spPr bwMode="auto">
          <a:xfrm>
            <a:off x="0" y="1524000"/>
            <a:ext cx="3543300" cy="46101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114800" y="1524000"/>
            <a:ext cx="2495550" cy="22288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629025" y="3124200"/>
            <a:ext cx="5743575"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cImage Module</a:t>
            </a:r>
            <a:endParaRPr lang="en-SG"/>
          </a:p>
        </p:txBody>
      </p:sp>
      <p:sp>
        <p:nvSpPr>
          <p:cNvPr id="3" name="Content Placeholder 2"/>
          <p:cNvSpPr>
            <a:spLocks noGrp="1"/>
          </p:cNvSpPr>
          <p:nvPr>
            <p:ph idx="1"/>
          </p:nvPr>
        </p:nvSpPr>
        <p:spPr/>
        <p:txBody>
          <a:bodyPr/>
          <a:lstStyle/>
          <a:p>
            <a:r>
              <a:rPr lang="en-SG" dirty="0" smtClean="0"/>
              <a:t>Contains these objects to allow us to construct and manipulate pixels</a:t>
            </a:r>
          </a:p>
          <a:p>
            <a:pPr lvl="1"/>
            <a:r>
              <a:rPr lang="en-SG" dirty="0" smtClean="0"/>
              <a:t>Pixel object</a:t>
            </a:r>
          </a:p>
          <a:p>
            <a:pPr lvl="1"/>
            <a:r>
              <a:rPr lang="en-SG" dirty="0" smtClean="0"/>
              <a:t>ImageWin object</a:t>
            </a:r>
          </a:p>
          <a:p>
            <a:pPr lvl="1"/>
            <a:r>
              <a:rPr lang="en-SG" dirty="0" smtClean="0"/>
              <a:t>FileImage object</a:t>
            </a:r>
          </a:p>
          <a:p>
            <a:pPr lvl="1"/>
            <a:r>
              <a:rPr lang="en-SG" dirty="0" smtClean="0"/>
              <a:t>EmptyImage object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Pixel Object</a:t>
            </a:r>
            <a:endParaRPr lang="en-US" dirty="0"/>
          </a:p>
        </p:txBody>
      </p:sp>
      <p:pic>
        <p:nvPicPr>
          <p:cNvPr id="4" name="Picture 3"/>
          <p:cNvPicPr>
            <a:picLocks noChangeAspect="1"/>
          </p:cNvPicPr>
          <p:nvPr/>
        </p:nvPicPr>
        <p:blipFill>
          <a:blip r:embed="rId3"/>
          <a:stretch>
            <a:fillRect/>
          </a:stretch>
        </p:blipFill>
        <p:spPr>
          <a:xfrm>
            <a:off x="685800" y="944562"/>
            <a:ext cx="7912100" cy="2908300"/>
          </a:xfrm>
          <a:prstGeom prst="rect">
            <a:avLst/>
          </a:prstGeom>
        </p:spPr>
      </p:pic>
      <p:pic>
        <p:nvPicPr>
          <p:cNvPr id="5" name="Picture 4"/>
          <p:cNvPicPr>
            <a:picLocks noChangeAspect="1"/>
          </p:cNvPicPr>
          <p:nvPr/>
        </p:nvPicPr>
        <p:blipFill>
          <a:blip r:embed="rId4"/>
          <a:stretch>
            <a:fillRect/>
          </a:stretch>
        </p:blipFill>
        <p:spPr>
          <a:xfrm>
            <a:off x="685800" y="3657600"/>
            <a:ext cx="7950200" cy="3200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ImageWin</a:t>
            </a:r>
            <a:r>
              <a:rPr lang="en-US" dirty="0" smtClean="0"/>
              <a:t> Object</a:t>
            </a:r>
            <a:endParaRPr lang="en-US" dirty="0"/>
          </a:p>
        </p:txBody>
      </p:sp>
      <p:pic>
        <p:nvPicPr>
          <p:cNvPr id="4" name="Picture 3"/>
          <p:cNvPicPr>
            <a:picLocks noChangeAspect="1"/>
          </p:cNvPicPr>
          <p:nvPr/>
        </p:nvPicPr>
        <p:blipFill>
          <a:blip r:embed="rId3"/>
          <a:stretch>
            <a:fillRect/>
          </a:stretch>
        </p:blipFill>
        <p:spPr>
          <a:xfrm>
            <a:off x="228600" y="1447800"/>
            <a:ext cx="6553200" cy="520895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FileImage</a:t>
            </a:r>
            <a:r>
              <a:rPr lang="en-US" dirty="0" smtClean="0"/>
              <a:t>&amp;</a:t>
            </a:r>
            <a:r>
              <a:rPr lang="en-US" dirty="0" err="1" smtClean="0"/>
              <a:t>EmptyImage</a:t>
            </a:r>
            <a:endParaRPr lang="en-US" dirty="0"/>
          </a:p>
        </p:txBody>
      </p:sp>
      <p:pic>
        <p:nvPicPr>
          <p:cNvPr id="4" name="Picture 3"/>
          <p:cNvPicPr>
            <a:picLocks noChangeAspect="1"/>
          </p:cNvPicPr>
          <p:nvPr/>
        </p:nvPicPr>
        <p:blipFill>
          <a:blip r:embed="rId3"/>
          <a:stretch>
            <a:fillRect/>
          </a:stretch>
        </p:blipFill>
        <p:spPr>
          <a:xfrm>
            <a:off x="762000" y="685800"/>
            <a:ext cx="7463199" cy="6172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TotalTime>
  <Words>3843</Words>
  <Application>Microsoft Macintosh PowerPoint</Application>
  <PresentationFormat>On-screen Show (4:3)</PresentationFormat>
  <Paragraphs>281</Paragraphs>
  <Slides>30</Slides>
  <Notes>23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Digital Image Processing Pycture Perfect</vt:lpstr>
      <vt:lpstr>Objectives</vt:lpstr>
      <vt:lpstr>What makes an image?</vt:lpstr>
      <vt:lpstr>What is digital image processing?</vt:lpstr>
      <vt:lpstr>How are colored images stored?</vt:lpstr>
      <vt:lpstr>cImage Module</vt:lpstr>
      <vt:lpstr>Pixel Object</vt:lpstr>
      <vt:lpstr>ImageWin Object</vt:lpstr>
      <vt:lpstr>FileImage&amp;EmptyImage</vt:lpstr>
      <vt:lpstr>FileImage object</vt:lpstr>
      <vt:lpstr>Accessing image info</vt:lpstr>
      <vt:lpstr>EmptyImageObject</vt:lpstr>
      <vt:lpstr>Drawing and Saving an Image</vt:lpstr>
      <vt:lpstr>Processing the whole image using nested iteration</vt:lpstr>
      <vt:lpstr>Basic Image Processing</vt:lpstr>
      <vt:lpstr>Negative Images</vt:lpstr>
      <vt:lpstr>Grayscale image</vt:lpstr>
      <vt:lpstr>Grayscale Processing</vt:lpstr>
      <vt:lpstr>Similarities?</vt:lpstr>
      <vt:lpstr>Slide 20</vt:lpstr>
      <vt:lpstr>In-class exercise</vt:lpstr>
      <vt:lpstr>Advanced Image Processing</vt:lpstr>
      <vt:lpstr>Double Image</vt:lpstr>
      <vt:lpstr>Edge Detection</vt:lpstr>
      <vt:lpstr>Convolution kernels</vt:lpstr>
      <vt:lpstr>Convolution process</vt:lpstr>
      <vt:lpstr>Modelling the kernel</vt:lpstr>
      <vt:lpstr>Slide 28</vt:lpstr>
      <vt:lpstr>Slide 29</vt:lpstr>
      <vt:lpstr>Recap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Pycture Perfect</dc:title>
  <dc:creator>Lorraine Wang</dc:creator>
  <cp:lastModifiedBy>RI</cp:lastModifiedBy>
  <cp:revision>171</cp:revision>
  <dcterms:created xsi:type="dcterms:W3CDTF">2011-02-21T19:18:05Z</dcterms:created>
  <dcterms:modified xsi:type="dcterms:W3CDTF">2011-02-22T09:01:07Z</dcterms:modified>
</cp:coreProperties>
</file>