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8" r:id="rId3"/>
    <p:sldId id="258" r:id="rId4"/>
    <p:sldId id="263" r:id="rId5"/>
    <p:sldId id="262"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7"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14" autoAdjust="0"/>
  </p:normalViewPr>
  <p:slideViewPr>
    <p:cSldViewPr>
      <p:cViewPr varScale="1">
        <p:scale>
          <a:sx n="57" d="100"/>
          <a:sy n="57" d="100"/>
        </p:scale>
        <p:origin x="4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C04557-BE1F-4843-9DC8-960FE01D1A9B}" type="datetimeFigureOut">
              <a:rPr lang="en-SG" smtClean="0"/>
              <a:t>19/1/2017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59E5A6-638D-4CCE-BF8B-4839CB942347}" type="slidenum">
              <a:rPr lang="en-SG" smtClean="0"/>
              <a:t>‹#›</a:t>
            </a:fld>
            <a:endParaRPr lang="en-SG"/>
          </a:p>
        </p:txBody>
      </p:sp>
    </p:spTree>
    <p:extLst>
      <p:ext uri="{BB962C8B-B14F-4D97-AF65-F5344CB8AC3E}">
        <p14:creationId xmlns:p14="http://schemas.microsoft.com/office/powerpoint/2010/main" val="296069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ud2.tuwien.ac.at/~e9527412/history.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Ratio</a:t>
            </a:r>
            <a:r>
              <a:rPr lang="en-SG" baseline="0" dirty="0" smtClean="0"/>
              <a:t> of Circumference over Diameter</a:t>
            </a:r>
          </a:p>
          <a:p>
            <a:r>
              <a:rPr lang="en-SG" baseline="0" dirty="0" smtClean="0"/>
              <a:t>Irrational Number - </a:t>
            </a:r>
            <a:r>
              <a:rPr lang="en-SG" sz="1200" b="0" i="0" kern="1200" dirty="0" smtClean="0">
                <a:solidFill>
                  <a:schemeClr val="tx1"/>
                </a:solidFill>
                <a:effectLst/>
                <a:latin typeface="+mn-lt"/>
                <a:ea typeface="+mn-ea"/>
                <a:cs typeface="+mn-cs"/>
              </a:rPr>
              <a:t>cannot be expressed as a fraction, do not terminate, nor do they repeat</a:t>
            </a:r>
          </a:p>
          <a:p>
            <a:r>
              <a:rPr lang="en-SG" baseline="0" dirty="0" smtClean="0"/>
              <a:t>Interesting read about the history of pi: https://www.exploratorium.edu/pi/history_of_pi/ </a:t>
            </a:r>
          </a:p>
        </p:txBody>
      </p:sp>
      <p:sp>
        <p:nvSpPr>
          <p:cNvPr id="4" name="Slide Number Placeholder 3"/>
          <p:cNvSpPr>
            <a:spLocks noGrp="1"/>
          </p:cNvSpPr>
          <p:nvPr>
            <p:ph type="sldNum" sz="quarter" idx="10"/>
          </p:nvPr>
        </p:nvSpPr>
        <p:spPr/>
        <p:txBody>
          <a:bodyPr/>
          <a:lstStyle/>
          <a:p>
            <a:fld id="{7259E5A6-638D-4CCE-BF8B-4839CB942347}" type="slidenum">
              <a:rPr lang="en-SG" smtClean="0"/>
              <a:t>1</a:t>
            </a:fld>
            <a:endParaRPr lang="en-SG"/>
          </a:p>
        </p:txBody>
      </p:sp>
    </p:spTree>
    <p:extLst>
      <p:ext uri="{BB962C8B-B14F-4D97-AF65-F5344CB8AC3E}">
        <p14:creationId xmlns:p14="http://schemas.microsoft.com/office/powerpoint/2010/main" val="175606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https://numberwarrior.wordpress.com/2008/12/03/on-the-ancient-babylonian-value-for-pi/</a:t>
            </a:r>
          </a:p>
          <a:p>
            <a:endParaRPr lang="en-SG" dirty="0"/>
          </a:p>
        </p:txBody>
      </p:sp>
      <p:sp>
        <p:nvSpPr>
          <p:cNvPr id="4" name="Slide Number Placeholder 3"/>
          <p:cNvSpPr>
            <a:spLocks noGrp="1"/>
          </p:cNvSpPr>
          <p:nvPr>
            <p:ph type="sldNum" sz="quarter" idx="10"/>
          </p:nvPr>
        </p:nvSpPr>
        <p:spPr/>
        <p:txBody>
          <a:bodyPr/>
          <a:lstStyle/>
          <a:p>
            <a:fld id="{7259E5A6-638D-4CCE-BF8B-4839CB942347}" type="slidenum">
              <a:rPr lang="en-SG" smtClean="0"/>
              <a:t>4</a:t>
            </a:fld>
            <a:endParaRPr lang="en-SG"/>
          </a:p>
        </p:txBody>
      </p:sp>
    </p:spTree>
    <p:extLst>
      <p:ext uri="{BB962C8B-B14F-4D97-AF65-F5344CB8AC3E}">
        <p14:creationId xmlns:p14="http://schemas.microsoft.com/office/powerpoint/2010/main" val="396869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The ancient Egyptians had a method, documented around 1650 BC in the </a:t>
            </a:r>
            <a:r>
              <a:rPr lang="en-SG" sz="1200" b="0" i="0" kern="1200" dirty="0" err="1" smtClean="0">
                <a:solidFill>
                  <a:schemeClr val="tx1"/>
                </a:solidFill>
                <a:effectLst/>
                <a:latin typeface="+mn-lt"/>
                <a:ea typeface="+mn-ea"/>
                <a:cs typeface="+mn-cs"/>
              </a:rPr>
              <a:t>Rhind</a:t>
            </a:r>
            <a:r>
              <a:rPr lang="en-SG" sz="1200" b="0" i="0" kern="1200" dirty="0" smtClean="0">
                <a:solidFill>
                  <a:schemeClr val="tx1"/>
                </a:solidFill>
                <a:effectLst/>
                <a:latin typeface="+mn-lt"/>
                <a:ea typeface="+mn-ea"/>
                <a:cs typeface="+mn-cs"/>
              </a:rPr>
              <a:t> Mathematical Papyrus, of calculating the area of a circle without π as we now know it. They took a square with side length equal to the diameter of the circle (Figure 1), trisected each side and removed the corner triangles (Figure 2) and used the remaining octagonal shape (Figure 3) to approximate the area of the circle. Using this method, what would be the calculated circumference of the ‘circle’ with diameter 3 units?</a:t>
            </a:r>
          </a:p>
          <a:p>
            <a:endParaRPr lang="en-SG" dirty="0"/>
          </a:p>
        </p:txBody>
      </p:sp>
      <p:sp>
        <p:nvSpPr>
          <p:cNvPr id="4" name="Slide Number Placeholder 3"/>
          <p:cNvSpPr>
            <a:spLocks noGrp="1"/>
          </p:cNvSpPr>
          <p:nvPr>
            <p:ph type="sldNum" sz="quarter" idx="10"/>
          </p:nvPr>
        </p:nvSpPr>
        <p:spPr/>
        <p:txBody>
          <a:bodyPr/>
          <a:lstStyle/>
          <a:p>
            <a:fld id="{7259E5A6-638D-4CCE-BF8B-4839CB942347}" type="slidenum">
              <a:rPr lang="en-SG" smtClean="0"/>
              <a:t>5</a:t>
            </a:fld>
            <a:endParaRPr lang="en-SG"/>
          </a:p>
        </p:txBody>
      </p:sp>
    </p:spTree>
    <p:extLst>
      <p:ext uri="{BB962C8B-B14F-4D97-AF65-F5344CB8AC3E}">
        <p14:creationId xmlns:p14="http://schemas.microsoft.com/office/powerpoint/2010/main" val="107381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https://betterexplained.com/articles/prehistoric-calculus-discovering-pi/</a:t>
            </a:r>
            <a:endParaRPr lang="en-SG" dirty="0"/>
          </a:p>
        </p:txBody>
      </p:sp>
      <p:sp>
        <p:nvSpPr>
          <p:cNvPr id="4" name="Slide Number Placeholder 3"/>
          <p:cNvSpPr>
            <a:spLocks noGrp="1"/>
          </p:cNvSpPr>
          <p:nvPr>
            <p:ph type="sldNum" sz="quarter" idx="10"/>
          </p:nvPr>
        </p:nvSpPr>
        <p:spPr/>
        <p:txBody>
          <a:bodyPr/>
          <a:lstStyle/>
          <a:p>
            <a:fld id="{7259E5A6-638D-4CCE-BF8B-4839CB942347}" type="slidenum">
              <a:rPr lang="en-SG" smtClean="0"/>
              <a:t>6</a:t>
            </a:fld>
            <a:endParaRPr lang="en-SG"/>
          </a:p>
        </p:txBody>
      </p:sp>
    </p:spTree>
    <p:extLst>
      <p:ext uri="{BB962C8B-B14F-4D97-AF65-F5344CB8AC3E}">
        <p14:creationId xmlns:p14="http://schemas.microsoft.com/office/powerpoint/2010/main" val="408665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259E5A6-638D-4CCE-BF8B-4839CB942347}" type="slidenum">
              <a:rPr lang="en-SG" smtClean="0"/>
              <a:t>14</a:t>
            </a:fld>
            <a:endParaRPr lang="en-SG"/>
          </a:p>
        </p:txBody>
      </p:sp>
    </p:spTree>
    <p:extLst>
      <p:ext uri="{BB962C8B-B14F-4D97-AF65-F5344CB8AC3E}">
        <p14:creationId xmlns:p14="http://schemas.microsoft.com/office/powerpoint/2010/main" val="346868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So far, it may not be clear why it is worth the trouble to create all of these new functions. Actually, there are a lot of reasons, but this example demonstrates two: 1. Creating a new function gives you an opportunity to name a group of statements. Functions can simplify a program by hiding a complex computation behind a single command. The function (including its name) can capture your mental chunking, or abstraction, of the problem. 2. Creating a new function can make a program smaller by eliminating repetitive code. </a:t>
            </a:r>
          </a:p>
          <a:p>
            <a:endParaRPr lang="en-SG" dirty="0" smtClean="0"/>
          </a:p>
          <a:p>
            <a:r>
              <a:rPr lang="en-SG" dirty="0" smtClean="0"/>
              <a:t>As you might expect, you have to create a function before you can execute it. In other words, the function definition has to be executed before the first time it is called.</a:t>
            </a:r>
          </a:p>
          <a:p>
            <a:endParaRPr lang="en-US" dirty="0" smtClean="0"/>
          </a:p>
          <a:p>
            <a:r>
              <a:rPr lang="en-SG" dirty="0" smtClean="0"/>
              <a:t>Execution always begins at the first statement of the program. Statements are executed one at a time, in order from top to bottom.</a:t>
            </a:r>
          </a:p>
          <a:p>
            <a:r>
              <a:rPr lang="en-SG" dirty="0" smtClean="0"/>
              <a:t>Function definitions do not alter the flow of execution of the program, but remember that statements inside the function are not executed until the function is called. Although it is not common, you can define one function inside another. In this case, the inner definition isn’t executed until the outer function is called</a:t>
            </a:r>
          </a:p>
          <a:p>
            <a:r>
              <a:rPr lang="en-SG" dirty="0" smtClean="0"/>
              <a:t>Function calls are like a detour in the flow of execution. Instead of going to the next statement, the flow jumps to the first line of the called function, executes all the statements there, and then comes back to pick up where it left off. That sounds simple enough, until you remember that one function can call another. While in the middle of one function, the program might have to execute the statements in another function. But while executing that new function, the program might have to execute yet another function! Fortunately, Python is adept at keeping track of where it is, so each time a function completes, the program picks up where it left off in the function that called it. When it gets to the end of the program, it terminates.</a:t>
            </a:r>
          </a:p>
          <a:p>
            <a:endParaRPr lang="en-SG" dirty="0"/>
          </a:p>
        </p:txBody>
      </p:sp>
      <p:sp>
        <p:nvSpPr>
          <p:cNvPr id="4" name="Slide Number Placeholder 3"/>
          <p:cNvSpPr>
            <a:spLocks noGrp="1"/>
          </p:cNvSpPr>
          <p:nvPr>
            <p:ph type="sldNum" sz="quarter" idx="10"/>
          </p:nvPr>
        </p:nvSpPr>
        <p:spPr/>
        <p:txBody>
          <a:bodyPr/>
          <a:lstStyle/>
          <a:p>
            <a:fld id="{CC68CA57-FB92-465E-A674-CFD370715CB4}" type="slidenum">
              <a:rPr lang="en-SG" smtClean="0"/>
              <a:pPr/>
              <a:t>15</a:t>
            </a:fld>
            <a:endParaRPr lang="en-SG"/>
          </a:p>
        </p:txBody>
      </p:sp>
    </p:spTree>
    <p:extLst>
      <p:ext uri="{BB962C8B-B14F-4D97-AF65-F5344CB8AC3E}">
        <p14:creationId xmlns:p14="http://schemas.microsoft.com/office/powerpoint/2010/main" val="2864947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114BCA-E3B6-4414-9AA5-6302FA155B8E}"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kern="1200" dirty="0" smtClean="0">
                <a:solidFill>
                  <a:schemeClr val="tx1"/>
                </a:solidFill>
                <a:effectLst/>
                <a:latin typeface="+mn-lt"/>
                <a:ea typeface="+mn-ea"/>
                <a:cs typeface="+mn-cs"/>
              </a:rPr>
              <a:t>A Monte Carlo method is a stochastic technique, meaning that it is based on using random numbers and probability to investigate problems. Monte Carlo methods are employed in a wide variety of fields including economics, finance, physics, chemistry, engineering, and even the study of traffic flows. Each field using Monte Carlo methods may apply them in different ways, but in essence they are using random numbers to examine some problem and approximate its outcome. As such Monte Carlo methods give us a way to model complex systems that are often extremely hard to investigate with other types of techniques. </a:t>
            </a:r>
          </a:p>
          <a:p>
            <a:endParaRPr lang="en-SG" sz="1200" b="0" i="0" kern="1200" dirty="0" smtClean="0">
              <a:solidFill>
                <a:schemeClr val="tx1"/>
              </a:solidFill>
              <a:effectLst/>
              <a:latin typeface="+mn-lt"/>
              <a:ea typeface="+mn-ea"/>
              <a:cs typeface="+mn-cs"/>
            </a:endParaRPr>
          </a:p>
          <a:p>
            <a:r>
              <a:rPr lang="en-SG" sz="1200" b="0" i="0" kern="1200" dirty="0" smtClean="0">
                <a:solidFill>
                  <a:schemeClr val="tx1"/>
                </a:solidFill>
                <a:effectLst/>
                <a:latin typeface="+mn-lt"/>
                <a:ea typeface="+mn-ea"/>
                <a:cs typeface="+mn-cs"/>
              </a:rPr>
              <a:t>"The term 'Monte Carlo' was introduced by von Neumann and </a:t>
            </a:r>
            <a:r>
              <a:rPr lang="en-SG" sz="1200" b="0" i="0" kern="1200" dirty="0" err="1" smtClean="0">
                <a:solidFill>
                  <a:schemeClr val="tx1"/>
                </a:solidFill>
                <a:effectLst/>
                <a:latin typeface="+mn-lt"/>
                <a:ea typeface="+mn-ea"/>
                <a:cs typeface="+mn-cs"/>
              </a:rPr>
              <a:t>Ulam</a:t>
            </a:r>
            <a:r>
              <a:rPr lang="en-SG" sz="1200" b="0" i="0" kern="1200" dirty="0" smtClean="0">
                <a:solidFill>
                  <a:schemeClr val="tx1"/>
                </a:solidFill>
                <a:effectLst/>
                <a:latin typeface="+mn-lt"/>
                <a:ea typeface="+mn-ea"/>
                <a:cs typeface="+mn-cs"/>
              </a:rPr>
              <a:t> during World War II, as a code word for the secret work at Los Alamos; it was suggested by the gambling casinos at the city of Monte Carlo in Monaco. The Monte Carlo method was then applied to problems related to the atomic bomb." ( </a:t>
            </a:r>
            <a:r>
              <a:rPr lang="en-SG" sz="1200" b="0" i="1" kern="1200" dirty="0" smtClean="0">
                <a:solidFill>
                  <a:schemeClr val="tx1"/>
                </a:solidFill>
                <a:effectLst/>
                <a:latin typeface="+mn-lt"/>
                <a:ea typeface="+mn-ea"/>
                <a:cs typeface="+mn-cs"/>
              </a:rPr>
              <a:t>Simulation and the Monte Carlo Method</a:t>
            </a:r>
            <a:r>
              <a:rPr lang="en-SG" sz="1200" b="0" i="0" kern="1200" dirty="0" smtClean="0">
                <a:solidFill>
                  <a:schemeClr val="tx1"/>
                </a:solidFill>
                <a:effectLst/>
                <a:latin typeface="+mn-lt"/>
                <a:ea typeface="+mn-ea"/>
                <a:cs typeface="+mn-cs"/>
              </a:rPr>
              <a:t> by Reuven Y. Rubinstein, John Wiley &amp; Sons, Inc., New York, 1981, p.11.) For a brief history of Monte Carlo Methods see </a:t>
            </a:r>
            <a:r>
              <a:rPr lang="en-SG" sz="1200" b="0" i="0" kern="1200" dirty="0" smtClean="0">
                <a:solidFill>
                  <a:schemeClr val="tx1"/>
                </a:solidFill>
                <a:effectLst/>
                <a:latin typeface="+mn-lt"/>
                <a:ea typeface="+mn-ea"/>
                <a:cs typeface="+mn-cs"/>
                <a:hlinkClick r:id="rId3"/>
              </a:rPr>
              <a:t>http://stud2.tuwien.ac.at/~e9527412/history.html</a:t>
            </a:r>
            <a:r>
              <a:rPr lang="en-SG" sz="1200" b="0" i="0" kern="1200" dirty="0" smtClean="0">
                <a:solidFill>
                  <a:schemeClr val="tx1"/>
                </a:solidFill>
                <a:effectLst/>
                <a:latin typeface="+mn-lt"/>
                <a:ea typeface="+mn-ea"/>
                <a:cs typeface="+mn-cs"/>
              </a:rPr>
              <a:t>.</a:t>
            </a:r>
          </a:p>
          <a:p>
            <a:r>
              <a:rPr lang="en-SG" sz="1200" b="0" i="0" kern="1200" dirty="0" smtClean="0">
                <a:solidFill>
                  <a:schemeClr val="tx1"/>
                </a:solidFill>
                <a:effectLst/>
                <a:latin typeface="+mn-lt"/>
                <a:ea typeface="+mn-ea"/>
                <a:cs typeface="+mn-cs"/>
              </a:rPr>
              <a:t>It is well known that to approximate the probability of obtaining a head in coin tossing, we may toss the coin repeatedly, counting the number of heads obtained, and then divide that number by the total number of tosses. This simple idea has extensions to more complex experiments. For a specified event, perform the experiment repeatedly, count the number of </a:t>
            </a:r>
            <a:r>
              <a:rPr lang="en-SG" sz="1200" b="0" i="0" kern="1200" dirty="0" err="1" smtClean="0">
                <a:solidFill>
                  <a:schemeClr val="tx1"/>
                </a:solidFill>
                <a:effectLst/>
                <a:latin typeface="+mn-lt"/>
                <a:ea typeface="+mn-ea"/>
                <a:cs typeface="+mn-cs"/>
              </a:rPr>
              <a:t>favorable</a:t>
            </a:r>
            <a:r>
              <a:rPr lang="en-SG" sz="1200" b="0" i="0" kern="1200" dirty="0" smtClean="0">
                <a:solidFill>
                  <a:schemeClr val="tx1"/>
                </a:solidFill>
                <a:effectLst/>
                <a:latin typeface="+mn-lt"/>
                <a:ea typeface="+mn-ea"/>
                <a:cs typeface="+mn-cs"/>
              </a:rPr>
              <a:t> outcomes, and then divide that number by the total number of times you perform the experiment. We would like to use this idea to determine the relationship between probability and area by performing a sequence of simulations.</a:t>
            </a:r>
          </a:p>
          <a:p>
            <a:endParaRPr lang="en-SG" dirty="0"/>
          </a:p>
        </p:txBody>
      </p:sp>
      <p:sp>
        <p:nvSpPr>
          <p:cNvPr id="4" name="Slide Number Placeholder 3"/>
          <p:cNvSpPr>
            <a:spLocks noGrp="1"/>
          </p:cNvSpPr>
          <p:nvPr>
            <p:ph type="sldNum" sz="quarter" idx="10"/>
          </p:nvPr>
        </p:nvSpPr>
        <p:spPr/>
        <p:txBody>
          <a:bodyPr/>
          <a:lstStyle/>
          <a:p>
            <a:fld id="{7259E5A6-638D-4CCE-BF8B-4839CB942347}" type="slidenum">
              <a:rPr lang="en-SG" smtClean="0"/>
              <a:t>38</a:t>
            </a:fld>
            <a:endParaRPr lang="en-SG"/>
          </a:p>
        </p:txBody>
      </p:sp>
    </p:spTree>
    <p:extLst>
      <p:ext uri="{BB962C8B-B14F-4D97-AF65-F5344CB8AC3E}">
        <p14:creationId xmlns:p14="http://schemas.microsoft.com/office/powerpoint/2010/main" val="255278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3B8E24B2-C64A-4AC7-AA35-78A8BEF21060}" type="datetimeFigureOut">
              <a:rPr lang="en-SG" smtClean="0"/>
              <a:t>19/1/2017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306484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B8E24B2-C64A-4AC7-AA35-78A8BEF21060}" type="datetimeFigureOut">
              <a:rPr lang="en-SG" smtClean="0"/>
              <a:t>19/1/2017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36735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B8E24B2-C64A-4AC7-AA35-78A8BEF21060}" type="datetimeFigureOut">
              <a:rPr lang="en-SG" smtClean="0"/>
              <a:t>19/1/2017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293884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3B8E24B2-C64A-4AC7-AA35-78A8BEF21060}" type="datetimeFigureOut">
              <a:rPr lang="en-SG" smtClean="0"/>
              <a:t>19/1/2017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171200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8E24B2-C64A-4AC7-AA35-78A8BEF21060}" type="datetimeFigureOut">
              <a:rPr lang="en-SG" smtClean="0"/>
              <a:t>19/1/2017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11676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3B8E24B2-C64A-4AC7-AA35-78A8BEF21060}" type="datetimeFigureOut">
              <a:rPr lang="en-SG" smtClean="0"/>
              <a:t>19/1/2017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174612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3B8E24B2-C64A-4AC7-AA35-78A8BEF21060}" type="datetimeFigureOut">
              <a:rPr lang="en-SG" smtClean="0"/>
              <a:t>19/1/2017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41024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3B8E24B2-C64A-4AC7-AA35-78A8BEF21060}" type="datetimeFigureOut">
              <a:rPr lang="en-SG" smtClean="0"/>
              <a:t>19/1/2017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391037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E24B2-C64A-4AC7-AA35-78A8BEF21060}" type="datetimeFigureOut">
              <a:rPr lang="en-SG" smtClean="0"/>
              <a:t>19/1/2017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161763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E24B2-C64A-4AC7-AA35-78A8BEF21060}" type="datetimeFigureOut">
              <a:rPr lang="en-SG" smtClean="0"/>
              <a:t>19/1/2017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101144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E24B2-C64A-4AC7-AA35-78A8BEF21060}" type="datetimeFigureOut">
              <a:rPr lang="en-SG" smtClean="0"/>
              <a:t>19/1/2017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890D217-DA1B-48D6-A66E-88776EE039BC}" type="slidenum">
              <a:rPr lang="en-SG" smtClean="0"/>
              <a:t>‹#›</a:t>
            </a:fld>
            <a:endParaRPr lang="en-SG"/>
          </a:p>
        </p:txBody>
      </p:sp>
    </p:spTree>
    <p:extLst>
      <p:ext uri="{BB962C8B-B14F-4D97-AF65-F5344CB8AC3E}">
        <p14:creationId xmlns:p14="http://schemas.microsoft.com/office/powerpoint/2010/main" val="168509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E24B2-C64A-4AC7-AA35-78A8BEF21060}" type="datetimeFigureOut">
              <a:rPr lang="en-SG" smtClean="0"/>
              <a:t>19/1/2017</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0D217-DA1B-48D6-A66E-88776EE039BC}" type="slidenum">
              <a:rPr lang="en-SG" smtClean="0"/>
              <a:t>‹#›</a:t>
            </a:fld>
            <a:endParaRPr lang="en-SG"/>
          </a:p>
        </p:txBody>
      </p:sp>
    </p:spTree>
    <p:extLst>
      <p:ext uri="{BB962C8B-B14F-4D97-AF65-F5344CB8AC3E}">
        <p14:creationId xmlns:p14="http://schemas.microsoft.com/office/powerpoint/2010/main" val="175766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ideo" Target="https://www.youtube.com/embed/RSptRlgQi-Y"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OMq9he-5HU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763" y="0"/>
            <a:ext cx="7772400" cy="1470025"/>
          </a:xfrm>
        </p:spPr>
        <p:txBody>
          <a:bodyPr/>
          <a:lstStyle/>
          <a:p>
            <a:r>
              <a:rPr lang="en-SG" dirty="0" smtClean="0"/>
              <a:t>What is Pi?</a:t>
            </a:r>
            <a:endParaRPr lang="en-SG" dirty="0"/>
          </a:p>
        </p:txBody>
      </p:sp>
      <p:sp>
        <p:nvSpPr>
          <p:cNvPr id="3" name="Subtitle 2"/>
          <p:cNvSpPr>
            <a:spLocks noGrp="1"/>
          </p:cNvSpPr>
          <p:nvPr>
            <p:ph type="subTitle" idx="1"/>
          </p:nvPr>
        </p:nvSpPr>
        <p:spPr/>
        <p:txBody>
          <a:bodyPr/>
          <a:lstStyle/>
          <a:p>
            <a:endParaRPr lang="en-SG" dirty="0"/>
          </a:p>
        </p:txBody>
      </p:sp>
      <p:pic>
        <p:nvPicPr>
          <p:cNvPr id="4" name="RSptRlgQi-Y"/>
          <p:cNvPicPr>
            <a:picLocks noRot="1" noChangeAspect="1"/>
          </p:cNvPicPr>
          <p:nvPr>
            <a:videoFile r:link="rId1"/>
          </p:nvPr>
        </p:nvPicPr>
        <p:blipFill>
          <a:blip r:embed="rId4"/>
          <a:stretch>
            <a:fillRect/>
          </a:stretch>
        </p:blipFill>
        <p:spPr>
          <a:xfrm>
            <a:off x="371533" y="1844824"/>
            <a:ext cx="8448939" cy="4752528"/>
          </a:xfrm>
          <a:prstGeom prst="rect">
            <a:avLst/>
          </a:prstGeom>
        </p:spPr>
      </p:pic>
    </p:spTree>
    <p:extLst>
      <p:ext uri="{BB962C8B-B14F-4D97-AF65-F5344CB8AC3E}">
        <p14:creationId xmlns:p14="http://schemas.microsoft.com/office/powerpoint/2010/main" val="310516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 Pi Function</a:t>
            </a:r>
            <a:endParaRPr lang="en-US" dirty="0"/>
          </a:p>
        </p:txBody>
      </p:sp>
      <p:sp>
        <p:nvSpPr>
          <p:cNvPr id="3" name="Content Placeholder 2"/>
          <p:cNvSpPr>
            <a:spLocks noGrp="1"/>
          </p:cNvSpPr>
          <p:nvPr>
            <p:ph idx="1"/>
          </p:nvPr>
        </p:nvSpPr>
        <p:spPr>
          <a:xfrm>
            <a:off x="683568" y="1268760"/>
            <a:ext cx="8568952" cy="3888432"/>
          </a:xfrm>
        </p:spPr>
        <p:txBody>
          <a:bodyPr/>
          <a:lstStyle/>
          <a:p>
            <a:r>
              <a:rPr lang="en-US" dirty="0" smtClean="0"/>
              <a:t>Use </a:t>
            </a:r>
            <a:r>
              <a:rPr lang="en-US" b="1" dirty="0" smtClean="0"/>
              <a:t>abstraction</a:t>
            </a:r>
            <a:r>
              <a:rPr lang="en-US" dirty="0" smtClean="0"/>
              <a:t> to think about a collection of steps as a logical group</a:t>
            </a:r>
            <a:endParaRPr lang="en-US" b="1" dirty="0"/>
          </a:p>
        </p:txBody>
      </p:sp>
      <p:sp>
        <p:nvSpPr>
          <p:cNvPr id="4" name="Rectangle 3"/>
          <p:cNvSpPr/>
          <p:nvPr/>
        </p:nvSpPr>
        <p:spPr>
          <a:xfrm>
            <a:off x="683568" y="2437388"/>
            <a:ext cx="7226710" cy="2964914"/>
          </a:xfrm>
          <a:prstGeom prst="rect">
            <a:avLst/>
          </a:prstGeom>
          <a:ln w="3175">
            <a:solidFill>
              <a:schemeClr val="tx1"/>
            </a:solidFill>
          </a:ln>
        </p:spPr>
        <p:txBody>
          <a:bodyPr wrap="square">
            <a:spAutoFit/>
          </a:bodyPr>
          <a:lstStyle/>
          <a:p>
            <a:pPr>
              <a:lnSpc>
                <a:spcPts val="1400"/>
              </a:lnSpc>
            </a:pP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import math</a:t>
            </a:r>
          </a:p>
          <a:p>
            <a:pPr>
              <a:lnSpc>
                <a:spcPts val="1400"/>
              </a:lnSpc>
            </a:pP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def </a:t>
            </a:r>
            <a:r>
              <a:rPr lang="en-US" sz="1400" dirty="0" err="1" smtClean="0">
                <a:latin typeface="Courier New" pitchFamily="49" charset="0"/>
                <a:cs typeface="Courier New" pitchFamily="49" charset="0"/>
              </a:rPr>
              <a:t>archimedes</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noSides</a:t>
            </a:r>
            <a:r>
              <a:rPr lang="en-US" sz="1400" dirty="0" smtClean="0">
                <a:latin typeface="Courier New" pitchFamily="49" charset="0"/>
                <a:cs typeface="Courier New" pitchFamily="49" charset="0"/>
              </a:rPr>
              <a:t>):</a:t>
            </a:r>
          </a:p>
          <a:p>
            <a:pPr>
              <a:lnSpc>
                <a:spcPts val="1400"/>
              </a:lnSpc>
            </a:pPr>
            <a:endParaRPr dirty="0"/>
          </a:p>
          <a:p>
            <a:pPr>
              <a:lnSpc>
                <a:spcPts val="1400"/>
              </a:lnSpc>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innerangleB</a:t>
            </a:r>
            <a:r>
              <a:rPr lang="en-US" sz="1400" dirty="0" smtClean="0">
                <a:latin typeface="Courier New" pitchFamily="49" charset="0"/>
                <a:cs typeface="Courier New" pitchFamily="49" charset="0"/>
              </a:rPr>
              <a:t> = 360.0/ </a:t>
            </a:r>
            <a:r>
              <a:rPr lang="en-US" sz="1400" dirty="0" err="1" smtClean="0">
                <a:latin typeface="Courier New" pitchFamily="49" charset="0"/>
                <a:cs typeface="Courier New" pitchFamily="49" charset="0"/>
              </a:rPr>
              <a:t>noSides</a:t>
            </a:r>
            <a:r>
              <a:rPr lang="en-US" sz="1400" dirty="0" smtClean="0">
                <a:latin typeface="Courier New" pitchFamily="49" charset="0"/>
                <a:cs typeface="Courier New" pitchFamily="49" charset="0"/>
              </a:rPr>
              <a:t> </a:t>
            </a:r>
          </a:p>
          <a:p>
            <a:pPr>
              <a:lnSpc>
                <a:spcPts val="1400"/>
              </a:lnSpc>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halfangleA</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innerangleB</a:t>
            </a:r>
            <a:r>
              <a:rPr lang="en-US" sz="1400" dirty="0" smtClean="0">
                <a:latin typeface="Courier New" pitchFamily="49" charset="0"/>
                <a:cs typeface="Courier New" pitchFamily="49" charset="0"/>
              </a:rPr>
              <a:t>/2</a:t>
            </a:r>
          </a:p>
          <a:p>
            <a:pPr>
              <a:lnSpc>
                <a:spcPts val="1400"/>
              </a:lnSpc>
            </a:pP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onehalfsideS</a:t>
            </a:r>
            <a:r>
              <a:rPr lang="en-US" sz="1400" dirty="0" smtClean="0">
                <a:latin typeface="Courier New" pitchFamily="49" charset="0"/>
                <a:cs typeface="Courier New" pitchFamily="49" charset="0"/>
              </a:rPr>
              <a:t> = math.sin(</a:t>
            </a:r>
            <a:r>
              <a:rPr lang="en-US" sz="1400" dirty="0" err="1" smtClean="0">
                <a:latin typeface="Courier New" pitchFamily="49" charset="0"/>
                <a:cs typeface="Courier New" pitchFamily="49" charset="0"/>
              </a:rPr>
              <a:t>math.radians</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halfangleA</a:t>
            </a:r>
            <a:r>
              <a:rPr lang="en-US" sz="1400" dirty="0" smtClean="0">
                <a:latin typeface="Courier New" pitchFamily="49" charset="0"/>
                <a:cs typeface="Courier New" pitchFamily="49" charset="0"/>
              </a:rPr>
              <a:t>))</a:t>
            </a:r>
          </a:p>
          <a:p>
            <a:pPr>
              <a:lnSpc>
                <a:spcPts val="1400"/>
              </a:lnSpc>
            </a:pP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sideS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onehalfsideS</a:t>
            </a:r>
            <a:r>
              <a:rPr lang="en-US" sz="1400" dirty="0" smtClean="0">
                <a:latin typeface="Courier New" pitchFamily="49" charset="0"/>
                <a:cs typeface="Courier New" pitchFamily="49" charset="0"/>
              </a:rPr>
              <a:t> * 2</a:t>
            </a:r>
          </a:p>
          <a:p>
            <a:pPr>
              <a:lnSpc>
                <a:spcPts val="1400"/>
              </a:lnSpc>
            </a:pP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polygonCircumference</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noSides</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sideS</a:t>
            </a: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    	pi = </a:t>
            </a:r>
            <a:r>
              <a:rPr lang="en-US" sz="1400" dirty="0" err="1" smtClean="0">
                <a:latin typeface="Courier New" pitchFamily="49" charset="0"/>
                <a:cs typeface="Courier New" pitchFamily="49" charset="0"/>
              </a:rPr>
              <a:t>polygonCircumference</a:t>
            </a:r>
            <a:r>
              <a:rPr lang="en-US" sz="1400" dirty="0" smtClean="0">
                <a:latin typeface="Courier New" pitchFamily="49" charset="0"/>
                <a:cs typeface="Courier New" pitchFamily="49" charset="0"/>
              </a:rPr>
              <a:t>/2</a:t>
            </a:r>
          </a:p>
          <a:p>
            <a:pPr>
              <a:lnSpc>
                <a:spcPts val="1400"/>
              </a:lnSpc>
            </a:pPr>
            <a:endParaRPr lang="en-US" sz="1400" dirty="0" smtClean="0">
              <a:latin typeface="Courier New" pitchFamily="49" charset="0"/>
              <a:cs typeface="Courier New" pitchFamily="49" charset="0"/>
            </a:endParaRPr>
          </a:p>
          <a:p>
            <a:pPr>
              <a:lnSpc>
                <a:spcPts val="1400"/>
              </a:lnSpc>
            </a:pPr>
            <a:r>
              <a:rPr lang="en-US" sz="1400" dirty="0" smtClean="0">
                <a:latin typeface="Courier New" pitchFamily="49" charset="0"/>
                <a:cs typeface="Courier New" pitchFamily="49" charset="0"/>
              </a:rPr>
              <a:t>    return pi</a:t>
            </a:r>
            <a:endParaRPr lang="en-US" sz="1400" dirty="0">
              <a:latin typeface="Courier New" pitchFamily="49" charset="0"/>
              <a:cs typeface="Courier New" pitchFamily="49" charset="0"/>
            </a:endParaRPr>
          </a:p>
        </p:txBody>
      </p:sp>
      <p:sp>
        <p:nvSpPr>
          <p:cNvPr id="5" name="TextBox 4"/>
          <p:cNvSpPr txBox="1"/>
          <p:nvPr/>
        </p:nvSpPr>
        <p:spPr>
          <a:xfrm>
            <a:off x="6300192" y="1772816"/>
            <a:ext cx="2595712" cy="2031325"/>
          </a:xfrm>
          <a:prstGeom prst="rect">
            <a:avLst/>
          </a:prstGeom>
          <a:solidFill>
            <a:schemeClr val="bg1"/>
          </a:solidFill>
          <a:ln w="3175">
            <a:solidFill>
              <a:schemeClr val="tx1"/>
            </a:solidFill>
          </a:ln>
        </p:spPr>
        <p:txBody>
          <a:bodyPr wrap="square" rtlCol="0">
            <a:spAutoFit/>
          </a:bodyPr>
          <a:lstStyle/>
          <a:p>
            <a:r>
              <a:rPr lang="en-US" sz="1400" b="1" dirty="0" smtClean="0"/>
              <a:t>return </a:t>
            </a:r>
            <a:r>
              <a:rPr lang="en-US" sz="1400" dirty="0" smtClean="0"/>
              <a:t> statement causes:</a:t>
            </a:r>
          </a:p>
          <a:p>
            <a:pPr marL="280988" indent="-280988">
              <a:buFont typeface="Arial" charset="0"/>
              <a:buChar char="•"/>
              <a:tabLst>
                <a:tab pos="280988" algn="l"/>
              </a:tabLst>
            </a:pPr>
            <a:r>
              <a:rPr lang="en-US" sz="1400" dirty="0" smtClean="0"/>
              <a:t>Contained expression to be   evaluated and returned</a:t>
            </a:r>
          </a:p>
          <a:p>
            <a:pPr marL="280988" indent="-280988">
              <a:buFont typeface="Arial" charset="0"/>
              <a:buChar char="•"/>
              <a:tabLst>
                <a:tab pos="280988" algn="l"/>
              </a:tabLst>
            </a:pPr>
            <a:r>
              <a:rPr lang="en-US" sz="1400" dirty="0" smtClean="0"/>
              <a:t>The function </a:t>
            </a:r>
            <a:r>
              <a:rPr lang="en-US" sz="1400" dirty="0" err="1" smtClean="0"/>
              <a:t>archimedes</a:t>
            </a:r>
            <a:r>
              <a:rPr lang="en-US" sz="1400" dirty="0" smtClean="0"/>
              <a:t> will terminate immediately and the reference to the result object will be returned to the calling statement</a:t>
            </a:r>
          </a:p>
          <a:p>
            <a:pPr>
              <a:buFont typeface="Arial" charset="0"/>
              <a:buChar char="•"/>
              <a:tabLst>
                <a:tab pos="280988" algn="l"/>
              </a:tabLst>
            </a:pPr>
            <a:endParaRPr lang="en-US" sz="1400" b="1" dirty="0"/>
          </a:p>
        </p:txBody>
      </p:sp>
      <p:sp>
        <p:nvSpPr>
          <p:cNvPr id="6" name="TextBox 5"/>
          <p:cNvSpPr txBox="1"/>
          <p:nvPr/>
        </p:nvSpPr>
        <p:spPr>
          <a:xfrm>
            <a:off x="683568" y="5436507"/>
            <a:ext cx="2595712" cy="1384995"/>
          </a:xfrm>
          <a:prstGeom prst="rect">
            <a:avLst/>
          </a:prstGeom>
          <a:solidFill>
            <a:schemeClr val="bg1"/>
          </a:solidFill>
          <a:ln w="3175">
            <a:solidFill>
              <a:schemeClr val="tx1"/>
            </a:solidFill>
          </a:ln>
        </p:spPr>
        <p:txBody>
          <a:bodyPr wrap="square" rtlCol="0">
            <a:spAutoFit/>
          </a:bodyPr>
          <a:lstStyle/>
          <a:p>
            <a:r>
              <a:rPr lang="en-US" sz="1400" b="1" dirty="0" smtClean="0"/>
              <a:t>&gt;&gt; </a:t>
            </a:r>
            <a:r>
              <a:rPr lang="en-US" sz="1400" b="1" dirty="0" err="1" smtClean="0"/>
              <a:t>archimedes</a:t>
            </a:r>
            <a:r>
              <a:rPr lang="en-US" sz="1400" b="1" dirty="0" smtClean="0"/>
              <a:t>(10)</a:t>
            </a:r>
          </a:p>
          <a:p>
            <a:r>
              <a:rPr lang="en-US" sz="1400" b="1" dirty="0"/>
              <a:t>3.090169943749474</a:t>
            </a:r>
          </a:p>
          <a:p>
            <a:r>
              <a:rPr lang="en-US" sz="1400" b="1" dirty="0"/>
              <a:t>&gt;&gt; </a:t>
            </a:r>
            <a:r>
              <a:rPr lang="en-US" sz="1400" b="1" dirty="0" err="1" smtClean="0"/>
              <a:t>archimedes</a:t>
            </a:r>
            <a:r>
              <a:rPr lang="en-US" sz="1400" b="1" dirty="0" smtClean="0"/>
              <a:t>(100)</a:t>
            </a:r>
            <a:endParaRPr lang="en-US" sz="1400" b="1" dirty="0"/>
          </a:p>
          <a:p>
            <a:r>
              <a:rPr lang="en-US" sz="1400" b="1" dirty="0" smtClean="0"/>
              <a:t>3.141075907812829</a:t>
            </a:r>
            <a:endParaRPr lang="en-US" sz="1400" b="1" dirty="0"/>
          </a:p>
          <a:p>
            <a:r>
              <a:rPr lang="en-US" sz="1400" b="1" dirty="0" smtClean="0"/>
              <a:t>&gt;&gt; </a:t>
            </a:r>
            <a:r>
              <a:rPr lang="en-US" sz="1400" b="1" dirty="0" err="1" smtClean="0"/>
              <a:t>archimedes</a:t>
            </a:r>
            <a:r>
              <a:rPr lang="en-US" sz="1400" b="1" dirty="0" smtClean="0"/>
              <a:t>(1000)</a:t>
            </a:r>
            <a:endParaRPr lang="en-US" sz="1400" b="1" dirty="0"/>
          </a:p>
          <a:p>
            <a:r>
              <a:rPr lang="en-US" sz="1400" b="1" dirty="0" smtClean="0"/>
              <a:t>3.141587485879563</a:t>
            </a:r>
            <a:endParaRPr lang="en-US" sz="1400" b="1" dirty="0"/>
          </a:p>
        </p:txBody>
      </p:sp>
      <p:sp>
        <p:nvSpPr>
          <p:cNvPr id="7" name="Rectangle 6"/>
          <p:cNvSpPr/>
          <p:nvPr/>
        </p:nvSpPr>
        <p:spPr>
          <a:xfrm>
            <a:off x="3372815" y="5436507"/>
            <a:ext cx="2135289" cy="954107"/>
          </a:xfrm>
          <a:prstGeom prst="rect">
            <a:avLst/>
          </a:prstGeom>
          <a:solidFill>
            <a:schemeClr val="bg1"/>
          </a:solidFill>
          <a:ln w="3175">
            <a:solidFill>
              <a:schemeClr val="tx1"/>
            </a:solidFill>
          </a:ln>
        </p:spPr>
        <p:txBody>
          <a:bodyPr wrap="square" rtlCol="0">
            <a:spAutoFit/>
          </a:bodyPr>
          <a:lstStyle/>
          <a:p>
            <a:r>
              <a:rPr lang="en-US" sz="1400" b="1" dirty="0"/>
              <a:t>&gt;&gt; </a:t>
            </a:r>
            <a:r>
              <a:rPr lang="en-US" sz="1400" b="1" dirty="0" err="1"/>
              <a:t>archimedes</a:t>
            </a:r>
            <a:r>
              <a:rPr lang="en-US" sz="1400" b="1" dirty="0"/>
              <a:t>(10000)</a:t>
            </a:r>
          </a:p>
          <a:p>
            <a:r>
              <a:rPr lang="en-US" sz="1400" b="1" dirty="0"/>
              <a:t>3.141592601912665</a:t>
            </a:r>
          </a:p>
          <a:p>
            <a:r>
              <a:rPr lang="en-US" sz="1400" b="1" dirty="0"/>
              <a:t>&gt;&gt; </a:t>
            </a:r>
            <a:r>
              <a:rPr lang="en-US" sz="1400" b="1" dirty="0" err="1"/>
              <a:t>archimedes</a:t>
            </a:r>
            <a:r>
              <a:rPr lang="en-US" sz="1400" b="1" dirty="0"/>
              <a:t>(100000)</a:t>
            </a:r>
          </a:p>
          <a:p>
            <a:r>
              <a:rPr lang="en-US" sz="1400" b="1" dirty="0"/>
              <a:t>3.1415926530730216</a:t>
            </a:r>
          </a:p>
        </p:txBody>
      </p:sp>
    </p:spTree>
    <p:extLst>
      <p:ext uri="{BB962C8B-B14F-4D97-AF65-F5344CB8AC3E}">
        <p14:creationId xmlns:p14="http://schemas.microsoft.com/office/powerpoint/2010/main" val="197758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Pi Approximations</a:t>
            </a:r>
            <a:endParaRPr lang="en-US" dirty="0"/>
          </a:p>
        </p:txBody>
      </p:sp>
      <p:sp>
        <p:nvSpPr>
          <p:cNvPr id="3" name="Content Placeholder 2"/>
          <p:cNvSpPr>
            <a:spLocks noGrp="1"/>
          </p:cNvSpPr>
          <p:nvPr>
            <p:ph idx="1"/>
          </p:nvPr>
        </p:nvSpPr>
        <p:spPr/>
        <p:txBody>
          <a:bodyPr/>
          <a:lstStyle/>
          <a:p>
            <a:r>
              <a:rPr lang="en-US" dirty="0" smtClean="0"/>
              <a:t>Using infinite series</a:t>
            </a:r>
          </a:p>
          <a:p>
            <a:pPr lvl="1"/>
            <a:r>
              <a:rPr lang="en-US" dirty="0" smtClean="0"/>
              <a:t>Leibniz:    </a:t>
            </a:r>
          </a:p>
          <a:p>
            <a:endParaRPr lang="en-US" dirty="0" smtClean="0"/>
          </a:p>
          <a:p>
            <a:endParaRPr lang="en-US" dirty="0"/>
          </a:p>
          <a:p>
            <a:r>
              <a:rPr lang="en-US" dirty="0" smtClean="0"/>
              <a:t>Using infinite product expansions</a:t>
            </a:r>
          </a:p>
          <a:p>
            <a:pPr lvl="1"/>
            <a:r>
              <a:rPr lang="en-US" dirty="0" smtClean="0"/>
              <a:t>Wallis: </a:t>
            </a:r>
            <a:endParaRPr lang="en-US" dirty="0"/>
          </a:p>
        </p:txBody>
      </p:sp>
      <p:pic>
        <p:nvPicPr>
          <p:cNvPr id="1027" name="Picture 3"/>
          <p:cNvPicPr>
            <a:picLocks noChangeAspect="1" noChangeArrowheads="1"/>
          </p:cNvPicPr>
          <p:nvPr/>
        </p:nvPicPr>
        <p:blipFill>
          <a:blip r:embed="rId2"/>
          <a:srcRect/>
          <a:stretch>
            <a:fillRect/>
          </a:stretch>
        </p:blipFill>
        <p:spPr bwMode="auto">
          <a:xfrm>
            <a:off x="2699792" y="2276872"/>
            <a:ext cx="6048672" cy="1008112"/>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2493761" y="4653136"/>
            <a:ext cx="5382293" cy="1080120"/>
          </a:xfrm>
          <a:prstGeom prst="rect">
            <a:avLst/>
          </a:prstGeom>
          <a:noFill/>
          <a:ln w="9525">
            <a:noFill/>
            <a:miter lim="800000"/>
            <a:headEnd/>
            <a:tailEnd/>
          </a:ln>
        </p:spPr>
      </p:pic>
    </p:spTree>
    <p:extLst>
      <p:ext uri="{BB962C8B-B14F-4D97-AF65-F5344CB8AC3E}">
        <p14:creationId xmlns:p14="http://schemas.microsoft.com/office/powerpoint/2010/main" val="3408789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 Pattern</a:t>
            </a:r>
            <a:endParaRPr lang="en-US" dirty="0"/>
          </a:p>
        </p:txBody>
      </p:sp>
      <p:sp>
        <p:nvSpPr>
          <p:cNvPr id="3" name="Content Placeholder 2"/>
          <p:cNvSpPr>
            <a:spLocks noGrp="1"/>
          </p:cNvSpPr>
          <p:nvPr>
            <p:ph idx="1"/>
          </p:nvPr>
        </p:nvSpPr>
        <p:spPr/>
        <p:txBody>
          <a:bodyPr/>
          <a:lstStyle/>
          <a:p>
            <a:r>
              <a:rPr lang="en-US" dirty="0" smtClean="0"/>
              <a:t>1 + 2 + 3 + 4 + 5</a:t>
            </a:r>
          </a:p>
          <a:p>
            <a:r>
              <a:rPr lang="en-US" dirty="0" smtClean="0"/>
              <a:t>Or 1 + 2 + 3 + 4 + .... + 10</a:t>
            </a:r>
          </a:p>
          <a:p>
            <a:r>
              <a:rPr lang="en-US" dirty="0" smtClean="0"/>
              <a:t>Or 1 + 2 + 3 + ... + 100</a:t>
            </a:r>
            <a:endParaRPr lang="en-US" dirty="0"/>
          </a:p>
        </p:txBody>
      </p:sp>
      <p:sp>
        <p:nvSpPr>
          <p:cNvPr id="4" name="Rectangle 3"/>
          <p:cNvSpPr/>
          <p:nvPr/>
        </p:nvSpPr>
        <p:spPr>
          <a:xfrm>
            <a:off x="5648036" y="1782618"/>
            <a:ext cx="2766291" cy="1169551"/>
          </a:xfrm>
          <a:prstGeom prst="rect">
            <a:avLst/>
          </a:prstGeom>
          <a:ln w="3175">
            <a:solidFill>
              <a:schemeClr val="tx1"/>
            </a:solidFill>
          </a:ln>
        </p:spPr>
        <p:txBody>
          <a:bodyPr wrap="square">
            <a:spAutoFit/>
          </a:bodyPr>
          <a:lstStyle/>
          <a:p>
            <a:r>
              <a:rPr lang="en-US" sz="1400" dirty="0" smtClean="0">
                <a:latin typeface="Courier New" pitchFamily="49" charset="0"/>
                <a:cs typeface="Courier New" pitchFamily="49" charset="0"/>
              </a:rPr>
              <a:t>acc = 0 </a:t>
            </a:r>
            <a:r>
              <a:rPr lang="en-US" sz="1400" dirty="0" smtClean="0">
                <a:solidFill>
                  <a:srgbClr val="FF0000"/>
                </a:solidFill>
                <a:latin typeface="Courier New" pitchFamily="49" charset="0"/>
                <a:cs typeface="Courier New" pitchFamily="49" charset="0"/>
              </a:rPr>
              <a:t>#initialisation</a:t>
            </a:r>
          </a:p>
          <a:p>
            <a:r>
              <a:rPr lang="en-US" sz="1400" dirty="0" smtClean="0">
                <a:solidFill>
                  <a:srgbClr val="B88C00"/>
                </a:solidFill>
                <a:latin typeface="Courier New" pitchFamily="49" charset="0"/>
                <a:cs typeface="Courier New" pitchFamily="49" charset="0"/>
              </a:rPr>
              <a:t>for</a:t>
            </a:r>
            <a:r>
              <a:rPr lang="en-US" sz="1400" dirty="0" smtClean="0">
                <a:latin typeface="Courier New" pitchFamily="49" charset="0"/>
                <a:cs typeface="Courier New" pitchFamily="49" charset="0"/>
              </a:rPr>
              <a:t> x </a:t>
            </a:r>
            <a:r>
              <a:rPr lang="en-US" sz="1400" dirty="0" smtClean="0">
                <a:solidFill>
                  <a:srgbClr val="B88C00"/>
                </a:solidFill>
                <a:latin typeface="Courier New" pitchFamily="49" charset="0"/>
                <a:cs typeface="Courier New" pitchFamily="49" charset="0"/>
              </a:rPr>
              <a:t>in</a:t>
            </a:r>
            <a:r>
              <a:rPr lang="en-US" sz="1400" dirty="0" smtClean="0">
                <a:latin typeface="Courier New" pitchFamily="49" charset="0"/>
                <a:cs typeface="Courier New" pitchFamily="49" charset="0"/>
              </a:rPr>
              <a:t> range (1,6):</a:t>
            </a:r>
          </a:p>
          <a:p>
            <a:r>
              <a:rPr lang="en-US" sz="1400" dirty="0" smtClean="0">
                <a:latin typeface="Courier New" pitchFamily="49" charset="0"/>
                <a:cs typeface="Courier New" pitchFamily="49" charset="0"/>
              </a:rPr>
              <a:t>    acc = acc + x</a:t>
            </a:r>
          </a:p>
          <a:p>
            <a:endParaRPr lang="en-US" sz="1400" dirty="0" smtClean="0">
              <a:latin typeface="Courier New" pitchFamily="49" charset="0"/>
              <a:cs typeface="Courier New" pitchFamily="49" charset="0"/>
            </a:endParaRPr>
          </a:p>
          <a:p>
            <a:r>
              <a:rPr lang="en-US" sz="1400" dirty="0" smtClean="0">
                <a:solidFill>
                  <a:srgbClr val="B88C00"/>
                </a:solidFill>
                <a:latin typeface="Courier New" pitchFamily="49" charset="0"/>
                <a:cs typeface="Courier New" pitchFamily="49" charset="0"/>
              </a:rPr>
              <a:t>print</a:t>
            </a:r>
            <a:r>
              <a:rPr lang="en-US" sz="1400" dirty="0" smtClean="0">
                <a:latin typeface="Courier New" pitchFamily="49" charset="0"/>
                <a:cs typeface="Courier New" pitchFamily="49" charset="0"/>
              </a:rPr>
              <a:t>(acc)</a:t>
            </a:r>
            <a:endParaRPr lang="en-US" sz="1400" dirty="0">
              <a:latin typeface="Courier New" pitchFamily="49" charset="0"/>
              <a:cs typeface="Courier New" pitchFamily="49" charset="0"/>
            </a:endParaRPr>
          </a:p>
        </p:txBody>
      </p:sp>
      <p:sp>
        <p:nvSpPr>
          <p:cNvPr id="5" name="TextBox 4"/>
          <p:cNvSpPr txBox="1"/>
          <p:nvPr/>
        </p:nvSpPr>
        <p:spPr>
          <a:xfrm>
            <a:off x="2200514" y="4100945"/>
            <a:ext cx="300082" cy="369332"/>
          </a:xfrm>
          <a:prstGeom prst="rect">
            <a:avLst/>
          </a:prstGeom>
          <a:noFill/>
        </p:spPr>
        <p:txBody>
          <a:bodyPr wrap="none" rtlCol="0">
            <a:spAutoFit/>
          </a:bodyPr>
          <a:lstStyle/>
          <a:p>
            <a:r>
              <a:rPr lang="en-US" dirty="0" smtClean="0"/>
              <a:t>x</a:t>
            </a:r>
            <a:endParaRPr lang="en-US" dirty="0"/>
          </a:p>
        </p:txBody>
      </p:sp>
      <p:sp>
        <p:nvSpPr>
          <p:cNvPr id="7" name="TextBox 6"/>
          <p:cNvSpPr txBox="1"/>
          <p:nvPr/>
        </p:nvSpPr>
        <p:spPr>
          <a:xfrm>
            <a:off x="2191278" y="4382595"/>
            <a:ext cx="5243996" cy="369332"/>
          </a:xfrm>
          <a:prstGeom prst="rect">
            <a:avLst/>
          </a:prstGeom>
          <a:noFill/>
        </p:spPr>
        <p:txBody>
          <a:bodyPr wrap="square" rtlCol="0">
            <a:spAutoFit/>
          </a:bodyPr>
          <a:lstStyle/>
          <a:p>
            <a:r>
              <a:rPr lang="en-US" dirty="0" smtClean="0"/>
              <a:t>1            2</a:t>
            </a:r>
            <a:r>
              <a:rPr lang="en-US" dirty="0"/>
              <a:t> </a:t>
            </a:r>
            <a:r>
              <a:rPr lang="en-US" dirty="0" smtClean="0"/>
              <a:t>            3            4	      5</a:t>
            </a:r>
            <a:endParaRPr lang="en-US" dirty="0"/>
          </a:p>
        </p:txBody>
      </p:sp>
      <p:cxnSp>
        <p:nvCxnSpPr>
          <p:cNvPr id="9" name="Straight Arrow Connector 8"/>
          <p:cNvCxnSpPr>
            <a:stCxn id="5" idx="3"/>
          </p:cNvCxnSpPr>
          <p:nvPr/>
        </p:nvCxnSpPr>
        <p:spPr>
          <a:xfrm>
            <a:off x="2500596" y="4285611"/>
            <a:ext cx="34938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02873" y="5430982"/>
            <a:ext cx="543739" cy="369332"/>
          </a:xfrm>
          <a:prstGeom prst="rect">
            <a:avLst/>
          </a:prstGeom>
          <a:noFill/>
        </p:spPr>
        <p:txBody>
          <a:bodyPr wrap="none" rtlCol="0">
            <a:spAutoFit/>
          </a:bodyPr>
          <a:lstStyle/>
          <a:p>
            <a:r>
              <a:rPr lang="en-US" dirty="0" smtClean="0"/>
              <a:t>acc</a:t>
            </a:r>
            <a:endParaRPr lang="en-US" dirty="0"/>
          </a:p>
        </p:txBody>
      </p:sp>
      <p:sp>
        <p:nvSpPr>
          <p:cNvPr id="15" name="TextBox 14"/>
          <p:cNvSpPr txBox="1"/>
          <p:nvPr/>
        </p:nvSpPr>
        <p:spPr>
          <a:xfrm>
            <a:off x="1542575" y="5089177"/>
            <a:ext cx="312906" cy="369332"/>
          </a:xfrm>
          <a:prstGeom prst="rect">
            <a:avLst/>
          </a:prstGeom>
          <a:noFill/>
        </p:spPr>
        <p:txBody>
          <a:bodyPr wrap="none" rtlCol="0">
            <a:spAutoFit/>
          </a:bodyPr>
          <a:lstStyle/>
          <a:p>
            <a:r>
              <a:rPr lang="en-US" dirty="0" smtClean="0"/>
              <a:t>0</a:t>
            </a:r>
            <a:endParaRPr lang="en-US" dirty="0"/>
          </a:p>
        </p:txBody>
      </p:sp>
      <p:cxnSp>
        <p:nvCxnSpPr>
          <p:cNvPr id="17" name="Straight Arrow Connector 16"/>
          <p:cNvCxnSpPr>
            <a:stCxn id="15" idx="0"/>
            <a:endCxn id="7" idx="1"/>
          </p:cNvCxnSpPr>
          <p:nvPr/>
        </p:nvCxnSpPr>
        <p:spPr>
          <a:xfrm rot="5400000" flipH="1" flipV="1">
            <a:off x="1684195" y="4582094"/>
            <a:ext cx="521916" cy="4922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855481" y="4710609"/>
            <a:ext cx="319318" cy="369332"/>
          </a:xfrm>
          <a:prstGeom prst="rect">
            <a:avLst/>
          </a:prstGeom>
          <a:noFill/>
        </p:spPr>
        <p:txBody>
          <a:bodyPr wrap="none" rtlCol="0">
            <a:spAutoFit/>
          </a:bodyPr>
          <a:lstStyle/>
          <a:p>
            <a:r>
              <a:rPr lang="en-US" dirty="0" smtClean="0"/>
              <a:t>+</a:t>
            </a:r>
            <a:endParaRPr lang="en-US" dirty="0"/>
          </a:p>
        </p:txBody>
      </p:sp>
      <p:cxnSp>
        <p:nvCxnSpPr>
          <p:cNvPr id="21" name="Straight Arrow Connector 20"/>
          <p:cNvCxnSpPr/>
          <p:nvPr/>
        </p:nvCxnSpPr>
        <p:spPr>
          <a:xfrm rot="16200000" flipH="1">
            <a:off x="2184461" y="4890657"/>
            <a:ext cx="369332" cy="92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217292" y="5093855"/>
            <a:ext cx="312906" cy="369332"/>
          </a:xfrm>
          <a:prstGeom prst="rect">
            <a:avLst/>
          </a:prstGeom>
          <a:noFill/>
        </p:spPr>
        <p:txBody>
          <a:bodyPr wrap="none" rtlCol="0">
            <a:spAutoFit/>
          </a:bodyPr>
          <a:lstStyle/>
          <a:p>
            <a:r>
              <a:rPr lang="en-US" dirty="0" smtClean="0"/>
              <a:t>1</a:t>
            </a:r>
            <a:endParaRPr lang="en-US" dirty="0"/>
          </a:p>
        </p:txBody>
      </p:sp>
      <p:cxnSp>
        <p:nvCxnSpPr>
          <p:cNvPr id="25" name="Straight Arrow Connector 24"/>
          <p:cNvCxnSpPr/>
          <p:nvPr/>
        </p:nvCxnSpPr>
        <p:spPr>
          <a:xfrm rot="5400000" flipH="1" flipV="1">
            <a:off x="2500952" y="4577292"/>
            <a:ext cx="466500" cy="501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639912" y="4682717"/>
            <a:ext cx="319318" cy="369332"/>
          </a:xfrm>
          <a:prstGeom prst="rect">
            <a:avLst/>
          </a:prstGeom>
          <a:noFill/>
        </p:spPr>
        <p:txBody>
          <a:bodyPr wrap="none" rtlCol="0">
            <a:spAutoFit/>
          </a:bodyPr>
          <a:lstStyle/>
          <a:p>
            <a:r>
              <a:rPr lang="en-US" dirty="0" smtClean="0"/>
              <a:t>+</a:t>
            </a:r>
            <a:endParaRPr lang="en-US" dirty="0"/>
          </a:p>
        </p:txBody>
      </p:sp>
      <p:cxnSp>
        <p:nvCxnSpPr>
          <p:cNvPr id="27" name="Straight Arrow Connector 26"/>
          <p:cNvCxnSpPr/>
          <p:nvPr/>
        </p:nvCxnSpPr>
        <p:spPr>
          <a:xfrm rot="16200000" flipH="1">
            <a:off x="2931948" y="4872001"/>
            <a:ext cx="369332" cy="92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964779" y="5075199"/>
            <a:ext cx="312906" cy="369332"/>
          </a:xfrm>
          <a:prstGeom prst="rect">
            <a:avLst/>
          </a:prstGeom>
          <a:noFill/>
        </p:spPr>
        <p:txBody>
          <a:bodyPr wrap="none" rtlCol="0">
            <a:spAutoFit/>
          </a:bodyPr>
          <a:lstStyle/>
          <a:p>
            <a:r>
              <a:rPr lang="en-US" dirty="0" smtClean="0"/>
              <a:t>3</a:t>
            </a:r>
            <a:endParaRPr lang="en-US" dirty="0"/>
          </a:p>
        </p:txBody>
      </p:sp>
      <p:cxnSp>
        <p:nvCxnSpPr>
          <p:cNvPr id="29" name="Straight Arrow Connector 28"/>
          <p:cNvCxnSpPr/>
          <p:nvPr/>
        </p:nvCxnSpPr>
        <p:spPr>
          <a:xfrm rot="5400000" flipH="1" flipV="1">
            <a:off x="3237962" y="4554262"/>
            <a:ext cx="466500" cy="501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376922" y="4659687"/>
            <a:ext cx="319318" cy="369332"/>
          </a:xfrm>
          <a:prstGeom prst="rect">
            <a:avLst/>
          </a:prstGeom>
          <a:noFill/>
        </p:spPr>
        <p:txBody>
          <a:bodyPr wrap="none" rtlCol="0">
            <a:spAutoFit/>
          </a:bodyPr>
          <a:lstStyle/>
          <a:p>
            <a:r>
              <a:rPr lang="en-US" dirty="0" smtClean="0"/>
              <a:t>+</a:t>
            </a:r>
            <a:endParaRPr lang="en-US" dirty="0"/>
          </a:p>
        </p:txBody>
      </p:sp>
      <p:cxnSp>
        <p:nvCxnSpPr>
          <p:cNvPr id="31" name="Straight Arrow Connector 30"/>
          <p:cNvCxnSpPr/>
          <p:nvPr/>
        </p:nvCxnSpPr>
        <p:spPr>
          <a:xfrm rot="16200000" flipH="1">
            <a:off x="3668958" y="4848971"/>
            <a:ext cx="369332" cy="92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701789" y="5042933"/>
            <a:ext cx="312906" cy="369332"/>
          </a:xfrm>
          <a:prstGeom prst="rect">
            <a:avLst/>
          </a:prstGeom>
          <a:noFill/>
        </p:spPr>
        <p:txBody>
          <a:bodyPr wrap="none" rtlCol="0">
            <a:spAutoFit/>
          </a:bodyPr>
          <a:lstStyle/>
          <a:p>
            <a:r>
              <a:rPr lang="en-US" dirty="0" smtClean="0"/>
              <a:t>6</a:t>
            </a:r>
            <a:endParaRPr lang="en-US" dirty="0"/>
          </a:p>
        </p:txBody>
      </p:sp>
      <p:cxnSp>
        <p:nvCxnSpPr>
          <p:cNvPr id="33" name="Straight Arrow Connector 32"/>
          <p:cNvCxnSpPr/>
          <p:nvPr/>
        </p:nvCxnSpPr>
        <p:spPr>
          <a:xfrm rot="5400000" flipH="1" flipV="1">
            <a:off x="4032188" y="4535540"/>
            <a:ext cx="466500" cy="501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4171148" y="4640965"/>
            <a:ext cx="319318" cy="369332"/>
          </a:xfrm>
          <a:prstGeom prst="rect">
            <a:avLst/>
          </a:prstGeom>
          <a:noFill/>
        </p:spPr>
        <p:txBody>
          <a:bodyPr wrap="none" rtlCol="0">
            <a:spAutoFit/>
          </a:bodyPr>
          <a:lstStyle/>
          <a:p>
            <a:r>
              <a:rPr lang="en-US" dirty="0" smtClean="0"/>
              <a:t>+</a:t>
            </a:r>
            <a:endParaRPr lang="en-US" dirty="0"/>
          </a:p>
        </p:txBody>
      </p:sp>
      <p:cxnSp>
        <p:nvCxnSpPr>
          <p:cNvPr id="35" name="Straight Arrow Connector 34"/>
          <p:cNvCxnSpPr/>
          <p:nvPr/>
        </p:nvCxnSpPr>
        <p:spPr>
          <a:xfrm rot="16200000" flipH="1">
            <a:off x="4481656" y="4830249"/>
            <a:ext cx="369332" cy="92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433452" y="5033447"/>
            <a:ext cx="596069" cy="369332"/>
          </a:xfrm>
          <a:prstGeom prst="rect">
            <a:avLst/>
          </a:prstGeom>
          <a:noFill/>
        </p:spPr>
        <p:txBody>
          <a:bodyPr wrap="square" rtlCol="0">
            <a:spAutoFit/>
          </a:bodyPr>
          <a:lstStyle/>
          <a:p>
            <a:r>
              <a:rPr lang="en-US" dirty="0" smtClean="0"/>
              <a:t>10</a:t>
            </a:r>
            <a:endParaRPr lang="en-US" dirty="0"/>
          </a:p>
        </p:txBody>
      </p:sp>
      <p:cxnSp>
        <p:nvCxnSpPr>
          <p:cNvPr id="37" name="Straight Arrow Connector 36"/>
          <p:cNvCxnSpPr/>
          <p:nvPr/>
        </p:nvCxnSpPr>
        <p:spPr>
          <a:xfrm rot="5400000" flipH="1" flipV="1">
            <a:off x="4844886" y="4526304"/>
            <a:ext cx="466500" cy="5014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983846" y="4631729"/>
            <a:ext cx="319318" cy="369332"/>
          </a:xfrm>
          <a:prstGeom prst="rect">
            <a:avLst/>
          </a:prstGeom>
          <a:noFill/>
        </p:spPr>
        <p:txBody>
          <a:bodyPr wrap="none" rtlCol="0">
            <a:spAutoFit/>
          </a:bodyPr>
          <a:lstStyle/>
          <a:p>
            <a:r>
              <a:rPr lang="en-US" dirty="0" smtClean="0"/>
              <a:t>+</a:t>
            </a:r>
            <a:endParaRPr lang="en-US" dirty="0"/>
          </a:p>
        </p:txBody>
      </p:sp>
      <p:cxnSp>
        <p:nvCxnSpPr>
          <p:cNvPr id="39" name="Straight Arrow Connector 38"/>
          <p:cNvCxnSpPr/>
          <p:nvPr/>
        </p:nvCxnSpPr>
        <p:spPr>
          <a:xfrm rot="16200000" flipH="1">
            <a:off x="5275882" y="4821013"/>
            <a:ext cx="369332" cy="92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5218544" y="5024211"/>
            <a:ext cx="568259" cy="369332"/>
          </a:xfrm>
          <a:prstGeom prst="rect">
            <a:avLst/>
          </a:prstGeom>
          <a:noFill/>
        </p:spPr>
        <p:txBody>
          <a:bodyPr wrap="square" rtlCol="0">
            <a:spAutoFit/>
          </a:bodyPr>
          <a:lstStyle/>
          <a:p>
            <a:r>
              <a:rPr lang="en-US" dirty="0" smtClean="0"/>
              <a:t>15</a:t>
            </a:r>
            <a:endParaRPr lang="en-US" dirty="0"/>
          </a:p>
        </p:txBody>
      </p:sp>
      <p:cxnSp>
        <p:nvCxnSpPr>
          <p:cNvPr id="41" name="Straight Arrow Connector 40"/>
          <p:cNvCxnSpPr/>
          <p:nvPr/>
        </p:nvCxnSpPr>
        <p:spPr>
          <a:xfrm>
            <a:off x="2686550" y="5611152"/>
            <a:ext cx="34938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987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linds(horizontal)">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linds(horizontal)">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linds(horizontal)">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linds(horizontal)">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blinds(horizontal)">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blinds(horizontal)">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linds(horizontal)">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blinds(horizontal)">
                                      <p:cBhvr>
                                        <p:cTn id="102" dur="500"/>
                                        <p:tgtEl>
                                          <p:spTgt spid="3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blinds(horizontal)">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blinds(horizontal)">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blinds(horizontal)">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blinds(horizontal)">
                                      <p:cBhvr>
                                        <p:cTn id="122" dur="5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blinds(horizontal)">
                                      <p:cBhvr>
                                        <p:cTn id="127" dur="500"/>
                                        <p:tgtEl>
                                          <p:spTgt spid="40"/>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linds(horizontal)">
                                      <p:cBhvr>
                                        <p:cTn id="1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P spid="15" grpId="0"/>
      <p:bldP spid="19" grpId="0"/>
      <p:bldP spid="22" grpId="0"/>
      <p:bldP spid="26" grpId="0"/>
      <p:bldP spid="28" grpId="0"/>
      <p:bldP spid="30" grpId="0"/>
      <p:bldP spid="32" grpId="0"/>
      <p:bldP spid="34" grpId="0"/>
      <p:bldP spid="36" grpId="0"/>
      <p:bldP spid="38"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for loop</a:t>
            </a:r>
            <a:endParaRPr lang="en-SG" dirty="0"/>
          </a:p>
        </p:txBody>
      </p:sp>
      <p:sp>
        <p:nvSpPr>
          <p:cNvPr id="3" name="Content Placeholder 2"/>
          <p:cNvSpPr>
            <a:spLocks noGrp="1"/>
          </p:cNvSpPr>
          <p:nvPr>
            <p:ph idx="1"/>
          </p:nvPr>
        </p:nvSpPr>
        <p:spPr>
          <a:xfrm>
            <a:off x="523194" y="1491355"/>
            <a:ext cx="7345363" cy="3931920"/>
          </a:xfrm>
        </p:spPr>
        <p:txBody>
          <a:bodyPr/>
          <a:lstStyle/>
          <a:p>
            <a:r>
              <a:rPr lang="en-SG" dirty="0" smtClean="0"/>
              <a:t>Definite loop</a:t>
            </a:r>
            <a:endParaRPr lang="en-SG"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4" y="2089862"/>
            <a:ext cx="2928902" cy="19437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2545" y="2089862"/>
            <a:ext cx="3030470" cy="9078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1976" y="4107305"/>
            <a:ext cx="6871609" cy="24212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33582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Compute the sum of the first 50 odd </a:t>
            </a:r>
            <a:r>
              <a:rPr lang="en-US" dirty="0" smtClean="0"/>
              <a:t>numbers</a:t>
            </a:r>
            <a:r>
              <a:rPr lang="en-US" dirty="0"/>
              <a:t/>
            </a:r>
            <a:br>
              <a:rPr lang="en-US" dirty="0"/>
            </a:br>
            <a:endParaRPr lang="en-US" dirty="0"/>
          </a:p>
        </p:txBody>
      </p:sp>
      <p:sp>
        <p:nvSpPr>
          <p:cNvPr id="3" name="Content Placeholder 2"/>
          <p:cNvSpPr>
            <a:spLocks noGrp="1"/>
          </p:cNvSpPr>
          <p:nvPr>
            <p:ph type="subTitle" idx="1"/>
          </p:nvPr>
        </p:nvSpPr>
        <p:spPr/>
        <p:txBody>
          <a:bodyPr/>
          <a:lstStyle/>
          <a:p>
            <a:r>
              <a:rPr lang="en-US" dirty="0"/>
              <a:t>L2_ICE1</a:t>
            </a:r>
          </a:p>
        </p:txBody>
      </p:sp>
    </p:spTree>
    <p:extLst>
      <p:ext uri="{BB962C8B-B14F-4D97-AF65-F5344CB8AC3E}">
        <p14:creationId xmlns:p14="http://schemas.microsoft.com/office/powerpoint/2010/main" val="87452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46" y="65580"/>
            <a:ext cx="8243887" cy="1339850"/>
          </a:xfrm>
        </p:spPr>
        <p:txBody>
          <a:bodyPr>
            <a:normAutofit/>
          </a:bodyPr>
          <a:lstStyle/>
          <a:p>
            <a:r>
              <a:rPr lang="en-US" dirty="0" smtClean="0"/>
              <a:t>Functions can call other functions</a:t>
            </a:r>
            <a:endParaRPr lang="en-SG"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400"/>
            <a:ext cx="628265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928938"/>
            <a:ext cx="6019800" cy="479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85800" y="3581400"/>
            <a:ext cx="8077200" cy="3139321"/>
          </a:xfrm>
          <a:prstGeom prst="rect">
            <a:avLst/>
          </a:prstGeom>
        </p:spPr>
        <p:txBody>
          <a:bodyPr wrap="square">
            <a:spAutoFit/>
          </a:bodyPr>
          <a:lstStyle/>
          <a:p>
            <a:r>
              <a:rPr lang="en-SG" dirty="0"/>
              <a:t>There are some points worth noting here</a:t>
            </a:r>
            <a:r>
              <a:rPr lang="en-SG" dirty="0" smtClean="0"/>
              <a:t>:</a:t>
            </a:r>
          </a:p>
          <a:p>
            <a:pPr marL="285750" indent="-285750">
              <a:buFont typeface="Arial" panose="020B0604020202020204" pitchFamily="34" charset="0"/>
              <a:buChar char="•"/>
            </a:pPr>
            <a:r>
              <a:rPr lang="en-SG" dirty="0" smtClean="0"/>
              <a:t>Functions </a:t>
            </a:r>
            <a:r>
              <a:rPr lang="en-SG" dirty="0"/>
              <a:t>can call other functions. </a:t>
            </a:r>
            <a:endParaRPr lang="en-SG" dirty="0" smtClean="0"/>
          </a:p>
          <a:p>
            <a:pPr marL="285750" indent="-285750">
              <a:buFont typeface="Arial" panose="020B0604020202020204" pitchFamily="34" charset="0"/>
              <a:buChar char="•"/>
            </a:pPr>
            <a:r>
              <a:rPr lang="en-SG" dirty="0" smtClean="0"/>
              <a:t>Rewriting </a:t>
            </a:r>
            <a:r>
              <a:rPr lang="en-SG" dirty="0" err="1"/>
              <a:t>draw_square</a:t>
            </a:r>
            <a:r>
              <a:rPr lang="en-SG" dirty="0"/>
              <a:t> like this captures the relationship that we’ve spotted. </a:t>
            </a:r>
            <a:endParaRPr lang="en-SG" dirty="0" smtClean="0"/>
          </a:p>
          <a:p>
            <a:pPr marL="285750" indent="-285750">
              <a:buFont typeface="Arial" panose="020B0604020202020204" pitchFamily="34" charset="0"/>
              <a:buChar char="•"/>
            </a:pPr>
            <a:r>
              <a:rPr lang="en-SG" dirty="0" smtClean="0"/>
              <a:t>A </a:t>
            </a:r>
            <a:r>
              <a:rPr lang="en-SG" dirty="0"/>
              <a:t>caller of this function might say </a:t>
            </a:r>
            <a:r>
              <a:rPr lang="en-SG" dirty="0" err="1"/>
              <a:t>draw_square</a:t>
            </a:r>
            <a:r>
              <a:rPr lang="en-SG" dirty="0"/>
              <a:t>(</a:t>
            </a:r>
            <a:r>
              <a:rPr lang="en-SG" dirty="0" err="1"/>
              <a:t>tess</a:t>
            </a:r>
            <a:r>
              <a:rPr lang="en-SG" dirty="0"/>
              <a:t>, 50). </a:t>
            </a:r>
            <a:endParaRPr lang="en-SG" dirty="0" smtClean="0"/>
          </a:p>
          <a:p>
            <a:pPr marL="285750" indent="-285750">
              <a:buFont typeface="Arial" panose="020B0604020202020204" pitchFamily="34" charset="0"/>
              <a:buChar char="•"/>
            </a:pPr>
            <a:r>
              <a:rPr lang="en-SG" dirty="0" smtClean="0"/>
              <a:t>The </a:t>
            </a:r>
            <a:r>
              <a:rPr lang="en-SG" dirty="0"/>
              <a:t>parameters of this function, </a:t>
            </a:r>
            <a:r>
              <a:rPr lang="en-SG" dirty="0" err="1"/>
              <a:t>tx</a:t>
            </a:r>
            <a:r>
              <a:rPr lang="en-SG" dirty="0"/>
              <a:t> and </a:t>
            </a:r>
            <a:r>
              <a:rPr lang="en-SG" dirty="0" err="1"/>
              <a:t>sz</a:t>
            </a:r>
            <a:r>
              <a:rPr lang="en-SG" dirty="0"/>
              <a:t>, are assigned the values of the </a:t>
            </a:r>
            <a:r>
              <a:rPr lang="en-SG" dirty="0" err="1"/>
              <a:t>tess</a:t>
            </a:r>
            <a:r>
              <a:rPr lang="en-SG" dirty="0"/>
              <a:t> object, and the </a:t>
            </a:r>
            <a:r>
              <a:rPr lang="en-SG" dirty="0" err="1"/>
              <a:t>int</a:t>
            </a:r>
            <a:r>
              <a:rPr lang="en-SG" dirty="0"/>
              <a:t> 50 respectively. </a:t>
            </a:r>
            <a:endParaRPr lang="en-SG" dirty="0" smtClean="0"/>
          </a:p>
          <a:p>
            <a:pPr marL="285750" indent="-285750">
              <a:buFont typeface="Arial" panose="020B0604020202020204" pitchFamily="34" charset="0"/>
              <a:buChar char="•"/>
            </a:pPr>
            <a:r>
              <a:rPr lang="en-SG" dirty="0" smtClean="0"/>
              <a:t>In </a:t>
            </a:r>
            <a:r>
              <a:rPr lang="en-SG" dirty="0"/>
              <a:t>the body of the function they are just like any other variable. </a:t>
            </a:r>
            <a:endParaRPr lang="en-SG" dirty="0" smtClean="0"/>
          </a:p>
          <a:p>
            <a:pPr marL="285750" indent="-285750">
              <a:buFont typeface="Arial" panose="020B0604020202020204" pitchFamily="34" charset="0"/>
              <a:buChar char="•"/>
            </a:pPr>
            <a:r>
              <a:rPr lang="en-SG" dirty="0" smtClean="0"/>
              <a:t>When </a:t>
            </a:r>
            <a:r>
              <a:rPr lang="en-SG" dirty="0"/>
              <a:t>the call is made to </a:t>
            </a:r>
            <a:r>
              <a:rPr lang="en-SG" dirty="0" err="1"/>
              <a:t>draw_rectangle</a:t>
            </a:r>
            <a:r>
              <a:rPr lang="en-SG" dirty="0"/>
              <a:t>, the values in variables </a:t>
            </a:r>
            <a:r>
              <a:rPr lang="en-SG" dirty="0" err="1"/>
              <a:t>tx</a:t>
            </a:r>
            <a:r>
              <a:rPr lang="en-SG" dirty="0"/>
              <a:t> and </a:t>
            </a:r>
            <a:r>
              <a:rPr lang="en-SG" dirty="0" err="1"/>
              <a:t>sz</a:t>
            </a:r>
            <a:r>
              <a:rPr lang="en-SG" dirty="0"/>
              <a:t> are fetched first, then the call happens. So as we enter the top of function </a:t>
            </a:r>
            <a:r>
              <a:rPr lang="en-SG" dirty="0" err="1"/>
              <a:t>draw_rectangle</a:t>
            </a:r>
            <a:r>
              <a:rPr lang="en-SG" dirty="0"/>
              <a:t>, its variable t is assigned the </a:t>
            </a:r>
            <a:r>
              <a:rPr lang="en-SG" dirty="0" err="1"/>
              <a:t>tess</a:t>
            </a:r>
            <a:r>
              <a:rPr lang="en-SG" dirty="0"/>
              <a:t> object, and w and h in that function are both given the value 50.</a:t>
            </a:r>
          </a:p>
        </p:txBody>
      </p:sp>
    </p:spTree>
    <p:extLst>
      <p:ext uri="{BB962C8B-B14F-4D97-AF65-F5344CB8AC3E}">
        <p14:creationId xmlns:p14="http://schemas.microsoft.com/office/powerpoint/2010/main" val="3081187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2" y="244158"/>
            <a:ext cx="8243887" cy="1339850"/>
          </a:xfrm>
        </p:spPr>
        <p:txBody>
          <a:bodyPr/>
          <a:lstStyle/>
          <a:p>
            <a:r>
              <a:rPr lang="en-US" dirty="0" smtClean="0"/>
              <a:t>Parameters and Arguments</a:t>
            </a:r>
            <a:endParaRPr lang="en-SG" dirty="0"/>
          </a:p>
        </p:txBody>
      </p:sp>
      <p:sp>
        <p:nvSpPr>
          <p:cNvPr id="5" name="Content Placeholder 2"/>
          <p:cNvSpPr txBox="1">
            <a:spLocks/>
          </p:cNvSpPr>
          <p:nvPr/>
        </p:nvSpPr>
        <p:spPr>
          <a:xfrm>
            <a:off x="457200" y="1335670"/>
            <a:ext cx="8229600" cy="5274992"/>
          </a:xfrm>
          <a:prstGeom prst="rect">
            <a:avLst/>
          </a:prstGeom>
          <a:solidFill>
            <a:schemeClr val="bg1"/>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Some of the built-in functions we have seen require arguments. For example, when you call </a:t>
            </a:r>
            <a:r>
              <a:rPr kumimoji="0" lang="en-SG" sz="1800" b="0" i="0" u="none" strike="noStrike" kern="1200" cap="none" spc="0" normalizeH="0" baseline="0" noProof="0" dirty="0" smtClean="0">
                <a:ln>
                  <a:noFill/>
                </a:ln>
                <a:solidFill>
                  <a:schemeClr val="accent6">
                    <a:lumMod val="75000"/>
                  </a:schemeClr>
                </a:solidFill>
                <a:effectLst/>
                <a:uLnTx/>
                <a:uFillTx/>
                <a:latin typeface="+mn-lt"/>
                <a:ea typeface="+mn-ea"/>
                <a:cs typeface="+mn-cs"/>
              </a:rPr>
              <a:t>math.sin</a:t>
            </a:r>
            <a:r>
              <a:rPr kumimoji="0" lang="en-SG" sz="1800" b="0" i="0" u="none" strike="noStrike" kern="1200" cap="none" spc="0" normalizeH="0" baseline="0" noProof="0" dirty="0" smtClean="0">
                <a:ln>
                  <a:noFill/>
                </a:ln>
                <a:solidFill>
                  <a:schemeClr val="tx1"/>
                </a:solidFill>
                <a:effectLst/>
                <a:uLnTx/>
                <a:uFillTx/>
                <a:latin typeface="+mn-lt"/>
                <a:ea typeface="+mn-ea"/>
                <a:cs typeface="+mn-cs"/>
              </a:rPr>
              <a:t> you pass a number as an argument. Some functions take more than one argument: </a:t>
            </a:r>
            <a:r>
              <a:rPr kumimoji="0" lang="en-SG" sz="1800" b="0" i="0" u="none" strike="noStrike" kern="1200" cap="none" spc="0" normalizeH="0" baseline="0" noProof="0" dirty="0" smtClean="0">
                <a:ln>
                  <a:noFill/>
                </a:ln>
                <a:solidFill>
                  <a:schemeClr val="accent6">
                    <a:lumMod val="75000"/>
                  </a:schemeClr>
                </a:solidFill>
                <a:effectLst/>
                <a:uLnTx/>
                <a:uFillTx/>
                <a:latin typeface="+mn-lt"/>
                <a:ea typeface="+mn-ea"/>
                <a:cs typeface="+mn-cs"/>
              </a:rPr>
              <a:t>math.pow</a:t>
            </a:r>
            <a:r>
              <a:rPr kumimoji="0" lang="en-SG" sz="1800" b="0" i="0" u="none" strike="noStrike" kern="1200" cap="none" spc="0" normalizeH="0" baseline="0" noProof="0" dirty="0" smtClean="0">
                <a:ln>
                  <a:noFill/>
                </a:ln>
                <a:solidFill>
                  <a:schemeClr val="tx1"/>
                </a:solidFill>
                <a:effectLst/>
                <a:uLnTx/>
                <a:uFillTx/>
                <a:latin typeface="+mn-lt"/>
                <a:ea typeface="+mn-ea"/>
                <a:cs typeface="+mn-cs"/>
              </a:rPr>
              <a:t> takes two, the base and the exponent.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Inside the function, the arguments are assigned to variables called </a:t>
            </a:r>
            <a:r>
              <a:rPr kumimoji="0" lang="en-SG" sz="1800" b="1" i="0" u="none" strike="noStrike" kern="1200" cap="none" spc="0" normalizeH="0" baseline="0" noProof="0" dirty="0" smtClean="0">
                <a:ln>
                  <a:noFill/>
                </a:ln>
                <a:solidFill>
                  <a:schemeClr val="tx1"/>
                </a:solidFill>
                <a:effectLst/>
                <a:uLnTx/>
                <a:uFillTx/>
                <a:latin typeface="+mn-lt"/>
                <a:ea typeface="+mn-ea"/>
                <a:cs typeface="+mn-cs"/>
              </a:rPr>
              <a:t>parameters</a:t>
            </a:r>
            <a:r>
              <a:rPr kumimoji="0" lang="en-SG" sz="1800" b="0" i="0" u="none" strike="noStrike" kern="1200" cap="none" spc="0" normalizeH="0" baseline="0" noProof="0" dirty="0" smtClean="0">
                <a:ln>
                  <a:noFill/>
                </a:ln>
                <a:solidFill>
                  <a:schemeClr val="tx1"/>
                </a:solidFill>
                <a:effectLst/>
                <a:uLnTx/>
                <a:uFillTx/>
                <a:latin typeface="+mn-lt"/>
                <a:ea typeface="+mn-ea"/>
                <a:cs typeface="+mn-cs"/>
              </a:rPr>
              <a:t>. Here is an example of a user-defined function that takes an argument:</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def print_twice(bruce):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    print (bruce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    print (bruce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This function assigns the argument to a parameter named </a:t>
            </a:r>
            <a:r>
              <a:rPr kumimoji="0" lang="en-SG" sz="1800" b="0" i="0" u="none" strike="noStrike" kern="1200" cap="none" spc="0" normalizeH="0" baseline="0" noProof="0" dirty="0" smtClean="0">
                <a:ln>
                  <a:noFill/>
                </a:ln>
                <a:solidFill>
                  <a:schemeClr val="accent6">
                    <a:lumMod val="75000"/>
                  </a:schemeClr>
                </a:solidFill>
                <a:effectLst/>
                <a:uLnTx/>
                <a:uFillTx/>
                <a:latin typeface="+mn-lt"/>
                <a:ea typeface="+mn-ea"/>
                <a:cs typeface="+mn-cs"/>
              </a:rPr>
              <a:t>bruce</a:t>
            </a:r>
            <a:r>
              <a:rPr kumimoji="0" lang="en-SG" sz="1800" b="0" i="0" u="none" strike="noStrike" kern="1200" cap="none" spc="0" normalizeH="0" baseline="0" noProof="0" dirty="0" smtClean="0">
                <a:ln>
                  <a:noFill/>
                </a:ln>
                <a:solidFill>
                  <a:schemeClr val="tx1"/>
                </a:solidFill>
                <a:effectLst/>
                <a:uLnTx/>
                <a:uFillTx/>
                <a:latin typeface="+mn-lt"/>
                <a:ea typeface="+mn-ea"/>
                <a:cs typeface="+mn-cs"/>
              </a:rPr>
              <a:t>. When the function is called, it prints the value of the parameter (whatever it is) twice.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This function works with any value that can be printed.</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&gt;&gt;&gt; print_twice('Spam')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Spam Spam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&gt;&gt;&gt; print_twice(17)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17 17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&gt;&gt;&gt; print_twice(math.pi) </a:t>
            </a:r>
          </a:p>
          <a:p>
            <a:pPr marL="151923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400" b="0" i="0" u="none" strike="noStrike" kern="1200" cap="none" spc="0" normalizeH="0" baseline="0" noProof="0" dirty="0" smtClean="0">
                <a:ln>
                  <a:noFill/>
                </a:ln>
                <a:solidFill>
                  <a:schemeClr val="tx1"/>
                </a:solidFill>
                <a:effectLst/>
                <a:uLnTx/>
                <a:uFillTx/>
                <a:latin typeface="+mn-lt"/>
                <a:ea typeface="+mn-ea"/>
                <a:cs typeface="+mn-cs"/>
              </a:rPr>
              <a:t>3.14159265359 3.14159265359</a:t>
            </a:r>
            <a:endParaRPr kumimoji="0" lang="en-SG"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44646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b="1" dirty="0"/>
              <a:t>Variables and parameters are </a:t>
            </a:r>
            <a:r>
              <a:rPr lang="en-SG" b="1" dirty="0" smtClean="0"/>
              <a:t>local</a:t>
            </a:r>
            <a:endParaRPr lang="en-SG" dirty="0"/>
          </a:p>
        </p:txBody>
      </p:sp>
      <p:sp>
        <p:nvSpPr>
          <p:cNvPr id="3" name="Content Placeholder 2"/>
          <p:cNvSpPr>
            <a:spLocks noGrp="1"/>
          </p:cNvSpPr>
          <p:nvPr>
            <p:ph idx="1"/>
          </p:nvPr>
        </p:nvSpPr>
        <p:spPr>
          <a:xfrm>
            <a:off x="317534" y="1805651"/>
            <a:ext cx="8454355" cy="4220186"/>
          </a:xfrm>
        </p:spPr>
        <p:txBody>
          <a:bodyPr>
            <a:noAutofit/>
          </a:bodyPr>
          <a:lstStyle/>
          <a:p>
            <a:r>
              <a:rPr lang="en-SG" sz="2000" dirty="0"/>
              <a:t>When you create a variable inside a function, it is </a:t>
            </a:r>
            <a:r>
              <a:rPr lang="en-SG" sz="2000" b="1" dirty="0"/>
              <a:t>local</a:t>
            </a:r>
            <a:r>
              <a:rPr lang="en-SG" sz="2000" dirty="0"/>
              <a:t>, which means that it only exists inside the function. For example:</a:t>
            </a:r>
          </a:p>
          <a:p>
            <a:pPr marL="0" indent="0">
              <a:buNone/>
              <a:tabLst>
                <a:tab pos="1252538" algn="l"/>
              </a:tabLst>
            </a:pPr>
            <a:r>
              <a:rPr lang="en-SG" sz="2000" dirty="0" smtClean="0"/>
              <a:t>	</a:t>
            </a:r>
            <a:r>
              <a:rPr lang="en-SG" sz="1800" dirty="0" smtClean="0"/>
              <a:t>def cat_twice(part1</a:t>
            </a:r>
            <a:r>
              <a:rPr lang="en-SG" sz="1800" dirty="0"/>
              <a:t>, part2):</a:t>
            </a:r>
            <a:r>
              <a:rPr lang="en-SG" sz="1800" dirty="0" smtClean="0"/>
              <a:t> </a:t>
            </a:r>
            <a:br>
              <a:rPr lang="en-SG" sz="1800" dirty="0" smtClean="0"/>
            </a:br>
            <a:r>
              <a:rPr lang="en-SG" sz="1800" dirty="0" smtClean="0"/>
              <a:t>		cat </a:t>
            </a:r>
            <a:r>
              <a:rPr lang="en-SG" sz="1800" dirty="0"/>
              <a:t>= part1 + part2</a:t>
            </a:r>
            <a:r>
              <a:rPr lang="en-SG" sz="1800" dirty="0" smtClean="0"/>
              <a:t> </a:t>
            </a:r>
            <a:br>
              <a:rPr lang="en-SG" sz="1800" dirty="0" smtClean="0"/>
            </a:br>
            <a:r>
              <a:rPr lang="en-SG" sz="1800" dirty="0" smtClean="0"/>
              <a:t>		print_twice(cat</a:t>
            </a:r>
            <a:r>
              <a:rPr lang="en-SG" sz="1800" dirty="0"/>
              <a:t>) </a:t>
            </a:r>
            <a:endParaRPr lang="en-SG" sz="1800" dirty="0" smtClean="0"/>
          </a:p>
          <a:p>
            <a:r>
              <a:rPr lang="en-SG" sz="2000" dirty="0" smtClean="0"/>
              <a:t>This </a:t>
            </a:r>
            <a:r>
              <a:rPr lang="en-SG" sz="2000" dirty="0"/>
              <a:t>function takes two arguments, concatenates them, and prints the result twice. Here is an example that uses it:</a:t>
            </a:r>
          </a:p>
          <a:p>
            <a:pPr marL="0" indent="0">
              <a:spcBef>
                <a:spcPts val="0"/>
              </a:spcBef>
              <a:buNone/>
            </a:pPr>
            <a:r>
              <a:rPr lang="en-SG" sz="2000" dirty="0" smtClean="0"/>
              <a:t>	</a:t>
            </a:r>
            <a:r>
              <a:rPr lang="en-SG" sz="1800" dirty="0"/>
              <a:t>&gt;&gt;&gt; line1 = 'Bing </a:t>
            </a:r>
            <a:r>
              <a:rPr lang="en-SG" sz="1800" dirty="0" smtClean="0"/>
              <a:t>tiddle’ </a:t>
            </a:r>
          </a:p>
          <a:p>
            <a:pPr marL="0" indent="0">
              <a:spcBef>
                <a:spcPts val="0"/>
              </a:spcBef>
              <a:buNone/>
            </a:pPr>
            <a:r>
              <a:rPr lang="en-SG" sz="1800" dirty="0" smtClean="0"/>
              <a:t>	&gt;&gt;&gt; </a:t>
            </a:r>
            <a:r>
              <a:rPr lang="en-SG" sz="1800" dirty="0"/>
              <a:t>line2 = 'tiddle bang</a:t>
            </a:r>
            <a:r>
              <a:rPr lang="en-SG" sz="1800" dirty="0" smtClean="0"/>
              <a:t>.’</a:t>
            </a:r>
          </a:p>
          <a:p>
            <a:pPr marL="0" indent="0">
              <a:spcBef>
                <a:spcPts val="0"/>
              </a:spcBef>
              <a:buNone/>
            </a:pPr>
            <a:r>
              <a:rPr lang="en-SG" sz="1800" dirty="0" smtClean="0"/>
              <a:t>	&gt;&gt;&gt; cat_twice(line1, line2) </a:t>
            </a:r>
          </a:p>
          <a:p>
            <a:pPr marL="0" indent="0">
              <a:spcBef>
                <a:spcPts val="0"/>
              </a:spcBef>
              <a:buNone/>
            </a:pPr>
            <a:r>
              <a:rPr lang="en-SG" sz="1800" dirty="0" smtClean="0"/>
              <a:t>	Bing tiddle tiddle bang. Bing tiddle tiddle bang</a:t>
            </a:r>
          </a:p>
        </p:txBody>
      </p:sp>
    </p:spTree>
    <p:extLst>
      <p:ext uri="{BB962C8B-B14F-4D97-AF65-F5344CB8AC3E}">
        <p14:creationId xmlns:p14="http://schemas.microsoft.com/office/powerpoint/2010/main" val="1209736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b="1" dirty="0"/>
              <a:t>Variables and parameters are </a:t>
            </a:r>
            <a:r>
              <a:rPr lang="en-SG" b="1" dirty="0" smtClean="0"/>
              <a:t>local</a:t>
            </a:r>
            <a:endParaRPr lang="en-SG" dirty="0"/>
          </a:p>
        </p:txBody>
      </p:sp>
      <p:sp>
        <p:nvSpPr>
          <p:cNvPr id="3" name="Content Placeholder 2"/>
          <p:cNvSpPr>
            <a:spLocks noGrp="1"/>
          </p:cNvSpPr>
          <p:nvPr>
            <p:ph idx="1"/>
          </p:nvPr>
        </p:nvSpPr>
        <p:spPr/>
        <p:txBody>
          <a:bodyPr>
            <a:normAutofit/>
          </a:bodyPr>
          <a:lstStyle/>
          <a:p>
            <a:r>
              <a:rPr lang="en-SG" dirty="0" smtClean="0"/>
              <a:t>When</a:t>
            </a:r>
            <a:r>
              <a:rPr lang="en-SG" dirty="0"/>
              <a:t> cat_twice terminates, the variable cat is destroyed. If we try to print it, we get an exception:</a:t>
            </a:r>
          </a:p>
          <a:p>
            <a:pPr marL="0" indent="0">
              <a:buNone/>
            </a:pPr>
            <a:r>
              <a:rPr lang="en-SG" dirty="0" smtClean="0"/>
              <a:t>	</a:t>
            </a:r>
            <a:r>
              <a:rPr lang="en-SG" sz="2200" dirty="0"/>
              <a:t>&gt;&gt;&gt; </a:t>
            </a:r>
            <a:r>
              <a:rPr lang="en-SG" sz="2200" dirty="0" smtClean="0"/>
              <a:t>print( cat ) </a:t>
            </a:r>
          </a:p>
          <a:p>
            <a:pPr marL="0" indent="0">
              <a:buNone/>
            </a:pPr>
            <a:r>
              <a:rPr lang="en-SG" sz="2200" dirty="0"/>
              <a:t>	</a:t>
            </a:r>
            <a:r>
              <a:rPr lang="en-SG" sz="2200" dirty="0" err="1" smtClean="0"/>
              <a:t>NameError</a:t>
            </a:r>
            <a:r>
              <a:rPr lang="en-SG" sz="2200" dirty="0"/>
              <a:t>: name 'cat' is not defined </a:t>
            </a:r>
          </a:p>
          <a:p>
            <a:r>
              <a:rPr lang="en-SG" dirty="0" smtClean="0"/>
              <a:t>Parameters </a:t>
            </a:r>
            <a:r>
              <a:rPr lang="en-SG" dirty="0"/>
              <a:t>are also local. For example, outside </a:t>
            </a:r>
            <a:r>
              <a:rPr lang="en-SG" dirty="0" err="1"/>
              <a:t>print_twice</a:t>
            </a:r>
            <a:r>
              <a:rPr lang="en-SG" dirty="0"/>
              <a:t>, there is no such thing as </a:t>
            </a:r>
            <a:r>
              <a:rPr lang="en-SG" dirty="0" err="1"/>
              <a:t>bruce</a:t>
            </a:r>
            <a:r>
              <a:rPr lang="en-SG" dirty="0"/>
              <a:t>.</a:t>
            </a:r>
          </a:p>
          <a:p>
            <a:endParaRPr lang="en-SG" dirty="0"/>
          </a:p>
        </p:txBody>
      </p:sp>
    </p:spTree>
    <p:extLst>
      <p:ext uri="{BB962C8B-B14F-4D97-AF65-F5344CB8AC3E}">
        <p14:creationId xmlns:p14="http://schemas.microsoft.com/office/powerpoint/2010/main" val="27298654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Fruitful function vs void function</a:t>
            </a:r>
            <a:endParaRPr lang="en-SG" dirty="0"/>
          </a:p>
        </p:txBody>
      </p:sp>
      <p:sp>
        <p:nvSpPr>
          <p:cNvPr id="3" name="Content Placeholder 2"/>
          <p:cNvSpPr>
            <a:spLocks noGrp="1"/>
          </p:cNvSpPr>
          <p:nvPr>
            <p:ph idx="1"/>
          </p:nvPr>
        </p:nvSpPr>
        <p:spPr/>
        <p:txBody>
          <a:bodyPr>
            <a:noAutofit/>
          </a:bodyPr>
          <a:lstStyle/>
          <a:p>
            <a:r>
              <a:rPr lang="en-SG" sz="2000" dirty="0"/>
              <a:t>Some of the functions we are using, such as the math functions, yield results; for lack of a better name, I call them </a:t>
            </a:r>
            <a:r>
              <a:rPr lang="en-SG" sz="2000" b="1" dirty="0"/>
              <a:t>fruitful functions</a:t>
            </a:r>
            <a:r>
              <a:rPr lang="en-SG" sz="2000" dirty="0"/>
              <a:t>. Other functions, like </a:t>
            </a:r>
            <a:r>
              <a:rPr lang="en-SG" sz="2000" dirty="0" err="1">
                <a:solidFill>
                  <a:schemeClr val="accent6">
                    <a:lumMod val="75000"/>
                  </a:schemeClr>
                </a:solidFill>
              </a:rPr>
              <a:t>print_twice</a:t>
            </a:r>
            <a:r>
              <a:rPr lang="en-SG" sz="2000" dirty="0"/>
              <a:t>, perform an action but don’t return a value. They are called </a:t>
            </a:r>
            <a:r>
              <a:rPr lang="en-SG" sz="2000" b="1" dirty="0"/>
              <a:t>void functions</a:t>
            </a:r>
            <a:r>
              <a:rPr lang="en-SG" sz="2000" dirty="0"/>
              <a:t>.</a:t>
            </a:r>
          </a:p>
          <a:p>
            <a:r>
              <a:rPr lang="en-SG" sz="2000" dirty="0"/>
              <a:t>When you call a fruitful function, you almost always want to do something with the result; for example, you might assign it to a variable or use it as part of an expression:</a:t>
            </a:r>
          </a:p>
          <a:p>
            <a:pPr marL="0" indent="0">
              <a:spcBef>
                <a:spcPts val="0"/>
              </a:spcBef>
              <a:buNone/>
            </a:pPr>
            <a:r>
              <a:rPr lang="en-SG" sz="1400" dirty="0" smtClean="0"/>
              <a:t>	</a:t>
            </a:r>
            <a:r>
              <a:rPr lang="en-SG" sz="1800" dirty="0" smtClean="0"/>
              <a:t>x </a:t>
            </a:r>
            <a:r>
              <a:rPr lang="en-SG" sz="1800" dirty="0"/>
              <a:t>= </a:t>
            </a:r>
            <a:r>
              <a:rPr lang="en-SG" sz="1800" dirty="0" err="1"/>
              <a:t>math.cos</a:t>
            </a:r>
            <a:r>
              <a:rPr lang="en-SG" sz="1800" dirty="0"/>
              <a:t>(radians) </a:t>
            </a:r>
            <a:endParaRPr lang="en-SG" sz="1800" dirty="0" smtClean="0"/>
          </a:p>
          <a:p>
            <a:pPr marL="0" indent="0">
              <a:spcBef>
                <a:spcPts val="0"/>
              </a:spcBef>
              <a:buNone/>
            </a:pPr>
            <a:r>
              <a:rPr lang="en-SG" sz="1800" dirty="0"/>
              <a:t>	</a:t>
            </a:r>
            <a:r>
              <a:rPr lang="en-SG" sz="1800" dirty="0" smtClean="0"/>
              <a:t>golden </a:t>
            </a:r>
            <a:r>
              <a:rPr lang="en-SG" sz="1800" dirty="0"/>
              <a:t>= (math.sqrt(5) + 1) / 2</a:t>
            </a:r>
            <a:r>
              <a:rPr lang="en-SG" sz="1800" dirty="0" smtClean="0"/>
              <a:t> </a:t>
            </a:r>
          </a:p>
        </p:txBody>
      </p:sp>
    </p:spTree>
    <p:extLst>
      <p:ext uri="{BB962C8B-B14F-4D97-AF65-F5344CB8AC3E}">
        <p14:creationId xmlns:p14="http://schemas.microsoft.com/office/powerpoint/2010/main" val="443069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Song from pi</a:t>
            </a:r>
            <a:endParaRPr lang="en-SG" dirty="0"/>
          </a:p>
        </p:txBody>
      </p:sp>
      <p:pic>
        <p:nvPicPr>
          <p:cNvPr id="4" name="OMq9he-5HUU"/>
          <p:cNvPicPr>
            <a:picLocks noGrp="1" noRot="1" noChangeAspect="1"/>
          </p:cNvPicPr>
          <p:nvPr>
            <p:ph idx="1"/>
            <a:videoFile r:link="rId1"/>
          </p:nvPr>
        </p:nvPicPr>
        <p:blipFill>
          <a:blip r:embed="rId3"/>
          <a:stretch>
            <a:fillRect/>
          </a:stretch>
        </p:blipFill>
        <p:spPr>
          <a:xfrm>
            <a:off x="611560" y="1426435"/>
            <a:ext cx="7784585" cy="4378829"/>
          </a:xfrm>
          <a:prstGeom prst="rect">
            <a:avLst/>
          </a:prstGeom>
        </p:spPr>
      </p:pic>
    </p:spTree>
    <p:extLst>
      <p:ext uri="{BB962C8B-B14F-4D97-AF65-F5344CB8AC3E}">
        <p14:creationId xmlns:p14="http://schemas.microsoft.com/office/powerpoint/2010/main" val="2388687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Fruitful function vs void function</a:t>
            </a:r>
            <a:endParaRPr lang="en-SG" dirty="0"/>
          </a:p>
        </p:txBody>
      </p:sp>
      <p:sp>
        <p:nvSpPr>
          <p:cNvPr id="3" name="Content Placeholder 2"/>
          <p:cNvSpPr>
            <a:spLocks noGrp="1"/>
          </p:cNvSpPr>
          <p:nvPr>
            <p:ph idx="1"/>
          </p:nvPr>
        </p:nvSpPr>
        <p:spPr/>
        <p:txBody>
          <a:bodyPr>
            <a:normAutofit lnSpcReduction="10000"/>
          </a:bodyPr>
          <a:lstStyle/>
          <a:p>
            <a:pPr marL="357188" indent="-357188"/>
            <a:r>
              <a:rPr lang="en-SG" sz="2353" dirty="0" smtClean="0"/>
              <a:t>When you call a function in interactive mode, Python displays the result:</a:t>
            </a:r>
          </a:p>
          <a:p>
            <a:pPr marL="0" indent="0">
              <a:spcBef>
                <a:spcPts val="0"/>
              </a:spcBef>
              <a:buNone/>
            </a:pPr>
            <a:r>
              <a:rPr lang="en-SG" sz="2900" dirty="0" smtClean="0"/>
              <a:t>	</a:t>
            </a:r>
            <a:r>
              <a:rPr lang="en-SG" sz="2118" dirty="0" smtClean="0"/>
              <a:t>&gt;&gt;&gt; </a:t>
            </a:r>
            <a:r>
              <a:rPr lang="en-SG" sz="2118" dirty="0"/>
              <a:t>math.sqrt(5) </a:t>
            </a:r>
            <a:endParaRPr lang="en-SG" sz="2118" dirty="0" smtClean="0"/>
          </a:p>
          <a:p>
            <a:pPr marL="0" indent="0">
              <a:spcBef>
                <a:spcPts val="0"/>
              </a:spcBef>
              <a:buNone/>
            </a:pPr>
            <a:r>
              <a:rPr lang="en-SG" sz="2118" dirty="0"/>
              <a:t>	</a:t>
            </a:r>
            <a:r>
              <a:rPr lang="en-SG" sz="2118" dirty="0" smtClean="0"/>
              <a:t>2.2360679774997898 </a:t>
            </a:r>
            <a:endParaRPr lang="en-SG" sz="1647" dirty="0" smtClean="0"/>
          </a:p>
          <a:p>
            <a:r>
              <a:rPr lang="en-SG" dirty="0" smtClean="0"/>
              <a:t>But </a:t>
            </a:r>
            <a:r>
              <a:rPr lang="en-SG" dirty="0"/>
              <a:t>in a script, if you call a fruitful function all by itself, the return value is lost forever!</a:t>
            </a:r>
          </a:p>
          <a:p>
            <a:pPr marL="0" indent="0">
              <a:buNone/>
            </a:pPr>
            <a:r>
              <a:rPr lang="en-SG" dirty="0" smtClean="0"/>
              <a:t>	</a:t>
            </a:r>
            <a:r>
              <a:rPr lang="en-SG" sz="2162" dirty="0" err="1" smtClean="0"/>
              <a:t>math.sqrt</a:t>
            </a:r>
            <a:r>
              <a:rPr lang="en-SG" sz="2162" dirty="0" smtClean="0"/>
              <a:t>(5</a:t>
            </a:r>
            <a:r>
              <a:rPr lang="en-SG" sz="2162" dirty="0"/>
              <a:t>) </a:t>
            </a:r>
            <a:endParaRPr lang="en-SG" sz="2162" dirty="0" smtClean="0"/>
          </a:p>
          <a:p>
            <a:r>
              <a:rPr lang="en-SG" dirty="0" smtClean="0"/>
              <a:t>This </a:t>
            </a:r>
            <a:r>
              <a:rPr lang="en-SG" dirty="0"/>
              <a:t>script computes the square root of 5, but since it doesn’t store or display the result, it is not very useful.</a:t>
            </a:r>
          </a:p>
          <a:p>
            <a:endParaRPr lang="en-SG" dirty="0"/>
          </a:p>
        </p:txBody>
      </p:sp>
    </p:spTree>
    <p:extLst>
      <p:ext uri="{BB962C8B-B14F-4D97-AF65-F5344CB8AC3E}">
        <p14:creationId xmlns:p14="http://schemas.microsoft.com/office/powerpoint/2010/main" val="832281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a:t>
            </a:r>
            <a:endParaRPr lang="en-SG" dirty="0"/>
          </a:p>
        </p:txBody>
      </p:sp>
      <p:sp>
        <p:nvSpPr>
          <p:cNvPr id="3" name="Content Placeholder 2"/>
          <p:cNvSpPr>
            <a:spLocks noGrp="1"/>
          </p:cNvSpPr>
          <p:nvPr>
            <p:ph idx="1"/>
          </p:nvPr>
        </p:nvSpPr>
        <p:spPr>
          <a:xfrm>
            <a:off x="457200" y="2133600"/>
            <a:ext cx="3733800" cy="3992563"/>
          </a:xfrm>
          <a:ln>
            <a:solidFill>
              <a:schemeClr val="accent1"/>
            </a:solidFill>
          </a:ln>
        </p:spPr>
        <p:txBody>
          <a:bodyPr>
            <a:normAutofit/>
          </a:bodyPr>
          <a:lstStyle/>
          <a:p>
            <a:pPr marL="0" indent="0">
              <a:buNone/>
              <a:tabLst>
                <a:tab pos="365125" algn="l"/>
                <a:tab pos="717550" algn="l"/>
              </a:tabLst>
            </a:pPr>
            <a:r>
              <a:rPr lang="en-US" sz="1800" dirty="0" err="1" smtClean="0">
                <a:solidFill>
                  <a:srgbClr val="00B050"/>
                </a:solidFill>
              </a:rPr>
              <a:t>def</a:t>
            </a:r>
            <a:r>
              <a:rPr lang="en-US" sz="1800" dirty="0" smtClean="0">
                <a:solidFill>
                  <a:srgbClr val="00B050"/>
                </a:solidFill>
              </a:rPr>
              <a:t> </a:t>
            </a:r>
            <a:r>
              <a:rPr lang="en-US" sz="1800" dirty="0" smtClean="0"/>
              <a:t>square(x):</a:t>
            </a:r>
          </a:p>
          <a:p>
            <a:pPr marL="0" indent="0">
              <a:buNone/>
              <a:tabLst>
                <a:tab pos="365125" algn="l"/>
                <a:tab pos="717550" algn="l"/>
              </a:tabLst>
            </a:pPr>
            <a:r>
              <a:rPr lang="en-US" sz="1800" dirty="0"/>
              <a:t>	</a:t>
            </a:r>
            <a:r>
              <a:rPr lang="en-US" sz="1800" dirty="0" smtClean="0"/>
              <a:t>y = x * x</a:t>
            </a:r>
          </a:p>
          <a:p>
            <a:pPr marL="0" indent="0">
              <a:buNone/>
              <a:tabLst>
                <a:tab pos="365125" algn="l"/>
                <a:tab pos="717550" algn="l"/>
              </a:tabLst>
            </a:pPr>
            <a:r>
              <a:rPr lang="en-US" sz="1800" dirty="0" smtClean="0"/>
              <a:t>	</a:t>
            </a:r>
            <a:r>
              <a:rPr lang="en-US" sz="1800" dirty="0" smtClean="0">
                <a:solidFill>
                  <a:srgbClr val="0070C0"/>
                </a:solidFill>
              </a:rPr>
              <a:t>return </a:t>
            </a:r>
            <a:r>
              <a:rPr lang="en-US" sz="1800" dirty="0" smtClean="0"/>
              <a:t>y</a:t>
            </a:r>
          </a:p>
          <a:p>
            <a:pPr marL="0" indent="0">
              <a:buNone/>
              <a:tabLst>
                <a:tab pos="365125" algn="l"/>
                <a:tab pos="717550" algn="l"/>
              </a:tabLst>
            </a:pPr>
            <a:endParaRPr lang="en-US" sz="1800" dirty="0"/>
          </a:p>
          <a:p>
            <a:pPr marL="0" indent="0">
              <a:buNone/>
              <a:tabLst>
                <a:tab pos="365125" algn="l"/>
                <a:tab pos="717550" algn="l"/>
              </a:tabLst>
            </a:pPr>
            <a:r>
              <a:rPr lang="en-US" sz="1800" dirty="0" err="1">
                <a:solidFill>
                  <a:srgbClr val="00B050"/>
                </a:solidFill>
              </a:rPr>
              <a:t>def</a:t>
            </a:r>
            <a:r>
              <a:rPr lang="en-US" sz="1800" dirty="0" smtClean="0"/>
              <a:t> </a:t>
            </a:r>
            <a:r>
              <a:rPr lang="en-US" sz="1800" dirty="0" err="1" smtClean="0"/>
              <a:t>sumOfN</a:t>
            </a:r>
            <a:r>
              <a:rPr lang="en-US" sz="1800" dirty="0" smtClean="0"/>
              <a:t>(n):</a:t>
            </a:r>
          </a:p>
          <a:p>
            <a:pPr marL="0" indent="0">
              <a:buNone/>
              <a:tabLst>
                <a:tab pos="365125" algn="l"/>
                <a:tab pos="717550" algn="l"/>
              </a:tabLst>
            </a:pPr>
            <a:r>
              <a:rPr lang="en-US" sz="1800" dirty="0"/>
              <a:t>	</a:t>
            </a:r>
            <a:r>
              <a:rPr lang="en-US" sz="1800" dirty="0" err="1" smtClean="0"/>
              <a:t>acc</a:t>
            </a:r>
            <a:r>
              <a:rPr lang="en-US" sz="1800" dirty="0" smtClean="0"/>
              <a:t> = 0</a:t>
            </a:r>
          </a:p>
          <a:p>
            <a:pPr marL="0" indent="0">
              <a:buNone/>
              <a:tabLst>
                <a:tab pos="365125" algn="l"/>
                <a:tab pos="717550" algn="l"/>
              </a:tabLst>
            </a:pPr>
            <a:r>
              <a:rPr lang="en-US" sz="1800" dirty="0"/>
              <a:t>	</a:t>
            </a:r>
            <a:r>
              <a:rPr lang="en-US" sz="1800" dirty="0">
                <a:solidFill>
                  <a:srgbClr val="00B050"/>
                </a:solidFill>
              </a:rPr>
              <a:t>for</a:t>
            </a:r>
            <a:r>
              <a:rPr lang="en-US" sz="1800" dirty="0" smtClean="0"/>
              <a:t> x in range(1,n+1):</a:t>
            </a:r>
          </a:p>
          <a:p>
            <a:pPr marL="0" indent="0">
              <a:buNone/>
              <a:tabLst>
                <a:tab pos="365125" algn="l"/>
                <a:tab pos="717550" algn="l"/>
              </a:tabLst>
            </a:pPr>
            <a:r>
              <a:rPr lang="en-US" sz="1800" dirty="0"/>
              <a:t>	</a:t>
            </a:r>
            <a:r>
              <a:rPr lang="en-US" sz="1800" dirty="0" smtClean="0"/>
              <a:t>	</a:t>
            </a:r>
            <a:r>
              <a:rPr lang="en-US" sz="1800" dirty="0" err="1" smtClean="0"/>
              <a:t>acc</a:t>
            </a:r>
            <a:r>
              <a:rPr lang="en-US" sz="1800" dirty="0" smtClean="0"/>
              <a:t> = </a:t>
            </a:r>
            <a:r>
              <a:rPr lang="en-US" sz="1800" dirty="0" err="1" smtClean="0"/>
              <a:t>acc</a:t>
            </a:r>
            <a:r>
              <a:rPr lang="en-US" sz="1800" dirty="0" smtClean="0"/>
              <a:t> + x</a:t>
            </a:r>
          </a:p>
          <a:p>
            <a:pPr marL="0" indent="0">
              <a:buNone/>
              <a:tabLst>
                <a:tab pos="365125" algn="l"/>
                <a:tab pos="717550" algn="l"/>
              </a:tabLst>
            </a:pPr>
            <a:r>
              <a:rPr lang="en-US" sz="1800" dirty="0"/>
              <a:t>	</a:t>
            </a:r>
            <a:r>
              <a:rPr lang="en-US" sz="1800" dirty="0">
                <a:solidFill>
                  <a:srgbClr val="0070C0"/>
                </a:solidFill>
              </a:rPr>
              <a:t>return</a:t>
            </a:r>
            <a:r>
              <a:rPr lang="en-US" sz="1800" dirty="0" smtClean="0"/>
              <a:t> </a:t>
            </a:r>
            <a:r>
              <a:rPr lang="en-US" sz="1800" dirty="0" err="1" smtClean="0"/>
              <a:t>acc</a:t>
            </a:r>
            <a:r>
              <a:rPr lang="en-US" sz="1800" dirty="0" smtClean="0"/>
              <a:t>	</a:t>
            </a:r>
            <a:endParaRPr lang="en-SG" sz="1800" dirty="0"/>
          </a:p>
        </p:txBody>
      </p:sp>
      <p:sp>
        <p:nvSpPr>
          <p:cNvPr id="4" name="Content Placeholder 2"/>
          <p:cNvSpPr txBox="1">
            <a:spLocks/>
          </p:cNvSpPr>
          <p:nvPr/>
        </p:nvSpPr>
        <p:spPr>
          <a:xfrm>
            <a:off x="4876800" y="2133600"/>
            <a:ext cx="3352800" cy="3973806"/>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365125" algn="l"/>
                <a:tab pos="717550" algn="l"/>
              </a:tabLst>
            </a:pPr>
            <a:r>
              <a:rPr lang="en-US" sz="1800" dirty="0" err="1" smtClean="0">
                <a:solidFill>
                  <a:srgbClr val="00B050"/>
                </a:solidFill>
              </a:rPr>
              <a:t>def</a:t>
            </a:r>
            <a:r>
              <a:rPr lang="en-US" sz="1800" dirty="0" smtClean="0">
                <a:solidFill>
                  <a:srgbClr val="00B050"/>
                </a:solidFill>
              </a:rPr>
              <a:t> </a:t>
            </a:r>
            <a:r>
              <a:rPr lang="en-US" sz="1800" dirty="0" err="1" smtClean="0"/>
              <a:t>print_twice</a:t>
            </a:r>
            <a:r>
              <a:rPr lang="en-US" sz="1800" dirty="0" smtClean="0"/>
              <a:t>(</a:t>
            </a:r>
            <a:r>
              <a:rPr lang="en-US" sz="1800" dirty="0" err="1" smtClean="0"/>
              <a:t>bruce</a:t>
            </a:r>
            <a:r>
              <a:rPr lang="en-US" sz="1800" dirty="0" smtClean="0"/>
              <a:t>):</a:t>
            </a:r>
          </a:p>
          <a:p>
            <a:pPr marL="0" indent="0">
              <a:buFont typeface="Arial" pitchFamily="34" charset="0"/>
              <a:buNone/>
              <a:tabLst>
                <a:tab pos="365125" algn="l"/>
                <a:tab pos="717550" algn="l"/>
              </a:tabLst>
            </a:pPr>
            <a:r>
              <a:rPr lang="en-US" sz="1800" dirty="0" smtClean="0"/>
              <a:t>	print(</a:t>
            </a:r>
            <a:r>
              <a:rPr lang="en-US" sz="1800" dirty="0" err="1" smtClean="0"/>
              <a:t>bruce</a:t>
            </a:r>
            <a:r>
              <a:rPr lang="en-US" sz="1800" dirty="0" smtClean="0"/>
              <a:t>)</a:t>
            </a:r>
          </a:p>
          <a:p>
            <a:pPr marL="0" indent="0">
              <a:buFont typeface="Arial" pitchFamily="34" charset="0"/>
              <a:buNone/>
              <a:tabLst>
                <a:tab pos="365125" algn="l"/>
                <a:tab pos="717550" algn="l"/>
              </a:tabLst>
            </a:pPr>
            <a:r>
              <a:rPr lang="en-US" sz="1800" dirty="0"/>
              <a:t>	</a:t>
            </a:r>
            <a:r>
              <a:rPr lang="en-US" sz="1800" dirty="0" smtClean="0"/>
              <a:t>print(</a:t>
            </a:r>
            <a:r>
              <a:rPr lang="en-US" sz="1800" dirty="0" err="1" smtClean="0"/>
              <a:t>bruce</a:t>
            </a:r>
            <a:r>
              <a:rPr lang="en-US" sz="1800" dirty="0" smtClean="0"/>
              <a:t>)</a:t>
            </a:r>
          </a:p>
          <a:p>
            <a:pPr marL="0" indent="0">
              <a:buFont typeface="Arial" pitchFamily="34" charset="0"/>
              <a:buNone/>
              <a:tabLst>
                <a:tab pos="365125" algn="l"/>
                <a:tab pos="717550" algn="l"/>
              </a:tabLst>
            </a:pPr>
            <a:r>
              <a:rPr lang="en-US" sz="1800" dirty="0" smtClean="0"/>
              <a:t>	</a:t>
            </a:r>
            <a:r>
              <a:rPr lang="en-US" sz="1800" dirty="0" smtClean="0">
                <a:solidFill>
                  <a:srgbClr val="0070C0"/>
                </a:solidFill>
              </a:rPr>
              <a:t>return</a:t>
            </a:r>
            <a:endParaRPr lang="en-US" sz="1800" dirty="0" smtClean="0"/>
          </a:p>
          <a:p>
            <a:pPr marL="0" indent="0">
              <a:buFont typeface="Arial" pitchFamily="34" charset="0"/>
              <a:buNone/>
              <a:tabLst>
                <a:tab pos="365125" algn="l"/>
                <a:tab pos="717550" algn="l"/>
              </a:tabLst>
            </a:pPr>
            <a:endParaRPr lang="en-US" sz="1800" dirty="0" smtClean="0"/>
          </a:p>
          <a:p>
            <a:pPr marL="0" indent="0">
              <a:buFont typeface="Arial" pitchFamily="34" charset="0"/>
              <a:buNone/>
              <a:tabLst>
                <a:tab pos="365125" algn="l"/>
                <a:tab pos="717550" algn="l"/>
              </a:tabLst>
            </a:pPr>
            <a:r>
              <a:rPr lang="en-US" sz="1800" dirty="0" err="1" smtClean="0">
                <a:solidFill>
                  <a:srgbClr val="00B050"/>
                </a:solidFill>
              </a:rPr>
              <a:t>def</a:t>
            </a:r>
            <a:r>
              <a:rPr lang="en-US" sz="1800" dirty="0" smtClean="0"/>
              <a:t> </a:t>
            </a:r>
            <a:r>
              <a:rPr lang="en-US" sz="1800" dirty="0" err="1" smtClean="0"/>
              <a:t>drawSquare</a:t>
            </a:r>
            <a:r>
              <a:rPr lang="en-US" sz="1800" dirty="0" smtClean="0"/>
              <a:t>(t, </a:t>
            </a:r>
            <a:r>
              <a:rPr lang="en-US" sz="1800" dirty="0" err="1" smtClean="0"/>
              <a:t>len</a:t>
            </a:r>
            <a:r>
              <a:rPr lang="en-US" sz="1800" dirty="0" smtClean="0"/>
              <a:t>):</a:t>
            </a:r>
          </a:p>
          <a:p>
            <a:pPr marL="0" indent="0">
              <a:buFont typeface="Arial" pitchFamily="34" charset="0"/>
              <a:buNone/>
              <a:tabLst>
                <a:tab pos="365125" algn="l"/>
                <a:tab pos="717550" algn="l"/>
              </a:tabLst>
            </a:pPr>
            <a:r>
              <a:rPr lang="en-US" sz="1800" dirty="0" smtClean="0"/>
              <a:t>	</a:t>
            </a:r>
            <a:r>
              <a:rPr lang="en-US" sz="1800" dirty="0">
                <a:solidFill>
                  <a:srgbClr val="00B050"/>
                </a:solidFill>
              </a:rPr>
              <a:t>f</a:t>
            </a:r>
            <a:r>
              <a:rPr lang="en-US" sz="1800" dirty="0" smtClean="0">
                <a:solidFill>
                  <a:srgbClr val="00B050"/>
                </a:solidFill>
              </a:rPr>
              <a:t>or</a:t>
            </a:r>
            <a:r>
              <a:rPr lang="en-US" sz="1800" dirty="0" smtClean="0"/>
              <a:t> x in range(1,n+1):</a:t>
            </a:r>
          </a:p>
          <a:p>
            <a:pPr marL="0" indent="0">
              <a:buFont typeface="Arial" pitchFamily="34" charset="0"/>
              <a:buNone/>
              <a:tabLst>
                <a:tab pos="365125" algn="l"/>
                <a:tab pos="717550" algn="l"/>
              </a:tabLst>
            </a:pPr>
            <a:r>
              <a:rPr lang="en-US" sz="1800" dirty="0" smtClean="0"/>
              <a:t>		</a:t>
            </a:r>
            <a:r>
              <a:rPr lang="en-US" sz="1800" dirty="0" err="1" smtClean="0"/>
              <a:t>t.forward</a:t>
            </a:r>
            <a:r>
              <a:rPr lang="en-US" sz="1800" dirty="0" smtClean="0"/>
              <a:t>(</a:t>
            </a:r>
            <a:r>
              <a:rPr lang="en-US" sz="1800" dirty="0" err="1" smtClean="0"/>
              <a:t>len</a:t>
            </a:r>
            <a:r>
              <a:rPr lang="en-US" sz="1800" dirty="0" smtClean="0"/>
              <a:t>)</a:t>
            </a:r>
          </a:p>
          <a:p>
            <a:pPr marL="0" indent="0">
              <a:buFont typeface="Arial" pitchFamily="34" charset="0"/>
              <a:buNone/>
              <a:tabLst>
                <a:tab pos="365125" algn="l"/>
                <a:tab pos="717550" algn="l"/>
              </a:tabLst>
            </a:pPr>
            <a:r>
              <a:rPr lang="en-US" sz="1800" dirty="0"/>
              <a:t>	</a:t>
            </a:r>
            <a:r>
              <a:rPr lang="en-US" sz="1800" dirty="0" smtClean="0"/>
              <a:t>	</a:t>
            </a:r>
            <a:r>
              <a:rPr lang="en-US" sz="1800" dirty="0" err="1" smtClean="0"/>
              <a:t>t.left</a:t>
            </a:r>
            <a:r>
              <a:rPr lang="en-US" sz="1800" dirty="0" smtClean="0"/>
              <a:t>(90)</a:t>
            </a:r>
          </a:p>
          <a:p>
            <a:pPr marL="0" indent="0">
              <a:buFont typeface="Arial" pitchFamily="34" charset="0"/>
              <a:buNone/>
              <a:tabLst>
                <a:tab pos="365125" algn="l"/>
                <a:tab pos="717550" algn="l"/>
              </a:tabLst>
            </a:pPr>
            <a:r>
              <a:rPr lang="en-US" sz="1800" dirty="0" smtClean="0"/>
              <a:t>	</a:t>
            </a:r>
            <a:r>
              <a:rPr lang="en-US" sz="1800" dirty="0" smtClean="0">
                <a:solidFill>
                  <a:srgbClr val="0070C0"/>
                </a:solidFill>
              </a:rPr>
              <a:t>return</a:t>
            </a:r>
            <a:r>
              <a:rPr lang="en-US" sz="1800" dirty="0" smtClean="0"/>
              <a:t>	</a:t>
            </a:r>
            <a:endParaRPr lang="en-SG" sz="1800" dirty="0"/>
          </a:p>
        </p:txBody>
      </p:sp>
      <p:sp>
        <p:nvSpPr>
          <p:cNvPr id="5" name="TextBox 4"/>
          <p:cNvSpPr txBox="1"/>
          <p:nvPr/>
        </p:nvSpPr>
        <p:spPr>
          <a:xfrm>
            <a:off x="457200" y="1764268"/>
            <a:ext cx="1795684" cy="369332"/>
          </a:xfrm>
          <a:prstGeom prst="rect">
            <a:avLst/>
          </a:prstGeom>
          <a:noFill/>
          <a:ln>
            <a:solidFill>
              <a:schemeClr val="accent1"/>
            </a:solidFill>
          </a:ln>
        </p:spPr>
        <p:txBody>
          <a:bodyPr wrap="none" rtlCol="0">
            <a:spAutoFit/>
          </a:bodyPr>
          <a:lstStyle/>
          <a:p>
            <a:r>
              <a:rPr lang="en-US" dirty="0" smtClean="0"/>
              <a:t>Fruitful functions</a:t>
            </a:r>
            <a:endParaRPr lang="en-SG" dirty="0"/>
          </a:p>
        </p:txBody>
      </p:sp>
      <p:sp>
        <p:nvSpPr>
          <p:cNvPr id="6" name="TextBox 5"/>
          <p:cNvSpPr txBox="1"/>
          <p:nvPr/>
        </p:nvSpPr>
        <p:spPr>
          <a:xfrm>
            <a:off x="4876800" y="1764268"/>
            <a:ext cx="1531125" cy="369332"/>
          </a:xfrm>
          <a:prstGeom prst="rect">
            <a:avLst/>
          </a:prstGeom>
          <a:noFill/>
          <a:ln>
            <a:solidFill>
              <a:schemeClr val="accent1"/>
            </a:solidFill>
          </a:ln>
        </p:spPr>
        <p:txBody>
          <a:bodyPr wrap="none" rtlCol="0">
            <a:spAutoFit/>
          </a:bodyPr>
          <a:lstStyle/>
          <a:p>
            <a:r>
              <a:rPr lang="en-US" dirty="0" smtClean="0"/>
              <a:t>Void functions</a:t>
            </a:r>
            <a:endParaRPr lang="en-SG" dirty="0"/>
          </a:p>
        </p:txBody>
      </p:sp>
    </p:spTree>
    <p:extLst>
      <p:ext uri="{BB962C8B-B14F-4D97-AF65-F5344CB8AC3E}">
        <p14:creationId xmlns:p14="http://schemas.microsoft.com/office/powerpoint/2010/main" val="144725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functions</a:t>
            </a:r>
            <a:endParaRPr lang="en-SG" dirty="0"/>
          </a:p>
        </p:txBody>
      </p:sp>
      <p:sp>
        <p:nvSpPr>
          <p:cNvPr id="3" name="Content Placeholder 2"/>
          <p:cNvSpPr>
            <a:spLocks noGrp="1"/>
          </p:cNvSpPr>
          <p:nvPr>
            <p:ph idx="1"/>
          </p:nvPr>
        </p:nvSpPr>
        <p:spPr>
          <a:xfrm>
            <a:off x="523041" y="2133601"/>
            <a:ext cx="7345363" cy="3931920"/>
          </a:xfrm>
        </p:spPr>
        <p:txBody>
          <a:bodyPr numCol="2">
            <a:noAutofit/>
          </a:bodyPr>
          <a:lstStyle/>
          <a:p>
            <a:r>
              <a:rPr lang="en-SG" sz="1800" dirty="0"/>
              <a:t>Void functions might display something on the screen or have some other effect, but they don’t have a return value. </a:t>
            </a:r>
            <a:endParaRPr lang="en-SG" sz="1800" dirty="0" smtClean="0"/>
          </a:p>
          <a:p>
            <a:r>
              <a:rPr lang="en-SG" sz="1800" dirty="0" smtClean="0"/>
              <a:t>If </a:t>
            </a:r>
            <a:r>
              <a:rPr lang="en-SG" sz="1800" dirty="0"/>
              <a:t>you try to assign the result to a variable, you get a special value called None.</a:t>
            </a:r>
          </a:p>
          <a:p>
            <a:pPr marL="1168400" indent="0">
              <a:buNone/>
            </a:pPr>
            <a:r>
              <a:rPr lang="en-SG" sz="2000" dirty="0"/>
              <a:t>&gt;&gt;&gt; result = </a:t>
            </a:r>
            <a:r>
              <a:rPr lang="en-SG" sz="2000" dirty="0" err="1"/>
              <a:t>print_twice</a:t>
            </a:r>
            <a:r>
              <a:rPr lang="en-SG" sz="2000" dirty="0"/>
              <a:t>('Bing') </a:t>
            </a:r>
            <a:endParaRPr lang="en-SG" sz="2000" dirty="0" smtClean="0"/>
          </a:p>
          <a:p>
            <a:pPr marL="1168400" indent="0">
              <a:buNone/>
            </a:pPr>
            <a:r>
              <a:rPr lang="en-SG" sz="2000" dirty="0" smtClean="0"/>
              <a:t>Bing </a:t>
            </a:r>
            <a:r>
              <a:rPr lang="en-SG" sz="2000" dirty="0" err="1"/>
              <a:t>Bing</a:t>
            </a:r>
            <a:r>
              <a:rPr lang="en-SG" sz="2000" dirty="0"/>
              <a:t> </a:t>
            </a:r>
            <a:endParaRPr lang="en-SG" sz="2000" dirty="0" smtClean="0"/>
          </a:p>
          <a:p>
            <a:pPr marL="1168400" indent="0">
              <a:buNone/>
            </a:pPr>
            <a:r>
              <a:rPr lang="en-SG" sz="2000" dirty="0" smtClean="0"/>
              <a:t>&gt;&gt;&gt; print(result)</a:t>
            </a:r>
          </a:p>
          <a:p>
            <a:pPr marL="1168400" indent="0">
              <a:buNone/>
            </a:pPr>
            <a:r>
              <a:rPr lang="en-SG" sz="2000" dirty="0" smtClean="0"/>
              <a:t> </a:t>
            </a:r>
            <a:r>
              <a:rPr lang="en-SG" sz="2000" dirty="0"/>
              <a:t>None </a:t>
            </a:r>
            <a:endParaRPr lang="en-SG" sz="2000" dirty="0" smtClean="0"/>
          </a:p>
          <a:p>
            <a:r>
              <a:rPr lang="en-SG" sz="1800" dirty="0" smtClean="0"/>
              <a:t>The </a:t>
            </a:r>
            <a:r>
              <a:rPr lang="en-SG" sz="1800" dirty="0"/>
              <a:t>value None is not the same as the string 'None'. It is a special value that has its own type:</a:t>
            </a:r>
          </a:p>
          <a:p>
            <a:pPr marL="1168400" indent="0">
              <a:buNone/>
            </a:pPr>
            <a:r>
              <a:rPr lang="en-SG" sz="2000" dirty="0"/>
              <a:t>&gt;&gt;&gt; print type(None) </a:t>
            </a:r>
          </a:p>
          <a:p>
            <a:pPr marL="1168400" indent="0">
              <a:buNone/>
            </a:pPr>
            <a:r>
              <a:rPr lang="en-SG" sz="2000" dirty="0"/>
              <a:t>&lt;type '</a:t>
            </a:r>
            <a:r>
              <a:rPr lang="en-SG" sz="2000" dirty="0" err="1"/>
              <a:t>NoneType</a:t>
            </a:r>
            <a:r>
              <a:rPr lang="en-SG" sz="2000" dirty="0"/>
              <a:t>'&gt;</a:t>
            </a:r>
          </a:p>
        </p:txBody>
      </p:sp>
    </p:spTree>
    <p:extLst>
      <p:ext uri="{BB962C8B-B14F-4D97-AF65-F5344CB8AC3E}">
        <p14:creationId xmlns:p14="http://schemas.microsoft.com/office/powerpoint/2010/main" val="1129920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functions?</a:t>
            </a:r>
            <a:endParaRPr lang="en-SG" dirty="0"/>
          </a:p>
        </p:txBody>
      </p:sp>
      <p:sp>
        <p:nvSpPr>
          <p:cNvPr id="3" name="Content Placeholder 2"/>
          <p:cNvSpPr>
            <a:spLocks noGrp="1"/>
          </p:cNvSpPr>
          <p:nvPr>
            <p:ph idx="1"/>
          </p:nvPr>
        </p:nvSpPr>
        <p:spPr/>
        <p:txBody>
          <a:bodyPr>
            <a:normAutofit fontScale="77500" lnSpcReduction="20000"/>
          </a:bodyPr>
          <a:lstStyle/>
          <a:p>
            <a:r>
              <a:rPr lang="en-SG" dirty="0"/>
              <a:t>It may not be clear why it is worth the trouble to divide a program into functions. There are several reasons:</a:t>
            </a:r>
          </a:p>
          <a:p>
            <a:r>
              <a:rPr lang="en-SG" dirty="0"/>
              <a:t>Creating a new function gives you an opportunity to name a group of statements, which makes your program easier to read and debug.</a:t>
            </a:r>
          </a:p>
          <a:p>
            <a:r>
              <a:rPr lang="en-SG" dirty="0"/>
              <a:t>Functions can make a program smaller by eliminating repetitive code. Later, if you make a change, you only have to make it in one place.</a:t>
            </a:r>
          </a:p>
          <a:p>
            <a:r>
              <a:rPr lang="en-SG" dirty="0"/>
              <a:t>Dividing a long program into functions allows you to debug the parts one at a time and then assemble them into a working whole.</a:t>
            </a:r>
          </a:p>
          <a:p>
            <a:r>
              <a:rPr lang="en-SG" dirty="0"/>
              <a:t>Well-designed functions are often useful for many programs. Once you write and debug one, you can reuse it.</a:t>
            </a:r>
          </a:p>
          <a:p>
            <a:pPr marL="0" indent="0">
              <a:buNone/>
            </a:pPr>
            <a:endParaRPr lang="en-SG" dirty="0"/>
          </a:p>
        </p:txBody>
      </p:sp>
    </p:spTree>
    <p:extLst>
      <p:ext uri="{BB962C8B-B14F-4D97-AF65-F5344CB8AC3E}">
        <p14:creationId xmlns:p14="http://schemas.microsoft.com/office/powerpoint/2010/main" val="407205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fontScale="90000"/>
          </a:bodyPr>
          <a:lstStyle/>
          <a:p>
            <a:r>
              <a:rPr lang="en-US" dirty="0" smtClean="0"/>
              <a:t>Summation of Terms: Leibniz Formula</a:t>
            </a:r>
            <a:endParaRPr lang="en-US" dirty="0"/>
          </a:p>
        </p:txBody>
      </p:sp>
      <p:sp>
        <p:nvSpPr>
          <p:cNvPr id="3" name="Content Placeholder 2"/>
          <p:cNvSpPr>
            <a:spLocks noGrp="1"/>
          </p:cNvSpPr>
          <p:nvPr>
            <p:ph idx="1"/>
          </p:nvPr>
        </p:nvSpPr>
        <p:spPr>
          <a:xfrm>
            <a:off x="900112" y="1844956"/>
            <a:ext cx="7345363" cy="3931920"/>
          </a:xfrm>
        </p:spPr>
        <p:txBody>
          <a:bodyPr>
            <a:normAutofit/>
          </a:bodyPr>
          <a:lstStyle/>
          <a:p>
            <a:pPr marL="288000" indent="-288000">
              <a:spcBef>
                <a:spcPts val="1200"/>
              </a:spcBef>
            </a:pPr>
            <a:r>
              <a:rPr lang="en-US" sz="1800" dirty="0" smtClean="0"/>
              <a:t>All numerators are 4</a:t>
            </a:r>
          </a:p>
          <a:p>
            <a:pPr marL="288000" indent="-288000">
              <a:spcBef>
                <a:spcPts val="1200"/>
              </a:spcBef>
            </a:pPr>
            <a:r>
              <a:rPr lang="en-US" sz="1800" dirty="0" smtClean="0"/>
              <a:t>The denominators are all odd numbers</a:t>
            </a:r>
          </a:p>
          <a:p>
            <a:pPr marL="288000" indent="-288000">
              <a:spcBef>
                <a:spcPts val="1200"/>
              </a:spcBef>
            </a:pPr>
            <a:r>
              <a:rPr lang="en-US" sz="1800" dirty="0" smtClean="0"/>
              <a:t>The sequence alternates between addition and subtraction</a:t>
            </a:r>
          </a:p>
          <a:p>
            <a:pPr marL="288000" indent="-288000">
              <a:spcBef>
                <a:spcPts val="1200"/>
              </a:spcBef>
            </a:pPr>
            <a:r>
              <a:rPr lang="en-US" sz="1800" dirty="0" smtClean="0"/>
              <a:t>The accuracy of the approximation depends on how many terms are used.</a:t>
            </a:r>
            <a:endParaRPr lang="en-US" sz="18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7" name="Group 16"/>
          <p:cNvGrpSpPr/>
          <p:nvPr/>
        </p:nvGrpSpPr>
        <p:grpSpPr>
          <a:xfrm>
            <a:off x="-36512" y="4495525"/>
            <a:ext cx="5006113" cy="1385332"/>
            <a:chOff x="2031996" y="4812145"/>
            <a:chExt cx="5006113" cy="1385327"/>
          </a:xfrm>
        </p:grpSpPr>
        <p:sp>
          <p:nvSpPr>
            <p:cNvPr id="7" name="Rectangle 6"/>
            <p:cNvSpPr/>
            <p:nvPr/>
          </p:nvSpPr>
          <p:spPr>
            <a:xfrm>
              <a:off x="3805382" y="4812145"/>
              <a:ext cx="1532661" cy="10160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Leibniz</a:t>
              </a:r>
              <a:endParaRPr lang="en-US" dirty="0"/>
            </a:p>
          </p:txBody>
        </p:sp>
        <p:cxnSp>
          <p:nvCxnSpPr>
            <p:cNvPr id="9" name="Straight Arrow Connector 8"/>
            <p:cNvCxnSpPr/>
            <p:nvPr/>
          </p:nvCxnSpPr>
          <p:spPr>
            <a:xfrm>
              <a:off x="2890407" y="5318557"/>
              <a:ext cx="9149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338043" y="5318557"/>
              <a:ext cx="85032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31996" y="5126237"/>
              <a:ext cx="849745" cy="523219"/>
            </a:xfrm>
            <a:prstGeom prst="rect">
              <a:avLst/>
            </a:prstGeom>
            <a:noFill/>
          </p:spPr>
          <p:txBody>
            <a:bodyPr wrap="square" rtlCol="0">
              <a:spAutoFit/>
            </a:bodyPr>
            <a:lstStyle/>
            <a:p>
              <a:r>
                <a:rPr lang="en-US" sz="1400" dirty="0" smtClean="0"/>
                <a:t>Number </a:t>
              </a:r>
            </a:p>
            <a:p>
              <a:r>
                <a:rPr lang="en-US" sz="1400" dirty="0" smtClean="0"/>
                <a:t>of terms</a:t>
              </a:r>
              <a:endParaRPr lang="en-US" sz="1400" dirty="0"/>
            </a:p>
          </p:txBody>
        </p:sp>
        <p:sp>
          <p:nvSpPr>
            <p:cNvPr id="15" name="TextBox 14"/>
            <p:cNvSpPr txBox="1"/>
            <p:nvPr/>
          </p:nvSpPr>
          <p:spPr>
            <a:xfrm>
              <a:off x="6188364" y="5126237"/>
              <a:ext cx="849745" cy="307776"/>
            </a:xfrm>
            <a:prstGeom prst="rect">
              <a:avLst/>
            </a:prstGeom>
            <a:noFill/>
          </p:spPr>
          <p:txBody>
            <a:bodyPr wrap="square" rtlCol="0">
              <a:spAutoFit/>
            </a:bodyPr>
            <a:lstStyle/>
            <a:p>
              <a:r>
                <a:rPr lang="en-US" sz="1400" dirty="0" smtClean="0"/>
                <a:t>Pi</a:t>
              </a:r>
              <a:endParaRPr lang="en-US" sz="1400" dirty="0"/>
            </a:p>
          </p:txBody>
        </p:sp>
        <p:sp>
          <p:nvSpPr>
            <p:cNvPr id="16" name="TextBox 15"/>
            <p:cNvSpPr txBox="1"/>
            <p:nvPr/>
          </p:nvSpPr>
          <p:spPr>
            <a:xfrm>
              <a:off x="2881741" y="5828140"/>
              <a:ext cx="3330113" cy="369332"/>
            </a:xfrm>
            <a:prstGeom prst="rect">
              <a:avLst/>
            </a:prstGeom>
            <a:noFill/>
          </p:spPr>
          <p:txBody>
            <a:bodyPr wrap="none" rtlCol="0">
              <a:spAutoFit/>
            </a:bodyPr>
            <a:lstStyle/>
            <a:p>
              <a:r>
                <a:rPr lang="en-US" i="1" dirty="0" smtClean="0"/>
                <a:t>Abstraction for the Leibniz formula</a:t>
              </a:r>
              <a:endParaRPr lang="en-US" i="1" dirty="0"/>
            </a:p>
          </p:txBody>
        </p:sp>
      </p:grpSp>
      <p:sp>
        <p:nvSpPr>
          <p:cNvPr id="19" name="Rectangle 18"/>
          <p:cNvSpPr/>
          <p:nvPr/>
        </p:nvSpPr>
        <p:spPr>
          <a:xfrm>
            <a:off x="4517918" y="4222278"/>
            <a:ext cx="4518578" cy="2092881"/>
          </a:xfrm>
          <a:prstGeom prst="rect">
            <a:avLst/>
          </a:prstGeom>
          <a:ln w="6350" cmpd="sng">
            <a:solidFill>
              <a:schemeClr val="tx1"/>
            </a:solidFill>
          </a:ln>
        </p:spPr>
        <p:txBody>
          <a:bodyPr wrap="square">
            <a:spAutoFit/>
          </a:bodyPr>
          <a:lstStyle/>
          <a:p>
            <a:pPr>
              <a:lnSpc>
                <a:spcPts val="1200"/>
              </a:lnSpc>
            </a:pPr>
            <a:r>
              <a:rPr lang="en-US" sz="1200" dirty="0" smtClean="0">
                <a:latin typeface="Courier New"/>
                <a:cs typeface="Courier New"/>
              </a:rPr>
              <a:t>def </a:t>
            </a:r>
            <a:r>
              <a:rPr lang="en-US" sz="1200" dirty="0" err="1" smtClean="0">
                <a:latin typeface="Courier New"/>
                <a:cs typeface="Courier New"/>
              </a:rPr>
              <a:t>leibniz(terms</a:t>
            </a:r>
            <a:r>
              <a:rPr lang="en-US" sz="1200" dirty="0" smtClean="0">
                <a:latin typeface="Courier New"/>
                <a:cs typeface="Courier New"/>
              </a:rPr>
              <a:t>):</a:t>
            </a:r>
          </a:p>
          <a:p>
            <a:pPr>
              <a:lnSpc>
                <a:spcPts val="1200"/>
              </a:lnSpc>
            </a:pPr>
            <a:r>
              <a:rPr lang="en-US" sz="1200" dirty="0" smtClean="0">
                <a:latin typeface="Courier New"/>
                <a:cs typeface="Courier New"/>
              </a:rPr>
              <a:t>    acc = 0.0    </a:t>
            </a:r>
          </a:p>
          <a:p>
            <a:pPr>
              <a:lnSpc>
                <a:spcPts val="1200"/>
              </a:lnSpc>
            </a:pPr>
            <a:r>
              <a:rPr lang="en-US" sz="1200" dirty="0" smtClean="0">
                <a:latin typeface="Courier New"/>
                <a:cs typeface="Courier New"/>
              </a:rPr>
              <a:t>    num = 4.0    </a:t>
            </a:r>
          </a:p>
          <a:p>
            <a:pPr>
              <a:lnSpc>
                <a:spcPts val="1200"/>
              </a:lnSpc>
            </a:pPr>
            <a:r>
              <a:rPr lang="en-US" sz="1200" dirty="0" smtClean="0">
                <a:latin typeface="Courier New"/>
                <a:cs typeface="Courier New"/>
              </a:rPr>
              <a:t>    den = 1      </a:t>
            </a:r>
          </a:p>
          <a:p>
            <a:pPr>
              <a:lnSpc>
                <a:spcPts val="1200"/>
              </a:lnSpc>
            </a:pPr>
            <a:endParaRPr lang="en-US" sz="1200" dirty="0" smtClean="0">
              <a:latin typeface="Courier New"/>
              <a:cs typeface="Courier New"/>
            </a:endParaRPr>
          </a:p>
          <a:p>
            <a:pPr>
              <a:lnSpc>
                <a:spcPts val="1200"/>
              </a:lnSpc>
            </a:pPr>
            <a:r>
              <a:rPr lang="en-US" sz="1200" dirty="0" smtClean="0">
                <a:latin typeface="Courier New"/>
                <a:cs typeface="Courier New"/>
              </a:rPr>
              <a:t>    for </a:t>
            </a:r>
            <a:r>
              <a:rPr lang="en-US" sz="1200" dirty="0" err="1" smtClean="0">
                <a:latin typeface="Courier New"/>
                <a:cs typeface="Courier New"/>
              </a:rPr>
              <a:t>aterm</a:t>
            </a:r>
            <a:r>
              <a:rPr lang="en-US" sz="1200" dirty="0" smtClean="0">
                <a:latin typeface="Courier New"/>
                <a:cs typeface="Courier New"/>
              </a:rPr>
              <a:t> in </a:t>
            </a:r>
            <a:r>
              <a:rPr lang="en-US" sz="1200" dirty="0" err="1" smtClean="0">
                <a:latin typeface="Courier New"/>
                <a:cs typeface="Courier New"/>
              </a:rPr>
              <a:t>range(terms</a:t>
            </a:r>
            <a:r>
              <a:rPr lang="en-US" sz="1200" dirty="0" smtClean="0">
                <a:latin typeface="Courier New"/>
                <a:cs typeface="Courier New"/>
              </a:rPr>
              <a:t>):</a:t>
            </a:r>
          </a:p>
          <a:p>
            <a:pPr>
              <a:lnSpc>
                <a:spcPts val="1200"/>
              </a:lnSpc>
            </a:pPr>
            <a:r>
              <a:rPr lang="en-US" sz="1200" dirty="0" smtClean="0">
                <a:latin typeface="Courier New"/>
                <a:cs typeface="Courier New"/>
              </a:rPr>
              <a:t>	   </a:t>
            </a:r>
            <a:r>
              <a:rPr lang="en-US" sz="1200" dirty="0" err="1" smtClean="0">
                <a:latin typeface="Courier New"/>
                <a:cs typeface="Courier New"/>
              </a:rPr>
              <a:t>nextterm</a:t>
            </a:r>
            <a:r>
              <a:rPr lang="en-US" sz="1200" dirty="0" smtClean="0">
                <a:latin typeface="Courier New"/>
                <a:cs typeface="Courier New"/>
              </a:rPr>
              <a:t> = num/den * (-1)**</a:t>
            </a:r>
            <a:r>
              <a:rPr lang="en-US" sz="1200" dirty="0" err="1" smtClean="0">
                <a:latin typeface="Courier New"/>
                <a:cs typeface="Courier New"/>
              </a:rPr>
              <a:t>aterm</a:t>
            </a:r>
            <a:endParaRPr lang="en-US" sz="1200" dirty="0" smtClean="0">
              <a:latin typeface="Courier New"/>
              <a:cs typeface="Courier New"/>
            </a:endParaRPr>
          </a:p>
          <a:p>
            <a:pPr>
              <a:lnSpc>
                <a:spcPts val="1200"/>
              </a:lnSpc>
            </a:pPr>
            <a:r>
              <a:rPr lang="en-US" sz="1200" dirty="0" smtClean="0">
                <a:latin typeface="Courier New"/>
                <a:cs typeface="Courier New"/>
              </a:rPr>
              <a:t>	   acc = acc + </a:t>
            </a:r>
            <a:r>
              <a:rPr lang="en-US" sz="1200" dirty="0" err="1" smtClean="0">
                <a:latin typeface="Courier New"/>
                <a:cs typeface="Courier New"/>
              </a:rPr>
              <a:t>nextterm</a:t>
            </a:r>
          </a:p>
          <a:p>
            <a:pPr>
              <a:lnSpc>
                <a:spcPts val="1200"/>
              </a:lnSpc>
            </a:pPr>
            <a:r>
              <a:rPr lang="en-US" sz="1200" dirty="0" smtClean="0">
                <a:latin typeface="Courier New"/>
                <a:cs typeface="Courier New"/>
              </a:rPr>
              <a:t>	   den = den + 2         </a:t>
            </a:r>
          </a:p>
          <a:p>
            <a:pPr>
              <a:lnSpc>
                <a:spcPts val="1200"/>
              </a:lnSpc>
            </a:pPr>
            <a:endParaRPr lang="en-US" sz="1200" dirty="0" smtClean="0">
              <a:latin typeface="Courier New"/>
              <a:cs typeface="Courier New"/>
            </a:endParaRPr>
          </a:p>
          <a:p>
            <a:pPr>
              <a:lnSpc>
                <a:spcPts val="1200"/>
              </a:lnSpc>
            </a:pPr>
            <a:r>
              <a:rPr lang="en-US" sz="1200" dirty="0" smtClean="0">
                <a:latin typeface="Courier New"/>
                <a:cs typeface="Courier New"/>
              </a:rPr>
              <a:t>    return </a:t>
            </a:r>
            <a:r>
              <a:rPr lang="en-US" sz="1200" dirty="0" err="1" smtClean="0">
                <a:latin typeface="Courier New"/>
                <a:cs typeface="Courier New"/>
              </a:rPr>
              <a:t>acc</a:t>
            </a:r>
            <a:endParaRPr lang="en-US" sz="1200" dirty="0" smtClean="0">
              <a:latin typeface="Courier New"/>
              <a:cs typeface="Courier New"/>
            </a:endParaRPr>
          </a:p>
          <a:p>
            <a:pPr>
              <a:lnSpc>
                <a:spcPts val="1200"/>
              </a:lnSpc>
            </a:pPr>
            <a:endParaRPr lang="en-US" sz="1200" dirty="0">
              <a:latin typeface="Courier New"/>
              <a:cs typeface="Courier New"/>
            </a:endParaRPr>
          </a:p>
          <a:p>
            <a:pPr>
              <a:lnSpc>
                <a:spcPts val="1200"/>
              </a:lnSpc>
            </a:pPr>
            <a:endParaRPr lang="en-US" sz="1200" dirty="0">
              <a:latin typeface="Courier New"/>
              <a:cs typeface="Courier New"/>
            </a:endParaRPr>
          </a:p>
        </p:txBody>
      </p:sp>
      <p:pic>
        <p:nvPicPr>
          <p:cNvPr id="20" name="Picture 19"/>
          <p:cNvPicPr>
            <a:picLocks noChangeAspect="1"/>
          </p:cNvPicPr>
          <p:nvPr/>
        </p:nvPicPr>
        <p:blipFill>
          <a:blip r:embed="rId2"/>
          <a:stretch>
            <a:fillRect/>
          </a:stretch>
        </p:blipFill>
        <p:spPr>
          <a:xfrm>
            <a:off x="5338043" y="1824973"/>
            <a:ext cx="2850798" cy="377090"/>
          </a:xfrm>
          <a:prstGeom prst="rect">
            <a:avLst/>
          </a:prstGeom>
        </p:spPr>
      </p:pic>
      <p:pic>
        <p:nvPicPr>
          <p:cNvPr id="21" name="Picture 20"/>
          <p:cNvPicPr>
            <a:picLocks noChangeAspect="1"/>
          </p:cNvPicPr>
          <p:nvPr/>
        </p:nvPicPr>
        <p:blipFill>
          <a:blip r:embed="rId3"/>
          <a:stretch>
            <a:fillRect/>
          </a:stretch>
        </p:blipFill>
        <p:spPr>
          <a:xfrm>
            <a:off x="5354537" y="2368078"/>
            <a:ext cx="2786061" cy="336120"/>
          </a:xfrm>
          <a:prstGeom prst="rect">
            <a:avLst/>
          </a:prstGeom>
        </p:spPr>
      </p:pic>
      <p:pic>
        <p:nvPicPr>
          <p:cNvPr id="18" name="Picture 3"/>
          <p:cNvPicPr>
            <a:picLocks noChangeAspect="1" noChangeArrowheads="1"/>
          </p:cNvPicPr>
          <p:nvPr/>
        </p:nvPicPr>
        <p:blipFill>
          <a:blip r:embed="rId4"/>
          <a:srcRect/>
          <a:stretch>
            <a:fillRect/>
          </a:stretch>
        </p:blipFill>
        <p:spPr bwMode="auto">
          <a:xfrm>
            <a:off x="2353073" y="1026082"/>
            <a:ext cx="4000630" cy="66677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5610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dirty="0" smtClean="0"/>
              <a:t>Product of Terms: Wallis</a:t>
            </a:r>
            <a:endParaRPr lang="en-US" dirty="0"/>
          </a:p>
        </p:txBody>
      </p:sp>
      <p:sp>
        <p:nvSpPr>
          <p:cNvPr id="3" name="Content Placeholder 2"/>
          <p:cNvSpPr>
            <a:spLocks noGrp="1"/>
          </p:cNvSpPr>
          <p:nvPr>
            <p:ph idx="1"/>
          </p:nvPr>
        </p:nvSpPr>
        <p:spPr>
          <a:xfrm>
            <a:off x="273341" y="1896696"/>
            <a:ext cx="7345363" cy="4168825"/>
          </a:xfrm>
        </p:spPr>
        <p:txBody>
          <a:bodyPr>
            <a:normAutofit/>
          </a:bodyPr>
          <a:lstStyle/>
          <a:p>
            <a:r>
              <a:rPr lang="en-US" sz="1700" dirty="0" smtClean="0"/>
              <a:t>Accumulator variable = 1</a:t>
            </a:r>
          </a:p>
          <a:p>
            <a:r>
              <a:rPr lang="en-US" sz="1700" dirty="0" smtClean="0"/>
              <a:t>Relationship between each pair of terms</a:t>
            </a:r>
            <a:endParaRPr lang="en-US" sz="1700" dirty="0"/>
          </a:p>
        </p:txBody>
      </p:sp>
      <p:pic>
        <p:nvPicPr>
          <p:cNvPr id="4" name="Picture 3"/>
          <p:cNvPicPr>
            <a:picLocks noChangeAspect="1"/>
          </p:cNvPicPr>
          <p:nvPr/>
        </p:nvPicPr>
        <p:blipFill>
          <a:blip r:embed="rId2"/>
          <a:stretch>
            <a:fillRect/>
          </a:stretch>
        </p:blipFill>
        <p:spPr>
          <a:xfrm>
            <a:off x="1739602" y="1052736"/>
            <a:ext cx="5807742" cy="656819"/>
          </a:xfrm>
          <a:prstGeom prst="rect">
            <a:avLst/>
          </a:prstGeom>
        </p:spPr>
      </p:pic>
      <p:pic>
        <p:nvPicPr>
          <p:cNvPr id="5" name="Picture 4"/>
          <p:cNvPicPr>
            <a:picLocks noChangeAspect="1"/>
          </p:cNvPicPr>
          <p:nvPr/>
        </p:nvPicPr>
        <p:blipFill>
          <a:blip r:embed="rId3"/>
          <a:stretch>
            <a:fillRect/>
          </a:stretch>
        </p:blipFill>
        <p:spPr>
          <a:xfrm>
            <a:off x="4442831" y="2298397"/>
            <a:ext cx="4406334" cy="1553366"/>
          </a:xfrm>
          <a:prstGeom prst="rect">
            <a:avLst/>
          </a:prstGeom>
        </p:spPr>
      </p:pic>
      <p:grpSp>
        <p:nvGrpSpPr>
          <p:cNvPr id="17" name="Group 16"/>
          <p:cNvGrpSpPr/>
          <p:nvPr/>
        </p:nvGrpSpPr>
        <p:grpSpPr>
          <a:xfrm>
            <a:off x="6165955" y="5262995"/>
            <a:ext cx="2436945" cy="900119"/>
            <a:chOff x="5599715" y="4362876"/>
            <a:chExt cx="2436945" cy="900119"/>
          </a:xfrm>
        </p:grpSpPr>
        <p:sp>
          <p:nvSpPr>
            <p:cNvPr id="7" name="TextBox 6"/>
            <p:cNvSpPr txBox="1"/>
            <p:nvPr/>
          </p:nvSpPr>
          <p:spPr>
            <a:xfrm>
              <a:off x="5767994" y="4369872"/>
              <a:ext cx="597111" cy="501530"/>
            </a:xfrm>
            <a:prstGeom prst="rect">
              <a:avLst/>
            </a:prstGeom>
            <a:noFill/>
          </p:spPr>
          <p:txBody>
            <a:bodyPr wrap="none" rtlCol="0">
              <a:spAutoFit/>
            </a:bodyPr>
            <a:lstStyle/>
            <a:p>
              <a:r>
                <a:rPr lang="en-US" sz="1400" dirty="0" smtClean="0">
                  <a:latin typeface="Courier New" pitchFamily="49" charset="0"/>
                  <a:cs typeface="Courier New" pitchFamily="49" charset="0"/>
                </a:rPr>
                <a:t>num</a:t>
              </a:r>
              <a:endParaRPr lang="en-US" sz="1400" dirty="0">
                <a:latin typeface="Courier New" pitchFamily="49" charset="0"/>
                <a:cs typeface="Courier New" pitchFamily="49" charset="0"/>
              </a:endParaRPr>
            </a:p>
          </p:txBody>
        </p:sp>
        <p:sp>
          <p:nvSpPr>
            <p:cNvPr id="8" name="TextBox 7"/>
            <p:cNvSpPr txBox="1"/>
            <p:nvPr/>
          </p:nvSpPr>
          <p:spPr>
            <a:xfrm>
              <a:off x="5619208" y="4761465"/>
              <a:ext cx="1106701" cy="501530"/>
            </a:xfrm>
            <a:prstGeom prst="rect">
              <a:avLst/>
            </a:prstGeom>
            <a:noFill/>
          </p:spPr>
          <p:txBody>
            <a:bodyPr wrap="none" rtlCol="0">
              <a:spAutoFit/>
            </a:bodyPr>
            <a:lstStyle/>
            <a:p>
              <a:r>
                <a:rPr lang="en-US" sz="1400" dirty="0" smtClean="0">
                  <a:latin typeface="Courier New" pitchFamily="49" charset="0"/>
                  <a:cs typeface="Courier New" pitchFamily="49" charset="0"/>
                </a:rPr>
                <a:t>num – 1</a:t>
              </a:r>
              <a:endParaRPr lang="en-US" sz="1400" dirty="0">
                <a:latin typeface="Courier New" pitchFamily="49" charset="0"/>
                <a:cs typeface="Courier New" pitchFamily="49" charset="0"/>
              </a:endParaRPr>
            </a:p>
          </p:txBody>
        </p:sp>
        <p:cxnSp>
          <p:nvCxnSpPr>
            <p:cNvPr id="10" name="Straight Connector 9"/>
            <p:cNvCxnSpPr/>
            <p:nvPr/>
          </p:nvCxnSpPr>
          <p:spPr>
            <a:xfrm rot="10800000" flipH="1">
              <a:off x="5599715" y="4706511"/>
              <a:ext cx="938145" cy="2588"/>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78744" y="4362876"/>
              <a:ext cx="597111" cy="501530"/>
            </a:xfrm>
            <a:prstGeom prst="rect">
              <a:avLst/>
            </a:prstGeom>
            <a:noFill/>
          </p:spPr>
          <p:txBody>
            <a:bodyPr wrap="none" rtlCol="0">
              <a:spAutoFit/>
            </a:bodyPr>
            <a:lstStyle/>
            <a:p>
              <a:r>
                <a:rPr lang="en-US" sz="1400" dirty="0" smtClean="0">
                  <a:latin typeface="Courier New" pitchFamily="49" charset="0"/>
                  <a:cs typeface="Courier New" pitchFamily="49" charset="0"/>
                </a:rPr>
                <a:t>num</a:t>
              </a:r>
              <a:endParaRPr lang="en-US" sz="1400" dirty="0">
                <a:latin typeface="Courier New" pitchFamily="49" charset="0"/>
                <a:cs typeface="Courier New" pitchFamily="49" charset="0"/>
              </a:endParaRPr>
            </a:p>
          </p:txBody>
        </p:sp>
        <p:sp>
          <p:nvSpPr>
            <p:cNvPr id="12" name="TextBox 11"/>
            <p:cNvSpPr txBox="1"/>
            <p:nvPr/>
          </p:nvSpPr>
          <p:spPr>
            <a:xfrm>
              <a:off x="6929959" y="4754470"/>
              <a:ext cx="1106701" cy="501530"/>
            </a:xfrm>
            <a:prstGeom prst="rect">
              <a:avLst/>
            </a:prstGeom>
            <a:noFill/>
          </p:spPr>
          <p:txBody>
            <a:bodyPr wrap="none" rtlCol="0">
              <a:spAutoFit/>
            </a:bodyPr>
            <a:lstStyle/>
            <a:p>
              <a:r>
                <a:rPr lang="en-US" sz="1400" dirty="0" smtClean="0">
                  <a:latin typeface="Courier New" pitchFamily="49" charset="0"/>
                  <a:cs typeface="Courier New" pitchFamily="49" charset="0"/>
                </a:rPr>
                <a:t>num + 1</a:t>
              </a:r>
              <a:endParaRPr lang="en-US" sz="1400" dirty="0">
                <a:latin typeface="Courier New" pitchFamily="49" charset="0"/>
                <a:cs typeface="Courier New" pitchFamily="49" charset="0"/>
              </a:endParaRPr>
            </a:p>
          </p:txBody>
        </p:sp>
        <p:cxnSp>
          <p:nvCxnSpPr>
            <p:cNvPr id="13" name="Straight Connector 12"/>
            <p:cNvCxnSpPr/>
            <p:nvPr/>
          </p:nvCxnSpPr>
          <p:spPr>
            <a:xfrm rot="10800000" flipH="1">
              <a:off x="6910466" y="4699516"/>
              <a:ext cx="938145" cy="2588"/>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557353" y="4509733"/>
              <a:ext cx="381935" cy="601835"/>
            </a:xfrm>
            <a:prstGeom prst="rect">
              <a:avLst/>
            </a:prstGeom>
            <a:noFill/>
          </p:spPr>
          <p:txBody>
            <a:bodyPr wrap="none" rtlCol="0">
              <a:spAutoFit/>
            </a:bodyPr>
            <a:lstStyle/>
            <a:p>
              <a:r>
                <a:rPr lang="en-US" dirty="0" err="1" smtClean="0">
                  <a:latin typeface="Courier New" pitchFamily="49" charset="0"/>
                  <a:cs typeface="Courier New" pitchFamily="49" charset="0"/>
                </a:rPr>
                <a:t>x</a:t>
              </a:r>
              <a:endParaRPr lang="en-US" dirty="0">
                <a:latin typeface="Courier New" pitchFamily="49" charset="0"/>
                <a:cs typeface="Courier New" pitchFamily="49" charset="0"/>
              </a:endParaRPr>
            </a:p>
          </p:txBody>
        </p:sp>
      </p:grpSp>
      <p:sp>
        <p:nvSpPr>
          <p:cNvPr id="16" name="Rectangle 15"/>
          <p:cNvSpPr/>
          <p:nvPr/>
        </p:nvSpPr>
        <p:spPr>
          <a:xfrm>
            <a:off x="549183" y="3064723"/>
            <a:ext cx="5815922" cy="3293209"/>
          </a:xfrm>
          <a:prstGeom prst="rect">
            <a:avLst/>
          </a:prstGeom>
        </p:spPr>
        <p:txBody>
          <a:bodyPr wrap="square">
            <a:spAutoFit/>
          </a:bodyPr>
          <a:lstStyle/>
          <a:p>
            <a:pPr>
              <a:tabLst>
                <a:tab pos="538163" algn="l"/>
                <a:tab pos="806450" algn="l"/>
              </a:tabLst>
            </a:pPr>
            <a:r>
              <a:rPr lang="en-US" sz="1600" dirty="0" smtClean="0">
                <a:latin typeface="Courier New" pitchFamily="49" charset="0"/>
                <a:cs typeface="Courier New" pitchFamily="49" charset="0"/>
              </a:rPr>
              <a:t>def </a:t>
            </a:r>
            <a:r>
              <a:rPr lang="en-US" sz="1600" dirty="0" err="1" smtClean="0">
                <a:latin typeface="Courier New" pitchFamily="49" charset="0"/>
                <a:cs typeface="Courier New" pitchFamily="49" charset="0"/>
              </a:rPr>
              <a:t>wallis(pairs</a:t>
            </a:r>
            <a:r>
              <a:rPr lang="en-US" sz="1600" dirty="0" smtClean="0">
                <a:latin typeface="Courier New" pitchFamily="49" charset="0"/>
                <a:cs typeface="Courier New" pitchFamily="49" charset="0"/>
              </a:rPr>
              <a:t>):</a:t>
            </a:r>
          </a:p>
          <a:p>
            <a:pPr>
              <a:tabLst>
                <a:tab pos="538163" algn="l"/>
                <a:tab pos="806450" algn="l"/>
              </a:tabLst>
            </a:pPr>
            <a:r>
              <a:rPr lang="en-US" sz="1600" dirty="0" smtClean="0">
                <a:latin typeface="Courier New" pitchFamily="49" charset="0"/>
                <a:cs typeface="Courier New" pitchFamily="49" charset="0"/>
              </a:rPr>
              <a:t>   acc = 1.0</a:t>
            </a:r>
          </a:p>
          <a:p>
            <a:pPr>
              <a:tabLst>
                <a:tab pos="538163" algn="l"/>
                <a:tab pos="806450" algn="l"/>
              </a:tabLst>
            </a:pPr>
            <a:r>
              <a:rPr lang="en-US" sz="1600" dirty="0" smtClean="0">
                <a:latin typeface="Courier New" pitchFamily="49" charset="0"/>
                <a:cs typeface="Courier New" pitchFamily="49" charset="0"/>
              </a:rPr>
              <a:t>   num = 2.0</a:t>
            </a:r>
          </a:p>
          <a:p>
            <a:pPr>
              <a:tabLst>
                <a:tab pos="538163" algn="l"/>
                <a:tab pos="806450" algn="l"/>
              </a:tabLst>
            </a:pPr>
            <a:r>
              <a:rPr lang="en-US" sz="1600" dirty="0" smtClean="0">
                <a:latin typeface="Courier New" pitchFamily="49" charset="0"/>
                <a:cs typeface="Courier New" pitchFamily="49" charset="0"/>
              </a:rPr>
              <a:t>   for </a:t>
            </a:r>
            <a:r>
              <a:rPr lang="en-US" sz="1600" dirty="0" err="1" smtClean="0">
                <a:latin typeface="Courier New" pitchFamily="49" charset="0"/>
                <a:cs typeface="Courier New" pitchFamily="49" charset="0"/>
              </a:rPr>
              <a:t>apair</a:t>
            </a:r>
            <a:r>
              <a:rPr lang="en-US" sz="1600" dirty="0" smtClean="0">
                <a:latin typeface="Courier New" pitchFamily="49" charset="0"/>
                <a:cs typeface="Courier New" pitchFamily="49" charset="0"/>
              </a:rPr>
              <a:t> in </a:t>
            </a:r>
            <a:r>
              <a:rPr lang="en-US" sz="1600" dirty="0" err="1" smtClean="0">
                <a:latin typeface="Courier New" pitchFamily="49" charset="0"/>
                <a:cs typeface="Courier New" pitchFamily="49" charset="0"/>
              </a:rPr>
              <a:t>range(pairs</a:t>
            </a:r>
            <a:r>
              <a:rPr lang="en-US" sz="1600" dirty="0" smtClean="0">
                <a:latin typeface="Courier New" pitchFamily="49" charset="0"/>
                <a:cs typeface="Courier New" pitchFamily="49" charset="0"/>
              </a:rPr>
              <a:t>):</a:t>
            </a:r>
          </a:p>
          <a:p>
            <a:pPr>
              <a:tabLst>
                <a:tab pos="538163" algn="l"/>
                <a:tab pos="80645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leftterm</a:t>
            </a:r>
            <a:r>
              <a:rPr lang="en-US" sz="1600" dirty="0" smtClean="0">
                <a:latin typeface="Courier New" pitchFamily="49" charset="0"/>
                <a:cs typeface="Courier New" pitchFamily="49" charset="0"/>
              </a:rPr>
              <a:t> = num /(num-1)</a:t>
            </a:r>
          </a:p>
          <a:p>
            <a:pPr>
              <a:tabLst>
                <a:tab pos="538163" algn="l"/>
                <a:tab pos="806450" algn="l"/>
              </a:tabLst>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rightterm</a:t>
            </a:r>
            <a:r>
              <a:rPr lang="en-US" sz="1600" dirty="0" smtClean="0">
                <a:latin typeface="Courier New" pitchFamily="49" charset="0"/>
                <a:cs typeface="Courier New" pitchFamily="49" charset="0"/>
              </a:rPr>
              <a:t> = num /(num+1)</a:t>
            </a:r>
          </a:p>
          <a:p>
            <a:pPr>
              <a:tabLst>
                <a:tab pos="538163" algn="l"/>
                <a:tab pos="806450" algn="l"/>
              </a:tabLst>
            </a:pPr>
            <a:r>
              <a:rPr lang="en-US" sz="1600" dirty="0" smtClean="0">
                <a:latin typeface="Courier New" pitchFamily="49" charset="0"/>
                <a:cs typeface="Courier New" pitchFamily="49" charset="0"/>
              </a:rPr>
              <a:t/>
            </a:r>
            <a:br>
              <a:rPr lang="en-US" sz="1600" dirty="0" smtClean="0">
                <a:latin typeface="Courier New" pitchFamily="49" charset="0"/>
                <a:cs typeface="Courier New" pitchFamily="49" charset="0"/>
              </a:rPr>
            </a:br>
            <a:r>
              <a:rPr lang="en-US" sz="1600" dirty="0" smtClean="0">
                <a:latin typeface="Courier New" pitchFamily="49" charset="0"/>
                <a:cs typeface="Courier New" pitchFamily="49" charset="0"/>
              </a:rPr>
              <a:t>		acc = acc * </a:t>
            </a:r>
            <a:r>
              <a:rPr lang="en-US" sz="1600" dirty="0" err="1" smtClean="0">
                <a:latin typeface="Courier New" pitchFamily="49" charset="0"/>
                <a:cs typeface="Courier New" pitchFamily="49" charset="0"/>
              </a:rPr>
              <a:t>leftterm</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rightterm</a:t>
            </a:r>
            <a:endParaRPr lang="en-US" sz="1600" dirty="0" smtClean="0">
              <a:latin typeface="Courier New" pitchFamily="49" charset="0"/>
              <a:cs typeface="Courier New" pitchFamily="49" charset="0"/>
            </a:endParaRPr>
          </a:p>
          <a:p>
            <a:pPr>
              <a:tabLst>
                <a:tab pos="538163" algn="l"/>
                <a:tab pos="806450" algn="l"/>
              </a:tabLst>
            </a:pPr>
            <a:endParaRPr lang="en-US" sz="1600" dirty="0" smtClean="0">
              <a:latin typeface="Courier New" pitchFamily="49" charset="0"/>
              <a:cs typeface="Courier New" pitchFamily="49" charset="0"/>
            </a:endParaRPr>
          </a:p>
          <a:p>
            <a:pPr>
              <a:tabLst>
                <a:tab pos="538163" algn="l"/>
                <a:tab pos="806450" algn="l"/>
              </a:tabLst>
            </a:pPr>
            <a:r>
              <a:rPr lang="en-US" sz="1600" dirty="0" smtClean="0">
                <a:latin typeface="Courier New" pitchFamily="49" charset="0"/>
                <a:cs typeface="Courier New" pitchFamily="49" charset="0"/>
              </a:rPr>
              <a:t>  		num = num + 2</a:t>
            </a:r>
          </a:p>
          <a:p>
            <a:pPr>
              <a:tabLst>
                <a:tab pos="538163" algn="l"/>
                <a:tab pos="806450" algn="l"/>
              </a:tabLst>
            </a:pPr>
            <a:endParaRPr lang="en-US" sz="1600" dirty="0" smtClean="0">
              <a:latin typeface="Courier New" pitchFamily="49" charset="0"/>
              <a:cs typeface="Courier New" pitchFamily="49" charset="0"/>
            </a:endParaRPr>
          </a:p>
          <a:p>
            <a:pPr>
              <a:tabLst>
                <a:tab pos="538163" algn="l"/>
                <a:tab pos="806450" algn="l"/>
              </a:tabLst>
            </a:pPr>
            <a:r>
              <a:rPr lang="en-US" sz="1600" dirty="0" smtClean="0">
                <a:latin typeface="Courier New" pitchFamily="49" charset="0"/>
                <a:cs typeface="Courier New" pitchFamily="49" charset="0"/>
              </a:rPr>
              <a:t>   pi = acc * 2</a:t>
            </a:r>
          </a:p>
          <a:p>
            <a:pPr>
              <a:tabLst>
                <a:tab pos="538163" algn="l"/>
                <a:tab pos="806450" algn="l"/>
              </a:tabLst>
            </a:pPr>
            <a:r>
              <a:rPr lang="en-US" sz="1600" dirty="0" smtClean="0">
                <a:latin typeface="Courier New" pitchFamily="49" charset="0"/>
                <a:cs typeface="Courier New" pitchFamily="49" charset="0"/>
              </a:rPr>
              <a:t>   return pi</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111412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Simulation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2296" y="2133601"/>
                <a:ext cx="5986237" cy="3931920"/>
              </a:xfrm>
            </p:spPr>
            <p:txBody>
              <a:bodyPr>
                <a:normAutofit/>
              </a:bodyPr>
              <a:lstStyle/>
              <a:p>
                <a:r>
                  <a:rPr lang="en-US" sz="1400" dirty="0" smtClean="0"/>
                  <a:t>Using </a:t>
                </a:r>
                <a:r>
                  <a:rPr lang="en-US" sz="1400" b="1" dirty="0" smtClean="0"/>
                  <a:t>probability </a:t>
                </a:r>
                <a:r>
                  <a:rPr lang="en-US" sz="1400" dirty="0" smtClean="0"/>
                  <a:t>and </a:t>
                </a:r>
                <a:r>
                  <a:rPr lang="en-US" sz="1400" b="1" dirty="0" smtClean="0"/>
                  <a:t> random </a:t>
                </a:r>
                <a:r>
                  <a:rPr lang="en-US" sz="1400" b="1" dirty="0" err="1" smtClean="0"/>
                  <a:t>behaviour</a:t>
                </a:r>
                <a:r>
                  <a:rPr lang="en-US" sz="1400" dirty="0" smtClean="0"/>
                  <a:t> to approximate pi</a:t>
                </a:r>
              </a:p>
              <a:p>
                <a:r>
                  <a:rPr lang="en-US" sz="1400" dirty="0" smtClean="0"/>
                  <a:t>Monte Carlo simulations use features similar to </a:t>
                </a:r>
                <a:r>
                  <a:rPr lang="en-US" sz="1400" b="1" dirty="0" smtClean="0"/>
                  <a:t>“games of chance”</a:t>
                </a:r>
                <a:r>
                  <a:rPr lang="en-US" sz="1400" dirty="0" smtClean="0"/>
                  <a:t>, where a </a:t>
                </a:r>
                <a:r>
                  <a:rPr lang="en-US" sz="1400" i="1" dirty="0" smtClean="0"/>
                  <a:t>random element</a:t>
                </a:r>
                <a:r>
                  <a:rPr lang="en-US" sz="1400" dirty="0" smtClean="0"/>
                  <a:t> will be introduced to the simulation so that it will behave differently each time.</a:t>
                </a:r>
              </a:p>
              <a:p>
                <a:r>
                  <a:rPr lang="en-US" sz="1400" dirty="0" smtClean="0"/>
                  <a:t>Since r = 1, Area of circle = </a:t>
                </a:r>
                <a14:m>
                  <m:oMath xmlns:m="http://schemas.openxmlformats.org/officeDocument/2006/math">
                    <m:r>
                      <a:rPr lang="en-US" sz="1400" i="1" smtClean="0">
                        <a:latin typeface="Cambria Math" panose="02040503050406030204" pitchFamily="18" charset="0"/>
                      </a:rPr>
                      <m:t>𝜋</m:t>
                    </m:r>
                    <m:r>
                      <a:rPr lang="en-SG" sz="1400" b="0" i="1" smtClean="0">
                        <a:latin typeface="Cambria Math" panose="02040503050406030204" pitchFamily="18" charset="0"/>
                      </a:rPr>
                      <m:t> </m:t>
                    </m:r>
                    <m:sSup>
                      <m:sSupPr>
                        <m:ctrlPr>
                          <a:rPr lang="en-SG" sz="1400" b="0" i="1" smtClean="0">
                            <a:latin typeface="Cambria Math" panose="02040503050406030204" pitchFamily="18" charset="0"/>
                          </a:rPr>
                        </m:ctrlPr>
                      </m:sSupPr>
                      <m:e>
                        <m:r>
                          <a:rPr lang="en-SG" sz="1400" b="0" i="1" smtClean="0">
                            <a:latin typeface="Cambria Math" panose="02040503050406030204" pitchFamily="18" charset="0"/>
                          </a:rPr>
                          <m:t>𝑟</m:t>
                        </m:r>
                      </m:e>
                      <m:sup>
                        <m:r>
                          <a:rPr lang="en-SG" sz="1400" b="0" i="1" smtClean="0">
                            <a:latin typeface="Cambria Math" panose="02040503050406030204" pitchFamily="18" charset="0"/>
                          </a:rPr>
                          <m:t>2 </m:t>
                        </m:r>
                      </m:sup>
                    </m:sSup>
                  </m:oMath>
                </a14:m>
                <a:r>
                  <a:rPr lang="en-US" sz="1400" dirty="0" smtClean="0"/>
                  <a:t>= </a:t>
                </a:r>
                <a14:m>
                  <m:oMath xmlns:m="http://schemas.openxmlformats.org/officeDocument/2006/math">
                    <m:r>
                      <a:rPr lang="en-US" sz="1400" i="1">
                        <a:latin typeface="Cambria Math" panose="02040503050406030204" pitchFamily="18" charset="0"/>
                      </a:rPr>
                      <m:t>𝜋</m:t>
                    </m:r>
                  </m:oMath>
                </a14:m>
                <a:r>
                  <a:rPr lang="en-US" sz="1400" dirty="0" smtClean="0"/>
                  <a:t> units </a:t>
                </a:r>
                <a:endParaRPr lang="en-US" sz="1400" dirty="0" smtClean="0"/>
              </a:p>
              <a:p>
                <a:r>
                  <a:rPr lang="en-US" sz="1400" dirty="0" smtClean="0"/>
                  <a:t>Area of quadrant = </a:t>
                </a:r>
                <a14:m>
                  <m:oMath xmlns:m="http://schemas.openxmlformats.org/officeDocument/2006/math">
                    <m:f>
                      <m:fPr>
                        <m:ctrlPr>
                          <a:rPr lang="el-GR" sz="1400" i="1" smtClean="0">
                            <a:latin typeface="Cambria Math" panose="02040503050406030204" pitchFamily="18" charset="0"/>
                          </a:rPr>
                        </m:ctrlPr>
                      </m:fPr>
                      <m:num>
                        <m:r>
                          <a:rPr lang="el-GR" sz="1400" i="1" smtClean="0">
                            <a:latin typeface="Cambria Math" panose="02040503050406030204" pitchFamily="18" charset="0"/>
                          </a:rPr>
                          <m:t>𝜋</m:t>
                        </m:r>
                      </m:num>
                      <m:den>
                        <m:r>
                          <a:rPr lang="en-SG" sz="1400" b="0" i="1" smtClean="0">
                            <a:latin typeface="Cambria Math" panose="02040503050406030204" pitchFamily="18" charset="0"/>
                          </a:rPr>
                          <m:t>4</m:t>
                        </m:r>
                      </m:den>
                    </m:f>
                  </m:oMath>
                </a14:m>
                <a:r>
                  <a:rPr lang="en-US" sz="1400" dirty="0" smtClean="0"/>
                  <a:t>    </a:t>
                </a:r>
                <a:r>
                  <a:rPr lang="en-US" sz="1400" dirty="0" smtClean="0"/>
                  <a:t>, and area of surrounding square = 1 unit </a:t>
                </a:r>
              </a:p>
              <a:p>
                <a:r>
                  <a:rPr lang="en-US" sz="1400" dirty="0" smtClean="0"/>
                  <a:t>The simulation will work by </a:t>
                </a:r>
                <a:r>
                  <a:rPr lang="en-US" sz="1400" i="1" dirty="0" smtClean="0"/>
                  <a:t>randomly</a:t>
                </a:r>
                <a:r>
                  <a:rPr lang="en-US" sz="1400" dirty="0" smtClean="0"/>
                  <a:t> “throwing darts” at the dartboard, in Figure 2.10. We will assume that every dart will hit the board but that the location of that strike will be random. It is easy to see that each dart will hit the square but some will also land inside the quarter-circle. The number of darts that hit inside or outside the quarter-circle will be proportional to the areas of each. More specifically, the fraction of darts that land inside the quarter-circle will be </a:t>
                </a:r>
                <a:r>
                  <a:rPr lang="en-US" sz="1400" dirty="0" smtClean="0"/>
                  <a:t>approximate </a:t>
                </a:r>
                <a:r>
                  <a:rPr lang="en-US" sz="1400" dirty="0" smtClean="0"/>
                  <a:t>to </a:t>
                </a:r>
                <a14:m>
                  <m:oMath xmlns:m="http://schemas.openxmlformats.org/officeDocument/2006/math">
                    <m:f>
                      <m:fPr>
                        <m:ctrlPr>
                          <a:rPr lang="el-GR" sz="1400" i="1">
                            <a:latin typeface="Cambria Math" panose="02040503050406030204" pitchFamily="18" charset="0"/>
                          </a:rPr>
                        </m:ctrlPr>
                      </m:fPr>
                      <m:num>
                        <m:r>
                          <a:rPr lang="el-GR" sz="1400" i="1">
                            <a:latin typeface="Cambria Math" panose="02040503050406030204" pitchFamily="18" charset="0"/>
                          </a:rPr>
                          <m:t>𝜋</m:t>
                        </m:r>
                      </m:num>
                      <m:den>
                        <m:r>
                          <a:rPr lang="en-SG" sz="1400" i="1">
                            <a:latin typeface="Cambria Math" panose="02040503050406030204" pitchFamily="18" charset="0"/>
                          </a:rPr>
                          <m:t>4</m:t>
                        </m:r>
                      </m:den>
                    </m:f>
                  </m:oMath>
                </a14:m>
                <a:endParaRPr lang="en-US" sz="1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2296" y="2133601"/>
                <a:ext cx="5986237" cy="3931920"/>
              </a:xfrm>
              <a:blipFill>
                <a:blip r:embed="rId2"/>
                <a:stretch>
                  <a:fillRect l="-102" t="-310" r="-407"/>
                </a:stretch>
              </a:blipFill>
            </p:spPr>
            <p:txBody>
              <a:bodyPr/>
              <a:lstStyle/>
              <a:p>
                <a:r>
                  <a:rPr lang="en-SG">
                    <a:noFill/>
                  </a:rPr>
                  <a:t> </a:t>
                </a:r>
              </a:p>
            </p:txBody>
          </p:sp>
        </mc:Fallback>
      </mc:AlternateContent>
      <p:pic>
        <p:nvPicPr>
          <p:cNvPr id="4" name="Picture 3"/>
          <p:cNvPicPr>
            <a:picLocks noChangeAspect="1"/>
          </p:cNvPicPr>
          <p:nvPr/>
        </p:nvPicPr>
        <p:blipFill>
          <a:blip r:embed="rId3"/>
          <a:stretch>
            <a:fillRect/>
          </a:stretch>
        </p:blipFill>
        <p:spPr>
          <a:xfrm>
            <a:off x="6756235" y="1750090"/>
            <a:ext cx="2070406" cy="1804154"/>
          </a:xfrm>
          <a:prstGeom prst="rect">
            <a:avLst/>
          </a:prstGeom>
        </p:spPr>
      </p:pic>
      <p:pic>
        <p:nvPicPr>
          <p:cNvPr id="5" name="Picture 4"/>
          <p:cNvPicPr>
            <a:picLocks noChangeAspect="1"/>
          </p:cNvPicPr>
          <p:nvPr/>
        </p:nvPicPr>
        <p:blipFill>
          <a:blip r:embed="rId4"/>
          <a:stretch>
            <a:fillRect/>
          </a:stretch>
        </p:blipFill>
        <p:spPr>
          <a:xfrm>
            <a:off x="6756235" y="4001386"/>
            <a:ext cx="1983741" cy="1909692"/>
          </a:xfrm>
          <a:prstGeom prst="rect">
            <a:avLst/>
          </a:prstGeom>
        </p:spPr>
      </p:pic>
    </p:spTree>
    <p:extLst>
      <p:ext uri="{BB962C8B-B14F-4D97-AF65-F5344CB8AC3E}">
        <p14:creationId xmlns:p14="http://schemas.microsoft.com/office/powerpoint/2010/main" val="17737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module</a:t>
            </a:r>
            <a:endParaRPr lang="en-US" dirty="0"/>
          </a:p>
        </p:txBody>
      </p:sp>
      <p:sp>
        <p:nvSpPr>
          <p:cNvPr id="3" name="Content Placeholder 2"/>
          <p:cNvSpPr>
            <a:spLocks noGrp="1"/>
          </p:cNvSpPr>
          <p:nvPr>
            <p:ph idx="1"/>
          </p:nvPr>
        </p:nvSpPr>
        <p:spPr>
          <a:xfrm>
            <a:off x="589935" y="2133601"/>
            <a:ext cx="4218039" cy="3931920"/>
          </a:xfrm>
        </p:spPr>
        <p:txBody>
          <a:bodyPr>
            <a:normAutofit/>
          </a:bodyPr>
          <a:lstStyle/>
          <a:p>
            <a:r>
              <a:rPr lang="en-US" sz="1800" dirty="0" smtClean="0"/>
              <a:t>The random number generator returns a floating-point number between 0 and 1 each time it is called.</a:t>
            </a:r>
          </a:p>
          <a:p>
            <a:r>
              <a:rPr lang="en-US" sz="1800" dirty="0" smtClean="0"/>
              <a:t>We will use this to generate two numbers between 0 and 1, namely, the x-coordinate and y-coordinate of the dart point.</a:t>
            </a:r>
          </a:p>
          <a:p>
            <a:r>
              <a:rPr lang="en-US" sz="1800" dirty="0" smtClean="0"/>
              <a:t>In order to know whether this randomly chosen point is inside or outside of the quarter circle, we need a few new ideas.</a:t>
            </a:r>
          </a:p>
        </p:txBody>
      </p:sp>
      <p:sp>
        <p:nvSpPr>
          <p:cNvPr id="4" name="Rectangle 3"/>
          <p:cNvSpPr/>
          <p:nvPr/>
        </p:nvSpPr>
        <p:spPr>
          <a:xfrm>
            <a:off x="4807974" y="2133601"/>
            <a:ext cx="4572000" cy="3693319"/>
          </a:xfrm>
          <a:prstGeom prst="rect">
            <a:avLst/>
          </a:prstGeom>
        </p:spPr>
        <p:txBody>
          <a:bodyPr>
            <a:spAutoFit/>
          </a:bodyPr>
          <a:lstStyle/>
          <a:p>
            <a:r>
              <a:rPr lang="sv-SE" dirty="0" smtClean="0">
                <a:latin typeface="Courier New" pitchFamily="49" charset="0"/>
                <a:cs typeface="Courier New" pitchFamily="49" charset="0"/>
              </a:rPr>
              <a:t>&gt;&gt;&gt; import random</a:t>
            </a:r>
          </a:p>
          <a:p>
            <a:r>
              <a:rPr lang="sv-SE" dirty="0" smtClean="0">
                <a:latin typeface="Courier New" pitchFamily="49" charset="0"/>
                <a:cs typeface="Courier New" pitchFamily="49" charset="0"/>
              </a:rPr>
              <a:t>&gt;&gt;&gt; random.random()</a:t>
            </a:r>
          </a:p>
          <a:p>
            <a:r>
              <a:rPr lang="sv-SE" dirty="0" smtClean="0">
                <a:latin typeface="Courier New" pitchFamily="49" charset="0"/>
                <a:cs typeface="Courier New" pitchFamily="49" charset="0"/>
              </a:rPr>
              <a:t>0.5917485257879475</a:t>
            </a:r>
          </a:p>
          <a:p>
            <a:r>
              <a:rPr lang="sv-SE" dirty="0" smtClean="0">
                <a:latin typeface="Courier New" pitchFamily="49" charset="0"/>
                <a:cs typeface="Courier New" pitchFamily="49" charset="0"/>
              </a:rPr>
              <a:t>&gt;&gt;&gt; random.random()</a:t>
            </a:r>
          </a:p>
          <a:p>
            <a:r>
              <a:rPr lang="sv-SE" dirty="0" smtClean="0">
                <a:latin typeface="Courier New" pitchFamily="49" charset="0"/>
                <a:cs typeface="Courier New" pitchFamily="49" charset="0"/>
              </a:rPr>
              <a:t>0.5514326989643525</a:t>
            </a:r>
          </a:p>
          <a:p>
            <a:r>
              <a:rPr lang="sv-SE" dirty="0" smtClean="0">
                <a:latin typeface="Courier New" pitchFamily="49" charset="0"/>
                <a:cs typeface="Courier New" pitchFamily="49" charset="0"/>
              </a:rPr>
              <a:t>&gt;&gt;&gt; for i in range(5):</a:t>
            </a:r>
          </a:p>
          <a:p>
            <a:r>
              <a:rPr lang="sv-SE" dirty="0" smtClean="0">
                <a:latin typeface="Courier New" pitchFamily="49" charset="0"/>
                <a:cs typeface="Courier New" pitchFamily="49" charset="0"/>
              </a:rPr>
              <a:t>	</a:t>
            </a:r>
            <a:r>
              <a:rPr lang="sv-SE" dirty="0" smtClean="0">
                <a:latin typeface="Courier New" pitchFamily="49" charset="0"/>
                <a:cs typeface="Courier New" pitchFamily="49" charset="0"/>
              </a:rPr>
              <a:t>print(random.random</a:t>
            </a:r>
            <a:r>
              <a:rPr lang="sv-SE" dirty="0" smtClean="0">
                <a:latin typeface="Courier New" pitchFamily="49" charset="0"/>
                <a:cs typeface="Courier New" pitchFamily="49" charset="0"/>
              </a:rPr>
              <a:t>())</a:t>
            </a:r>
          </a:p>
          <a:p>
            <a:r>
              <a:rPr lang="sv-SE" dirty="0" smtClean="0">
                <a:latin typeface="Courier New" pitchFamily="49" charset="0"/>
                <a:cs typeface="Courier New" pitchFamily="49" charset="0"/>
              </a:rPr>
              <a:t>0.978005968341</a:t>
            </a:r>
          </a:p>
          <a:p>
            <a:r>
              <a:rPr lang="sv-SE" dirty="0" smtClean="0">
                <a:latin typeface="Courier New" pitchFamily="49" charset="0"/>
                <a:cs typeface="Courier New" pitchFamily="49" charset="0"/>
              </a:rPr>
              <a:t>0.977985355575</a:t>
            </a:r>
          </a:p>
          <a:p>
            <a:r>
              <a:rPr lang="sv-SE" dirty="0" smtClean="0">
                <a:latin typeface="Courier New" pitchFamily="49" charset="0"/>
                <a:cs typeface="Courier New" pitchFamily="49" charset="0"/>
              </a:rPr>
              <a:t>0.0335041797943</a:t>
            </a:r>
          </a:p>
          <a:p>
            <a:r>
              <a:rPr lang="sv-SE" dirty="0" smtClean="0">
                <a:latin typeface="Courier New" pitchFamily="49" charset="0"/>
                <a:cs typeface="Courier New" pitchFamily="49" charset="0"/>
              </a:rPr>
              <a:t>0.934864962738</a:t>
            </a:r>
          </a:p>
          <a:p>
            <a:r>
              <a:rPr lang="sv-SE" dirty="0" smtClean="0">
                <a:latin typeface="Courier New" pitchFamily="49" charset="0"/>
                <a:cs typeface="Courier New" pitchFamily="49" charset="0"/>
              </a:rPr>
              <a:t>0.757895275405</a:t>
            </a:r>
          </a:p>
          <a:p>
            <a:r>
              <a:rPr lang="sv-SE" dirty="0" smtClean="0">
                <a:latin typeface="Courier New" pitchFamily="49" charset="0"/>
                <a:cs typeface="Courier New" pitchFamily="49" charset="0"/>
              </a:rPr>
              <a:t>&gt;&gt;&gt;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4072998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b="1" dirty="0"/>
              <a:t>Importing with</a:t>
            </a:r>
            <a:r>
              <a:rPr lang="en-SG" b="1" dirty="0" smtClean="0"/>
              <a:t> import</a:t>
            </a:r>
            <a:endParaRPr lang="en-SG" dirty="0"/>
          </a:p>
        </p:txBody>
      </p:sp>
      <p:sp>
        <p:nvSpPr>
          <p:cNvPr id="5" name="Content Placeholder 2"/>
          <p:cNvSpPr txBox="1">
            <a:spLocks/>
          </p:cNvSpPr>
          <p:nvPr/>
        </p:nvSpPr>
        <p:spPr>
          <a:xfrm>
            <a:off x="307984" y="1742744"/>
            <a:ext cx="8229600" cy="4525963"/>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3200" b="0" i="0" u="none" strike="noStrike" kern="1200" cap="none" spc="0" normalizeH="0" baseline="0" noProof="0" dirty="0" smtClean="0">
                <a:ln>
                  <a:noFill/>
                </a:ln>
                <a:solidFill>
                  <a:schemeClr val="tx1"/>
                </a:solidFill>
                <a:effectLst/>
                <a:uLnTx/>
                <a:uFillTx/>
                <a:latin typeface="+mn-lt"/>
                <a:ea typeface="+mn-ea"/>
                <a:cs typeface="+mn-cs"/>
              </a:rPr>
              <a:t>Python provides two ways to import modules; we have already seen one:</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&gt;&gt;&gt; import math </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&gt;&gt;&gt; print(math)</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 &lt;module 'math' (built-in)&gt; </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&gt;&gt;&gt; print(math.pi)</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 3.14159265359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3200" b="0" i="0" u="none" strike="noStrike" kern="1200" cap="none" spc="0" normalizeH="0" baseline="0" noProof="0" dirty="0" smtClean="0">
                <a:ln>
                  <a:noFill/>
                </a:ln>
                <a:solidFill>
                  <a:schemeClr val="tx1"/>
                </a:solidFill>
                <a:effectLst/>
                <a:uLnTx/>
                <a:uFillTx/>
                <a:latin typeface="+mn-lt"/>
                <a:ea typeface="+mn-ea"/>
                <a:cs typeface="+mn-cs"/>
              </a:rPr>
              <a:t>If you import math, you get a module object named math. The module object contains constants like pi and functions like sin and exp.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3200" b="0" i="0" u="none" strike="noStrike" kern="1200" cap="none" spc="0" normalizeH="0" baseline="0" noProof="0" dirty="0" smtClean="0">
                <a:ln>
                  <a:noFill/>
                </a:ln>
                <a:solidFill>
                  <a:schemeClr val="tx1"/>
                </a:solidFill>
                <a:effectLst/>
                <a:uLnTx/>
                <a:uFillTx/>
                <a:latin typeface="+mn-lt"/>
                <a:ea typeface="+mn-ea"/>
                <a:cs typeface="+mn-cs"/>
              </a:rPr>
              <a:t>But if you try to access pi directly, you get an error.</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&gt;&gt;&gt; print(pi) </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Traceback (most recent call last): </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     File "&lt;stdin&gt;", line 1, in &lt;module&gt; </a:t>
            </a:r>
          </a:p>
          <a:p>
            <a:pPr marL="215265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2900" b="0" i="0" u="none" strike="noStrike" kern="1200" cap="none" spc="0" normalizeH="0" baseline="0" noProof="0" dirty="0" smtClean="0">
                <a:ln>
                  <a:noFill/>
                </a:ln>
                <a:solidFill>
                  <a:schemeClr val="tx1"/>
                </a:solidFill>
                <a:effectLst/>
                <a:uLnTx/>
                <a:uFillTx/>
                <a:latin typeface="+mn-lt"/>
                <a:ea typeface="+mn-ea"/>
                <a:cs typeface="+mn-cs"/>
              </a:rPr>
              <a:t>NameError: name 'pi' is not defined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702981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with </a:t>
            </a:r>
            <a:r>
              <a:rPr lang="en-US" b="1" dirty="0" smtClean="0"/>
              <a:t>from</a:t>
            </a:r>
            <a:endParaRPr lang="en-SG" b="1" dirty="0"/>
          </a:p>
        </p:txBody>
      </p:sp>
      <p:sp>
        <p:nvSpPr>
          <p:cNvPr id="5" name="Content Placeholder 2"/>
          <p:cNvSpPr txBox="1">
            <a:spLocks/>
          </p:cNvSpPr>
          <p:nvPr/>
        </p:nvSpPr>
        <p:spPr>
          <a:xfrm>
            <a:off x="457200" y="1825493"/>
            <a:ext cx="8229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2000" b="0" i="0" u="none" strike="noStrike" kern="1200" cap="none" spc="0" normalizeH="0" baseline="0" noProof="0" dirty="0" smtClean="0">
                <a:ln>
                  <a:noFill/>
                </a:ln>
                <a:solidFill>
                  <a:schemeClr val="tx1"/>
                </a:solidFill>
                <a:effectLst/>
                <a:uLnTx/>
                <a:uFillTx/>
                <a:latin typeface="+mn-lt"/>
                <a:ea typeface="+mn-ea"/>
                <a:cs typeface="+mn-cs"/>
              </a:rPr>
              <a:t>As an alternative, you can import an object from a module like this:</a:t>
            </a:r>
          </a:p>
          <a:p>
            <a:pPr marL="197008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&gt;&gt;&gt; from math import pi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2000" b="0" i="0" u="none" strike="noStrike" kern="1200" cap="none" spc="0" normalizeH="0" baseline="0" noProof="0" dirty="0" smtClean="0">
                <a:ln>
                  <a:noFill/>
                </a:ln>
                <a:solidFill>
                  <a:schemeClr val="tx1"/>
                </a:solidFill>
                <a:effectLst/>
                <a:uLnTx/>
                <a:uFillTx/>
                <a:latin typeface="+mn-lt"/>
                <a:ea typeface="+mn-ea"/>
                <a:cs typeface="+mn-cs"/>
              </a:rPr>
              <a:t>Now you can access pi directly, without dot notation.</a:t>
            </a:r>
          </a:p>
          <a:p>
            <a:pPr marL="197008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&gt;&gt;&gt; print(pi) </a:t>
            </a:r>
          </a:p>
          <a:p>
            <a:pPr marL="197008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3.14159265359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2000" b="0" i="0" u="none" strike="noStrike" kern="1200" cap="none" spc="0" normalizeH="0" baseline="0" noProof="0" dirty="0" smtClean="0">
                <a:ln>
                  <a:noFill/>
                </a:ln>
                <a:solidFill>
                  <a:schemeClr val="tx1"/>
                </a:solidFill>
                <a:effectLst/>
                <a:uLnTx/>
                <a:uFillTx/>
                <a:latin typeface="+mn-lt"/>
                <a:ea typeface="+mn-ea"/>
                <a:cs typeface="+mn-cs"/>
              </a:rPr>
              <a:t>Or you can use the star operator to import </a:t>
            </a:r>
            <a:r>
              <a:rPr kumimoji="0" lang="en-SG" sz="2000" b="0" i="1" u="none" strike="noStrike" kern="1200" cap="none" spc="0" normalizeH="0" baseline="0" noProof="0" dirty="0" smtClean="0">
                <a:ln>
                  <a:noFill/>
                </a:ln>
                <a:solidFill>
                  <a:schemeClr val="tx1"/>
                </a:solidFill>
                <a:effectLst/>
                <a:uLnTx/>
                <a:uFillTx/>
                <a:latin typeface="+mn-lt"/>
                <a:ea typeface="+mn-ea"/>
                <a:cs typeface="+mn-cs"/>
              </a:rPr>
              <a:t>everything</a:t>
            </a:r>
            <a:r>
              <a:rPr kumimoji="0" lang="en-SG" sz="2000" b="0" i="0" u="none" strike="noStrike" kern="1200" cap="none" spc="0" normalizeH="0" baseline="0" noProof="0" dirty="0" smtClean="0">
                <a:ln>
                  <a:noFill/>
                </a:ln>
                <a:solidFill>
                  <a:schemeClr val="tx1"/>
                </a:solidFill>
                <a:effectLst/>
                <a:uLnTx/>
                <a:uFillTx/>
                <a:latin typeface="+mn-lt"/>
                <a:ea typeface="+mn-ea"/>
                <a:cs typeface="+mn-cs"/>
              </a:rPr>
              <a:t> from the module:</a:t>
            </a:r>
          </a:p>
          <a:p>
            <a:pPr marL="197008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&gt;&gt;&gt; from math import * </a:t>
            </a:r>
          </a:p>
          <a:p>
            <a:pPr marL="197008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&gt;&gt;&gt; cos(pi) </a:t>
            </a:r>
          </a:p>
          <a:p>
            <a:pPr marL="1970088"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SG" sz="1800" b="0" i="0" u="none" strike="noStrike" kern="1200" cap="none" spc="0" normalizeH="0" baseline="0" noProof="0" dirty="0" smtClean="0">
                <a:ln>
                  <a:noFill/>
                </a:ln>
                <a:solidFill>
                  <a:schemeClr val="tx1"/>
                </a:solidFill>
                <a:effectLst/>
                <a:uLnTx/>
                <a:uFillTx/>
                <a:latin typeface="+mn-lt"/>
                <a:ea typeface="+mn-ea"/>
                <a:cs typeface="+mn-cs"/>
              </a:rPr>
              <a:t>-1.0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2000" b="0" i="0" u="none" strike="noStrike" kern="1200" cap="none" spc="0" normalizeH="0" baseline="0" noProof="0" dirty="0" smtClean="0">
                <a:ln>
                  <a:noFill/>
                </a:ln>
                <a:solidFill>
                  <a:schemeClr val="tx1"/>
                </a:solidFill>
                <a:effectLst/>
                <a:uLnTx/>
                <a:uFillTx/>
                <a:latin typeface="+mn-lt"/>
                <a:ea typeface="+mn-ea"/>
                <a:cs typeface="+mn-cs"/>
              </a:rPr>
              <a:t>The advantage of importing everything from the math module is that your code can be more concise.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2000" b="0" i="0" u="none" strike="noStrike" kern="1200" cap="none" spc="0" normalizeH="0" baseline="0" noProof="0" dirty="0" smtClean="0">
                <a:ln>
                  <a:noFill/>
                </a:ln>
                <a:solidFill>
                  <a:schemeClr val="tx1"/>
                </a:solidFill>
                <a:effectLst/>
                <a:uLnTx/>
                <a:uFillTx/>
                <a:latin typeface="+mn-lt"/>
                <a:ea typeface="+mn-ea"/>
                <a:cs typeface="+mn-cs"/>
              </a:rPr>
              <a:t>The disadvantage is that there might be conflicts between names defined in different modules, or between a name from a module and one of your variables.</a:t>
            </a:r>
            <a:endParaRPr kumimoji="0" lang="en-SG"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10850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Pi = ratio of a circle’s circumference to its diameter</a:t>
            </a:r>
          </a:p>
          <a:p>
            <a:pPr lvl="1">
              <a:buNone/>
            </a:pPr>
            <a:r>
              <a:rPr lang="en-US" b="1" dirty="0" err="1" smtClean="0"/>
              <a:t>π</a:t>
            </a:r>
            <a:r>
              <a:rPr lang="en-US" dirty="0" smtClean="0"/>
              <a:t>  =  C / </a:t>
            </a:r>
            <a:r>
              <a:rPr lang="en-US" dirty="0" err="1" smtClean="0"/>
              <a:t>d</a:t>
            </a:r>
            <a:endParaRPr lang="en-US" dirty="0" smtClean="0"/>
          </a:p>
          <a:p>
            <a:pPr lvl="1">
              <a:buNone/>
            </a:pPr>
            <a:r>
              <a:rPr lang="en-US" dirty="0" smtClean="0"/>
              <a:t>    = C / 2r</a:t>
            </a:r>
          </a:p>
          <a:p>
            <a:pPr lvl="1">
              <a:buNone/>
            </a:pPr>
            <a:r>
              <a:rPr lang="en-US" dirty="0" smtClean="0"/>
              <a:t>C = 2</a:t>
            </a:r>
            <a:r>
              <a:rPr lang="en-US" b="1" dirty="0" smtClean="0"/>
              <a:t>π</a:t>
            </a:r>
            <a:r>
              <a:rPr lang="en-US" dirty="0" smtClean="0"/>
              <a:t>r</a:t>
            </a:r>
          </a:p>
          <a:p>
            <a:pPr lvl="1">
              <a:buNone/>
            </a:pPr>
            <a:endParaRPr lang="en-US" dirty="0" smtClean="0"/>
          </a:p>
          <a:p>
            <a:pPr lvl="1">
              <a:buNone/>
            </a:pPr>
            <a:r>
              <a:rPr lang="en-US" dirty="0" smtClean="0"/>
              <a:t>Other uses of pi</a:t>
            </a:r>
          </a:p>
          <a:p>
            <a:pPr lvl="1">
              <a:buNone/>
            </a:pPr>
            <a:r>
              <a:rPr lang="en-US" dirty="0" smtClean="0"/>
              <a:t>Area of circle = </a:t>
            </a:r>
            <a:r>
              <a:rPr lang="en-US" b="1" dirty="0" smtClean="0"/>
              <a:t>π</a:t>
            </a:r>
            <a:r>
              <a:rPr lang="en-US" dirty="0" smtClean="0"/>
              <a:t>r</a:t>
            </a:r>
            <a:r>
              <a:rPr lang="en-US" baseline="30000" dirty="0" smtClean="0"/>
              <a:t>2</a:t>
            </a:r>
          </a:p>
          <a:p>
            <a:pPr lvl="1">
              <a:buNone/>
            </a:pPr>
            <a:r>
              <a:rPr lang="en-US" dirty="0" smtClean="0"/>
              <a:t>Volume of sphere = </a:t>
            </a:r>
            <a:r>
              <a:rPr lang="en-US" baseline="30000" dirty="0" smtClean="0"/>
              <a:t>4</a:t>
            </a:r>
            <a:r>
              <a:rPr lang="en-US" dirty="0" smtClean="0"/>
              <a:t>/</a:t>
            </a:r>
            <a:r>
              <a:rPr lang="en-US" baseline="-25000" dirty="0" smtClean="0"/>
              <a:t>3</a:t>
            </a:r>
            <a:r>
              <a:rPr lang="en-US" b="1" dirty="0" smtClean="0"/>
              <a:t>π</a:t>
            </a:r>
            <a:r>
              <a:rPr lang="en-US" dirty="0" smtClean="0"/>
              <a:t>r</a:t>
            </a:r>
            <a:r>
              <a:rPr lang="en-US" baseline="30000" dirty="0" smtClean="0"/>
              <a:t>3</a:t>
            </a:r>
          </a:p>
          <a:p>
            <a:pPr lvl="1">
              <a:buNone/>
            </a:pPr>
            <a:r>
              <a:rPr lang="en-US" dirty="0" smtClean="0"/>
              <a:t>Surface area of sphere = 4</a:t>
            </a:r>
            <a:r>
              <a:rPr lang="en-US" b="1" dirty="0" smtClean="0"/>
              <a:t>π</a:t>
            </a:r>
            <a:r>
              <a:rPr lang="en-US" dirty="0" smtClean="0"/>
              <a:t>r</a:t>
            </a:r>
            <a:r>
              <a:rPr lang="en-US" baseline="30000" dirty="0" smtClean="0"/>
              <a:t>2</a:t>
            </a:r>
            <a:endParaRPr lang="en-US" baseline="-25000" dirty="0" smtClean="0"/>
          </a:p>
          <a:p>
            <a:pPr lvl="1">
              <a:buNone/>
            </a:pPr>
            <a:endParaRPr lang="en-US" baseline="-25000" dirty="0"/>
          </a:p>
        </p:txBody>
      </p:sp>
      <p:pic>
        <p:nvPicPr>
          <p:cNvPr id="4" name="Picture 3"/>
          <p:cNvPicPr>
            <a:picLocks noChangeAspect="1"/>
          </p:cNvPicPr>
          <p:nvPr/>
        </p:nvPicPr>
        <p:blipFill>
          <a:blip r:embed="rId2"/>
          <a:stretch>
            <a:fillRect/>
          </a:stretch>
        </p:blipFill>
        <p:spPr>
          <a:xfrm>
            <a:off x="5243285" y="2783407"/>
            <a:ext cx="3282114" cy="3282114"/>
          </a:xfrm>
          <a:prstGeom prst="rect">
            <a:avLst/>
          </a:prstGeom>
        </p:spPr>
      </p:pic>
    </p:spTree>
    <p:extLst>
      <p:ext uri="{BB962C8B-B14F-4D97-AF65-F5344CB8AC3E}">
        <p14:creationId xmlns:p14="http://schemas.microsoft.com/office/powerpoint/2010/main" val="116786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a:t>
            </a:r>
            <a:endParaRPr lang="en-US" dirty="0"/>
          </a:p>
        </p:txBody>
      </p:sp>
      <p:sp>
        <p:nvSpPr>
          <p:cNvPr id="3" name="Content Placeholder 2"/>
          <p:cNvSpPr>
            <a:spLocks noGrp="1"/>
          </p:cNvSpPr>
          <p:nvPr>
            <p:ph idx="1"/>
          </p:nvPr>
        </p:nvSpPr>
        <p:spPr>
          <a:xfrm>
            <a:off x="900112" y="1794397"/>
            <a:ext cx="7345363" cy="3931920"/>
          </a:xfrm>
        </p:spPr>
        <p:txBody>
          <a:bodyPr>
            <a:normAutofit/>
          </a:bodyPr>
          <a:lstStyle/>
          <a:p>
            <a:pPr>
              <a:spcBef>
                <a:spcPts val="1800"/>
              </a:spcBef>
            </a:pPr>
            <a:r>
              <a:rPr lang="en-US" sz="1800" dirty="0" smtClean="0"/>
              <a:t>To solve the problem of deciding whether the point is inside / outside the quarter-circle, we need to be able to ask a question.</a:t>
            </a:r>
          </a:p>
          <a:p>
            <a:pPr>
              <a:spcBef>
                <a:spcPts val="1800"/>
              </a:spcBef>
            </a:pPr>
            <a:r>
              <a:rPr lang="en-US" sz="1800" dirty="0" smtClean="0"/>
              <a:t>In computer science, a question is referred to as a </a:t>
            </a:r>
            <a:r>
              <a:rPr lang="en-US" sz="1800" b="1" dirty="0" smtClean="0"/>
              <a:t>Boolean expression</a:t>
            </a:r>
            <a:r>
              <a:rPr lang="en-US" sz="1800" dirty="0" smtClean="0"/>
              <a:t>, which results in Boolean data values, </a:t>
            </a:r>
            <a:r>
              <a:rPr lang="en-US" sz="1800" b="1" dirty="0" smtClean="0"/>
              <a:t>True</a:t>
            </a:r>
            <a:r>
              <a:rPr lang="en-US" sz="1800" dirty="0" smtClean="0"/>
              <a:t> or </a:t>
            </a:r>
            <a:r>
              <a:rPr lang="en-US" sz="1800" b="1" dirty="0" smtClean="0"/>
              <a:t>False</a:t>
            </a:r>
            <a:r>
              <a:rPr lang="en-US" sz="1800" dirty="0" smtClean="0"/>
              <a:t>.</a:t>
            </a:r>
          </a:p>
          <a:p>
            <a:pPr>
              <a:spcBef>
                <a:spcPts val="1800"/>
              </a:spcBef>
            </a:pPr>
            <a:r>
              <a:rPr lang="en-US" sz="1800" dirty="0" smtClean="0"/>
              <a:t>Simple Boolean expressions</a:t>
            </a:r>
          </a:p>
          <a:p>
            <a:pPr lvl="1">
              <a:spcBef>
                <a:spcPts val="1800"/>
              </a:spcBef>
            </a:pPr>
            <a:endParaRPr lang="en-US" sz="1600" dirty="0" smtClean="0"/>
          </a:p>
        </p:txBody>
      </p:sp>
      <p:pic>
        <p:nvPicPr>
          <p:cNvPr id="1026" name="Picture 2"/>
          <p:cNvPicPr>
            <a:picLocks noChangeAspect="1" noChangeArrowheads="1"/>
          </p:cNvPicPr>
          <p:nvPr/>
        </p:nvPicPr>
        <p:blipFill>
          <a:blip r:embed="rId2"/>
          <a:srcRect/>
          <a:stretch>
            <a:fillRect/>
          </a:stretch>
        </p:blipFill>
        <p:spPr bwMode="auto">
          <a:xfrm>
            <a:off x="1298012" y="3733812"/>
            <a:ext cx="2344840" cy="23302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633317" y="3733812"/>
            <a:ext cx="5200464" cy="2635088"/>
          </a:xfrm>
          <a:prstGeom prst="rect">
            <a:avLst/>
          </a:prstGeom>
          <a:noFill/>
          <a:ln w="9525">
            <a:noFill/>
            <a:miter lim="800000"/>
            <a:headEnd/>
            <a:tailEnd/>
          </a:ln>
          <a:effectLst/>
        </p:spPr>
      </p:pic>
    </p:spTree>
    <p:extLst>
      <p:ext uri="{BB962C8B-B14F-4D97-AF65-F5344CB8AC3E}">
        <p14:creationId xmlns:p14="http://schemas.microsoft.com/office/powerpoint/2010/main" val="3381904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Compound Boolean Expressions</a:t>
            </a:r>
            <a:endParaRPr lang="en-US" dirty="0"/>
          </a:p>
        </p:txBody>
      </p:sp>
      <p:sp>
        <p:nvSpPr>
          <p:cNvPr id="3" name="Content Placeholder 2"/>
          <p:cNvSpPr>
            <a:spLocks noGrp="1"/>
          </p:cNvSpPr>
          <p:nvPr>
            <p:ph idx="1"/>
          </p:nvPr>
        </p:nvSpPr>
        <p:spPr>
          <a:xfrm>
            <a:off x="900112" y="1779649"/>
            <a:ext cx="7345363" cy="3931920"/>
          </a:xfrm>
        </p:spPr>
        <p:txBody>
          <a:bodyPr/>
          <a:lstStyle/>
          <a:p>
            <a:r>
              <a:rPr lang="en-US" dirty="0" smtClean="0"/>
              <a:t>Composed of simple </a:t>
            </a:r>
            <a:r>
              <a:rPr lang="en-US" dirty="0" err="1" smtClean="0"/>
              <a:t>boolean</a:t>
            </a:r>
            <a:r>
              <a:rPr lang="en-US" dirty="0" smtClean="0"/>
              <a:t> expressions that are connected by </a:t>
            </a:r>
            <a:r>
              <a:rPr lang="en-US" b="1" dirty="0" smtClean="0"/>
              <a:t>logical operators</a:t>
            </a:r>
            <a:r>
              <a:rPr lang="en-US" i="1" dirty="0" smtClean="0"/>
              <a:t>and, or, not</a:t>
            </a:r>
            <a:endParaRPr lang="en-US" dirty="0"/>
          </a:p>
        </p:txBody>
      </p:sp>
      <p:pic>
        <p:nvPicPr>
          <p:cNvPr id="2050" name="Picture 2"/>
          <p:cNvPicPr>
            <a:picLocks noChangeAspect="1" noChangeArrowheads="1"/>
          </p:cNvPicPr>
          <p:nvPr/>
        </p:nvPicPr>
        <p:blipFill>
          <a:blip r:embed="rId2"/>
          <a:srcRect/>
          <a:stretch>
            <a:fillRect/>
          </a:stretch>
        </p:blipFill>
        <p:spPr bwMode="auto">
          <a:xfrm>
            <a:off x="1365327" y="2598798"/>
            <a:ext cx="6629432" cy="145701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65327" y="4306532"/>
            <a:ext cx="2454505" cy="2028868"/>
          </a:xfrm>
          <a:prstGeom prst="rect">
            <a:avLst/>
          </a:prstGeom>
          <a:noFill/>
          <a:ln w="9525">
            <a:noFill/>
            <a:miter lim="800000"/>
            <a:headEnd/>
            <a:tailEnd/>
          </a:ln>
          <a:effectLst/>
        </p:spPr>
      </p:pic>
    </p:spTree>
    <p:extLst>
      <p:ext uri="{BB962C8B-B14F-4D97-AF65-F5344CB8AC3E}">
        <p14:creationId xmlns:p14="http://schemas.microsoft.com/office/powerpoint/2010/main" val="2986463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4883192" y="2636229"/>
            <a:ext cx="3915802" cy="3607817"/>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Selection Statements</a:t>
            </a:r>
            <a:endParaRPr lang="en-US" dirty="0"/>
          </a:p>
        </p:txBody>
      </p:sp>
      <p:sp>
        <p:nvSpPr>
          <p:cNvPr id="3" name="Content Placeholder 2"/>
          <p:cNvSpPr>
            <a:spLocks noGrp="1"/>
          </p:cNvSpPr>
          <p:nvPr>
            <p:ph idx="1"/>
          </p:nvPr>
        </p:nvSpPr>
        <p:spPr>
          <a:xfrm>
            <a:off x="295429" y="1643000"/>
            <a:ext cx="5147525" cy="3931920"/>
          </a:xfrm>
        </p:spPr>
        <p:txBody>
          <a:bodyPr>
            <a:normAutofit/>
          </a:bodyPr>
          <a:lstStyle/>
          <a:p>
            <a:pPr>
              <a:lnSpc>
                <a:spcPts val="1800"/>
              </a:lnSpc>
              <a:spcBef>
                <a:spcPts val="1600"/>
              </a:spcBef>
            </a:pPr>
            <a:r>
              <a:rPr lang="en-US" sz="1600" dirty="0" smtClean="0"/>
              <a:t>In computer science, decisions are often called </a:t>
            </a:r>
            <a:r>
              <a:rPr lang="en-US" sz="1600" b="1" dirty="0" smtClean="0"/>
              <a:t>selection</a:t>
            </a:r>
            <a:r>
              <a:rPr lang="en-US" sz="1600" dirty="0" smtClean="0"/>
              <a:t> because we wish to select between possible outcomes based on the result of the question we have asked.</a:t>
            </a:r>
          </a:p>
          <a:p>
            <a:pPr>
              <a:lnSpc>
                <a:spcPts val="1800"/>
              </a:lnSpc>
              <a:spcBef>
                <a:spcPts val="1600"/>
              </a:spcBef>
            </a:pPr>
            <a:r>
              <a:rPr lang="en-US" sz="1600" dirty="0" smtClean="0"/>
              <a:t>Up until now, the statements in our programs have been executed in sequence, one at a time, in the order that they were written.</a:t>
            </a:r>
          </a:p>
          <a:p>
            <a:pPr>
              <a:lnSpc>
                <a:spcPts val="1800"/>
              </a:lnSpc>
              <a:spcBef>
                <a:spcPts val="1600"/>
              </a:spcBef>
            </a:pPr>
            <a:r>
              <a:rPr lang="en-US" sz="1600" b="1" dirty="0" smtClean="0"/>
              <a:t>If-Else statement</a:t>
            </a:r>
            <a:r>
              <a:rPr lang="en-US" sz="1600" dirty="0" smtClean="0"/>
              <a:t> will contain a question and other groups of statements that may or may not be executed, depending on the result of the question</a:t>
            </a:r>
            <a:endParaRPr lang="en-US" sz="1600" b="1" dirty="0"/>
          </a:p>
        </p:txBody>
      </p:sp>
      <p:pic>
        <p:nvPicPr>
          <p:cNvPr id="3074" name="Picture 2"/>
          <p:cNvPicPr>
            <a:picLocks noChangeAspect="1" noChangeArrowheads="1"/>
          </p:cNvPicPr>
          <p:nvPr/>
        </p:nvPicPr>
        <p:blipFill>
          <a:blip r:embed="rId3"/>
          <a:srcRect/>
          <a:stretch>
            <a:fillRect/>
          </a:stretch>
        </p:blipFill>
        <p:spPr bwMode="auto">
          <a:xfrm>
            <a:off x="7163800" y="2139614"/>
            <a:ext cx="1635194" cy="993229"/>
          </a:xfrm>
          <a:prstGeom prst="rect">
            <a:avLst/>
          </a:prstGeom>
          <a:noFill/>
          <a:ln w="9525">
            <a:solidFill>
              <a:schemeClr val="accent1"/>
            </a:solidFill>
            <a:miter lim="800000"/>
            <a:headEnd/>
            <a:tailEnd/>
          </a:ln>
          <a:effectLst/>
        </p:spPr>
      </p:pic>
      <p:sp>
        <p:nvSpPr>
          <p:cNvPr id="6" name="Rectangle 5"/>
          <p:cNvSpPr/>
          <p:nvPr/>
        </p:nvSpPr>
        <p:spPr>
          <a:xfrm>
            <a:off x="535577" y="4365010"/>
            <a:ext cx="4347615" cy="2067233"/>
          </a:xfrm>
          <a:prstGeom prst="rect">
            <a:avLst/>
          </a:prstGeom>
        </p:spPr>
        <p:txBody>
          <a:bodyPr wrap="square">
            <a:spAutoFit/>
          </a:bodyPr>
          <a:lstStyle/>
          <a:p>
            <a:pPr>
              <a:lnSpc>
                <a:spcPts val="1440"/>
              </a:lnSpc>
            </a:pPr>
            <a:r>
              <a:rPr lang="en-US" sz="1200" dirty="0" smtClean="0">
                <a:latin typeface="Courier New" pitchFamily="49" charset="0"/>
                <a:cs typeface="Courier New" pitchFamily="49" charset="0"/>
              </a:rPr>
              <a:t>&gt;&gt;&gt; c</a:t>
            </a:r>
          </a:p>
          <a:p>
            <a:pPr>
              <a:lnSpc>
                <a:spcPts val="1440"/>
              </a:lnSpc>
            </a:pPr>
            <a:r>
              <a:rPr lang="en-US" sz="1200" dirty="0" smtClean="0">
                <a:latin typeface="Courier New" pitchFamily="49" charset="0"/>
                <a:cs typeface="Courier New" pitchFamily="49" charset="0"/>
              </a:rPr>
              <a:t>10</a:t>
            </a:r>
          </a:p>
          <a:p>
            <a:pPr>
              <a:lnSpc>
                <a:spcPts val="1440"/>
              </a:lnSpc>
            </a:pPr>
            <a:r>
              <a:rPr lang="en-US" sz="1200" dirty="0" smtClean="0">
                <a:latin typeface="Courier New" pitchFamily="49" charset="0"/>
                <a:cs typeface="Courier New" pitchFamily="49" charset="0"/>
              </a:rPr>
              <a:t>&gt;&gt;&gt; a = 5</a:t>
            </a:r>
          </a:p>
          <a:p>
            <a:pPr>
              <a:lnSpc>
                <a:spcPts val="1440"/>
              </a:lnSpc>
            </a:pPr>
            <a:r>
              <a:rPr lang="en-US" sz="1200" dirty="0" smtClean="0">
                <a:latin typeface="Courier New" pitchFamily="49" charset="0"/>
                <a:cs typeface="Courier New" pitchFamily="49" charset="0"/>
              </a:rPr>
              <a:t>&gt;&gt;&gt; b = 3</a:t>
            </a:r>
          </a:p>
          <a:p>
            <a:pPr>
              <a:lnSpc>
                <a:spcPts val="1440"/>
              </a:lnSpc>
            </a:pPr>
            <a:r>
              <a:rPr lang="en-US" sz="1200" dirty="0" smtClean="0">
                <a:latin typeface="Courier New" pitchFamily="49" charset="0"/>
                <a:cs typeface="Courier New" pitchFamily="49" charset="0"/>
              </a:rPr>
              <a:t>&gt;&gt;&gt; if a &gt; b:</a:t>
            </a:r>
          </a:p>
          <a:p>
            <a:pPr>
              <a:lnSpc>
                <a:spcPts val="1440"/>
              </a:lnSpc>
            </a:pPr>
            <a:r>
              <a:rPr lang="en-US" sz="1200" dirty="0" smtClean="0">
                <a:latin typeface="Courier New" pitchFamily="49" charset="0"/>
                <a:cs typeface="Courier New" pitchFamily="49" charset="0"/>
              </a:rPr>
              <a:t>	  c = 10</a:t>
            </a:r>
          </a:p>
          <a:p>
            <a:pPr>
              <a:lnSpc>
                <a:spcPts val="1440"/>
              </a:lnSpc>
            </a:pPr>
            <a:r>
              <a:rPr lang="en-US" sz="1200" dirty="0" smtClean="0">
                <a:latin typeface="Courier New" pitchFamily="49" charset="0"/>
                <a:cs typeface="Courier New" pitchFamily="49" charset="0"/>
              </a:rPr>
              <a:t>    else:</a:t>
            </a:r>
          </a:p>
          <a:p>
            <a:pPr>
              <a:lnSpc>
                <a:spcPts val="1440"/>
              </a:lnSpc>
            </a:pPr>
            <a:r>
              <a:rPr lang="en-US" sz="1200" dirty="0" smtClean="0">
                <a:latin typeface="Courier New" pitchFamily="49" charset="0"/>
                <a:cs typeface="Courier New" pitchFamily="49" charset="0"/>
              </a:rPr>
              <a:t>	  c = 20</a:t>
            </a:r>
          </a:p>
          <a:p>
            <a:pPr>
              <a:lnSpc>
                <a:spcPts val="1440"/>
              </a:lnSpc>
            </a:pPr>
            <a:r>
              <a:rPr lang="en-US" sz="1200" dirty="0" smtClean="0">
                <a:latin typeface="Courier New" pitchFamily="49" charset="0"/>
                <a:cs typeface="Courier New" pitchFamily="49" charset="0"/>
              </a:rPr>
              <a:t>&gt;&gt;&gt; c</a:t>
            </a:r>
          </a:p>
          <a:p>
            <a:pPr>
              <a:lnSpc>
                <a:spcPts val="1440"/>
              </a:lnSpc>
            </a:pPr>
            <a:r>
              <a:rPr lang="en-US" sz="1200" dirty="0" smtClean="0">
                <a:latin typeface="Courier New" pitchFamily="49" charset="0"/>
                <a:cs typeface="Courier New" pitchFamily="49" charset="0"/>
              </a:rPr>
              <a:t>10</a:t>
            </a:r>
          </a:p>
          <a:p>
            <a:pPr>
              <a:lnSpc>
                <a:spcPts val="1440"/>
              </a:lnSpc>
            </a:pPr>
            <a:r>
              <a:rPr lang="en-US" sz="1200" dirty="0" smtClean="0">
                <a:latin typeface="Courier New" pitchFamily="49" charset="0"/>
                <a:cs typeface="Courier New" pitchFamily="49" charset="0"/>
              </a:rPr>
              <a:t>&gt;&gt;&gt;</a:t>
            </a: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4056471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243512" y="2338252"/>
            <a:ext cx="3773315" cy="3893276"/>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6290992" y="1871527"/>
            <a:ext cx="1343025" cy="466725"/>
          </a:xfrm>
          <a:prstGeom prst="rect">
            <a:avLst/>
          </a:prstGeom>
          <a:noFill/>
          <a:ln w="9525">
            <a:solidFill>
              <a:schemeClr val="accent1"/>
            </a:solid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1060677" y="2124075"/>
            <a:ext cx="1666875" cy="2609850"/>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2912315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Selection</a:t>
            </a:r>
            <a:endParaRPr lang="en-US" dirty="0"/>
          </a:p>
        </p:txBody>
      </p:sp>
      <p:pic>
        <p:nvPicPr>
          <p:cNvPr id="5122" name="Picture 2"/>
          <p:cNvPicPr>
            <a:picLocks noChangeAspect="1" noChangeArrowheads="1"/>
          </p:cNvPicPr>
          <p:nvPr/>
        </p:nvPicPr>
        <p:blipFill>
          <a:blip r:embed="rId2"/>
          <a:srcRect/>
          <a:stretch>
            <a:fillRect/>
          </a:stretch>
        </p:blipFill>
        <p:spPr bwMode="auto">
          <a:xfrm>
            <a:off x="6296433" y="1920649"/>
            <a:ext cx="1724025" cy="1971675"/>
          </a:xfrm>
          <a:prstGeom prst="rect">
            <a:avLst/>
          </a:prstGeom>
          <a:noFill/>
          <a:ln w="9525">
            <a:solidFill>
              <a:schemeClr val="accent1"/>
            </a:solidFill>
            <a:miter lim="800000"/>
            <a:headEnd/>
            <a:tailEnd/>
          </a:ln>
          <a:effectLst/>
        </p:spPr>
      </p:pic>
      <p:sp>
        <p:nvSpPr>
          <p:cNvPr id="5" name="Rectangle 4"/>
          <p:cNvSpPr/>
          <p:nvPr/>
        </p:nvSpPr>
        <p:spPr>
          <a:xfrm>
            <a:off x="679267" y="1920649"/>
            <a:ext cx="5891349" cy="3293209"/>
          </a:xfrm>
          <a:prstGeom prst="rect">
            <a:avLst/>
          </a:prstGeom>
        </p:spPr>
        <p:txBody>
          <a:bodyPr wrap="square">
            <a:spAutoFit/>
          </a:bodyPr>
          <a:lstStyle/>
          <a:p>
            <a:r>
              <a:rPr lang="en-US" sz="1600" dirty="0" err="1" smtClean="0">
                <a:latin typeface="Courier New" pitchFamily="49" charset="0"/>
                <a:cs typeface="Courier New" pitchFamily="49" charset="0"/>
              </a:rPr>
              <a:t>wearGlasses</a:t>
            </a:r>
            <a:r>
              <a:rPr lang="en-US" sz="1600" dirty="0" smtClean="0">
                <a:latin typeface="Courier New" pitchFamily="49" charset="0"/>
                <a:cs typeface="Courier New" pitchFamily="49" charset="0"/>
              </a:rPr>
              <a:t> = False</a:t>
            </a:r>
          </a:p>
          <a:p>
            <a:r>
              <a:rPr lang="en-US" sz="1600" dirty="0" smtClean="0">
                <a:latin typeface="Courier New" pitchFamily="49" charset="0"/>
                <a:cs typeface="Courier New" pitchFamily="49" charset="0"/>
              </a:rPr>
              <a:t>height = 165</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wearGlasses</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if height &lt; 165:</a:t>
            </a:r>
          </a:p>
          <a:p>
            <a:r>
              <a:rPr lang="en-US" sz="1600" dirty="0" smtClean="0">
                <a:latin typeface="Courier New" pitchFamily="49" charset="0"/>
                <a:cs typeface="Courier New" pitchFamily="49" charset="0"/>
              </a:rPr>
              <a:t>        print("Not Eligible")</a:t>
            </a:r>
          </a:p>
          <a:p>
            <a:r>
              <a:rPr lang="en-US" sz="1600" dirty="0" smtClean="0">
                <a:latin typeface="Courier New" pitchFamily="49" charset="0"/>
                <a:cs typeface="Courier New" pitchFamily="49" charset="0"/>
              </a:rPr>
              <a:t>    else:</a:t>
            </a:r>
          </a:p>
          <a:p>
            <a:r>
              <a:rPr lang="en-US" sz="1600" dirty="0" smtClean="0">
                <a:latin typeface="Courier New" pitchFamily="49" charset="0"/>
                <a:cs typeface="Courier New" pitchFamily="49" charset="0"/>
              </a:rPr>
              <a:t>        print("Go for eye screening")</a:t>
            </a:r>
          </a:p>
          <a:p>
            <a:r>
              <a:rPr lang="en-US" sz="1600" dirty="0" smtClean="0">
                <a:latin typeface="Courier New" pitchFamily="49" charset="0"/>
                <a:cs typeface="Courier New" pitchFamily="49" charset="0"/>
              </a:rPr>
              <a:t>else:</a:t>
            </a:r>
          </a:p>
          <a:p>
            <a:r>
              <a:rPr lang="en-US" sz="1600" dirty="0" smtClean="0">
                <a:latin typeface="Courier New" pitchFamily="49" charset="0"/>
                <a:cs typeface="Courier New" pitchFamily="49" charset="0"/>
              </a:rPr>
              <a:t>    if height &lt; 165:</a:t>
            </a:r>
          </a:p>
          <a:p>
            <a:r>
              <a:rPr lang="en-US" sz="1600" dirty="0" smtClean="0">
                <a:latin typeface="Courier New" pitchFamily="49" charset="0"/>
                <a:cs typeface="Courier New" pitchFamily="49" charset="0"/>
              </a:rPr>
              <a:t>        print("Probationary acceptance")</a:t>
            </a:r>
          </a:p>
          <a:p>
            <a:r>
              <a:rPr lang="en-US" sz="1600" dirty="0" smtClean="0">
                <a:latin typeface="Courier New" pitchFamily="49" charset="0"/>
                <a:cs typeface="Courier New" pitchFamily="49" charset="0"/>
              </a:rPr>
              <a:t>    else:</a:t>
            </a:r>
          </a:p>
          <a:p>
            <a:r>
              <a:rPr lang="en-US" sz="1600" dirty="0" smtClean="0">
                <a:latin typeface="Courier New" pitchFamily="49" charset="0"/>
                <a:cs typeface="Courier New" pitchFamily="49" charset="0"/>
              </a:rPr>
              <a:t>        print("Eligible")</a:t>
            </a:r>
            <a:endParaRPr lang="en-US" sz="1600" dirty="0">
              <a:latin typeface="Courier New" pitchFamily="49" charset="0"/>
              <a:cs typeface="Courier New" pitchFamily="49" charset="0"/>
            </a:endParaRPr>
          </a:p>
        </p:txBody>
      </p:sp>
    </p:spTree>
    <p:extLst>
      <p:ext uri="{BB962C8B-B14F-4D97-AF65-F5344CB8AC3E}">
        <p14:creationId xmlns:p14="http://schemas.microsoft.com/office/powerpoint/2010/main" val="4086371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Nesting</a:t>
            </a:r>
            <a:endParaRPr lang="en-US" dirty="0"/>
          </a:p>
        </p:txBody>
      </p:sp>
      <p:sp>
        <p:nvSpPr>
          <p:cNvPr id="3" name="Content Placeholder 2"/>
          <p:cNvSpPr>
            <a:spLocks noGrp="1"/>
          </p:cNvSpPr>
          <p:nvPr>
            <p:ph idx="1"/>
          </p:nvPr>
        </p:nvSpPr>
        <p:spPr>
          <a:xfrm>
            <a:off x="900113" y="2133601"/>
            <a:ext cx="4468722" cy="3931920"/>
          </a:xfrm>
        </p:spPr>
        <p:txBody>
          <a:bodyPr>
            <a:normAutofit/>
          </a:bodyPr>
          <a:lstStyle/>
          <a:p>
            <a:r>
              <a:rPr lang="en-US" sz="2000" dirty="0" smtClean="0"/>
              <a:t>With tail nesting, all of the nested selection occurs in the </a:t>
            </a:r>
            <a:r>
              <a:rPr lang="en-US" sz="2000" b="1" dirty="0" smtClean="0"/>
              <a:t>else</a:t>
            </a:r>
            <a:r>
              <a:rPr lang="en-US" sz="2000" dirty="0" smtClean="0"/>
              <a:t> of the previous </a:t>
            </a:r>
            <a:r>
              <a:rPr lang="en-US" sz="2000" b="1" dirty="0" err="1" smtClean="0"/>
              <a:t>ifelse</a:t>
            </a:r>
            <a:r>
              <a:rPr lang="en-US" sz="2000" dirty="0" smtClean="0"/>
              <a:t> statement. </a:t>
            </a:r>
          </a:p>
          <a:p>
            <a:endParaRPr lang="en-US" sz="2000" dirty="0" smtClean="0"/>
          </a:p>
          <a:p>
            <a:r>
              <a:rPr lang="en-US" sz="2000" dirty="0" smtClean="0"/>
              <a:t>This is such a common pattern such that Python provides a shorter version known as the </a:t>
            </a:r>
            <a:r>
              <a:rPr lang="en-US" sz="2000" b="1" dirty="0" err="1" smtClean="0"/>
              <a:t>elif</a:t>
            </a:r>
            <a:r>
              <a:rPr lang="en-US" sz="2000" dirty="0" smtClean="0"/>
              <a:t> statement</a:t>
            </a:r>
            <a:endParaRPr lang="en-US" sz="2000" dirty="0"/>
          </a:p>
        </p:txBody>
      </p:sp>
      <p:pic>
        <p:nvPicPr>
          <p:cNvPr id="6146" name="Picture 2"/>
          <p:cNvPicPr>
            <a:picLocks noChangeAspect="1" noChangeArrowheads="1"/>
          </p:cNvPicPr>
          <p:nvPr/>
        </p:nvPicPr>
        <p:blipFill>
          <a:blip r:embed="rId2"/>
          <a:srcRect/>
          <a:stretch>
            <a:fillRect/>
          </a:stretch>
        </p:blipFill>
        <p:spPr bwMode="auto">
          <a:xfrm>
            <a:off x="5368835" y="1415141"/>
            <a:ext cx="2413885" cy="2234636"/>
          </a:xfrm>
          <a:prstGeom prst="rect">
            <a:avLst/>
          </a:prstGeom>
          <a:noFill/>
          <a:ln w="9525">
            <a:solidFill>
              <a:schemeClr val="accent1"/>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368835" y="3832656"/>
            <a:ext cx="1744027" cy="2497897"/>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3924891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L2_ICE4: Scores</a:t>
            </a:r>
            <a:endParaRPr lang="en-US" dirty="0"/>
          </a:p>
        </p:txBody>
      </p:sp>
      <p:sp>
        <p:nvSpPr>
          <p:cNvPr id="3" name="Content Placeholder 2"/>
          <p:cNvSpPr>
            <a:spLocks noGrp="1"/>
          </p:cNvSpPr>
          <p:nvPr>
            <p:ph idx="1"/>
          </p:nvPr>
        </p:nvSpPr>
        <p:spPr/>
        <p:txBody>
          <a:bodyPr/>
          <a:lstStyle/>
          <a:p>
            <a:r>
              <a:rPr lang="en-US" dirty="0" smtClean="0"/>
              <a:t>Write a nested selection using </a:t>
            </a:r>
            <a:r>
              <a:rPr lang="en-US" b="1" dirty="0" err="1" smtClean="0"/>
              <a:t>ifelse</a:t>
            </a:r>
            <a:r>
              <a:rPr lang="en-US" dirty="0" smtClean="0"/>
              <a:t> that sets the value of a variable </a:t>
            </a:r>
            <a:r>
              <a:rPr lang="en-US" b="1" dirty="0" err="1" smtClean="0"/>
              <a:t>gradepoint</a:t>
            </a:r>
            <a:r>
              <a:rPr lang="en-US" dirty="0" smtClean="0"/>
              <a:t> to 4 if a variable named </a:t>
            </a:r>
            <a:r>
              <a:rPr lang="en-US" b="1" dirty="0" smtClean="0"/>
              <a:t>score</a:t>
            </a:r>
            <a:r>
              <a:rPr lang="en-US" dirty="0" smtClean="0"/>
              <a:t> is greater than 90, 3 if </a:t>
            </a:r>
            <a:r>
              <a:rPr lang="en-US" b="1" dirty="0" smtClean="0"/>
              <a:t>score </a:t>
            </a:r>
            <a:r>
              <a:rPr lang="en-US" dirty="0" smtClean="0"/>
              <a:t>is between 80 and 89, 2 if </a:t>
            </a:r>
            <a:r>
              <a:rPr lang="en-US" b="1" dirty="0" smtClean="0"/>
              <a:t>score </a:t>
            </a:r>
            <a:r>
              <a:rPr lang="en-US" dirty="0" smtClean="0"/>
              <a:t>is between 70 and 79, 1 if </a:t>
            </a:r>
            <a:r>
              <a:rPr lang="en-US" b="1" dirty="0" smtClean="0"/>
              <a:t>score</a:t>
            </a:r>
            <a:r>
              <a:rPr lang="en-US" dirty="0" smtClean="0"/>
              <a:t> is between 60 and 69, and 0 otherwise.</a:t>
            </a:r>
          </a:p>
          <a:p>
            <a:r>
              <a:rPr lang="en-US" dirty="0" smtClean="0"/>
              <a:t>Rewrite the above, using </a:t>
            </a:r>
            <a:r>
              <a:rPr lang="en-US" b="1" dirty="0" err="1" smtClean="0"/>
              <a:t>elif</a:t>
            </a:r>
            <a:r>
              <a:rPr lang="en-US" dirty="0" smtClean="0"/>
              <a:t> statement</a:t>
            </a:r>
            <a:endParaRPr lang="en-US" dirty="0"/>
          </a:p>
        </p:txBody>
      </p:sp>
    </p:spTree>
    <p:extLst>
      <p:ext uri="{BB962C8B-B14F-4D97-AF65-F5344CB8AC3E}">
        <p14:creationId xmlns:p14="http://schemas.microsoft.com/office/powerpoint/2010/main" val="1493981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SG" dirty="0" smtClean="0"/>
              <a:t>Write a function </a:t>
            </a:r>
            <a:r>
              <a:rPr lang="en-SG" dirty="0" err="1" smtClean="0"/>
              <a:t>montePi</a:t>
            </a:r>
            <a:r>
              <a:rPr lang="en-SG" dirty="0" smtClean="0"/>
              <a:t>(darts) that accepts a number of darts and returns the approximate pi based on the ratio of darts in the quarter circle and the surrounding square</a:t>
            </a:r>
            <a:endParaRPr lang="en-SG" dirty="0"/>
          </a:p>
        </p:txBody>
      </p:sp>
      <p:sp>
        <p:nvSpPr>
          <p:cNvPr id="5" name="Subtitle 4"/>
          <p:cNvSpPr>
            <a:spLocks noGrp="1"/>
          </p:cNvSpPr>
          <p:nvPr>
            <p:ph type="subTitle" idx="1"/>
          </p:nvPr>
        </p:nvSpPr>
        <p:spPr>
          <a:xfrm>
            <a:off x="1371600" y="4653136"/>
            <a:ext cx="6400800" cy="1752600"/>
          </a:xfrm>
        </p:spPr>
        <p:txBody>
          <a:bodyPr/>
          <a:lstStyle/>
          <a:p>
            <a:r>
              <a:rPr lang="en-SG" dirty="0" smtClean="0"/>
              <a:t>L2_ICE5</a:t>
            </a:r>
            <a:endParaRPr lang="en-SG" dirty="0"/>
          </a:p>
        </p:txBody>
      </p:sp>
      <p:pic>
        <p:nvPicPr>
          <p:cNvPr id="6" name="Picture 5"/>
          <p:cNvPicPr>
            <a:picLocks noChangeAspect="1"/>
          </p:cNvPicPr>
          <p:nvPr/>
        </p:nvPicPr>
        <p:blipFill>
          <a:blip r:embed="rId2"/>
          <a:stretch>
            <a:fillRect/>
          </a:stretch>
        </p:blipFill>
        <p:spPr>
          <a:xfrm>
            <a:off x="6780529" y="4645992"/>
            <a:ext cx="1983741" cy="1909692"/>
          </a:xfrm>
          <a:prstGeom prst="rect">
            <a:avLst/>
          </a:prstGeom>
        </p:spPr>
      </p:pic>
    </p:spTree>
    <p:extLst>
      <p:ext uri="{BB962C8B-B14F-4D97-AF65-F5344CB8AC3E}">
        <p14:creationId xmlns:p14="http://schemas.microsoft.com/office/powerpoint/2010/main" val="36841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Monte Carlo Approximation</a:t>
            </a:r>
            <a:endParaRPr lang="en-US" dirty="0"/>
          </a:p>
        </p:txBody>
      </p:sp>
      <p:pic>
        <p:nvPicPr>
          <p:cNvPr id="4" name="Picture 3"/>
          <p:cNvPicPr>
            <a:picLocks noChangeAspect="1"/>
          </p:cNvPicPr>
          <p:nvPr/>
        </p:nvPicPr>
        <p:blipFill>
          <a:blip r:embed="rId3"/>
          <a:stretch>
            <a:fillRect/>
          </a:stretch>
        </p:blipFill>
        <p:spPr>
          <a:xfrm>
            <a:off x="673959" y="2026801"/>
            <a:ext cx="4597400" cy="40894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556529" y="2459504"/>
            <a:ext cx="3176480" cy="1477328"/>
          </a:xfrm>
          <a:prstGeom prst="rect">
            <a:avLst/>
          </a:prstGeom>
        </p:spPr>
        <p:txBody>
          <a:bodyPr wrap="square">
            <a:spAutoFit/>
          </a:bodyPr>
          <a:lstStyle/>
          <a:p>
            <a:r>
              <a:rPr lang="en-US" dirty="0" smtClean="0"/>
              <a:t>Formula for finding the distance between a point (</a:t>
            </a:r>
            <a:r>
              <a:rPr lang="en-US" dirty="0" err="1" smtClean="0"/>
              <a:t>x</a:t>
            </a:r>
            <a:r>
              <a:rPr lang="en-US" dirty="0" smtClean="0"/>
              <a:t>, </a:t>
            </a:r>
            <a:r>
              <a:rPr lang="en-US" dirty="0" err="1" smtClean="0"/>
              <a:t>y</a:t>
            </a:r>
            <a:r>
              <a:rPr lang="en-US" dirty="0" smtClean="0"/>
              <a:t>) and the origin (0</a:t>
            </a:r>
            <a:r>
              <a:rPr lang="en-US" i="1" dirty="0" smtClean="0"/>
              <a:t>, 0):</a:t>
            </a:r>
          </a:p>
          <a:p>
            <a:endParaRPr lang="en-US" i="1" dirty="0" smtClean="0"/>
          </a:p>
          <a:p>
            <a:endParaRPr lang="en-US" dirty="0"/>
          </a:p>
        </p:txBody>
      </p:sp>
      <p:pic>
        <p:nvPicPr>
          <p:cNvPr id="6" name="Picture 5"/>
          <p:cNvPicPr>
            <a:picLocks noChangeAspect="1"/>
          </p:cNvPicPr>
          <p:nvPr/>
        </p:nvPicPr>
        <p:blipFill>
          <a:blip r:embed="rId4"/>
          <a:stretch>
            <a:fillRect/>
          </a:stretch>
        </p:blipFill>
        <p:spPr>
          <a:xfrm>
            <a:off x="5556529" y="3429000"/>
            <a:ext cx="2109456" cy="507832"/>
          </a:xfrm>
          <a:prstGeom prst="rect">
            <a:avLst/>
          </a:prstGeom>
        </p:spPr>
      </p:pic>
      <p:pic>
        <p:nvPicPr>
          <p:cNvPr id="7" name="Picture 6"/>
          <p:cNvPicPr>
            <a:picLocks noChangeAspect="1"/>
          </p:cNvPicPr>
          <p:nvPr/>
        </p:nvPicPr>
        <p:blipFill>
          <a:blip r:embed="rId5"/>
          <a:stretch>
            <a:fillRect/>
          </a:stretch>
        </p:blipFill>
        <p:spPr>
          <a:xfrm>
            <a:off x="5727700" y="4376301"/>
            <a:ext cx="2311400" cy="1739900"/>
          </a:xfrm>
          <a:prstGeom prst="rect">
            <a:avLst/>
          </a:prstGeom>
          <a:ln w="3175" cmpd="sng">
            <a:solidFill>
              <a:schemeClr val="tx1"/>
            </a:solidFill>
          </a:ln>
        </p:spPr>
      </p:pic>
    </p:spTree>
    <p:extLst>
      <p:ext uri="{BB962C8B-B14F-4D97-AF65-F5344CB8AC3E}">
        <p14:creationId xmlns:p14="http://schemas.microsoft.com/office/powerpoint/2010/main" val="1131471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244158"/>
            <a:ext cx="7823292" cy="1339850"/>
          </a:xfrm>
        </p:spPr>
        <p:txBody>
          <a:bodyPr>
            <a:normAutofit/>
          </a:bodyPr>
          <a:lstStyle/>
          <a:p>
            <a:pPr algn="r"/>
            <a:r>
              <a:rPr lang="en-US" sz="4000" dirty="0" smtClean="0"/>
              <a:t>Adding the Graphics</a:t>
            </a:r>
            <a:endParaRPr lang="en-US" sz="4000" dirty="0"/>
          </a:p>
        </p:txBody>
      </p:sp>
      <p:pic>
        <p:nvPicPr>
          <p:cNvPr id="1027" name="Picture 3"/>
          <p:cNvPicPr>
            <a:picLocks noChangeAspect="1" noChangeArrowheads="1"/>
          </p:cNvPicPr>
          <p:nvPr/>
        </p:nvPicPr>
        <p:blipFill>
          <a:blip r:embed="rId2"/>
          <a:srcRect/>
          <a:stretch>
            <a:fillRect/>
          </a:stretch>
        </p:blipFill>
        <p:spPr bwMode="auto">
          <a:xfrm>
            <a:off x="4101737" y="1933574"/>
            <a:ext cx="4621668" cy="3683691"/>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58" y="404813"/>
            <a:ext cx="3181350" cy="604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489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Babylonians </a:t>
            </a:r>
            <a:endParaRPr lang="en-SG" dirty="0"/>
          </a:p>
        </p:txBody>
      </p:sp>
      <p:pic>
        <p:nvPicPr>
          <p:cNvPr id="2052" name="Picture 4" descr="babylonpi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2204864"/>
            <a:ext cx="2628900" cy="29622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abletclea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229599"/>
            <a:ext cx="2628900" cy="26083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abletre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2257745"/>
            <a:ext cx="2631008" cy="258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8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MonteCarloSimulation_2000Darts.png"/>
          <p:cNvPicPr>
            <a:picLocks noChangeAspect="1"/>
          </p:cNvPicPr>
          <p:nvPr/>
        </p:nvPicPr>
        <p:blipFill>
          <a:blip r:embed="rId2"/>
          <a:srcRect l="22707" t="24699" r="24063" b="22623"/>
          <a:stretch>
            <a:fillRect/>
          </a:stretch>
        </p:blipFill>
        <p:spPr>
          <a:xfrm>
            <a:off x="3622004" y="1753850"/>
            <a:ext cx="4706911" cy="3612629"/>
          </a:xfrm>
          <a:prstGeom prst="rect">
            <a:avLst/>
          </a:prstGeom>
        </p:spPr>
      </p:pic>
      <p:sp>
        <p:nvSpPr>
          <p:cNvPr id="7" name="TextBox 6"/>
          <p:cNvSpPr txBox="1"/>
          <p:nvPr/>
        </p:nvSpPr>
        <p:spPr>
          <a:xfrm>
            <a:off x="4826833" y="5726243"/>
            <a:ext cx="2939972" cy="369332"/>
          </a:xfrm>
          <a:prstGeom prst="rect">
            <a:avLst/>
          </a:prstGeom>
          <a:noFill/>
        </p:spPr>
        <p:txBody>
          <a:bodyPr wrap="none" rtlCol="0">
            <a:spAutoFit/>
          </a:bodyPr>
          <a:lstStyle/>
          <a:p>
            <a:r>
              <a:rPr lang="en-US" dirty="0" smtClean="0"/>
              <a:t>Calling </a:t>
            </a:r>
            <a:r>
              <a:rPr lang="en-US" dirty="0" err="1" smtClean="0"/>
              <a:t>showMontePi</a:t>
            </a:r>
            <a:r>
              <a:rPr lang="en-US" dirty="0" smtClean="0"/>
              <a:t>(2000)</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4" y="404812"/>
            <a:ext cx="3181350" cy="604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4770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We have looked at some new building blocks to programming</a:t>
            </a:r>
          </a:p>
          <a:p>
            <a:pPr lvl="1"/>
            <a:r>
              <a:rPr lang="en-US" dirty="0" smtClean="0"/>
              <a:t>Math modules (like sin, random)</a:t>
            </a:r>
          </a:p>
          <a:p>
            <a:pPr lvl="1"/>
            <a:r>
              <a:rPr lang="en-US" dirty="0" smtClean="0"/>
              <a:t>Boolean expressions</a:t>
            </a:r>
          </a:p>
          <a:p>
            <a:pPr lvl="1"/>
            <a:r>
              <a:rPr lang="en-US" dirty="0" smtClean="0"/>
              <a:t>Selection Statements</a:t>
            </a:r>
          </a:p>
          <a:p>
            <a:pPr lvl="1"/>
            <a:r>
              <a:rPr lang="en-US" dirty="0" smtClean="0"/>
              <a:t>Accumulator pattern</a:t>
            </a:r>
          </a:p>
          <a:p>
            <a:pPr lvl="1"/>
            <a:r>
              <a:rPr lang="en-US" dirty="0" smtClean="0"/>
              <a:t>Monte Carlo simulation technique</a:t>
            </a:r>
          </a:p>
          <a:p>
            <a:pPr lvl="1"/>
            <a:endParaRPr lang="en-US" dirty="0"/>
          </a:p>
        </p:txBody>
      </p:sp>
    </p:spTree>
    <p:extLst>
      <p:ext uri="{BB962C8B-B14F-4D97-AF65-F5344CB8AC3E}">
        <p14:creationId xmlns:p14="http://schemas.microsoft.com/office/powerpoint/2010/main" val="389207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Egyptians (1650 BC)</a:t>
            </a:r>
            <a:endParaRPr lang="en-SG" dirty="0"/>
          </a:p>
        </p:txBody>
      </p:sp>
      <p:pic>
        <p:nvPicPr>
          <p:cNvPr id="1026" name="Picture 2" descr="https://www.mathcounts.org/sites/default/files/u5328/Egyptian%20Circ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69" y="2276872"/>
            <a:ext cx="7620000" cy="287655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2771800" y="2038260"/>
            <a:ext cx="3118932" cy="3125060"/>
            <a:chOff x="2771800" y="2038260"/>
            <a:chExt cx="3118932" cy="3125060"/>
          </a:xfrm>
        </p:grpSpPr>
        <p:pic>
          <p:nvPicPr>
            <p:cNvPr id="9" name="Picture 2" descr="https://www.mathcounts.org/sites/default/files/u5328/Egyptian%20Circle.jpg"/>
            <p:cNvPicPr>
              <a:picLocks noChangeAspect="1" noChangeArrowheads="1"/>
            </p:cNvPicPr>
            <p:nvPr/>
          </p:nvPicPr>
          <p:blipFill rotWithShape="1">
            <a:blip r:embed="rId3">
              <a:extLst>
                <a:ext uri="{28A0092B-C50C-407E-A947-70E740481C1C}">
                  <a14:useLocalDpi xmlns:a14="http://schemas.microsoft.com/office/drawing/2010/main" val="0"/>
                </a:ext>
              </a:extLst>
            </a:blip>
            <a:srcRect l="67685" b="13604"/>
            <a:stretch/>
          </p:blipFill>
          <p:spPr bwMode="auto">
            <a:xfrm>
              <a:off x="2771800" y="2038260"/>
              <a:ext cx="3096344" cy="312506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3851920" y="2038260"/>
              <a:ext cx="0" cy="30469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60032" y="2038260"/>
              <a:ext cx="0" cy="30469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344682" y="1545498"/>
              <a:ext cx="0" cy="30469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367270" y="2553610"/>
              <a:ext cx="0" cy="30469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3923928" y="2094756"/>
            <a:ext cx="872100" cy="936104"/>
            <a:chOff x="3923928" y="2094756"/>
            <a:chExt cx="872100" cy="936104"/>
          </a:xfrm>
        </p:grpSpPr>
        <p:sp>
          <p:nvSpPr>
            <p:cNvPr id="15" name="Right Brace 14"/>
            <p:cNvSpPr/>
            <p:nvPr/>
          </p:nvSpPr>
          <p:spPr>
            <a:xfrm>
              <a:off x="3923928" y="2094756"/>
              <a:ext cx="144016"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TextBox 15"/>
            <p:cNvSpPr txBox="1"/>
            <p:nvPr/>
          </p:nvSpPr>
          <p:spPr>
            <a:xfrm>
              <a:off x="4067944" y="2411596"/>
              <a:ext cx="728084" cy="369332"/>
            </a:xfrm>
            <a:prstGeom prst="rect">
              <a:avLst/>
            </a:prstGeom>
            <a:noFill/>
          </p:spPr>
          <p:txBody>
            <a:bodyPr wrap="none" rtlCol="0">
              <a:spAutoFit/>
            </a:bodyPr>
            <a:lstStyle/>
            <a:p>
              <a:r>
                <a:rPr lang="en-SG" dirty="0" smtClean="0"/>
                <a:t>1 unit</a:t>
              </a:r>
              <a:endParaRPr lang="en-SG" dirty="0"/>
            </a:p>
          </p:txBody>
        </p:sp>
      </p:grpSp>
      <p:grpSp>
        <p:nvGrpSpPr>
          <p:cNvPr id="22" name="Group 21"/>
          <p:cNvGrpSpPr/>
          <p:nvPr/>
        </p:nvGrpSpPr>
        <p:grpSpPr>
          <a:xfrm>
            <a:off x="2887241" y="3121918"/>
            <a:ext cx="936104" cy="633797"/>
            <a:chOff x="2887241" y="3121918"/>
            <a:chExt cx="936104" cy="633797"/>
          </a:xfrm>
        </p:grpSpPr>
        <p:sp>
          <p:nvSpPr>
            <p:cNvPr id="18" name="Right Brace 17"/>
            <p:cNvSpPr/>
            <p:nvPr/>
          </p:nvSpPr>
          <p:spPr>
            <a:xfrm rot="5400000">
              <a:off x="3283285" y="2725874"/>
              <a:ext cx="144016"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9" name="TextBox 18"/>
            <p:cNvSpPr txBox="1"/>
            <p:nvPr/>
          </p:nvSpPr>
          <p:spPr>
            <a:xfrm>
              <a:off x="3009156" y="3386383"/>
              <a:ext cx="728084" cy="369332"/>
            </a:xfrm>
            <a:prstGeom prst="rect">
              <a:avLst/>
            </a:prstGeom>
            <a:noFill/>
          </p:spPr>
          <p:txBody>
            <a:bodyPr wrap="none" rtlCol="0">
              <a:spAutoFit/>
            </a:bodyPr>
            <a:lstStyle/>
            <a:p>
              <a:r>
                <a:rPr lang="en-SG" dirty="0" smtClean="0"/>
                <a:t>1 unit</a:t>
              </a:r>
              <a:endParaRPr lang="en-SG" dirty="0"/>
            </a:p>
          </p:txBody>
        </p:sp>
      </p:grpSp>
      <p:grpSp>
        <p:nvGrpSpPr>
          <p:cNvPr id="24" name="Group 23"/>
          <p:cNvGrpSpPr/>
          <p:nvPr/>
        </p:nvGrpSpPr>
        <p:grpSpPr>
          <a:xfrm>
            <a:off x="2555776" y="1988840"/>
            <a:ext cx="1404256" cy="599983"/>
            <a:chOff x="2555776" y="1988840"/>
            <a:chExt cx="1404256" cy="599983"/>
          </a:xfrm>
        </p:grpSpPr>
        <p:sp>
          <p:nvSpPr>
            <p:cNvPr id="17" name="Left Brace 16"/>
            <p:cNvSpPr/>
            <p:nvPr/>
          </p:nvSpPr>
          <p:spPr>
            <a:xfrm rot="2700000">
              <a:off x="3159676" y="1788467"/>
              <a:ext cx="212107" cy="1388605"/>
            </a:xfrm>
            <a:prstGeom prst="leftBrace">
              <a:avLst>
                <a:gd name="adj1" fmla="val 8333"/>
                <a:gd name="adj2" fmla="val 48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23" name="TextBox 22"/>
                <p:cNvSpPr txBox="1"/>
                <p:nvPr/>
              </p:nvSpPr>
              <p:spPr>
                <a:xfrm>
                  <a:off x="2555776" y="1988840"/>
                  <a:ext cx="928459" cy="389979"/>
                </a:xfrm>
                <a:prstGeom prst="rect">
                  <a:avLst/>
                </a:prstGeom>
                <a:noFill/>
              </p:spPr>
              <p:txBody>
                <a:bodyPr wrap="none" rtlCol="0">
                  <a:spAutoFit/>
                </a:bodyPr>
                <a:lstStyle/>
                <a:p>
                  <a14:m>
                    <m:oMath xmlns:m="http://schemas.openxmlformats.org/officeDocument/2006/math">
                      <m:r>
                        <a:rPr lang="en-SG" i="1" smtClean="0">
                          <a:latin typeface="Cambria Math"/>
                          <a:ea typeface="Cambria Math"/>
                        </a:rPr>
                        <m:t>√</m:t>
                      </m:r>
                      <m:r>
                        <a:rPr lang="en-SG" b="0" i="1" smtClean="0">
                          <a:latin typeface="Cambria Math"/>
                          <a:ea typeface="Cambria Math"/>
                        </a:rPr>
                        <m:t>2</m:t>
                      </m:r>
                    </m:oMath>
                  </a14:m>
                  <a:r>
                    <a:rPr lang="en-SG" dirty="0" smtClean="0"/>
                    <a:t>units</a:t>
                  </a:r>
                  <a:endParaRPr lang="en-SG" dirty="0"/>
                </a:p>
              </p:txBody>
            </p:sp>
          </mc:Choice>
          <mc:Fallback xmlns="">
            <p:sp>
              <p:nvSpPr>
                <p:cNvPr id="23" name="TextBox 22"/>
                <p:cNvSpPr txBox="1">
                  <a:spLocks noRot="1" noChangeAspect="1" noMove="1" noResize="1" noEditPoints="1" noAdjustHandles="1" noChangeArrowheads="1" noChangeShapeType="1" noTextEdit="1"/>
                </p:cNvSpPr>
                <p:nvPr/>
              </p:nvSpPr>
              <p:spPr>
                <a:xfrm>
                  <a:off x="2555776" y="1988840"/>
                  <a:ext cx="928459" cy="389979"/>
                </a:xfrm>
                <a:prstGeom prst="rect">
                  <a:avLst/>
                </a:prstGeom>
                <a:blipFill rotWithShape="1">
                  <a:blip r:embed="rId4"/>
                  <a:stretch>
                    <a:fillRect l="-1961" t="-1563" r="-5882" b="-25000"/>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5" name="TextBox 24"/>
              <p:cNvSpPr txBox="1"/>
              <p:nvPr/>
            </p:nvSpPr>
            <p:spPr>
              <a:xfrm>
                <a:off x="1539620" y="5511704"/>
                <a:ext cx="7050905" cy="977319"/>
              </a:xfrm>
              <a:prstGeom prst="rect">
                <a:avLst/>
              </a:prstGeom>
              <a:noFill/>
            </p:spPr>
            <p:txBody>
              <a:bodyPr wrap="none" rtlCol="0">
                <a:spAutoFit/>
              </a:bodyPr>
              <a:lstStyle/>
              <a:p>
                <a:r>
                  <a:rPr lang="en-SG" dirty="0" smtClean="0"/>
                  <a:t>Circumference  of circle (C)  = 4</a:t>
                </a:r>
                <a14:m>
                  <m:oMath xmlns:m="http://schemas.openxmlformats.org/officeDocument/2006/math">
                    <m:rad>
                      <m:radPr>
                        <m:degHide m:val="on"/>
                        <m:ctrlPr>
                          <a:rPr lang="en-SG" b="0" i="1" smtClean="0">
                            <a:latin typeface="Cambria Math" panose="02040503050406030204" pitchFamily="18" charset="0"/>
                            <a:ea typeface="Cambria Math"/>
                          </a:rPr>
                        </m:ctrlPr>
                      </m:radPr>
                      <m:deg/>
                      <m:e>
                        <m:r>
                          <a:rPr lang="en-SG" b="0" i="1" smtClean="0">
                            <a:latin typeface="Cambria Math"/>
                            <a:ea typeface="Cambria Math"/>
                          </a:rPr>
                          <m:t>2</m:t>
                        </m:r>
                      </m:e>
                    </m:rad>
                    <m:r>
                      <a:rPr lang="en-SG" b="0" i="1" smtClean="0">
                        <a:latin typeface="Cambria Math"/>
                        <a:ea typeface="Cambria Math"/>
                      </a:rPr>
                      <m:t>+4  </m:t>
                    </m:r>
                  </m:oMath>
                </a14:m>
                <a:endParaRPr lang="en-SG" b="0" dirty="0" smtClean="0">
                  <a:ea typeface="Cambria Math"/>
                </a:endParaRPr>
              </a:p>
              <a:p>
                <a:r>
                  <a:rPr lang="en-SG" dirty="0" smtClean="0"/>
                  <a:t>Length of diameter (d) = 3</a:t>
                </a:r>
              </a:p>
              <a:p>
                <a:r>
                  <a:rPr lang="en-SG" dirty="0" smtClean="0"/>
                  <a:t>Ratio of C / d = (4</a:t>
                </a:r>
                <a14:m>
                  <m:oMath xmlns:m="http://schemas.openxmlformats.org/officeDocument/2006/math">
                    <m:rad>
                      <m:radPr>
                        <m:degHide m:val="on"/>
                        <m:ctrlPr>
                          <a:rPr lang="en-SG" i="1">
                            <a:latin typeface="Cambria Math" panose="02040503050406030204" pitchFamily="18" charset="0"/>
                            <a:ea typeface="Cambria Math"/>
                          </a:rPr>
                        </m:ctrlPr>
                      </m:radPr>
                      <m:deg/>
                      <m:e>
                        <m:r>
                          <a:rPr lang="en-SG" i="1">
                            <a:latin typeface="Cambria Math"/>
                            <a:ea typeface="Cambria Math"/>
                          </a:rPr>
                          <m:t>2</m:t>
                        </m:r>
                      </m:e>
                    </m:rad>
                    <m:r>
                      <a:rPr lang="en-SG" i="1">
                        <a:latin typeface="Cambria Math"/>
                        <a:ea typeface="Cambria Math"/>
                      </a:rPr>
                      <m:t>+4 </m:t>
                    </m:r>
                  </m:oMath>
                </a14:m>
                <a:r>
                  <a:rPr lang="en-SG" dirty="0" smtClean="0"/>
                  <a:t>) / 3 = 3.21895 </a:t>
                </a:r>
                <a:r>
                  <a:rPr lang="en-SG" dirty="0"/>
                  <a:t>(difference of </a:t>
                </a:r>
                <a:r>
                  <a:rPr lang="en-SG" dirty="0" smtClean="0"/>
                  <a:t>0.07895 with 3.14)</a:t>
                </a:r>
                <a:endParaRPr lang="en-SG" dirty="0"/>
              </a:p>
            </p:txBody>
          </p:sp>
        </mc:Choice>
        <mc:Fallback xmlns="">
          <p:sp>
            <p:nvSpPr>
              <p:cNvPr id="25" name="TextBox 24"/>
              <p:cNvSpPr txBox="1">
                <a:spLocks noRot="1" noChangeAspect="1" noMove="1" noResize="1" noEditPoints="1" noAdjustHandles="1" noChangeArrowheads="1" noChangeShapeType="1" noTextEdit="1"/>
              </p:cNvSpPr>
              <p:nvPr/>
            </p:nvSpPr>
            <p:spPr>
              <a:xfrm>
                <a:off x="1539620" y="5511704"/>
                <a:ext cx="7050905" cy="977319"/>
              </a:xfrm>
              <a:prstGeom prst="rect">
                <a:avLst/>
              </a:prstGeom>
              <a:blipFill rotWithShape="1">
                <a:blip r:embed="rId5"/>
                <a:stretch>
                  <a:fillRect l="-779" b="-9375"/>
                </a:stretch>
              </a:blipFill>
            </p:spPr>
            <p:txBody>
              <a:bodyPr/>
              <a:lstStyle/>
              <a:p>
                <a:r>
                  <a:rPr lang="en-SG">
                    <a:noFill/>
                  </a:rPr>
                  <a:t> </a:t>
                </a:r>
              </a:p>
            </p:txBody>
          </p:sp>
        </mc:Fallback>
      </mc:AlternateContent>
    </p:spTree>
    <p:extLst>
      <p:ext uri="{BB962C8B-B14F-4D97-AF65-F5344CB8AC3E}">
        <p14:creationId xmlns:p14="http://schemas.microsoft.com/office/powerpoint/2010/main" val="101526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26"/>
                                        </p:tgtEl>
                                      </p:cBhvr>
                                    </p:animEffect>
                                    <p:set>
                                      <p:cBhvr>
                                        <p:cTn id="11" dur="1" fill="hold">
                                          <p:stCondLst>
                                            <p:cond delay="499"/>
                                          </p:stCondLst>
                                        </p:cTn>
                                        <p:tgtEl>
                                          <p:spTgt spid="102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Archimedes Approach</a:t>
            </a:r>
            <a:endParaRPr lang="en-US" dirty="0"/>
          </a:p>
        </p:txBody>
      </p:sp>
      <p:pic>
        <p:nvPicPr>
          <p:cNvPr id="4" name="Picture 3"/>
          <p:cNvPicPr>
            <a:picLocks noChangeAspect="1"/>
          </p:cNvPicPr>
          <p:nvPr/>
        </p:nvPicPr>
        <p:blipFill>
          <a:blip r:embed="rId3"/>
          <a:stretch>
            <a:fillRect/>
          </a:stretch>
        </p:blipFill>
        <p:spPr>
          <a:xfrm>
            <a:off x="450850" y="1893874"/>
            <a:ext cx="8242300" cy="3810000"/>
          </a:xfrm>
          <a:prstGeom prst="rect">
            <a:avLst/>
          </a:prstGeom>
        </p:spPr>
      </p:pic>
    </p:spTree>
    <p:extLst>
      <p:ext uri="{BB962C8B-B14F-4D97-AF65-F5344CB8AC3E}">
        <p14:creationId xmlns:p14="http://schemas.microsoft.com/office/powerpoint/2010/main" val="12115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Archimedes Approach</a:t>
            </a:r>
            <a:endParaRPr lang="en-US" dirty="0"/>
          </a:p>
        </p:txBody>
      </p:sp>
      <p:pic>
        <p:nvPicPr>
          <p:cNvPr id="5" name="Picture 4"/>
          <p:cNvPicPr>
            <a:picLocks noChangeAspect="1"/>
          </p:cNvPicPr>
          <p:nvPr/>
        </p:nvPicPr>
        <p:blipFill>
          <a:blip r:embed="rId2"/>
          <a:stretch>
            <a:fillRect/>
          </a:stretch>
        </p:blipFill>
        <p:spPr>
          <a:xfrm>
            <a:off x="175737" y="4204587"/>
            <a:ext cx="4138701" cy="2413332"/>
          </a:xfrm>
          <a:prstGeom prst="rect">
            <a:avLst/>
          </a:prstGeom>
        </p:spPr>
      </p:pic>
      <p:pic>
        <p:nvPicPr>
          <p:cNvPr id="7" name="Picture 6"/>
          <p:cNvPicPr>
            <a:picLocks noChangeAspect="1"/>
          </p:cNvPicPr>
          <p:nvPr/>
        </p:nvPicPr>
        <p:blipFill>
          <a:blip r:embed="rId3"/>
          <a:stretch>
            <a:fillRect/>
          </a:stretch>
        </p:blipFill>
        <p:spPr>
          <a:xfrm>
            <a:off x="161138" y="1481815"/>
            <a:ext cx="3417976" cy="2708173"/>
          </a:xfrm>
          <a:prstGeom prst="rect">
            <a:avLst/>
          </a:prstGeom>
        </p:spPr>
      </p:pic>
      <p:sp>
        <p:nvSpPr>
          <p:cNvPr id="8" name="TextBox 7"/>
          <p:cNvSpPr txBox="1"/>
          <p:nvPr/>
        </p:nvSpPr>
        <p:spPr>
          <a:xfrm>
            <a:off x="3579114" y="1854105"/>
            <a:ext cx="5909773" cy="2292935"/>
          </a:xfrm>
          <a:prstGeom prst="rect">
            <a:avLst/>
          </a:prstGeom>
          <a:noFill/>
        </p:spPr>
        <p:txBody>
          <a:bodyPr wrap="square" rtlCol="0">
            <a:spAutoFit/>
          </a:bodyPr>
          <a:lstStyle/>
          <a:p>
            <a:r>
              <a:rPr lang="en-US" sz="1300" dirty="0" smtClean="0">
                <a:latin typeface="Courier New"/>
                <a:cs typeface="Courier New"/>
              </a:rPr>
              <a:t>&gt;&gt;&gt; import math</a:t>
            </a:r>
          </a:p>
          <a:p>
            <a:r>
              <a:rPr lang="en-US" sz="1300" dirty="0" smtClean="0">
                <a:latin typeface="Courier New"/>
                <a:cs typeface="Courier New"/>
              </a:rPr>
              <a:t>&gt;&gt;&gt; </a:t>
            </a:r>
            <a:r>
              <a:rPr lang="en-US" sz="1300" dirty="0" err="1" smtClean="0">
                <a:latin typeface="Courier New"/>
                <a:cs typeface="Courier New"/>
              </a:rPr>
              <a:t>noSides</a:t>
            </a:r>
            <a:r>
              <a:rPr lang="en-US" sz="1300" dirty="0" smtClean="0">
                <a:latin typeface="Courier New"/>
                <a:cs typeface="Courier New"/>
              </a:rPr>
              <a:t> = 8</a:t>
            </a:r>
          </a:p>
          <a:p>
            <a:r>
              <a:rPr lang="en-US" sz="1300" dirty="0" smtClean="0">
                <a:latin typeface="Courier New"/>
                <a:cs typeface="Courier New"/>
              </a:rPr>
              <a:t>&gt;&gt;&gt; </a:t>
            </a:r>
            <a:r>
              <a:rPr lang="en-US" sz="1300" dirty="0" err="1" smtClean="0">
                <a:latin typeface="Courier New"/>
                <a:cs typeface="Courier New"/>
              </a:rPr>
              <a:t>innerangleB</a:t>
            </a:r>
            <a:r>
              <a:rPr lang="en-US" sz="1300" dirty="0" smtClean="0">
                <a:latin typeface="Courier New"/>
                <a:cs typeface="Courier New"/>
              </a:rPr>
              <a:t> = 360.0 / </a:t>
            </a:r>
            <a:r>
              <a:rPr lang="en-US" sz="1300" dirty="0" err="1" smtClean="0">
                <a:latin typeface="Courier New"/>
                <a:cs typeface="Courier New"/>
              </a:rPr>
              <a:t>noSides</a:t>
            </a:r>
            <a:r>
              <a:rPr lang="en-US" sz="1300" dirty="0" smtClean="0">
                <a:latin typeface="Courier New"/>
                <a:cs typeface="Courier New"/>
              </a:rPr>
              <a:t> </a:t>
            </a:r>
          </a:p>
          <a:p>
            <a:r>
              <a:rPr lang="en-US" sz="1300" dirty="0" smtClean="0">
                <a:latin typeface="Courier New"/>
                <a:cs typeface="Courier New"/>
              </a:rPr>
              <a:t>&gt;&gt;&gt; </a:t>
            </a:r>
            <a:r>
              <a:rPr lang="en-US" sz="1300" dirty="0" err="1" smtClean="0">
                <a:latin typeface="Courier New"/>
                <a:cs typeface="Courier New"/>
              </a:rPr>
              <a:t>halfangleA</a:t>
            </a:r>
            <a:r>
              <a:rPr lang="en-US" sz="1300" dirty="0" smtClean="0">
                <a:latin typeface="Courier New"/>
                <a:cs typeface="Courier New"/>
              </a:rPr>
              <a:t> = </a:t>
            </a:r>
            <a:r>
              <a:rPr lang="en-US" sz="1300" dirty="0" err="1" smtClean="0">
                <a:latin typeface="Courier New"/>
                <a:cs typeface="Courier New"/>
              </a:rPr>
              <a:t>innerangleB</a:t>
            </a:r>
            <a:r>
              <a:rPr lang="en-US" sz="1300" dirty="0" smtClean="0">
                <a:latin typeface="Courier New"/>
                <a:cs typeface="Courier New"/>
              </a:rPr>
              <a:t> / 2</a:t>
            </a:r>
          </a:p>
          <a:p>
            <a:r>
              <a:rPr lang="en-US" sz="1300" dirty="0" smtClean="0">
                <a:latin typeface="Courier New"/>
                <a:cs typeface="Courier New"/>
              </a:rPr>
              <a:t>&gt;&gt;&gt; </a:t>
            </a:r>
            <a:r>
              <a:rPr lang="en-US" sz="1300" dirty="0" err="1" smtClean="0">
                <a:latin typeface="Courier New"/>
                <a:cs typeface="Courier New"/>
              </a:rPr>
              <a:t>onehalfsideS</a:t>
            </a:r>
            <a:r>
              <a:rPr lang="en-US" sz="1300" dirty="0" smtClean="0">
                <a:latin typeface="Courier New"/>
                <a:cs typeface="Courier New"/>
              </a:rPr>
              <a:t> = </a:t>
            </a:r>
            <a:r>
              <a:rPr lang="en-US" sz="1300" dirty="0" err="1" smtClean="0">
                <a:latin typeface="Courier New"/>
                <a:cs typeface="Courier New"/>
              </a:rPr>
              <a:t>math.sin</a:t>
            </a:r>
            <a:r>
              <a:rPr lang="en-US" sz="1300" dirty="0" smtClean="0">
                <a:latin typeface="Courier New"/>
                <a:cs typeface="Courier New"/>
              </a:rPr>
              <a:t>(</a:t>
            </a:r>
            <a:r>
              <a:rPr lang="en-US" sz="1300" dirty="0" err="1" smtClean="0">
                <a:latin typeface="Courier New"/>
                <a:cs typeface="Courier New"/>
              </a:rPr>
              <a:t>math.radians</a:t>
            </a:r>
            <a:r>
              <a:rPr lang="en-US" sz="1300" dirty="0" smtClean="0">
                <a:latin typeface="Courier New"/>
                <a:cs typeface="Courier New"/>
              </a:rPr>
              <a:t>(</a:t>
            </a:r>
            <a:r>
              <a:rPr lang="en-US" sz="1300" dirty="0" err="1" smtClean="0">
                <a:latin typeface="Courier New"/>
                <a:cs typeface="Courier New"/>
              </a:rPr>
              <a:t>halfangleA</a:t>
            </a:r>
            <a:r>
              <a:rPr lang="en-US" sz="1300" dirty="0" smtClean="0">
                <a:latin typeface="Courier New"/>
                <a:cs typeface="Courier New"/>
              </a:rPr>
              <a:t>))</a:t>
            </a:r>
          </a:p>
          <a:p>
            <a:r>
              <a:rPr lang="en-US" sz="1300" dirty="0" smtClean="0">
                <a:latin typeface="Courier New"/>
                <a:cs typeface="Courier New"/>
              </a:rPr>
              <a:t>&gt;&gt;&gt; </a:t>
            </a:r>
            <a:r>
              <a:rPr lang="en-US" sz="1300" dirty="0" err="1" smtClean="0">
                <a:latin typeface="Courier New"/>
                <a:cs typeface="Courier New"/>
              </a:rPr>
              <a:t>sideS</a:t>
            </a:r>
            <a:r>
              <a:rPr lang="en-US" sz="1300" dirty="0" smtClean="0">
                <a:latin typeface="Courier New"/>
                <a:cs typeface="Courier New"/>
              </a:rPr>
              <a:t> = </a:t>
            </a:r>
            <a:r>
              <a:rPr lang="en-US" sz="1300" dirty="0" err="1" smtClean="0">
                <a:latin typeface="Courier New"/>
                <a:cs typeface="Courier New"/>
              </a:rPr>
              <a:t>onehalfsideS</a:t>
            </a:r>
            <a:r>
              <a:rPr lang="en-US" sz="1300" dirty="0" smtClean="0">
                <a:latin typeface="Courier New"/>
                <a:cs typeface="Courier New"/>
              </a:rPr>
              <a:t> * 2</a:t>
            </a:r>
          </a:p>
          <a:p>
            <a:r>
              <a:rPr lang="en-US" sz="1300" dirty="0" smtClean="0">
                <a:latin typeface="Courier New"/>
                <a:cs typeface="Courier New"/>
              </a:rPr>
              <a:t>&gt;&gt;&gt; </a:t>
            </a:r>
            <a:r>
              <a:rPr lang="en-US" sz="1300" dirty="0" err="1" smtClean="0">
                <a:latin typeface="Courier New"/>
                <a:cs typeface="Courier New"/>
              </a:rPr>
              <a:t>polygonCircumference</a:t>
            </a:r>
            <a:r>
              <a:rPr lang="en-US" sz="1300" dirty="0" smtClean="0">
                <a:latin typeface="Courier New"/>
                <a:cs typeface="Courier New"/>
              </a:rPr>
              <a:t> = </a:t>
            </a:r>
            <a:r>
              <a:rPr lang="en-US" sz="1300" dirty="0" err="1" smtClean="0">
                <a:latin typeface="Courier New"/>
                <a:cs typeface="Courier New"/>
              </a:rPr>
              <a:t>noSides</a:t>
            </a:r>
            <a:r>
              <a:rPr lang="en-US" sz="1300" dirty="0" smtClean="0">
                <a:latin typeface="Courier New"/>
                <a:cs typeface="Courier New"/>
              </a:rPr>
              <a:t> * </a:t>
            </a:r>
            <a:r>
              <a:rPr lang="en-US" sz="1300" dirty="0" err="1" smtClean="0">
                <a:latin typeface="Courier New"/>
                <a:cs typeface="Courier New"/>
              </a:rPr>
              <a:t>sideS</a:t>
            </a:r>
            <a:endParaRPr lang="en-US" sz="1300" dirty="0" smtClean="0">
              <a:latin typeface="Courier New"/>
              <a:cs typeface="Courier New"/>
            </a:endParaRPr>
          </a:p>
          <a:p>
            <a:r>
              <a:rPr lang="en-US" sz="1300" dirty="0" smtClean="0">
                <a:latin typeface="Courier New"/>
                <a:cs typeface="Courier New"/>
              </a:rPr>
              <a:t>&gt;&gt;&gt; pi = </a:t>
            </a:r>
            <a:r>
              <a:rPr lang="en-US" sz="1300" dirty="0" err="1" smtClean="0">
                <a:latin typeface="Courier New"/>
                <a:cs typeface="Courier New"/>
              </a:rPr>
              <a:t>polygonCircumference</a:t>
            </a:r>
            <a:r>
              <a:rPr lang="en-US" sz="1300" dirty="0" smtClean="0">
                <a:latin typeface="Courier New"/>
                <a:cs typeface="Courier New"/>
              </a:rPr>
              <a:t> / 2</a:t>
            </a:r>
          </a:p>
          <a:p>
            <a:r>
              <a:rPr lang="en-US" sz="1300" dirty="0" smtClean="0">
                <a:latin typeface="Courier New"/>
                <a:cs typeface="Courier New"/>
              </a:rPr>
              <a:t>&gt;&gt;&gt; pi</a:t>
            </a:r>
          </a:p>
          <a:p>
            <a:r>
              <a:rPr lang="en-US" sz="1300" dirty="0" smtClean="0">
                <a:latin typeface="Courier New"/>
                <a:cs typeface="Courier New"/>
              </a:rPr>
              <a:t>3.0614674589207183</a:t>
            </a:r>
          </a:p>
          <a:p>
            <a:r>
              <a:rPr lang="en-US" sz="1300" dirty="0" smtClean="0">
                <a:latin typeface="Courier New"/>
                <a:cs typeface="Courier New"/>
              </a:rPr>
              <a:t>&gt;&gt;&gt;</a:t>
            </a:r>
            <a:endParaRPr lang="en-US" sz="1300" dirty="0">
              <a:latin typeface="Courier New"/>
              <a:cs typeface="Courier New"/>
            </a:endParaRPr>
          </a:p>
        </p:txBody>
      </p:sp>
    </p:spTree>
    <p:extLst>
      <p:ext uri="{BB962C8B-B14F-4D97-AF65-F5344CB8AC3E}">
        <p14:creationId xmlns:p14="http://schemas.microsoft.com/office/powerpoint/2010/main" val="423949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blinds(horizontal)">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blinds(horizontal)">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SG" dirty="0"/>
          </a:p>
        </p:txBody>
      </p:sp>
      <p:sp>
        <p:nvSpPr>
          <p:cNvPr id="3" name="Content Placeholder 2"/>
          <p:cNvSpPr>
            <a:spLocks noGrp="1"/>
          </p:cNvSpPr>
          <p:nvPr>
            <p:ph idx="1"/>
          </p:nvPr>
        </p:nvSpPr>
        <p:spPr/>
        <p:txBody>
          <a:bodyPr>
            <a:normAutofit/>
          </a:bodyPr>
          <a:lstStyle/>
          <a:p>
            <a:r>
              <a:rPr lang="en-SG" sz="2400" dirty="0"/>
              <a:t>In Python, a </a:t>
            </a:r>
            <a:r>
              <a:rPr lang="en-SG" sz="2400" dirty="0">
                <a:solidFill>
                  <a:schemeClr val="accent6">
                    <a:lumMod val="75000"/>
                  </a:schemeClr>
                </a:solidFill>
              </a:rPr>
              <a:t>function</a:t>
            </a:r>
            <a:r>
              <a:rPr lang="en-SG" sz="2400" dirty="0">
                <a:solidFill>
                  <a:srgbClr val="FFE285"/>
                </a:solidFill>
              </a:rPr>
              <a:t> </a:t>
            </a:r>
            <a:r>
              <a:rPr lang="en-SG" sz="2400" dirty="0"/>
              <a:t>is a </a:t>
            </a:r>
            <a:r>
              <a:rPr lang="en-SG" sz="2400" dirty="0">
                <a:solidFill>
                  <a:schemeClr val="accent3">
                    <a:lumMod val="75000"/>
                  </a:schemeClr>
                </a:solidFill>
              </a:rPr>
              <a:t>named sequence of statements that belong together</a:t>
            </a:r>
            <a:r>
              <a:rPr lang="en-SG" sz="2400" dirty="0"/>
              <a:t>. Their primary purpose is to help us </a:t>
            </a:r>
            <a:r>
              <a:rPr lang="en-SG" sz="2400" dirty="0">
                <a:solidFill>
                  <a:schemeClr val="accent2">
                    <a:lumMod val="60000"/>
                    <a:lumOff val="40000"/>
                  </a:schemeClr>
                </a:solidFill>
              </a:rPr>
              <a:t>organize programs into chunks</a:t>
            </a:r>
            <a:r>
              <a:rPr lang="en-SG" sz="2400" dirty="0"/>
              <a:t> that match how we think about the problem.</a:t>
            </a:r>
          </a:p>
        </p:txBody>
      </p:sp>
      <p:sp>
        <p:nvSpPr>
          <p:cNvPr id="4" name="Rectangle 3"/>
          <p:cNvSpPr/>
          <p:nvPr/>
        </p:nvSpPr>
        <p:spPr>
          <a:xfrm>
            <a:off x="1371600" y="4337686"/>
            <a:ext cx="4884414" cy="461665"/>
          </a:xfrm>
          <a:prstGeom prst="rect">
            <a:avLst/>
          </a:prstGeom>
        </p:spPr>
        <p:txBody>
          <a:bodyPr wrap="none">
            <a:spAutoFit/>
          </a:bodyPr>
          <a:lstStyle/>
          <a:p>
            <a:r>
              <a:rPr lang="en-SG" sz="2400" dirty="0"/>
              <a:t>The syntax for a function definition is: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987977"/>
            <a:ext cx="3881887"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789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Functions</a:t>
            </a:r>
            <a:endParaRPr lang="en-SG"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22" y="1855033"/>
            <a:ext cx="3881887"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4745" y="3302520"/>
            <a:ext cx="5415486" cy="29333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98" y="3302519"/>
            <a:ext cx="2613140" cy="1734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9937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2122</Words>
  <Application>Microsoft Office PowerPoint</Application>
  <PresentationFormat>On-screen Show (4:3)</PresentationFormat>
  <Paragraphs>357</Paragraphs>
  <Slides>41</Slides>
  <Notes>8</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Cambria Math</vt:lpstr>
      <vt:lpstr>Courier New</vt:lpstr>
      <vt:lpstr>Office Theme</vt:lpstr>
      <vt:lpstr>What is Pi?</vt:lpstr>
      <vt:lpstr>Song from pi</vt:lpstr>
      <vt:lpstr>Pi</vt:lpstr>
      <vt:lpstr>Babylonians </vt:lpstr>
      <vt:lpstr>Egyptians (1650 BC)</vt:lpstr>
      <vt:lpstr>Archimedes Approach</vt:lpstr>
      <vt:lpstr>Archimedes Approach</vt:lpstr>
      <vt:lpstr>Functions</vt:lpstr>
      <vt:lpstr>Functions</vt:lpstr>
      <vt:lpstr>Develop a Pi Function</vt:lpstr>
      <vt:lpstr>More Pi Approximations</vt:lpstr>
      <vt:lpstr>Accumulator Pattern</vt:lpstr>
      <vt:lpstr>for loop</vt:lpstr>
      <vt:lpstr>Compute the sum of the first 50 odd numbers </vt:lpstr>
      <vt:lpstr>Functions can call other functions</vt:lpstr>
      <vt:lpstr>Parameters and Arguments</vt:lpstr>
      <vt:lpstr>Variables and parameters are local</vt:lpstr>
      <vt:lpstr>Variables and parameters are local</vt:lpstr>
      <vt:lpstr>Fruitful function vs void function</vt:lpstr>
      <vt:lpstr>Fruitful function vs void function</vt:lpstr>
      <vt:lpstr>return </vt:lpstr>
      <vt:lpstr>Void functions</vt:lpstr>
      <vt:lpstr>Why functions?</vt:lpstr>
      <vt:lpstr>Summation of Terms: Leibniz Formula</vt:lpstr>
      <vt:lpstr>Product of Terms: Wallis</vt:lpstr>
      <vt:lpstr>Monte Carlo Simulation</vt:lpstr>
      <vt:lpstr>random module</vt:lpstr>
      <vt:lpstr>Importing with import</vt:lpstr>
      <vt:lpstr>Importing with from</vt:lpstr>
      <vt:lpstr>Boolean expression</vt:lpstr>
      <vt:lpstr>Compound Boolean Expressions</vt:lpstr>
      <vt:lpstr>Selection Statements</vt:lpstr>
      <vt:lpstr>If Statement</vt:lpstr>
      <vt:lpstr>Nested Selection</vt:lpstr>
      <vt:lpstr>Tail Nesting</vt:lpstr>
      <vt:lpstr>L2_ICE4: Scores</vt:lpstr>
      <vt:lpstr>Write a function montePi(darts) that accepts a number of darts and returns the approximate pi based on the ratio of darts in the quarter circle and the surrounding square</vt:lpstr>
      <vt:lpstr>Monte Carlo Approximation</vt:lpstr>
      <vt:lpstr>Adding the Graphics</vt:lpstr>
      <vt:lpstr>PowerPoint Presentation</vt:lpstr>
      <vt:lpstr>Summary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Pi?</dc:title>
  <dc:creator>ri</dc:creator>
  <cp:lastModifiedBy>Lorraine Wang</cp:lastModifiedBy>
  <cp:revision>37</cp:revision>
  <dcterms:created xsi:type="dcterms:W3CDTF">2017-01-08T14:58:06Z</dcterms:created>
  <dcterms:modified xsi:type="dcterms:W3CDTF">2017-01-19T02:34:30Z</dcterms:modified>
</cp:coreProperties>
</file>