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259" r:id="rId4"/>
    <p:sldId id="260" r:id="rId5"/>
    <p:sldId id="261" r:id="rId6"/>
    <p:sldId id="262" r:id="rId7"/>
    <p:sldId id="263" r:id="rId8"/>
    <p:sldId id="264" r:id="rId9"/>
    <p:sldId id="265" r:id="rId10"/>
    <p:sldId id="266" r:id="rId11"/>
    <p:sldId id="267" r:id="rId12"/>
    <p:sldId id="275" r:id="rId13"/>
    <p:sldId id="268" r:id="rId14"/>
    <p:sldId id="270" r:id="rId15"/>
    <p:sldId id="271" r:id="rId16"/>
    <p:sldId id="283" r:id="rId17"/>
    <p:sldId id="276" r:id="rId18"/>
    <p:sldId id="277" r:id="rId19"/>
    <p:sldId id="278" r:id="rId20"/>
    <p:sldId id="279" r:id="rId21"/>
    <p:sldId id="280" r:id="rId22"/>
    <p:sldId id="281" r:id="rId23"/>
    <p:sldId id="272" r:id="rId24"/>
    <p:sldId id="273" r:id="rId25"/>
    <p:sldId id="274" r:id="rId26"/>
    <p:sldId id="284"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9573" autoAdjust="0"/>
  </p:normalViewPr>
  <p:slideViewPr>
    <p:cSldViewPr snapToGrid="0">
      <p:cViewPr varScale="1">
        <p:scale>
          <a:sx n="46" d="100"/>
          <a:sy n="46" d="100"/>
        </p:scale>
        <p:origin x="-156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83C109-D2B0-4816-AC06-00C5287C88D3}" type="datetimeFigureOut">
              <a:rPr lang="en-SG" smtClean="0"/>
              <a:t>25/1/2017</a:t>
            </a:fld>
            <a:endParaRPr lang="en-SG"/>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0DC82B-53B8-4358-B259-29F9B74B69D8}" type="slidenum">
              <a:rPr lang="en-SG" smtClean="0"/>
              <a:t>‹#›</a:t>
            </a:fld>
            <a:endParaRPr lang="en-SG"/>
          </a:p>
        </p:txBody>
      </p:sp>
    </p:spTree>
    <p:extLst>
      <p:ext uri="{BB962C8B-B14F-4D97-AF65-F5344CB8AC3E}">
        <p14:creationId xmlns:p14="http://schemas.microsoft.com/office/powerpoint/2010/main" val="350597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https://www.youtube.com/watch?v=-yFZGF8FHSg</a:t>
            </a:r>
          </a:p>
          <a:p>
            <a:r>
              <a:rPr lang="en-SG" dirty="0" smtClean="0"/>
              <a:t>0:00 – 1:41</a:t>
            </a:r>
            <a:endParaRPr lang="en-SG" dirty="0"/>
          </a:p>
        </p:txBody>
      </p:sp>
      <p:sp>
        <p:nvSpPr>
          <p:cNvPr id="4" name="Slide Number Placeholder 3"/>
          <p:cNvSpPr>
            <a:spLocks noGrp="1"/>
          </p:cNvSpPr>
          <p:nvPr>
            <p:ph type="sldNum" sz="quarter" idx="10"/>
          </p:nvPr>
        </p:nvSpPr>
        <p:spPr/>
        <p:txBody>
          <a:bodyPr/>
          <a:lstStyle/>
          <a:p>
            <a:fld id="{0C0DC82B-53B8-4358-B259-29F9B74B69D8}" type="slidenum">
              <a:rPr lang="en-SG" smtClean="0"/>
              <a:t>13</a:t>
            </a:fld>
            <a:endParaRPr lang="en-SG"/>
          </a:p>
        </p:txBody>
      </p:sp>
    </p:spTree>
    <p:extLst>
      <p:ext uri="{BB962C8B-B14F-4D97-AF65-F5344CB8AC3E}">
        <p14:creationId xmlns:p14="http://schemas.microsoft.com/office/powerpoint/2010/main" val="4115342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Another</a:t>
            </a:r>
            <a:r>
              <a:rPr lang="en-SG" baseline="0" dirty="0" smtClean="0"/>
              <a:t> </a:t>
            </a:r>
            <a:r>
              <a:rPr lang="en-SG" baseline="0" dirty="0" err="1" smtClean="0"/>
              <a:t>monoalphabetic</a:t>
            </a:r>
            <a:r>
              <a:rPr lang="en-SG" baseline="0" dirty="0" smtClean="0"/>
              <a:t> cipher: Substitution Cipher</a:t>
            </a:r>
          </a:p>
        </p:txBody>
      </p:sp>
      <p:sp>
        <p:nvSpPr>
          <p:cNvPr id="4" name="Slide Number Placeholder 3"/>
          <p:cNvSpPr>
            <a:spLocks noGrp="1"/>
          </p:cNvSpPr>
          <p:nvPr>
            <p:ph type="sldNum" sz="quarter" idx="10"/>
          </p:nvPr>
        </p:nvSpPr>
        <p:spPr/>
        <p:txBody>
          <a:bodyPr/>
          <a:lstStyle/>
          <a:p>
            <a:fld id="{0C0DC82B-53B8-4358-B259-29F9B74B69D8}" type="slidenum">
              <a:rPr lang="en-SG" smtClean="0"/>
              <a:t>17</a:t>
            </a:fld>
            <a:endParaRPr lang="en-SG"/>
          </a:p>
        </p:txBody>
      </p:sp>
    </p:spTree>
    <p:extLst>
      <p:ext uri="{BB962C8B-B14F-4D97-AF65-F5344CB8AC3E}">
        <p14:creationId xmlns:p14="http://schemas.microsoft.com/office/powerpoint/2010/main" val="515364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https://www.youtube.com/watch?v=-yFZGF8FHSg</a:t>
            </a:r>
          </a:p>
          <a:p>
            <a:r>
              <a:rPr lang="en-SG" dirty="0" smtClean="0"/>
              <a:t>1:40</a:t>
            </a:r>
            <a:r>
              <a:rPr lang="en-SG" baseline="0" dirty="0" smtClean="0"/>
              <a:t> – 3:01</a:t>
            </a:r>
            <a:endParaRPr lang="en-SG" dirty="0" smtClean="0"/>
          </a:p>
          <a:p>
            <a:endParaRPr lang="en-SG" dirty="0"/>
          </a:p>
        </p:txBody>
      </p:sp>
      <p:sp>
        <p:nvSpPr>
          <p:cNvPr id="4" name="Slide Number Placeholder 3"/>
          <p:cNvSpPr>
            <a:spLocks noGrp="1"/>
          </p:cNvSpPr>
          <p:nvPr>
            <p:ph type="sldNum" sz="quarter" idx="10"/>
          </p:nvPr>
        </p:nvSpPr>
        <p:spPr/>
        <p:txBody>
          <a:bodyPr/>
          <a:lstStyle/>
          <a:p>
            <a:fld id="{0C0DC82B-53B8-4358-B259-29F9B74B69D8}" type="slidenum">
              <a:rPr lang="en-SG" smtClean="0"/>
              <a:t>22</a:t>
            </a:fld>
            <a:endParaRPr lang="en-SG"/>
          </a:p>
        </p:txBody>
      </p:sp>
    </p:spTree>
    <p:extLst>
      <p:ext uri="{BB962C8B-B14F-4D97-AF65-F5344CB8AC3E}">
        <p14:creationId xmlns:p14="http://schemas.microsoft.com/office/powerpoint/2010/main" val="4173463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Polyalphabetic ciphers</a:t>
            </a:r>
          </a:p>
          <a:p>
            <a:r>
              <a:rPr lang="en-SG" dirty="0" smtClean="0"/>
              <a:t>https://www.youtube.com/watch?v=-yFZGF8FHSg </a:t>
            </a:r>
          </a:p>
          <a:p>
            <a:r>
              <a:rPr lang="en-SG" dirty="0" smtClean="0"/>
              <a:t>2:58 - 4:19</a:t>
            </a:r>
            <a:endParaRPr lang="en-SG" dirty="0"/>
          </a:p>
        </p:txBody>
      </p:sp>
      <p:sp>
        <p:nvSpPr>
          <p:cNvPr id="4" name="Slide Number Placeholder 3"/>
          <p:cNvSpPr>
            <a:spLocks noGrp="1"/>
          </p:cNvSpPr>
          <p:nvPr>
            <p:ph type="sldNum" sz="quarter" idx="10"/>
          </p:nvPr>
        </p:nvSpPr>
        <p:spPr/>
        <p:txBody>
          <a:bodyPr/>
          <a:lstStyle/>
          <a:p>
            <a:fld id="{0C0DC82B-53B8-4358-B259-29F9B74B69D8}" type="slidenum">
              <a:rPr lang="en-SG" smtClean="0"/>
              <a:t>23</a:t>
            </a:fld>
            <a:endParaRPr lang="en-SG"/>
          </a:p>
        </p:txBody>
      </p:sp>
    </p:spTree>
    <p:extLst>
      <p:ext uri="{BB962C8B-B14F-4D97-AF65-F5344CB8AC3E}">
        <p14:creationId xmlns:p14="http://schemas.microsoft.com/office/powerpoint/2010/main" val="796626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https://www.youtube.com/watch?v=-yFZGF8FHSg</a:t>
            </a:r>
          </a:p>
          <a:p>
            <a:r>
              <a:rPr lang="en-SG" dirty="0" smtClean="0"/>
              <a:t>5:02 – 8:20</a:t>
            </a:r>
          </a:p>
          <a:p>
            <a:endParaRPr lang="en-SG" dirty="0"/>
          </a:p>
        </p:txBody>
      </p:sp>
      <p:sp>
        <p:nvSpPr>
          <p:cNvPr id="4" name="Slide Number Placeholder 3"/>
          <p:cNvSpPr>
            <a:spLocks noGrp="1"/>
          </p:cNvSpPr>
          <p:nvPr>
            <p:ph type="sldNum" sz="quarter" idx="10"/>
          </p:nvPr>
        </p:nvSpPr>
        <p:spPr/>
        <p:txBody>
          <a:bodyPr/>
          <a:lstStyle/>
          <a:p>
            <a:fld id="{0C0DC82B-53B8-4358-B259-29F9B74B69D8}" type="slidenum">
              <a:rPr lang="en-SG" smtClean="0"/>
              <a:t>26</a:t>
            </a:fld>
            <a:endParaRPr lang="en-SG"/>
          </a:p>
        </p:txBody>
      </p:sp>
    </p:spTree>
    <p:extLst>
      <p:ext uri="{BB962C8B-B14F-4D97-AF65-F5344CB8AC3E}">
        <p14:creationId xmlns:p14="http://schemas.microsoft.com/office/powerpoint/2010/main" val="279604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1687DC89-2D2E-43C5-B697-E36568D14FEE}" type="datetimeFigureOut">
              <a:rPr lang="en-SG" smtClean="0"/>
              <a:t>25/1/2017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2585CE4-8DE0-4BAA-8012-C9475015B5A2}" type="slidenum">
              <a:rPr lang="en-SG" smtClean="0"/>
              <a:t>‹#›</a:t>
            </a:fld>
            <a:endParaRPr lang="en-SG"/>
          </a:p>
        </p:txBody>
      </p:sp>
    </p:spTree>
    <p:extLst>
      <p:ext uri="{BB962C8B-B14F-4D97-AF65-F5344CB8AC3E}">
        <p14:creationId xmlns:p14="http://schemas.microsoft.com/office/powerpoint/2010/main" val="156238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687DC89-2D2E-43C5-B697-E36568D14FEE}" type="datetimeFigureOut">
              <a:rPr lang="en-SG" smtClean="0"/>
              <a:t>25/1/2017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2585CE4-8DE0-4BAA-8012-C9475015B5A2}" type="slidenum">
              <a:rPr lang="en-SG" smtClean="0"/>
              <a:t>‹#›</a:t>
            </a:fld>
            <a:endParaRPr lang="en-SG"/>
          </a:p>
        </p:txBody>
      </p:sp>
    </p:spTree>
    <p:extLst>
      <p:ext uri="{BB962C8B-B14F-4D97-AF65-F5344CB8AC3E}">
        <p14:creationId xmlns:p14="http://schemas.microsoft.com/office/powerpoint/2010/main" val="135244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687DC89-2D2E-43C5-B697-E36568D14FEE}" type="datetimeFigureOut">
              <a:rPr lang="en-SG" smtClean="0"/>
              <a:t>25/1/2017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2585CE4-8DE0-4BAA-8012-C9475015B5A2}" type="slidenum">
              <a:rPr lang="en-SG" smtClean="0"/>
              <a:t>‹#›</a:t>
            </a:fld>
            <a:endParaRPr lang="en-SG"/>
          </a:p>
        </p:txBody>
      </p:sp>
    </p:spTree>
    <p:extLst>
      <p:ext uri="{BB962C8B-B14F-4D97-AF65-F5344CB8AC3E}">
        <p14:creationId xmlns:p14="http://schemas.microsoft.com/office/powerpoint/2010/main" val="238495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687DC89-2D2E-43C5-B697-E36568D14FEE}" type="datetimeFigureOut">
              <a:rPr lang="en-SG" smtClean="0"/>
              <a:t>25/1/2017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2585CE4-8DE0-4BAA-8012-C9475015B5A2}" type="slidenum">
              <a:rPr lang="en-SG" smtClean="0"/>
              <a:t>‹#›</a:t>
            </a:fld>
            <a:endParaRPr lang="en-SG"/>
          </a:p>
        </p:txBody>
      </p:sp>
    </p:spTree>
    <p:extLst>
      <p:ext uri="{BB962C8B-B14F-4D97-AF65-F5344CB8AC3E}">
        <p14:creationId xmlns:p14="http://schemas.microsoft.com/office/powerpoint/2010/main" val="1227375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87DC89-2D2E-43C5-B697-E36568D14FEE}" type="datetimeFigureOut">
              <a:rPr lang="en-SG" smtClean="0"/>
              <a:t>25/1/2017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2585CE4-8DE0-4BAA-8012-C9475015B5A2}" type="slidenum">
              <a:rPr lang="en-SG" smtClean="0"/>
              <a:t>‹#›</a:t>
            </a:fld>
            <a:endParaRPr lang="en-SG"/>
          </a:p>
        </p:txBody>
      </p:sp>
    </p:spTree>
    <p:extLst>
      <p:ext uri="{BB962C8B-B14F-4D97-AF65-F5344CB8AC3E}">
        <p14:creationId xmlns:p14="http://schemas.microsoft.com/office/powerpoint/2010/main" val="120446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1687DC89-2D2E-43C5-B697-E36568D14FEE}" type="datetimeFigureOut">
              <a:rPr lang="en-SG" smtClean="0"/>
              <a:t>25/1/2017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2585CE4-8DE0-4BAA-8012-C9475015B5A2}" type="slidenum">
              <a:rPr lang="en-SG" smtClean="0"/>
              <a:t>‹#›</a:t>
            </a:fld>
            <a:endParaRPr lang="en-SG"/>
          </a:p>
        </p:txBody>
      </p:sp>
    </p:spTree>
    <p:extLst>
      <p:ext uri="{BB962C8B-B14F-4D97-AF65-F5344CB8AC3E}">
        <p14:creationId xmlns:p14="http://schemas.microsoft.com/office/powerpoint/2010/main" val="3558562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1687DC89-2D2E-43C5-B697-E36568D14FEE}" type="datetimeFigureOut">
              <a:rPr lang="en-SG" smtClean="0"/>
              <a:t>25/1/2017</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2585CE4-8DE0-4BAA-8012-C9475015B5A2}" type="slidenum">
              <a:rPr lang="en-SG" smtClean="0"/>
              <a:t>‹#›</a:t>
            </a:fld>
            <a:endParaRPr lang="en-SG"/>
          </a:p>
        </p:txBody>
      </p:sp>
    </p:spTree>
    <p:extLst>
      <p:ext uri="{BB962C8B-B14F-4D97-AF65-F5344CB8AC3E}">
        <p14:creationId xmlns:p14="http://schemas.microsoft.com/office/powerpoint/2010/main" val="3870960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1687DC89-2D2E-43C5-B697-E36568D14FEE}" type="datetimeFigureOut">
              <a:rPr lang="en-SG" smtClean="0"/>
              <a:t>25/1/2017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2585CE4-8DE0-4BAA-8012-C9475015B5A2}" type="slidenum">
              <a:rPr lang="en-SG" smtClean="0"/>
              <a:t>‹#›</a:t>
            </a:fld>
            <a:endParaRPr lang="en-SG"/>
          </a:p>
        </p:txBody>
      </p:sp>
    </p:spTree>
    <p:extLst>
      <p:ext uri="{BB962C8B-B14F-4D97-AF65-F5344CB8AC3E}">
        <p14:creationId xmlns:p14="http://schemas.microsoft.com/office/powerpoint/2010/main" val="384877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7DC89-2D2E-43C5-B697-E36568D14FEE}" type="datetimeFigureOut">
              <a:rPr lang="en-SG" smtClean="0"/>
              <a:t>25/1/2017</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2585CE4-8DE0-4BAA-8012-C9475015B5A2}" type="slidenum">
              <a:rPr lang="en-SG" smtClean="0"/>
              <a:t>‹#›</a:t>
            </a:fld>
            <a:endParaRPr lang="en-SG"/>
          </a:p>
        </p:txBody>
      </p:sp>
    </p:spTree>
    <p:extLst>
      <p:ext uri="{BB962C8B-B14F-4D97-AF65-F5344CB8AC3E}">
        <p14:creationId xmlns:p14="http://schemas.microsoft.com/office/powerpoint/2010/main" val="317491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87DC89-2D2E-43C5-B697-E36568D14FEE}" type="datetimeFigureOut">
              <a:rPr lang="en-SG" smtClean="0"/>
              <a:t>25/1/2017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2585CE4-8DE0-4BAA-8012-C9475015B5A2}" type="slidenum">
              <a:rPr lang="en-SG" smtClean="0"/>
              <a:t>‹#›</a:t>
            </a:fld>
            <a:endParaRPr lang="en-SG"/>
          </a:p>
        </p:txBody>
      </p:sp>
    </p:spTree>
    <p:extLst>
      <p:ext uri="{BB962C8B-B14F-4D97-AF65-F5344CB8AC3E}">
        <p14:creationId xmlns:p14="http://schemas.microsoft.com/office/powerpoint/2010/main" val="891872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87DC89-2D2E-43C5-B697-E36568D14FEE}" type="datetimeFigureOut">
              <a:rPr lang="en-SG" smtClean="0"/>
              <a:t>25/1/2017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2585CE4-8DE0-4BAA-8012-C9475015B5A2}" type="slidenum">
              <a:rPr lang="en-SG" smtClean="0"/>
              <a:t>‹#›</a:t>
            </a:fld>
            <a:endParaRPr lang="en-SG"/>
          </a:p>
        </p:txBody>
      </p:sp>
    </p:spTree>
    <p:extLst>
      <p:ext uri="{BB962C8B-B14F-4D97-AF65-F5344CB8AC3E}">
        <p14:creationId xmlns:p14="http://schemas.microsoft.com/office/powerpoint/2010/main" val="1804766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87DC89-2D2E-43C5-B697-E36568D14FEE}" type="datetimeFigureOut">
              <a:rPr lang="en-SG" smtClean="0"/>
              <a:t>25/1/2017</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85CE4-8DE0-4BAA-8012-C9475015B5A2}" type="slidenum">
              <a:rPr lang="en-SG" smtClean="0"/>
              <a:t>‹#›</a:t>
            </a:fld>
            <a:endParaRPr lang="en-SG"/>
          </a:p>
        </p:txBody>
      </p:sp>
    </p:spTree>
    <p:extLst>
      <p:ext uri="{BB962C8B-B14F-4D97-AF65-F5344CB8AC3E}">
        <p14:creationId xmlns:p14="http://schemas.microsoft.com/office/powerpoint/2010/main" val="645650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ascii.c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yFZGF8FHS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err="1" smtClean="0"/>
              <a:t>Crytography</a:t>
            </a:r>
            <a:endParaRPr lang="en-SG" dirty="0"/>
          </a:p>
        </p:txBody>
      </p:sp>
      <p:sp>
        <p:nvSpPr>
          <p:cNvPr id="3" name="Subtitle 2"/>
          <p:cNvSpPr>
            <a:spLocks noGrp="1"/>
          </p:cNvSpPr>
          <p:nvPr>
            <p:ph type="subTitle" idx="1"/>
          </p:nvPr>
        </p:nvSpPr>
        <p:spPr/>
        <p:txBody>
          <a:bodyPr/>
          <a:lstStyle/>
          <a:p>
            <a:r>
              <a:rPr lang="en-SG" dirty="0" smtClean="0"/>
              <a:t>string</a:t>
            </a:r>
            <a:endParaRPr lang="en-SG" dirty="0"/>
          </a:p>
        </p:txBody>
      </p:sp>
    </p:spTree>
    <p:extLst>
      <p:ext uri="{BB962C8B-B14F-4D97-AF65-F5344CB8AC3E}">
        <p14:creationId xmlns:p14="http://schemas.microsoft.com/office/powerpoint/2010/main" val="3175406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String methods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cstate="print"/>
          <a:stretch>
            <a:fillRect/>
          </a:stretch>
        </p:blipFill>
        <p:spPr>
          <a:xfrm>
            <a:off x="1981200" y="1600200"/>
            <a:ext cx="4089400" cy="3175000"/>
          </a:xfrm>
          <a:prstGeom prst="rect">
            <a:avLst/>
          </a:prstGeom>
        </p:spPr>
      </p:pic>
      <p:pic>
        <p:nvPicPr>
          <p:cNvPr id="5" name="Picture 4"/>
          <p:cNvPicPr>
            <a:picLocks noChangeAspect="1"/>
          </p:cNvPicPr>
          <p:nvPr/>
        </p:nvPicPr>
        <p:blipFill>
          <a:blip r:embed="rId3" cstate="print"/>
          <a:srcRect b="7368"/>
          <a:stretch>
            <a:fillRect/>
          </a:stretch>
        </p:blipFill>
        <p:spPr>
          <a:xfrm>
            <a:off x="6172200" y="1524000"/>
            <a:ext cx="4800600" cy="3352800"/>
          </a:xfrm>
          <a:prstGeom prst="rect">
            <a:avLst/>
          </a:prstGeom>
        </p:spPr>
      </p:pic>
    </p:spTree>
    <p:extLst>
      <p:ext uri="{BB962C8B-B14F-4D97-AF65-F5344CB8AC3E}">
        <p14:creationId xmlns:p14="http://schemas.microsoft.com/office/powerpoint/2010/main" val="537456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Functions</a:t>
            </a:r>
            <a:endParaRPr lang="en-US" dirty="0"/>
          </a:p>
        </p:txBody>
      </p:sp>
      <p:sp>
        <p:nvSpPr>
          <p:cNvPr id="3" name="Content Placeholder 2"/>
          <p:cNvSpPr>
            <a:spLocks noGrp="1"/>
          </p:cNvSpPr>
          <p:nvPr>
            <p:ph idx="1"/>
          </p:nvPr>
        </p:nvSpPr>
        <p:spPr/>
        <p:txBody>
          <a:bodyPr/>
          <a:lstStyle/>
          <a:p>
            <a:r>
              <a:rPr lang="en-US" dirty="0" smtClean="0"/>
              <a:t>Converting character to integer (</a:t>
            </a:r>
            <a:r>
              <a:rPr lang="en-US" dirty="0" err="1" smtClean="0">
                <a:latin typeface="Courier New"/>
                <a:cs typeface="Courier New"/>
              </a:rPr>
              <a:t>ord</a:t>
            </a:r>
            <a:r>
              <a:rPr lang="en-US" dirty="0" smtClean="0"/>
              <a:t>)</a:t>
            </a:r>
          </a:p>
          <a:p>
            <a:r>
              <a:rPr lang="en-US" dirty="0" smtClean="0"/>
              <a:t>Converting integer to character (</a:t>
            </a:r>
            <a:r>
              <a:rPr lang="en-US" dirty="0" err="1" smtClean="0">
                <a:latin typeface="Courier New"/>
                <a:cs typeface="Courier New"/>
              </a:rPr>
              <a:t>chr</a:t>
            </a:r>
            <a:r>
              <a:rPr lang="en-US" dirty="0" smtClean="0"/>
              <a:t>)</a:t>
            </a:r>
          </a:p>
          <a:p>
            <a:r>
              <a:rPr lang="en-US" dirty="0" smtClean="0"/>
              <a:t>Converting number to string (</a:t>
            </a:r>
            <a:r>
              <a:rPr lang="en-US" dirty="0" err="1" smtClean="0">
                <a:latin typeface="Courier New"/>
                <a:cs typeface="Courier New"/>
              </a:rPr>
              <a:t>str</a:t>
            </a:r>
            <a:r>
              <a:rPr lang="en-US" dirty="0" smtClean="0"/>
              <a:t>)</a:t>
            </a:r>
            <a:endParaRPr lang="en-US" dirty="0"/>
          </a:p>
        </p:txBody>
      </p:sp>
      <p:pic>
        <p:nvPicPr>
          <p:cNvPr id="4" name="Picture 3"/>
          <p:cNvPicPr>
            <a:picLocks noChangeAspect="1"/>
          </p:cNvPicPr>
          <p:nvPr/>
        </p:nvPicPr>
        <p:blipFill>
          <a:blip r:embed="rId2" cstate="print"/>
          <a:stretch>
            <a:fillRect/>
          </a:stretch>
        </p:blipFill>
        <p:spPr>
          <a:xfrm>
            <a:off x="2743200" y="3429000"/>
            <a:ext cx="1752600" cy="3314700"/>
          </a:xfrm>
          <a:prstGeom prst="rect">
            <a:avLst/>
          </a:prstGeom>
        </p:spPr>
      </p:pic>
      <p:sp>
        <p:nvSpPr>
          <p:cNvPr id="5" name="Rectangle 4"/>
          <p:cNvSpPr/>
          <p:nvPr/>
        </p:nvSpPr>
        <p:spPr>
          <a:xfrm>
            <a:off x="4724400" y="4038601"/>
            <a:ext cx="4572000" cy="2031325"/>
          </a:xfrm>
          <a:prstGeom prst="rect">
            <a:avLst/>
          </a:prstGeom>
        </p:spPr>
        <p:txBody>
          <a:bodyPr>
            <a:spAutoFit/>
          </a:bodyPr>
          <a:lstStyle/>
          <a:p>
            <a:r>
              <a:rPr lang="en-US" dirty="0"/>
              <a:t>The mapping from letters to numbers is defined by the </a:t>
            </a:r>
            <a:r>
              <a:rPr lang="en-US" b="1" dirty="0"/>
              <a:t>American Standard Code for Information Interchange (ASCII) </a:t>
            </a:r>
            <a:r>
              <a:rPr lang="en-US" dirty="0"/>
              <a:t>and has been in use since the 1970s.</a:t>
            </a:r>
          </a:p>
          <a:p>
            <a:endParaRPr lang="en-US" dirty="0"/>
          </a:p>
          <a:p>
            <a:r>
              <a:rPr lang="en-US" dirty="0">
                <a:hlinkClick r:id="rId3"/>
              </a:rPr>
              <a:t>http://www.ascii.cl/</a:t>
            </a:r>
            <a:endParaRPr lang="en-US" dirty="0"/>
          </a:p>
          <a:p>
            <a:endParaRPr lang="en-US" dirty="0"/>
          </a:p>
        </p:txBody>
      </p:sp>
    </p:spTree>
    <p:extLst>
      <p:ext uri="{BB962C8B-B14F-4D97-AF65-F5344CB8AC3E}">
        <p14:creationId xmlns:p14="http://schemas.microsoft.com/office/powerpoint/2010/main" val="2346049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Crytography</a:t>
            </a:r>
            <a:endParaRPr lang="en-SG" dirty="0"/>
          </a:p>
        </p:txBody>
      </p:sp>
      <p:pic>
        <p:nvPicPr>
          <p:cNvPr id="2050"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777" y="1523652"/>
            <a:ext cx="8927481" cy="5012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4148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SG" dirty="0" err="1" smtClean="0"/>
              <a:t>cebtenzzvat</a:t>
            </a:r>
            <a:r>
              <a:rPr lang="en-SG" dirty="0" smtClean="0"/>
              <a:t> </a:t>
            </a:r>
            <a:r>
              <a:rPr lang="en-SG" dirty="0" err="1" smtClean="0"/>
              <a:t>vf</a:t>
            </a:r>
            <a:r>
              <a:rPr lang="en-SG" dirty="0" smtClean="0"/>
              <a:t> </a:t>
            </a:r>
            <a:r>
              <a:rPr lang="en-SG" dirty="0" err="1" smtClean="0"/>
              <a:t>yvxr</a:t>
            </a:r>
            <a:r>
              <a:rPr lang="en-SG" dirty="0" smtClean="0"/>
              <a:t> </a:t>
            </a:r>
            <a:r>
              <a:rPr lang="en-SG" dirty="0" err="1" smtClean="0"/>
              <a:t>xvpxvat</a:t>
            </a:r>
            <a:r>
              <a:rPr lang="en-SG" dirty="0" smtClean="0"/>
              <a:t> </a:t>
            </a:r>
            <a:r>
              <a:rPr lang="en-SG" dirty="0" err="1" smtClean="0"/>
              <a:t>lbhefrys</a:t>
            </a:r>
            <a:r>
              <a:rPr lang="en-SG" dirty="0" smtClean="0"/>
              <a:t> </a:t>
            </a:r>
            <a:r>
              <a:rPr lang="en-SG" dirty="0" err="1" smtClean="0"/>
              <a:t>va</a:t>
            </a:r>
            <a:r>
              <a:rPr lang="en-SG" dirty="0" smtClean="0"/>
              <a:t> </a:t>
            </a:r>
            <a:r>
              <a:rPr lang="en-SG" dirty="0" err="1" smtClean="0"/>
              <a:t>gur</a:t>
            </a:r>
            <a:r>
              <a:rPr lang="en-SG" dirty="0" smtClean="0"/>
              <a:t> </a:t>
            </a:r>
            <a:r>
              <a:rPr lang="en-SG" dirty="0" err="1" smtClean="0"/>
              <a:t>snpr</a:t>
            </a:r>
            <a:r>
              <a:rPr lang="en-SG" dirty="0" smtClean="0"/>
              <a:t>, </a:t>
            </a:r>
            <a:r>
              <a:rPr lang="en-SG" dirty="0" err="1" smtClean="0"/>
              <a:t>fbbare</a:t>
            </a:r>
            <a:r>
              <a:rPr lang="en-SG" dirty="0" smtClean="0"/>
              <a:t> be </a:t>
            </a:r>
            <a:r>
              <a:rPr lang="en-SG" dirty="0" err="1" smtClean="0"/>
              <a:t>yngre</a:t>
            </a:r>
            <a:r>
              <a:rPr lang="en-SG" dirty="0" smtClean="0"/>
              <a:t> </a:t>
            </a:r>
            <a:r>
              <a:rPr lang="en-SG" dirty="0" err="1" smtClean="0"/>
              <a:t>lbhe</a:t>
            </a:r>
            <a:r>
              <a:rPr lang="en-SG" dirty="0" smtClean="0"/>
              <a:t> </a:t>
            </a:r>
            <a:r>
              <a:rPr lang="en-SG" dirty="0" err="1" smtClean="0"/>
              <a:t>abfr</a:t>
            </a:r>
            <a:r>
              <a:rPr lang="en-SG" dirty="0" smtClean="0"/>
              <a:t> </a:t>
            </a:r>
            <a:r>
              <a:rPr lang="en-SG" dirty="0" err="1" smtClean="0"/>
              <a:t>jvyy</a:t>
            </a:r>
            <a:r>
              <a:rPr lang="en-SG" dirty="0" smtClean="0"/>
              <a:t> </a:t>
            </a:r>
            <a:r>
              <a:rPr lang="en-SG" dirty="0" err="1" smtClean="0"/>
              <a:t>oyrrq</a:t>
            </a:r>
            <a:endParaRPr lang="en-SG" dirty="0"/>
          </a:p>
        </p:txBody>
      </p:sp>
      <p:sp>
        <p:nvSpPr>
          <p:cNvPr id="6" name="Subtitle 5"/>
          <p:cNvSpPr>
            <a:spLocks noGrp="1"/>
          </p:cNvSpPr>
          <p:nvPr>
            <p:ph type="subTitle" idx="1"/>
          </p:nvPr>
        </p:nvSpPr>
        <p:spPr/>
        <p:txBody>
          <a:bodyPr/>
          <a:lstStyle/>
          <a:p>
            <a:r>
              <a:rPr lang="en-SG" dirty="0" smtClean="0"/>
              <a:t>L3_ICE1: Caesar Cipher</a:t>
            </a:r>
            <a:endParaRPr lang="en-SG" dirty="0"/>
          </a:p>
        </p:txBody>
      </p:sp>
    </p:spTree>
    <p:extLst>
      <p:ext uri="{BB962C8B-B14F-4D97-AF65-F5344CB8AC3E}">
        <p14:creationId xmlns:p14="http://schemas.microsoft.com/office/powerpoint/2010/main" val="1087815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725"/>
            <a:ext cx="10972800" cy="1143000"/>
          </a:xfrm>
        </p:spPr>
        <p:txBody>
          <a:bodyPr/>
          <a:lstStyle/>
          <a:p>
            <a:r>
              <a:rPr lang="en-US" dirty="0" smtClean="0"/>
              <a:t>Transposition Cipher</a:t>
            </a:r>
            <a:endParaRPr lang="en-US" dirty="0"/>
          </a:p>
        </p:txBody>
      </p:sp>
      <p:sp>
        <p:nvSpPr>
          <p:cNvPr id="3" name="Content Placeholder 2"/>
          <p:cNvSpPr>
            <a:spLocks noGrp="1"/>
          </p:cNvSpPr>
          <p:nvPr>
            <p:ph idx="1"/>
          </p:nvPr>
        </p:nvSpPr>
        <p:spPr>
          <a:xfrm>
            <a:off x="609600" y="838201"/>
            <a:ext cx="10972800" cy="4525963"/>
          </a:xfrm>
        </p:spPr>
        <p:txBody>
          <a:bodyPr>
            <a:normAutofit/>
          </a:bodyPr>
          <a:lstStyle/>
          <a:p>
            <a:r>
              <a:rPr lang="en-US" dirty="0" smtClean="0"/>
              <a:t>Scramble the letters of a message to separate the message into two groups of characters</a:t>
            </a:r>
          </a:p>
          <a:p>
            <a:r>
              <a:rPr lang="en-US" dirty="0" smtClean="0"/>
              <a:t>Results in a string with the characters shuffled to new positions, we call this a </a:t>
            </a:r>
            <a:r>
              <a:rPr lang="en-US" b="1" dirty="0" smtClean="0"/>
              <a:t>transposition cipher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1694" y="3105364"/>
            <a:ext cx="608647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6451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dirty="0" smtClean="0"/>
              <a:t>Decrypt: Transposition Cipher</a:t>
            </a:r>
            <a:endParaRPr lang="en-US" dirty="0"/>
          </a:p>
        </p:txBody>
      </p:sp>
      <p:sp>
        <p:nvSpPr>
          <p:cNvPr id="3" name="Content Placeholder 2"/>
          <p:cNvSpPr>
            <a:spLocks noGrp="1"/>
          </p:cNvSpPr>
          <p:nvPr>
            <p:ph idx="1"/>
          </p:nvPr>
        </p:nvSpPr>
        <p:spPr>
          <a:xfrm>
            <a:off x="609600" y="731838"/>
            <a:ext cx="10972800" cy="4525963"/>
          </a:xfrm>
        </p:spPr>
        <p:txBody>
          <a:bodyPr>
            <a:normAutofit/>
          </a:bodyPr>
          <a:lstStyle/>
          <a:p>
            <a:r>
              <a:rPr lang="en-US" sz="2400" dirty="0" smtClean="0"/>
              <a:t>Split the </a:t>
            </a:r>
            <a:r>
              <a:rPr lang="en-US" sz="2400" dirty="0" err="1" smtClean="0"/>
              <a:t>ciphertext</a:t>
            </a:r>
            <a:r>
              <a:rPr lang="en-US" sz="2400" dirty="0" smtClean="0"/>
              <a:t> to half</a:t>
            </a:r>
          </a:p>
          <a:p>
            <a:r>
              <a:rPr lang="en-US" sz="2400" dirty="0" smtClean="0"/>
              <a:t>First half consist of odd characters in the original text</a:t>
            </a:r>
          </a:p>
          <a:p>
            <a:r>
              <a:rPr lang="en-US" sz="2400" dirty="0" smtClean="0"/>
              <a:t>Second half consist of even characters in original text</a:t>
            </a:r>
          </a:p>
          <a:p>
            <a:r>
              <a:rPr lang="en-US" sz="2400" dirty="0" smtClean="0"/>
              <a:t>We may have one more character in </a:t>
            </a:r>
            <a:r>
              <a:rPr lang="en-US" sz="2400" dirty="0" smtClean="0"/>
              <a:t>the even </a:t>
            </a:r>
            <a:r>
              <a:rPr lang="en-US" sz="2400" dirty="0" smtClean="0"/>
              <a:t>character string than we do in the odd character string.</a:t>
            </a:r>
          </a:p>
          <a:p>
            <a:r>
              <a:rPr lang="en-US" sz="2400" dirty="0" smtClean="0"/>
              <a:t>We compare the lengths of the two strings. If the odd-numbered character string is shorter than the even, we simply concatenate the last character from the even string onto the plaintext.</a:t>
            </a:r>
            <a:endParaRPr lang="en-US" sz="2400" dirty="0"/>
          </a:p>
        </p:txBody>
      </p:sp>
      <p:pic>
        <p:nvPicPr>
          <p:cNvPr id="5" name="Picture 4"/>
          <p:cNvPicPr>
            <a:picLocks noChangeAspect="1"/>
          </p:cNvPicPr>
          <p:nvPr/>
        </p:nvPicPr>
        <p:blipFill>
          <a:blip r:embed="rId2" cstate="print"/>
          <a:stretch>
            <a:fillRect/>
          </a:stretch>
        </p:blipFill>
        <p:spPr>
          <a:xfrm>
            <a:off x="4518432" y="3795215"/>
            <a:ext cx="5922106" cy="2779021"/>
          </a:xfrm>
          <a:prstGeom prst="rect">
            <a:avLst/>
          </a:prstGeom>
        </p:spPr>
      </p:pic>
    </p:spTree>
    <p:extLst>
      <p:ext uri="{BB962C8B-B14F-4D97-AF65-F5344CB8AC3E}">
        <p14:creationId xmlns:p14="http://schemas.microsoft.com/office/powerpoint/2010/main" val="7350119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SG" dirty="0" smtClean="0"/>
              <a:t>Transposition</a:t>
            </a:r>
            <a:br>
              <a:rPr lang="en-SG" dirty="0" smtClean="0"/>
            </a:br>
            <a:r>
              <a:rPr lang="en-SG" dirty="0" smtClean="0"/>
              <a:t>Cipher</a:t>
            </a:r>
            <a:endParaRPr lang="en-SG" dirty="0"/>
          </a:p>
        </p:txBody>
      </p:sp>
      <p:sp>
        <p:nvSpPr>
          <p:cNvPr id="5" name="Subtitle 4"/>
          <p:cNvSpPr>
            <a:spLocks noGrp="1"/>
          </p:cNvSpPr>
          <p:nvPr>
            <p:ph type="subTitle" idx="1"/>
          </p:nvPr>
        </p:nvSpPr>
        <p:spPr/>
        <p:txBody>
          <a:bodyPr/>
          <a:lstStyle/>
          <a:p>
            <a:r>
              <a:rPr lang="en-SG" dirty="0" smtClean="0"/>
              <a:t>L3_ICE2</a:t>
            </a:r>
            <a:endParaRPr lang="en-SG" dirty="0"/>
          </a:p>
        </p:txBody>
      </p:sp>
    </p:spTree>
    <p:extLst>
      <p:ext uri="{BB962C8B-B14F-4D97-AF65-F5344CB8AC3E}">
        <p14:creationId xmlns:p14="http://schemas.microsoft.com/office/powerpoint/2010/main" val="3392323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cstate="print"/>
          <a:srcRect/>
          <a:stretch>
            <a:fillRect/>
          </a:stretch>
        </p:blipFill>
        <p:spPr bwMode="auto">
          <a:xfrm>
            <a:off x="6247541" y="936702"/>
            <a:ext cx="5944459" cy="3178098"/>
          </a:xfrm>
          <a:prstGeom prst="rect">
            <a:avLst/>
          </a:prstGeom>
          <a:noFill/>
          <a:ln w="9525">
            <a:noFill/>
            <a:miter lim="800000"/>
            <a:headEnd/>
            <a:tailEnd/>
          </a:ln>
          <a:effectLst/>
        </p:spPr>
      </p:pic>
      <p:sp>
        <p:nvSpPr>
          <p:cNvPr id="2" name="Title 1"/>
          <p:cNvSpPr>
            <a:spLocks noGrp="1"/>
          </p:cNvSpPr>
          <p:nvPr>
            <p:ph type="title"/>
          </p:nvPr>
        </p:nvSpPr>
        <p:spPr>
          <a:xfrm>
            <a:off x="609600" y="-152400"/>
            <a:ext cx="10972800" cy="1143000"/>
          </a:xfrm>
        </p:spPr>
        <p:txBody>
          <a:bodyPr/>
          <a:lstStyle/>
          <a:p>
            <a:r>
              <a:rPr lang="en-US" dirty="0" smtClean="0"/>
              <a:t>Substitution Cipher</a:t>
            </a:r>
            <a:endParaRPr lang="en-US" dirty="0"/>
          </a:p>
        </p:txBody>
      </p:sp>
      <p:sp>
        <p:nvSpPr>
          <p:cNvPr id="3" name="Content Placeholder 2"/>
          <p:cNvSpPr>
            <a:spLocks noGrp="1"/>
          </p:cNvSpPr>
          <p:nvPr>
            <p:ph idx="1"/>
          </p:nvPr>
        </p:nvSpPr>
        <p:spPr>
          <a:xfrm>
            <a:off x="609600" y="792163"/>
            <a:ext cx="10972800" cy="4525963"/>
          </a:xfrm>
        </p:spPr>
        <p:txBody>
          <a:bodyPr>
            <a:normAutofit/>
          </a:bodyPr>
          <a:lstStyle/>
          <a:p>
            <a:r>
              <a:rPr lang="en-US" sz="2400" dirty="0" smtClean="0"/>
              <a:t>Substitutes one letter for another throughout a message</a:t>
            </a:r>
          </a:p>
          <a:p>
            <a:r>
              <a:rPr lang="en-US" sz="2400" dirty="0" smtClean="0"/>
              <a:t>Uses </a:t>
            </a:r>
            <a:r>
              <a:rPr lang="en-US" sz="2400" b="1" dirty="0" err="1" smtClean="0">
                <a:solidFill>
                  <a:schemeClr val="tx2"/>
                </a:solidFill>
              </a:rPr>
              <a:t>ciphertext</a:t>
            </a:r>
            <a:r>
              <a:rPr lang="en-US" sz="2400" b="1" dirty="0" smtClean="0">
                <a:solidFill>
                  <a:schemeClr val="tx2"/>
                </a:solidFill>
              </a:rPr>
              <a:t> key </a:t>
            </a:r>
            <a:r>
              <a:rPr lang="en-US" sz="2400" dirty="0" smtClean="0"/>
              <a:t>to encrypt</a:t>
            </a:r>
            <a:endParaRPr lang="en-US" sz="2400" dirty="0"/>
          </a:p>
        </p:txBody>
      </p:sp>
      <p:pic>
        <p:nvPicPr>
          <p:cNvPr id="7" name="Picture 3"/>
          <p:cNvPicPr>
            <a:picLocks noChangeAspect="1" noChangeArrowheads="1"/>
          </p:cNvPicPr>
          <p:nvPr/>
        </p:nvPicPr>
        <p:blipFill>
          <a:blip r:embed="rId4" cstate="print"/>
          <a:srcRect/>
          <a:stretch>
            <a:fillRect/>
          </a:stretch>
        </p:blipFill>
        <p:spPr bwMode="auto">
          <a:xfrm>
            <a:off x="304800" y="3802452"/>
            <a:ext cx="8549268" cy="2903147"/>
          </a:xfrm>
          <a:prstGeom prst="rect">
            <a:avLst/>
          </a:prstGeom>
          <a:noFill/>
          <a:ln w="9525">
            <a:noFill/>
            <a:miter lim="800000"/>
            <a:headEnd/>
            <a:tailEnd/>
          </a:ln>
          <a:effectLst/>
        </p:spPr>
      </p:pic>
    </p:spTree>
    <p:extLst>
      <p:ext uri="{BB962C8B-B14F-4D97-AF65-F5344CB8AC3E}">
        <p14:creationId xmlns:p14="http://schemas.microsoft.com/office/powerpoint/2010/main" val="1468472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6525"/>
            <a:ext cx="10972800" cy="1143000"/>
          </a:xfrm>
        </p:spPr>
        <p:txBody>
          <a:bodyPr/>
          <a:lstStyle/>
          <a:p>
            <a:r>
              <a:rPr lang="en-US" dirty="0" smtClean="0"/>
              <a:t>Substitution Cipher</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2736394" y="732978"/>
            <a:ext cx="9252312" cy="2560038"/>
          </a:xfrm>
          <a:prstGeom prst="rect">
            <a:avLst/>
          </a:prstGeom>
          <a:noFill/>
          <a:ln w="9525">
            <a:noFill/>
            <a:miter lim="800000"/>
            <a:headEnd/>
            <a:tailEnd/>
          </a:ln>
          <a:effectLst/>
        </p:spPr>
      </p:pic>
      <p:pic>
        <p:nvPicPr>
          <p:cNvPr id="6" name="Picture 3"/>
          <p:cNvPicPr>
            <a:picLocks noChangeAspect="1" noChangeArrowheads="1"/>
          </p:cNvPicPr>
          <p:nvPr/>
        </p:nvPicPr>
        <p:blipFill>
          <a:blip r:embed="rId3" cstate="print"/>
          <a:srcRect/>
          <a:stretch>
            <a:fillRect/>
          </a:stretch>
        </p:blipFill>
        <p:spPr bwMode="auto">
          <a:xfrm>
            <a:off x="2494479" y="3293016"/>
            <a:ext cx="9494227" cy="3417277"/>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130649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Randomly Creating A Key</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18068" y="1371600"/>
            <a:ext cx="11664668" cy="3178098"/>
          </a:xfrm>
          <a:prstGeom prst="rect">
            <a:avLst/>
          </a:prstGeom>
          <a:noFill/>
          <a:ln w="9525">
            <a:noFill/>
            <a:miter lim="800000"/>
            <a:headEnd/>
            <a:tailEnd/>
          </a:ln>
          <a:effectLst/>
        </p:spPr>
      </p:pic>
    </p:spTree>
    <p:extLst>
      <p:ext uri="{BB962C8B-B14F-4D97-AF65-F5344CB8AC3E}">
        <p14:creationId xmlns:p14="http://schemas.microsoft.com/office/powerpoint/2010/main" val="1555533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a:bodyPr>
          <a:lstStyle/>
          <a:p>
            <a:r>
              <a:rPr lang="en-US" sz="2400" dirty="0"/>
              <a:t>Strings are made up of a sequence of characters</a:t>
            </a:r>
          </a:p>
          <a:p>
            <a:r>
              <a:rPr lang="en-US" sz="2400" dirty="0"/>
              <a:t>Strings can contain any characters: letters, numbers, punctuation marks, and even quotation marks.</a:t>
            </a:r>
          </a:p>
        </p:txBody>
      </p:sp>
      <p:pic>
        <p:nvPicPr>
          <p:cNvPr id="4" name="Picture 3"/>
          <p:cNvPicPr>
            <a:picLocks noChangeAspect="1"/>
          </p:cNvPicPr>
          <p:nvPr/>
        </p:nvPicPr>
        <p:blipFill>
          <a:blip r:embed="rId2" cstate="print"/>
          <a:stretch>
            <a:fillRect/>
          </a:stretch>
        </p:blipFill>
        <p:spPr>
          <a:xfrm>
            <a:off x="2895600" y="3048000"/>
            <a:ext cx="5473700" cy="3594100"/>
          </a:xfrm>
          <a:prstGeom prst="rect">
            <a:avLst/>
          </a:prstGeom>
        </p:spPr>
      </p:pic>
    </p:spTree>
    <p:extLst>
      <p:ext uri="{BB962C8B-B14F-4D97-AF65-F5344CB8AC3E}">
        <p14:creationId xmlns:p14="http://schemas.microsoft.com/office/powerpoint/2010/main" val="3444403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a:effectLst>
            <a:outerShdw blurRad="50800" dist="38100" dir="2700000" algn="tl" rotWithShape="0">
              <a:prstClr val="black">
                <a:alpha val="40000"/>
              </a:prstClr>
            </a:outerShdw>
          </a:effectLst>
        </p:spPr>
        <p:txBody>
          <a:bodyPr/>
          <a:lstStyle/>
          <a:p>
            <a:r>
              <a:rPr lang="en-US" dirty="0" smtClean="0"/>
              <a:t>Creating a key using a password</a:t>
            </a:r>
            <a:endParaRPr lang="en-US" dirty="0"/>
          </a:p>
        </p:txBody>
      </p:sp>
      <p:sp>
        <p:nvSpPr>
          <p:cNvPr id="3" name="Content Placeholder 2"/>
          <p:cNvSpPr>
            <a:spLocks noGrp="1"/>
          </p:cNvSpPr>
          <p:nvPr>
            <p:ph idx="1"/>
          </p:nvPr>
        </p:nvSpPr>
        <p:spPr>
          <a:xfrm>
            <a:off x="101600" y="715963"/>
            <a:ext cx="10972800" cy="4525963"/>
          </a:xfrm>
        </p:spPr>
        <p:txBody>
          <a:bodyPr>
            <a:normAutofit/>
          </a:bodyPr>
          <a:lstStyle/>
          <a:p>
            <a:pPr marL="514350" indent="-514350">
              <a:buFont typeface="+mj-lt"/>
              <a:buAutoNum type="arabicPeriod"/>
            </a:pPr>
            <a:r>
              <a:rPr lang="en-US" sz="1800" dirty="0" smtClean="0"/>
              <a:t>Select a password, e.g., “</a:t>
            </a:r>
            <a:r>
              <a:rPr lang="en-US" sz="1800" dirty="0" err="1" smtClean="0"/>
              <a:t>topsecret</a:t>
            </a:r>
            <a:r>
              <a:rPr lang="en-US" sz="1800" dirty="0" smtClean="0"/>
              <a:t>”</a:t>
            </a:r>
          </a:p>
          <a:p>
            <a:pPr marL="514350" indent="-514350">
              <a:buFont typeface="+mj-lt"/>
              <a:buAutoNum type="arabicPeriod"/>
            </a:pPr>
            <a:r>
              <a:rPr lang="en-US" sz="1800" dirty="0" smtClean="0"/>
              <a:t>Remove duplicates from password, e.g. “</a:t>
            </a:r>
            <a:r>
              <a:rPr lang="en-US" sz="1800" dirty="0" err="1" smtClean="0"/>
              <a:t>topsecr</a:t>
            </a:r>
            <a:r>
              <a:rPr lang="en-US" sz="1800" dirty="0" smtClean="0"/>
              <a:t>”</a:t>
            </a:r>
          </a:p>
          <a:p>
            <a:pPr marL="514350" indent="-514350">
              <a:buFont typeface="+mj-lt"/>
              <a:buAutoNum type="arabicPeriod"/>
            </a:pPr>
            <a:r>
              <a:rPr lang="en-US" sz="1800" dirty="0" smtClean="0"/>
              <a:t>Split the </a:t>
            </a:r>
            <a:r>
              <a:rPr lang="en-US" sz="1800" dirty="0" err="1" smtClean="0"/>
              <a:t>alphabetlist</a:t>
            </a:r>
            <a:r>
              <a:rPr lang="en-US" sz="1800" dirty="0" smtClean="0"/>
              <a:t> to parts </a:t>
            </a:r>
            <a:r>
              <a:rPr lang="en-US" sz="1800" b="1" dirty="0" err="1" smtClean="0"/>
              <a:t>beforeLast</a:t>
            </a:r>
            <a:r>
              <a:rPr lang="en-US" sz="1800" dirty="0" smtClean="0"/>
              <a:t>, and </a:t>
            </a:r>
            <a:r>
              <a:rPr lang="en-US" sz="1800" b="1" dirty="0" err="1" smtClean="0"/>
              <a:t>afterLast</a:t>
            </a:r>
            <a:endParaRPr lang="en-US" sz="1800" b="1" dirty="0" smtClean="0"/>
          </a:p>
          <a:p>
            <a:pPr marL="914400" lvl="1" indent="-514350"/>
            <a:r>
              <a:rPr lang="en-US" sz="1600" b="1" dirty="0" err="1" smtClean="0"/>
              <a:t>beforeLast</a:t>
            </a:r>
            <a:r>
              <a:rPr lang="en-US" sz="1600" dirty="0" smtClean="0"/>
              <a:t>: “</a:t>
            </a:r>
            <a:r>
              <a:rPr lang="en-US" sz="1600" dirty="0" err="1" smtClean="0"/>
              <a:t>abcdefghijklmnopqr</a:t>
            </a:r>
            <a:r>
              <a:rPr lang="en-US" sz="1600" dirty="0" smtClean="0"/>
              <a:t>”</a:t>
            </a:r>
          </a:p>
          <a:p>
            <a:pPr marL="914400" lvl="1" indent="-514350"/>
            <a:r>
              <a:rPr lang="en-US" sz="1600" b="1" dirty="0" err="1" smtClean="0"/>
              <a:t>afterLast</a:t>
            </a:r>
            <a:r>
              <a:rPr lang="en-US" sz="1600" dirty="0" smtClean="0"/>
              <a:t>: “</a:t>
            </a:r>
            <a:r>
              <a:rPr lang="en-US" sz="1600" dirty="0" err="1" smtClean="0"/>
              <a:t>stuvwxyz</a:t>
            </a:r>
            <a:r>
              <a:rPr lang="en-US" sz="1600" dirty="0" smtClean="0"/>
              <a:t>”</a:t>
            </a:r>
          </a:p>
          <a:p>
            <a:pPr marL="514350" indent="-514350">
              <a:buFont typeface="+mj-lt"/>
              <a:buAutoNum type="arabicPeriod"/>
            </a:pPr>
            <a:r>
              <a:rPr lang="en-US" sz="1800" dirty="0" smtClean="0"/>
              <a:t>Remove characters in password from the </a:t>
            </a:r>
          </a:p>
          <a:p>
            <a:pPr marL="514350" indent="-514350">
              <a:buNone/>
            </a:pPr>
            <a:r>
              <a:rPr lang="en-US" sz="1800" dirty="0" smtClean="0"/>
              <a:t>	</a:t>
            </a:r>
            <a:r>
              <a:rPr lang="en-US" sz="1800" b="1" dirty="0" err="1" smtClean="0"/>
              <a:t>beforeLast</a:t>
            </a:r>
            <a:r>
              <a:rPr lang="en-US" sz="1800" dirty="0" smtClean="0"/>
              <a:t> and </a:t>
            </a:r>
            <a:r>
              <a:rPr lang="en-US" sz="1800" b="1" dirty="0" err="1" smtClean="0"/>
              <a:t>afterLast</a:t>
            </a:r>
            <a:r>
              <a:rPr lang="en-US" sz="1800" dirty="0" smtClean="0"/>
              <a:t>:</a:t>
            </a:r>
          </a:p>
          <a:p>
            <a:pPr marL="914400" lvl="1" indent="-514350"/>
            <a:r>
              <a:rPr lang="en-US" sz="1600" dirty="0" smtClean="0"/>
              <a:t>New </a:t>
            </a:r>
            <a:r>
              <a:rPr lang="en-US" sz="1600" b="1" dirty="0" err="1" smtClean="0"/>
              <a:t>beforeLast</a:t>
            </a:r>
            <a:r>
              <a:rPr lang="en-US" sz="1600" dirty="0" smtClean="0"/>
              <a:t>: “</a:t>
            </a:r>
            <a:r>
              <a:rPr lang="en-US" sz="1600" b="1" dirty="0" err="1" smtClean="0">
                <a:solidFill>
                  <a:schemeClr val="accent4"/>
                </a:solidFill>
              </a:rPr>
              <a:t>abdfghijklmnq</a:t>
            </a:r>
            <a:r>
              <a:rPr lang="en-US" sz="1600" dirty="0" smtClean="0"/>
              <a:t>”</a:t>
            </a:r>
          </a:p>
          <a:p>
            <a:pPr marL="914400" lvl="1" indent="-514350"/>
            <a:r>
              <a:rPr lang="en-US" sz="1600" dirty="0" smtClean="0"/>
              <a:t>New </a:t>
            </a:r>
            <a:r>
              <a:rPr lang="en-US" sz="1600" b="1" dirty="0" err="1" smtClean="0"/>
              <a:t>afterLast</a:t>
            </a:r>
            <a:r>
              <a:rPr lang="en-US" sz="1600" dirty="0" smtClean="0"/>
              <a:t>: “</a:t>
            </a:r>
            <a:r>
              <a:rPr lang="en-US" sz="1600" b="1" dirty="0" err="1" smtClean="0">
                <a:solidFill>
                  <a:schemeClr val="accent6">
                    <a:lumMod val="75000"/>
                  </a:schemeClr>
                </a:solidFill>
              </a:rPr>
              <a:t>uvwxyz</a:t>
            </a:r>
            <a:r>
              <a:rPr lang="en-US" sz="1600" dirty="0" smtClean="0"/>
              <a:t>”</a:t>
            </a:r>
          </a:p>
          <a:p>
            <a:pPr marL="514350" indent="-514350">
              <a:buFont typeface="+mj-lt"/>
              <a:buAutoNum type="arabicPeriod" startAt="5"/>
            </a:pPr>
            <a:r>
              <a:rPr lang="en-US" sz="1800" dirty="0" smtClean="0"/>
              <a:t>Put together the 3 parts in this </a:t>
            </a:r>
          </a:p>
          <a:p>
            <a:pPr marL="514350" indent="-514350">
              <a:buNone/>
            </a:pPr>
            <a:r>
              <a:rPr lang="en-US" sz="1800" dirty="0" smtClean="0"/>
              <a:t>	order: 	&lt;password&gt;&lt;</a:t>
            </a:r>
            <a:r>
              <a:rPr lang="en-US" sz="1800" dirty="0" err="1" smtClean="0"/>
              <a:t>afterLast</a:t>
            </a:r>
            <a:r>
              <a:rPr lang="en-US" sz="1800" dirty="0" smtClean="0"/>
              <a:t>&gt;&lt;</a:t>
            </a:r>
            <a:r>
              <a:rPr lang="en-US" sz="1800" dirty="0" err="1" smtClean="0"/>
              <a:t>beforeLast</a:t>
            </a:r>
            <a:r>
              <a:rPr lang="en-US" sz="1800" dirty="0" smtClean="0"/>
              <a:t>&gt;</a:t>
            </a:r>
          </a:p>
          <a:p>
            <a:pPr marL="914400" lvl="1" indent="-514350"/>
            <a:r>
              <a:rPr lang="en-US" sz="1600" dirty="0" smtClean="0"/>
              <a:t>Key = “</a:t>
            </a:r>
            <a:r>
              <a:rPr lang="en-US" sz="1600" dirty="0" err="1" smtClean="0"/>
              <a:t>topsecruvwxyzabdfghijklmnq</a:t>
            </a:r>
            <a:r>
              <a:rPr lang="en-US" sz="1600" dirty="0" smtClean="0"/>
              <a:t>”</a:t>
            </a:r>
            <a:endParaRPr lang="en-US" sz="1600" dirty="0"/>
          </a:p>
        </p:txBody>
      </p:sp>
      <p:pic>
        <p:nvPicPr>
          <p:cNvPr id="7" name="Picture 2"/>
          <p:cNvPicPr>
            <a:picLocks noChangeAspect="1" noChangeArrowheads="1"/>
          </p:cNvPicPr>
          <p:nvPr/>
        </p:nvPicPr>
        <p:blipFill>
          <a:blip r:embed="rId2" cstate="print"/>
          <a:srcRect/>
          <a:stretch>
            <a:fillRect/>
          </a:stretch>
        </p:blipFill>
        <p:spPr bwMode="auto">
          <a:xfrm>
            <a:off x="6183940" y="797198"/>
            <a:ext cx="4983691" cy="1656071"/>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pic>
        <p:nvPicPr>
          <p:cNvPr id="8" name="Picture 3"/>
          <p:cNvPicPr>
            <a:picLocks noChangeAspect="1" noChangeArrowheads="1"/>
          </p:cNvPicPr>
          <p:nvPr/>
        </p:nvPicPr>
        <p:blipFill>
          <a:blip r:embed="rId3" cstate="print"/>
          <a:srcRect/>
          <a:stretch>
            <a:fillRect/>
          </a:stretch>
        </p:blipFill>
        <p:spPr bwMode="auto">
          <a:xfrm>
            <a:off x="6183940" y="2668806"/>
            <a:ext cx="5728899" cy="1546361"/>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pic>
        <p:nvPicPr>
          <p:cNvPr id="9" name="Picture 4"/>
          <p:cNvPicPr>
            <a:picLocks noChangeAspect="1" noChangeArrowheads="1"/>
          </p:cNvPicPr>
          <p:nvPr/>
        </p:nvPicPr>
        <p:blipFill>
          <a:blip r:embed="rId4" cstate="print"/>
          <a:srcRect/>
          <a:stretch>
            <a:fillRect/>
          </a:stretch>
        </p:blipFill>
        <p:spPr bwMode="auto">
          <a:xfrm>
            <a:off x="1395072" y="4880402"/>
            <a:ext cx="8077200" cy="18161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13100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2700000" algn="tl" rotWithShape="0">
              <a:prstClr val="black">
                <a:alpha val="40000"/>
              </a:prstClr>
            </a:outerShdw>
          </a:effectLst>
        </p:spPr>
        <p:txBody>
          <a:bodyPr/>
          <a:lstStyle/>
          <a:p>
            <a:r>
              <a:rPr lang="en-US" dirty="0" smtClean="0"/>
              <a:t>Creating a key using a password</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52400" y="1447799"/>
            <a:ext cx="11893242" cy="3659459"/>
          </a:xfrm>
          <a:prstGeom prst="rect">
            <a:avLst/>
          </a:prstGeom>
          <a:noFill/>
          <a:ln w="9525">
            <a:noFill/>
            <a:miter lim="800000"/>
            <a:headEnd/>
            <a:tailEnd/>
          </a:ln>
          <a:effectLst/>
        </p:spPr>
      </p:pic>
    </p:spTree>
    <p:extLst>
      <p:ext uri="{BB962C8B-B14F-4D97-AF65-F5344CB8AC3E}">
        <p14:creationId xmlns:p14="http://schemas.microsoft.com/office/powerpoint/2010/main" val="38935295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967" y="0"/>
            <a:ext cx="10515600" cy="1325563"/>
          </a:xfrm>
        </p:spPr>
        <p:txBody>
          <a:bodyPr/>
          <a:lstStyle/>
          <a:p>
            <a:r>
              <a:rPr lang="en-US" dirty="0" smtClean="0"/>
              <a:t>Security of substitution cipher</a:t>
            </a:r>
            <a:endParaRPr lang="en-US" dirty="0"/>
          </a:p>
        </p:txBody>
      </p:sp>
      <p:sp>
        <p:nvSpPr>
          <p:cNvPr id="3" name="Content Placeholder 2"/>
          <p:cNvSpPr>
            <a:spLocks noGrp="1"/>
          </p:cNvSpPr>
          <p:nvPr>
            <p:ph idx="1"/>
          </p:nvPr>
        </p:nvSpPr>
        <p:spPr>
          <a:xfrm>
            <a:off x="838200" y="1139483"/>
            <a:ext cx="11049000" cy="5037480"/>
          </a:xfrm>
        </p:spPr>
        <p:txBody>
          <a:bodyPr>
            <a:noAutofit/>
          </a:bodyPr>
          <a:lstStyle/>
          <a:p>
            <a:r>
              <a:rPr lang="en-US" sz="2000" dirty="0" smtClean="0"/>
              <a:t>Suppose we don’t know the key but we want to try to read the secret message anyway. </a:t>
            </a:r>
          </a:p>
          <a:p>
            <a:r>
              <a:rPr lang="en-US" sz="2000" dirty="0" smtClean="0"/>
              <a:t>One possibility would be to simply use </a:t>
            </a:r>
            <a:r>
              <a:rPr lang="en-US" sz="2000" b="1" dirty="0" smtClean="0"/>
              <a:t>brute force, a method in which we try all possible keys until we </a:t>
            </a:r>
            <a:r>
              <a:rPr lang="en-US" sz="2000" dirty="0" smtClean="0"/>
              <a:t>get plaintext that makes sense. Since the number of keys is equivalent to the number of different ways we can rearrange the 26 letters of the alphabet, there are 26! or 403 </a:t>
            </a:r>
            <a:r>
              <a:rPr lang="en-US" sz="2000" i="1" dirty="0" err="1" smtClean="0"/>
              <a:t>x</a:t>
            </a:r>
            <a:r>
              <a:rPr lang="en-US" sz="2000" i="1" dirty="0" smtClean="0"/>
              <a:t> 10</a:t>
            </a:r>
            <a:r>
              <a:rPr lang="en-US" sz="2000" i="1" baseline="40000" dirty="0" smtClean="0"/>
              <a:t>24 </a:t>
            </a:r>
            <a:r>
              <a:rPr lang="en-US" sz="2000" dirty="0" smtClean="0"/>
              <a:t>possible keys. Suppose that we were able to try 1,000,000 keys every second. To try all possible keys would take us 12,788,288,341,153 years. </a:t>
            </a:r>
          </a:p>
          <a:p>
            <a:r>
              <a:rPr lang="en-US" sz="2000" dirty="0" smtClean="0"/>
              <a:t>That is 12 trillion years, roughly a thousand times older than estimates of the age of the universe!</a:t>
            </a:r>
          </a:p>
          <a:p>
            <a:r>
              <a:rPr lang="en-US" sz="2000" dirty="0" smtClean="0"/>
              <a:t>However, substitution cipher is quite easy to break by exploiting some simple characteristics of the English language. So easy in fact that the substitution cipher regularly appears in daily newspapers next to the crossword puzzle under the name of “</a:t>
            </a:r>
            <a:r>
              <a:rPr lang="en-US" sz="2000" dirty="0" err="1" smtClean="0"/>
              <a:t>Cryptoquip</a:t>
            </a:r>
            <a:r>
              <a:rPr lang="en-US" sz="2000" dirty="0" smtClean="0"/>
              <a:t>.” </a:t>
            </a:r>
          </a:p>
          <a:p>
            <a:r>
              <a:rPr lang="en-US" sz="2000" dirty="0" smtClean="0"/>
              <a:t>The main reason the substitution cipher is easy to break is that there is a one-to-one mapping between letters in the key and letters in the plaintext alphabet. This means that if plaintext “</a:t>
            </a:r>
            <a:r>
              <a:rPr lang="en-US" sz="2000" dirty="0" err="1" smtClean="0"/>
              <a:t>e</a:t>
            </a:r>
            <a:r>
              <a:rPr lang="en-US" sz="2000" dirty="0" smtClean="0"/>
              <a:t>” maps to </a:t>
            </a:r>
            <a:r>
              <a:rPr lang="en-US" sz="2000" dirty="0" err="1" smtClean="0"/>
              <a:t>ciphertext</a:t>
            </a:r>
            <a:r>
              <a:rPr lang="en-US" sz="2000" dirty="0" smtClean="0"/>
              <a:t> “</a:t>
            </a:r>
            <a:r>
              <a:rPr lang="en-US" sz="2000" dirty="0" err="1" smtClean="0"/>
              <a:t>k</a:t>
            </a:r>
            <a:r>
              <a:rPr lang="en-US" sz="2000" dirty="0" smtClean="0"/>
              <a:t>” then it will do so consistently throughout the message. But since “</a:t>
            </a:r>
            <a:r>
              <a:rPr lang="en-US" sz="2000" dirty="0" err="1" smtClean="0"/>
              <a:t>e</a:t>
            </a:r>
            <a:r>
              <a:rPr lang="en-US" sz="2000" dirty="0" smtClean="0"/>
              <a:t>” is the most common letter in the language, “</a:t>
            </a:r>
            <a:r>
              <a:rPr lang="en-US" sz="2000" dirty="0" err="1" smtClean="0"/>
              <a:t>k</a:t>
            </a:r>
            <a:r>
              <a:rPr lang="en-US" sz="2000" dirty="0" smtClean="0"/>
              <a:t>” will probably be the most common letter in the </a:t>
            </a:r>
            <a:r>
              <a:rPr lang="en-US" sz="2000" dirty="0" err="1" smtClean="0"/>
              <a:t>ciphertext</a:t>
            </a:r>
            <a:r>
              <a:rPr lang="en-US" sz="2000" dirty="0" smtClean="0"/>
              <a:t>. </a:t>
            </a:r>
          </a:p>
          <a:p>
            <a:r>
              <a:rPr lang="en-US" sz="2000" dirty="0" smtClean="0"/>
              <a:t>This observation gives us a head start in figuring out the rest of the letters.</a:t>
            </a:r>
            <a:endParaRPr lang="en-US" sz="2000" dirty="0"/>
          </a:p>
        </p:txBody>
      </p:sp>
    </p:spTree>
    <p:extLst>
      <p:ext uri="{BB962C8B-B14F-4D97-AF65-F5344CB8AC3E}">
        <p14:creationId xmlns:p14="http://schemas.microsoft.com/office/powerpoint/2010/main" val="1779654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1143000"/>
          </a:xfrm>
        </p:spPr>
        <p:txBody>
          <a:bodyPr/>
          <a:lstStyle/>
          <a:p>
            <a:r>
              <a:rPr lang="en-US" dirty="0" err="1" smtClean="0"/>
              <a:t>Vigenère</a:t>
            </a:r>
            <a:r>
              <a:rPr lang="en-US" dirty="0" smtClean="0"/>
              <a:t> Cipher</a:t>
            </a:r>
            <a:endParaRPr lang="en-US" dirty="0"/>
          </a:p>
        </p:txBody>
      </p:sp>
      <p:sp>
        <p:nvSpPr>
          <p:cNvPr id="3" name="Content Placeholder 2"/>
          <p:cNvSpPr>
            <a:spLocks noGrp="1"/>
          </p:cNvSpPr>
          <p:nvPr>
            <p:ph idx="1"/>
          </p:nvPr>
        </p:nvSpPr>
        <p:spPr>
          <a:xfrm>
            <a:off x="304800" y="1524000"/>
            <a:ext cx="6197600" cy="4525963"/>
          </a:xfrm>
        </p:spPr>
        <p:txBody>
          <a:bodyPr>
            <a:normAutofit/>
          </a:bodyPr>
          <a:lstStyle/>
          <a:p>
            <a:r>
              <a:rPr lang="en-US" sz="1600" dirty="0" smtClean="0"/>
              <a:t>The key to cracking a substitution cipher was first discovered by Arab scholars in the ninth century, but it was not widely known in the west until the fifteenth century. Once frequency analysis of ciphers became widespread, the plain substitution cipher became useless. </a:t>
            </a:r>
          </a:p>
          <a:p>
            <a:r>
              <a:rPr lang="en-US" sz="1600" dirty="0" smtClean="0"/>
              <a:t>To fix the problems inherent in the simple substitution cipher, </a:t>
            </a:r>
            <a:r>
              <a:rPr lang="en-US" sz="1600" dirty="0" err="1" smtClean="0"/>
              <a:t>Blaise</a:t>
            </a:r>
            <a:r>
              <a:rPr lang="en-US" sz="1600" dirty="0" smtClean="0"/>
              <a:t> de </a:t>
            </a:r>
            <a:r>
              <a:rPr lang="en-US" sz="1600" dirty="0" err="1" smtClean="0"/>
              <a:t>Vigenère</a:t>
            </a:r>
            <a:r>
              <a:rPr lang="en-US" sz="1600" dirty="0" smtClean="0"/>
              <a:t> invented the strategy of using multiple letter mappings</a:t>
            </a:r>
            <a:endParaRPr lang="en-US" sz="1600" dirty="0"/>
          </a:p>
        </p:txBody>
      </p:sp>
      <p:pic>
        <p:nvPicPr>
          <p:cNvPr id="4" name="Picture 3"/>
          <p:cNvPicPr>
            <a:picLocks noChangeAspect="1"/>
          </p:cNvPicPr>
          <p:nvPr/>
        </p:nvPicPr>
        <p:blipFill>
          <a:blip r:embed="rId3" cstate="print"/>
          <a:stretch>
            <a:fillRect/>
          </a:stretch>
        </p:blipFill>
        <p:spPr>
          <a:xfrm>
            <a:off x="6400800" y="1371600"/>
            <a:ext cx="5689600" cy="5205494"/>
          </a:xfrm>
          <a:prstGeom prst="rect">
            <a:avLst/>
          </a:prstGeom>
        </p:spPr>
      </p:pic>
      <p:sp>
        <p:nvSpPr>
          <p:cNvPr id="7" name="TextBox 6"/>
          <p:cNvSpPr txBox="1"/>
          <p:nvPr/>
        </p:nvSpPr>
        <p:spPr>
          <a:xfrm>
            <a:off x="812801" y="3938249"/>
            <a:ext cx="3362459" cy="646331"/>
          </a:xfrm>
          <a:prstGeom prst="rect">
            <a:avLst/>
          </a:prstGeom>
          <a:noFill/>
        </p:spPr>
        <p:txBody>
          <a:bodyPr wrap="none" rtlCol="0">
            <a:spAutoFit/>
          </a:bodyPr>
          <a:lstStyle/>
          <a:p>
            <a:r>
              <a:rPr lang="en-US" dirty="0" smtClean="0"/>
              <a:t>key = “DAVINCI”</a:t>
            </a:r>
          </a:p>
          <a:p>
            <a:r>
              <a:rPr lang="en-US" dirty="0" smtClean="0"/>
              <a:t>plaintext = “the eagle has landed”</a:t>
            </a:r>
            <a:endParaRPr lang="en-US" dirty="0"/>
          </a:p>
        </p:txBody>
      </p:sp>
      <p:sp>
        <p:nvSpPr>
          <p:cNvPr id="9" name="Rectangle 8"/>
          <p:cNvSpPr/>
          <p:nvPr/>
        </p:nvSpPr>
        <p:spPr>
          <a:xfrm>
            <a:off x="914401" y="5791200"/>
            <a:ext cx="2234201" cy="369332"/>
          </a:xfrm>
          <a:prstGeom prst="rect">
            <a:avLst/>
          </a:prstGeom>
        </p:spPr>
        <p:txBody>
          <a:bodyPr wrap="none">
            <a:spAutoFit/>
          </a:bodyPr>
          <a:lstStyle/>
          <a:p>
            <a:r>
              <a:rPr lang="en-US" dirty="0" err="1" smtClean="0"/>
              <a:t>whz</a:t>
            </a:r>
            <a:r>
              <a:rPr lang="en-US" dirty="0" smtClean="0"/>
              <a:t> </a:t>
            </a:r>
            <a:r>
              <a:rPr lang="en-US" dirty="0" err="1" smtClean="0"/>
              <a:t>mnith</a:t>
            </a:r>
            <a:r>
              <a:rPr lang="en-US" dirty="0" smtClean="0"/>
              <a:t> </a:t>
            </a:r>
            <a:r>
              <a:rPr lang="en-US" dirty="0" err="1" smtClean="0"/>
              <a:t>hva</a:t>
            </a:r>
            <a:r>
              <a:rPr lang="en-US" dirty="0" smtClean="0"/>
              <a:t> </a:t>
            </a:r>
            <a:r>
              <a:rPr lang="en-US" dirty="0" err="1" smtClean="0"/>
              <a:t>ycvgey</a:t>
            </a:r>
            <a:endParaRPr lang="en-US" dirty="0"/>
          </a:p>
        </p:txBody>
      </p:sp>
      <p:sp>
        <p:nvSpPr>
          <p:cNvPr id="16" name="Rectangle 15"/>
          <p:cNvSpPr/>
          <p:nvPr/>
        </p:nvSpPr>
        <p:spPr>
          <a:xfrm>
            <a:off x="7485412" y="1608447"/>
            <a:ext cx="203200" cy="3733800"/>
          </a:xfrm>
          <a:prstGeom prst="rect">
            <a:avLst/>
          </a:prstGeom>
          <a:gradFill flip="none" rotWithShape="1">
            <a:gsLst>
              <a:gs pos="0">
                <a:schemeClr val="accent1">
                  <a:shade val="51000"/>
                  <a:satMod val="130000"/>
                  <a:alpha val="30000"/>
                </a:schemeClr>
              </a:gs>
              <a:gs pos="80000">
                <a:schemeClr val="accent1">
                  <a:shade val="93000"/>
                  <a:satMod val="130000"/>
                  <a:alpha val="30000"/>
                </a:schemeClr>
              </a:gs>
              <a:gs pos="100000">
                <a:schemeClr val="accent1">
                  <a:shade val="94000"/>
                  <a:satMod val="135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400799" y="5206341"/>
            <a:ext cx="1309804" cy="135906"/>
          </a:xfrm>
          <a:prstGeom prst="rect">
            <a:avLst/>
          </a:prstGeom>
          <a:gradFill flip="none" rotWithShape="1">
            <a:gsLst>
              <a:gs pos="0">
                <a:schemeClr val="accent3">
                  <a:tint val="50000"/>
                  <a:satMod val="300000"/>
                  <a:alpha val="30000"/>
                </a:schemeClr>
              </a:gs>
              <a:gs pos="35000">
                <a:schemeClr val="accent3">
                  <a:tint val="37000"/>
                  <a:satMod val="300000"/>
                  <a:alpha val="30000"/>
                </a:schemeClr>
              </a:gs>
              <a:gs pos="100000">
                <a:schemeClr val="accent3">
                  <a:tint val="15000"/>
                  <a:satMod val="350000"/>
                  <a:alpha val="30000"/>
                </a:schemeClr>
              </a:gs>
            </a:gsLst>
            <a:lin ang="162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Rectangle 17"/>
          <p:cNvSpPr/>
          <p:nvPr/>
        </p:nvSpPr>
        <p:spPr>
          <a:xfrm>
            <a:off x="6908800" y="1600200"/>
            <a:ext cx="203200" cy="1600200"/>
          </a:xfrm>
          <a:prstGeom prst="rect">
            <a:avLst/>
          </a:prstGeom>
          <a:gradFill flip="none" rotWithShape="1">
            <a:gsLst>
              <a:gs pos="0">
                <a:schemeClr val="accent1">
                  <a:shade val="51000"/>
                  <a:satMod val="130000"/>
                  <a:alpha val="30000"/>
                </a:schemeClr>
              </a:gs>
              <a:gs pos="80000">
                <a:schemeClr val="accent1">
                  <a:shade val="93000"/>
                  <a:satMod val="130000"/>
                  <a:alpha val="30000"/>
                </a:schemeClr>
              </a:gs>
              <a:gs pos="100000">
                <a:schemeClr val="accent1">
                  <a:shade val="94000"/>
                  <a:satMod val="135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400800" y="3048000"/>
            <a:ext cx="711200" cy="152400"/>
          </a:xfrm>
          <a:prstGeom prst="rect">
            <a:avLst/>
          </a:prstGeom>
          <a:gradFill flip="none" rotWithShape="1">
            <a:gsLst>
              <a:gs pos="0">
                <a:schemeClr val="accent3">
                  <a:tint val="50000"/>
                  <a:satMod val="300000"/>
                  <a:alpha val="30000"/>
                </a:schemeClr>
              </a:gs>
              <a:gs pos="35000">
                <a:schemeClr val="accent3">
                  <a:tint val="37000"/>
                  <a:satMod val="300000"/>
                  <a:alpha val="30000"/>
                </a:schemeClr>
              </a:gs>
              <a:gs pos="100000">
                <a:schemeClr val="accent3">
                  <a:tint val="15000"/>
                  <a:satMod val="350000"/>
                  <a:alpha val="30000"/>
                </a:schemeClr>
              </a:gs>
            </a:gsLst>
            <a:lin ang="162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Rectangle 19"/>
          <p:cNvSpPr/>
          <p:nvPr/>
        </p:nvSpPr>
        <p:spPr>
          <a:xfrm>
            <a:off x="10972800" y="1600200"/>
            <a:ext cx="203200" cy="1066800"/>
          </a:xfrm>
          <a:prstGeom prst="rect">
            <a:avLst/>
          </a:prstGeom>
          <a:gradFill flip="none" rotWithShape="1">
            <a:gsLst>
              <a:gs pos="0">
                <a:schemeClr val="accent1">
                  <a:shade val="51000"/>
                  <a:satMod val="130000"/>
                  <a:alpha val="30000"/>
                </a:schemeClr>
              </a:gs>
              <a:gs pos="80000">
                <a:schemeClr val="accent1">
                  <a:shade val="93000"/>
                  <a:satMod val="130000"/>
                  <a:alpha val="30000"/>
                </a:schemeClr>
              </a:gs>
              <a:gs pos="100000">
                <a:schemeClr val="accent1">
                  <a:shade val="94000"/>
                  <a:satMod val="135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400800" y="2514600"/>
            <a:ext cx="4775200" cy="152400"/>
          </a:xfrm>
          <a:prstGeom prst="rect">
            <a:avLst/>
          </a:prstGeom>
          <a:gradFill flip="none" rotWithShape="1">
            <a:gsLst>
              <a:gs pos="0">
                <a:schemeClr val="accent3">
                  <a:tint val="50000"/>
                  <a:satMod val="300000"/>
                  <a:alpha val="30000"/>
                </a:schemeClr>
              </a:gs>
              <a:gs pos="35000">
                <a:schemeClr val="accent3">
                  <a:tint val="37000"/>
                  <a:satMod val="300000"/>
                  <a:alpha val="30000"/>
                </a:schemeClr>
              </a:gs>
              <a:gs pos="100000">
                <a:schemeClr val="accent3">
                  <a:tint val="15000"/>
                  <a:satMod val="350000"/>
                  <a:alpha val="30000"/>
                </a:schemeClr>
              </a:gs>
            </a:gsLst>
            <a:lin ang="162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 name="Rectangle 21"/>
          <p:cNvSpPr/>
          <p:nvPr/>
        </p:nvSpPr>
        <p:spPr>
          <a:xfrm>
            <a:off x="8432800" y="1600200"/>
            <a:ext cx="203200" cy="1066800"/>
          </a:xfrm>
          <a:prstGeom prst="rect">
            <a:avLst/>
          </a:prstGeom>
          <a:gradFill flip="none" rotWithShape="1">
            <a:gsLst>
              <a:gs pos="0">
                <a:schemeClr val="accent1">
                  <a:shade val="51000"/>
                  <a:satMod val="130000"/>
                  <a:alpha val="30000"/>
                </a:schemeClr>
              </a:gs>
              <a:gs pos="80000">
                <a:schemeClr val="accent1">
                  <a:shade val="93000"/>
                  <a:satMod val="130000"/>
                  <a:alpha val="30000"/>
                </a:schemeClr>
              </a:gs>
              <a:gs pos="100000">
                <a:schemeClr val="accent1">
                  <a:shade val="94000"/>
                  <a:satMod val="135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400800" y="2514600"/>
            <a:ext cx="2235200" cy="152400"/>
          </a:xfrm>
          <a:prstGeom prst="rect">
            <a:avLst/>
          </a:prstGeom>
          <a:gradFill flip="none" rotWithShape="1">
            <a:gsLst>
              <a:gs pos="0">
                <a:schemeClr val="accent3">
                  <a:tint val="50000"/>
                  <a:satMod val="300000"/>
                  <a:alpha val="30000"/>
                </a:schemeClr>
              </a:gs>
              <a:gs pos="35000">
                <a:schemeClr val="accent3">
                  <a:tint val="37000"/>
                  <a:satMod val="300000"/>
                  <a:alpha val="30000"/>
                </a:schemeClr>
              </a:gs>
              <a:gs pos="100000">
                <a:schemeClr val="accent3">
                  <a:tint val="15000"/>
                  <a:satMod val="350000"/>
                  <a:alpha val="30000"/>
                </a:schemeClr>
              </a:gs>
            </a:gsLst>
            <a:lin ang="162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 name="Rectangle 23"/>
          <p:cNvSpPr/>
          <p:nvPr/>
        </p:nvSpPr>
        <p:spPr>
          <a:xfrm>
            <a:off x="9448800" y="1600200"/>
            <a:ext cx="203200" cy="381000"/>
          </a:xfrm>
          <a:prstGeom prst="rect">
            <a:avLst/>
          </a:prstGeom>
          <a:gradFill flip="none" rotWithShape="1">
            <a:gsLst>
              <a:gs pos="0">
                <a:schemeClr val="accent1">
                  <a:shade val="51000"/>
                  <a:satMod val="130000"/>
                  <a:alpha val="30000"/>
                </a:schemeClr>
              </a:gs>
              <a:gs pos="80000">
                <a:schemeClr val="accent1">
                  <a:shade val="93000"/>
                  <a:satMod val="130000"/>
                  <a:alpha val="30000"/>
                </a:schemeClr>
              </a:gs>
              <a:gs pos="100000">
                <a:schemeClr val="accent1">
                  <a:shade val="94000"/>
                  <a:satMod val="135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6400800" y="1795812"/>
            <a:ext cx="3251200" cy="185388"/>
          </a:xfrm>
          <a:prstGeom prst="rect">
            <a:avLst/>
          </a:prstGeom>
          <a:gradFill flip="none" rotWithShape="1">
            <a:gsLst>
              <a:gs pos="0">
                <a:schemeClr val="accent3">
                  <a:tint val="50000"/>
                  <a:satMod val="300000"/>
                  <a:alpha val="30000"/>
                </a:schemeClr>
              </a:gs>
              <a:gs pos="35000">
                <a:schemeClr val="accent3">
                  <a:tint val="37000"/>
                  <a:satMod val="300000"/>
                  <a:alpha val="30000"/>
                </a:schemeClr>
              </a:gs>
              <a:gs pos="100000">
                <a:schemeClr val="accent3">
                  <a:tint val="15000"/>
                  <a:satMod val="350000"/>
                  <a:alpha val="30000"/>
                </a:schemeClr>
              </a:gs>
            </a:gsLst>
            <a:lin ang="162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6" name="Rectangle 25"/>
          <p:cNvSpPr/>
          <p:nvPr/>
        </p:nvSpPr>
        <p:spPr>
          <a:xfrm>
            <a:off x="7257584" y="1600200"/>
            <a:ext cx="203200" cy="1600200"/>
          </a:xfrm>
          <a:prstGeom prst="rect">
            <a:avLst/>
          </a:prstGeom>
          <a:gradFill flip="none" rotWithShape="1">
            <a:gsLst>
              <a:gs pos="0">
                <a:schemeClr val="accent1">
                  <a:shade val="51000"/>
                  <a:satMod val="130000"/>
                  <a:alpha val="30000"/>
                </a:schemeClr>
              </a:gs>
              <a:gs pos="80000">
                <a:schemeClr val="accent1">
                  <a:shade val="93000"/>
                  <a:satMod val="130000"/>
                  <a:alpha val="30000"/>
                </a:schemeClr>
              </a:gs>
              <a:gs pos="100000">
                <a:schemeClr val="accent1">
                  <a:shade val="94000"/>
                  <a:satMod val="135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400800" y="2895600"/>
            <a:ext cx="1016000" cy="152400"/>
          </a:xfrm>
          <a:prstGeom prst="rect">
            <a:avLst/>
          </a:prstGeom>
          <a:gradFill flip="none" rotWithShape="1">
            <a:gsLst>
              <a:gs pos="0">
                <a:schemeClr val="accent3">
                  <a:tint val="50000"/>
                  <a:satMod val="300000"/>
                  <a:alpha val="30000"/>
                </a:schemeClr>
              </a:gs>
              <a:gs pos="35000">
                <a:schemeClr val="accent3">
                  <a:tint val="37000"/>
                  <a:satMod val="300000"/>
                  <a:alpha val="30000"/>
                </a:schemeClr>
              </a:gs>
              <a:gs pos="100000">
                <a:schemeClr val="accent3">
                  <a:tint val="15000"/>
                  <a:satMod val="350000"/>
                  <a:alpha val="30000"/>
                </a:schemeClr>
              </a:gs>
            </a:gsLst>
            <a:lin ang="162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28" name="Picture 27"/>
          <p:cNvPicPr>
            <a:picLocks noChangeAspect="1"/>
          </p:cNvPicPr>
          <p:nvPr/>
        </p:nvPicPr>
        <p:blipFill>
          <a:blip r:embed="rId4" cstate="print"/>
          <a:stretch>
            <a:fillRect/>
          </a:stretch>
        </p:blipFill>
        <p:spPr>
          <a:xfrm>
            <a:off x="609600" y="4776448"/>
            <a:ext cx="5400346" cy="1014752"/>
          </a:xfrm>
          <a:prstGeom prst="rect">
            <a:avLst/>
          </a:prstGeom>
        </p:spPr>
      </p:pic>
    </p:spTree>
    <p:extLst>
      <p:ext uri="{BB962C8B-B14F-4D97-AF65-F5344CB8AC3E}">
        <p14:creationId xmlns:p14="http://schemas.microsoft.com/office/powerpoint/2010/main" val="5413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9"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8925"/>
            <a:ext cx="10972800" cy="1143000"/>
          </a:xfrm>
        </p:spPr>
        <p:txBody>
          <a:bodyPr/>
          <a:lstStyle/>
          <a:p>
            <a:r>
              <a:rPr lang="en-US" dirty="0" err="1"/>
              <a:t>Vigenère</a:t>
            </a:r>
            <a:r>
              <a:rPr lang="en-US" dirty="0"/>
              <a:t> Cipher</a:t>
            </a:r>
            <a:endParaRPr lang="en-US" dirty="0"/>
          </a:p>
        </p:txBody>
      </p:sp>
      <p:sp>
        <p:nvSpPr>
          <p:cNvPr id="3" name="Content Placeholder 2"/>
          <p:cNvSpPr>
            <a:spLocks noGrp="1"/>
          </p:cNvSpPr>
          <p:nvPr>
            <p:ph idx="1"/>
          </p:nvPr>
        </p:nvSpPr>
        <p:spPr>
          <a:xfrm>
            <a:off x="609600" y="731838"/>
            <a:ext cx="10972800" cy="4525963"/>
          </a:xfrm>
        </p:spPr>
        <p:txBody>
          <a:bodyPr>
            <a:normAutofit/>
          </a:bodyPr>
          <a:lstStyle/>
          <a:p>
            <a:pPr marL="514350" indent="-514350">
              <a:buFont typeface="+mj-lt"/>
              <a:buAutoNum type="arabicPeriod"/>
            </a:pPr>
            <a:r>
              <a:rPr lang="en-US" sz="1600" dirty="0" smtClean="0"/>
              <a:t>Initialize an empty result string.</a:t>
            </a:r>
          </a:p>
          <a:p>
            <a:pPr marL="514350" indent="-514350">
              <a:buFont typeface="+mj-lt"/>
              <a:buAutoNum type="arabicPeriod"/>
            </a:pPr>
            <a:r>
              <a:rPr lang="en-US" sz="1600" dirty="0" smtClean="0"/>
              <a:t>For each letter in the plaintext message</a:t>
            </a:r>
          </a:p>
          <a:p>
            <a:pPr marL="514350" indent="-514350">
              <a:buNone/>
            </a:pPr>
            <a:r>
              <a:rPr lang="en-US" sz="1600" dirty="0" smtClean="0"/>
              <a:t>	(a) determine which letter of the key we should use.</a:t>
            </a:r>
          </a:p>
          <a:p>
            <a:pPr marL="514350" indent="-514350">
              <a:buNone/>
            </a:pPr>
            <a:r>
              <a:rPr lang="en-US" sz="1600" dirty="0" smtClean="0"/>
              <a:t>	(</a:t>
            </a:r>
            <a:r>
              <a:rPr lang="en-US" sz="1600" dirty="0" err="1" smtClean="0"/>
              <a:t>b</a:t>
            </a:r>
            <a:r>
              <a:rPr lang="en-US" sz="1600" dirty="0" smtClean="0"/>
              <a:t>) look up the </a:t>
            </a:r>
            <a:r>
              <a:rPr lang="en-US" sz="1600" dirty="0" err="1" smtClean="0"/>
              <a:t>ciphertext</a:t>
            </a:r>
            <a:r>
              <a:rPr lang="en-US" sz="1600" dirty="0" smtClean="0"/>
              <a:t> letter in the </a:t>
            </a:r>
            <a:r>
              <a:rPr lang="en-US" sz="1600" dirty="0" err="1" smtClean="0"/>
              <a:t>Vigenere</a:t>
            </a:r>
            <a:r>
              <a:rPr lang="en-US" sz="1600" dirty="0" smtClean="0"/>
              <a:t> square, using the key letter row and plaintext character column.</a:t>
            </a:r>
          </a:p>
          <a:p>
            <a:pPr marL="514350" indent="-514350">
              <a:buNone/>
            </a:pPr>
            <a:r>
              <a:rPr lang="en-US" sz="1600" dirty="0" smtClean="0"/>
              <a:t>	(</a:t>
            </a:r>
            <a:r>
              <a:rPr lang="en-US" sz="1600" dirty="0" err="1" smtClean="0"/>
              <a:t>c</a:t>
            </a:r>
            <a:r>
              <a:rPr lang="en-US" sz="1600" dirty="0" smtClean="0"/>
              <a:t>) use the accumulator pattern to add the </a:t>
            </a:r>
            <a:r>
              <a:rPr lang="en-US" sz="1600" dirty="0" err="1" smtClean="0"/>
              <a:t>ciphertext</a:t>
            </a:r>
            <a:r>
              <a:rPr lang="en-US" sz="1600" dirty="0" smtClean="0"/>
              <a:t> letter to the </a:t>
            </a:r>
            <a:r>
              <a:rPr lang="en-US" sz="1600" dirty="0" err="1" smtClean="0"/>
              <a:t>ciphertext</a:t>
            </a:r>
            <a:r>
              <a:rPr lang="en-US" sz="1600" dirty="0" smtClean="0"/>
              <a:t> message.</a:t>
            </a:r>
          </a:p>
          <a:p>
            <a:pPr marL="514350" indent="-514350">
              <a:buFont typeface="+mj-lt"/>
              <a:buAutoNum type="arabicPeriod" startAt="3"/>
            </a:pPr>
            <a:r>
              <a:rPr lang="en-US" sz="1600" dirty="0" smtClean="0"/>
              <a:t>Return the result string as the </a:t>
            </a:r>
            <a:r>
              <a:rPr lang="en-US" sz="1600" dirty="0" err="1" smtClean="0"/>
              <a:t>ciphertext</a:t>
            </a:r>
            <a:r>
              <a:rPr lang="en-US" sz="1600" dirty="0" smtClean="0"/>
              <a:t> message.</a:t>
            </a:r>
            <a:endParaRPr lang="en-US" sz="1600" dirty="0"/>
          </a:p>
        </p:txBody>
      </p:sp>
      <p:sp>
        <p:nvSpPr>
          <p:cNvPr id="5" name="TextBox 4"/>
          <p:cNvSpPr txBox="1"/>
          <p:nvPr/>
        </p:nvSpPr>
        <p:spPr>
          <a:xfrm>
            <a:off x="5610787" y="2932948"/>
            <a:ext cx="1375889" cy="276999"/>
          </a:xfrm>
          <a:prstGeom prst="rect">
            <a:avLst/>
          </a:prstGeom>
          <a:noFill/>
        </p:spPr>
        <p:txBody>
          <a:bodyPr wrap="none" rtlCol="0">
            <a:spAutoFit/>
          </a:bodyPr>
          <a:lstStyle/>
          <a:p>
            <a:r>
              <a:rPr lang="en-US" sz="1200" b="1" dirty="0" smtClean="0"/>
              <a:t>Implementing 2(b)</a:t>
            </a:r>
            <a:endParaRPr lang="en-US" sz="1200" b="1" dirty="0"/>
          </a:p>
        </p:txBody>
      </p:sp>
      <p:sp>
        <p:nvSpPr>
          <p:cNvPr id="6" name="Rectangle 5"/>
          <p:cNvSpPr/>
          <p:nvPr/>
        </p:nvSpPr>
        <p:spPr>
          <a:xfrm>
            <a:off x="406400" y="3352800"/>
            <a:ext cx="3860800" cy="2062103"/>
          </a:xfrm>
          <a:prstGeom prst="rect">
            <a:avLst/>
          </a:prstGeom>
        </p:spPr>
        <p:txBody>
          <a:bodyPr wrap="square">
            <a:spAutoFit/>
          </a:bodyPr>
          <a:lstStyle/>
          <a:p>
            <a:r>
              <a:rPr lang="en-US" sz="1600" dirty="0" smtClean="0"/>
              <a:t>We need to repeat the key for as many times needed to cover the all the letters in the message.</a:t>
            </a:r>
          </a:p>
          <a:p>
            <a:endParaRPr lang="en-US" sz="1600" dirty="0" smtClean="0"/>
          </a:p>
          <a:p>
            <a:r>
              <a:rPr lang="en-US" sz="1600" dirty="0" smtClean="0"/>
              <a:t>If our key is </a:t>
            </a:r>
            <a:r>
              <a:rPr lang="en-US" sz="1600" i="1" dirty="0" smtClean="0"/>
              <a:t>K letters long, </a:t>
            </a:r>
            <a:r>
              <a:rPr lang="en-US" sz="1600" dirty="0" smtClean="0"/>
              <a:t>we want an index counter for our key to repeatedly cycle through the numbers 0 through </a:t>
            </a:r>
            <a:r>
              <a:rPr lang="en-US" sz="1600" i="1" dirty="0" smtClean="0"/>
              <a:t>K−1. The modulo operator allows us to do that.</a:t>
            </a:r>
            <a:endParaRPr lang="en-US" sz="1600" dirty="0"/>
          </a:p>
        </p:txBody>
      </p:sp>
      <p:sp>
        <p:nvSpPr>
          <p:cNvPr id="7" name="TextBox 6"/>
          <p:cNvSpPr txBox="1"/>
          <p:nvPr/>
        </p:nvSpPr>
        <p:spPr>
          <a:xfrm>
            <a:off x="406400" y="3014246"/>
            <a:ext cx="1755289" cy="338554"/>
          </a:xfrm>
          <a:prstGeom prst="rect">
            <a:avLst/>
          </a:prstGeom>
          <a:noFill/>
        </p:spPr>
        <p:txBody>
          <a:bodyPr wrap="none" rtlCol="0">
            <a:spAutoFit/>
          </a:bodyPr>
          <a:lstStyle/>
          <a:p>
            <a:r>
              <a:rPr lang="en-US" sz="1600" b="1" dirty="0" smtClean="0"/>
              <a:t>Implementing 2(a)</a:t>
            </a:r>
            <a:endParaRPr lang="en-US" sz="1600" b="1" dirty="0"/>
          </a:p>
        </p:txBody>
      </p:sp>
      <p:sp>
        <p:nvSpPr>
          <p:cNvPr id="8" name="TextBox 7"/>
          <p:cNvSpPr txBox="1"/>
          <p:nvPr/>
        </p:nvSpPr>
        <p:spPr>
          <a:xfrm>
            <a:off x="508000" y="5751732"/>
            <a:ext cx="2334293"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dirty="0" err="1" smtClean="0">
                <a:latin typeface="Courier"/>
                <a:cs typeface="Courier"/>
              </a:rPr>
              <a:t>keyLen</a:t>
            </a:r>
            <a:r>
              <a:rPr lang="en-US" sz="1200" dirty="0" smtClean="0">
                <a:latin typeface="Courier"/>
                <a:cs typeface="Courier"/>
              </a:rPr>
              <a:t> = </a:t>
            </a:r>
            <a:r>
              <a:rPr lang="en-US" sz="1200" dirty="0" err="1" smtClean="0">
                <a:latin typeface="Courier"/>
                <a:cs typeface="Courier"/>
              </a:rPr>
              <a:t>len(key</a:t>
            </a:r>
            <a:r>
              <a:rPr lang="en-US" sz="1200" dirty="0" smtClean="0">
                <a:latin typeface="Courier"/>
                <a:cs typeface="Courier"/>
              </a:rPr>
              <a:t>)</a:t>
            </a:r>
          </a:p>
          <a:p>
            <a:r>
              <a:rPr lang="en-US" sz="1200" dirty="0" smtClean="0">
                <a:solidFill>
                  <a:schemeClr val="tx2">
                    <a:lumMod val="60000"/>
                    <a:lumOff val="40000"/>
                  </a:schemeClr>
                </a:solidFill>
                <a:latin typeface="Courier"/>
                <a:cs typeface="Courier"/>
              </a:rPr>
              <a:t>for </a:t>
            </a:r>
            <a:r>
              <a:rPr lang="en-US" sz="1200" dirty="0" err="1" smtClean="0">
                <a:latin typeface="Courier"/>
                <a:cs typeface="Courier"/>
              </a:rPr>
              <a:t>ch</a:t>
            </a:r>
            <a:r>
              <a:rPr lang="en-US" sz="1200" dirty="0" smtClean="0">
                <a:latin typeface="Courier"/>
                <a:cs typeface="Courier"/>
              </a:rPr>
              <a:t> </a:t>
            </a:r>
            <a:r>
              <a:rPr lang="en-US" sz="1200" dirty="0" smtClean="0">
                <a:solidFill>
                  <a:srgbClr val="558ED5"/>
                </a:solidFill>
                <a:latin typeface="Courier"/>
                <a:cs typeface="Courier"/>
              </a:rPr>
              <a:t>in </a:t>
            </a:r>
            <a:r>
              <a:rPr lang="en-US" sz="1200" dirty="0" err="1" smtClean="0">
                <a:latin typeface="Courier"/>
                <a:cs typeface="Courier"/>
              </a:rPr>
              <a:t>range(len(plaintext</a:t>
            </a:r>
            <a:r>
              <a:rPr lang="en-US" sz="1200" dirty="0" smtClean="0">
                <a:latin typeface="Courier"/>
                <a:cs typeface="Courier"/>
              </a:rPr>
              <a:t>)):</a:t>
            </a:r>
          </a:p>
          <a:p>
            <a:r>
              <a:rPr lang="en-US" sz="1200" dirty="0" smtClean="0">
                <a:latin typeface="Courier"/>
                <a:cs typeface="Courier"/>
              </a:rPr>
              <a:t>      </a:t>
            </a:r>
            <a:r>
              <a:rPr lang="en-US" sz="1200" dirty="0" err="1" smtClean="0">
                <a:latin typeface="Courier"/>
                <a:cs typeface="Courier"/>
              </a:rPr>
              <a:t>keyUsed</a:t>
            </a:r>
            <a:r>
              <a:rPr lang="en-US" sz="1200" dirty="0" smtClean="0">
                <a:latin typeface="Courier"/>
                <a:cs typeface="Courier"/>
              </a:rPr>
              <a:t> = </a:t>
            </a:r>
            <a:r>
              <a:rPr lang="en-US" sz="1200" dirty="0" err="1" smtClean="0">
                <a:latin typeface="Courier"/>
                <a:cs typeface="Courier"/>
              </a:rPr>
              <a:t>key[ch%keyLen</a:t>
            </a:r>
            <a:r>
              <a:rPr lang="en-US" sz="1200" dirty="0" smtClean="0">
                <a:latin typeface="Courier"/>
                <a:cs typeface="Courier"/>
              </a:rPr>
              <a:t>]</a:t>
            </a:r>
            <a:endParaRPr lang="en-US" sz="1200" dirty="0">
              <a:latin typeface="Courier"/>
              <a:cs typeface="Courier"/>
            </a:endParaRPr>
          </a:p>
        </p:txBody>
      </p:sp>
      <p:pic>
        <p:nvPicPr>
          <p:cNvPr id="9" name="Picture 8"/>
          <p:cNvPicPr>
            <a:picLocks noChangeAspect="1"/>
          </p:cNvPicPr>
          <p:nvPr/>
        </p:nvPicPr>
        <p:blipFill>
          <a:blip r:embed="rId2" cstate="print"/>
          <a:stretch>
            <a:fillRect/>
          </a:stretch>
        </p:blipFill>
        <p:spPr>
          <a:xfrm>
            <a:off x="5610787" y="3258354"/>
            <a:ext cx="5633953" cy="12151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1926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Vigenere</a:t>
            </a:r>
            <a:r>
              <a:rPr lang="en-US" dirty="0" smtClean="0"/>
              <a:t> Cipher</a:t>
            </a:r>
            <a:endParaRPr lang="en-US" dirty="0"/>
          </a:p>
        </p:txBody>
      </p:sp>
      <p:pic>
        <p:nvPicPr>
          <p:cNvPr id="5" name="Picture 4"/>
          <p:cNvPicPr>
            <a:picLocks noChangeAspect="1"/>
          </p:cNvPicPr>
          <p:nvPr/>
        </p:nvPicPr>
        <p:blipFill>
          <a:blip r:embed="rId2" cstate="print"/>
          <a:stretch>
            <a:fillRect/>
          </a:stretch>
        </p:blipFill>
        <p:spPr>
          <a:xfrm>
            <a:off x="152400" y="1447799"/>
            <a:ext cx="11756154" cy="3827585"/>
          </a:xfrm>
          <a:prstGeom prst="rect">
            <a:avLst/>
          </a:prstGeom>
        </p:spPr>
      </p:pic>
    </p:spTree>
    <p:extLst>
      <p:ext uri="{BB962C8B-B14F-4D97-AF65-F5344CB8AC3E}">
        <p14:creationId xmlns:p14="http://schemas.microsoft.com/office/powerpoint/2010/main" val="42939532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SG" dirty="0" smtClean="0"/>
              <a:t>Other Ciphers</a:t>
            </a:r>
            <a:endParaRPr lang="en-SG" dirty="0"/>
          </a:p>
        </p:txBody>
      </p:sp>
      <p:sp>
        <p:nvSpPr>
          <p:cNvPr id="5" name="Subtitle 4"/>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1236459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Introduced an important Python data type called strings–sequences of characters that provide a wide range of built-in operators and methods. </a:t>
            </a:r>
          </a:p>
          <a:p>
            <a:r>
              <a:rPr lang="en-US" dirty="0" smtClean="0"/>
              <a:t>Strings provide:</a:t>
            </a:r>
          </a:p>
          <a:p>
            <a:pPr lvl="1"/>
            <a:r>
              <a:rPr lang="en-US" dirty="0" smtClean="0"/>
              <a:t>Concatenation</a:t>
            </a:r>
          </a:p>
          <a:p>
            <a:pPr lvl="1"/>
            <a:r>
              <a:rPr lang="en-US" dirty="0" smtClean="0"/>
              <a:t>Repetition</a:t>
            </a:r>
          </a:p>
          <a:p>
            <a:pPr lvl="1"/>
            <a:r>
              <a:rPr lang="en-US" dirty="0" smtClean="0"/>
              <a:t>Indexing</a:t>
            </a:r>
          </a:p>
          <a:p>
            <a:pPr lvl="1"/>
            <a:r>
              <a:rPr lang="en-US" dirty="0" smtClean="0"/>
              <a:t>Slicing</a:t>
            </a:r>
          </a:p>
          <a:p>
            <a:pPr lvl="1"/>
            <a:r>
              <a:rPr lang="en-US" dirty="0" smtClean="0"/>
              <a:t>Length</a:t>
            </a:r>
          </a:p>
          <a:p>
            <a:pPr lvl="1"/>
            <a:r>
              <a:rPr lang="en-US" dirty="0" smtClean="0"/>
              <a:t>Membership</a:t>
            </a:r>
          </a:p>
          <a:p>
            <a:r>
              <a:rPr lang="en-US" dirty="0" smtClean="0"/>
              <a:t>We used string manipulation to implement some basic encryption algorithms. These algorithms</a:t>
            </a:r>
          </a:p>
          <a:p>
            <a:pPr lvl="1"/>
            <a:r>
              <a:rPr lang="en-US" dirty="0" smtClean="0"/>
              <a:t>allowed us to illustrate iteration over characters in a string as well as the accumulator</a:t>
            </a:r>
          </a:p>
          <a:p>
            <a:pPr lvl="1"/>
            <a:r>
              <a:rPr lang="en-US" dirty="0" smtClean="0"/>
              <a:t>pattern as it applies to strings. Finally, we used abstraction to build up a collection of small</a:t>
            </a:r>
          </a:p>
          <a:p>
            <a:pPr lvl="1"/>
            <a:r>
              <a:rPr lang="en-US" dirty="0" smtClean="0"/>
              <a:t>functions that could be used to solve larger problems</a:t>
            </a:r>
            <a:endParaRPr lang="en-US" dirty="0"/>
          </a:p>
        </p:txBody>
      </p:sp>
    </p:spTree>
    <p:extLst>
      <p:ext uri="{BB962C8B-B14F-4D97-AF65-F5344CB8AC3E}">
        <p14:creationId xmlns:p14="http://schemas.microsoft.com/office/powerpoint/2010/main" val="2286692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Concatenation</a:t>
            </a:r>
            <a:endParaRPr lang="en-US" dirty="0"/>
          </a:p>
        </p:txBody>
      </p:sp>
      <p:sp>
        <p:nvSpPr>
          <p:cNvPr id="3" name="Content Placeholder 2"/>
          <p:cNvSpPr>
            <a:spLocks noGrp="1"/>
          </p:cNvSpPr>
          <p:nvPr>
            <p:ph idx="1"/>
          </p:nvPr>
        </p:nvSpPr>
        <p:spPr/>
        <p:txBody>
          <a:bodyPr/>
          <a:lstStyle/>
          <a:p>
            <a:r>
              <a:rPr lang="en-US" dirty="0" smtClean="0"/>
              <a:t>Putting two strings together, one after another</a:t>
            </a:r>
            <a:endParaRPr lang="en-US" dirty="0"/>
          </a:p>
        </p:txBody>
      </p:sp>
      <p:pic>
        <p:nvPicPr>
          <p:cNvPr id="4" name="Picture 3"/>
          <p:cNvPicPr>
            <a:picLocks noChangeAspect="1"/>
          </p:cNvPicPr>
          <p:nvPr/>
        </p:nvPicPr>
        <p:blipFill>
          <a:blip r:embed="rId2" cstate="print"/>
          <a:stretch>
            <a:fillRect/>
          </a:stretch>
        </p:blipFill>
        <p:spPr>
          <a:xfrm>
            <a:off x="3200400" y="2895600"/>
            <a:ext cx="5080000" cy="2921000"/>
          </a:xfrm>
          <a:prstGeom prst="rect">
            <a:avLst/>
          </a:prstGeom>
        </p:spPr>
      </p:pic>
    </p:spTree>
    <p:extLst>
      <p:ext uri="{BB962C8B-B14F-4D97-AF65-F5344CB8AC3E}">
        <p14:creationId xmlns:p14="http://schemas.microsoft.com/office/powerpoint/2010/main" val="613109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Repetition</a:t>
            </a:r>
            <a:endParaRPr lang="en-US" dirty="0"/>
          </a:p>
        </p:txBody>
      </p:sp>
      <p:sp>
        <p:nvSpPr>
          <p:cNvPr id="3" name="Content Placeholder 2"/>
          <p:cNvSpPr>
            <a:spLocks noGrp="1"/>
          </p:cNvSpPr>
          <p:nvPr>
            <p:ph idx="1"/>
          </p:nvPr>
        </p:nvSpPr>
        <p:spPr/>
        <p:txBody>
          <a:bodyPr/>
          <a:lstStyle/>
          <a:p>
            <a:r>
              <a:rPr lang="en-US" dirty="0" smtClean="0"/>
              <a:t>* operator takes a string and repeats it as many times as you would like</a:t>
            </a:r>
          </a:p>
          <a:p>
            <a:endParaRPr lang="en-US" dirty="0"/>
          </a:p>
        </p:txBody>
      </p:sp>
      <p:pic>
        <p:nvPicPr>
          <p:cNvPr id="4" name="Picture 3"/>
          <p:cNvPicPr>
            <a:picLocks noChangeAspect="1"/>
          </p:cNvPicPr>
          <p:nvPr/>
        </p:nvPicPr>
        <p:blipFill>
          <a:blip r:embed="rId2" cstate="print"/>
          <a:stretch>
            <a:fillRect/>
          </a:stretch>
        </p:blipFill>
        <p:spPr>
          <a:xfrm>
            <a:off x="3352800" y="3352800"/>
            <a:ext cx="5130800" cy="2120900"/>
          </a:xfrm>
          <a:prstGeom prst="rect">
            <a:avLst/>
          </a:prstGeom>
        </p:spPr>
      </p:pic>
    </p:spTree>
    <p:extLst>
      <p:ext uri="{BB962C8B-B14F-4D97-AF65-F5344CB8AC3E}">
        <p14:creationId xmlns:p14="http://schemas.microsoft.com/office/powerpoint/2010/main" val="923807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a:t>
            </a:r>
            <a:endParaRPr lang="en-US" dirty="0"/>
          </a:p>
        </p:txBody>
      </p:sp>
      <p:sp>
        <p:nvSpPr>
          <p:cNvPr id="3" name="Content Placeholder 2"/>
          <p:cNvSpPr>
            <a:spLocks noGrp="1"/>
          </p:cNvSpPr>
          <p:nvPr>
            <p:ph idx="1"/>
          </p:nvPr>
        </p:nvSpPr>
        <p:spPr/>
        <p:txBody>
          <a:bodyPr/>
          <a:lstStyle/>
          <a:p>
            <a:r>
              <a:rPr lang="en-US" dirty="0" smtClean="0">
                <a:latin typeface="Courier New"/>
                <a:cs typeface="Courier New"/>
              </a:rPr>
              <a:t>index </a:t>
            </a:r>
            <a:r>
              <a:rPr lang="en-US" dirty="0" smtClean="0">
                <a:latin typeface="Calibri"/>
                <a:cs typeface="Calibri"/>
              </a:rPr>
              <a:t>operator [ ], </a:t>
            </a:r>
            <a:r>
              <a:rPr lang="en-US" dirty="0" smtClean="0"/>
              <a:t>is useful when we want to get at particular characters in a string</a:t>
            </a:r>
          </a:p>
          <a:p>
            <a:endParaRPr lang="en-US" dirty="0">
              <a:latin typeface="Calibri"/>
              <a:cs typeface="Calibri"/>
            </a:endParaRPr>
          </a:p>
        </p:txBody>
      </p:sp>
      <p:pic>
        <p:nvPicPr>
          <p:cNvPr id="4" name="Picture 3"/>
          <p:cNvPicPr>
            <a:picLocks noChangeAspect="1"/>
          </p:cNvPicPr>
          <p:nvPr/>
        </p:nvPicPr>
        <p:blipFill>
          <a:blip r:embed="rId2" cstate="print"/>
          <a:stretch>
            <a:fillRect/>
          </a:stretch>
        </p:blipFill>
        <p:spPr>
          <a:xfrm>
            <a:off x="3200400" y="3276600"/>
            <a:ext cx="5981700" cy="2095500"/>
          </a:xfrm>
          <a:prstGeom prst="rect">
            <a:avLst/>
          </a:prstGeom>
        </p:spPr>
      </p:pic>
    </p:spTree>
    <p:extLst>
      <p:ext uri="{BB962C8B-B14F-4D97-AF65-F5344CB8AC3E}">
        <p14:creationId xmlns:p14="http://schemas.microsoft.com/office/powerpoint/2010/main" val="3206514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0" y="274638"/>
            <a:ext cx="3733800" cy="1143000"/>
          </a:xfrm>
        </p:spPr>
        <p:txBody>
          <a:bodyPr/>
          <a:lstStyle/>
          <a:p>
            <a:r>
              <a:rPr lang="en-US" dirty="0" smtClean="0"/>
              <a:t>Indexing</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cstate="print"/>
          <a:stretch>
            <a:fillRect/>
          </a:stretch>
        </p:blipFill>
        <p:spPr>
          <a:xfrm>
            <a:off x="1752600" y="609600"/>
            <a:ext cx="5486400" cy="5829300"/>
          </a:xfrm>
          <a:prstGeom prst="rect">
            <a:avLst/>
          </a:prstGeom>
        </p:spPr>
      </p:pic>
    </p:spTree>
    <p:extLst>
      <p:ext uri="{BB962C8B-B14F-4D97-AF65-F5344CB8AC3E}">
        <p14:creationId xmlns:p14="http://schemas.microsoft.com/office/powerpoint/2010/main" val="4157505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lstStyle/>
          <a:p>
            <a:r>
              <a:rPr lang="en-US" b="1" dirty="0" smtClean="0"/>
              <a:t>Slicing</a:t>
            </a:r>
            <a:endParaRPr lang="en-US" dirty="0"/>
          </a:p>
        </p:txBody>
      </p:sp>
      <p:sp>
        <p:nvSpPr>
          <p:cNvPr id="3" name="Content Placeholder 2"/>
          <p:cNvSpPr>
            <a:spLocks noGrp="1"/>
          </p:cNvSpPr>
          <p:nvPr>
            <p:ph idx="1"/>
          </p:nvPr>
        </p:nvSpPr>
        <p:spPr>
          <a:xfrm>
            <a:off x="1981200" y="715963"/>
            <a:ext cx="8229600" cy="4525963"/>
          </a:xfrm>
        </p:spPr>
        <p:txBody>
          <a:bodyPr/>
          <a:lstStyle/>
          <a:p>
            <a:r>
              <a:rPr lang="en-US" dirty="0" smtClean="0"/>
              <a:t>The </a:t>
            </a:r>
            <a:r>
              <a:rPr lang="en-US" b="1" dirty="0" smtClean="0"/>
              <a:t>slice operator [:] </a:t>
            </a:r>
            <a:r>
              <a:rPr lang="en-US" dirty="0" smtClean="0"/>
              <a:t>is similar to the index operator except that it can get</a:t>
            </a:r>
            <a:r>
              <a:rPr lang="en-US" b="1" dirty="0" smtClean="0"/>
              <a:t>substrings. </a:t>
            </a:r>
          </a:p>
        </p:txBody>
      </p:sp>
      <p:pic>
        <p:nvPicPr>
          <p:cNvPr id="4" name="Picture 3"/>
          <p:cNvPicPr>
            <a:picLocks noChangeAspect="1"/>
          </p:cNvPicPr>
          <p:nvPr/>
        </p:nvPicPr>
        <p:blipFill>
          <a:blip r:embed="rId2" cstate="print"/>
          <a:stretch>
            <a:fillRect/>
          </a:stretch>
        </p:blipFill>
        <p:spPr>
          <a:xfrm>
            <a:off x="3124200" y="2070100"/>
            <a:ext cx="4775200" cy="4406900"/>
          </a:xfrm>
          <a:prstGeom prst="rect">
            <a:avLst/>
          </a:prstGeom>
        </p:spPr>
      </p:pic>
    </p:spTree>
    <p:extLst>
      <p:ext uri="{BB962C8B-B14F-4D97-AF65-F5344CB8AC3E}">
        <p14:creationId xmlns:p14="http://schemas.microsoft.com/office/powerpoint/2010/main" val="1582263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operations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cstate="print"/>
          <a:stretch>
            <a:fillRect/>
          </a:stretch>
        </p:blipFill>
        <p:spPr>
          <a:xfrm>
            <a:off x="1848406" y="1447800"/>
            <a:ext cx="8590994" cy="5029200"/>
          </a:xfrm>
          <a:prstGeom prst="rect">
            <a:avLst/>
          </a:prstGeom>
        </p:spPr>
      </p:pic>
    </p:spTree>
    <p:extLst>
      <p:ext uri="{BB962C8B-B14F-4D97-AF65-F5344CB8AC3E}">
        <p14:creationId xmlns:p14="http://schemas.microsoft.com/office/powerpoint/2010/main" val="4085398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methods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cstate="print"/>
          <a:stretch>
            <a:fillRect/>
          </a:stretch>
        </p:blipFill>
        <p:spPr>
          <a:xfrm>
            <a:off x="1905000" y="1447800"/>
            <a:ext cx="8382000" cy="5189483"/>
          </a:xfrm>
          <a:prstGeom prst="rect">
            <a:avLst/>
          </a:prstGeom>
        </p:spPr>
      </p:pic>
    </p:spTree>
    <p:extLst>
      <p:ext uri="{BB962C8B-B14F-4D97-AF65-F5344CB8AC3E}">
        <p14:creationId xmlns:p14="http://schemas.microsoft.com/office/powerpoint/2010/main" val="2058358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TotalTime>
  <Words>955</Words>
  <Application>Microsoft Office PowerPoint</Application>
  <PresentationFormat>Custom</PresentationFormat>
  <Paragraphs>115</Paragraphs>
  <Slides>27</Slides>
  <Notes>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Crytography</vt:lpstr>
      <vt:lpstr>Strings</vt:lpstr>
      <vt:lpstr>Concatenation</vt:lpstr>
      <vt:lpstr>Repetition</vt:lpstr>
      <vt:lpstr>Indexing</vt:lpstr>
      <vt:lpstr>Indexing</vt:lpstr>
      <vt:lpstr>Slicing</vt:lpstr>
      <vt:lpstr>String operations</vt:lpstr>
      <vt:lpstr>String methods</vt:lpstr>
      <vt:lpstr>Examples: String methods</vt:lpstr>
      <vt:lpstr>Character Functions</vt:lpstr>
      <vt:lpstr>Crytography</vt:lpstr>
      <vt:lpstr>cebtenzzvat vf yvxr xvpxvat lbhefrys va gur snpr, fbbare be yngre lbhe abfr jvyy oyrrq</vt:lpstr>
      <vt:lpstr>Transposition Cipher</vt:lpstr>
      <vt:lpstr>Decrypt: Transposition Cipher</vt:lpstr>
      <vt:lpstr>Transposition Cipher</vt:lpstr>
      <vt:lpstr>Substitution Cipher</vt:lpstr>
      <vt:lpstr>Substitution Cipher</vt:lpstr>
      <vt:lpstr>Randomly Creating A Key</vt:lpstr>
      <vt:lpstr>Creating a key using a password</vt:lpstr>
      <vt:lpstr>Creating a key using a password</vt:lpstr>
      <vt:lpstr>Security of substitution cipher</vt:lpstr>
      <vt:lpstr>Vigenère Cipher</vt:lpstr>
      <vt:lpstr>Vigenère Cipher</vt:lpstr>
      <vt:lpstr>Vigenere Cipher</vt:lpstr>
      <vt:lpstr>Other Ciphers</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Crytography</dc:title>
  <dc:creator>Lorraine Wang</dc:creator>
  <cp:lastModifiedBy>ri</cp:lastModifiedBy>
  <cp:revision>34</cp:revision>
  <dcterms:created xsi:type="dcterms:W3CDTF">2017-01-25T05:21:58Z</dcterms:created>
  <dcterms:modified xsi:type="dcterms:W3CDTF">2017-01-25T15:14:05Z</dcterms:modified>
</cp:coreProperties>
</file>