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6" r:id="rId2"/>
    <p:sldId id="273" r:id="rId3"/>
    <p:sldId id="274" r:id="rId4"/>
    <p:sldId id="275" r:id="rId5"/>
    <p:sldId id="276" r:id="rId6"/>
    <p:sldId id="277" r:id="rId7"/>
    <p:sldId id="267" r:id="rId8"/>
    <p:sldId id="271" r:id="rId9"/>
    <p:sldId id="268" r:id="rId10"/>
    <p:sldId id="269" r:id="rId11"/>
    <p:sldId id="270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4AE9-5AAB-4697-AE14-3C72D91699DD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5DEE7-CE66-49F5-9B7A-B6E262F96D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21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AF41558-A770-4978-B645-AEEF39C72DFF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9FC300A-0E14-4FD6-AAC3-8C8D9258D24B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1pPr>
            <a:lvl2pPr marL="742950" indent="-28575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2pPr>
            <a:lvl3pPr marL="1143000" indent="-22860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3pPr>
            <a:lvl4pPr marL="1600200" indent="-22860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4pPr>
            <a:lvl5pPr marL="2057400" indent="-22860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9pPr>
          </a:lstStyle>
          <a:p>
            <a:pPr eaLnBrk="1" hangingPunct="1"/>
            <a:fld id="{C241A150-6463-4E51-9CAF-28D2A25EC68E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568772A-56A7-4127-AF63-221FFADF372D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B5BF1CE-7CA3-40CA-B377-C91F38F20BC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CE5853C-0B36-434F-8C2A-974C558CB747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9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4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86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9004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71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0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760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03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1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33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12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0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C110-DD7C-47AD-A9EF-2F57C7D5A320}" type="datetimeFigureOut">
              <a:rPr lang="en-SG" smtClean="0"/>
              <a:t>30/3/2017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B03B-2878-49A2-BF54-47A0205658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8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altLang="en-US" sz="8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Inheritance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25604" name="Picture 4" descr="AN0362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25225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412776"/>
            <a:ext cx="64293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 of a class extending student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35814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7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Extending __init__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 smtClean="0"/>
              <a:t>Same as for redefining any other method…</a:t>
            </a:r>
          </a:p>
          <a:p>
            <a:pPr lvl="1"/>
            <a:r>
              <a:rPr lang="en-US" altLang="en-US" sz="2400" dirty="0" smtClean="0">
                <a:ea typeface="ＭＳ Ｐゴシック" pitchFamily="-65" charset="-128"/>
              </a:rPr>
              <a:t>Commonly, the ancestor’s </a:t>
            </a:r>
            <a:r>
              <a:rPr lang="en-US" altLang="en-US" sz="2400" b="1" dirty="0" smtClean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altLang="en-US" sz="2400" b="1" dirty="0" err="1" smtClean="0">
                <a:latin typeface="Courier New" pitchFamily="-65" charset="0"/>
                <a:ea typeface="ＭＳ Ｐゴシック" pitchFamily="-65" charset="-128"/>
              </a:rPr>
              <a:t>init</a:t>
            </a:r>
            <a:r>
              <a:rPr lang="en-US" altLang="en-US" sz="2400" b="1" dirty="0" smtClean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altLang="en-US" sz="2400" dirty="0" smtClean="0">
                <a:ea typeface="ＭＳ Ｐゴシック" pitchFamily="-65" charset="-128"/>
              </a:rPr>
              <a:t> method is executed in addition to new commands.</a:t>
            </a:r>
          </a:p>
          <a:p>
            <a:pPr lvl="1"/>
            <a:r>
              <a:rPr lang="en-US" altLang="en-US" sz="2400" dirty="0" smtClean="0">
                <a:ea typeface="ＭＳ Ｐゴシック" pitchFamily="-65" charset="-128"/>
              </a:rPr>
              <a:t>You’ll often see something like this in the </a:t>
            </a:r>
            <a:r>
              <a:rPr lang="en-US" altLang="en-US" sz="2400" b="1" dirty="0" smtClean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altLang="en-US" sz="2400" b="1" dirty="0" err="1" smtClean="0">
                <a:latin typeface="Courier New" pitchFamily="-65" charset="0"/>
                <a:ea typeface="ＭＳ Ｐゴシック" pitchFamily="-65" charset="-128"/>
              </a:rPr>
              <a:t>init</a:t>
            </a:r>
            <a:r>
              <a:rPr lang="en-US" altLang="en-US" sz="2400" b="1" dirty="0" smtClean="0">
                <a:latin typeface="Courier New" pitchFamily="-65" charset="0"/>
                <a:ea typeface="ＭＳ Ｐゴシック" pitchFamily="-65" charset="-128"/>
              </a:rPr>
              <a:t>__</a:t>
            </a:r>
            <a:r>
              <a:rPr lang="en-US" altLang="en-US" sz="2400" dirty="0" smtClean="0">
                <a:ea typeface="ＭＳ Ｐゴシック" pitchFamily="-65" charset="-128"/>
              </a:rPr>
              <a:t> method of subclasses:</a:t>
            </a:r>
          </a:p>
          <a:p>
            <a:endParaRPr lang="en-US" altLang="en-US" sz="900" dirty="0" smtClean="0">
              <a:latin typeface="Courier New" pitchFamily="-65" charset="0"/>
            </a:endParaRPr>
          </a:p>
          <a:p>
            <a:pPr>
              <a:buFont typeface="Symbol" pitchFamily="-65" charset="2"/>
              <a:buNone/>
            </a:pPr>
            <a:r>
              <a:rPr lang="en-US" altLang="en-US" sz="2800" dirty="0" smtClean="0">
                <a:latin typeface="Courier New" pitchFamily="-65" charset="0"/>
              </a:rPr>
              <a:t>	 super().__</a:t>
            </a:r>
            <a:r>
              <a:rPr lang="en-US" altLang="en-US" sz="2800" dirty="0" err="1" smtClean="0">
                <a:latin typeface="Courier New" pitchFamily="-65" charset="0"/>
              </a:rPr>
              <a:t>init</a:t>
            </a:r>
            <a:r>
              <a:rPr lang="en-US" altLang="en-US" sz="2800" dirty="0" smtClean="0">
                <a:latin typeface="Courier New" pitchFamily="-65" charset="0"/>
              </a:rPr>
              <a:t>__(x, y)</a:t>
            </a:r>
            <a:br>
              <a:rPr lang="en-US" altLang="en-US" sz="2800" dirty="0" smtClean="0">
                <a:latin typeface="Courier New" pitchFamily="-65" charset="0"/>
              </a:rPr>
            </a:br>
            <a:r>
              <a:rPr lang="en-US" altLang="en-US" sz="2800" dirty="0" smtClean="0">
                <a:latin typeface="Courier New" pitchFamily="-65" charset="0"/>
              </a:rPr>
              <a:t/>
            </a:r>
            <a:br>
              <a:rPr lang="en-US" altLang="en-US" sz="2800" dirty="0" smtClean="0">
                <a:latin typeface="Courier New" pitchFamily="-65" charset="0"/>
              </a:rPr>
            </a:br>
            <a:r>
              <a:rPr lang="en-US" altLang="en-US" dirty="0" smtClean="0">
                <a:latin typeface="Courier New" pitchFamily="-65" charset="0"/>
              </a:rPr>
              <a:t> </a:t>
            </a:r>
            <a:r>
              <a:rPr lang="en-US" altLang="en-US" dirty="0" smtClean="0"/>
              <a:t>where super() refers to the parent’s class.</a:t>
            </a:r>
          </a:p>
          <a:p>
            <a:r>
              <a:rPr lang="en-SG" sz="2800" dirty="0"/>
              <a:t>Alternatively</a:t>
            </a:r>
            <a:r>
              <a:rPr lang="en-SG" dirty="0" smtClean="0"/>
              <a:t>, you can write </a:t>
            </a:r>
          </a:p>
          <a:p>
            <a:pPr marL="0" indent="0">
              <a:buNone/>
            </a:pPr>
            <a:r>
              <a:rPr lang="en-SG" sz="2600" dirty="0" smtClean="0">
                <a:latin typeface="Courier New" pitchFamily="-65" charset="0"/>
              </a:rPr>
              <a:t>	Student</a:t>
            </a:r>
            <a:r>
              <a:rPr lang="en-SG" sz="2600" dirty="0">
                <a:latin typeface="Courier New" pitchFamily="-65" charset="0"/>
              </a:rPr>
              <a:t>.__</a:t>
            </a:r>
            <a:r>
              <a:rPr lang="en-SG" sz="2600" dirty="0" err="1">
                <a:latin typeface="Courier New" pitchFamily="-65" charset="0"/>
              </a:rPr>
              <a:t>init</a:t>
            </a:r>
            <a:r>
              <a:rPr lang="en-SG" sz="2600" dirty="0">
                <a:latin typeface="Courier New" pitchFamily="-65" charset="0"/>
              </a:rPr>
              <a:t>__(</a:t>
            </a:r>
            <a:r>
              <a:rPr lang="en-SG" sz="2600" dirty="0" err="1">
                <a:latin typeface="Courier New" pitchFamily="-65" charset="0"/>
              </a:rPr>
              <a:t>self,n</a:t>
            </a:r>
            <a:r>
              <a:rPr lang="en-SG" sz="2600" dirty="0">
                <a:latin typeface="Courier New" pitchFamily="-65" charset="0"/>
              </a:rPr>
              <a:t>, a)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3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 b="1">
                <a:solidFill>
                  <a:schemeClr val="tx2">
                    <a:lumMod val="75000"/>
                  </a:schemeClr>
                </a:solidFill>
                <a:latin typeface="Courier New" charset="0"/>
                <a:cs typeface="华文细黑" charset="0"/>
              </a:rPr>
              <a:t>isinstance</a:t>
            </a:r>
            <a:r>
              <a:rPr lang="en-US" sz="4800">
                <a:solidFill>
                  <a:schemeClr val="tx2">
                    <a:lumMod val="75000"/>
                  </a:schemeClr>
                </a:solidFill>
                <a:cs typeface="华文细黑" charset="0"/>
              </a:rPr>
              <a:t> vs </a:t>
            </a:r>
            <a:r>
              <a:rPr lang="en-US" sz="4800" b="1">
                <a:solidFill>
                  <a:schemeClr val="tx2">
                    <a:lumMod val="75000"/>
                  </a:schemeClr>
                </a:solidFill>
                <a:latin typeface="Courier New" charset="0"/>
                <a:cs typeface="华文细黑" charset="0"/>
              </a:rPr>
              <a:t>type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Vehicle: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   ...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200" b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Truck(Vehicle):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   ... 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200" b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isinstance(Vehicle(), Vehicle)  # returns True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type(Vehicle()) == Vehicle      # returns True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isinstance(Truck(), Vehicle)    # returns True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type(Truck()) == Vehicle        # returns False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2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type(Truck()) == Truck          # returns True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200" b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/>
              <a:t>Another Example: A Speaker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57338"/>
            <a:ext cx="8229600" cy="4460875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Speaker(object):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en-US" sz="4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say(</a:t>
            </a:r>
            <a:r>
              <a:rPr lang="en-US" altLang="en-US" sz="4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self,stuff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     print(stuff)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/>
            </a:r>
            <a:b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</a:br>
            <a:endParaRPr lang="en-US" altLang="en-US" sz="28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</a:pPr>
            <a:r>
              <a:rPr lang="en-US" altLang="en-US" sz="4000" dirty="0">
                <a:solidFill>
                  <a:schemeClr val="tx2">
                    <a:lumMod val="75000"/>
                  </a:schemeClr>
                </a:solidFill>
              </a:rPr>
              <a:t>What does the speaker do?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98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Example: A Speaker in action</a:t>
            </a:r>
            <a:endParaRPr lang="en-US" altLang="en-US" sz="4800" smtClean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ah_beng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= Speaker()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ah_beng.say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ja-JP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ja-JP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Hello World</a:t>
            </a:r>
            <a:r>
              <a:rPr lang="ja-JP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”</a:t>
            </a:r>
            <a:r>
              <a:rPr lang="en-US" altLang="ja-JP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Hello World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ah_beng.dance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()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Traceback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(most recent call last):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 File "&lt;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stdin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&gt;", line 1, in &lt;module&gt;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AttributeError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: 'Speaker' object has no attribute 'dance'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7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More about Inheritance</a:t>
            </a:r>
            <a:endParaRPr lang="en-US" altLang="en-US" sz="4800" smtClean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27188"/>
            <a:ext cx="8229600" cy="4979987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</a:pPr>
            <a:r>
              <a:rPr lang="en-US" altLang="en-US" sz="4000"/>
              <a:t>We can define an object type to be a more “specialized” kind of some other object type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</a:pPr>
            <a:r>
              <a:rPr lang="en-US" altLang="en-US" sz="4000" b="1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A lecturer is a kind of speaker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The lecturer also has a method called lecture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To lecture something, the lecturer says it and then says: </a:t>
            </a:r>
            <a:r>
              <a:rPr lang="ja-JP" altLang="en-US" smtClean="0"/>
              <a:t>“</a:t>
            </a:r>
            <a:r>
              <a:rPr lang="en-US" altLang="ja-JP" smtClean="0"/>
              <a:t>You should be taking notes</a:t>
            </a:r>
            <a:r>
              <a:rPr lang="ja-JP" altLang="en-US" smtClean="0"/>
              <a:t>”</a:t>
            </a:r>
            <a:endParaRPr lang="en-US" alt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9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More about Inheritance</a:t>
            </a:r>
            <a:endParaRPr lang="en-US" altLang="en-US" sz="4800" smtClean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27188"/>
            <a:ext cx="8229600" cy="4979987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</a:pPr>
            <a:r>
              <a:rPr lang="en-US" altLang="en-US" b="1"/>
              <a:t>Observations:</a:t>
            </a:r>
          </a:p>
          <a:p>
            <a:pPr lvl="1">
              <a:lnSpc>
                <a:spcPct val="80000"/>
              </a:lnSpc>
            </a:pPr>
            <a:r>
              <a:rPr lang="en-US" altLang="en-US" sz="3600" smtClean="0"/>
              <a:t>A lecturer can do anything a speaker can (i.e. say things), and also lecture</a:t>
            </a:r>
          </a:p>
          <a:p>
            <a:pPr lvl="1">
              <a:lnSpc>
                <a:spcPct val="80000"/>
              </a:lnSpc>
            </a:pPr>
            <a:r>
              <a:rPr lang="en-US" altLang="en-US" sz="3600" smtClean="0"/>
              <a:t>Lecturer inherits the </a:t>
            </a:r>
            <a:r>
              <a:rPr lang="ja-JP" altLang="en-US" sz="3600" smtClean="0"/>
              <a:t>“</a:t>
            </a:r>
            <a:r>
              <a:rPr lang="en-US" altLang="ja-JP" sz="3600" smtClean="0"/>
              <a:t>say</a:t>
            </a:r>
            <a:r>
              <a:rPr lang="ja-JP" altLang="en-US" sz="3600" smtClean="0"/>
              <a:t>”</a:t>
            </a:r>
            <a:r>
              <a:rPr lang="en-US" altLang="ja-JP" sz="3600" smtClean="0"/>
              <a:t> method from speaker</a:t>
            </a:r>
          </a:p>
          <a:p>
            <a:pPr lvl="1">
              <a:lnSpc>
                <a:spcPct val="80000"/>
              </a:lnSpc>
            </a:pPr>
            <a:r>
              <a:rPr lang="en-US" altLang="en-US" sz="3600" smtClean="0"/>
              <a:t>Lecturer is a subclass of speaker</a:t>
            </a:r>
          </a:p>
          <a:p>
            <a:pPr lvl="1">
              <a:lnSpc>
                <a:spcPct val="80000"/>
              </a:lnSpc>
            </a:pPr>
            <a:r>
              <a:rPr lang="en-US" altLang="en-US" sz="3600" smtClean="0"/>
              <a:t>Speaker is a superclass of lecturer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</a:pPr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2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Making a Lecturer</a:t>
            </a:r>
            <a:endParaRPr lang="en-US" altLang="en-US" sz="4800" smtClean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86800" cy="4392613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Lecturer(Speaker):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lecture(self, stuff):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self.say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(stuff)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self.say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("You should be taking notes”)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400" b="1" dirty="0">
              <a:solidFill>
                <a:srgbClr val="F1E10F"/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dirty="0"/>
              <a:t>   </a:t>
            </a:r>
            <a:r>
              <a:rPr lang="en-US" altLang="en-US" sz="3600" dirty="0"/>
              <a:t>Python would go through up in the class hierarchy if a method definition is not found in the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8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Example: A Lecturer in action</a:t>
            </a:r>
            <a:endParaRPr lang="en-US" altLang="en-US" sz="4800" smtClean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>
            <a:normAutofit fontScale="92500"/>
          </a:bodyPr>
          <a:lstStyle/>
          <a:p>
            <a:pPr indent="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jordan</a:t>
            </a:r>
            <a:r>
              <a:rPr lang="en-US" alt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= Lecturer()</a:t>
            </a:r>
          </a:p>
          <a:p>
            <a:pPr indent="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8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jordan.lecture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(“Java is easy”)</a:t>
            </a:r>
          </a:p>
          <a:p>
            <a:pPr indent="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Java is easy</a:t>
            </a:r>
          </a:p>
          <a:p>
            <a:pPr indent="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You should be taking notes</a:t>
            </a:r>
          </a:p>
          <a:p>
            <a:pPr indent="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8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jordan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.say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(“You have a quiz today”)</a:t>
            </a:r>
          </a:p>
          <a:p>
            <a:pPr indent="0" algn="l">
              <a:lnSpc>
                <a:spcPct val="9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You have a quiz today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9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Making an Arrogant Lecturer</a:t>
            </a:r>
            <a:endParaRPr lang="en-US" altLang="en-US" sz="4800" smtClean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42900" algn="l">
              <a:spcBef>
                <a:spcPts val="900"/>
              </a:spcBef>
            </a:pPr>
            <a:r>
              <a:rPr lang="en-US" altLang="en-US" sz="4000" b="1">
                <a:solidFill>
                  <a:srgbClr val="FF0066"/>
                </a:solidFill>
              </a:rPr>
              <a:t>Define an arrogant lecturer to be a kind of lecturer</a:t>
            </a:r>
          </a:p>
          <a:p>
            <a:pPr marL="382588" indent="-342900" algn="l">
              <a:spcBef>
                <a:spcPts val="900"/>
              </a:spcBef>
            </a:pPr>
            <a:r>
              <a:rPr lang="en-US" altLang="en-US" sz="4000"/>
              <a:t>Whenever an arrogant lecturer says anything, she or he will say it as an ordinary lecturer would, but he will also add some favourite phrase of his/hers at the end.</a:t>
            </a:r>
          </a:p>
          <a:p>
            <a:pPr marL="382588" indent="-342900" algn="l">
              <a:spcBef>
                <a:spcPts val="900"/>
              </a:spcBef>
            </a:pPr>
            <a:endParaRPr lang="en-US" altLang="en-US" sz="4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1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/>
              <a:t>A Tale of Two Objects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1730375" y="2270125"/>
            <a:ext cx="615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1pPr>
            <a:lvl2pPr marL="742950" indent="-28575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2pPr>
            <a:lvl3pPr marL="1143000" indent="-22860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3pPr>
            <a:lvl4pPr marL="1600200" indent="-22860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4pPr>
            <a:lvl5pPr marL="2057400" indent="-228600" eaLnBrk="0" hangingPunct="0"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华文细黑" pitchFamily="-110" charset="-122"/>
                <a:sym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graphicFrame>
        <p:nvGraphicFramePr>
          <p:cNvPr id="41372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03697"/>
              </p:ext>
            </p:extLst>
          </p:nvPr>
        </p:nvGraphicFramePr>
        <p:xfrm>
          <a:off x="3827463" y="1773238"/>
          <a:ext cx="2600325" cy="4676775"/>
        </p:xfrm>
        <a:graphic>
          <a:graphicData uri="http://schemas.openxmlformats.org/drawingml/2006/table">
            <a:tbl>
              <a:tblPr/>
              <a:tblGrid>
                <a:gridCol w="260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51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Ship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3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position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elocity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num_torps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3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move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ttack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3715" name="Line 19"/>
          <p:cNvSpPr>
            <a:spLocks noChangeShapeType="1"/>
          </p:cNvSpPr>
          <p:nvPr/>
        </p:nvSpPr>
        <p:spPr bwMode="auto">
          <a:xfrm>
            <a:off x="2817813" y="2276475"/>
            <a:ext cx="81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华文细黑" charset="0"/>
            </a:endParaRPr>
          </a:p>
        </p:txBody>
      </p:sp>
      <p:sp>
        <p:nvSpPr>
          <p:cNvPr id="413716" name="Line 20"/>
          <p:cNvSpPr>
            <a:spLocks noChangeShapeType="1"/>
          </p:cNvSpPr>
          <p:nvPr/>
        </p:nvSpPr>
        <p:spPr bwMode="auto">
          <a:xfrm>
            <a:off x="3059113" y="3500438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华文细黑" charset="0"/>
            </a:endParaRPr>
          </a:p>
        </p:txBody>
      </p:sp>
      <p:sp>
        <p:nvSpPr>
          <p:cNvPr id="413717" name="Line 21"/>
          <p:cNvSpPr>
            <a:spLocks noChangeShapeType="1"/>
          </p:cNvSpPr>
          <p:nvPr/>
        </p:nvSpPr>
        <p:spPr bwMode="auto">
          <a:xfrm>
            <a:off x="3033713" y="5454650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华文细黑" charset="0"/>
            </a:endParaRPr>
          </a:p>
        </p:txBody>
      </p:sp>
      <p:sp>
        <p:nvSpPr>
          <p:cNvPr id="413723" name="Rectangle 27"/>
          <p:cNvSpPr>
            <a:spLocks/>
          </p:cNvSpPr>
          <p:nvPr/>
        </p:nvSpPr>
        <p:spPr bwMode="auto">
          <a:xfrm>
            <a:off x="1547813" y="1916113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0">
                <a:solidFill>
                  <a:schemeClr val="tx1"/>
                </a:solidFill>
                <a:ea typeface="华文细黑" charset="0"/>
              </a:rPr>
              <a:t>Class</a:t>
            </a:r>
          </a:p>
        </p:txBody>
      </p:sp>
      <p:sp>
        <p:nvSpPr>
          <p:cNvPr id="413724" name="Rectangle 28"/>
          <p:cNvSpPr>
            <a:spLocks/>
          </p:cNvSpPr>
          <p:nvPr/>
        </p:nvSpPr>
        <p:spPr bwMode="auto">
          <a:xfrm>
            <a:off x="1042988" y="3213100"/>
            <a:ext cx="20097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0" dirty="0">
                <a:solidFill>
                  <a:schemeClr val="tx1"/>
                </a:solidFill>
                <a:ea typeface="华文细黑" charset="0"/>
              </a:rPr>
              <a:t>Variables/</a:t>
            </a:r>
            <a:br>
              <a:rPr lang="en-US" sz="3200" b="0" dirty="0">
                <a:solidFill>
                  <a:schemeClr val="tx1"/>
                </a:solidFill>
                <a:ea typeface="华文细黑" charset="0"/>
              </a:rPr>
            </a:br>
            <a:r>
              <a:rPr lang="en-US" sz="3200" b="0" dirty="0">
                <a:solidFill>
                  <a:schemeClr val="tx1"/>
                </a:solidFill>
                <a:ea typeface="华文细黑" charset="0"/>
              </a:rPr>
              <a:t>properties</a:t>
            </a:r>
          </a:p>
        </p:txBody>
      </p:sp>
      <p:sp>
        <p:nvSpPr>
          <p:cNvPr id="413725" name="Rectangle 29"/>
          <p:cNvSpPr>
            <a:spLocks/>
          </p:cNvSpPr>
          <p:nvPr/>
        </p:nvSpPr>
        <p:spPr bwMode="auto">
          <a:xfrm>
            <a:off x="1187450" y="5154613"/>
            <a:ext cx="173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0">
                <a:solidFill>
                  <a:schemeClr val="tx1"/>
                </a:solidFill>
                <a:ea typeface="华文细黑" charset="0"/>
              </a:rPr>
              <a:t>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Making an Arrogant Lecturer</a:t>
            </a:r>
            <a:endParaRPr lang="en-US" altLang="en-US" sz="4800" smtClean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847850"/>
            <a:ext cx="8686800" cy="3886200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ArrogantLecturer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(Lecturer):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__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init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__(self, 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favourite_phrase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self.favourite_phrase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= 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favourite_phrase</a:t>
            </a:r>
            <a:endParaRPr lang="en-US" altLang="en-US" sz="23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3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say(self, stuff):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super().say(stuff + </a:t>
            </a:r>
            <a:r>
              <a:rPr lang="en-US" altLang="en-US" sz="23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self.favourite_phrase</a:t>
            </a: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3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super() </a:t>
            </a:r>
            <a:r>
              <a:rPr lang="en-US" altLang="en-US" sz="4000" dirty="0"/>
              <a:t>allows us to access methods in the superclass.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smtClean="0"/>
              <a:t>Example: An Arrogant Lecturer in action</a:t>
            </a:r>
            <a:endParaRPr lang="en-US" altLang="en-US" sz="4400" smtClean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686800" cy="3886200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= 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ArrogantLecturer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ja-JP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ja-JP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... How cool is that?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”</a:t>
            </a:r>
            <a:r>
              <a:rPr lang="en-US" altLang="ja-JP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lorraine.say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(“We’d have a re-midterm tomorrow”)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We’d have a re-midterm tomorrow ... How cool is that?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</a:t>
            </a:r>
            <a:r>
              <a:rPr lang="en-US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.lecture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(“Python is cool”)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Python is cool ... How cool is that?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You should be taking notes ... How cool is that?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0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"/>
            <a:ext cx="8229600" cy="1093788"/>
          </a:xfrm>
        </p:spPr>
        <p:txBody>
          <a:bodyPr/>
          <a:lstStyle/>
          <a:p>
            <a:r>
              <a:rPr lang="en-US" altLang="en-US" sz="4800" b="1" smtClean="0"/>
              <a:t>Polymorphism</a:t>
            </a:r>
            <a:endParaRPr lang="en-US" altLang="en-US" sz="4800" smtClean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61362" cy="4727575"/>
          </a:xfrm>
        </p:spPr>
        <p:txBody>
          <a:bodyPr/>
          <a:lstStyle/>
          <a:p>
            <a:pPr marL="382588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3200"/>
              <a:t>Object-oriented programming provides a convenient means for handling polymorphic functions (</a:t>
            </a:r>
            <a:r>
              <a:rPr lang="en-US" altLang="en-US" sz="3200" i="1">
                <a:solidFill>
                  <a:srgbClr val="FF0000"/>
                </a:solidFill>
              </a:rPr>
              <a:t>overloading</a:t>
            </a:r>
            <a:r>
              <a:rPr lang="en-US" altLang="en-US" sz="3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Functions that take different types of arguments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3200"/>
              <a:t>The same message can be sent to different types of objects and handled by different methods that perform the proper actions based on the object class (</a:t>
            </a:r>
            <a:r>
              <a:rPr lang="en-US" altLang="en-US" sz="3200" i="1">
                <a:solidFill>
                  <a:srgbClr val="FF0000"/>
                </a:solidFill>
              </a:rPr>
              <a:t>overriding</a:t>
            </a:r>
            <a:r>
              <a:rPr lang="en-US" altLang="en-US" sz="3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e.g. ask a speaker, lecturer, or arrogant-lecturer to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say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something</a:t>
            </a:r>
            <a:endParaRPr lang="en-US" altLang="en-US" sz="2400" smtClean="0"/>
          </a:p>
        </p:txBody>
      </p:sp>
      <p:sp>
        <p:nvSpPr>
          <p:cNvPr id="78852" name="Text Box 4"/>
          <p:cNvSpPr txBox="1">
            <a:spLocks/>
          </p:cNvSpPr>
          <p:nvPr/>
        </p:nvSpPr>
        <p:spPr bwMode="auto">
          <a:xfrm>
            <a:off x="468313" y="5900738"/>
            <a:ext cx="7961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FF0000"/>
                </a:solidFill>
                <a:ea typeface="华文细黑" charset="0"/>
              </a:rPr>
              <a:t>How would you implement overloading?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6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  <p:bldP spid="788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"/>
            <a:ext cx="8229600" cy="1093788"/>
          </a:xfrm>
        </p:spPr>
        <p:txBody>
          <a:bodyPr/>
          <a:lstStyle/>
          <a:p>
            <a:r>
              <a:rPr lang="en-US" altLang="en-US" sz="4800" b="1" smtClean="0"/>
              <a:t>Polymorphism</a:t>
            </a:r>
            <a:endParaRPr lang="en-US" altLang="en-US" sz="4800" smtClean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14463"/>
            <a:ext cx="8361363" cy="47275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5400"/>
              <a:t>Benefits for programmer:</a:t>
            </a:r>
          </a:p>
          <a:p>
            <a:pPr marL="879475" lvl="1" indent="-433388">
              <a:lnSpc>
                <a:spcPct val="90000"/>
              </a:lnSpc>
            </a:pPr>
            <a:r>
              <a:rPr lang="en-US" altLang="en-US" sz="4400" smtClean="0">
                <a:cs typeface="Arial" charset="0"/>
              </a:rPr>
              <a:t>does not need to worry about the type of the object</a:t>
            </a:r>
          </a:p>
          <a:p>
            <a:pPr marL="879475" lvl="1" indent="-433388">
              <a:lnSpc>
                <a:spcPct val="90000"/>
              </a:lnSpc>
            </a:pPr>
            <a:r>
              <a:rPr lang="en-US" altLang="en-US" sz="4400" smtClean="0">
                <a:cs typeface="Arial" charset="0"/>
              </a:rPr>
              <a:t>can focus on the message</a:t>
            </a:r>
          </a:p>
          <a:p>
            <a:pPr marL="342900" indent="-342900" algn="l">
              <a:lnSpc>
                <a:spcPct val="90000"/>
              </a:lnSpc>
              <a:spcBef>
                <a:spcPts val="900"/>
              </a:spcBef>
            </a:pPr>
            <a:endParaRPr lang="en-US" altLang="en-US" sz="5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2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Arial" charset="0"/>
              </a:rPr>
              <a:t>Multiple Inheritance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05350" y="1579563"/>
            <a:ext cx="4438650" cy="4573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+mj-lt"/>
                <a:ea typeface="+mj-ea"/>
                <a:cs typeface="Arial" charset="0"/>
              </a:rPr>
              <a:t>A class can inherit from multiple classes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+mj-lt"/>
                <a:ea typeface="+mj-ea"/>
                <a:cs typeface="Arial" charset="0"/>
              </a:rPr>
              <a:t>C is subclass of both A and B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+mj-lt"/>
                <a:ea typeface="+mj-ea"/>
                <a:cs typeface="Arial" charset="0"/>
              </a:rPr>
              <a:t>A class inherits both its state and methods from </a:t>
            </a:r>
            <a:r>
              <a:rPr lang="en-US" sz="2800" dirty="0" err="1">
                <a:latin typeface="+mj-lt"/>
                <a:ea typeface="+mj-ea"/>
                <a:cs typeface="Arial" charset="0"/>
              </a:rPr>
              <a:t>superclasses</a:t>
            </a:r>
            <a:endParaRPr lang="en-US" sz="2800" dirty="0">
              <a:latin typeface="+mj-lt"/>
              <a:ea typeface="+mj-ea"/>
              <a:cs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cs typeface="Arial" charset="0"/>
              </a:rPr>
              <a:t>C has methods: </a:t>
            </a:r>
            <a:r>
              <a:rPr lang="en-US" sz="2000" i="1" dirty="0">
                <a:solidFill>
                  <a:srgbClr val="FFFF00"/>
                </a:solidFill>
                <a:cs typeface="Arial" charset="0"/>
              </a:rPr>
              <a:t>foo, bar, yum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+mj-lt"/>
                <a:ea typeface="+mj-ea"/>
                <a:cs typeface="Arial" charset="0"/>
              </a:rPr>
              <a:t>Multiple inheritance has issues: </a:t>
            </a:r>
          </a:p>
          <a:p>
            <a:pPr marL="1074738" lvl="1" indent="-342900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1800" dirty="0" smtClean="0">
                <a:cs typeface="Arial" charset="0"/>
              </a:rPr>
              <a:t>Not all languages support this</a:t>
            </a:r>
          </a:p>
          <a:p>
            <a:pPr marL="1074738" lvl="1" indent="-342900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1800" dirty="0" smtClean="0">
                <a:cs typeface="Arial" charset="0"/>
              </a:rPr>
              <a:t>Resolution order issues</a:t>
            </a:r>
            <a:endParaRPr lang="en-US" sz="1800" dirty="0">
              <a:cs typeface="Arial" charset="0"/>
            </a:endParaRPr>
          </a:p>
        </p:txBody>
      </p:sp>
      <p:graphicFrame>
        <p:nvGraphicFramePr>
          <p:cNvPr id="418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35465"/>
              </p:ext>
            </p:extLst>
          </p:nvPr>
        </p:nvGraphicFramePr>
        <p:xfrm>
          <a:off x="592138" y="1962150"/>
          <a:ext cx="1263650" cy="1724026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foo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882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6706"/>
              </p:ext>
            </p:extLst>
          </p:nvPr>
        </p:nvGraphicFramePr>
        <p:xfrm>
          <a:off x="3181350" y="1971675"/>
          <a:ext cx="1263650" cy="1724026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bar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883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71512"/>
              </p:ext>
            </p:extLst>
          </p:nvPr>
        </p:nvGraphicFramePr>
        <p:xfrm>
          <a:off x="1911350" y="4486275"/>
          <a:ext cx="1263650" cy="1724026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yum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5019" name="Group 28"/>
          <p:cNvGrpSpPr>
            <a:grpSpLocks/>
          </p:cNvGrpSpPr>
          <p:nvPr/>
        </p:nvGrpSpPr>
        <p:grpSpPr bwMode="auto">
          <a:xfrm>
            <a:off x="1176338" y="3690938"/>
            <a:ext cx="896937" cy="800100"/>
            <a:chOff x="741" y="2325"/>
            <a:chExt cx="565" cy="504"/>
          </a:xfrm>
        </p:grpSpPr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 flipV="1">
              <a:off x="741" y="2325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华文细黑" charset="0"/>
              </a:endParaRPr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741" y="2572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华文细黑" charset="0"/>
              </a:endParaRPr>
            </a:p>
          </p:txBody>
        </p:sp>
        <p:sp>
          <p:nvSpPr>
            <p:cNvPr id="418847" name="Line 31"/>
            <p:cNvSpPr>
              <a:spLocks noChangeShapeType="1"/>
            </p:cNvSpPr>
            <p:nvPr/>
          </p:nvSpPr>
          <p:spPr bwMode="auto">
            <a:xfrm>
              <a:off x="1306" y="258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华文细黑" charset="0"/>
              </a:endParaRPr>
            </a:p>
          </p:txBody>
        </p:sp>
      </p:grpSp>
      <p:grpSp>
        <p:nvGrpSpPr>
          <p:cNvPr id="85020" name="Group 32"/>
          <p:cNvGrpSpPr>
            <a:grpSpLocks/>
          </p:cNvGrpSpPr>
          <p:nvPr/>
        </p:nvGrpSpPr>
        <p:grpSpPr bwMode="auto">
          <a:xfrm flipH="1">
            <a:off x="2978150" y="3695700"/>
            <a:ext cx="896938" cy="800100"/>
            <a:chOff x="741" y="2325"/>
            <a:chExt cx="565" cy="504"/>
          </a:xfrm>
        </p:grpSpPr>
        <p:sp>
          <p:nvSpPr>
            <p:cNvPr id="418849" name="Line 33"/>
            <p:cNvSpPr>
              <a:spLocks noChangeShapeType="1"/>
            </p:cNvSpPr>
            <p:nvPr/>
          </p:nvSpPr>
          <p:spPr bwMode="auto">
            <a:xfrm flipV="1">
              <a:off x="741" y="2325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华文细黑" charset="0"/>
              </a:endParaRPr>
            </a:p>
          </p:txBody>
        </p:sp>
        <p:sp>
          <p:nvSpPr>
            <p:cNvPr id="418850" name="Line 34"/>
            <p:cNvSpPr>
              <a:spLocks noChangeShapeType="1"/>
            </p:cNvSpPr>
            <p:nvPr/>
          </p:nvSpPr>
          <p:spPr bwMode="auto">
            <a:xfrm>
              <a:off x="741" y="2572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华文细黑" charset="0"/>
              </a:endParaRPr>
            </a:p>
          </p:txBody>
        </p:sp>
        <p:sp>
          <p:nvSpPr>
            <p:cNvPr id="418851" name="Line 35"/>
            <p:cNvSpPr>
              <a:spLocks noChangeShapeType="1"/>
            </p:cNvSpPr>
            <p:nvPr/>
          </p:nvSpPr>
          <p:spPr bwMode="auto">
            <a:xfrm>
              <a:off x="1306" y="258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华文细黑" charset="0"/>
              </a:endParaRPr>
            </a:p>
          </p:txBody>
        </p:sp>
      </p:grpSp>
      <p:sp>
        <p:nvSpPr>
          <p:cNvPr id="418852" name="Text Box 36"/>
          <p:cNvSpPr txBox="1">
            <a:spLocks noChangeArrowheads="1"/>
          </p:cNvSpPr>
          <p:nvPr/>
        </p:nvSpPr>
        <p:spPr bwMode="auto">
          <a:xfrm>
            <a:off x="1279525" y="3690938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0">
                <a:solidFill>
                  <a:schemeClr val="tx1"/>
                </a:solidFill>
                <a:ea typeface="华文细黑" charset="0"/>
              </a:rPr>
              <a:t>is-a</a:t>
            </a:r>
          </a:p>
        </p:txBody>
      </p:sp>
      <p:sp>
        <p:nvSpPr>
          <p:cNvPr id="418853" name="Text Box 37"/>
          <p:cNvSpPr txBox="1">
            <a:spLocks noChangeArrowheads="1"/>
          </p:cNvSpPr>
          <p:nvPr/>
        </p:nvSpPr>
        <p:spPr bwMode="auto">
          <a:xfrm>
            <a:off x="3128963" y="3697288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0">
                <a:solidFill>
                  <a:schemeClr val="tx1"/>
                </a:solidFill>
                <a:ea typeface="华文细黑" charset="0"/>
              </a:rPr>
              <a:t>is-a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0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Multiple Inheritance</a:t>
            </a:r>
            <a:endParaRPr lang="en-US" altLang="en-US" sz="4800" smtClean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686800" cy="3886200"/>
          </a:xfrm>
        </p:spPr>
        <p:txBody>
          <a:bodyPr>
            <a:normAutofit/>
          </a:bodyPr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Singer(object):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say(self, stuff):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print("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tra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-la-la -- " + stuff)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sing(self):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print("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tra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-la-la")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What does the singer do?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0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Multiple Inheritance</a:t>
            </a:r>
            <a:endParaRPr lang="en-US" altLang="en-US" sz="4800" smtClean="0"/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686800" cy="3886200"/>
          </a:xfrm>
        </p:spPr>
        <p:txBody>
          <a:bodyPr>
            <a:normAutofit lnSpcReduction="10000"/>
          </a:bodyPr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Singer(object):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say(self, stuff):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print("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tra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-la-la -- " + stuff)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sing(self):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print("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tra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-la-la")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rgbClr val="F1E10F"/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4000" dirty="0"/>
              <a:t>What is the singer a subclass of?</a:t>
            </a:r>
            <a:endParaRPr lang="en-US" altLang="en-US" sz="40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1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Moonlighting.... shhhhh</a:t>
            </a:r>
            <a:endParaRPr lang="en-US" altLang="en-US" sz="4800" smtClean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748712" cy="4711700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3600" dirty="0"/>
              <a:t>Suppose </a:t>
            </a:r>
            <a:r>
              <a:rPr lang="en-US" altLang="en-US" sz="3600" dirty="0" smtClean="0"/>
              <a:t>Lorraine decides to moonlight as a singer....</a:t>
            </a:r>
            <a:endParaRPr lang="en-US" altLang="en-US" sz="3600" dirty="0"/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</a:pPr>
            <a:endParaRPr lang="en-US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class 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SingingArrogantLecturer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ArrogantLecturer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, Singer):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def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__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init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__(self, 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favourite_phrase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):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		super().__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init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__(</a:t>
            </a:r>
            <a:r>
              <a:rPr lang="en-US" alt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favourite_phrase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rgbClr val="F1E10F"/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rgbClr val="F1E10F"/>
              </a:solidFill>
              <a:latin typeface="Courier New" pitchFamily="49" charset="0"/>
            </a:endParaRP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dirty="0"/>
              <a:t>Note the order of the super class!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000" b="1" dirty="0">
              <a:solidFill>
                <a:srgbClr val="F1E10F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 smtClean="0"/>
              <a:t>Lorraine showing off her hidden talents</a:t>
            </a:r>
            <a:endParaRPr lang="en-US" altLang="en-US" sz="4400" dirty="0" smtClean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65650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</a:t>
            </a:r>
            <a:r>
              <a:rPr lang="en-US" alt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=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SingingArrogantLecturer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(“ ... How cool is that?”)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8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lorraine.say</a:t>
            </a:r>
            <a:r>
              <a:rPr lang="en-US" alt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(“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We’d have a </a:t>
            </a:r>
            <a:r>
              <a:rPr lang="en-US" alt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re-test1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tomorrow”)</a:t>
            </a:r>
          </a:p>
          <a:p>
            <a:pPr marL="382588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We'd have a re-test1 </a:t>
            </a:r>
            <a:r>
              <a:rPr lang="en-US" alt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tomorrow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... How cool is that?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6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 smtClean="0"/>
              <a:t>Lorraine showing off her hidden talents</a:t>
            </a:r>
            <a:endParaRPr lang="en-US" altLang="en-US" sz="4400" dirty="0" smtClean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65650"/>
          </a:xfrm>
        </p:spPr>
        <p:txBody>
          <a:bodyPr/>
          <a:lstStyle/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lorraine.lecture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ja-JP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ja-JP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Python is cool</a:t>
            </a:r>
            <a:r>
              <a:rPr lang="ja-JP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”</a:t>
            </a:r>
            <a:r>
              <a:rPr lang="en-US" altLang="ja-JP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Python is cool ... How cool is that?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You should be taking notes ... How cool is that?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endParaRPr lang="en-US" altLang="en-US" sz="28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marL="382588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&gt;&gt;&gt;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lorraine</a:t>
            </a:r>
            <a:r>
              <a:rPr lang="en-US" alt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.sing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()</a:t>
            </a:r>
          </a:p>
          <a:p>
            <a:pPr marL="382588" indent="-342900" algn="l">
              <a:lnSpc>
                <a:spcPct val="80000"/>
              </a:lnSpc>
              <a:spcBef>
                <a:spcPts val="900"/>
              </a:spcBef>
              <a:buFont typeface="Arial" charset="0"/>
              <a:buNone/>
            </a:pP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tra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-la-la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7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cs typeface="Arial" charset="0"/>
              </a:rPr>
              <a:t>A Tale of Two Objects</a:t>
            </a:r>
          </a:p>
        </p:txBody>
      </p:sp>
      <p:graphicFrame>
        <p:nvGraphicFramePr>
          <p:cNvPr id="414749" name="Group 2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1472477"/>
              </p:ext>
            </p:extLst>
          </p:nvPr>
        </p:nvGraphicFramePr>
        <p:xfrm>
          <a:off x="1338263" y="1582738"/>
          <a:ext cx="2595562" cy="3735387"/>
        </p:xfrm>
        <a:graphic>
          <a:graphicData uri="http://schemas.openxmlformats.org/drawingml/2006/table">
            <a:tbl>
              <a:tblPr/>
              <a:tblGrid>
                <a:gridCol w="259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15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Ship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position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velocity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num_torps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8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move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attack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4746" name="Group 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415669"/>
              </p:ext>
            </p:extLst>
          </p:nvPr>
        </p:nvGraphicFramePr>
        <p:xfrm>
          <a:off x="4737100" y="1600200"/>
          <a:ext cx="2644775" cy="3735388"/>
        </p:xfrm>
        <a:graphic>
          <a:graphicData uri="http://schemas.openxmlformats.org/drawingml/2006/table">
            <a:tbl>
              <a:tblPr/>
              <a:tblGrid>
                <a:gridCol w="264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1375">
                <a:tc>
                  <a:txBody>
                    <a:bodyPr/>
                    <a:lstStyle>
                      <a:lvl1pPr eaLnBrk="0" hangingPunct="0">
                        <a:spcBef>
                          <a:spcPts val="900"/>
                        </a:spcBef>
                        <a:buSzPct val="100000"/>
                        <a:buFont typeface="Arial" charset="0"/>
                        <a:defRPr sz="36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1pPr>
                      <a:lvl2pPr marL="742950" indent="-285750" eaLnBrk="0" hangingPunct="0">
                        <a:spcBef>
                          <a:spcPts val="8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2pPr>
                      <a:lvl3pPr marL="1143000" indent="-228600" eaLnBrk="0" hangingPunct="0">
                        <a:spcBef>
                          <a:spcPts val="7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Torpedo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838">
                <a:tc>
                  <a:txBody>
                    <a:bodyPr/>
                    <a:lstStyle>
                      <a:lvl1pPr eaLnBrk="0" hangingPunct="0">
                        <a:spcBef>
                          <a:spcPts val="900"/>
                        </a:spcBef>
                        <a:buSzPct val="100000"/>
                        <a:buFont typeface="Arial" charset="0"/>
                        <a:defRPr sz="36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1pPr>
                      <a:lvl2pPr marL="742950" indent="-285750" eaLnBrk="0" hangingPunct="0">
                        <a:spcBef>
                          <a:spcPts val="8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2pPr>
                      <a:lvl3pPr marL="1143000" indent="-228600" eaLnBrk="0" hangingPunct="0">
                        <a:spcBef>
                          <a:spcPts val="7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position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velocity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pitchFamily="-110" charset="-122"/>
                        <a:cs typeface="Arial" charset="0"/>
                        <a:sym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4175">
                <a:tc>
                  <a:txBody>
                    <a:bodyPr/>
                    <a:lstStyle>
                      <a:lvl1pPr eaLnBrk="0" hangingPunct="0">
                        <a:spcBef>
                          <a:spcPts val="900"/>
                        </a:spcBef>
                        <a:buSzPct val="100000"/>
                        <a:buFont typeface="Arial" charset="0"/>
                        <a:defRPr sz="36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1pPr>
                      <a:lvl2pPr marL="742950" indent="-285750" eaLnBrk="0" hangingPunct="0">
                        <a:spcBef>
                          <a:spcPts val="8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2pPr>
                      <a:lvl3pPr marL="1143000" indent="-228600" eaLnBrk="0" hangingPunct="0">
                        <a:spcBef>
                          <a:spcPts val="7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move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attack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743" name="Text Box 23"/>
          <p:cNvSpPr txBox="1">
            <a:spLocks noChangeArrowheads="1"/>
          </p:cNvSpPr>
          <p:nvPr/>
        </p:nvSpPr>
        <p:spPr bwMode="auto">
          <a:xfrm>
            <a:off x="611188" y="5589588"/>
            <a:ext cx="7829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200" b="0">
                <a:solidFill>
                  <a:schemeClr val="tx1"/>
                </a:solidFill>
                <a:ea typeface="华文细黑" charset="0"/>
              </a:rPr>
              <a:t>What do you notice about the two objects?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6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Multiple Inheritance</a:t>
            </a:r>
            <a:endParaRPr lang="en-US" altLang="en-US" sz="4800" smtClean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00600"/>
          </a:xfrm>
        </p:spPr>
        <p:txBody>
          <a:bodyPr>
            <a:normAutofit lnSpcReduction="10000"/>
          </a:bodyPr>
          <a:lstStyle/>
          <a:p>
            <a:pPr marL="382588" indent="-342900" algn="l">
              <a:spcBef>
                <a:spcPts val="900"/>
              </a:spcBef>
            </a:pPr>
            <a:r>
              <a:rPr lang="en-US" altLang="en-US" sz="3100" dirty="0"/>
              <a:t>Complication arises when the same method is available in two distinct </a:t>
            </a:r>
            <a:r>
              <a:rPr lang="en-US" altLang="en-US" sz="3100" dirty="0" err="1"/>
              <a:t>superclasses</a:t>
            </a:r>
            <a:endParaRPr lang="en-US" altLang="en-US" sz="3100" dirty="0"/>
          </a:p>
          <a:p>
            <a:pPr marL="382588" indent="-342900" algn="l">
              <a:spcBef>
                <a:spcPts val="900"/>
              </a:spcBef>
            </a:pPr>
            <a:r>
              <a:rPr lang="en-US" altLang="en-US" sz="3100" dirty="0" smtClean="0"/>
              <a:t>Lorraine is </a:t>
            </a:r>
            <a:r>
              <a:rPr lang="en-US" altLang="en-US" sz="3100" dirty="0"/>
              <a:t>both a singer and a lecturer, but primarily a lecturer</a:t>
            </a:r>
          </a:p>
          <a:p>
            <a:pPr marL="382588" indent="-342900" algn="l">
              <a:spcBef>
                <a:spcPts val="900"/>
              </a:spcBef>
            </a:pPr>
            <a:r>
              <a:rPr lang="en-US" altLang="en-US" sz="3100" dirty="0"/>
              <a:t>If </a:t>
            </a:r>
            <a:r>
              <a:rPr lang="en-US" altLang="en-US" sz="3100" dirty="0" smtClean="0"/>
              <a:t>her </a:t>
            </a:r>
            <a:r>
              <a:rPr lang="en-US" altLang="en-US" sz="3100" dirty="0"/>
              <a:t>internal arrogant lecturer has a method with the name given by the message, then that method is returned</a:t>
            </a:r>
          </a:p>
          <a:p>
            <a:pPr marL="382588" indent="-342900" algn="l">
              <a:spcBef>
                <a:spcPts val="900"/>
              </a:spcBef>
            </a:pPr>
            <a:r>
              <a:rPr lang="en-US" altLang="en-US" sz="3100" dirty="0"/>
              <a:t>If the singer has no method with that name, then the message is passed to the internal singer.</a:t>
            </a:r>
          </a:p>
          <a:p>
            <a:pPr marL="382588" indent="-342900" algn="l">
              <a:spcBef>
                <a:spcPts val="900"/>
              </a:spcBef>
            </a:pPr>
            <a:endParaRPr lang="en-US" altLang="en-US" sz="3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9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Benefits of OOP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1638"/>
            <a:ext cx="8229600" cy="4772025"/>
          </a:xfrm>
        </p:spPr>
        <p:txBody>
          <a:bodyPr/>
          <a:lstStyle/>
          <a:p>
            <a:pPr marL="382588" indent="-342900" algn="l"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sz="3600">
                <a:sym typeface="Arial" pitchFamily="34" charset="0"/>
              </a:rPr>
              <a:t>Simplification of complex, possibly hierarchical structures</a:t>
            </a:r>
          </a:p>
          <a:p>
            <a:pPr marL="382588" indent="-342900" algn="l"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sz="3600">
                <a:sym typeface="Arial" pitchFamily="34" charset="0"/>
              </a:rPr>
              <a:t>Easy reuse of code</a:t>
            </a:r>
          </a:p>
          <a:p>
            <a:pPr marL="382588" indent="-342900" algn="l"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sz="3600">
                <a:sym typeface="Arial" pitchFamily="34" charset="0"/>
              </a:rPr>
              <a:t>Easy code modifiability</a:t>
            </a:r>
          </a:p>
          <a:p>
            <a:pPr marL="382588" indent="-342900" algn="l"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sz="3600">
                <a:sym typeface="Arial" pitchFamily="34" charset="0"/>
              </a:rPr>
              <a:t>Intuitive methods</a:t>
            </a:r>
          </a:p>
          <a:p>
            <a:pPr marL="382588" indent="-342900" algn="l"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sz="3600">
                <a:sym typeface="Arial" pitchFamily="34" charset="0"/>
              </a:rPr>
              <a:t>Hiding of details through message passing and polymorphism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3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smtClean="0"/>
              <a:t>Costs of OOP</a:t>
            </a:r>
            <a:endParaRPr lang="en-US" altLang="en-US" sz="4800" smtClean="0"/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1638"/>
            <a:ext cx="8229600" cy="4772025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sz="5400" smtClean="0">
                <a:cs typeface="Arial" charset="0"/>
              </a:rPr>
              <a:t>Overhead associated with the creation of classes, methods and instances</a:t>
            </a:r>
          </a:p>
          <a:p>
            <a:pPr marL="382588" indent="-342900" algn="l">
              <a:spcBef>
                <a:spcPts val="900"/>
              </a:spcBef>
            </a:pPr>
            <a:endParaRPr lang="en-US" altLang="en-US" sz="6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8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smtClean="0"/>
              <a:t>Major Programming Paradigms</a:t>
            </a:r>
            <a:endParaRPr lang="en-US" altLang="en-US" sz="4400" smtClean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7500"/>
            <a:ext cx="8229600" cy="5113338"/>
          </a:xfrm>
        </p:spPr>
        <p:txBody>
          <a:bodyPr/>
          <a:lstStyle/>
          <a:p>
            <a:pPr marL="382588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3200" dirty="0"/>
              <a:t>Imperative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MS PGothic" pitchFamily="34" charset="-128"/>
              </a:rPr>
              <a:t>C, Pascal, </a:t>
            </a:r>
            <a:r>
              <a:rPr lang="en-US" altLang="en-US" sz="2800" dirty="0" err="1" smtClean="0">
                <a:ea typeface="MS PGothic" pitchFamily="34" charset="-128"/>
              </a:rPr>
              <a:t>Algol</a:t>
            </a:r>
            <a:r>
              <a:rPr lang="en-US" altLang="en-US" sz="2800" dirty="0" smtClean="0">
                <a:ea typeface="MS PGothic" pitchFamily="34" charset="-128"/>
              </a:rPr>
              <a:t>, Basic, Fortran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3200" dirty="0"/>
              <a:t>Functional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MS PGothic" pitchFamily="34" charset="-128"/>
              </a:rPr>
              <a:t>Scheme, ML, Haskell,  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3200" dirty="0"/>
              <a:t>Logic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MS PGothic" pitchFamily="34" charset="-128"/>
              </a:rPr>
              <a:t>Prolog, CLP</a:t>
            </a:r>
          </a:p>
          <a:p>
            <a:pPr marL="382588" indent="-342900" algn="l">
              <a:lnSpc>
                <a:spcPct val="90000"/>
              </a:lnSpc>
              <a:spcBef>
                <a:spcPts val="900"/>
              </a:spcBef>
            </a:pPr>
            <a:r>
              <a:rPr lang="en-US" altLang="en-US" sz="3200" dirty="0"/>
              <a:t>Object-oriented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MS PGothic" pitchFamily="34" charset="-128"/>
              </a:rPr>
              <a:t>Java, C++, Smalltalk</a:t>
            </a:r>
          </a:p>
        </p:txBody>
      </p:sp>
      <p:sp>
        <p:nvSpPr>
          <p:cNvPr id="91140" name="Text Box 4"/>
          <p:cNvSpPr txBox="1">
            <a:spLocks/>
          </p:cNvSpPr>
          <p:nvPr/>
        </p:nvSpPr>
        <p:spPr bwMode="auto">
          <a:xfrm>
            <a:off x="4932363" y="5516563"/>
            <a:ext cx="31216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  <a:ea typeface="华文细黑" charset="0"/>
              </a:rPr>
              <a:t>Python??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7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  <p:bldP spid="91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>
                <a:cs typeface="Arial" charset="0"/>
              </a:rPr>
              <a:t>Inheritance</a:t>
            </a:r>
          </a:p>
        </p:txBody>
      </p:sp>
      <p:graphicFrame>
        <p:nvGraphicFramePr>
          <p:cNvPr id="415783" name="Group 3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6851114"/>
              </p:ext>
            </p:extLst>
          </p:nvPr>
        </p:nvGraphicFramePr>
        <p:xfrm>
          <a:off x="3492500" y="1557338"/>
          <a:ext cx="2308225" cy="3036887"/>
        </p:xfrm>
        <a:graphic>
          <a:graphicData uri="http://schemas.openxmlformats.org/drawingml/2006/table">
            <a:tbl>
              <a:tblPr/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Mobile Object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position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velocity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move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attack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785" name="Group 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0297813"/>
              </p:ext>
            </p:extLst>
          </p:nvPr>
        </p:nvGraphicFramePr>
        <p:xfrm>
          <a:off x="630238" y="4541838"/>
          <a:ext cx="2127250" cy="1792286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Ship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num_torps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charset="0"/>
                        <a:cs typeface="Arial" charset="0"/>
                        <a:sym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charset="0"/>
                          <a:cs typeface="Arial" charset="0"/>
                          <a:sym typeface="Arial" charset="0"/>
                        </a:rPr>
                        <a:t>attack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78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10786"/>
              </p:ext>
            </p:extLst>
          </p:nvPr>
        </p:nvGraphicFramePr>
        <p:xfrm>
          <a:off x="6415088" y="4662488"/>
          <a:ext cx="2127250" cy="1587501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ts val="900"/>
                        </a:spcBef>
                        <a:buSzPct val="100000"/>
                        <a:buFont typeface="Arial" charset="0"/>
                        <a:defRPr sz="36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1pPr>
                      <a:lvl2pPr marL="742950" indent="-285750" eaLnBrk="0" hangingPunct="0">
                        <a:spcBef>
                          <a:spcPts val="8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2pPr>
                      <a:lvl3pPr marL="1143000" indent="-228600" eaLnBrk="0" hangingPunct="0">
                        <a:spcBef>
                          <a:spcPts val="7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Torpedo</a:t>
                      </a:r>
                    </a:p>
                  </a:txBody>
                  <a:tcPr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ts val="900"/>
                        </a:spcBef>
                        <a:buSzPct val="100000"/>
                        <a:buFont typeface="Arial" charset="0"/>
                        <a:defRPr sz="36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1pPr>
                      <a:lvl2pPr marL="742950" indent="-285750" eaLnBrk="0" hangingPunct="0">
                        <a:spcBef>
                          <a:spcPts val="8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2pPr>
                      <a:lvl3pPr marL="1143000" indent="-228600" eaLnBrk="0" hangingPunct="0">
                        <a:spcBef>
                          <a:spcPts val="7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华文细黑" pitchFamily="-110" charset="-122"/>
                        <a:cs typeface="Arial" charset="0"/>
                        <a:sym typeface="Arial" charset="0"/>
                      </a:endParaRPr>
                    </a:p>
                  </a:txBody>
                  <a:tcPr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3">
                <a:tc>
                  <a:txBody>
                    <a:bodyPr/>
                    <a:lstStyle>
                      <a:lvl1pPr eaLnBrk="0" hangingPunct="0">
                        <a:spcBef>
                          <a:spcPts val="900"/>
                        </a:spcBef>
                        <a:buSzPct val="100000"/>
                        <a:buFont typeface="Arial" charset="0"/>
                        <a:defRPr sz="36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1pPr>
                      <a:lvl2pPr marL="742950" indent="-285750" eaLnBrk="0" hangingPunct="0">
                        <a:spcBef>
                          <a:spcPts val="8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9FF828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2pPr>
                      <a:lvl3pPr marL="1143000" indent="-228600" eaLnBrk="0" hangingPunct="0">
                        <a:spcBef>
                          <a:spcPts val="700"/>
                        </a:spcBef>
                        <a:buSzPct val="100000"/>
                        <a:buFont typeface="Arial" charset="0"/>
                        <a:defRPr sz="28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SzPct val="100000"/>
                        <a:buFont typeface="Arial" charset="0"/>
                        <a:defRPr sz="2400">
                          <a:solidFill>
                            <a:srgbClr val="F1E10F"/>
                          </a:solidFill>
                          <a:latin typeface="Arial" charset="0"/>
                          <a:ea typeface="华文细黑" pitchFamily="-110" charset="-122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华文细黑" pitchFamily="-110" charset="-122"/>
                          <a:cs typeface="Arial" charset="0"/>
                          <a:sym typeface="Arial" charset="0"/>
                        </a:rPr>
                        <a:t>explode</a:t>
                      </a:r>
                    </a:p>
                  </a:txBody>
                  <a:tcPr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5777" name="Line 33"/>
          <p:cNvSpPr>
            <a:spLocks noChangeShapeType="1"/>
          </p:cNvSpPr>
          <p:nvPr/>
        </p:nvSpPr>
        <p:spPr bwMode="auto">
          <a:xfrm flipV="1">
            <a:off x="1598613" y="3382963"/>
            <a:ext cx="1682750" cy="106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华文细黑" charset="0"/>
            </a:endParaRPr>
          </a:p>
        </p:txBody>
      </p:sp>
      <p:sp>
        <p:nvSpPr>
          <p:cNvPr id="415778" name="Line 34"/>
          <p:cNvSpPr>
            <a:spLocks noChangeShapeType="1"/>
          </p:cNvSpPr>
          <p:nvPr/>
        </p:nvSpPr>
        <p:spPr bwMode="auto">
          <a:xfrm flipH="1" flipV="1">
            <a:off x="5865813" y="3438525"/>
            <a:ext cx="1682750" cy="106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华文细黑" charset="0"/>
            </a:endParaRPr>
          </a:p>
        </p:txBody>
      </p:sp>
      <p:sp>
        <p:nvSpPr>
          <p:cNvPr id="415779" name="Text Box 35"/>
          <p:cNvSpPr txBox="1">
            <a:spLocks noChangeArrowheads="1"/>
          </p:cNvSpPr>
          <p:nvPr/>
        </p:nvSpPr>
        <p:spPr bwMode="auto">
          <a:xfrm>
            <a:off x="1855788" y="3452813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0">
                <a:solidFill>
                  <a:schemeClr val="tx1"/>
                </a:solidFill>
                <a:ea typeface="华文细黑" charset="0"/>
              </a:rPr>
              <a:t>is-a</a:t>
            </a:r>
          </a:p>
        </p:txBody>
      </p:sp>
      <p:sp>
        <p:nvSpPr>
          <p:cNvPr id="415780" name="Text Box 36"/>
          <p:cNvSpPr txBox="1">
            <a:spLocks noChangeArrowheads="1"/>
          </p:cNvSpPr>
          <p:nvPr/>
        </p:nvSpPr>
        <p:spPr bwMode="auto">
          <a:xfrm>
            <a:off x="6542088" y="3386138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0">
                <a:solidFill>
                  <a:schemeClr val="tx1"/>
                </a:solidFill>
                <a:ea typeface="华文细黑" charset="0"/>
              </a:rPr>
              <a:t>is-a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600" dirty="0"/>
              <a:t>Inheritance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600200"/>
            <a:ext cx="8174037" cy="4541838"/>
          </a:xfrm>
        </p:spPr>
        <p:txBody>
          <a:bodyPr>
            <a:normAutofit/>
          </a:bodyPr>
          <a:lstStyle/>
          <a:p>
            <a:pPr marL="382588" indent="-342900" algn="ctr">
              <a:spcBef>
                <a:spcPts val="900"/>
              </a:spcBef>
              <a:buFont typeface="Arial" pitchFamily="34" charset="0"/>
              <a:buNone/>
              <a:defRPr/>
            </a:pPr>
            <a:r>
              <a:rPr lang="en-US" sz="6000" dirty="0">
                <a:sym typeface="Arial" pitchFamily="34" charset="0"/>
              </a:rPr>
              <a:t>Exploit commonality to share structure and </a:t>
            </a:r>
            <a:r>
              <a:rPr lang="en-US" sz="6000" dirty="0" err="1">
                <a:sym typeface="Arial" pitchFamily="34" charset="0"/>
              </a:rPr>
              <a:t>behaviour</a:t>
            </a:r>
            <a:endParaRPr lang="en-US" sz="6000" dirty="0">
              <a:sym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6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600200"/>
            <a:ext cx="8174037" cy="4541838"/>
          </a:xfrm>
        </p:spPr>
        <p:txBody>
          <a:bodyPr/>
          <a:lstStyle/>
          <a:p>
            <a:pPr marL="382588" indent="-342900" algn="l">
              <a:spcBef>
                <a:spcPts val="900"/>
              </a:spcBef>
            </a:pPr>
            <a:r>
              <a:rPr lang="en-US" altLang="en-US" dirty="0"/>
              <a:t>Objects that exhibit similar functionality should </a:t>
            </a:r>
            <a:r>
              <a:rPr lang="ja-JP" altLang="en-US" dirty="0"/>
              <a:t>“</a:t>
            </a:r>
            <a:r>
              <a:rPr lang="en-US" altLang="ja-JP" dirty="0"/>
              <a:t>inherit</a:t>
            </a:r>
            <a:r>
              <a:rPr lang="ja-JP" altLang="en-US" dirty="0"/>
              <a:t>”</a:t>
            </a:r>
            <a:r>
              <a:rPr lang="en-US" altLang="ja-JP" dirty="0"/>
              <a:t> from the same base object, called the </a:t>
            </a:r>
            <a:r>
              <a:rPr lang="en-US" altLang="ja-JP" b="1" i="1" dirty="0">
                <a:solidFill>
                  <a:srgbClr val="3366FF"/>
                </a:solidFill>
              </a:rPr>
              <a:t>superclass</a:t>
            </a:r>
            <a:r>
              <a:rPr lang="en-US" altLang="ja-JP" dirty="0"/>
              <a:t>.</a:t>
            </a:r>
          </a:p>
          <a:p>
            <a:pPr marL="382588" indent="-342900" algn="l">
              <a:spcBef>
                <a:spcPts val="900"/>
              </a:spcBef>
            </a:pPr>
            <a:r>
              <a:rPr lang="en-US" altLang="en-US" dirty="0"/>
              <a:t>An object that inherits from another is called the </a:t>
            </a:r>
            <a:r>
              <a:rPr lang="en-US" altLang="en-US" b="1" i="1" dirty="0">
                <a:solidFill>
                  <a:srgbClr val="3366FF"/>
                </a:solidFill>
              </a:rPr>
              <a:t>subclass</a:t>
            </a:r>
            <a:r>
              <a:rPr lang="en-US" alt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1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Subclasses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 class can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extend </a:t>
            </a:r>
            <a:r>
              <a:rPr lang="en-US" altLang="en-US" sz="2800" dirty="0" smtClean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Allows use (or extension 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New class: </a:t>
            </a:r>
            <a:r>
              <a:rPr lang="en-US" altLang="en-US" sz="2400" i="1" dirty="0" smtClean="0">
                <a:solidFill>
                  <a:schemeClr val="accent2"/>
                </a:solidFill>
                <a:ea typeface="ＭＳ Ｐゴシック" pitchFamily="-65" charset="-128"/>
              </a:rPr>
              <a:t>subclass</a:t>
            </a:r>
            <a:r>
              <a:rPr lang="en-US" altLang="en-US" sz="2400" dirty="0" smtClean="0">
                <a:ea typeface="ＭＳ Ｐゴシック" pitchFamily="-65" charset="-128"/>
              </a:rPr>
              <a:t>. Original: </a:t>
            </a:r>
            <a:r>
              <a:rPr lang="en-US" altLang="en-US" sz="2400" i="1" dirty="0" smtClean="0">
                <a:solidFill>
                  <a:schemeClr val="accent2"/>
                </a:solidFill>
                <a:ea typeface="ＭＳ Ｐゴシック" pitchFamily="-65" charset="-128"/>
              </a:rPr>
              <a:t>parent</a:t>
            </a:r>
            <a:r>
              <a:rPr lang="en-US" altLang="en-US" sz="2400" dirty="0" smtClean="0">
                <a:ea typeface="ＭＳ Ｐゴシック" pitchFamily="-65" charset="-128"/>
              </a:rPr>
              <a:t>, </a:t>
            </a:r>
            <a:r>
              <a:rPr lang="en-US" altLang="en-US" sz="2400" i="1" dirty="0" smtClean="0">
                <a:solidFill>
                  <a:schemeClr val="accent2"/>
                </a:solidFill>
                <a:ea typeface="ＭＳ Ｐゴシック" pitchFamily="-65" charset="-128"/>
              </a:rPr>
              <a:t>ancestor </a:t>
            </a:r>
            <a:r>
              <a:rPr lang="en-US" altLang="en-US" sz="2400" dirty="0" smtClean="0">
                <a:solidFill>
                  <a:schemeClr val="accent2"/>
                </a:solidFill>
                <a:ea typeface="ＭＳ Ｐゴシック" pitchFamily="-65" charset="-128"/>
              </a:rPr>
              <a:t>or </a:t>
            </a:r>
            <a:r>
              <a:rPr lang="en-US" altLang="en-US" sz="2400" i="1" dirty="0" smtClean="0">
                <a:solidFill>
                  <a:schemeClr val="accent2"/>
                </a:solidFill>
                <a:ea typeface="ＭＳ Ｐゴシック" pitchFamily="-65" charset="-128"/>
              </a:rPr>
              <a:t>superclass</a:t>
            </a:r>
            <a:endParaRPr lang="en-US" altLang="en-US" sz="2400" dirty="0" smtClean="0"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To define a subclass, put the name of the superclass in </a:t>
            </a:r>
            <a:r>
              <a:rPr lang="en-US" altLang="en-US" sz="2800" b="1" dirty="0" smtClean="0"/>
              <a:t>parentheses</a:t>
            </a:r>
            <a:r>
              <a:rPr lang="en-US" altLang="en-US" sz="2800" dirty="0" smtClean="0"/>
              <a:t> after the subclass’s name on the first line of the definition.</a:t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Courier New" pitchFamily="-65" charset="0"/>
              </a:rPr>
              <a:t>   </a:t>
            </a:r>
            <a:r>
              <a:rPr lang="en-US" altLang="en-US" sz="2800" dirty="0">
                <a:solidFill>
                  <a:srgbClr val="FF9933"/>
                </a:solidFill>
                <a:latin typeface="Courier New" pitchFamily="-65" charset="0"/>
              </a:rPr>
              <a:t>c</a:t>
            </a:r>
            <a:r>
              <a:rPr lang="en-US" altLang="en-US" sz="2800" dirty="0" smtClean="0">
                <a:solidFill>
                  <a:srgbClr val="FF9933"/>
                </a:solidFill>
                <a:latin typeface="Courier New" pitchFamily="-65" charset="0"/>
              </a:rPr>
              <a:t>lass</a:t>
            </a:r>
            <a:r>
              <a:rPr lang="en-US" altLang="en-US" sz="2800" dirty="0" smtClean="0">
                <a:latin typeface="Courier New" pitchFamily="-65" charset="0"/>
              </a:rPr>
              <a:t> </a:t>
            </a:r>
            <a:r>
              <a:rPr lang="en-US" altLang="en-US" sz="2800" dirty="0" err="1" smtClean="0">
                <a:solidFill>
                  <a:schemeClr val="accent2"/>
                </a:solidFill>
                <a:latin typeface="Courier New" pitchFamily="-65" charset="0"/>
              </a:rPr>
              <a:t>cs_student</a:t>
            </a:r>
            <a:r>
              <a:rPr lang="en-US" altLang="en-US" sz="2800" dirty="0" smtClean="0">
                <a:latin typeface="Courier New" pitchFamily="-65" charset="0"/>
              </a:rPr>
              <a:t>(student):</a:t>
            </a:r>
            <a:endParaRPr lang="en-US" altLang="en-US" sz="2800" dirty="0" smtClean="0">
              <a:latin typeface="Courier New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Examples of Inheritance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3"/>
            <a:ext cx="322118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16571"/>
            <a:ext cx="56007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23" y="4509120"/>
            <a:ext cx="5549457" cy="174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9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Redefining Methods - Overriding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To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redefine a method </a:t>
            </a:r>
            <a:r>
              <a:rPr lang="en-US" altLang="en-US" sz="2800" dirty="0" smtClean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The old code won’t get executed.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To execute the method in the parent class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in addition to </a:t>
            </a:r>
            <a:r>
              <a:rPr lang="en-US" altLang="en-US" sz="2800" dirty="0" smtClean="0"/>
              <a:t>new code for some method, explicitly call the parent’s version of the method.</a:t>
            </a:r>
            <a:endParaRPr lang="en-US" altLang="en-US" b="1" dirty="0" smtClean="0">
              <a:latin typeface="Courier New" pitchFamily="-65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err="1" smtClean="0">
                <a:latin typeface="Courier New" pitchFamily="-65" charset="0"/>
                <a:ea typeface="ＭＳ Ｐゴシック" pitchFamily="-65" charset="-128"/>
              </a:rPr>
              <a:t>parentClass.methodName</a:t>
            </a:r>
            <a:r>
              <a:rPr lang="en-US" altLang="en-US" sz="2400" b="1" dirty="0" smtClean="0">
                <a:latin typeface="Courier New" pitchFamily="-65" charset="0"/>
                <a:ea typeface="ＭＳ Ｐゴシック" pitchFamily="-65" charset="-128"/>
              </a:rPr>
              <a:t>(</a:t>
            </a:r>
            <a:r>
              <a:rPr lang="en-US" altLang="en-US" sz="2400" b="1" u="sng" dirty="0" smtClean="0">
                <a:solidFill>
                  <a:srgbClr val="FF3300"/>
                </a:solidFill>
                <a:latin typeface="Courier New" pitchFamily="-65" charset="0"/>
                <a:ea typeface="ＭＳ Ｐゴシック" pitchFamily="-65" charset="-128"/>
              </a:rPr>
              <a:t>self</a:t>
            </a:r>
            <a:r>
              <a:rPr lang="en-US" altLang="en-US" sz="2400" b="1" dirty="0" smtClean="0">
                <a:latin typeface="Courier New" pitchFamily="-65" charset="0"/>
                <a:ea typeface="ＭＳ Ｐゴシック" pitchFamily="-65" charset="-128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3300"/>
                </a:solidFill>
                <a:ea typeface="ＭＳ Ｐゴシック" pitchFamily="-65" charset="-128"/>
              </a:rPr>
              <a:t>The only time you ever explicitly pass ‘self’ as an argument is when calling a method of an ancestor.</a:t>
            </a:r>
            <a:endParaRPr lang="en-US" altLang="en-US" sz="2400" b="1" dirty="0" smtClean="0">
              <a:latin typeface="Courier New" pitchFamily="-65" charset="0"/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urier New" pitchFamily="-65" charset="0"/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ea typeface="ＭＳ Ｐゴシック" pitchFamily="-65" charset="-128"/>
              </a:rPr>
              <a:t/>
            </a:r>
            <a:br>
              <a:rPr lang="en-US" altLang="en-US" sz="2400" b="1" dirty="0" smtClean="0">
                <a:solidFill>
                  <a:srgbClr val="FF3300"/>
                </a:solidFill>
                <a:ea typeface="ＭＳ Ｐゴシック" pitchFamily="-65" charset="-128"/>
              </a:rPr>
            </a:br>
            <a:r>
              <a:rPr lang="en-US" altLang="en-US" sz="2400" b="1" dirty="0" smtClean="0">
                <a:solidFill>
                  <a:srgbClr val="FF3300"/>
                </a:solidFill>
                <a:ea typeface="ＭＳ Ｐゴシック" pitchFamily="-65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1081</Words>
  <Application>Microsoft Office PowerPoint</Application>
  <PresentationFormat>On-screen Show (4:3)</PresentationFormat>
  <Paragraphs>234</Paragraphs>
  <Slides>33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MS PGothic</vt:lpstr>
      <vt:lpstr>华文细黑</vt:lpstr>
      <vt:lpstr>Arial</vt:lpstr>
      <vt:lpstr>Calibri</vt:lpstr>
      <vt:lpstr>Courier New</vt:lpstr>
      <vt:lpstr>Symbol</vt:lpstr>
      <vt:lpstr>Times New Roman</vt:lpstr>
      <vt:lpstr>Office Theme</vt:lpstr>
      <vt:lpstr>Inheritance</vt:lpstr>
      <vt:lpstr>A Tale of Two Objects</vt:lpstr>
      <vt:lpstr>A Tale of Two Objects</vt:lpstr>
      <vt:lpstr>Inheritance</vt:lpstr>
      <vt:lpstr>Inheritance</vt:lpstr>
      <vt:lpstr>Inheritance</vt:lpstr>
      <vt:lpstr>Subclasses</vt:lpstr>
      <vt:lpstr>Examples of Inheritance</vt:lpstr>
      <vt:lpstr>Redefining Methods - Overriding</vt:lpstr>
      <vt:lpstr>Definition of a class extending student</vt:lpstr>
      <vt:lpstr>Extending __init__</vt:lpstr>
      <vt:lpstr>isinstance vs type</vt:lpstr>
      <vt:lpstr>Another Example: A Speaker</vt:lpstr>
      <vt:lpstr>Example: A Speaker in action</vt:lpstr>
      <vt:lpstr>More about Inheritance</vt:lpstr>
      <vt:lpstr>More about Inheritance</vt:lpstr>
      <vt:lpstr>Making a Lecturer</vt:lpstr>
      <vt:lpstr>Example: A Lecturer in action</vt:lpstr>
      <vt:lpstr>Making an Arrogant Lecturer</vt:lpstr>
      <vt:lpstr>Making an Arrogant Lecturer</vt:lpstr>
      <vt:lpstr>Example: An Arrogant Lecturer in action</vt:lpstr>
      <vt:lpstr>Polymorphism</vt:lpstr>
      <vt:lpstr>Polymorphism</vt:lpstr>
      <vt:lpstr>Multiple Inheritance</vt:lpstr>
      <vt:lpstr>Multiple Inheritance</vt:lpstr>
      <vt:lpstr>Multiple Inheritance</vt:lpstr>
      <vt:lpstr>Moonlighting.... shhhhh</vt:lpstr>
      <vt:lpstr>Lorraine showing off her hidden talents</vt:lpstr>
      <vt:lpstr>Lorraine showing off her hidden talents</vt:lpstr>
      <vt:lpstr>Multiple Inheritance</vt:lpstr>
      <vt:lpstr>Benefits of OOP</vt:lpstr>
      <vt:lpstr>Costs of OOP</vt:lpstr>
      <vt:lpstr>Major Programming Paradigms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Data and Methods</dc:title>
  <dc:creator>ri</dc:creator>
  <cp:lastModifiedBy>Lorraine Wang</cp:lastModifiedBy>
  <cp:revision>33</cp:revision>
  <dcterms:created xsi:type="dcterms:W3CDTF">2016-03-28T16:35:34Z</dcterms:created>
  <dcterms:modified xsi:type="dcterms:W3CDTF">2017-03-30T02:25:37Z</dcterms:modified>
</cp:coreProperties>
</file>