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9" r:id="rId9"/>
    <p:sldId id="280" r:id="rId10"/>
    <p:sldId id="28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4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3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97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1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8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6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92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75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4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62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94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D9AC-9D2E-4CC1-8802-2C26431843FE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FD91-D55C-4AA1-8E9C-CD423FE4C3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7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Stacks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Lesson 3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97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SG" dirty="0" smtClean="0"/>
              <a:t>POP</a:t>
            </a:r>
            <a:endParaRPr lang="en-SG" dirty="0"/>
          </a:p>
        </p:txBody>
      </p:sp>
      <p:pic>
        <p:nvPicPr>
          <p:cNvPr id="2050" name="Picture 2" descr="removing the first node in a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41338"/>
            <a:ext cx="5684519" cy="4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0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Stack: Linked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How should the data be organized?</a:t>
            </a:r>
          </a:p>
          <a:p>
            <a:pPr lvl="1"/>
            <a:r>
              <a:rPr lang="en-SG" dirty="0" smtClean="0"/>
              <a:t>Let the head of the list represent the top of the stack.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827584" y="3012921"/>
            <a:ext cx="3312368" cy="1856239"/>
            <a:chOff x="827584" y="3012921"/>
            <a:chExt cx="3312368" cy="1856239"/>
          </a:xfrm>
        </p:grpSpPr>
        <p:sp>
          <p:nvSpPr>
            <p:cNvPr id="16" name="Oval 15"/>
            <p:cNvSpPr/>
            <p:nvPr/>
          </p:nvSpPr>
          <p:spPr>
            <a:xfrm>
              <a:off x="827584" y="3284984"/>
              <a:ext cx="1728192" cy="1584176"/>
            </a:xfrm>
            <a:prstGeom prst="ellipse">
              <a:avLst/>
            </a:prstGeom>
            <a:solidFill>
              <a:schemeClr val="bg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1600" y="4149080"/>
              <a:ext cx="581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size </a:t>
              </a:r>
              <a:endParaRPr lang="en-SG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75657" y="4149080"/>
              <a:ext cx="432048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rgbClr val="0070C0"/>
                  </a:solidFill>
                </a:rPr>
                <a:t>0</a:t>
              </a:r>
              <a:endParaRPr lang="en-SG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3573016"/>
              <a:ext cx="503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top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9872" y="3012921"/>
              <a:ext cx="720080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rgbClr val="0070C0"/>
                  </a:solidFill>
                </a:rPr>
                <a:t>None</a:t>
              </a:r>
              <a:endParaRPr lang="en-S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91880" y="4485456"/>
            <a:ext cx="1080120" cy="396044"/>
            <a:chOff x="4139952" y="4149080"/>
            <a:chExt cx="1080120" cy="396044"/>
          </a:xfrm>
        </p:grpSpPr>
        <p:sp>
          <p:nvSpPr>
            <p:cNvPr id="8" name="Oval 7"/>
            <p:cNvSpPr/>
            <p:nvPr/>
          </p:nvSpPr>
          <p:spPr>
            <a:xfrm>
              <a:off x="4139952" y="4149080"/>
              <a:ext cx="1080120" cy="3960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716016" y="4149080"/>
              <a:ext cx="0" cy="396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55976" y="41490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rgbClr val="0070C0"/>
                  </a:solidFill>
                </a:rPr>
                <a:t>5</a:t>
              </a:r>
              <a:endParaRPr lang="en-SG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72200" y="3212976"/>
            <a:ext cx="20361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Stack()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3501008"/>
            <a:ext cx="1789272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SG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Curved Connector 19"/>
          <p:cNvCxnSpPr>
            <a:stCxn id="8" idx="6"/>
          </p:cNvCxnSpPr>
          <p:nvPr/>
        </p:nvCxnSpPr>
        <p:spPr>
          <a:xfrm flipH="1" flipV="1">
            <a:off x="3779912" y="3382253"/>
            <a:ext cx="792088" cy="1301225"/>
          </a:xfrm>
          <a:prstGeom prst="curvedConnector4">
            <a:avLst>
              <a:gd name="adj1" fmla="val -28860"/>
              <a:gd name="adj2" fmla="val 576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3"/>
            <a:endCxn id="7" idx="1"/>
          </p:cNvCxnSpPr>
          <p:nvPr/>
        </p:nvCxnSpPr>
        <p:spPr>
          <a:xfrm flipV="1">
            <a:off x="1474623" y="3197587"/>
            <a:ext cx="1945249" cy="5600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3"/>
            <a:endCxn id="8" idx="2"/>
          </p:cNvCxnSpPr>
          <p:nvPr/>
        </p:nvCxnSpPr>
        <p:spPr>
          <a:xfrm>
            <a:off x="1474623" y="3757682"/>
            <a:ext cx="2017257" cy="9257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72200" y="3738518"/>
            <a:ext cx="1789272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SG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11760" y="5250832"/>
            <a:ext cx="1080120" cy="396044"/>
            <a:chOff x="4139952" y="4149080"/>
            <a:chExt cx="1080120" cy="396044"/>
          </a:xfrm>
        </p:grpSpPr>
        <p:sp>
          <p:nvSpPr>
            <p:cNvPr id="27" name="Oval 26"/>
            <p:cNvSpPr/>
            <p:nvPr/>
          </p:nvSpPr>
          <p:spPr>
            <a:xfrm>
              <a:off x="4139952" y="4149080"/>
              <a:ext cx="1080120" cy="3960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716016" y="4149080"/>
              <a:ext cx="0" cy="396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55976" y="41490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cxnSp>
        <p:nvCxnSpPr>
          <p:cNvPr id="31" name="Curved Connector 30"/>
          <p:cNvCxnSpPr>
            <a:stCxn id="27" idx="6"/>
            <a:endCxn id="8" idx="3"/>
          </p:cNvCxnSpPr>
          <p:nvPr/>
        </p:nvCxnSpPr>
        <p:spPr>
          <a:xfrm flipV="1">
            <a:off x="3491880" y="4823501"/>
            <a:ext cx="158180" cy="6253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3"/>
            <a:endCxn id="27" idx="1"/>
          </p:cNvCxnSpPr>
          <p:nvPr/>
        </p:nvCxnSpPr>
        <p:spPr>
          <a:xfrm>
            <a:off x="1474623" y="3757682"/>
            <a:ext cx="1095317" cy="15511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72200" y="4005064"/>
            <a:ext cx="228299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out = </a:t>
            </a:r>
            <a:r>
              <a:rPr lang="en-SG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SG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974" y="573325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node</a:t>
            </a:r>
            <a:endParaRPr lang="en-SG" dirty="0"/>
          </a:p>
        </p:txBody>
      </p:sp>
      <p:cxnSp>
        <p:nvCxnSpPr>
          <p:cNvPr id="37" name="Curved Connector 36"/>
          <p:cNvCxnSpPr>
            <a:stCxn id="35" idx="3"/>
            <a:endCxn id="27" idx="2"/>
          </p:cNvCxnSpPr>
          <p:nvPr/>
        </p:nvCxnSpPr>
        <p:spPr>
          <a:xfrm flipV="1">
            <a:off x="1570541" y="5448854"/>
            <a:ext cx="841219" cy="46906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475657" y="4149080"/>
            <a:ext cx="43204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0070C0"/>
                </a:solidFill>
              </a:rPr>
              <a:t>1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74623" y="4143565"/>
            <a:ext cx="43204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0070C0"/>
                </a:solidFill>
              </a:rPr>
              <a:t>2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75657" y="4139555"/>
            <a:ext cx="43204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0070C0"/>
                </a:solidFill>
              </a:rPr>
              <a:t>1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34" grpId="0" animBg="1"/>
      <p:bldP spid="35" grpId="0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248" y="274638"/>
            <a:ext cx="1882552" cy="6034682"/>
          </a:xfrm>
        </p:spPr>
        <p:txBody>
          <a:bodyPr vert="vert270">
            <a:normAutofit/>
          </a:bodyPr>
          <a:lstStyle/>
          <a:p>
            <a:r>
              <a:rPr lang="en-SG" dirty="0" smtClean="0"/>
              <a:t>STACK : LINKED LIST</a:t>
            </a:r>
            <a:endParaRPr lang="en-S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8" y="144016"/>
            <a:ext cx="6238500" cy="6453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6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 Applications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Many applications encountered in Computer Science requires the use of a stack.</a:t>
            </a:r>
          </a:p>
          <a:p>
            <a:pPr lvl="1"/>
            <a:r>
              <a:rPr lang="en-SG" dirty="0" smtClean="0"/>
              <a:t>Balanced delimiters</a:t>
            </a:r>
          </a:p>
          <a:p>
            <a:pPr lvl="1"/>
            <a:r>
              <a:rPr lang="en-SG" dirty="0" smtClean="0"/>
              <a:t>Postfix expressions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235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Balanced</a:t>
            </a:r>
            <a:br>
              <a:rPr lang="en-SG" dirty="0" smtClean="0"/>
            </a:br>
            <a:r>
              <a:rPr lang="en-SG" dirty="0" smtClean="0"/>
              <a:t>Delimiters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Many applications use delimiters to group strings of text or simple data into subparts</a:t>
            </a:r>
            <a:r>
              <a:rPr lang="en-SG" dirty="0"/>
              <a:t>.</a:t>
            </a:r>
          </a:p>
          <a:p>
            <a:pPr lvl="1"/>
            <a:r>
              <a:rPr lang="en-SG" dirty="0" smtClean="0"/>
              <a:t>Mathematical expressions</a:t>
            </a:r>
            <a:endParaRPr lang="en-SG" dirty="0"/>
          </a:p>
          <a:p>
            <a:pPr lvl="1"/>
            <a:r>
              <a:rPr lang="en-SG" dirty="0" smtClean="0"/>
              <a:t>Programming languages</a:t>
            </a:r>
            <a:endParaRPr lang="en-SG" dirty="0"/>
          </a:p>
          <a:p>
            <a:pPr lvl="1"/>
            <a:r>
              <a:rPr lang="en-SG" dirty="0" smtClean="0"/>
              <a:t>HTML </a:t>
            </a:r>
            <a:r>
              <a:rPr lang="en-SG" dirty="0" err="1" smtClean="0"/>
              <a:t>markup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726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Source code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Consider the following C++ source code: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2411760" y="220486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</a:tabLst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size )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 ) {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sum 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 1;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S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433" y="4653136"/>
            <a:ext cx="7200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The delimiters must be paired and balanced</a:t>
            </a:r>
          </a:p>
          <a:p>
            <a:r>
              <a:rPr lang="en-SG" sz="2400" dirty="0" smtClean="0"/>
              <a:t>We can design and implement an algorithm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Scan a C++ source file,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/>
              <a:t>Determine if the delimiters are properly paired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26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Valid C++ Source?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Practice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71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Mathematical Expressions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We work with mathematical expressions on a regular basis</a:t>
            </a:r>
          </a:p>
          <a:p>
            <a:pPr lvl="1"/>
            <a:r>
              <a:rPr lang="en-SG" dirty="0" smtClean="0"/>
              <a:t>Easy to determine the order of evaluation</a:t>
            </a:r>
          </a:p>
          <a:p>
            <a:pPr lvl="1"/>
            <a:r>
              <a:rPr lang="en-SG" dirty="0" smtClean="0"/>
              <a:t>Easy to calculate</a:t>
            </a:r>
          </a:p>
          <a:p>
            <a:r>
              <a:rPr lang="en-SG" dirty="0" smtClean="0"/>
              <a:t>But the task is more difficult in computer programs</a:t>
            </a:r>
          </a:p>
          <a:p>
            <a:pPr lvl="1"/>
            <a:r>
              <a:rPr lang="en-SG" dirty="0" smtClean="0"/>
              <a:t>A program cannot visualize the expression to determine the order of evaluation</a:t>
            </a:r>
          </a:p>
          <a:p>
            <a:pPr lvl="1"/>
            <a:r>
              <a:rPr lang="en-SG" dirty="0" smtClean="0"/>
              <a:t>Must examine one token at a time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634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Types of Expressions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Three different notation can be used</a:t>
            </a:r>
          </a:p>
          <a:p>
            <a:pPr lvl="1"/>
            <a:r>
              <a:rPr lang="en-SG" dirty="0" smtClean="0"/>
              <a:t>Infix:		A + B * C</a:t>
            </a:r>
          </a:p>
          <a:p>
            <a:pPr lvl="1"/>
            <a:r>
              <a:rPr lang="en-SG" dirty="0" smtClean="0"/>
              <a:t>Prefix:		+ A * B C</a:t>
            </a:r>
          </a:p>
          <a:p>
            <a:pPr lvl="1"/>
            <a:r>
              <a:rPr lang="en-SG" dirty="0" smtClean="0"/>
              <a:t>Postfix: 	A B C * +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491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Infix to Postfix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Infix expressions can be easily converted by hand to postfix notation</a:t>
            </a:r>
          </a:p>
          <a:p>
            <a:pPr marL="457200" lvl="1" indent="0">
              <a:buNone/>
            </a:pPr>
            <a:r>
              <a:rPr lang="en-SG" dirty="0"/>
              <a:t>	</a:t>
            </a:r>
            <a:r>
              <a:rPr lang="en-SG" dirty="0" smtClean="0"/>
              <a:t>	</a:t>
            </a:r>
            <a:r>
              <a:rPr lang="en-S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* B + C  /  D</a:t>
            </a:r>
          </a:p>
          <a:p>
            <a:pPr marL="971550" lvl="1" indent="-514350">
              <a:buAutoNum type="arabicPeriod"/>
            </a:pPr>
            <a:r>
              <a:rPr lang="en-SG" dirty="0" smtClean="0"/>
              <a:t>Fully parenthesize the expression</a:t>
            </a:r>
          </a:p>
          <a:p>
            <a:pPr marL="457200" lvl="1" indent="0">
              <a:buNone/>
            </a:pPr>
            <a:r>
              <a:rPr lang="en-SG" dirty="0" smtClean="0"/>
              <a:t>	</a:t>
            </a:r>
            <a:r>
              <a:rPr lang="en-SG" dirty="0"/>
              <a:t>	</a:t>
            </a:r>
            <a:r>
              <a:rPr lang="en-S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((A * B) + (C / D))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SG" dirty="0" smtClean="0"/>
              <a:t>For each set of (), move operator to the end of the closing parenthesis</a:t>
            </a:r>
          </a:p>
          <a:p>
            <a:pPr marL="457200" lvl="1" indent="0">
              <a:buNone/>
            </a:pPr>
            <a:r>
              <a:rPr lang="en-SG" dirty="0"/>
              <a:t>	</a:t>
            </a:r>
            <a:r>
              <a:rPr lang="en-SG" dirty="0" smtClean="0"/>
              <a:t>	</a:t>
            </a:r>
            <a:r>
              <a:rPr lang="en-S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((A B *) (C D /) +)</a:t>
            </a:r>
          </a:p>
        </p:txBody>
      </p:sp>
    </p:spTree>
    <p:extLst>
      <p:ext uri="{BB962C8B-B14F-4D97-AF65-F5344CB8AC3E}">
        <p14:creationId xmlns:p14="http://schemas.microsoft.com/office/powerpoint/2010/main" val="401021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A restricted access container that stores a </a:t>
            </a:r>
            <a:r>
              <a:rPr lang="en-SG" sz="2800" b="1" dirty="0" smtClean="0"/>
              <a:t>linear collection</a:t>
            </a:r>
            <a:r>
              <a:rPr lang="en-SG" sz="2800" b="1" dirty="0"/>
              <a:t>.</a:t>
            </a:r>
          </a:p>
          <a:p>
            <a:pPr lvl="1"/>
            <a:r>
              <a:rPr lang="en-SG" sz="2400" dirty="0" smtClean="0"/>
              <a:t>Very </a:t>
            </a:r>
            <a:r>
              <a:rPr lang="en-SG" sz="2400" dirty="0"/>
              <a:t>common for solving problems in computer science.</a:t>
            </a:r>
          </a:p>
          <a:p>
            <a:pPr lvl="1"/>
            <a:r>
              <a:rPr lang="en-SG" sz="2400" dirty="0" smtClean="0"/>
              <a:t>Provides </a:t>
            </a:r>
            <a:r>
              <a:rPr lang="en-SG" sz="2400" dirty="0"/>
              <a:t>a </a:t>
            </a:r>
            <a:r>
              <a:rPr lang="en-SG" sz="2400" b="1" dirty="0"/>
              <a:t>last-in first-out </a:t>
            </a:r>
            <a:r>
              <a:rPr lang="en-SG" sz="2400" dirty="0"/>
              <a:t>(LIFO) protocol.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3429000"/>
            <a:ext cx="54197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Infix to Postfix (</a:t>
            </a:r>
            <a:r>
              <a:rPr lang="en-SG" dirty="0" err="1" smtClean="0"/>
              <a:t>contd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expression at the end of step 2: 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	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((A B *) (C D / ) + )</a:t>
            </a:r>
            <a:r>
              <a:rPr lang="en-SG" dirty="0"/>
              <a:t>	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	3. Remove all the parentheses</a:t>
            </a:r>
          </a:p>
          <a:p>
            <a:pPr marL="0" indent="0">
              <a:buNone/>
            </a:pP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 B * C D / +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Which results in the postfix version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034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Evaluating Postfix Expressions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We can evaluate a valid postfix expression using a stack structure</a:t>
            </a:r>
          </a:p>
          <a:p>
            <a:r>
              <a:rPr lang="en-SG" dirty="0" smtClean="0"/>
              <a:t>For each token</a:t>
            </a:r>
          </a:p>
          <a:p>
            <a:pPr lvl="1"/>
            <a:r>
              <a:rPr lang="en-SG" dirty="0" smtClean="0"/>
              <a:t>If the current token is an operand, push its value onto the stack</a:t>
            </a:r>
          </a:p>
          <a:p>
            <a:pPr lvl="1"/>
            <a:r>
              <a:rPr lang="en-SG" dirty="0" smtClean="0"/>
              <a:t>If the current token is an operator:</a:t>
            </a:r>
          </a:p>
          <a:p>
            <a:pPr lvl="2"/>
            <a:r>
              <a:rPr lang="en-SG" dirty="0" smtClean="0"/>
              <a:t>Pop the top two operands off the stack</a:t>
            </a:r>
          </a:p>
          <a:p>
            <a:pPr lvl="2"/>
            <a:r>
              <a:rPr lang="en-SG" dirty="0" smtClean="0"/>
              <a:t>Perform the operation (top value is the RHS operand)</a:t>
            </a:r>
          </a:p>
          <a:p>
            <a:pPr lvl="2"/>
            <a:r>
              <a:rPr lang="en-SG" dirty="0" smtClean="0"/>
              <a:t>Push the result of the operation back on the stack</a:t>
            </a:r>
          </a:p>
          <a:p>
            <a:pPr lvl="1"/>
            <a:r>
              <a:rPr lang="en-SG" dirty="0" smtClean="0"/>
              <a:t>The final result will be the last value on the stack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12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Postfix Evaluation Examples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illustrate the use of the algorithm, assume </a:t>
            </a:r>
          </a:p>
          <a:p>
            <a:pPr lvl="1"/>
            <a:r>
              <a:rPr lang="en-SG" dirty="0" smtClean="0"/>
              <a:t>The existence of an empty stack, and </a:t>
            </a:r>
          </a:p>
          <a:p>
            <a:pPr lvl="1"/>
            <a:r>
              <a:rPr lang="en-SG" dirty="0" smtClean="0"/>
              <a:t>The following variable assignments</a:t>
            </a:r>
          </a:p>
          <a:p>
            <a:pPr marL="457200" lvl="1" indent="0">
              <a:buNone/>
            </a:pP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= 8	C = 3</a:t>
            </a:r>
          </a:p>
          <a:p>
            <a:pPr marL="457200"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2	D = 4</a:t>
            </a:r>
            <a:endParaRPr lang="en-SG" dirty="0"/>
          </a:p>
          <a:p>
            <a:r>
              <a:rPr lang="en-SG" dirty="0" smtClean="0"/>
              <a:t>Evaluate the valid expression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 C + * D 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770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Postfix Example 1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457325"/>
            <a:ext cx="62293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7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Postfix 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happens if the expression is invalid?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03" y="2348880"/>
            <a:ext cx="6248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00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Postfix Example #3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What happens if there are too many operators for the given number of operands?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068960"/>
            <a:ext cx="6229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910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Main Distinction between 2 implementations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Linked List </a:t>
            </a:r>
          </a:p>
          <a:p>
            <a:pPr lvl="1"/>
            <a:r>
              <a:rPr lang="en-SG" dirty="0" smtClean="0"/>
              <a:t>Dynamic number of items</a:t>
            </a:r>
          </a:p>
          <a:p>
            <a:r>
              <a:rPr lang="en-SG" dirty="0" smtClean="0"/>
              <a:t>Array</a:t>
            </a:r>
          </a:p>
          <a:p>
            <a:pPr lvl="1"/>
            <a:r>
              <a:rPr lang="en-SG" dirty="0" smtClean="0"/>
              <a:t>Fixed size? How do we resize to accommodate more elements?</a:t>
            </a:r>
          </a:p>
          <a:p>
            <a:pPr lvl="1"/>
            <a:r>
              <a:rPr lang="en-SG" dirty="0" smtClean="0"/>
              <a:t>Half Problem Set 2 weeks ago.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6" t="19238" r="28843" b="12665"/>
          <a:stretch/>
        </p:blipFill>
        <p:spPr bwMode="auto">
          <a:xfrm>
            <a:off x="7812360" y="3928269"/>
            <a:ext cx="1008112" cy="238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4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Performance of 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err="1"/>
              <a:t>Tradeoffs</a:t>
            </a:r>
            <a:r>
              <a:rPr lang="en-SG" dirty="0"/>
              <a:t>. </a:t>
            </a:r>
            <a:endParaRPr lang="en-SG" dirty="0" smtClean="0"/>
          </a:p>
          <a:p>
            <a:pPr lvl="1"/>
            <a:r>
              <a:rPr lang="en-SG" dirty="0" smtClean="0"/>
              <a:t>Can </a:t>
            </a:r>
            <a:r>
              <a:rPr lang="en-SG" dirty="0"/>
              <a:t>implement a stack with either resizing array or linked list; client can use interchangeably. Which one is better? </a:t>
            </a:r>
            <a:endParaRPr lang="en-SG" dirty="0" smtClean="0"/>
          </a:p>
          <a:p>
            <a:r>
              <a:rPr lang="en-SG" dirty="0" smtClean="0"/>
              <a:t>Linked-list implementation.</a:t>
            </a:r>
          </a:p>
          <a:p>
            <a:pPr lvl="1"/>
            <a:r>
              <a:rPr lang="en-SG" dirty="0" smtClean="0"/>
              <a:t>Every </a:t>
            </a:r>
            <a:r>
              <a:rPr lang="en-SG" dirty="0"/>
              <a:t>operation takes constant time in the worst case. </a:t>
            </a:r>
            <a:endParaRPr lang="en-SG" dirty="0" smtClean="0"/>
          </a:p>
          <a:p>
            <a:pPr lvl="1"/>
            <a:r>
              <a:rPr lang="en-SG" dirty="0" smtClean="0"/>
              <a:t>Uses </a:t>
            </a:r>
            <a:r>
              <a:rPr lang="en-SG" dirty="0"/>
              <a:t>extra time and space to deal with the </a:t>
            </a:r>
            <a:r>
              <a:rPr lang="en-SG" dirty="0" smtClean="0"/>
              <a:t>links.</a:t>
            </a:r>
          </a:p>
          <a:p>
            <a:r>
              <a:rPr lang="en-SG" dirty="0" smtClean="0"/>
              <a:t>Resizing-array </a:t>
            </a:r>
            <a:r>
              <a:rPr lang="en-SG" dirty="0"/>
              <a:t>implementation. </a:t>
            </a:r>
            <a:endParaRPr lang="en-SG" dirty="0" smtClean="0"/>
          </a:p>
          <a:p>
            <a:pPr lvl="1"/>
            <a:r>
              <a:rPr lang="en-SG" dirty="0" smtClean="0"/>
              <a:t>Every </a:t>
            </a:r>
            <a:r>
              <a:rPr lang="en-SG" dirty="0"/>
              <a:t>operation takes constant amortized time. </a:t>
            </a:r>
            <a:r>
              <a:rPr lang="en-SG" dirty="0" smtClean="0"/>
              <a:t> </a:t>
            </a:r>
            <a:r>
              <a:rPr lang="en-SG" dirty="0" smtClean="0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SG" dirty="0" smtClean="0"/>
              <a:t>Less </a:t>
            </a:r>
            <a:r>
              <a:rPr lang="en-SG" dirty="0"/>
              <a:t>wasted space. </a:t>
            </a:r>
          </a:p>
        </p:txBody>
      </p:sp>
    </p:spTree>
    <p:extLst>
      <p:ext uri="{BB962C8B-B14F-4D97-AF65-F5344CB8AC3E}">
        <p14:creationId xmlns:p14="http://schemas.microsoft.com/office/powerpoint/2010/main" val="4244380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Scenarios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Which ADT implementation will you use?</a:t>
            </a:r>
          </a:p>
          <a:p>
            <a:pPr lvl="1"/>
            <a:r>
              <a:rPr lang="en-SG" dirty="0" smtClean="0"/>
              <a:t>Time-critical situation</a:t>
            </a:r>
          </a:p>
          <a:p>
            <a:pPr lvl="1"/>
            <a:r>
              <a:rPr lang="en-SG" dirty="0" smtClean="0"/>
              <a:t>Memory critical situation</a:t>
            </a:r>
          </a:p>
        </p:txBody>
      </p:sp>
    </p:spTree>
    <p:extLst>
      <p:ext uri="{BB962C8B-B14F-4D97-AF65-F5344CB8AC3E}">
        <p14:creationId xmlns:p14="http://schemas.microsoft.com/office/powerpoint/2010/main" val="378447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The Stack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A </a:t>
            </a:r>
            <a:r>
              <a:rPr lang="en-SG" b="1" i="1" dirty="0"/>
              <a:t>stack </a:t>
            </a:r>
            <a:r>
              <a:rPr lang="en-SG" b="1" dirty="0"/>
              <a:t>stores a linear collection of items with </a:t>
            </a:r>
            <a:r>
              <a:rPr lang="en-SG" b="1" dirty="0" smtClean="0"/>
              <a:t>access limited </a:t>
            </a:r>
            <a:r>
              <a:rPr lang="en-SG" b="1" dirty="0"/>
              <a:t>to a last-in first-out order.</a:t>
            </a:r>
          </a:p>
          <a:p>
            <a:pPr lvl="1"/>
            <a:r>
              <a:rPr lang="en-SG" dirty="0" smtClean="0"/>
              <a:t>Adding </a:t>
            </a:r>
            <a:r>
              <a:rPr lang="en-SG" dirty="0"/>
              <a:t>and removing items is restricted to the top of </a:t>
            </a:r>
            <a:r>
              <a:rPr lang="en-SG" dirty="0" smtClean="0"/>
              <a:t>the stack</a:t>
            </a:r>
            <a:r>
              <a:rPr lang="en-SG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3101872" cy="277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3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Stack Application Example</a:t>
            </a:r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899592" y="1403484"/>
            <a:ext cx="7289124" cy="4951402"/>
            <a:chOff x="899592" y="1403484"/>
            <a:chExt cx="7289124" cy="495140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7289124" cy="45820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6172908" y="1403484"/>
              <a:ext cx="201580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reverseNumbers.py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Stack 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Several common ways to implement a stack:</a:t>
            </a:r>
          </a:p>
          <a:p>
            <a:pPr lvl="1"/>
            <a:r>
              <a:rPr lang="en-SG" dirty="0" smtClean="0"/>
              <a:t>Python </a:t>
            </a:r>
            <a:r>
              <a:rPr lang="en-SG" dirty="0"/>
              <a:t>list</a:t>
            </a:r>
          </a:p>
          <a:p>
            <a:pPr lvl="2"/>
            <a:r>
              <a:rPr lang="en-SG" dirty="0" smtClean="0"/>
              <a:t>easiest </a:t>
            </a:r>
            <a:r>
              <a:rPr lang="en-SG" dirty="0"/>
              <a:t>to implement</a:t>
            </a:r>
          </a:p>
          <a:p>
            <a:pPr lvl="1"/>
            <a:r>
              <a:rPr lang="en-SG" dirty="0" smtClean="0"/>
              <a:t>Linked </a:t>
            </a:r>
            <a:r>
              <a:rPr lang="en-SG" dirty="0"/>
              <a:t>list</a:t>
            </a:r>
          </a:p>
          <a:p>
            <a:pPr lvl="2"/>
            <a:r>
              <a:rPr lang="en-SG" dirty="0" smtClean="0"/>
              <a:t>better </a:t>
            </a:r>
            <a:r>
              <a:rPr lang="en-SG" dirty="0"/>
              <a:t>choice when a large number of push and pop</a:t>
            </a:r>
          </a:p>
          <a:p>
            <a:pPr lvl="2"/>
            <a:r>
              <a:rPr lang="en-SG" dirty="0"/>
              <a:t>operations are performed.</a:t>
            </a:r>
          </a:p>
        </p:txBody>
      </p:sp>
    </p:spTree>
    <p:extLst>
      <p:ext uri="{BB962C8B-B14F-4D97-AF65-F5344CB8AC3E}">
        <p14:creationId xmlns:p14="http://schemas.microsoft.com/office/powerpoint/2010/main" val="3826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Stack: Using Python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How is the data organized within the Python list</a:t>
            </a:r>
          </a:p>
          <a:p>
            <a:pPr lvl="1"/>
            <a:r>
              <a:rPr lang="en-SG" dirty="0" smtClean="0"/>
              <a:t>Most efficient is to let the end of the list represent the top of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3933056"/>
            <a:ext cx="6336704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 smtClean="0">
                <a:solidFill>
                  <a:srgbClr val="0070C0"/>
                </a:solidFill>
              </a:rPr>
              <a:t>Why would the reverse organization not be as efficient?</a:t>
            </a:r>
            <a:endParaRPr lang="en-SG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Stack: Python List Implementation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776864" cy="4541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1403484"/>
            <a:ext cx="14364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arrayStack.py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35"/>
            <a:ext cx="5112568" cy="67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920880" cy="922114"/>
          </a:xfrm>
        </p:spPr>
        <p:txBody>
          <a:bodyPr vert="horz">
            <a:normAutofit/>
          </a:bodyPr>
          <a:lstStyle/>
          <a:p>
            <a:pPr algn="r"/>
            <a:r>
              <a:rPr lang="en-SG" i="1" dirty="0" smtClean="0"/>
              <a:t>PUSH</a:t>
            </a:r>
            <a:endParaRPr lang="en-SG" dirty="0"/>
          </a:p>
        </p:txBody>
      </p:sp>
      <p:pic>
        <p:nvPicPr>
          <p:cNvPr id="1026" name="Picture 2" descr="inserting a new node at the beginning of a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-14064"/>
            <a:ext cx="6814475" cy="68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6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636</Words>
  <Application>Microsoft Office PowerPoint</Application>
  <PresentationFormat>On-screen Show (4:3)</PresentationFormat>
  <Paragraphs>139</Paragraphs>
  <Slides>28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Stacks</vt:lpstr>
      <vt:lpstr>Stacks</vt:lpstr>
      <vt:lpstr>The Stack ADT</vt:lpstr>
      <vt:lpstr>Stack Application Example</vt:lpstr>
      <vt:lpstr>Stack Implementation</vt:lpstr>
      <vt:lpstr>Stack: Using Python list</vt:lpstr>
      <vt:lpstr>Stack: Python List Implementation</vt:lpstr>
      <vt:lpstr>PowerPoint Presentation</vt:lpstr>
      <vt:lpstr>PUSH</vt:lpstr>
      <vt:lpstr>POP</vt:lpstr>
      <vt:lpstr>Stack: Linked List</vt:lpstr>
      <vt:lpstr>STACK : LINKED LIST</vt:lpstr>
      <vt:lpstr>Stack Applications</vt:lpstr>
      <vt:lpstr>Balanced Delimiters</vt:lpstr>
      <vt:lpstr>Source code example</vt:lpstr>
      <vt:lpstr>Valid C++ Source?</vt:lpstr>
      <vt:lpstr>Mathematical Expressions</vt:lpstr>
      <vt:lpstr>Types of Expressions</vt:lpstr>
      <vt:lpstr>Infix to Postfix</vt:lpstr>
      <vt:lpstr>Infix to Postfix (contd)</vt:lpstr>
      <vt:lpstr>Evaluating Postfix Expressions</vt:lpstr>
      <vt:lpstr>Postfix Evaluation Examples</vt:lpstr>
      <vt:lpstr>Postfix Example 1</vt:lpstr>
      <vt:lpstr>Postfix Example 2</vt:lpstr>
      <vt:lpstr>Postfix Example #3</vt:lpstr>
      <vt:lpstr>Main Distinction between 2 implementations</vt:lpstr>
      <vt:lpstr>Performance of implementation</vt:lpstr>
      <vt:lpstr>Scenarios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ri</dc:creator>
  <cp:lastModifiedBy>Lorraine Wang</cp:lastModifiedBy>
  <cp:revision>25</cp:revision>
  <dcterms:created xsi:type="dcterms:W3CDTF">2018-02-03T07:12:21Z</dcterms:created>
  <dcterms:modified xsi:type="dcterms:W3CDTF">2018-02-06T03:14:09Z</dcterms:modified>
</cp:coreProperties>
</file>