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C4B-2056-4DDA-9CE3-EE6656257FD8}" type="datetimeFigureOut">
              <a:rPr lang="en-SG" smtClean="0"/>
              <a:t>20/2/2018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2F79-CC06-4DA2-B056-DF4E7A20DF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18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C4B-2056-4DDA-9CE3-EE6656257FD8}" type="datetimeFigureOut">
              <a:rPr lang="en-SG" smtClean="0"/>
              <a:t>20/2/2018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2F79-CC06-4DA2-B056-DF4E7A20DF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030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C4B-2056-4DDA-9CE3-EE6656257FD8}" type="datetimeFigureOut">
              <a:rPr lang="en-SG" smtClean="0"/>
              <a:t>20/2/2018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2F79-CC06-4DA2-B056-DF4E7A20DF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67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C4B-2056-4DDA-9CE3-EE6656257FD8}" type="datetimeFigureOut">
              <a:rPr lang="en-SG" smtClean="0"/>
              <a:t>20/2/2018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2F79-CC06-4DA2-B056-DF4E7A20DF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778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C4B-2056-4DDA-9CE3-EE6656257FD8}" type="datetimeFigureOut">
              <a:rPr lang="en-SG" smtClean="0"/>
              <a:t>20/2/2018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2F79-CC06-4DA2-B056-DF4E7A20DF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69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C4B-2056-4DDA-9CE3-EE6656257FD8}" type="datetimeFigureOut">
              <a:rPr lang="en-SG" smtClean="0"/>
              <a:t>20/2/2018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2F79-CC06-4DA2-B056-DF4E7A20DF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71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C4B-2056-4DDA-9CE3-EE6656257FD8}" type="datetimeFigureOut">
              <a:rPr lang="en-SG" smtClean="0"/>
              <a:t>20/2/2018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2F79-CC06-4DA2-B056-DF4E7A20DF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645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C4B-2056-4DDA-9CE3-EE6656257FD8}" type="datetimeFigureOut">
              <a:rPr lang="en-SG" smtClean="0"/>
              <a:t>20/2/2018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2F79-CC06-4DA2-B056-DF4E7A20DF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C4B-2056-4DDA-9CE3-EE6656257FD8}" type="datetimeFigureOut">
              <a:rPr lang="en-SG" smtClean="0"/>
              <a:t>20/2/2018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2F79-CC06-4DA2-B056-DF4E7A20DF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810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C4B-2056-4DDA-9CE3-EE6656257FD8}" type="datetimeFigureOut">
              <a:rPr lang="en-SG" smtClean="0"/>
              <a:t>20/2/2018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2F79-CC06-4DA2-B056-DF4E7A20DF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17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C4B-2056-4DDA-9CE3-EE6656257FD8}" type="datetimeFigureOut">
              <a:rPr lang="en-SG" smtClean="0"/>
              <a:t>20/2/2018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2F79-CC06-4DA2-B056-DF4E7A20DF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566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FC4B-2056-4DDA-9CE3-EE6656257FD8}" type="datetimeFigureOut">
              <a:rPr lang="en-SG" smtClean="0"/>
              <a:t>20/2/2018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2F79-CC06-4DA2-B056-DF4E7A20DF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95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Queues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Lesson 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31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Queue: Circular Array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To </a:t>
            </a:r>
            <a:r>
              <a:rPr lang="en-SG" sz="2400" dirty="0" err="1" smtClean="0"/>
              <a:t>enqueue</a:t>
            </a:r>
            <a:r>
              <a:rPr lang="en-SG" sz="2400" dirty="0" smtClean="0"/>
              <a:t> an item:</a:t>
            </a:r>
          </a:p>
          <a:p>
            <a:pPr lvl="1"/>
            <a:r>
              <a:rPr lang="en-SG" sz="2000" dirty="0" smtClean="0"/>
              <a:t>new item is inserted at the position following back</a:t>
            </a:r>
          </a:p>
          <a:p>
            <a:pPr lvl="1"/>
            <a:r>
              <a:rPr lang="en-SG" sz="2000" dirty="0" smtClean="0"/>
              <a:t>back is advanced by one position</a:t>
            </a:r>
          </a:p>
          <a:p>
            <a:pPr lvl="1"/>
            <a:r>
              <a:rPr lang="en-SG" sz="2000" dirty="0" smtClean="0"/>
              <a:t>count is incremented by one</a:t>
            </a:r>
          </a:p>
          <a:p>
            <a:r>
              <a:rPr lang="en-SG" sz="2400" dirty="0" smtClean="0"/>
              <a:t>Supposed we </a:t>
            </a:r>
            <a:r>
              <a:rPr lang="en-SG" sz="2400" dirty="0" err="1" smtClean="0"/>
              <a:t>enqueue</a:t>
            </a:r>
            <a:r>
              <a:rPr lang="en-SG" sz="2400" dirty="0" smtClean="0"/>
              <a:t> 32:</a:t>
            </a:r>
          </a:p>
          <a:p>
            <a:endParaRPr lang="en-SG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05064"/>
            <a:ext cx="5636221" cy="1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9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Queue: Circular Array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To </a:t>
            </a:r>
            <a:r>
              <a:rPr lang="en-SG" sz="2400" dirty="0" err="1" smtClean="0"/>
              <a:t>dequeue</a:t>
            </a:r>
            <a:r>
              <a:rPr lang="en-SG" sz="2400" dirty="0" smtClean="0"/>
              <a:t> an item:</a:t>
            </a:r>
          </a:p>
          <a:p>
            <a:pPr lvl="1"/>
            <a:r>
              <a:rPr lang="en-SG" sz="2000" dirty="0" smtClean="0"/>
              <a:t>the value in the front position is saved</a:t>
            </a:r>
          </a:p>
          <a:p>
            <a:pPr lvl="1"/>
            <a:r>
              <a:rPr lang="en-SG" sz="2000" dirty="0" smtClean="0"/>
              <a:t>front is advanced by one position</a:t>
            </a:r>
          </a:p>
          <a:p>
            <a:pPr lvl="1"/>
            <a:r>
              <a:rPr lang="en-SG" sz="2000" dirty="0" smtClean="0"/>
              <a:t>count is decremented by one position</a:t>
            </a:r>
          </a:p>
          <a:p>
            <a:r>
              <a:rPr lang="en-SG" sz="2400" dirty="0" smtClean="0"/>
              <a:t>Suppose we </a:t>
            </a:r>
            <a:r>
              <a:rPr lang="en-SG" sz="2400" dirty="0" err="1" smtClean="0"/>
              <a:t>dequeue</a:t>
            </a:r>
            <a:r>
              <a:rPr lang="en-SG" sz="2400" dirty="0" smtClean="0"/>
              <a:t> an item:</a:t>
            </a:r>
            <a:endParaRPr lang="en-SG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4533321"/>
            <a:ext cx="6048672" cy="167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5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Queue: Circular Array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Suppose we </a:t>
            </a:r>
            <a:r>
              <a:rPr lang="en-SG" sz="2400" dirty="0" err="1" smtClean="0"/>
              <a:t>enqueue</a:t>
            </a:r>
            <a:r>
              <a:rPr lang="en-SG" sz="2400" dirty="0" smtClean="0"/>
              <a:t> items 8 and 23</a:t>
            </a:r>
            <a:r>
              <a:rPr lang="en-SG" sz="2400" dirty="0"/>
              <a:t>: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695575"/>
            <a:ext cx="48387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1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Queue: Circular Array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What happens if we </a:t>
            </a:r>
            <a:r>
              <a:rPr lang="en-SG" dirty="0" err="1" smtClean="0"/>
              <a:t>enqueue</a:t>
            </a:r>
            <a:r>
              <a:rPr lang="en-SG" dirty="0" smtClean="0"/>
              <a:t> 39?</a:t>
            </a:r>
          </a:p>
          <a:p>
            <a:pPr lvl="1"/>
            <a:r>
              <a:rPr lang="en-SG" dirty="0" smtClean="0"/>
              <a:t>Since we are using a circular array, the same steps are followed.</a:t>
            </a:r>
          </a:p>
          <a:p>
            <a:pPr lvl="1"/>
            <a:r>
              <a:rPr lang="en-SG" dirty="0" smtClean="0"/>
              <a:t>But since back is at the end of the array, it wraps around to the front.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437112"/>
            <a:ext cx="4724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0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Queue Analysis: Circular Array</a:t>
            </a:r>
            <a:endParaRPr lang="en-S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376488"/>
            <a:ext cx="37242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9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Queue: Linked 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How should the data be organized?</a:t>
            </a:r>
          </a:p>
          <a:p>
            <a:pPr lvl="1"/>
            <a:r>
              <a:rPr lang="en-SG" sz="2000" dirty="0" smtClean="0"/>
              <a:t>Use both head and tail references</a:t>
            </a:r>
          </a:p>
          <a:p>
            <a:pPr lvl="1"/>
            <a:r>
              <a:rPr lang="en-SG" sz="2000" dirty="0" smtClean="0"/>
              <a:t>Let the head of the list represent the front of the queue and the tail the back</a:t>
            </a:r>
          </a:p>
          <a:p>
            <a:pPr lvl="1"/>
            <a:endParaRPr lang="en-SG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40" y="3717032"/>
            <a:ext cx="67913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2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Queue Analysis: Linked 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2357438"/>
            <a:ext cx="37814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8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Priority Queues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Some applications require the use of a queue in which items are assigned a priority</a:t>
            </a:r>
          </a:p>
          <a:p>
            <a:pPr lvl="1"/>
            <a:r>
              <a:rPr lang="en-SG" dirty="0" smtClean="0"/>
              <a:t>Higher priority items are </a:t>
            </a:r>
            <a:r>
              <a:rPr lang="en-SG" dirty="0" err="1" smtClean="0"/>
              <a:t>dequeued</a:t>
            </a:r>
            <a:r>
              <a:rPr lang="en-SG" dirty="0" smtClean="0"/>
              <a:t> first</a:t>
            </a:r>
          </a:p>
          <a:p>
            <a:pPr lvl="1"/>
            <a:r>
              <a:rPr lang="en-SG" dirty="0" smtClean="0"/>
              <a:t>Items with equal priority still follow FIFO</a:t>
            </a:r>
          </a:p>
          <a:p>
            <a:r>
              <a:rPr lang="en-SG" dirty="0" smtClean="0"/>
              <a:t>Two types</a:t>
            </a:r>
          </a:p>
          <a:p>
            <a:pPr lvl="1"/>
            <a:r>
              <a:rPr lang="en-SG" dirty="0" smtClean="0"/>
              <a:t>bounded – limited range of priorities</a:t>
            </a:r>
          </a:p>
          <a:p>
            <a:pPr lvl="1"/>
            <a:r>
              <a:rPr lang="en-SG" dirty="0" smtClean="0"/>
              <a:t>Unbounded – unlimited range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94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 The Priority Queue ADT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A priority queue is a queue in which each item is assigned a priority and items with a higher priority are removed before those with lower priority.</a:t>
            </a:r>
          </a:p>
          <a:p>
            <a:pPr lvl="1"/>
            <a:r>
              <a:rPr lang="en-SG" sz="2000" dirty="0" smtClean="0"/>
              <a:t>Integer values are used for the priorities</a:t>
            </a:r>
          </a:p>
          <a:p>
            <a:pPr lvl="1"/>
            <a:r>
              <a:rPr lang="en-SG" sz="2000" dirty="0" smtClean="0"/>
              <a:t>Smaller integers have a higher priority</a:t>
            </a:r>
          </a:p>
          <a:p>
            <a:pPr marL="457200" lvl="1" indent="0">
              <a:buNone/>
            </a:pPr>
            <a:endParaRPr lang="en-SG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861048"/>
            <a:ext cx="32861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11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Priority Queue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Consider the following code segment:</a:t>
            </a:r>
          </a:p>
          <a:p>
            <a:endParaRPr lang="en-S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62960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6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Queue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A restricted access container that stores a linear collection</a:t>
            </a:r>
          </a:p>
          <a:p>
            <a:pPr lvl="1"/>
            <a:r>
              <a:rPr lang="en-SG" sz="2400" dirty="0" smtClean="0"/>
              <a:t>Very common for solving problems in Computer Science that requires data to be processed in the order in which it was received</a:t>
            </a:r>
          </a:p>
          <a:p>
            <a:pPr lvl="1"/>
            <a:r>
              <a:rPr lang="en-SG" sz="2400" dirty="0" smtClean="0"/>
              <a:t>Provides a first-in first-out (FIFO) protocol</a:t>
            </a:r>
          </a:p>
          <a:p>
            <a:r>
              <a:rPr lang="en-SG" sz="2800" dirty="0" smtClean="0"/>
              <a:t>New items are added at the back while existing items are removed from the front of the queue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229200"/>
            <a:ext cx="35909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320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Priority Queue Implementation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How should the ADT be implemented. We must consider:</a:t>
            </a:r>
          </a:p>
          <a:p>
            <a:pPr lvl="1"/>
            <a:r>
              <a:rPr lang="en-SG" sz="2000" dirty="0" smtClean="0"/>
              <a:t>A priority must be associated with each item in the queue</a:t>
            </a:r>
          </a:p>
          <a:p>
            <a:pPr lvl="1"/>
            <a:r>
              <a:rPr lang="en-SG" sz="2000" dirty="0" smtClean="0"/>
              <a:t>The next item </a:t>
            </a:r>
            <a:r>
              <a:rPr lang="en-SG" sz="2000" dirty="0" err="1" smtClean="0"/>
              <a:t>dequeued</a:t>
            </a:r>
            <a:r>
              <a:rPr lang="en-SG" sz="2000" dirty="0" smtClean="0"/>
              <a:t> is the item with the highest priority.</a:t>
            </a:r>
          </a:p>
          <a:p>
            <a:pPr lvl="1"/>
            <a:r>
              <a:rPr lang="en-SG" sz="2000" dirty="0" smtClean="0"/>
              <a:t>If multiple items have the same priority, those must be </a:t>
            </a:r>
            <a:r>
              <a:rPr lang="en-SG" sz="2000" dirty="0" err="1" smtClean="0"/>
              <a:t>dequeued</a:t>
            </a:r>
            <a:r>
              <a:rPr lang="en-SG" sz="2000" dirty="0" smtClean="0"/>
              <a:t> in a FIFO order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1827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Unbounded Priority Queue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We explore two approaches</a:t>
            </a:r>
          </a:p>
          <a:p>
            <a:pPr lvl="1"/>
            <a:r>
              <a:rPr lang="en-SG" dirty="0" smtClean="0"/>
              <a:t>Python list</a:t>
            </a:r>
          </a:p>
          <a:p>
            <a:pPr lvl="1"/>
            <a:r>
              <a:rPr lang="en-SG" dirty="0" smtClean="0"/>
              <a:t>Linked list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2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Unbounded Priority Q: Python 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We can use a Python list to implement the unbounded Priority Queue ADT</a:t>
            </a:r>
          </a:p>
          <a:p>
            <a:pPr lvl="1"/>
            <a:r>
              <a:rPr lang="en-SG" sz="2400" dirty="0" smtClean="0"/>
              <a:t>How do we associate a priority with each item?</a:t>
            </a:r>
          </a:p>
          <a:p>
            <a:pPr lvl="1"/>
            <a:endParaRPr lang="en-SG" sz="2400" dirty="0"/>
          </a:p>
          <a:p>
            <a:pPr lvl="1"/>
            <a:endParaRPr lang="en-SG" sz="2400" dirty="0" smtClean="0"/>
          </a:p>
          <a:p>
            <a:pPr lvl="1"/>
            <a:endParaRPr lang="en-SG" sz="2400" dirty="0"/>
          </a:p>
          <a:p>
            <a:pPr lvl="1"/>
            <a:endParaRPr lang="en-SG" sz="2400" dirty="0" smtClean="0"/>
          </a:p>
          <a:p>
            <a:pPr lvl="1"/>
            <a:r>
              <a:rPr lang="en-SG" sz="2400" dirty="0" smtClean="0"/>
              <a:t>How should the entries be organized?</a:t>
            </a:r>
          </a:p>
          <a:p>
            <a:pPr lvl="2"/>
            <a:r>
              <a:rPr lang="en-SG" sz="2000" dirty="0" smtClean="0"/>
              <a:t>Append new items to the end, or</a:t>
            </a:r>
          </a:p>
          <a:p>
            <a:pPr lvl="2"/>
            <a:r>
              <a:rPr lang="en-SG" sz="2000" dirty="0" smtClean="0"/>
              <a:t>Keep the items in sorted order based on priority.</a:t>
            </a:r>
            <a:endParaRPr lang="en-SG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3427275"/>
            <a:ext cx="47148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2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Unbounded Priority Q: Python 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Sample instance for the earlier priority queue.</a:t>
            </a:r>
            <a:endParaRPr lang="en-S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47910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5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Unbounded Priority Q: Python 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We can use a singly linked list:</a:t>
            </a:r>
          </a:p>
          <a:p>
            <a:pPr lvl="1"/>
            <a:r>
              <a:rPr lang="en-SG" dirty="0" smtClean="0"/>
              <a:t>Head and tail references</a:t>
            </a:r>
          </a:p>
          <a:p>
            <a:pPr lvl="1"/>
            <a:r>
              <a:rPr lang="en-SG" dirty="0" smtClean="0"/>
              <a:t>Append new entries to the end</a:t>
            </a:r>
            <a:endParaRPr lang="en-SG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67451"/>
            <a:ext cx="8064896" cy="210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0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Priority Queue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The worst case analysis for the two implementation</a:t>
            </a:r>
            <a:endParaRPr lang="en-SG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409825"/>
            <a:ext cx="56959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7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Bounded Priority Queue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We can use the Python list or linked list to implement the bounded Priority Queue</a:t>
            </a:r>
          </a:p>
          <a:p>
            <a:pPr lvl="1"/>
            <a:r>
              <a:rPr lang="en-SG" sz="2000" dirty="0" smtClean="0"/>
              <a:t>Both require linear time to </a:t>
            </a:r>
            <a:r>
              <a:rPr lang="en-SG" sz="2000" dirty="0" err="1" smtClean="0"/>
              <a:t>dequeue</a:t>
            </a:r>
            <a:r>
              <a:rPr lang="en-SG" sz="2000" dirty="0" smtClean="0"/>
              <a:t> an item</a:t>
            </a:r>
          </a:p>
          <a:p>
            <a:pPr lvl="1"/>
            <a:r>
              <a:rPr lang="en-SG" sz="2000" dirty="0" smtClean="0"/>
              <a:t>We can improve this time using an array of queues</a:t>
            </a:r>
            <a:endParaRPr lang="en-SG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56992"/>
            <a:ext cx="5097068" cy="330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0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82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Queue ADT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A queue stores a linear collection of items with access limited to a first-in first-out order.</a:t>
            </a:r>
          </a:p>
          <a:p>
            <a:pPr lvl="1"/>
            <a:r>
              <a:rPr lang="en-SG" sz="2400" dirty="0" smtClean="0"/>
              <a:t>New items are added to the stack</a:t>
            </a:r>
          </a:p>
          <a:p>
            <a:pPr lvl="1"/>
            <a:r>
              <a:rPr lang="en-SG" sz="2400" dirty="0" smtClean="0"/>
              <a:t>Existing items are removed from the front</a:t>
            </a:r>
          </a:p>
          <a:p>
            <a:pPr marL="457200" lvl="1" indent="0">
              <a:buNone/>
            </a:pPr>
            <a:endParaRPr lang="en-SG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33056"/>
            <a:ext cx="22574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74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Queue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The following code creates the queue from earlier</a:t>
            </a:r>
            <a:r>
              <a:rPr lang="en-SG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724150"/>
            <a:ext cx="6019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2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Queue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SG" sz="2400" dirty="0" smtClean="0"/>
              <a:t>We can remove items from the queue and add more items.</a:t>
            </a:r>
            <a:endParaRPr lang="en-SG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492896"/>
            <a:ext cx="60769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35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Queue implementation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Several common ways to implement a queue:</a:t>
            </a:r>
          </a:p>
          <a:p>
            <a:pPr lvl="1"/>
            <a:r>
              <a:rPr lang="en-SG" dirty="0" smtClean="0"/>
              <a:t>Python list</a:t>
            </a:r>
          </a:p>
          <a:p>
            <a:pPr lvl="2"/>
            <a:r>
              <a:rPr lang="en-SG" dirty="0" smtClean="0"/>
              <a:t>Easiest to implement</a:t>
            </a:r>
          </a:p>
          <a:p>
            <a:pPr lvl="1"/>
            <a:r>
              <a:rPr lang="en-SG" dirty="0" smtClean="0"/>
              <a:t>Circular array</a:t>
            </a:r>
          </a:p>
          <a:p>
            <a:pPr lvl="2"/>
            <a:r>
              <a:rPr lang="en-SG" dirty="0" smtClean="0"/>
              <a:t>Fast operations with a fixed size queue</a:t>
            </a:r>
          </a:p>
          <a:p>
            <a:pPr lvl="1"/>
            <a:r>
              <a:rPr lang="en-SG" dirty="0" smtClean="0"/>
              <a:t>Linked list</a:t>
            </a:r>
          </a:p>
          <a:p>
            <a:pPr lvl="2"/>
            <a:r>
              <a:rPr lang="en-SG" dirty="0" smtClean="0"/>
              <a:t>Reduces memory wastes by eliminating the extra capacity created with a vector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500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96"/>
            <a:ext cx="8229600" cy="1143000"/>
          </a:xfrm>
        </p:spPr>
        <p:txBody>
          <a:bodyPr/>
          <a:lstStyle/>
          <a:p>
            <a:r>
              <a:rPr lang="en-SG" dirty="0" smtClean="0"/>
              <a:t>Queue: Python list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2465497"/>
            <a:ext cx="4040188" cy="639762"/>
          </a:xfrm>
        </p:spPr>
        <p:txBody>
          <a:bodyPr/>
          <a:lstStyle/>
          <a:p>
            <a:r>
              <a:rPr lang="en-SG" dirty="0" smtClean="0"/>
              <a:t>Implementation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6294" y="5157192"/>
            <a:ext cx="4040188" cy="1905074"/>
          </a:xfrm>
        </p:spPr>
        <p:txBody>
          <a:bodyPr/>
          <a:lstStyle/>
          <a:p>
            <a:pPr marL="457200" lvl="1" indent="0">
              <a:buNone/>
            </a:pPr>
            <a:endParaRPr lang="en-SG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SG" sz="1800" dirty="0" smtClean="0"/>
          </a:p>
          <a:p>
            <a:pPr lvl="1"/>
            <a:endParaRPr lang="en-SG" sz="1800" dirty="0" smtClean="0"/>
          </a:p>
          <a:p>
            <a:pPr lvl="1"/>
            <a:endParaRPr lang="en-SG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2465497"/>
            <a:ext cx="4041775" cy="639762"/>
          </a:xfrm>
        </p:spPr>
        <p:txBody>
          <a:bodyPr/>
          <a:lstStyle/>
          <a:p>
            <a:r>
              <a:rPr lang="en-SG" dirty="0" smtClean="0"/>
              <a:t>Implementation 2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16915"/>
              </p:ext>
            </p:extLst>
          </p:nvPr>
        </p:nvGraphicFramePr>
        <p:xfrm>
          <a:off x="611556" y="3279264"/>
          <a:ext cx="34563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2</a:t>
                      </a:r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4</a:t>
                      </a:r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6</a:t>
                      </a:r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8</a:t>
                      </a:r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60316" y="1015568"/>
            <a:ext cx="19768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q1 = Queue()</a:t>
            </a:r>
          </a:p>
          <a:p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q1.enqueue(2)</a:t>
            </a:r>
          </a:p>
          <a:p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q1.enqueue(4)</a:t>
            </a:r>
          </a:p>
          <a:p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q1.enqueue(6)</a:t>
            </a:r>
          </a:p>
          <a:p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q1.enqueue(8)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67807"/>
              </p:ext>
            </p:extLst>
          </p:nvPr>
        </p:nvGraphicFramePr>
        <p:xfrm>
          <a:off x="4932040" y="3268216"/>
          <a:ext cx="381642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6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8</a:t>
                      </a:r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6</a:t>
                      </a:r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4</a:t>
                      </a:r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2</a:t>
                      </a:r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24552"/>
              </p:ext>
            </p:extLst>
          </p:nvPr>
        </p:nvGraphicFramePr>
        <p:xfrm>
          <a:off x="4916908" y="4595499"/>
          <a:ext cx="381642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6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SG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8</a:t>
                      </a:r>
                      <a:endParaRPr lang="en-SG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6</a:t>
                      </a:r>
                      <a:endParaRPr lang="en-SG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4</a:t>
                      </a:r>
                      <a:endParaRPr lang="en-SG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2</a:t>
                      </a:r>
                      <a:endParaRPr lang="en-SG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6667"/>
              </p:ext>
            </p:extLst>
          </p:nvPr>
        </p:nvGraphicFramePr>
        <p:xfrm>
          <a:off x="619126" y="4581128"/>
          <a:ext cx="34563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2</a:t>
                      </a:r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4</a:t>
                      </a:r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6</a:t>
                      </a:r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8</a:t>
                      </a:r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SG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93803" y="3764502"/>
            <a:ext cx="355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SG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SG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br>
              <a:rPr lang="en-SG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600" dirty="0" smtClean="0"/>
              <a:t>Add </a:t>
            </a:r>
            <a:r>
              <a:rPr lang="en-SG" sz="1600" dirty="0"/>
              <a:t>new items to the end of the list </a:t>
            </a:r>
            <a:r>
              <a:rPr lang="en-SG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 </a:t>
            </a:r>
            <a:r>
              <a:rPr lang="en-SG" sz="16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O(1)</a:t>
            </a:r>
            <a:endParaRPr lang="en-SG" sz="16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0032" y="3789040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SG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0" lvl="1"/>
            <a:r>
              <a:rPr lang="en-SG" sz="1600" dirty="0"/>
              <a:t>Add new items to the front of the list 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insert(0, item</a:t>
            </a:r>
            <a:r>
              <a:rPr lang="en-SG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SG" sz="1600" b="1" dirty="0" smtClean="0">
                <a:solidFill>
                  <a:srgbClr val="00B050"/>
                </a:solidFill>
                <a:cs typeface="Courier New" panose="02070309020205020404" pitchFamily="49" charset="0"/>
              </a:rPr>
              <a:t>O(n)</a:t>
            </a: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64577"/>
              </p:ext>
            </p:extLst>
          </p:nvPr>
        </p:nvGraphicFramePr>
        <p:xfrm>
          <a:off x="611556" y="6237312"/>
          <a:ext cx="34563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4</a:t>
                      </a:r>
                      <a:endParaRPr lang="en-SG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6</a:t>
                      </a:r>
                      <a:endParaRPr lang="en-SG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8</a:t>
                      </a:r>
                      <a:endParaRPr lang="en-SG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10</a:t>
                      </a:r>
                      <a:endParaRPr lang="en-SG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104988"/>
              </p:ext>
            </p:extLst>
          </p:nvPr>
        </p:nvGraphicFramePr>
        <p:xfrm>
          <a:off x="4932037" y="6204213"/>
          <a:ext cx="381642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6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8</a:t>
                      </a:r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6</a:t>
                      </a:r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4</a:t>
                      </a:r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10227" y="5373216"/>
            <a:ext cx="357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SG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SG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1"/>
            <a:r>
              <a:rPr lang="en-SG" sz="1600" dirty="0" smtClean="0"/>
              <a:t>Remove </a:t>
            </a:r>
            <a:r>
              <a:rPr lang="en-SG" sz="1600" dirty="0"/>
              <a:t>items from the front of the list 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pop(0</a:t>
            </a:r>
            <a:r>
              <a:rPr lang="en-SG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SG" sz="1600" b="1" dirty="0" smtClean="0">
                <a:solidFill>
                  <a:srgbClr val="00B050"/>
                </a:solidFill>
                <a:cs typeface="Courier New" panose="02070309020205020404" pitchFamily="49" charset="0"/>
              </a:rPr>
              <a:t>O(n)</a:t>
            </a: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16908" y="5373216"/>
            <a:ext cx="37595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SG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SG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SG" sz="1600" dirty="0"/>
              <a:t>Remove items from the back of the list 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SG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SG" sz="1600" b="1" dirty="0">
                <a:solidFill>
                  <a:srgbClr val="00B050"/>
                </a:solidFill>
                <a:cs typeface="Courier New" panose="02070309020205020404" pitchFamily="49" charset="0"/>
              </a:rPr>
              <a:t> O(1)</a:t>
            </a:r>
            <a:endParaRPr lang="en-SG" sz="1600" dirty="0"/>
          </a:p>
          <a:p>
            <a:endParaRPr lang="en-SG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1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22" grpId="0"/>
      <p:bldP spid="23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Queue: Circular Array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b="1" dirty="0" smtClean="0"/>
              <a:t>Circular array </a:t>
            </a:r>
            <a:r>
              <a:rPr lang="en-SG" sz="2400" dirty="0"/>
              <a:t>– </a:t>
            </a:r>
            <a:r>
              <a:rPr lang="en-SG" sz="2400" dirty="0" smtClean="0"/>
              <a:t>an array viewed as a circle instead of a line.</a:t>
            </a:r>
          </a:p>
          <a:p>
            <a:endParaRPr lang="en-SG" sz="2400" dirty="0" smtClean="0"/>
          </a:p>
          <a:p>
            <a:endParaRPr lang="en-SG" sz="2400" dirty="0"/>
          </a:p>
          <a:p>
            <a:endParaRPr lang="en-SG" sz="2400" dirty="0" smtClean="0"/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 smtClean="0"/>
          </a:p>
          <a:p>
            <a:r>
              <a:rPr lang="en-SG" sz="2000" dirty="0" smtClean="0"/>
              <a:t>Items can be added/removed without having to shift the remaining items in the process</a:t>
            </a:r>
          </a:p>
          <a:p>
            <a:r>
              <a:rPr lang="en-SG" sz="2000" dirty="0" smtClean="0"/>
              <a:t>Introduces the concept of a maximum-capacity queue that can become full</a:t>
            </a:r>
            <a:endParaRPr lang="en-SG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676525"/>
            <a:ext cx="48006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8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Queue: Circular Array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How should the data be organized within the array</a:t>
            </a:r>
          </a:p>
          <a:p>
            <a:pPr lvl="1"/>
            <a:r>
              <a:rPr lang="en-SG" sz="2000" b="1" dirty="0" smtClean="0"/>
              <a:t>count field</a:t>
            </a:r>
            <a:r>
              <a:rPr lang="en-SG" sz="2000" dirty="0"/>
              <a:t> </a:t>
            </a:r>
            <a:r>
              <a:rPr lang="en-SG" sz="2000" dirty="0" smtClean="0"/>
              <a:t>– number of items in the queue</a:t>
            </a:r>
          </a:p>
          <a:p>
            <a:pPr lvl="1"/>
            <a:r>
              <a:rPr lang="en-SG" sz="2000" b="1" dirty="0" smtClean="0"/>
              <a:t>Front and back markers </a:t>
            </a:r>
            <a:r>
              <a:rPr lang="en-SG" sz="2000" dirty="0" smtClean="0"/>
              <a:t>– indicate the array elements containing the queue items </a:t>
            </a:r>
            <a:endParaRPr lang="en-SG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45024"/>
            <a:ext cx="47815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7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797</Words>
  <Application>Microsoft Office PowerPoint</Application>
  <PresentationFormat>On-screen Show (4:3)</PresentationFormat>
  <Paragraphs>148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Queues</vt:lpstr>
      <vt:lpstr>Queue</vt:lpstr>
      <vt:lpstr>The Queue ADT</vt:lpstr>
      <vt:lpstr>Queue Example</vt:lpstr>
      <vt:lpstr>Queue Example</vt:lpstr>
      <vt:lpstr>Queue implementation</vt:lpstr>
      <vt:lpstr>Queue: Python list</vt:lpstr>
      <vt:lpstr>Queue: Circular Array</vt:lpstr>
      <vt:lpstr>Queue: Circular Array</vt:lpstr>
      <vt:lpstr>Queue: Circular Array</vt:lpstr>
      <vt:lpstr>Queue: Circular Array</vt:lpstr>
      <vt:lpstr>Queue: Circular Array</vt:lpstr>
      <vt:lpstr>Queue: Circular Array</vt:lpstr>
      <vt:lpstr>Queue Analysis: Circular Array</vt:lpstr>
      <vt:lpstr>Queue: Linked List</vt:lpstr>
      <vt:lpstr>Queue Analysis: Linked List</vt:lpstr>
      <vt:lpstr>Priority Queues</vt:lpstr>
      <vt:lpstr> The Priority Queue ADT</vt:lpstr>
      <vt:lpstr>Priority Queue Example</vt:lpstr>
      <vt:lpstr>Priority Queue Implementation</vt:lpstr>
      <vt:lpstr>Unbounded Priority Queue</vt:lpstr>
      <vt:lpstr>Unbounded Priority Q: Python List</vt:lpstr>
      <vt:lpstr>Unbounded Priority Q: Python List</vt:lpstr>
      <vt:lpstr>Unbounded Priority Q: Python List</vt:lpstr>
      <vt:lpstr>Priority Queue Analysis</vt:lpstr>
      <vt:lpstr>Bounded Priority Queue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 &amp; Linked Lists</dc:title>
  <dc:creator>ri</dc:creator>
  <cp:lastModifiedBy>Lorraine Wang</cp:lastModifiedBy>
  <cp:revision>16</cp:revision>
  <dcterms:created xsi:type="dcterms:W3CDTF">2018-02-18T06:01:51Z</dcterms:created>
  <dcterms:modified xsi:type="dcterms:W3CDTF">2018-02-20T06:45:56Z</dcterms:modified>
</cp:coreProperties>
</file>