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06" autoAdjust="0"/>
    <p:restoredTop sz="41183" autoAdjust="0"/>
  </p:normalViewPr>
  <p:slideViewPr>
    <p:cSldViewPr>
      <p:cViewPr varScale="1">
        <p:scale>
          <a:sx n="82" d="100"/>
          <a:sy n="82" d="100"/>
        </p:scale>
        <p:origin x="915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0ACA-2CCF-4665-A684-DFE07957323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863-A4A6-4B28-90CB-F784173652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554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F88EE-69B1-4665-A43D-DE5B9FA361F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0C0-17EE-4205-AA05-28603F50C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58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(226%13) + 1*(1+226%8)</a:t>
            </a:r>
          </a:p>
          <a:p>
            <a:r>
              <a:rPr lang="en-SG" dirty="0"/>
              <a:t>((388%13) + 1*(1+388%8)) %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0C0-17EE-4205-AA05-28603F50CCD0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7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0C0-17EE-4205-AA05-28603F50CCD0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23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Summing the ASCII values of individual characters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if we use this method to hash the string 'hashing', the result will be: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104 + 97 + 115 + 104 + 105 + 110 + 103 = 738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txt = "hashing“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sum([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for c in txt])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738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works well with small hash tables. But when used with larger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tables, short strings will not hash to the larger index values; they will only be used when probed.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polynomial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 is a non-zero constant, 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SG" sz="1200" b="0" i="0" u="none" strike="noStrike" kern="1200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SG" sz="1200" b="0" i="0" u="none" strike="noStrike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SG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 of the string, and n is the length of the string. If we use this method with the string 'hashing', where a = 27, the resulting hash value will be 41746817200. 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txt = "hashing"</a:t>
            </a:r>
          </a:p>
          <a:p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(txt) - 1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 = 0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 in txt: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result += 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ord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(c) * (27**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-= 1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print(result) #prints 41746817200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104*</a:t>
            </a:r>
            <a:r>
              <a:rPr lang="en-SG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27^6 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+ 97*27^5 + 115*27^4 + 104*27^3 + 105*27^2 + 110*27^1 + 103*27^0 = 41746817200 </a:t>
            </a:r>
            <a:endParaRPr lang="en-SG" sz="1200" b="0" i="0" u="none" strike="noStrike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value can then be used with the division method to yield an index value within the valid range.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0C0-17EE-4205-AA05-28603F50CCD0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17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08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08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5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67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8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8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7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1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1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5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DA0B-E48F-4F87-AD30-21906820D412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6545-60FE-49C6-9CF6-97F7FAE0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3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architecture-and-design/generating-perfect-hash-functions/1844045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Lesson 7</a:t>
            </a:r>
          </a:p>
        </p:txBody>
      </p:sp>
    </p:spTree>
    <p:extLst>
      <p:ext uri="{BB962C8B-B14F-4D97-AF65-F5344CB8AC3E}">
        <p14:creationId xmlns:p14="http://schemas.microsoft.com/office/powerpoint/2010/main" val="133785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If two keys map to the same table entry, we must resolve the collision to find another available slot. </a:t>
            </a:r>
          </a:p>
          <a:p>
            <a:pPr lvl="1"/>
            <a:r>
              <a:rPr lang="en-SG" sz="2400" b="1" dirty="0"/>
              <a:t>Linear probe </a:t>
            </a:r>
            <a:r>
              <a:rPr lang="en-SG" sz="2400" dirty="0"/>
              <a:t>– simplest approach which examines the table entries in sequential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831047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Consider adding key 903 to our hash table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sz="2400" dirty="0"/>
              <a:t>h(903) =&gt; 6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79566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1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If the end of the array is reached during the probe, it wraps around to the first entry and continues.</a:t>
            </a:r>
          </a:p>
          <a:p>
            <a:pPr lvl="1"/>
            <a:r>
              <a:rPr lang="en-SG" sz="2400" dirty="0"/>
              <a:t>Consider adding key 388 to our hash table.</a:t>
            </a:r>
          </a:p>
          <a:p>
            <a:pPr marL="457200" lvl="1" indent="0">
              <a:buNone/>
            </a:pPr>
            <a:r>
              <a:rPr lang="en-SG" sz="2400" dirty="0"/>
              <a:t>h(388) =&gt; 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6" y="3573016"/>
            <a:ext cx="7704856" cy="294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67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Searching a hash table for a specific key is very similar to the add operation</a:t>
            </a:r>
          </a:p>
          <a:p>
            <a:pPr lvl="1"/>
            <a:r>
              <a:rPr lang="en-SG" sz="2400" dirty="0"/>
              <a:t>Target key is mapped to an initial slot</a:t>
            </a:r>
          </a:p>
          <a:p>
            <a:pPr lvl="1"/>
            <a:r>
              <a:rPr lang="en-SG" sz="2400" dirty="0"/>
              <a:t>See if the slot contains the target</a:t>
            </a:r>
          </a:p>
          <a:p>
            <a:pPr lvl="1"/>
            <a:r>
              <a:rPr lang="en-SG" sz="2400" dirty="0"/>
              <a:t>Otherwise, apply the same probe used to add keys to locate the target. </a:t>
            </a:r>
          </a:p>
          <a:p>
            <a:pPr lvl="1"/>
            <a:r>
              <a:rPr lang="en-SG" sz="2400" dirty="0"/>
              <a:t>Example: search for key 903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803108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41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What if the key is not in the hash table?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The probe continues until either:</a:t>
            </a:r>
          </a:p>
          <a:p>
            <a:pPr lvl="1"/>
            <a:r>
              <a:rPr lang="en-SG" dirty="0"/>
              <a:t>A null reference is reached, or</a:t>
            </a:r>
          </a:p>
          <a:p>
            <a:pPr lvl="1"/>
            <a:r>
              <a:rPr lang="en-SG" dirty="0"/>
              <a:t>All slots have been examined.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31210"/>
            <a:ext cx="7358394" cy="152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Deleting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Deleting a key from a hash table is a bit more complicated than adding keys.</a:t>
            </a:r>
          </a:p>
          <a:p>
            <a:pPr lvl="1"/>
            <a:r>
              <a:rPr lang="en-SG" dirty="0"/>
              <a:t>We can search for the key to be deleted</a:t>
            </a:r>
          </a:p>
          <a:p>
            <a:pPr lvl="1"/>
            <a:r>
              <a:rPr lang="en-SG" dirty="0"/>
              <a:t>But we cannot simply remove it by setting the entry to None</a:t>
            </a:r>
          </a:p>
        </p:txBody>
      </p:sp>
    </p:spTree>
    <p:extLst>
      <p:ext uri="{BB962C8B-B14F-4D97-AF65-F5344CB8AC3E}">
        <p14:creationId xmlns:p14="http://schemas.microsoft.com/office/powerpoint/2010/main" val="42636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Incorrect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Suppose we simply remove key 226 from slot 6.</a:t>
            </a:r>
          </a:p>
          <a:p>
            <a:endParaRPr lang="en-SG" sz="2800" dirty="0"/>
          </a:p>
          <a:p>
            <a:endParaRPr lang="en-SG" sz="2800" dirty="0"/>
          </a:p>
          <a:p>
            <a:pPr marL="0" indent="0">
              <a:buNone/>
            </a:pPr>
            <a:endParaRPr lang="en-SG" sz="2800" dirty="0"/>
          </a:p>
          <a:p>
            <a:r>
              <a:rPr lang="en-SG" sz="2800" dirty="0"/>
              <a:t>What happens if we search for key 903?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4574"/>
            <a:ext cx="7647466" cy="10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76474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3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Correct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We use a special flag to indicate the entry is now empty, but was previously occupied</a:t>
            </a:r>
          </a:p>
          <a:p>
            <a:endParaRPr lang="en-SG" sz="2800" dirty="0"/>
          </a:p>
          <a:p>
            <a:endParaRPr lang="en-SG" sz="2800" dirty="0"/>
          </a:p>
          <a:p>
            <a:r>
              <a:rPr lang="en-SG" sz="2800" dirty="0"/>
              <a:t>When searching a hash table, the probe must continue past the slot(s) with the special flag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71835"/>
            <a:ext cx="7200800" cy="100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46609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02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The grouping of keys in a common area.</a:t>
            </a:r>
          </a:p>
          <a:p>
            <a:pPr lvl="1"/>
            <a:r>
              <a:rPr lang="en-SG" sz="2400" dirty="0"/>
              <a:t>As more keys are added to the hash table, more collisions are likely to occur</a:t>
            </a:r>
          </a:p>
          <a:p>
            <a:pPr lvl="1"/>
            <a:r>
              <a:rPr lang="en-SG" sz="2400" dirty="0"/>
              <a:t>Clusters begin to form due to the probing required to find an empty slot.</a:t>
            </a:r>
          </a:p>
          <a:p>
            <a:pPr lvl="1"/>
            <a:r>
              <a:rPr lang="en-SG" sz="2400" dirty="0"/>
              <a:t>As a cluster grows larger, more collisions will occur. </a:t>
            </a:r>
          </a:p>
          <a:p>
            <a:r>
              <a:rPr lang="en-SG" b="1" dirty="0"/>
              <a:t>Primary clustering</a:t>
            </a:r>
            <a:r>
              <a:rPr lang="en-SG" dirty="0"/>
              <a:t> – clustering around the original hash position. </a:t>
            </a:r>
          </a:p>
        </p:txBody>
      </p:sp>
    </p:spTree>
    <p:extLst>
      <p:ext uri="{BB962C8B-B14F-4D97-AF65-F5344CB8AC3E}">
        <p14:creationId xmlns:p14="http://schemas.microsoft.com/office/powerpoint/2010/main" val="246892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order in which the hash entries are visited during the probe.</a:t>
            </a:r>
          </a:p>
          <a:p>
            <a:pPr lvl="1"/>
            <a:r>
              <a:rPr lang="en-SG" dirty="0"/>
              <a:t>The linear probe steps through the entries in sequential order</a:t>
            </a:r>
          </a:p>
          <a:p>
            <a:pPr lvl="1"/>
            <a:r>
              <a:rPr lang="en-SG" dirty="0"/>
              <a:t>The next array slot can be represented as </a:t>
            </a:r>
          </a:p>
          <a:p>
            <a:pPr marL="457200" lvl="1" indent="0" algn="ctr">
              <a:buNone/>
            </a:pPr>
            <a:r>
              <a:rPr lang="en-SG" sz="2000" dirty="0"/>
              <a:t>slot = (home + </a:t>
            </a:r>
            <a:r>
              <a:rPr lang="en-SG" sz="2000" dirty="0" err="1"/>
              <a:t>i</a:t>
            </a:r>
            <a:r>
              <a:rPr lang="en-SG" sz="2000" dirty="0"/>
              <a:t>) % M</a:t>
            </a:r>
          </a:p>
          <a:p>
            <a:pPr lvl="1"/>
            <a:r>
              <a:rPr lang="en-SG" dirty="0"/>
              <a:t>Where</a:t>
            </a:r>
          </a:p>
          <a:p>
            <a:pPr lvl="2"/>
            <a:r>
              <a:rPr lang="en-SG" sz="1800" dirty="0" err="1"/>
              <a:t>i</a:t>
            </a:r>
            <a:r>
              <a:rPr lang="en-SG" dirty="0"/>
              <a:t> is the </a:t>
            </a:r>
            <a:r>
              <a:rPr lang="en-SG" sz="1800" dirty="0" err="1"/>
              <a:t>i</a:t>
            </a:r>
            <a:r>
              <a:rPr lang="en-SG" sz="1800" baseline="30000" dirty="0" err="1"/>
              <a:t>th</a:t>
            </a:r>
            <a:r>
              <a:rPr lang="en-SG" sz="1800" dirty="0"/>
              <a:t> </a:t>
            </a:r>
            <a:r>
              <a:rPr lang="en-SG" dirty="0"/>
              <a:t>probe</a:t>
            </a:r>
          </a:p>
          <a:p>
            <a:pPr lvl="2"/>
            <a:r>
              <a:rPr lang="en-SG" dirty="0"/>
              <a:t>home is the </a:t>
            </a:r>
            <a:r>
              <a:rPr lang="en-SG" b="1" dirty="0"/>
              <a:t>home position</a:t>
            </a:r>
          </a:p>
        </p:txBody>
      </p:sp>
    </p:spTree>
    <p:extLst>
      <p:ext uri="{BB962C8B-B14F-4D97-AF65-F5344CB8AC3E}">
        <p14:creationId xmlns:p14="http://schemas.microsoft.com/office/powerpoint/2010/main" val="34041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we have 16,000,000 data items. We would like to be able to find a particular item. – How long will it take to find the item?  </a:t>
            </a:r>
          </a:p>
          <a:p>
            <a:r>
              <a:rPr lang="en-SG" dirty="0"/>
              <a:t>It depends on the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40735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Modified Linear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We can improve the linear probe by changing the step size to some fixed constant</a:t>
            </a:r>
          </a:p>
          <a:p>
            <a:pPr marL="0" indent="0" algn="ctr">
              <a:buNone/>
            </a:pPr>
            <a:r>
              <a:rPr lang="en-SG" sz="2000" dirty="0"/>
              <a:t>slot = (home + </a:t>
            </a:r>
            <a:r>
              <a:rPr lang="en-SG" sz="2000" dirty="0" err="1"/>
              <a:t>i</a:t>
            </a:r>
            <a:r>
              <a:rPr lang="en-SG" sz="2000" dirty="0"/>
              <a:t> * c) % M</a:t>
            </a:r>
            <a:endParaRPr lang="en-SG" sz="2800" dirty="0"/>
          </a:p>
          <a:p>
            <a:r>
              <a:rPr lang="en-SG" sz="2800" dirty="0"/>
              <a:t>Suppose we set c = 3 to build the hash table</a:t>
            </a:r>
          </a:p>
          <a:p>
            <a:pPr marL="1970088" indent="0">
              <a:buNone/>
            </a:pPr>
            <a:r>
              <a:rPr lang="en-SG" sz="2000" dirty="0"/>
              <a:t>h(765) =&gt; 11 	h(579) =&gt; 7</a:t>
            </a:r>
          </a:p>
          <a:p>
            <a:pPr marL="1970088" indent="0">
              <a:buNone/>
            </a:pPr>
            <a:r>
              <a:rPr lang="pt-BR" sz="2000" dirty="0"/>
              <a:t>h(431) =&gt; 2 	h(226) =&gt; 5 =&gt; 8</a:t>
            </a:r>
          </a:p>
          <a:p>
            <a:pPr marL="1970088" indent="0">
              <a:buNone/>
            </a:pPr>
            <a:r>
              <a:rPr lang="en-SG" sz="2000" dirty="0"/>
              <a:t>h(96) =&gt; 5 	h(903) =&gt; 6</a:t>
            </a:r>
          </a:p>
          <a:p>
            <a:pPr marL="1970088" indent="0">
              <a:buNone/>
            </a:pPr>
            <a:r>
              <a:rPr lang="pt-BR" sz="2000" dirty="0"/>
              <a:t>h(142) =&gt; 12 	h(388) =&gt; 11 =&gt; 1</a:t>
            </a:r>
            <a:endParaRPr lang="en-SG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9200"/>
            <a:ext cx="797299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69666" y="522920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943572" y="522920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707904" y="522920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7868991" y="5230789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908779" y="522920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508104" y="5230789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324793" y="5230789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344247" y="5230789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8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A better approach for reducing primary clustering</a:t>
            </a:r>
          </a:p>
          <a:p>
            <a:endParaRPr lang="en-SG" sz="2800" dirty="0"/>
          </a:p>
          <a:p>
            <a:r>
              <a:rPr lang="en-SG" sz="2800" dirty="0"/>
              <a:t>Increases the distance between each probe in the sequence</a:t>
            </a:r>
          </a:p>
          <a:p>
            <a:r>
              <a:rPr lang="en-SG" sz="2800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4149080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h(765) =&gt; 11 	h(579) =&gt; 7</a:t>
            </a:r>
          </a:p>
          <a:p>
            <a:r>
              <a:rPr lang="pt-BR" dirty="0"/>
              <a:t>h(431) =&gt; 2 	h(226) =&gt; 5 =&gt; 6</a:t>
            </a:r>
          </a:p>
          <a:p>
            <a:r>
              <a:rPr lang="pt-BR" dirty="0"/>
              <a:t>h(96) =&gt; 5 	h(903) =&gt; 6 =&gt; 7 =&gt; 10</a:t>
            </a:r>
          </a:p>
          <a:p>
            <a:r>
              <a:rPr lang="pt-BR" dirty="0"/>
              <a:t>h(142) =&gt; 12 	h(388) =&gt; 11 =&gt; 12 =&gt; 2 =&gt; 7 =&gt;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309536" y="227687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slot = (home + </a:t>
            </a:r>
            <a:r>
              <a:rPr lang="en-SG" dirty="0" err="1"/>
              <a:t>i</a:t>
            </a:r>
            <a:r>
              <a:rPr lang="en-SG" dirty="0"/>
              <a:t>**2) % 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0" y="5589240"/>
            <a:ext cx="841593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80312" y="558924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740427" y="5571987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635896" y="5572765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8005123" y="5589240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884405" y="5572765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60707" y="5572765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6780987" y="5572765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141102" y="5590018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8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Reduces the number of collisions</a:t>
            </a:r>
          </a:p>
          <a:p>
            <a:r>
              <a:rPr lang="en-SG" sz="2800" dirty="0"/>
              <a:t>Introduces the problem of </a:t>
            </a:r>
            <a:r>
              <a:rPr lang="en-SG" sz="2800" b="1" dirty="0"/>
              <a:t>secondary clustering</a:t>
            </a:r>
          </a:p>
          <a:p>
            <a:pPr lvl="1"/>
            <a:r>
              <a:rPr lang="en-SG" sz="2400" dirty="0"/>
              <a:t>When two keys map to the same entry and have the same probe sequence </a:t>
            </a:r>
          </a:p>
          <a:p>
            <a:r>
              <a:rPr lang="en-SG" sz="2800" dirty="0"/>
              <a:t>Example: add key 648</a:t>
            </a:r>
          </a:p>
          <a:p>
            <a:pPr lvl="1"/>
            <a:r>
              <a:rPr lang="en-SG" sz="2400" dirty="0"/>
              <a:t>Hashes to entry 11</a:t>
            </a:r>
          </a:p>
          <a:p>
            <a:pPr lvl="1"/>
            <a:r>
              <a:rPr lang="en-SG" sz="2400" dirty="0"/>
              <a:t>Follows the same sequence as key 388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8496944" cy="12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28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When a collision occurs, a second hash function is used to build a probe sequence. </a:t>
            </a:r>
          </a:p>
          <a:p>
            <a:endParaRPr lang="en-SG" dirty="0"/>
          </a:p>
          <a:p>
            <a:r>
              <a:rPr lang="en-SG" dirty="0"/>
              <a:t>Step size remains a constant throughout the probe</a:t>
            </a:r>
          </a:p>
          <a:p>
            <a:r>
              <a:rPr lang="en-SG" dirty="0"/>
              <a:t>Multiple keys that have the same home position, will have different probe sequence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2709146"/>
            <a:ext cx="4045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slot = (home + </a:t>
            </a:r>
            <a:r>
              <a:rPr lang="en-SG" sz="2400" dirty="0" err="1"/>
              <a:t>i</a:t>
            </a:r>
            <a:r>
              <a:rPr lang="en-SG" sz="2400" dirty="0"/>
              <a:t> * </a:t>
            </a:r>
            <a:r>
              <a:rPr lang="en-SG" sz="2400" dirty="0" err="1"/>
              <a:t>hp</a:t>
            </a:r>
            <a:r>
              <a:rPr lang="en-SG" sz="2400" dirty="0"/>
              <a:t>(key)) % M</a:t>
            </a:r>
          </a:p>
        </p:txBody>
      </p:sp>
    </p:spTree>
    <p:extLst>
      <p:ext uri="{BB962C8B-B14F-4D97-AF65-F5344CB8AC3E}">
        <p14:creationId xmlns:p14="http://schemas.microsoft.com/office/powerpoint/2010/main" val="391979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simple choice for the second hash function</a:t>
            </a:r>
          </a:p>
          <a:p>
            <a:pPr marL="0" indent="0" algn="ctr">
              <a:buNone/>
            </a:pPr>
            <a:r>
              <a:rPr lang="en-SG" dirty="0"/>
              <a:t>	</a:t>
            </a:r>
            <a:r>
              <a:rPr lang="en-SG" sz="2800" dirty="0" err="1"/>
              <a:t>hp</a:t>
            </a:r>
            <a:r>
              <a:rPr lang="en-SG" sz="2800" dirty="0"/>
              <a:t>(key) = 1 + key % P</a:t>
            </a:r>
            <a:endParaRPr lang="en-SG" dirty="0"/>
          </a:p>
          <a:p>
            <a:r>
              <a:rPr lang="en-SG" dirty="0"/>
              <a:t>Example: let P = 8</a:t>
            </a: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12372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h(765) =&gt; 11 	h(579) =&gt; 7</a:t>
            </a:r>
          </a:p>
          <a:p>
            <a:r>
              <a:rPr lang="pt-BR" dirty="0"/>
              <a:t>h(431) =&gt; 2 	h(226) =&gt; 5 =&gt; 8</a:t>
            </a:r>
          </a:p>
          <a:p>
            <a:r>
              <a:rPr lang="en-SG" dirty="0"/>
              <a:t>h(96) =&gt; 5 	h(903) =&gt; 6</a:t>
            </a:r>
          </a:p>
          <a:p>
            <a:r>
              <a:rPr lang="pt-BR" dirty="0"/>
              <a:t>h(142) =&gt; 12 	h(388) =&gt; 11 =&gt; 3</a:t>
            </a:r>
            <a:endParaRPr lang="en-S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8" y="5085183"/>
            <a:ext cx="8285860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13035" y="5157192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636925" y="5139939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491880" y="5157192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7812360" y="5157192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733269" y="5157192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340827" y="5157192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116691" y="5157192"/>
            <a:ext cx="599325" cy="1080120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2267744" y="5157192"/>
            <a:ext cx="599325" cy="1080120"/>
          </a:xfrm>
          <a:prstGeom prst="rect">
            <a:avLst/>
          </a:prstGeom>
          <a:solidFill>
            <a:srgbClr val="C0504D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1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How big should a hash table be?</a:t>
            </a:r>
          </a:p>
          <a:p>
            <a:pPr lvl="1"/>
            <a:r>
              <a:rPr lang="en-SG" dirty="0"/>
              <a:t>If we know the max number of keys</a:t>
            </a:r>
          </a:p>
          <a:p>
            <a:pPr lvl="2"/>
            <a:r>
              <a:rPr lang="en-SG" dirty="0"/>
              <a:t>Create it big enough to hold all of the keys</a:t>
            </a:r>
          </a:p>
          <a:p>
            <a:pPr lvl="1"/>
            <a:r>
              <a:rPr lang="en-SG" dirty="0"/>
              <a:t>In most instances, we don’t know the number of keys</a:t>
            </a:r>
          </a:p>
          <a:p>
            <a:r>
              <a:rPr lang="en-SG" dirty="0"/>
              <a:t>Most probing techniques work best when the table size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92982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can start with a small table and expand it as needed</a:t>
            </a:r>
          </a:p>
          <a:p>
            <a:pPr lvl="1"/>
            <a:r>
              <a:rPr lang="en-SG" dirty="0"/>
              <a:t>Similar to the approach used with the dynamic array</a:t>
            </a:r>
          </a:p>
          <a:p>
            <a:r>
              <a:rPr lang="en-SG" b="1" dirty="0"/>
              <a:t>Load factor </a:t>
            </a:r>
            <a:r>
              <a:rPr lang="en-SG" dirty="0"/>
              <a:t>– the ration between the number of keys and the size of the table</a:t>
            </a:r>
          </a:p>
          <a:p>
            <a:pPr lvl="1"/>
            <a:r>
              <a:rPr lang="en-SG" dirty="0"/>
              <a:t>A hash table should be expanded before the load factor reaches 80%</a:t>
            </a:r>
          </a:p>
        </p:txBody>
      </p:sp>
    </p:spTree>
    <p:extLst>
      <p:ext uri="{BB962C8B-B14F-4D97-AF65-F5344CB8AC3E}">
        <p14:creationId xmlns:p14="http://schemas.microsoft.com/office/powerpoint/2010/main" val="344024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Rehashing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After creating a larger array for the table, we cannot simply copy the original keys to the new table</a:t>
            </a:r>
          </a:p>
          <a:p>
            <a:endParaRPr lang="en-SG" sz="2800" dirty="0"/>
          </a:p>
          <a:p>
            <a:pPr marL="0" indent="0">
              <a:buNone/>
            </a:pPr>
            <a:endParaRPr lang="en-SG" sz="2800" dirty="0"/>
          </a:p>
          <a:p>
            <a:r>
              <a:rPr lang="en-SG" sz="2800" dirty="0"/>
              <a:t>We must rebuild or rehash the entire table.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83837"/>
            <a:ext cx="680323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h(765) =&gt; 0 	h(579) =&gt; 1</a:t>
            </a:r>
          </a:p>
          <a:p>
            <a:r>
              <a:rPr lang="en-SG" dirty="0"/>
              <a:t>h(431) =&gt; 6 	h(226) =&gt; 5</a:t>
            </a:r>
          </a:p>
          <a:p>
            <a:r>
              <a:rPr lang="en-SG" dirty="0"/>
              <a:t>h(96) =&gt; 11 	h(903) =&gt; 2</a:t>
            </a:r>
          </a:p>
          <a:p>
            <a:r>
              <a:rPr lang="pt-BR" dirty="0"/>
              <a:t>h(142) =&gt; 6 =&gt; 7 	h(388) =&gt; 14</a:t>
            </a:r>
            <a:endParaRPr lang="en-SG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61248"/>
            <a:ext cx="904900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01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Expansion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Size of the expansion depends on the application </a:t>
            </a:r>
          </a:p>
          <a:p>
            <a:r>
              <a:rPr lang="en-SG" sz="2800" dirty="0"/>
              <a:t>Good rule of thumb is to at least double its size</a:t>
            </a:r>
          </a:p>
          <a:p>
            <a:r>
              <a:rPr lang="en-SG" sz="2800" dirty="0"/>
              <a:t>Two common approaches:</a:t>
            </a:r>
          </a:p>
          <a:p>
            <a:pPr lvl="1"/>
            <a:r>
              <a:rPr lang="en-SG" sz="2400" dirty="0"/>
              <a:t>Double the size of the table, then search for the first larger prime number</a:t>
            </a:r>
          </a:p>
          <a:p>
            <a:pPr lvl="1"/>
            <a:r>
              <a:rPr lang="en-SG" sz="2400" dirty="0"/>
              <a:t>Double the size of the table, and add one to ensure M is odd</a:t>
            </a:r>
          </a:p>
        </p:txBody>
      </p:sp>
    </p:spTree>
    <p:extLst>
      <p:ext uri="{BB962C8B-B14F-4D97-AF65-F5344CB8AC3E}">
        <p14:creationId xmlns:p14="http://schemas.microsoft.com/office/powerpoint/2010/main" val="60638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Depends on</a:t>
            </a:r>
          </a:p>
          <a:p>
            <a:pPr lvl="1"/>
            <a:r>
              <a:rPr lang="en-SG" dirty="0"/>
              <a:t>The hash function</a:t>
            </a:r>
          </a:p>
          <a:p>
            <a:pPr lvl="1"/>
            <a:r>
              <a:rPr lang="en-SG" dirty="0"/>
              <a:t>Size of the table</a:t>
            </a:r>
          </a:p>
          <a:p>
            <a:pPr lvl="1"/>
            <a:r>
              <a:rPr lang="en-SG" dirty="0"/>
              <a:t>Type of collision resolution probe</a:t>
            </a:r>
          </a:p>
          <a:p>
            <a:r>
              <a:rPr lang="en-SG" dirty="0"/>
              <a:t>Once an empty slot is located, adding or deleting a key can be done in O(1) time</a:t>
            </a:r>
          </a:p>
          <a:p>
            <a:r>
              <a:rPr lang="en-SG" dirty="0"/>
              <a:t>The time required to perform the search is the main contributor to the overall time of all ops</a:t>
            </a:r>
          </a:p>
        </p:txBody>
      </p:sp>
    </p:spTree>
    <p:extLst>
      <p:ext uri="{BB962C8B-B14F-4D97-AF65-F5344CB8AC3E}">
        <p14:creationId xmlns:p14="http://schemas.microsoft.com/office/powerpoint/2010/main" val="13499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data structure is a linked list and items are not sorted, the search time is O(N). </a:t>
            </a:r>
          </a:p>
          <a:p>
            <a:r>
              <a:rPr lang="en-SG" dirty="0"/>
              <a:t>If the data structure is a linked list and items are sorted, the search time of a binary search is O(log</a:t>
            </a:r>
            <a:r>
              <a:rPr lang="en-SG" baseline="-25000" dirty="0"/>
              <a:t>2</a:t>
            </a:r>
            <a:r>
              <a:rPr lang="en-SG" dirty="0"/>
              <a:t> N 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040" y="5445224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log</a:t>
            </a:r>
            <a:r>
              <a:rPr lang="en-SG" sz="2800" baseline="-25000" dirty="0"/>
              <a:t>2</a:t>
            </a:r>
            <a:r>
              <a:rPr lang="en-SG" sz="2800" dirty="0"/>
              <a:t> 16,000,000 ≈ 24</a:t>
            </a:r>
          </a:p>
        </p:txBody>
      </p:sp>
    </p:spTree>
    <p:extLst>
      <p:ext uri="{BB962C8B-B14F-4D97-AF65-F5344CB8AC3E}">
        <p14:creationId xmlns:p14="http://schemas.microsoft.com/office/powerpoint/2010/main" val="240728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Best case: O(1)</a:t>
            </a:r>
          </a:p>
          <a:p>
            <a:pPr lvl="1"/>
            <a:r>
              <a:rPr lang="en-SG" dirty="0"/>
              <a:t>The key maps directly to the correct entry</a:t>
            </a:r>
          </a:p>
          <a:p>
            <a:pPr lvl="1"/>
            <a:r>
              <a:rPr lang="en-SG" dirty="0"/>
              <a:t>There are no collisions</a:t>
            </a:r>
          </a:p>
          <a:p>
            <a:r>
              <a:rPr lang="en-SG" dirty="0"/>
              <a:t>Worst case: O(m)</a:t>
            </a:r>
          </a:p>
          <a:p>
            <a:pPr lvl="1"/>
            <a:r>
              <a:rPr lang="en-SG" dirty="0"/>
              <a:t>Assume there are n keys stored in a table of size m</a:t>
            </a:r>
          </a:p>
          <a:p>
            <a:pPr lvl="1"/>
            <a:r>
              <a:rPr lang="en-SG" dirty="0"/>
              <a:t>The probe has to visit every entry in the table</a:t>
            </a:r>
          </a:p>
        </p:txBody>
      </p:sp>
    </p:spTree>
    <p:extLst>
      <p:ext uri="{BB962C8B-B14F-4D97-AF65-F5344CB8AC3E}">
        <p14:creationId xmlns:p14="http://schemas.microsoft.com/office/powerpoint/2010/main" val="169468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While hashing appears to be no better than a basic linear search, hashing is very efficient in the average case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74086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09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can eliminate collisions altogether if we store the keys outside the table</a:t>
            </a:r>
          </a:p>
          <a:p>
            <a:pPr lvl="1"/>
            <a:r>
              <a:rPr lang="en-SG" b="1" dirty="0"/>
              <a:t>Chains</a:t>
            </a:r>
            <a:r>
              <a:rPr lang="en-SG" dirty="0"/>
              <a:t> – use linked lists to store keys that map to the same entry</a:t>
            </a:r>
          </a:p>
          <a:p>
            <a:pPr lvl="1"/>
            <a:r>
              <a:rPr lang="en-SG" dirty="0"/>
              <a:t>The hash table becomes an array of linked lists</a:t>
            </a:r>
          </a:p>
          <a:p>
            <a:pPr lvl="1"/>
            <a:r>
              <a:rPr lang="en-SG" dirty="0"/>
              <a:t>After mapping the key to an entry in the table, the linked list is searched for the key</a:t>
            </a:r>
          </a:p>
        </p:txBody>
      </p:sp>
    </p:spTree>
    <p:extLst>
      <p:ext uri="{BB962C8B-B14F-4D97-AF65-F5344CB8AC3E}">
        <p14:creationId xmlns:p14="http://schemas.microsoft.com/office/powerpoint/2010/main" val="74542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689845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6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Efficiency: 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Very efficient in the average case</a:t>
            </a:r>
          </a:p>
          <a:p>
            <a:pPr lvl="1"/>
            <a:r>
              <a:rPr lang="en-SG" dirty="0"/>
              <a:t>If there are n keys and m entries, the average list length is </a:t>
            </a:r>
          </a:p>
          <a:p>
            <a:pPr marL="457200" lvl="1" indent="0">
              <a:buNone/>
            </a:pPr>
            <a:r>
              <a:rPr lang="en-SG" dirty="0"/>
              <a:t>		</a:t>
            </a:r>
            <a:r>
              <a:rPr lang="el-GR" dirty="0"/>
              <a:t>α = </a:t>
            </a:r>
            <a:r>
              <a:rPr lang="en-SG" dirty="0"/>
              <a:t>n/m</a:t>
            </a:r>
          </a:p>
          <a:p>
            <a:pPr lvl="1"/>
            <a:r>
              <a:rPr lang="en-SG" dirty="0"/>
              <a:t>Successful search</a:t>
            </a:r>
          </a:p>
          <a:p>
            <a:pPr marL="457200" lvl="1" indent="0">
              <a:buNone/>
            </a:pPr>
            <a:r>
              <a:rPr lang="en-SG" dirty="0"/>
              <a:t>		</a:t>
            </a:r>
            <a:r>
              <a:rPr lang="el-GR" dirty="0"/>
              <a:t>1 + α/2</a:t>
            </a:r>
            <a:endParaRPr lang="en-SG" dirty="0"/>
          </a:p>
          <a:p>
            <a:pPr lvl="1"/>
            <a:r>
              <a:rPr lang="en-SG" dirty="0"/>
              <a:t>Unsuccessful search</a:t>
            </a:r>
          </a:p>
          <a:p>
            <a:pPr marL="457200" lvl="1" indent="0">
              <a:buNone/>
            </a:pPr>
            <a:r>
              <a:rPr lang="en-SG" dirty="0"/>
              <a:t>		</a:t>
            </a:r>
            <a:r>
              <a:rPr lang="el-GR" dirty="0"/>
              <a:t>1 + 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5878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efficiency of hashing depends  in large part on the selection of a good hash function</a:t>
            </a:r>
          </a:p>
          <a:p>
            <a:pPr lvl="1"/>
            <a:r>
              <a:rPr lang="en-SG" dirty="0"/>
              <a:t>A “perfect” function will map every key to a different table entry </a:t>
            </a:r>
          </a:p>
          <a:p>
            <a:pPr lvl="2"/>
            <a:r>
              <a:rPr lang="en-SG" dirty="0"/>
              <a:t>This is </a:t>
            </a:r>
            <a:r>
              <a:rPr lang="en-SG" dirty="0" err="1"/>
              <a:t>seldoom</a:t>
            </a:r>
            <a:r>
              <a:rPr lang="en-SG" dirty="0"/>
              <a:t> achieved except in special cases [</a:t>
            </a:r>
            <a:r>
              <a:rPr lang="en-SG" dirty="0">
                <a:hlinkClick r:id="rId3"/>
              </a:rPr>
              <a:t>further reading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A “good” hash function distributes the keys evenly across the range of table entries</a:t>
            </a:r>
          </a:p>
        </p:txBody>
      </p:sp>
    </p:spTree>
    <p:extLst>
      <p:ext uri="{BB962C8B-B14F-4D97-AF65-F5344CB8AC3E}">
        <p14:creationId xmlns:p14="http://schemas.microsoft.com/office/powerpoint/2010/main" val="172665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 Function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Important guidelines to consider in designing a hash function.</a:t>
            </a:r>
          </a:p>
          <a:p>
            <a:pPr lvl="1"/>
            <a:r>
              <a:rPr lang="en-SG" dirty="0"/>
              <a:t>Computation should be simple</a:t>
            </a:r>
          </a:p>
          <a:p>
            <a:pPr lvl="1"/>
            <a:r>
              <a:rPr lang="en-SG" dirty="0"/>
              <a:t>Resulting index cannot be random</a:t>
            </a:r>
          </a:p>
          <a:p>
            <a:pPr lvl="1"/>
            <a:r>
              <a:rPr lang="en-SG" dirty="0"/>
              <a:t>Every part of a multi-part key should contribute</a:t>
            </a:r>
          </a:p>
          <a:p>
            <a:pPr lvl="1"/>
            <a:r>
              <a:rPr lang="en-SG" dirty="0"/>
              <a:t>Table size should be prime number</a:t>
            </a:r>
          </a:p>
        </p:txBody>
      </p:sp>
    </p:spTree>
    <p:extLst>
      <p:ext uri="{BB962C8B-B14F-4D97-AF65-F5344CB8AC3E}">
        <p14:creationId xmlns:p14="http://schemas.microsoft.com/office/powerpoint/2010/main" val="186771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Division – simplest for integer values</a:t>
            </a:r>
          </a:p>
          <a:p>
            <a:r>
              <a:rPr lang="en-SG" dirty="0"/>
              <a:t>Truncation – some columns in the key are ignored</a:t>
            </a:r>
          </a:p>
          <a:p>
            <a:pPr lvl="1"/>
            <a:r>
              <a:rPr lang="en-SG" dirty="0"/>
              <a:t>Example: assume keys composed of 7 digits</a:t>
            </a:r>
          </a:p>
          <a:p>
            <a:pPr lvl="1"/>
            <a:r>
              <a:rPr lang="en-SG" dirty="0"/>
              <a:t>Use the 1</a:t>
            </a:r>
            <a:r>
              <a:rPr lang="en-SG" baseline="30000" dirty="0"/>
              <a:t>st</a:t>
            </a:r>
            <a:r>
              <a:rPr lang="en-SG" dirty="0"/>
              <a:t>, 3</a:t>
            </a:r>
            <a:r>
              <a:rPr lang="en-SG" baseline="30000" dirty="0"/>
              <a:t>rd</a:t>
            </a:r>
            <a:r>
              <a:rPr lang="en-SG" dirty="0"/>
              <a:t>, 6</a:t>
            </a:r>
            <a:r>
              <a:rPr lang="en-SG" baseline="30000" dirty="0"/>
              <a:t>th</a:t>
            </a:r>
            <a:r>
              <a:rPr lang="en-SG" dirty="0"/>
              <a:t> digits to form an index (M = 1000)</a:t>
            </a:r>
          </a:p>
        </p:txBody>
      </p:sp>
    </p:spTree>
    <p:extLst>
      <p:ext uri="{BB962C8B-B14F-4D97-AF65-F5344CB8AC3E}">
        <p14:creationId xmlns:p14="http://schemas.microsoft.com/office/powerpoint/2010/main" val="3315715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Folding – key is split into multiple parts then combined into a single value</a:t>
            </a:r>
          </a:p>
          <a:p>
            <a:pPr lvl="1"/>
            <a:r>
              <a:rPr lang="en-SG" dirty="0"/>
              <a:t>Given a key value 4873152, split it into three smaller values (48, 73, 152)</a:t>
            </a:r>
          </a:p>
          <a:p>
            <a:pPr lvl="1"/>
            <a:r>
              <a:rPr lang="en-SG" dirty="0"/>
              <a:t>Add the values together and use with division</a:t>
            </a:r>
          </a:p>
        </p:txBody>
      </p:sp>
    </p:spTree>
    <p:extLst>
      <p:ext uri="{BB962C8B-B14F-4D97-AF65-F5344CB8AC3E}">
        <p14:creationId xmlns:p14="http://schemas.microsoft.com/office/powerpoint/2010/main" val="86681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Strings can also be stored in a hash table.</a:t>
            </a:r>
          </a:p>
          <a:p>
            <a:pPr lvl="1"/>
            <a:r>
              <a:rPr lang="en-SG" dirty="0"/>
              <a:t>Convert to an integer value that can be used with the division or truncation methods</a:t>
            </a:r>
          </a:p>
          <a:p>
            <a:r>
              <a:rPr lang="en-SG" dirty="0"/>
              <a:t>Simplest approach: sum the ASCII values of individual characters.</a:t>
            </a:r>
          </a:p>
          <a:p>
            <a:pPr lvl="1"/>
            <a:r>
              <a:rPr lang="en-SG" dirty="0"/>
              <a:t>Problem: Short strings will not hash to larger table entries</a:t>
            </a:r>
          </a:p>
          <a:p>
            <a:r>
              <a:rPr lang="en-SG" dirty="0"/>
              <a:t>Better approach: use a polynomial </a:t>
            </a:r>
          </a:p>
          <a:p>
            <a:endParaRPr lang="en-S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88694"/>
            <a:ext cx="8712968" cy="79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8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Can we do even better than O(log</a:t>
            </a:r>
            <a:r>
              <a:rPr lang="en-SG" baseline="-25000" dirty="0"/>
              <a:t>2</a:t>
            </a:r>
            <a:r>
              <a:rPr lang="en-SG" dirty="0"/>
              <a:t> N )?</a:t>
            </a:r>
          </a:p>
          <a:p>
            <a:r>
              <a:rPr lang="en-SG" dirty="0"/>
              <a:t>Yes we can. We can use “hash” functions.</a:t>
            </a:r>
          </a:p>
        </p:txBody>
      </p:sp>
    </p:spTree>
    <p:extLst>
      <p:ext uri="{BB962C8B-B14F-4D97-AF65-F5344CB8AC3E}">
        <p14:creationId xmlns:p14="http://schemas.microsoft.com/office/powerpoint/2010/main" val="241491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Comparison-based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locate an item, the target search key has to be compared the other keys in the collection.</a:t>
            </a:r>
          </a:p>
          <a:p>
            <a:pPr lvl="1"/>
            <a:r>
              <a:rPr lang="en-SG" dirty="0"/>
              <a:t>O(log n) is the best that can be achieved</a:t>
            </a:r>
          </a:p>
          <a:p>
            <a:pPr lvl="1"/>
            <a:r>
              <a:rPr lang="en-SG" dirty="0"/>
              <a:t>We must use a different technique if we want to improve the search time</a:t>
            </a:r>
          </a:p>
        </p:txBody>
      </p:sp>
    </p:spTree>
    <p:extLst>
      <p:ext uri="{BB962C8B-B14F-4D97-AF65-F5344CB8AC3E}">
        <p14:creationId xmlns:p14="http://schemas.microsoft.com/office/powerpoint/2010/main" val="6018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process of mapping a search key to a limited range of array indices</a:t>
            </a:r>
          </a:p>
          <a:p>
            <a:pPr lvl="1"/>
            <a:r>
              <a:rPr lang="en-SG" dirty="0"/>
              <a:t>The goal of providing direct access to the keys</a:t>
            </a:r>
          </a:p>
          <a:p>
            <a:pPr lvl="1"/>
            <a:r>
              <a:rPr lang="en-SG" dirty="0"/>
              <a:t>Hash table – the array containing the keys</a:t>
            </a:r>
          </a:p>
          <a:p>
            <a:pPr lvl="1"/>
            <a:r>
              <a:rPr lang="en-SG" dirty="0"/>
              <a:t>Hash function – maps a key to an array index</a:t>
            </a:r>
          </a:p>
        </p:txBody>
      </p:sp>
    </p:spTree>
    <p:extLst>
      <p:ext uri="{BB962C8B-B14F-4D97-AF65-F5344CB8AC3E}">
        <p14:creationId xmlns:p14="http://schemas.microsoft.com/office/powerpoint/2010/main" val="405202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we have the following set of keys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sz="2000" dirty="0"/>
              <a:t>765, 431, 96, 142, 579, 226 903, 388</a:t>
            </a:r>
            <a:endParaRPr lang="en-SG" dirty="0"/>
          </a:p>
          <a:p>
            <a:r>
              <a:rPr lang="en-SG" dirty="0"/>
              <a:t>And a hash table, T, with M = 13 elements</a:t>
            </a:r>
          </a:p>
          <a:p>
            <a:pPr algn="ctr"/>
            <a:r>
              <a:rPr lang="en-SG" dirty="0"/>
              <a:t>We can define a simple hash function h()</a:t>
            </a:r>
            <a:br>
              <a:rPr lang="en-SG" dirty="0"/>
            </a:br>
            <a:r>
              <a:rPr lang="en-SG" sz="2000" dirty="0"/>
              <a:t>h(key) = key % M</a:t>
            </a:r>
          </a:p>
        </p:txBody>
      </p:sp>
    </p:spTree>
    <p:extLst>
      <p:ext uri="{BB962C8B-B14F-4D97-AF65-F5344CB8AC3E}">
        <p14:creationId xmlns:p14="http://schemas.microsoft.com/office/powerpoint/2010/main" val="424677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To add a key to the hash table:</a:t>
            </a:r>
          </a:p>
          <a:p>
            <a:pPr lvl="1"/>
            <a:r>
              <a:rPr lang="en-SG" dirty="0"/>
              <a:t>Apply the hash function to determine the array index which the key should be stored.</a:t>
            </a:r>
          </a:p>
          <a:p>
            <a:pPr marL="457200" lvl="1" indent="0">
              <a:buNone/>
            </a:pPr>
            <a:r>
              <a:rPr lang="en-SG" sz="2000" dirty="0"/>
              <a:t>h(765) =&gt; 11</a:t>
            </a:r>
          </a:p>
          <a:p>
            <a:pPr marL="457200" lvl="1" indent="0">
              <a:buNone/>
            </a:pPr>
            <a:r>
              <a:rPr lang="en-SG" sz="2000" dirty="0"/>
              <a:t>h(431) =&gt; 2</a:t>
            </a:r>
          </a:p>
          <a:p>
            <a:pPr marL="457200" lvl="1" indent="0">
              <a:buNone/>
            </a:pPr>
            <a:r>
              <a:rPr lang="en-SG" sz="2000" dirty="0"/>
              <a:t>h(96) =&gt; 5</a:t>
            </a:r>
          </a:p>
          <a:p>
            <a:pPr marL="457200" lvl="1" indent="0">
              <a:buNone/>
            </a:pPr>
            <a:r>
              <a:rPr lang="en-SG" sz="2000" dirty="0"/>
              <a:t>h(142) =&gt; 12</a:t>
            </a:r>
          </a:p>
          <a:p>
            <a:pPr marL="457200" lvl="1" indent="0">
              <a:buNone/>
            </a:pPr>
            <a:r>
              <a:rPr lang="en-SG" sz="2000" dirty="0"/>
              <a:t>h(579) =&gt; 7</a:t>
            </a:r>
            <a:endParaRPr lang="en-SG" dirty="0"/>
          </a:p>
          <a:p>
            <a:pPr lvl="1"/>
            <a:r>
              <a:rPr lang="en-SG" dirty="0"/>
              <a:t>Store the key in the given slot. 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68" y="5517232"/>
            <a:ext cx="5343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4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happens when we attempt to add key 226?</a:t>
            </a:r>
          </a:p>
          <a:p>
            <a:pPr marL="0" indent="0">
              <a:buNone/>
            </a:pPr>
            <a:r>
              <a:rPr lang="en-SG" sz="2400" dirty="0"/>
              <a:t>	h(226) =&gt; 5</a:t>
            </a:r>
          </a:p>
          <a:p>
            <a:r>
              <a:rPr lang="en-SG" dirty="0"/>
              <a:t>Collision – when two or more keys map to the same hash location.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4230"/>
            <a:ext cx="71719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0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1760</Words>
  <Application>Microsoft Office PowerPoint</Application>
  <PresentationFormat>On-screen Show (4:3)</PresentationFormat>
  <Paragraphs>246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Office Theme</vt:lpstr>
      <vt:lpstr>Hashing</vt:lpstr>
      <vt:lpstr>Motivation</vt:lpstr>
      <vt:lpstr>Motivation</vt:lpstr>
      <vt:lpstr>Motivation…</vt:lpstr>
      <vt:lpstr>Comparison-based Searches</vt:lpstr>
      <vt:lpstr>Hashing</vt:lpstr>
      <vt:lpstr>Hashing example</vt:lpstr>
      <vt:lpstr>Adding Keys</vt:lpstr>
      <vt:lpstr>Collisions</vt:lpstr>
      <vt:lpstr>Probing</vt:lpstr>
      <vt:lpstr>Probing</vt:lpstr>
      <vt:lpstr>Probing </vt:lpstr>
      <vt:lpstr>Searching</vt:lpstr>
      <vt:lpstr>Searching</vt:lpstr>
      <vt:lpstr>Deleting Keys</vt:lpstr>
      <vt:lpstr>Incorrect Deletion</vt:lpstr>
      <vt:lpstr>Correct Deletion</vt:lpstr>
      <vt:lpstr>Clustering</vt:lpstr>
      <vt:lpstr>Probe Sequence</vt:lpstr>
      <vt:lpstr>Modified Linear Probe</vt:lpstr>
      <vt:lpstr>Quadratic Probing</vt:lpstr>
      <vt:lpstr>Quadratic Probing</vt:lpstr>
      <vt:lpstr>Double Hashing</vt:lpstr>
      <vt:lpstr>Double hashing</vt:lpstr>
      <vt:lpstr>Table Size</vt:lpstr>
      <vt:lpstr>Rehashing</vt:lpstr>
      <vt:lpstr>Rehashing Example</vt:lpstr>
      <vt:lpstr>Expansion Size</vt:lpstr>
      <vt:lpstr>Efficiency Analysis</vt:lpstr>
      <vt:lpstr>Efficiency Analysis</vt:lpstr>
      <vt:lpstr>Efficiency Analysis</vt:lpstr>
      <vt:lpstr>Separate Chaining</vt:lpstr>
      <vt:lpstr>Separate Chaining</vt:lpstr>
      <vt:lpstr>Efficiency: Separate Chaining</vt:lpstr>
      <vt:lpstr>Hash functions</vt:lpstr>
      <vt:lpstr>Hash Function Guidelines</vt:lpstr>
      <vt:lpstr>Common Hash Functions</vt:lpstr>
      <vt:lpstr>Common Hash Functions</vt:lpstr>
      <vt:lpstr>Hashing Strings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ri</dc:creator>
  <cp:lastModifiedBy>Teng Yi Heng</cp:lastModifiedBy>
  <cp:revision>23</cp:revision>
  <cp:lastPrinted>2018-04-03T03:30:37Z</cp:lastPrinted>
  <dcterms:created xsi:type="dcterms:W3CDTF">2018-04-02T11:50:48Z</dcterms:created>
  <dcterms:modified xsi:type="dcterms:W3CDTF">2018-04-03T00:34:51Z</dcterms:modified>
</cp:coreProperties>
</file>