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Dosis"/>
      <p:regular r:id="rId25"/>
      <p:bold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osis-bold.fntdata"/><Relationship Id="rId25" Type="http://schemas.openxmlformats.org/officeDocument/2006/relationships/font" Target="fonts/Dosis-regular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Red">
  <p:cSld name="BLANK_1_1_1_1_2">
    <p:bg>
      <p:bgPr>
        <a:solidFill>
          <a:srgbClr val="A61C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Blue">
  <p:cSld name="BLANK_1_1_1_1_2_1_1">
    <p:bg>
      <p:bgPr>
        <a:solidFill>
          <a:srgbClr val="3D85C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Blue">
  <p:cSld name="TITLE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idx="1" type="subTitle"/>
          </p:nvPr>
        </p:nvSpPr>
        <p:spPr>
          <a:xfrm>
            <a:off x="685800" y="57421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Blue">
  <p:cSld name="TITLE_AND_BODY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Purple">
  <p:cSld name="BLANK_1_1_1_1_2_1_1_2">
    <p:bg>
      <p:bgPr>
        <a:solidFill>
          <a:srgbClr val="674EA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Purple">
  <p:cSld name="TITLE_1_1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Shape 57"/>
          <p:cNvSpPr txBox="1"/>
          <p:nvPr>
            <p:ph idx="1" type="subTitle"/>
          </p:nvPr>
        </p:nvSpPr>
        <p:spPr>
          <a:xfrm>
            <a:off x="838200" y="58945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Purple">
  <p:cSld name="TITLE_AND_BODY_1_1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Grey">
  <p:cSld name="BLANK_1_1_1_1_2_1_1_2_1">
    <p:bg>
      <p:bgPr>
        <a:solidFill>
          <a:srgbClr val="66666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Grey">
  <p:cSld name="TITLE_1_1_2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Shape 68"/>
          <p:cNvSpPr txBox="1"/>
          <p:nvPr>
            <p:ph idx="1" type="subTitle"/>
          </p:nvPr>
        </p:nvSpPr>
        <p:spPr>
          <a:xfrm>
            <a:off x="685800" y="57421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Grey">
  <p:cSld name="TITLE_AND_BODY_1_1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Shape 7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Teal">
  <p:cSld name="BLANK_1_1_1_1_2_1_1_2_1_1">
    <p:bg>
      <p:bgPr>
        <a:solidFill>
          <a:srgbClr val="45818E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Red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57421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Teal">
  <p:cSld name="TITLE_1_1_2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" type="subTitle"/>
          </p:nvPr>
        </p:nvSpPr>
        <p:spPr>
          <a:xfrm>
            <a:off x="685800" y="57421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Teal">
  <p:cSld name="TITLE_AND_BODY_1_1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Shape 8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Midnight Blue">
  <p:cSld name="BLANK_1_1_1_1_2_1_1_2_1_1_1">
    <p:bg>
      <p:bgPr>
        <a:solidFill>
          <a:srgbClr val="07376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Midnight Blue">
  <p:cSld name="TITLE_1_1_2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Shape 90"/>
          <p:cNvSpPr txBox="1"/>
          <p:nvPr>
            <p:ph idx="1" type="subTitle"/>
          </p:nvPr>
        </p:nvSpPr>
        <p:spPr>
          <a:xfrm>
            <a:off x="685800" y="57421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Midnight Blue">
  <p:cSld name="TITLE_AND_BODY_1_1_2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Shape 9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Tan">
  <p:cSld name="BLANK_1_1_1_1_2_1_1_2_1_1_1_1">
    <p:bg>
      <p:bgPr>
        <a:solidFill>
          <a:srgbClr val="DD7E6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Tan">
  <p:cSld name="TITLE_1_1_2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Shape 101"/>
          <p:cNvSpPr txBox="1"/>
          <p:nvPr>
            <p:ph idx="1" type="subTitle"/>
          </p:nvPr>
        </p:nvSpPr>
        <p:spPr>
          <a:xfrm>
            <a:off x="685800" y="57421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Tan Ah Kow">
  <p:cSld name="TITLE_AND_BODY_1_1_2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 1 1 1">
  <p:cSld name="TITLE_AND_BODY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Shape 113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Shape 11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Red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/>
          <p:nvPr/>
        </p:nvCxnSpPr>
        <p:spPr>
          <a:xfrm>
            <a:off x="0" y="4662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Shape 118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637875" y="5602686"/>
            <a:ext cx="77724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0" name="Shape 120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hape 122"/>
          <p:cNvCxnSpPr/>
          <p:nvPr/>
        </p:nvCxnSpPr>
        <p:spPr>
          <a:xfrm>
            <a:off x="0" y="4662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Shape 123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637875" y="5602686"/>
            <a:ext cx="77724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5" name="Shape 125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E6913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6425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60274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None/>
              <a:defRPr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</a:lstStyle>
          <a:p/>
        </p:txBody>
      </p:sp>
      <p:sp>
        <p:nvSpPr>
          <p:cNvPr id="130" name="Shape 130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Shape 131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60274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Dosis"/>
              <a:buNone/>
              <a:defRPr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</a:lstStyle>
          <a:p/>
        </p:txBody>
      </p:sp>
      <p:sp>
        <p:nvSpPr>
          <p:cNvPr id="134" name="Shape 1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Orange">
  <p:cSld name="BLANK_1_1_1_1_2_1_1_1">
    <p:bg>
      <p:bgPr>
        <a:solidFill>
          <a:srgbClr val="E69138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Orange">
  <p:cSld name="TITLE_1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57421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Orange">
  <p:cSld name="TITLE_AND_BODY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- Green">
  <p:cSld name="BLANK_1_1_1_1_2_1">
    <p:bg>
      <p:bgPr>
        <a:solidFill>
          <a:srgbClr val="6AA84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eature - Green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5478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542414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5742126"/>
            <a:ext cx="77724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Dosis"/>
              <a:buNone/>
              <a:defRPr sz="3600">
                <a:solidFill>
                  <a:srgbClr val="66666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- Green">
  <p:cSld name="TITLE_AND_BODY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1533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0" y="150383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Dosis"/>
              <a:buNone/>
              <a:defRPr sz="48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osis"/>
              <a:buNone/>
              <a:defRPr b="1" sz="3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■"/>
              <a:defRPr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tinkercademy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ode.jquery.com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jquery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tk.sg/rick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crypted.google.com/search?num=20&amp;newwindow=1&amp;safe=active&amp;q=how+to+generate+random+numbers+in+javascript&amp;spell=1&amp;sa=X&amp;ved=0ahUKEwjM88y8l7PKAhVRbY4KHWZPBzwQvwUIGSgA&amp;biw=1440&amp;bih=80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0B6IVYDv6U1zbeWZDdjZrRmhlTTA/view?usp=sharing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glitch.com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atom.io" TargetMode="External"/><Relationship Id="rId4" Type="http://schemas.openxmlformats.org/officeDocument/2006/relationships/hyperlink" Target="http://processingjs.org/" TargetMode="External"/><Relationship Id="rId5" Type="http://schemas.openxmlformats.org/officeDocument/2006/relationships/hyperlink" Target="http://os.js.org/" TargetMode="External"/><Relationship Id="rId6" Type="http://schemas.openxmlformats.org/officeDocument/2006/relationships/hyperlink" Target="https://www.google.com.sg/url?sa=t&amp;rct=j&amp;q=&amp;esrc=s&amp;source=web&amp;cd=1&amp;cad=rja&amp;uact=8&amp;ved=0ahUKEwiC8YqIn9rYAhXLS7wKHZDsCjsQFgguMAA&amp;url=https%3A%2F%2Ffacebook.github.io%2Freact-native%2F&amp;usg=AOvVaw36VZTvChlASV_uddFhqO0N" TargetMode="External"/><Relationship Id="rId7" Type="http://schemas.openxmlformats.org/officeDocument/2006/relationships/hyperlink" Target="http://codepen.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005200" y="6346800"/>
            <a:ext cx="5133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tinkercademy.com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225" y="5674675"/>
            <a:ext cx="5722449" cy="7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67500" y="175125"/>
            <a:ext cx="84399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CEP Web Dev 3</a:t>
            </a:r>
            <a:endParaRPr b="1" sz="4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Introduction to JS</a:t>
            </a:r>
            <a:endParaRPr sz="46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00" y="1908525"/>
            <a:ext cx="5715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Go to the jQuery CDN: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http://code.jquery.com/</a:t>
            </a:r>
            <a:r>
              <a:rPr lang="en-GB"/>
              <a:t>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Click on the first “minified”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Copy the link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Paste this into your HTML file, in &lt;head&gt;</a:t>
            </a:r>
            <a:endParaRPr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jQuery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825" y="3598750"/>
            <a:ext cx="6380350" cy="32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Error?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If your website is loaded with HTTPS, your jQuery should also be loaded with HTTPS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Change to: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795575"/>
            <a:ext cx="71247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4787388"/>
            <a:ext cx="85153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$('</a:t>
            </a:r>
            <a:r>
              <a:rPr b="1" lang="en-GB">
                <a:solidFill>
                  <a:srgbClr val="FF0000"/>
                </a:solidFill>
              </a:rPr>
              <a:t>your selector here'</a:t>
            </a:r>
            <a:r>
              <a:rPr b="1" lang="en-GB"/>
              <a:t>) </a:t>
            </a:r>
            <a:r>
              <a:rPr lang="en-GB"/>
              <a:t>will select the element </a:t>
            </a:r>
            <a:r>
              <a:rPr lang="en-GB">
                <a:solidFill>
                  <a:srgbClr val="FF0000"/>
                </a:solidFill>
              </a:rPr>
              <a:t>&lt;your selector here&gt;</a:t>
            </a:r>
            <a:endParaRPr>
              <a:solidFill>
                <a:srgbClr val="FF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$('#itemID')</a:t>
            </a:r>
            <a:r>
              <a:rPr lang="en-GB"/>
              <a:t> selects the element with ID </a:t>
            </a:r>
            <a:r>
              <a:rPr lang="en-GB">
                <a:solidFill>
                  <a:srgbClr val="FF0000"/>
                </a:solidFill>
              </a:rPr>
              <a:t>itemID</a:t>
            </a:r>
            <a:endParaRPr>
              <a:solidFill>
                <a:srgbClr val="FF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$('</a:t>
            </a:r>
            <a:r>
              <a:rPr b="1" lang="en-GB"/>
              <a:t>.classID</a:t>
            </a:r>
            <a:r>
              <a:rPr b="1" lang="en-GB" sz="2400"/>
              <a:t>')</a:t>
            </a:r>
            <a:r>
              <a:rPr b="1" lang="en-GB"/>
              <a:t> </a:t>
            </a:r>
            <a:r>
              <a:rPr lang="en-GB"/>
              <a:t>selects the element</a:t>
            </a:r>
            <a:r>
              <a:rPr i="1" lang="en-GB"/>
              <a:t>s</a:t>
            </a:r>
            <a:r>
              <a:rPr lang="en-GB"/>
              <a:t> with class </a:t>
            </a:r>
            <a:r>
              <a:rPr lang="en-GB">
                <a:solidFill>
                  <a:srgbClr val="FF0000"/>
                </a:solidFill>
              </a:rPr>
              <a:t>classID </a:t>
            </a:r>
            <a:endParaRPr b="1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To get the first, use </a:t>
            </a:r>
            <a:r>
              <a:rPr b="1" lang="en-GB"/>
              <a:t>$('.classID')[0]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Go to a site with jQuery enabled, e.g.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www.jquery.com</a:t>
            </a:r>
            <a:r>
              <a:rPr lang="en-GB" sz="2400"/>
              <a:t> (obviously)</a:t>
            </a:r>
            <a:r>
              <a:rPr lang="en-GB"/>
              <a:t>. Try some selectors!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&gt; $('#container')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&gt; $('.menu-item')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&gt; $('.menu-item')[0]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Easier Selecting with jQuery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do with selections?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Hide and show: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$('#container').hide();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$('#container').show();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Change its CSS: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$('#container').css('background-color', 'red');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Animate changes: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$('#container').fadeOut(200);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$('#container').fadeIn(500);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$('#container').slideUp(200);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$('#container').slideToggle();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things happen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don’t expect your users to open up their consoles to type stuff in!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can add an</a:t>
            </a:r>
            <a:r>
              <a:rPr i="1" lang="en-GB"/>
              <a:t> onclick attribute</a:t>
            </a:r>
            <a:r>
              <a:rPr lang="en-GB"/>
              <a:t> to a link with a blank href (#):</a:t>
            </a:r>
            <a:endParaRPr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&lt;a href="#" onclick="runThis()"&gt;Run this!&lt;/a&gt;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Then in your JS, add a </a:t>
            </a:r>
            <a:r>
              <a:rPr i="1" lang="en-GB"/>
              <a:t>function</a:t>
            </a:r>
            <a:r>
              <a:rPr lang="en-GB"/>
              <a:t> with what you want to happen:</a:t>
            </a:r>
            <a:endParaRPr/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var runThis = function()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	$('#container').hide();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things happen at start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Sometimes, you want things to happen after the page finishes loading.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To do this, add this to your JS: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$(function() {</a:t>
            </a:r>
            <a:endParaRPr sz="2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   // put your code here, e.g.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	alert("Hello! Your page is done!");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sz="2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Add </a:t>
            </a:r>
            <a:r>
              <a:rPr b="1" lang="en-GB"/>
              <a:t>onclick="</a:t>
            </a:r>
            <a:r>
              <a:rPr b="1" lang="en-GB">
                <a:solidFill>
                  <a:srgbClr val="980000"/>
                </a:solidFill>
              </a:rPr>
              <a:t>functionName()</a:t>
            </a:r>
            <a:r>
              <a:rPr b="1" lang="en-GB"/>
              <a:t>"</a:t>
            </a:r>
            <a:r>
              <a:rPr lang="en-GB"/>
              <a:t> as an </a:t>
            </a:r>
            <a:r>
              <a:rPr i="1" lang="en-GB"/>
              <a:t>attribute</a:t>
            </a:r>
            <a:r>
              <a:rPr lang="en-GB"/>
              <a:t> to your </a:t>
            </a:r>
            <a:r>
              <a:rPr b="1" lang="en-GB"/>
              <a:t>&lt;button&gt; </a:t>
            </a:r>
            <a:r>
              <a:rPr lang="en-GB"/>
              <a:t>or </a:t>
            </a:r>
            <a:r>
              <a:rPr b="1" lang="en-GB"/>
              <a:t>&lt;a&gt;</a:t>
            </a:r>
            <a:r>
              <a:rPr lang="en-GB"/>
              <a:t> tag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Add a new </a:t>
            </a:r>
            <a:r>
              <a:rPr i="1" lang="en-GB"/>
              <a:t>function</a:t>
            </a:r>
            <a:r>
              <a:rPr lang="en-GB"/>
              <a:t> to your JavaScript, using that same </a:t>
            </a:r>
            <a:r>
              <a:rPr b="1" lang="en-GB">
                <a:solidFill>
                  <a:srgbClr val="980000"/>
                </a:solidFill>
              </a:rPr>
              <a:t>functionName</a:t>
            </a:r>
            <a:endParaRPr b="1">
              <a:solidFill>
                <a:srgbClr val="980000"/>
              </a:solidFill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var </a:t>
            </a:r>
            <a:r>
              <a:rPr b="1" lang="en-GB" sz="20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functionName</a:t>
            </a: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 = function() {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 do stuff here</a:t>
            </a:r>
            <a:endParaRPr sz="20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rgbClr val="980000"/>
              </a:solidFill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Use your </a:t>
            </a:r>
            <a:r>
              <a:rPr i="1" lang="en-GB"/>
              <a:t>selectors</a:t>
            </a:r>
            <a:r>
              <a:rPr lang="en-GB"/>
              <a:t> and </a:t>
            </a:r>
            <a:r>
              <a:rPr i="1" lang="en-GB"/>
              <a:t>functions</a:t>
            </a:r>
            <a:r>
              <a:rPr lang="en-GB"/>
              <a:t> to do things!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Here’s an example of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toggling with some logic and a variable</a:t>
            </a:r>
            <a:r>
              <a:rPr lang="en-GB"/>
              <a:t>.</a:t>
            </a:r>
            <a:endParaRPr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Exercise</a:t>
            </a:r>
            <a:endParaRPr b="0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Spruce up your profile page with some interactivity! </a:t>
            </a:r>
            <a:endParaRPr b="0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Make things animate when clicked on. If you combine this with </a:t>
            </a:r>
            <a:r>
              <a:rPr lang="en-GB" sz="3600"/>
              <a:t>Animate.css</a:t>
            </a:r>
            <a:r>
              <a:rPr b="0" lang="en-GB" sz="3600"/>
              <a:t>, you can simply use jQuery’s </a:t>
            </a:r>
            <a:r>
              <a:rPr lang="en-GB" sz="3600"/>
              <a:t>addClass</a:t>
            </a:r>
            <a:r>
              <a:rPr b="0" lang="en-GB" sz="3600"/>
              <a:t> to include </a:t>
            </a:r>
            <a:r>
              <a:rPr lang="en-GB" sz="3600"/>
              <a:t>animated</a:t>
            </a:r>
            <a:r>
              <a:rPr b="0" lang="en-GB" sz="3600"/>
              <a:t> to get something to move. </a:t>
            </a:r>
            <a:endParaRPr b="0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Your Powers for Evil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</a:rPr>
              <a:t>Advanced Exercise </a:t>
            </a:r>
            <a:endParaRPr b="0" sz="3200"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Make a Rickroll spammer. One click on a button will bring up:</a:t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 video of “Never Gonna Give You Up” in the middle of the page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GB"/>
              <a:t>Hint:</a:t>
            </a:r>
            <a:r>
              <a:rPr lang="en-GB"/>
              <a:t> You can have it already on your page, but hidden, and show it only when the button is pressed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Get it to autoplay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GB"/>
              <a:t>H</a:t>
            </a:r>
            <a:r>
              <a:rPr i="1" lang="en-GB" sz="2000"/>
              <a:t>int:</a:t>
            </a:r>
            <a:r>
              <a:rPr lang="en-GB" sz="2000"/>
              <a:t> use jQuery’s </a:t>
            </a:r>
            <a:r>
              <a:rPr b="1" lang="en-GB" sz="2000"/>
              <a:t>attr()</a:t>
            </a:r>
            <a:r>
              <a:rPr lang="en-GB" sz="2000"/>
              <a:t> to change the iframe’s </a:t>
            </a:r>
            <a:r>
              <a:rPr b="1" lang="en-GB" sz="2000"/>
              <a:t>src</a:t>
            </a:r>
            <a:r>
              <a:rPr lang="en-GB" sz="2000"/>
              <a:t> attribute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Generate a new video every couple of seconds, and append it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GB"/>
              <a:t>Hint:</a:t>
            </a:r>
            <a:r>
              <a:rPr lang="en-GB"/>
              <a:t> jQuery </a:t>
            </a:r>
            <a:r>
              <a:rPr b="1" lang="en-GB"/>
              <a:t>setInterval()</a:t>
            </a:r>
            <a:r>
              <a:rPr lang="en-GB"/>
              <a:t>, </a:t>
            </a:r>
            <a:r>
              <a:rPr b="1" lang="en-GB"/>
              <a:t>clone()</a:t>
            </a:r>
            <a:r>
              <a:rPr lang="en-GB"/>
              <a:t>, </a:t>
            </a:r>
            <a:r>
              <a:rPr b="1" lang="en-GB"/>
              <a:t>insertAfter()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Place it somewhere random on the page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-GB"/>
              <a:t>Hint</a:t>
            </a:r>
            <a:r>
              <a:rPr i="1" lang="en-GB" sz="2000"/>
              <a:t>:</a:t>
            </a:r>
            <a:r>
              <a:rPr lang="en-GB" sz="2000"/>
              <a:t> use </a:t>
            </a:r>
            <a:r>
              <a:rPr b="1" lang="en-GB" sz="2000"/>
              <a:t>position: absolute </a:t>
            </a:r>
            <a:r>
              <a:rPr lang="en-GB" sz="2000"/>
              <a:t>for your CSS, and adjust the </a:t>
            </a:r>
            <a:r>
              <a:rPr b="1" lang="en-GB" sz="2000"/>
              <a:t>top</a:t>
            </a:r>
            <a:r>
              <a:rPr lang="en-GB" sz="2000"/>
              <a:t> and </a:t>
            </a:r>
            <a:r>
              <a:rPr b="1" lang="en-GB" sz="2000"/>
              <a:t>left</a:t>
            </a:r>
            <a:r>
              <a:rPr lang="en-GB" sz="2000"/>
              <a:t> with random numbers</a:t>
            </a:r>
            <a:r>
              <a:rPr lang="en-GB"/>
              <a:t>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Google</a:t>
            </a:r>
            <a:r>
              <a:rPr lang="en-GB"/>
              <a:t>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CHAOS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About you, about us, and what </a:t>
            </a:r>
            <a:r>
              <a:rPr i="1" lang="en-GB"/>
              <a:t>is</a:t>
            </a:r>
            <a:r>
              <a:rPr lang="en-GB"/>
              <a:t> the Internet?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Inspecting the Web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Making our own webpages with CodePen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HTML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CSS &amp; Animations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Javascript</a:t>
            </a:r>
            <a:endParaRPr b="1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jQuery</a:t>
            </a:r>
            <a:endParaRPr b="1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/>
              <a:t>Never Gonna Give You Up</a:t>
            </a:r>
            <a:br>
              <a:rPr b="1" lang="en-GB"/>
            </a:br>
            <a:r>
              <a:rPr b="1" lang="en-GB"/>
              <a:t>Generator</a:t>
            </a:r>
            <a:endParaRPr b="1"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8188" l="0" r="0" t="6429"/>
          <a:stretch/>
        </p:blipFill>
        <p:spPr>
          <a:xfrm>
            <a:off x="4815200" y="4656525"/>
            <a:ext cx="4384124" cy="28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Agggh </a:t>
            </a:r>
            <a:r>
              <a:rPr b="0" lang="en-GB">
                <a:solidFill>
                  <a:srgbClr val="FFFFFF"/>
                </a:solidFill>
              </a:rPr>
              <a:t>(</a:t>
            </a:r>
            <a:r>
              <a:rPr b="0" lang="en-GB" u="sng">
                <a:solidFill>
                  <a:srgbClr val="FFFFFF"/>
                </a:solidFill>
                <a:hlinkClick r:id="rId3"/>
              </a:rPr>
              <a:t>GIF demo</a:t>
            </a:r>
            <a:r>
              <a:rPr b="0" lang="en-GB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475" y="711825"/>
            <a:ext cx="6313052" cy="42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Glitch.com</a:t>
            </a:r>
            <a:r>
              <a:rPr lang="en-GB"/>
              <a:t>. Why?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Supports image uploads through a CDN 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Close to “real” development environment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Supports Node out of the box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Has a cat in the bottom right corner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Free</a:t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Use Glitch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075" y="4007575"/>
            <a:ext cx="4964098" cy="279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50"/>
            <a:ext cx="8229600" cy="68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/>
              <a:t>Not Java, but named similarly to ride on its popularity. It’s like calling a condominium Rafflesia because it’s next to… oh wait.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HTML-CSS-JS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HTML for structure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CSS for presentation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JS for interaction on the </a:t>
            </a:r>
            <a:r>
              <a:rPr i="1" lang="en-GB"/>
              <a:t>front-end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JavaScript is used for many things on and off the web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Back-end programming with Node.js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Writing text editors like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Atom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ProcessingJS</a:t>
            </a:r>
            <a:r>
              <a:rPr lang="en-GB"/>
              <a:t> for visualisation &amp; animation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An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operating system</a:t>
            </a:r>
            <a:r>
              <a:rPr lang="en-GB"/>
              <a:t>, for some reason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Writing mobile apps with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React Native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/>
              <a:t>Letting people write more JavaScript, with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CodePen</a:t>
            </a:r>
            <a:r>
              <a:rPr lang="en-GB"/>
              <a:t> (and others)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in the Inspector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Back to the Chrome Inspector—look at the </a:t>
            </a:r>
            <a:r>
              <a:rPr b="1" lang="en-GB"/>
              <a:t>Console</a:t>
            </a:r>
            <a:r>
              <a:rPr lang="en-GB"/>
              <a:t>.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25" y="2342775"/>
            <a:ext cx="8143151" cy="42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try some JS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Open any webpage, bring up the Inspector, and type these: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var num1 = 1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var num2 = 2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var sum1 = num1 + num2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console.log(sum1)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var txt1 = "Hello, I am a potato"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var txt2 = txt1 + txt1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console.log(txt2 + sum1)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What’s going on?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try some JS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 to jquery.com, and type these into the console:</a:t>
            </a: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document.getElementsByTagName("h2")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document.getElementsByTagName("h2")[0]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document.getElementsByTagName("h2")[0].innerHTML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document.getElementsByTagName("h2")[0].innerHTML = "I enjoy eating potatoes"</a:t>
            </a:r>
            <a:endParaRPr sz="20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We’re using JavaScript to manipulate the </a:t>
            </a:r>
            <a:r>
              <a:rPr i="1" lang="en-GB"/>
              <a:t>DOM</a:t>
            </a:r>
            <a:r>
              <a:rPr lang="en-GB"/>
              <a:t>, i.e. the downloaded webpage. There are many </a:t>
            </a:r>
            <a:r>
              <a:rPr b="1" lang="en-GB"/>
              <a:t>document</a:t>
            </a:r>
            <a:r>
              <a:rPr lang="en-GB"/>
              <a:t>-related functions—try typing document.get, then pressing </a:t>
            </a:r>
            <a:r>
              <a:rPr i="1" lang="en-GB"/>
              <a:t>tab</a:t>
            </a:r>
            <a:r>
              <a:rPr lang="en-GB"/>
              <a:t>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jQuery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450" y="1951150"/>
            <a:ext cx="7157100" cy="4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kercademy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