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Dosis"/>
      <p:regular r:id="rId30"/>
      <p:bold r:id="rId31"/>
    </p:embeddedFont>
    <p:embeddedFont>
      <p:font typeface="Lato"/>
      <p:regular r:id="rId32"/>
      <p:bold r:id="rId33"/>
      <p:italic r:id="rId34"/>
      <p:boldItalic r:id="rId35"/>
    </p:embeddedFont>
    <p:embeddedFont>
      <p:font typeface="Source Code Pro"/>
      <p:regular r:id="rId36"/>
      <p:bold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6.xml"/><Relationship Id="rId41" Type="http://schemas.openxmlformats.org/officeDocument/2006/relationships/font" Target="fonts/SourceSansPr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bold.fntdata"/><Relationship Id="rId30" Type="http://schemas.openxmlformats.org/officeDocument/2006/relationships/font" Target="fonts/Dosis-regular.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37" Type="http://schemas.openxmlformats.org/officeDocument/2006/relationships/font" Target="fonts/SourceCodePro-bold.fntdata"/><Relationship Id="rId14" Type="http://schemas.openxmlformats.org/officeDocument/2006/relationships/slide" Target="slides/slide10.xml"/><Relationship Id="rId36" Type="http://schemas.openxmlformats.org/officeDocument/2006/relationships/font" Target="fonts/SourceCodePro-regular.fntdata"/><Relationship Id="rId17" Type="http://schemas.openxmlformats.org/officeDocument/2006/relationships/slide" Target="slides/slide13.xml"/><Relationship Id="rId39" Type="http://schemas.openxmlformats.org/officeDocument/2006/relationships/font" Target="fonts/SourceSansPro-bold.fntdata"/><Relationship Id="rId16" Type="http://schemas.openxmlformats.org/officeDocument/2006/relationships/slide" Target="slides/slide12.xml"/><Relationship Id="rId38" Type="http://schemas.openxmlformats.org/officeDocument/2006/relationships/font" Target="fonts/SourceSans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Apologies to anyone colour-blind…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Red">
  <p:cSld name="BLANK_1_1_1_1_2">
    <p:bg>
      <p:bgPr>
        <a:solidFill>
          <a:srgbClr val="A61C00"/>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Blue">
  <p:cSld name="BLANK_1_1_1_1_2_1_1">
    <p:bg>
      <p:bgPr>
        <a:solidFill>
          <a:srgbClr val="3D85C6"/>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Blue">
  <p:cSld name="TITLE_1_1">
    <p:spTree>
      <p:nvGrpSpPr>
        <p:cNvPr id="43" name="Shape 43"/>
        <p:cNvGrpSpPr/>
        <p:nvPr/>
      </p:nvGrpSpPr>
      <p:grpSpPr>
        <a:xfrm>
          <a:off x="0" y="0"/>
          <a:ext cx="0" cy="0"/>
          <a:chOff x="0" y="0"/>
          <a:chExt cx="0" cy="0"/>
        </a:xfrm>
      </p:grpSpPr>
      <p:sp>
        <p:nvSpPr>
          <p:cNvPr id="44" name="Shape 44"/>
          <p:cNvSpPr/>
          <p:nvPr/>
        </p:nvSpPr>
        <p:spPr>
          <a:xfrm>
            <a:off x="0" y="0"/>
            <a:ext cx="9144000" cy="5478300"/>
          </a:xfrm>
          <a:prstGeom prst="rect">
            <a:avLst/>
          </a:prstGeom>
          <a:solidFill>
            <a:srgbClr val="3D85C6"/>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45" name="Shape 45"/>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46" name="Shape 46"/>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Blue">
  <p:cSld name="TITLE_AND_BODY_1_1">
    <p:spTree>
      <p:nvGrpSpPr>
        <p:cNvPr id="47" name="Shape 47"/>
        <p:cNvGrpSpPr/>
        <p:nvPr/>
      </p:nvGrpSpPr>
      <p:grpSpPr>
        <a:xfrm>
          <a:off x="0" y="0"/>
          <a:ext cx="0" cy="0"/>
          <a:chOff x="0" y="0"/>
          <a:chExt cx="0" cy="0"/>
        </a:xfrm>
      </p:grpSpPr>
      <p:sp>
        <p:nvSpPr>
          <p:cNvPr id="48" name="Shape 48"/>
          <p:cNvSpPr/>
          <p:nvPr/>
        </p:nvSpPr>
        <p:spPr>
          <a:xfrm>
            <a:off x="0" y="0"/>
            <a:ext cx="9144000" cy="1533300"/>
          </a:xfrm>
          <a:prstGeom prst="rect">
            <a:avLst/>
          </a:prstGeom>
          <a:solidFill>
            <a:srgbClr val="3D85C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49" name="Shape 49"/>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50" name="Shape 50"/>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Purple">
  <p:cSld name="BLANK_1_1_1_1_2_1_1_2">
    <p:bg>
      <p:bgPr>
        <a:solidFill>
          <a:srgbClr val="674EA7"/>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Purple">
  <p:cSld name="TITLE_1_1_2">
    <p:spTree>
      <p:nvGrpSpPr>
        <p:cNvPr id="54" name="Shape 54"/>
        <p:cNvGrpSpPr/>
        <p:nvPr/>
      </p:nvGrpSpPr>
      <p:grpSpPr>
        <a:xfrm>
          <a:off x="0" y="0"/>
          <a:ext cx="0" cy="0"/>
          <a:chOff x="0" y="0"/>
          <a:chExt cx="0" cy="0"/>
        </a:xfrm>
      </p:grpSpPr>
      <p:sp>
        <p:nvSpPr>
          <p:cNvPr id="55" name="Shape 55"/>
          <p:cNvSpPr/>
          <p:nvPr/>
        </p:nvSpPr>
        <p:spPr>
          <a:xfrm>
            <a:off x="0" y="0"/>
            <a:ext cx="9144000" cy="5478300"/>
          </a:xfrm>
          <a:prstGeom prst="rect">
            <a:avLst/>
          </a:prstGeom>
          <a:solidFill>
            <a:srgbClr val="674EA7"/>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56" name="Shape 56"/>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57" name="Shape 57"/>
          <p:cNvSpPr txBox="1"/>
          <p:nvPr>
            <p:ph idx="1" type="subTitle"/>
          </p:nvPr>
        </p:nvSpPr>
        <p:spPr>
          <a:xfrm>
            <a:off x="838200" y="58945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Purple">
  <p:cSld name="TITLE_AND_BODY_1_1_2">
    <p:spTree>
      <p:nvGrpSpPr>
        <p:cNvPr id="58" name="Shape 58"/>
        <p:cNvGrpSpPr/>
        <p:nvPr/>
      </p:nvGrpSpPr>
      <p:grpSpPr>
        <a:xfrm>
          <a:off x="0" y="0"/>
          <a:ext cx="0" cy="0"/>
          <a:chOff x="0" y="0"/>
          <a:chExt cx="0" cy="0"/>
        </a:xfrm>
      </p:grpSpPr>
      <p:sp>
        <p:nvSpPr>
          <p:cNvPr id="59" name="Shape 59"/>
          <p:cNvSpPr/>
          <p:nvPr/>
        </p:nvSpPr>
        <p:spPr>
          <a:xfrm>
            <a:off x="0" y="0"/>
            <a:ext cx="9144000" cy="1533300"/>
          </a:xfrm>
          <a:prstGeom prst="rect">
            <a:avLst/>
          </a:prstGeom>
          <a:solidFill>
            <a:srgbClr val="674EA7"/>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60" name="Shape 60"/>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1" name="Shape 6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2" name="Shape 62"/>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Grey">
  <p:cSld name="BLANK_1_1_1_1_2_1_1_2_1">
    <p:bg>
      <p:bgPr>
        <a:solidFill>
          <a:srgbClr val="666666"/>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Grey">
  <p:cSld name="TITLE_1_1_2_1">
    <p:spTree>
      <p:nvGrpSpPr>
        <p:cNvPr id="65" name="Shape 65"/>
        <p:cNvGrpSpPr/>
        <p:nvPr/>
      </p:nvGrpSpPr>
      <p:grpSpPr>
        <a:xfrm>
          <a:off x="0" y="0"/>
          <a:ext cx="0" cy="0"/>
          <a:chOff x="0" y="0"/>
          <a:chExt cx="0" cy="0"/>
        </a:xfrm>
      </p:grpSpPr>
      <p:sp>
        <p:nvSpPr>
          <p:cNvPr id="66" name="Shape 66"/>
          <p:cNvSpPr/>
          <p:nvPr/>
        </p:nvSpPr>
        <p:spPr>
          <a:xfrm>
            <a:off x="0" y="0"/>
            <a:ext cx="9144000" cy="5478300"/>
          </a:xfrm>
          <a:prstGeom prst="rect">
            <a:avLst/>
          </a:prstGeom>
          <a:solidFill>
            <a:srgbClr val="666666"/>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67" name="Shape 67"/>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Shape 68"/>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Grey">
  <p:cSld name="TITLE_AND_BODY_1_1_2_1">
    <p:spTree>
      <p:nvGrpSpPr>
        <p:cNvPr id="69" name="Shape 69"/>
        <p:cNvGrpSpPr/>
        <p:nvPr/>
      </p:nvGrpSpPr>
      <p:grpSpPr>
        <a:xfrm>
          <a:off x="0" y="0"/>
          <a:ext cx="0" cy="0"/>
          <a:chOff x="0" y="0"/>
          <a:chExt cx="0" cy="0"/>
        </a:xfrm>
      </p:grpSpPr>
      <p:sp>
        <p:nvSpPr>
          <p:cNvPr id="70" name="Shape 70"/>
          <p:cNvSpPr/>
          <p:nvPr/>
        </p:nvSpPr>
        <p:spPr>
          <a:xfrm>
            <a:off x="0" y="0"/>
            <a:ext cx="9144000" cy="1533300"/>
          </a:xfrm>
          <a:prstGeom prst="rect">
            <a:avLst/>
          </a:prstGeom>
          <a:solidFill>
            <a:srgbClr val="66666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71" name="Shape 71"/>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Shape 72"/>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3" name="Shape 7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Teal">
  <p:cSld name="BLANK_1_1_1_1_2_1_1_2_1_1">
    <p:bg>
      <p:bgPr>
        <a:solidFill>
          <a:srgbClr val="45818E"/>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Red" type="title">
  <p:cSld name="TITLE">
    <p:spTree>
      <p:nvGrpSpPr>
        <p:cNvPr id="10" name="Shape 10"/>
        <p:cNvGrpSpPr/>
        <p:nvPr/>
      </p:nvGrpSpPr>
      <p:grpSpPr>
        <a:xfrm>
          <a:off x="0" y="0"/>
          <a:ext cx="0" cy="0"/>
          <a:chOff x="0" y="0"/>
          <a:chExt cx="0" cy="0"/>
        </a:xfrm>
      </p:grpSpPr>
      <p:sp>
        <p:nvSpPr>
          <p:cNvPr id="11" name="Shape 11"/>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2" name="Shape 12"/>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 name="Shape 13"/>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Teal">
  <p:cSld name="TITLE_1_1_2_1_1">
    <p:spTree>
      <p:nvGrpSpPr>
        <p:cNvPr id="76" name="Shape 76"/>
        <p:cNvGrpSpPr/>
        <p:nvPr/>
      </p:nvGrpSpPr>
      <p:grpSpPr>
        <a:xfrm>
          <a:off x="0" y="0"/>
          <a:ext cx="0" cy="0"/>
          <a:chOff x="0" y="0"/>
          <a:chExt cx="0" cy="0"/>
        </a:xfrm>
      </p:grpSpPr>
      <p:sp>
        <p:nvSpPr>
          <p:cNvPr id="77" name="Shape 77"/>
          <p:cNvSpPr/>
          <p:nvPr/>
        </p:nvSpPr>
        <p:spPr>
          <a:xfrm>
            <a:off x="0" y="0"/>
            <a:ext cx="9144000" cy="5478300"/>
          </a:xfrm>
          <a:prstGeom prst="rect">
            <a:avLst/>
          </a:prstGeom>
          <a:solidFill>
            <a:srgbClr val="45818E"/>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78" name="Shape 78"/>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9" name="Shape 79"/>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Teal">
  <p:cSld name="TITLE_AND_BODY_1_1_2_1_1">
    <p:spTree>
      <p:nvGrpSpPr>
        <p:cNvPr id="80" name="Shape 80"/>
        <p:cNvGrpSpPr/>
        <p:nvPr/>
      </p:nvGrpSpPr>
      <p:grpSpPr>
        <a:xfrm>
          <a:off x="0" y="0"/>
          <a:ext cx="0" cy="0"/>
          <a:chOff x="0" y="0"/>
          <a:chExt cx="0" cy="0"/>
        </a:xfrm>
      </p:grpSpPr>
      <p:sp>
        <p:nvSpPr>
          <p:cNvPr id="81" name="Shape 81"/>
          <p:cNvSpPr/>
          <p:nvPr/>
        </p:nvSpPr>
        <p:spPr>
          <a:xfrm>
            <a:off x="0" y="0"/>
            <a:ext cx="9144000" cy="1533300"/>
          </a:xfrm>
          <a:prstGeom prst="rect">
            <a:avLst/>
          </a:prstGeom>
          <a:solidFill>
            <a:srgbClr val="45818E"/>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82" name="Shape 82"/>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3" name="Shape 83"/>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4" name="Shape 84"/>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Midnight Blue">
  <p:cSld name="BLANK_1_1_1_1_2_1_1_2_1_1_1">
    <p:bg>
      <p:bgPr>
        <a:solidFill>
          <a:srgbClr val="073763"/>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Midnight Blue">
  <p:cSld name="TITLE_1_1_2_1_1_1">
    <p:spTree>
      <p:nvGrpSpPr>
        <p:cNvPr id="87" name="Shape 87"/>
        <p:cNvGrpSpPr/>
        <p:nvPr/>
      </p:nvGrpSpPr>
      <p:grpSpPr>
        <a:xfrm>
          <a:off x="0" y="0"/>
          <a:ext cx="0" cy="0"/>
          <a:chOff x="0" y="0"/>
          <a:chExt cx="0" cy="0"/>
        </a:xfrm>
      </p:grpSpPr>
      <p:sp>
        <p:nvSpPr>
          <p:cNvPr id="88" name="Shape 88"/>
          <p:cNvSpPr/>
          <p:nvPr/>
        </p:nvSpPr>
        <p:spPr>
          <a:xfrm>
            <a:off x="0" y="0"/>
            <a:ext cx="9144000" cy="5478300"/>
          </a:xfrm>
          <a:prstGeom prst="rect">
            <a:avLst/>
          </a:prstGeom>
          <a:solidFill>
            <a:srgbClr val="073763"/>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89" name="Shape 89"/>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90" name="Shape 90"/>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Midnight Blue">
  <p:cSld name="TITLE_AND_BODY_1_1_2_1_1_1">
    <p:spTree>
      <p:nvGrpSpPr>
        <p:cNvPr id="91" name="Shape 91"/>
        <p:cNvGrpSpPr/>
        <p:nvPr/>
      </p:nvGrpSpPr>
      <p:grpSpPr>
        <a:xfrm>
          <a:off x="0" y="0"/>
          <a:ext cx="0" cy="0"/>
          <a:chOff x="0" y="0"/>
          <a:chExt cx="0" cy="0"/>
        </a:xfrm>
      </p:grpSpPr>
      <p:sp>
        <p:nvSpPr>
          <p:cNvPr id="92" name="Shape 92"/>
          <p:cNvSpPr/>
          <p:nvPr/>
        </p:nvSpPr>
        <p:spPr>
          <a:xfrm>
            <a:off x="0" y="0"/>
            <a:ext cx="9144000" cy="1533300"/>
          </a:xfrm>
          <a:prstGeom prst="rect">
            <a:avLst/>
          </a:prstGeom>
          <a:solidFill>
            <a:srgbClr val="073763"/>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93" name="Shape 93"/>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94" name="Shape 9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5" name="Shape 95"/>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Tan">
  <p:cSld name="BLANK_1_1_1_1_2_1_1_2_1_1_1_1">
    <p:bg>
      <p:bgPr>
        <a:solidFill>
          <a:srgbClr val="DD7E6B"/>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Tan">
  <p:cSld name="TITLE_1_1_2_1_1_1_1">
    <p:spTree>
      <p:nvGrpSpPr>
        <p:cNvPr id="98" name="Shape 98"/>
        <p:cNvGrpSpPr/>
        <p:nvPr/>
      </p:nvGrpSpPr>
      <p:grpSpPr>
        <a:xfrm>
          <a:off x="0" y="0"/>
          <a:ext cx="0" cy="0"/>
          <a:chOff x="0" y="0"/>
          <a:chExt cx="0" cy="0"/>
        </a:xfrm>
      </p:grpSpPr>
      <p:sp>
        <p:nvSpPr>
          <p:cNvPr id="99" name="Shape 99"/>
          <p:cNvSpPr/>
          <p:nvPr/>
        </p:nvSpPr>
        <p:spPr>
          <a:xfrm>
            <a:off x="0" y="0"/>
            <a:ext cx="9144000" cy="5478300"/>
          </a:xfrm>
          <a:prstGeom prst="rect">
            <a:avLst/>
          </a:prstGeom>
          <a:solidFill>
            <a:srgbClr val="DD7E6B"/>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100" name="Shape 100"/>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01" name="Shape 101"/>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Tan Ah Kow">
  <p:cSld name="TITLE_AND_BODY_1_1_2_1_1_1_1">
    <p:spTree>
      <p:nvGrpSpPr>
        <p:cNvPr id="102" name="Shape 102"/>
        <p:cNvGrpSpPr/>
        <p:nvPr/>
      </p:nvGrpSpPr>
      <p:grpSpPr>
        <a:xfrm>
          <a:off x="0" y="0"/>
          <a:ext cx="0" cy="0"/>
          <a:chOff x="0" y="0"/>
          <a:chExt cx="0" cy="0"/>
        </a:xfrm>
      </p:grpSpPr>
      <p:sp>
        <p:nvSpPr>
          <p:cNvPr id="103" name="Shape 103"/>
          <p:cNvSpPr/>
          <p:nvPr/>
        </p:nvSpPr>
        <p:spPr>
          <a:xfrm>
            <a:off x="0" y="0"/>
            <a:ext cx="9144000" cy="1533300"/>
          </a:xfrm>
          <a:prstGeom prst="rect">
            <a:avLst/>
          </a:prstGeom>
          <a:solidFill>
            <a:srgbClr val="DD7E6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04" name="Shape 104"/>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05" name="Shape 105"/>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6" name="Shape 106"/>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07" name="Shape 107"/>
        <p:cNvGrpSpPr/>
        <p:nvPr/>
      </p:nvGrpSpPr>
      <p:grpSpPr>
        <a:xfrm>
          <a:off x="0" y="0"/>
          <a:ext cx="0" cy="0"/>
          <a:chOff x="0" y="0"/>
          <a:chExt cx="0" cy="0"/>
        </a:xfrm>
      </p:grpSpPr>
      <p:sp>
        <p:nvSpPr>
          <p:cNvPr id="108" name="Shape 108"/>
          <p:cNvSpPr txBox="1"/>
          <p:nvPr>
            <p:ph type="ctrTitle"/>
          </p:nvPr>
        </p:nvSpPr>
        <p:spPr>
          <a:xfrm>
            <a:off x="685800" y="2111123"/>
            <a:ext cx="7772400" cy="1546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9" name="Shape 109"/>
          <p:cNvSpPr txBox="1"/>
          <p:nvPr>
            <p:ph idx="1" type="subTitle"/>
          </p:nvPr>
        </p:nvSpPr>
        <p:spPr>
          <a:xfrm>
            <a:off x="685800" y="3786738"/>
            <a:ext cx="7772400" cy="1046400"/>
          </a:xfrm>
          <a:prstGeom prst="rect">
            <a:avLst/>
          </a:prstGeom>
        </p:spPr>
        <p:txBody>
          <a:bodyPr anchorCtr="0" anchor="t" bIns="91425" lIns="91425" spcFirstLastPara="1" rIns="91425" wrap="square" tIns="91425"/>
          <a:lstStyle>
            <a:lvl1pPr lvl="0" rtl="0" algn="ctr">
              <a:spcBef>
                <a:spcPts val="0"/>
              </a:spcBef>
              <a:spcAft>
                <a:spcPts val="0"/>
              </a:spcAft>
              <a:buClr>
                <a:schemeClr val="dk2"/>
              </a:buClr>
              <a:buSzPts val="24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10" name="Shape 110"/>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1 1 1 1">
  <p:cSld name="TITLE_AND_BODY_1_1_1_1">
    <p:spTree>
      <p:nvGrpSpPr>
        <p:cNvPr id="111" name="Shape 111"/>
        <p:cNvGrpSpPr/>
        <p:nvPr/>
      </p:nvGrpSpPr>
      <p:grpSpPr>
        <a:xfrm>
          <a:off x="0" y="0"/>
          <a:ext cx="0" cy="0"/>
          <a:chOff x="0" y="0"/>
          <a:chExt cx="0" cy="0"/>
        </a:xfrm>
      </p:grpSpPr>
      <p:sp>
        <p:nvSpPr>
          <p:cNvPr id="112" name="Shape 112"/>
          <p:cNvSpPr/>
          <p:nvPr/>
        </p:nvSpPr>
        <p:spPr>
          <a:xfrm>
            <a:off x="0" y="0"/>
            <a:ext cx="9144000" cy="1533300"/>
          </a:xfrm>
          <a:prstGeom prst="rect">
            <a:avLst/>
          </a:prstGeom>
          <a:solidFill>
            <a:srgbClr val="3C78D8"/>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3" name="Shape 113"/>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4" name="Shape 11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5" name="Shape 115"/>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Red" type="tx">
  <p:cSld name="TITLE_AND_BODY">
    <p:spTree>
      <p:nvGrpSpPr>
        <p:cNvPr id="14" name="Shape 14"/>
        <p:cNvGrpSpPr/>
        <p:nvPr/>
      </p:nvGrpSpPr>
      <p:grpSpPr>
        <a:xfrm>
          <a:off x="0" y="0"/>
          <a:ext cx="0" cy="0"/>
          <a:chOff x="0" y="0"/>
          <a:chExt cx="0" cy="0"/>
        </a:xfrm>
      </p:grpSpPr>
      <p:sp>
        <p:nvSpPr>
          <p:cNvPr id="15" name="Shape 15"/>
          <p:cNvSpPr/>
          <p:nvPr/>
        </p:nvSpPr>
        <p:spPr>
          <a:xfrm>
            <a:off x="0" y="0"/>
            <a:ext cx="9144000" cy="1533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6" name="Shape 16"/>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7" name="Shape 17"/>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116" name="Shape 116"/>
        <p:cNvGrpSpPr/>
        <p:nvPr/>
      </p:nvGrpSpPr>
      <p:grpSpPr>
        <a:xfrm>
          <a:off x="0" y="0"/>
          <a:ext cx="0" cy="0"/>
          <a:chOff x="0" y="0"/>
          <a:chExt cx="0" cy="0"/>
        </a:xfrm>
      </p:grpSpPr>
      <p:cxnSp>
        <p:nvCxnSpPr>
          <p:cNvPr id="117" name="Shape 117"/>
          <p:cNvCxnSpPr/>
          <p:nvPr/>
        </p:nvCxnSpPr>
        <p:spPr>
          <a:xfrm>
            <a:off x="0" y="4662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Shape 118"/>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rtl="0">
              <a:spcBef>
                <a:spcPts val="0"/>
              </a:spcBef>
              <a:spcAft>
                <a:spcPts val="0"/>
              </a:spcAft>
              <a:buSzPts val="7200"/>
              <a:buFont typeface="Source Sans Pro"/>
              <a:buNone/>
              <a:defRPr sz="7200">
                <a:latin typeface="Source Sans Pro"/>
                <a:ea typeface="Source Sans Pro"/>
                <a:cs typeface="Source Sans Pro"/>
                <a:sym typeface="Source Sans Pro"/>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19" name="Shape 119"/>
          <p:cNvSpPr txBox="1"/>
          <p:nvPr>
            <p:ph idx="1" type="subTitle"/>
          </p:nvPr>
        </p:nvSpPr>
        <p:spPr>
          <a:xfrm>
            <a:off x="637875" y="5602686"/>
            <a:ext cx="7772400" cy="10323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
        <p:nvSpPr>
          <p:cNvPr id="120" name="Shape 120"/>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4">
  <p:cSld name="TITLE_4">
    <p:spTree>
      <p:nvGrpSpPr>
        <p:cNvPr id="121" name="Shape 121"/>
        <p:cNvGrpSpPr/>
        <p:nvPr/>
      </p:nvGrpSpPr>
      <p:grpSpPr>
        <a:xfrm>
          <a:off x="0" y="0"/>
          <a:ext cx="0" cy="0"/>
          <a:chOff x="0" y="0"/>
          <a:chExt cx="0" cy="0"/>
        </a:xfrm>
      </p:grpSpPr>
      <p:cxnSp>
        <p:nvCxnSpPr>
          <p:cNvPr id="122" name="Shape 122"/>
          <p:cNvCxnSpPr/>
          <p:nvPr/>
        </p:nvCxnSpPr>
        <p:spPr>
          <a:xfrm>
            <a:off x="0" y="4662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3" name="Shape 123"/>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rtl="0">
              <a:spcBef>
                <a:spcPts val="0"/>
              </a:spcBef>
              <a:spcAft>
                <a:spcPts val="0"/>
              </a:spcAft>
              <a:buSzPts val="7200"/>
              <a:buFont typeface="Source Sans Pro"/>
              <a:buNone/>
              <a:defRPr sz="7200">
                <a:latin typeface="Source Sans Pro"/>
                <a:ea typeface="Source Sans Pro"/>
                <a:cs typeface="Source Sans Pro"/>
                <a:sym typeface="Source Sans Pro"/>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124" name="Shape 124"/>
          <p:cNvSpPr txBox="1"/>
          <p:nvPr>
            <p:ph idx="1" type="subTitle"/>
          </p:nvPr>
        </p:nvSpPr>
        <p:spPr>
          <a:xfrm>
            <a:off x="637875" y="5602686"/>
            <a:ext cx="7772400" cy="10323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
        <p:nvSpPr>
          <p:cNvPr id="125" name="Shape 125"/>
          <p:cNvSpPr/>
          <p:nvPr/>
        </p:nvSpPr>
        <p:spPr>
          <a:xfrm>
            <a:off x="0" y="0"/>
            <a:ext cx="9144000" cy="54783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E69138"/>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457200" y="26425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8" name="Shape 128"/>
        <p:cNvGrpSpPr/>
        <p:nvPr/>
      </p:nvGrpSpPr>
      <p:grpSpPr>
        <a:xfrm>
          <a:off x="0" y="0"/>
          <a:ext cx="0" cy="0"/>
          <a:chOff x="0" y="0"/>
          <a:chExt cx="0" cy="0"/>
        </a:xfrm>
      </p:grpSpPr>
      <p:sp>
        <p:nvSpPr>
          <p:cNvPr id="129" name="Shape 129"/>
          <p:cNvSpPr txBox="1"/>
          <p:nvPr>
            <p:ph idx="1" type="body"/>
          </p:nvPr>
        </p:nvSpPr>
        <p:spPr>
          <a:xfrm>
            <a:off x="457200" y="6027479"/>
            <a:ext cx="8229600" cy="692700"/>
          </a:xfrm>
          <a:prstGeom prst="rect">
            <a:avLst/>
          </a:prstGeom>
        </p:spPr>
        <p:txBody>
          <a:bodyPr anchorCtr="0" anchor="t" bIns="91425" lIns="91425" spcFirstLastPara="1" rIns="91425" wrap="square" tIns="91425"/>
          <a:lstStyle>
            <a:lvl1pPr indent="-228600" lvl="0" marL="457200" rtl="0" algn="ctr">
              <a:spcBef>
                <a:spcPts val="0"/>
              </a:spcBef>
              <a:spcAft>
                <a:spcPts val="0"/>
              </a:spcAft>
              <a:buClr>
                <a:srgbClr val="666666"/>
              </a:buClr>
              <a:buSzPts val="2400"/>
              <a:buFont typeface="Dosis"/>
              <a:buNone/>
              <a:defRPr>
                <a:solidFill>
                  <a:srgbClr val="666666"/>
                </a:solidFill>
                <a:latin typeface="Dosis"/>
                <a:ea typeface="Dosis"/>
                <a:cs typeface="Dosis"/>
                <a:sym typeface="Dosis"/>
              </a:defRPr>
            </a:lvl1pPr>
          </a:lstStyle>
          <a:p/>
        </p:txBody>
      </p:sp>
      <p:sp>
        <p:nvSpPr>
          <p:cNvPr id="130" name="Shape 130"/>
          <p:cNvSpPr/>
          <p:nvPr/>
        </p:nvSpPr>
        <p:spPr>
          <a:xfrm>
            <a:off x="4274" y="0"/>
            <a:ext cx="9144000" cy="5875200"/>
          </a:xfrm>
          <a:prstGeom prst="rect">
            <a:avLst/>
          </a:prstGeom>
          <a:solidFill>
            <a:srgbClr val="A61C00"/>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31" name="Shape 131"/>
          <p:cNvCxnSpPr/>
          <p:nvPr/>
        </p:nvCxnSpPr>
        <p:spPr>
          <a:xfrm>
            <a:off x="0" y="5845828"/>
            <a:ext cx="9144000" cy="0"/>
          </a:xfrm>
          <a:prstGeom prst="straightConnector1">
            <a:avLst/>
          </a:prstGeom>
          <a:noFill/>
          <a:ln cap="flat" cmpd="sng" w="57150">
            <a:solidFill>
              <a:srgbClr val="000000">
                <a:alpha val="14900"/>
              </a:srgbClr>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spTree>
      <p:nvGrpSpPr>
        <p:cNvPr id="132" name="Shape 132"/>
        <p:cNvGrpSpPr/>
        <p:nvPr/>
      </p:nvGrpSpPr>
      <p:grpSpPr>
        <a:xfrm>
          <a:off x="0" y="0"/>
          <a:ext cx="0" cy="0"/>
          <a:chOff x="0" y="0"/>
          <a:chExt cx="0" cy="0"/>
        </a:xfrm>
      </p:grpSpPr>
      <p:sp>
        <p:nvSpPr>
          <p:cNvPr id="133" name="Shape 133"/>
          <p:cNvSpPr txBox="1"/>
          <p:nvPr>
            <p:ph idx="1" type="body"/>
          </p:nvPr>
        </p:nvSpPr>
        <p:spPr>
          <a:xfrm>
            <a:off x="457200" y="6027479"/>
            <a:ext cx="8229600" cy="692700"/>
          </a:xfrm>
          <a:prstGeom prst="rect">
            <a:avLst/>
          </a:prstGeom>
        </p:spPr>
        <p:txBody>
          <a:bodyPr anchorCtr="0" anchor="t" bIns="91425" lIns="91425" spcFirstLastPara="1" rIns="91425" wrap="square" tIns="91425"/>
          <a:lstStyle>
            <a:lvl1pPr indent="-228600" lvl="0" marL="457200" rtl="0" algn="ctr">
              <a:spcBef>
                <a:spcPts val="0"/>
              </a:spcBef>
              <a:spcAft>
                <a:spcPts val="0"/>
              </a:spcAft>
              <a:buClr>
                <a:srgbClr val="666666"/>
              </a:buClr>
              <a:buSzPts val="2400"/>
              <a:buFont typeface="Dosis"/>
              <a:buNone/>
              <a:defRPr>
                <a:solidFill>
                  <a:srgbClr val="666666"/>
                </a:solidFill>
                <a:latin typeface="Dosis"/>
                <a:ea typeface="Dosis"/>
                <a:cs typeface="Dosis"/>
                <a:sym typeface="Dosis"/>
              </a:defRPr>
            </a:lvl1pPr>
          </a:lstStyle>
          <a:p/>
        </p:txBody>
      </p:sp>
      <p:sp>
        <p:nvSpPr>
          <p:cNvPr id="134" name="Shape 134"/>
          <p:cNvSpPr/>
          <p:nvPr/>
        </p:nvSpPr>
        <p:spPr>
          <a:xfrm>
            <a:off x="4274" y="0"/>
            <a:ext cx="9144000" cy="5875200"/>
          </a:xfrm>
          <a:prstGeom prst="rect">
            <a:avLst/>
          </a:prstGeom>
          <a:solidFill>
            <a:srgbClr val="3D85C6"/>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35" name="Shape 135"/>
          <p:cNvCxnSpPr/>
          <p:nvPr/>
        </p:nvCxnSpPr>
        <p:spPr>
          <a:xfrm>
            <a:off x="0" y="5845828"/>
            <a:ext cx="9144000" cy="0"/>
          </a:xfrm>
          <a:prstGeom prst="straightConnector1">
            <a:avLst/>
          </a:prstGeom>
          <a:noFill/>
          <a:ln cap="flat" cmpd="sng" w="57150">
            <a:solidFill>
              <a:srgbClr val="000000">
                <a:alpha val="14900"/>
              </a:srgbClr>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Orange">
  <p:cSld name="BLANK_1_1_1_1_2_1_1_1">
    <p:bg>
      <p:bgPr>
        <a:solidFill>
          <a:srgbClr val="E69138"/>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Orange">
  <p:cSld name="TITLE_1_1_1">
    <p:spTree>
      <p:nvGrpSpPr>
        <p:cNvPr id="21" name="Shape 21"/>
        <p:cNvGrpSpPr/>
        <p:nvPr/>
      </p:nvGrpSpPr>
      <p:grpSpPr>
        <a:xfrm>
          <a:off x="0" y="0"/>
          <a:ext cx="0" cy="0"/>
          <a:chOff x="0" y="0"/>
          <a:chExt cx="0" cy="0"/>
        </a:xfrm>
      </p:grpSpPr>
      <p:sp>
        <p:nvSpPr>
          <p:cNvPr id="22" name="Shape 22"/>
          <p:cNvSpPr/>
          <p:nvPr/>
        </p:nvSpPr>
        <p:spPr>
          <a:xfrm>
            <a:off x="0" y="0"/>
            <a:ext cx="9144000" cy="5478300"/>
          </a:xfrm>
          <a:prstGeom prst="rect">
            <a:avLst/>
          </a:prstGeom>
          <a:solidFill>
            <a:srgbClr val="E69138"/>
          </a:solidFill>
          <a:ln>
            <a:noFill/>
          </a:ln>
        </p:spPr>
        <p:txBody>
          <a:bodyPr anchorCtr="0" anchor="ctr" bIns="45700" lIns="91425" spcFirstLastPara="1" rIns="91425" wrap="square" tIns="45700">
            <a:noAutofit/>
          </a:bodyPr>
          <a:lstStyle/>
          <a:p>
            <a:pPr indent="0" lvl="0" marL="0" rtl="0">
              <a:spcBef>
                <a:spcPts val="0"/>
              </a:spcBef>
              <a:spcAft>
                <a:spcPts val="0"/>
              </a:spcAft>
              <a:buNone/>
            </a:pPr>
            <a:r>
              <a:t/>
            </a:r>
            <a:endParaRPr/>
          </a:p>
        </p:txBody>
      </p:sp>
      <p:cxnSp>
        <p:nvCxnSpPr>
          <p:cNvPr id="23" name="Shape 23"/>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4" name="Shape 24"/>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Orange">
  <p:cSld name="TITLE_AND_BODY_1_1_1">
    <p:spTree>
      <p:nvGrpSpPr>
        <p:cNvPr id="25" name="Shape 25"/>
        <p:cNvGrpSpPr/>
        <p:nvPr/>
      </p:nvGrpSpPr>
      <p:grpSpPr>
        <a:xfrm>
          <a:off x="0" y="0"/>
          <a:ext cx="0" cy="0"/>
          <a:chOff x="0" y="0"/>
          <a:chExt cx="0" cy="0"/>
        </a:xfrm>
      </p:grpSpPr>
      <p:sp>
        <p:nvSpPr>
          <p:cNvPr id="26" name="Shape 26"/>
          <p:cNvSpPr/>
          <p:nvPr/>
        </p:nvSpPr>
        <p:spPr>
          <a:xfrm>
            <a:off x="0" y="0"/>
            <a:ext cx="9144000" cy="1533300"/>
          </a:xfrm>
          <a:prstGeom prst="rect">
            <a:avLst/>
          </a:prstGeom>
          <a:solidFill>
            <a:srgbClr val="E69138"/>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7" name="Shape 27"/>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28" name="Shape 2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9" name="Shape 2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 Green">
  <p:cSld name="BLANK_1_1_1_1_2_1">
    <p:bg>
      <p:bgPr>
        <a:solidFill>
          <a:srgbClr val="6AA84F"/>
        </a:solidFill>
      </p:bgPr>
    </p:bg>
    <p:spTree>
      <p:nvGrpSpPr>
        <p:cNvPr id="30" name="Shape 30"/>
        <p:cNvGrpSpPr/>
        <p:nvPr/>
      </p:nvGrpSpPr>
      <p:grpSpPr>
        <a:xfrm>
          <a:off x="0" y="0"/>
          <a:ext cx="0" cy="0"/>
          <a:chOff x="0" y="0"/>
          <a:chExt cx="0" cy="0"/>
        </a:xfrm>
      </p:grpSpPr>
      <p:sp>
        <p:nvSpPr>
          <p:cNvPr id="31" name="Shape 31"/>
          <p:cNvSpPr txBox="1"/>
          <p:nvPr>
            <p:ph type="title"/>
          </p:nvPr>
        </p:nvSpPr>
        <p:spPr>
          <a:xfrm>
            <a:off x="457200" y="50"/>
            <a:ext cx="8229600" cy="6858000"/>
          </a:xfrm>
          <a:prstGeom prst="rect">
            <a:avLst/>
          </a:prstGeom>
        </p:spPr>
        <p:txBody>
          <a:bodyPr anchorCtr="0" anchor="ctr"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eature - Green">
  <p:cSld name="TITLE_1">
    <p:spTree>
      <p:nvGrpSpPr>
        <p:cNvPr id="32" name="Shape 32"/>
        <p:cNvGrpSpPr/>
        <p:nvPr/>
      </p:nvGrpSpPr>
      <p:grpSpPr>
        <a:xfrm>
          <a:off x="0" y="0"/>
          <a:ext cx="0" cy="0"/>
          <a:chOff x="0" y="0"/>
          <a:chExt cx="0" cy="0"/>
        </a:xfrm>
      </p:grpSpPr>
      <p:sp>
        <p:nvSpPr>
          <p:cNvPr id="33" name="Shape 33"/>
          <p:cNvSpPr/>
          <p:nvPr/>
        </p:nvSpPr>
        <p:spPr>
          <a:xfrm>
            <a:off x="0" y="0"/>
            <a:ext cx="9144000" cy="5478300"/>
          </a:xfrm>
          <a:prstGeom prst="rect">
            <a:avLst/>
          </a:prstGeom>
          <a:solidFill>
            <a:srgbClr val="6AA84F"/>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4" name="Shape 34"/>
          <p:cNvCxnSpPr/>
          <p:nvPr/>
        </p:nvCxnSpPr>
        <p:spPr>
          <a:xfrm>
            <a:off x="0" y="5424140"/>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35" name="Shape 35"/>
          <p:cNvSpPr txBox="1"/>
          <p:nvPr>
            <p:ph idx="1" type="subTitle"/>
          </p:nvPr>
        </p:nvSpPr>
        <p:spPr>
          <a:xfrm>
            <a:off x="685800" y="5742126"/>
            <a:ext cx="7772400" cy="904500"/>
          </a:xfrm>
          <a:prstGeom prst="rect">
            <a:avLst/>
          </a:prstGeom>
        </p:spPr>
        <p:txBody>
          <a:bodyPr anchorCtr="0" anchor="t" bIns="91425" lIns="91425" spcFirstLastPara="1" rIns="91425" wrap="square" tIns="91425"/>
          <a:lstStyle>
            <a:lvl1pPr lvl="0" rtl="0" algn="ctr">
              <a:spcBef>
                <a:spcPts val="0"/>
              </a:spcBef>
              <a:spcAft>
                <a:spcPts val="0"/>
              </a:spcAft>
              <a:buClr>
                <a:srgbClr val="666666"/>
              </a:buClr>
              <a:buSzPts val="3600"/>
              <a:buFont typeface="Dosis"/>
              <a:buNone/>
              <a:defRPr sz="3600">
                <a:solidFill>
                  <a:srgbClr val="666666"/>
                </a:solidFill>
                <a:latin typeface="Dosis"/>
                <a:ea typeface="Dosis"/>
                <a:cs typeface="Dosis"/>
                <a:sym typeface="Dosis"/>
              </a:defRPr>
            </a:lvl1pPr>
            <a:lvl2pPr lvl="1"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2pPr>
            <a:lvl3pPr lvl="2"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3pPr>
            <a:lvl4pPr lvl="3"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4pPr>
            <a:lvl5pPr lvl="4"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5pPr>
            <a:lvl6pPr lvl="5"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6pPr>
            <a:lvl7pPr lvl="6"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7pPr>
            <a:lvl8pPr lvl="7"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8pPr>
            <a:lvl9pPr lvl="8" rtl="0">
              <a:spcBef>
                <a:spcPts val="0"/>
              </a:spcBef>
              <a:spcAft>
                <a:spcPts val="0"/>
              </a:spcAft>
              <a:buClr>
                <a:schemeClr val="dk2"/>
              </a:buClr>
              <a:buSzPts val="3000"/>
              <a:buFont typeface="Source Sans Pro"/>
              <a:buNone/>
              <a:defRPr sz="3000">
                <a:solidFill>
                  <a:schemeClr val="dk2"/>
                </a:solidFill>
                <a:latin typeface="Source Sans Pro"/>
                <a:ea typeface="Source Sans Pro"/>
                <a:cs typeface="Source Sans Pro"/>
                <a:sym typeface="Source Sans Pr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 Green">
  <p:cSld name="TITLE_AND_BODY_1">
    <p:spTree>
      <p:nvGrpSpPr>
        <p:cNvPr id="36" name="Shape 36"/>
        <p:cNvGrpSpPr/>
        <p:nvPr/>
      </p:nvGrpSpPr>
      <p:grpSpPr>
        <a:xfrm>
          <a:off x="0" y="0"/>
          <a:ext cx="0" cy="0"/>
          <a:chOff x="0" y="0"/>
          <a:chExt cx="0" cy="0"/>
        </a:xfrm>
      </p:grpSpPr>
      <p:sp>
        <p:nvSpPr>
          <p:cNvPr id="37" name="Shape 37"/>
          <p:cNvSpPr/>
          <p:nvPr/>
        </p:nvSpPr>
        <p:spPr>
          <a:xfrm>
            <a:off x="0" y="0"/>
            <a:ext cx="9144000" cy="1533300"/>
          </a:xfrm>
          <a:prstGeom prst="rect">
            <a:avLst/>
          </a:prstGeom>
          <a:solidFill>
            <a:srgbClr val="6AA84F"/>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8" name="Shape 38"/>
          <p:cNvCxnSpPr/>
          <p:nvPr/>
        </p:nvCxnSpPr>
        <p:spPr>
          <a:xfrm>
            <a:off x="0" y="1503834"/>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39" name="Shape 39"/>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rtl="0">
              <a:spcBef>
                <a:spcPts val="0"/>
              </a:spcBef>
              <a:spcAft>
                <a:spcPts val="0"/>
              </a:spcAft>
              <a:buSzPts val="4800"/>
              <a:buFont typeface="Dosis"/>
              <a:buNone/>
              <a:defRPr sz="4800">
                <a:latin typeface="Dosis"/>
                <a:ea typeface="Dosis"/>
                <a:cs typeface="Dosis"/>
                <a:sym typeface="Dosis"/>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Shape 40"/>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381000" lvl="0" marL="457200" rtl="0">
              <a:lnSpc>
                <a:spcPct val="115000"/>
              </a:lnSpc>
              <a:spcBef>
                <a:spcPts val="600"/>
              </a:spcBef>
              <a:spcAft>
                <a:spcPts val="0"/>
              </a:spcAft>
              <a:buSzPts val="2400"/>
              <a:buChar char="●"/>
              <a:defRPr/>
            </a:lvl1pPr>
            <a:lvl2pPr indent="-355600" lvl="1" marL="914400" rtl="0">
              <a:lnSpc>
                <a:spcPct val="115000"/>
              </a:lnSpc>
              <a:spcBef>
                <a:spcPts val="0"/>
              </a:spcBef>
              <a:spcAft>
                <a:spcPts val="0"/>
              </a:spcAft>
              <a:buSzPts val="2000"/>
              <a:buChar char="○"/>
              <a:defRPr/>
            </a:lvl2pPr>
            <a:lvl3pPr indent="-336550" lvl="2" marL="1371600" rtl="0">
              <a:lnSpc>
                <a:spcPct val="115000"/>
              </a:lnSpc>
              <a:spcBef>
                <a:spcPts val="0"/>
              </a:spcBef>
              <a:spcAft>
                <a:spcPts val="0"/>
              </a:spcAft>
              <a:buSzPts val="1700"/>
              <a:buChar char="■"/>
              <a:defRPr/>
            </a:lvl3pPr>
            <a:lvl4pPr indent="-323850" lvl="3" marL="1828800" rtl="0">
              <a:lnSpc>
                <a:spcPct val="115000"/>
              </a:lnSpc>
              <a:spcBef>
                <a:spcPts val="0"/>
              </a:spcBef>
              <a:spcAft>
                <a:spcPts val="0"/>
              </a:spcAft>
              <a:buSzPts val="1500"/>
              <a:buChar char="●"/>
              <a:defRPr/>
            </a:lvl4pPr>
            <a:lvl5pPr indent="-311150" lvl="4" marL="2286000" rtl="0">
              <a:lnSpc>
                <a:spcPct val="115000"/>
              </a:lnSpc>
              <a:spcBef>
                <a:spcPts val="0"/>
              </a:spcBef>
              <a:spcAft>
                <a:spcPts val="0"/>
              </a:spcAft>
              <a:buSzPts val="1300"/>
              <a:buChar char="○"/>
              <a:defRPr/>
            </a:lvl5pPr>
            <a:lvl6pPr indent="-342900" lvl="5" marL="2743200" rtl="0">
              <a:lnSpc>
                <a:spcPct val="115000"/>
              </a:lnSpc>
              <a:spcBef>
                <a:spcPts val="0"/>
              </a:spcBef>
              <a:spcAft>
                <a:spcPts val="0"/>
              </a:spcAft>
              <a:buSzPts val="1800"/>
              <a:buChar char="■"/>
              <a:defRPr/>
            </a:lvl6pPr>
            <a:lvl7pPr indent="-342900" lvl="6" marL="3200400" rtl="0">
              <a:lnSpc>
                <a:spcPct val="115000"/>
              </a:lnSpc>
              <a:spcBef>
                <a:spcPts val="0"/>
              </a:spcBef>
              <a:spcAft>
                <a:spcPts val="0"/>
              </a:spcAft>
              <a:buSzPts val="1800"/>
              <a:buChar char="●"/>
              <a:defRPr/>
            </a:lvl7pPr>
            <a:lvl8pPr indent="-342900" lvl="7" marL="3657600" rtl="0">
              <a:lnSpc>
                <a:spcPct val="115000"/>
              </a:lnSpc>
              <a:spcBef>
                <a:spcPts val="0"/>
              </a:spcBef>
              <a:spcAft>
                <a:spcPts val="0"/>
              </a:spcAft>
              <a:buSzPts val="1800"/>
              <a:buChar char="○"/>
              <a:defRPr/>
            </a:lvl8pPr>
            <a:lvl9pPr indent="-342900" lvl="8" marL="4114800" rtl="0">
              <a:lnSpc>
                <a:spcPct val="115000"/>
              </a:lnSpc>
              <a:spcBef>
                <a:spcPts val="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lt1"/>
              </a:buClr>
              <a:buSzPts val="3600"/>
              <a:buFont typeface="Dosis"/>
              <a:buNone/>
              <a:defRPr b="1" sz="3600">
                <a:solidFill>
                  <a:schemeClr val="lt1"/>
                </a:solidFill>
                <a:latin typeface="Dosis"/>
                <a:ea typeface="Dosis"/>
                <a:cs typeface="Dosis"/>
                <a:sym typeface="Dosis"/>
              </a:defRPr>
            </a:lvl1pPr>
            <a:lvl2pPr lvl="1" rtl="0">
              <a:spcBef>
                <a:spcPts val="0"/>
              </a:spcBef>
              <a:spcAft>
                <a:spcPts val="0"/>
              </a:spcAft>
              <a:buClr>
                <a:schemeClr val="lt1"/>
              </a:buClr>
              <a:buSzPts val="3600"/>
              <a:buNone/>
              <a:defRPr b="1" sz="3600">
                <a:solidFill>
                  <a:schemeClr val="lt1"/>
                </a:solidFill>
              </a:defRPr>
            </a:lvl2pPr>
            <a:lvl3pPr lvl="2" rtl="0">
              <a:spcBef>
                <a:spcPts val="0"/>
              </a:spcBef>
              <a:spcAft>
                <a:spcPts val="0"/>
              </a:spcAft>
              <a:buClr>
                <a:schemeClr val="lt1"/>
              </a:buClr>
              <a:buSzPts val="3600"/>
              <a:buNone/>
              <a:defRPr b="1" sz="3600">
                <a:solidFill>
                  <a:schemeClr val="lt1"/>
                </a:solidFill>
              </a:defRPr>
            </a:lvl3pPr>
            <a:lvl4pPr lvl="3" rtl="0">
              <a:spcBef>
                <a:spcPts val="0"/>
              </a:spcBef>
              <a:spcAft>
                <a:spcPts val="0"/>
              </a:spcAft>
              <a:buClr>
                <a:schemeClr val="lt1"/>
              </a:buClr>
              <a:buSzPts val="3600"/>
              <a:buNone/>
              <a:defRPr b="1" sz="3600">
                <a:solidFill>
                  <a:schemeClr val="lt1"/>
                </a:solidFill>
              </a:defRPr>
            </a:lvl4pPr>
            <a:lvl5pPr lvl="4" rtl="0">
              <a:spcBef>
                <a:spcPts val="0"/>
              </a:spcBef>
              <a:spcAft>
                <a:spcPts val="0"/>
              </a:spcAft>
              <a:buClr>
                <a:schemeClr val="lt1"/>
              </a:buClr>
              <a:buSzPts val="3600"/>
              <a:buNone/>
              <a:defRPr b="1" sz="3600">
                <a:solidFill>
                  <a:schemeClr val="lt1"/>
                </a:solidFill>
              </a:defRPr>
            </a:lvl5pPr>
            <a:lvl6pPr lvl="5" rtl="0">
              <a:spcBef>
                <a:spcPts val="0"/>
              </a:spcBef>
              <a:spcAft>
                <a:spcPts val="0"/>
              </a:spcAft>
              <a:buClr>
                <a:schemeClr val="lt1"/>
              </a:buClr>
              <a:buSzPts val="3600"/>
              <a:buNone/>
              <a:defRPr b="1" sz="3600">
                <a:solidFill>
                  <a:schemeClr val="lt1"/>
                </a:solidFill>
              </a:defRPr>
            </a:lvl6pPr>
            <a:lvl7pPr lvl="6" rtl="0">
              <a:spcBef>
                <a:spcPts val="0"/>
              </a:spcBef>
              <a:spcAft>
                <a:spcPts val="0"/>
              </a:spcAft>
              <a:buClr>
                <a:schemeClr val="lt1"/>
              </a:buClr>
              <a:buSzPts val="3600"/>
              <a:buNone/>
              <a:defRPr b="1" sz="3600">
                <a:solidFill>
                  <a:schemeClr val="lt1"/>
                </a:solidFill>
              </a:defRPr>
            </a:lvl7pPr>
            <a:lvl8pPr lvl="7" rtl="0">
              <a:spcBef>
                <a:spcPts val="0"/>
              </a:spcBef>
              <a:spcAft>
                <a:spcPts val="0"/>
              </a:spcAft>
              <a:buClr>
                <a:schemeClr val="lt1"/>
              </a:buClr>
              <a:buSzPts val="3600"/>
              <a:buNone/>
              <a:defRPr b="1" sz="3600">
                <a:solidFill>
                  <a:schemeClr val="lt1"/>
                </a:solidFill>
              </a:defRPr>
            </a:lvl8pPr>
            <a:lvl9pPr lvl="8" rtl="0">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Clr>
                <a:schemeClr val="dk1"/>
              </a:buClr>
              <a:buSzPts val="2400"/>
              <a:buFont typeface="Lato"/>
              <a:buChar char="●"/>
              <a:defRPr sz="2400">
                <a:solidFill>
                  <a:schemeClr val="dk1"/>
                </a:solidFill>
                <a:latin typeface="Lato"/>
                <a:ea typeface="Lato"/>
                <a:cs typeface="Lato"/>
                <a:sym typeface="Lato"/>
              </a:defRPr>
            </a:lvl1pPr>
            <a:lvl2pPr indent="-355600" lvl="1" marL="914400" rtl="0">
              <a:spcBef>
                <a:spcPts val="0"/>
              </a:spcBef>
              <a:spcAft>
                <a:spcPts val="0"/>
              </a:spcAft>
              <a:buClr>
                <a:schemeClr val="dk1"/>
              </a:buClr>
              <a:buSzPts val="2000"/>
              <a:buFont typeface="Lato"/>
              <a:buChar char="○"/>
              <a:defRPr sz="2000">
                <a:solidFill>
                  <a:schemeClr val="dk1"/>
                </a:solidFill>
                <a:latin typeface="Lato"/>
                <a:ea typeface="Lato"/>
                <a:cs typeface="Lato"/>
                <a:sym typeface="Lato"/>
              </a:defRPr>
            </a:lvl2pPr>
            <a:lvl3pPr indent="-336550" lvl="2" marL="1371600" rtl="0">
              <a:spcBef>
                <a:spcPts val="0"/>
              </a:spcBef>
              <a:spcAft>
                <a:spcPts val="0"/>
              </a:spcAft>
              <a:buClr>
                <a:schemeClr val="dk1"/>
              </a:buClr>
              <a:buSzPts val="1700"/>
              <a:buFont typeface="Lato"/>
              <a:buChar char="■"/>
              <a:defRPr sz="1700">
                <a:solidFill>
                  <a:schemeClr val="dk1"/>
                </a:solidFill>
                <a:latin typeface="Lato"/>
                <a:ea typeface="Lato"/>
                <a:cs typeface="Lato"/>
                <a:sym typeface="Lato"/>
              </a:defRPr>
            </a:lvl3pPr>
            <a:lvl4pPr indent="-323850" lvl="3" marL="1828800" rtl="0">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indent="-311150" lvl="4" marL="2286000" rtl="0">
              <a:spcBef>
                <a:spcPts val="0"/>
              </a:spcBef>
              <a:spcAft>
                <a:spcPts val="0"/>
              </a:spcAft>
              <a:buClr>
                <a:schemeClr val="dk1"/>
              </a:buClr>
              <a:buSzPts val="1300"/>
              <a:buFont typeface="Lato"/>
              <a:buChar char="○"/>
              <a:defRPr sz="1300">
                <a:solidFill>
                  <a:schemeClr val="dk1"/>
                </a:solidFill>
                <a:latin typeface="Lato"/>
                <a:ea typeface="Lato"/>
                <a:cs typeface="Lato"/>
                <a:sym typeface="Lato"/>
              </a:defRPr>
            </a:lvl5pPr>
            <a:lvl6pPr indent="-342900" lvl="5" marL="27432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6pPr>
            <a:lvl7pPr indent="-342900" lvl="6" marL="32004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7pPr>
            <a:lvl8pPr indent="-342900" lvl="7" marL="36576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8pPr>
            <a:lvl9pPr indent="-342900" lvl="8" marL="4114800" rtl="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 Id="rId3" Type="http://schemas.openxmlformats.org/officeDocument/2006/relationships/hyperlink" Target="http://tinkercademy.com" TargetMode="External"/><Relationship Id="rId4" Type="http://schemas.openxmlformats.org/officeDocument/2006/relationships/image" Target="../media/image3.pn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tk.sg/ric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hyperlink" Target="https://stackoverflow.com/questions/4088467/get-the-value-in-an-input-text-box" TargetMode="External"/><Relationship Id="rId4" Type="http://schemas.openxmlformats.org/officeDocument/2006/relationships/hyperlink" Target="https://api.jquery.com/clic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hyperlink" Target="http://www.youtube.com/watch?v=iBQEzanrjeg"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hyperlink" Target="https://encrypted.google.com/search?num=20&amp;newwindow=1&amp;safe=active&amp;q=how+to+generate+random+numbers+in+javascript&amp;spell=1&amp;sa=X&amp;ved=0ahUKEwjM88y8l7PKAhVRbY4KHWZPBzwQvwUIGSgA&amp;biw=1440&amp;bih=8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hyperlink" Target="https://drive.google.com/file/d/0B6IVYDv6U1zbeWZDdjZrRmhlTTA/view?usp=sharing"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hyperlink" Target="http://code.jquery.co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hyperlink" Target="http://www.jquery.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nvSpPr>
        <p:spPr>
          <a:xfrm>
            <a:off x="2005200" y="6346800"/>
            <a:ext cx="51336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chemeClr val="hlink"/>
                </a:solidFill>
                <a:latin typeface="Lato"/>
                <a:ea typeface="Lato"/>
                <a:cs typeface="Lato"/>
                <a:sym typeface="Lato"/>
                <a:hlinkClick r:id="rId3"/>
              </a:rPr>
              <a:t>tinkercademy.com</a:t>
            </a:r>
            <a:r>
              <a:rPr lang="en-GB">
                <a:latin typeface="Lato"/>
                <a:ea typeface="Lato"/>
                <a:cs typeface="Lato"/>
                <a:sym typeface="Lato"/>
              </a:rPr>
              <a:t> </a:t>
            </a:r>
            <a:endParaRPr>
              <a:latin typeface="Lato"/>
              <a:ea typeface="Lato"/>
              <a:cs typeface="Lato"/>
              <a:sym typeface="Lato"/>
            </a:endParaRPr>
          </a:p>
        </p:txBody>
      </p:sp>
      <p:pic>
        <p:nvPicPr>
          <p:cNvPr id="141" name="Shape 141"/>
          <p:cNvPicPr preferRelativeResize="0"/>
          <p:nvPr/>
        </p:nvPicPr>
        <p:blipFill>
          <a:blip r:embed="rId4">
            <a:alphaModFix/>
          </a:blip>
          <a:stretch>
            <a:fillRect/>
          </a:stretch>
        </p:blipFill>
        <p:spPr>
          <a:xfrm>
            <a:off x="1626225" y="5674675"/>
            <a:ext cx="5722449" cy="747150"/>
          </a:xfrm>
          <a:prstGeom prst="rect">
            <a:avLst/>
          </a:prstGeom>
          <a:noFill/>
          <a:ln>
            <a:noFill/>
          </a:ln>
        </p:spPr>
      </p:pic>
      <p:sp>
        <p:nvSpPr>
          <p:cNvPr id="142" name="Shape 142"/>
          <p:cNvSpPr txBox="1"/>
          <p:nvPr/>
        </p:nvSpPr>
        <p:spPr>
          <a:xfrm>
            <a:off x="267500" y="175125"/>
            <a:ext cx="8439900" cy="1733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4600">
                <a:solidFill>
                  <a:srgbClr val="FFFFFF"/>
                </a:solidFill>
                <a:latin typeface="Dosis"/>
                <a:ea typeface="Dosis"/>
                <a:cs typeface="Dosis"/>
                <a:sym typeface="Dosis"/>
              </a:rPr>
              <a:t>Web Dev 4</a:t>
            </a:r>
            <a:endParaRPr b="1" sz="4600">
              <a:solidFill>
                <a:srgbClr val="FFFFFF"/>
              </a:solidFill>
              <a:latin typeface="Dosis"/>
              <a:ea typeface="Dosis"/>
              <a:cs typeface="Dosis"/>
              <a:sym typeface="Dosis"/>
            </a:endParaRPr>
          </a:p>
          <a:p>
            <a:pPr indent="0" lvl="0" marL="0" rtl="0" algn="ctr">
              <a:spcBef>
                <a:spcPts val="0"/>
              </a:spcBef>
              <a:spcAft>
                <a:spcPts val="0"/>
              </a:spcAft>
              <a:buNone/>
            </a:pPr>
            <a:r>
              <a:rPr lang="en-GB" sz="4600">
                <a:solidFill>
                  <a:srgbClr val="FFFFFF"/>
                </a:solidFill>
                <a:latin typeface="Dosis"/>
                <a:ea typeface="Dosis"/>
                <a:cs typeface="Dosis"/>
                <a:sym typeface="Dosis"/>
              </a:rPr>
              <a:t>More JS</a:t>
            </a:r>
            <a:endParaRPr sz="4600">
              <a:solidFill>
                <a:srgbClr val="FFFFFF"/>
              </a:solidFill>
              <a:latin typeface="Dosis"/>
              <a:ea typeface="Dosis"/>
              <a:cs typeface="Dosis"/>
              <a:sym typeface="Dosis"/>
            </a:endParaRPr>
          </a:p>
        </p:txBody>
      </p:sp>
      <p:pic>
        <p:nvPicPr>
          <p:cNvPr id="143" name="Shape 143"/>
          <p:cNvPicPr preferRelativeResize="0"/>
          <p:nvPr/>
        </p:nvPicPr>
        <p:blipFill rotWithShape="1">
          <a:blip r:embed="rId5">
            <a:alphaModFix/>
          </a:blip>
          <a:srcRect b="0" l="0" r="0" t="8550"/>
          <a:stretch/>
        </p:blipFill>
        <p:spPr>
          <a:xfrm>
            <a:off x="2756775" y="1987637"/>
            <a:ext cx="3461350" cy="31653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Making things happen</a:t>
            </a:r>
            <a:endParaRPr/>
          </a:p>
        </p:txBody>
      </p:sp>
      <p:sp>
        <p:nvSpPr>
          <p:cNvPr id="203" name="Shape 2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You don’t expect your users to open up their consoles to type stuff in!</a:t>
            </a:r>
            <a:endParaRPr/>
          </a:p>
          <a:p>
            <a:pPr indent="-381000" lvl="0" marL="457200" rtl="0">
              <a:spcBef>
                <a:spcPts val="0"/>
              </a:spcBef>
              <a:spcAft>
                <a:spcPts val="0"/>
              </a:spcAft>
              <a:buSzPts val="2400"/>
              <a:buChar char="●"/>
            </a:pPr>
            <a:r>
              <a:rPr lang="en-GB"/>
              <a:t>You can add an</a:t>
            </a:r>
            <a:r>
              <a:rPr i="1" lang="en-GB"/>
              <a:t> onclick attribute</a:t>
            </a:r>
            <a:r>
              <a:rPr lang="en-GB"/>
              <a:t> to a link with a blank href (#):</a:t>
            </a:r>
            <a:endParaRPr/>
          </a:p>
          <a:p>
            <a:pPr indent="457200" lvl="0" marL="0" rtl="0">
              <a:spcBef>
                <a:spcPts val="600"/>
              </a:spcBef>
              <a:spcAft>
                <a:spcPts val="0"/>
              </a:spcAft>
              <a:buNone/>
            </a:pPr>
            <a:r>
              <a:rPr lang="en-GB" sz="2000">
                <a:latin typeface="Source Code Pro"/>
                <a:ea typeface="Source Code Pro"/>
                <a:cs typeface="Source Code Pro"/>
                <a:sym typeface="Source Code Pro"/>
              </a:rPr>
              <a:t>&lt;a href="#" onclick="runThis()"&gt;Run this!&lt;/a&gt;</a:t>
            </a:r>
            <a:endParaRPr sz="2000">
              <a:latin typeface="Source Code Pro"/>
              <a:ea typeface="Source Code Pro"/>
              <a:cs typeface="Source Code Pro"/>
              <a:sym typeface="Source Code Pro"/>
            </a:endParaRPr>
          </a:p>
          <a:p>
            <a:pPr indent="-381000" lvl="0" marL="457200" rtl="0">
              <a:spcBef>
                <a:spcPts val="600"/>
              </a:spcBef>
              <a:spcAft>
                <a:spcPts val="0"/>
              </a:spcAft>
              <a:buSzPts val="2400"/>
              <a:buChar char="●"/>
            </a:pPr>
            <a:r>
              <a:rPr lang="en-GB"/>
              <a:t>Then in your JS, add a </a:t>
            </a:r>
            <a:r>
              <a:rPr i="1" lang="en-GB"/>
              <a:t>function</a:t>
            </a:r>
            <a:r>
              <a:rPr lang="en-GB"/>
              <a:t> with what you want to happen:</a:t>
            </a:r>
            <a:endParaRPr/>
          </a:p>
          <a:p>
            <a:pPr indent="457200" lvl="0" marL="0" rtl="0">
              <a:spcBef>
                <a:spcPts val="600"/>
              </a:spcBef>
              <a:spcAft>
                <a:spcPts val="0"/>
              </a:spcAft>
              <a:buNone/>
            </a:pPr>
            <a:r>
              <a:rPr lang="en-GB" sz="2000">
                <a:latin typeface="Source Code Pro"/>
                <a:ea typeface="Source Code Pro"/>
                <a:cs typeface="Source Code Pro"/>
                <a:sym typeface="Source Code Pro"/>
              </a:rPr>
              <a:t>var runThis = function() {</a:t>
            </a:r>
            <a:endParaRPr sz="2000">
              <a:latin typeface="Source Code Pro"/>
              <a:ea typeface="Source Code Pro"/>
              <a:cs typeface="Source Code Pro"/>
              <a:sym typeface="Source Code Pro"/>
            </a:endParaRPr>
          </a:p>
          <a:p>
            <a:pPr indent="457200" lvl="0" marL="0" rtl="0">
              <a:spcBef>
                <a:spcPts val="600"/>
              </a:spcBef>
              <a:spcAft>
                <a:spcPts val="0"/>
              </a:spcAft>
              <a:buNone/>
            </a:pPr>
            <a:r>
              <a:rPr lang="en-GB" sz="2000">
                <a:latin typeface="Source Code Pro"/>
                <a:ea typeface="Source Code Pro"/>
                <a:cs typeface="Source Code Pro"/>
                <a:sym typeface="Source Code Pro"/>
              </a:rPr>
              <a:t>	$('#container').hide();</a:t>
            </a:r>
            <a:endParaRPr sz="2000">
              <a:latin typeface="Source Code Pro"/>
              <a:ea typeface="Source Code Pro"/>
              <a:cs typeface="Source Code Pro"/>
              <a:sym typeface="Source Code Pro"/>
            </a:endParaRPr>
          </a:p>
          <a:p>
            <a:pPr indent="457200" lvl="0" marL="0" rtl="0">
              <a:spcBef>
                <a:spcPts val="600"/>
              </a:spcBef>
              <a:spcAft>
                <a:spcPts val="0"/>
              </a:spcAft>
              <a:buNone/>
            </a:pPr>
            <a:r>
              <a:rPr lang="en-GB"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457200" lvl="0" marL="0" rtl="0">
              <a:spcBef>
                <a:spcPts val="600"/>
              </a:spcBef>
              <a:spcAft>
                <a:spcPts val="0"/>
              </a:spcAft>
              <a:buNone/>
            </a:pPr>
            <a:r>
              <a:t/>
            </a:r>
            <a:endParaRPr sz="20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Making things happen at start</a:t>
            </a:r>
            <a:endParaRPr/>
          </a:p>
        </p:txBody>
      </p:sp>
      <p:sp>
        <p:nvSpPr>
          <p:cNvPr id="209" name="Shape 2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Sometimes, you want things to happen after the page finishes loading. </a:t>
            </a:r>
            <a:endParaRPr/>
          </a:p>
          <a:p>
            <a:pPr indent="-381000" lvl="0" marL="457200" rtl="0">
              <a:spcBef>
                <a:spcPts val="0"/>
              </a:spcBef>
              <a:spcAft>
                <a:spcPts val="0"/>
              </a:spcAft>
              <a:buSzPts val="2400"/>
              <a:buChar char="●"/>
            </a:pPr>
            <a:r>
              <a:rPr lang="en-GB"/>
              <a:t>To do this, add this to your JS:</a:t>
            </a:r>
            <a:endParaRPr/>
          </a:p>
          <a:p>
            <a:pPr indent="0" lvl="0" marL="0" rtl="0">
              <a:spcBef>
                <a:spcPts val="600"/>
              </a:spcBef>
              <a:spcAft>
                <a:spcPts val="0"/>
              </a:spcAft>
              <a:buNone/>
            </a:pPr>
            <a:r>
              <a:t/>
            </a:r>
            <a:endParaRPr/>
          </a:p>
          <a:p>
            <a:pPr indent="0" lvl="0" marL="457200" rtl="0">
              <a:spcBef>
                <a:spcPts val="600"/>
              </a:spcBef>
              <a:spcAft>
                <a:spcPts val="0"/>
              </a:spcAft>
              <a:buClr>
                <a:schemeClr val="dk1"/>
              </a:buClr>
              <a:buSzPts val="1100"/>
              <a:buFont typeface="Arial"/>
              <a:buNone/>
            </a:pPr>
            <a:r>
              <a:rPr lang="en-GB" sz="2000">
                <a:solidFill>
                  <a:srgbClr val="FF0000"/>
                </a:solidFill>
                <a:latin typeface="Source Code Pro"/>
                <a:ea typeface="Source Code Pro"/>
                <a:cs typeface="Source Code Pro"/>
                <a:sym typeface="Source Code Pro"/>
              </a:rPr>
              <a:t>$(function() {</a:t>
            </a:r>
            <a:endParaRPr sz="2000">
              <a:solidFill>
                <a:srgbClr val="FF0000"/>
              </a:solidFill>
              <a:latin typeface="Source Code Pro"/>
              <a:ea typeface="Source Code Pro"/>
              <a:cs typeface="Source Code Pro"/>
              <a:sym typeface="Source Code Pro"/>
            </a:endParaRPr>
          </a:p>
          <a:p>
            <a:pPr indent="0" lvl="0" marL="457200" rtl="0">
              <a:spcBef>
                <a:spcPts val="600"/>
              </a:spcBef>
              <a:spcAft>
                <a:spcPts val="0"/>
              </a:spcAft>
              <a:buNone/>
            </a:pPr>
            <a:r>
              <a:rPr lang="en-GB" sz="2000">
                <a:latin typeface="Source Code Pro"/>
                <a:ea typeface="Source Code Pro"/>
                <a:cs typeface="Source Code Pro"/>
                <a:sym typeface="Source Code Pro"/>
              </a:rPr>
              <a:t>   // put your code here, e.g. </a:t>
            </a:r>
            <a:endParaRPr sz="2000">
              <a:latin typeface="Source Code Pro"/>
              <a:ea typeface="Source Code Pro"/>
              <a:cs typeface="Source Code Pro"/>
              <a:sym typeface="Source Code Pro"/>
            </a:endParaRPr>
          </a:p>
          <a:p>
            <a:pPr indent="0" lvl="0" marL="457200" rtl="0">
              <a:spcBef>
                <a:spcPts val="600"/>
              </a:spcBef>
              <a:spcAft>
                <a:spcPts val="0"/>
              </a:spcAft>
              <a:buClr>
                <a:schemeClr val="dk1"/>
              </a:buClr>
              <a:buSzPts val="1100"/>
              <a:buFont typeface="Arial"/>
              <a:buNone/>
            </a:pPr>
            <a:r>
              <a:rPr lang="en-GB" sz="2000">
                <a:latin typeface="Source Code Pro"/>
                <a:ea typeface="Source Code Pro"/>
                <a:cs typeface="Source Code Pro"/>
                <a:sym typeface="Source Code Pro"/>
              </a:rPr>
              <a:t>	alert("Hello! Your page is done!");</a:t>
            </a:r>
            <a:endParaRPr sz="2000">
              <a:latin typeface="Source Code Pro"/>
              <a:ea typeface="Source Code Pro"/>
              <a:cs typeface="Source Code Pro"/>
              <a:sym typeface="Source Code Pro"/>
            </a:endParaRPr>
          </a:p>
          <a:p>
            <a:pPr indent="0" lvl="0" marL="457200" rtl="0">
              <a:spcBef>
                <a:spcPts val="600"/>
              </a:spcBef>
              <a:spcAft>
                <a:spcPts val="0"/>
              </a:spcAft>
              <a:buClr>
                <a:schemeClr val="dk1"/>
              </a:buClr>
              <a:buSzPts val="1100"/>
              <a:buFont typeface="Arial"/>
              <a:buNone/>
            </a:pPr>
            <a:r>
              <a:rPr lang="en-GB" sz="2000">
                <a:solidFill>
                  <a:srgbClr val="FF0000"/>
                </a:solidFill>
                <a:latin typeface="Source Code Pro"/>
                <a:ea typeface="Source Code Pro"/>
                <a:cs typeface="Source Code Pro"/>
                <a:sym typeface="Source Code Pro"/>
              </a:rPr>
              <a:t>});</a:t>
            </a:r>
            <a:endParaRPr sz="2000">
              <a:solidFill>
                <a:srgbClr val="FF0000"/>
              </a:solidFill>
              <a:latin typeface="Source Code Pro"/>
              <a:ea typeface="Source Code Pro"/>
              <a:cs typeface="Source Code Pro"/>
              <a:sym typeface="Source Code Pro"/>
            </a:endParaRPr>
          </a:p>
          <a:p>
            <a:pPr indent="0" lvl="0" marL="0" rtl="0">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0" y="4323775"/>
            <a:ext cx="9144000" cy="1789500"/>
          </a:xfrm>
          <a:prstGeom prst="rect">
            <a:avLst/>
          </a:prstGeom>
          <a:solidFill>
            <a:srgbClr val="FFE5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0" y="1993750"/>
            <a:ext cx="9144000" cy="20898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JavaScript vs. jQuery</a:t>
            </a:r>
            <a:endParaRPr/>
          </a:p>
        </p:txBody>
      </p:sp>
      <p:sp>
        <p:nvSpPr>
          <p:cNvPr id="217" name="Shape 2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document.</a:t>
            </a:r>
            <a:r>
              <a:rPr lang="en-GB" sz="2000">
                <a:solidFill>
                  <a:srgbClr val="FF0000"/>
                </a:solidFill>
                <a:latin typeface="Source Code Pro"/>
                <a:ea typeface="Source Code Pro"/>
                <a:cs typeface="Source Code Pro"/>
                <a:sym typeface="Source Code Pro"/>
              </a:rPr>
              <a:t>getElementById("id")</a:t>
            </a:r>
            <a:r>
              <a:rPr lang="en-GB" sz="2000">
                <a:latin typeface="Source Code Pro"/>
                <a:ea typeface="Source Code Pro"/>
                <a:cs typeface="Source Code Pro"/>
                <a:sym typeface="Source Code Pro"/>
              </a:rPr>
              <a:t>.</a:t>
            </a:r>
            <a:r>
              <a:rPr lang="en-GB" sz="2000">
                <a:solidFill>
                  <a:srgbClr val="0000FF"/>
                </a:solidFill>
                <a:latin typeface="Source Code Pro"/>
                <a:ea typeface="Source Code Pro"/>
                <a:cs typeface="Source Code Pro"/>
                <a:sym typeface="Source Code Pro"/>
              </a:rPr>
              <a:t>style.top="50px"</a:t>
            </a:r>
            <a:r>
              <a:rPr lang="en-GB"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document.</a:t>
            </a:r>
            <a:r>
              <a:rPr lang="en-GB" sz="2000">
                <a:solidFill>
                  <a:srgbClr val="FF0000"/>
                </a:solidFill>
                <a:latin typeface="Source Code Pro"/>
                <a:ea typeface="Source Code Pro"/>
                <a:cs typeface="Source Code Pro"/>
                <a:sym typeface="Source Code Pro"/>
              </a:rPr>
              <a:t>getElementById("id")</a:t>
            </a:r>
            <a:r>
              <a:rPr lang="en-GB" sz="2000">
                <a:latin typeface="Source Code Pro"/>
                <a:ea typeface="Source Code Pro"/>
                <a:cs typeface="Source Code Pro"/>
                <a:sym typeface="Source Code Pro"/>
              </a:rPr>
              <a:t>.</a:t>
            </a:r>
            <a:r>
              <a:rPr lang="en-GB" sz="2000">
                <a:solidFill>
                  <a:srgbClr val="9900FF"/>
                </a:solidFill>
                <a:latin typeface="Source Code Pro"/>
                <a:ea typeface="Source Code Pro"/>
                <a:cs typeface="Source Code Pro"/>
                <a:sym typeface="Source Code Pro"/>
              </a:rPr>
              <a:t>style.left="25px"</a:t>
            </a:r>
            <a:r>
              <a:rPr lang="en-GB"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0" lvl="0" marL="0" rtl="0">
              <a:spcBef>
                <a:spcPts val="600"/>
              </a:spcBef>
              <a:spcAft>
                <a:spcPts val="0"/>
              </a:spcAft>
              <a:buClr>
                <a:schemeClr val="dk1"/>
              </a:buClr>
              <a:buSzPts val="1100"/>
              <a:buFont typeface="Arial"/>
              <a:buNone/>
            </a:pPr>
            <a:r>
              <a:rPr lang="en-GB" sz="2000">
                <a:latin typeface="Source Code Pro"/>
                <a:ea typeface="Source Code Pro"/>
                <a:cs typeface="Source Code Pro"/>
                <a:sym typeface="Source Code Pro"/>
              </a:rPr>
              <a:t>document.</a:t>
            </a:r>
            <a:r>
              <a:rPr lang="en-GB" sz="2000">
                <a:solidFill>
                  <a:srgbClr val="38761D"/>
                </a:solidFill>
                <a:latin typeface="Source Code Pro"/>
                <a:ea typeface="Source Code Pro"/>
                <a:cs typeface="Source Code Pro"/>
                <a:sym typeface="Source Code Pro"/>
              </a:rPr>
              <a:t>getElementsByClassName("inactive")</a:t>
            </a:r>
            <a:r>
              <a:rPr lang="en-GB" sz="2000">
                <a:latin typeface="Source Code Pro"/>
                <a:ea typeface="Source Code Pro"/>
                <a:cs typeface="Source Code Pro"/>
                <a:sym typeface="Source Code Pro"/>
              </a:rPr>
              <a:t>.</a:t>
            </a:r>
            <a:r>
              <a:rPr lang="en-GB" sz="2000">
                <a:solidFill>
                  <a:srgbClr val="990000"/>
                </a:solidFill>
                <a:latin typeface="Source Code Pro"/>
                <a:ea typeface="Source Code Pro"/>
                <a:cs typeface="Source Code Pro"/>
                <a:sym typeface="Source Code Pro"/>
              </a:rPr>
              <a:t>style.display="none"</a:t>
            </a:r>
            <a:r>
              <a:rPr lang="en-GB"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solidFill>
                  <a:srgbClr val="FF0000"/>
                </a:solidFill>
                <a:latin typeface="Source Code Pro"/>
                <a:ea typeface="Source Code Pro"/>
                <a:cs typeface="Source Code Pro"/>
                <a:sym typeface="Source Code Pro"/>
              </a:rPr>
              <a:t>$("#id")</a:t>
            </a:r>
            <a:r>
              <a:rPr lang="en-GB" sz="2000">
                <a:latin typeface="Source Code Pro"/>
                <a:ea typeface="Source Code Pro"/>
                <a:cs typeface="Source Code Pro"/>
                <a:sym typeface="Source Code Pro"/>
              </a:rPr>
              <a:t>.</a:t>
            </a:r>
            <a:r>
              <a:rPr lang="en-GB" sz="2000">
                <a:solidFill>
                  <a:srgbClr val="0000FF"/>
                </a:solidFill>
                <a:latin typeface="Source Code Pro"/>
                <a:ea typeface="Source Code Pro"/>
                <a:cs typeface="Source Code Pro"/>
                <a:sym typeface="Source Code Pro"/>
              </a:rPr>
              <a:t>css("top","50px")</a:t>
            </a:r>
            <a:r>
              <a:rPr lang="en-GB" sz="2000">
                <a:latin typeface="Source Code Pro"/>
                <a:ea typeface="Source Code Pro"/>
                <a:cs typeface="Source Code Pro"/>
                <a:sym typeface="Source Code Pro"/>
              </a:rPr>
              <a:t>.</a:t>
            </a:r>
            <a:r>
              <a:rPr lang="en-GB" sz="2000">
                <a:solidFill>
                  <a:srgbClr val="9900FF"/>
                </a:solidFill>
                <a:latin typeface="Source Code Pro"/>
                <a:ea typeface="Source Code Pro"/>
                <a:cs typeface="Source Code Pro"/>
                <a:sym typeface="Source Code Pro"/>
              </a:rPr>
              <a:t>css("left","25px")</a:t>
            </a:r>
            <a:r>
              <a:rPr lang="en-GB"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solidFill>
                  <a:srgbClr val="38761D"/>
                </a:solidFill>
                <a:latin typeface="Source Code Pro"/>
                <a:ea typeface="Source Code Pro"/>
                <a:cs typeface="Source Code Pro"/>
                <a:sym typeface="Source Code Pro"/>
              </a:rPr>
              <a:t>$(".inactive")</a:t>
            </a:r>
            <a:r>
              <a:rPr lang="en-GB" sz="2000">
                <a:latin typeface="Source Code Pro"/>
                <a:ea typeface="Source Code Pro"/>
                <a:cs typeface="Source Code Pro"/>
                <a:sym typeface="Source Code Pro"/>
              </a:rPr>
              <a:t>.</a:t>
            </a:r>
            <a:r>
              <a:rPr lang="en-GB" sz="2000">
                <a:solidFill>
                  <a:srgbClr val="990000"/>
                </a:solidFill>
                <a:latin typeface="Source Code Pro"/>
                <a:ea typeface="Source Code Pro"/>
                <a:cs typeface="Source Code Pro"/>
                <a:sym typeface="Source Code Pro"/>
              </a:rPr>
              <a:t>hide()</a:t>
            </a:r>
            <a:r>
              <a:rPr lang="en-GB"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JavaScript vs. jQuery</a:t>
            </a:r>
            <a:endParaRPr/>
          </a:p>
        </p:txBody>
      </p:sp>
      <p:sp>
        <p:nvSpPr>
          <p:cNvPr id="223" name="Shape 223"/>
          <p:cNvSpPr/>
          <p:nvPr/>
        </p:nvSpPr>
        <p:spPr>
          <a:xfrm>
            <a:off x="0" y="4323775"/>
            <a:ext cx="9144000" cy="1789500"/>
          </a:xfrm>
          <a:prstGeom prst="rect">
            <a:avLst/>
          </a:prstGeom>
          <a:solidFill>
            <a:srgbClr val="FFE5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nvSpPr>
        <p:spPr>
          <a:xfrm>
            <a:off x="0" y="1910088"/>
            <a:ext cx="9144000" cy="1945200"/>
          </a:xfrm>
          <a:prstGeom prst="rect">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document.write("lorem");</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document.write("ipsum");</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document.getElementById("textField").value=20;</a:t>
            </a:r>
            <a:endParaRPr sz="2000">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$(document).append("lorem").append("ipsum");</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$("#textField").val(20)</a:t>
            </a:r>
            <a:endParaRPr sz="20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Add </a:t>
            </a:r>
            <a:r>
              <a:rPr b="1" lang="en-GB"/>
              <a:t>onclick="</a:t>
            </a:r>
            <a:r>
              <a:rPr b="1" lang="en-GB">
                <a:solidFill>
                  <a:srgbClr val="980000"/>
                </a:solidFill>
              </a:rPr>
              <a:t>functionName()</a:t>
            </a:r>
            <a:r>
              <a:rPr b="1" lang="en-GB"/>
              <a:t>"</a:t>
            </a:r>
            <a:r>
              <a:rPr lang="en-GB"/>
              <a:t> as an </a:t>
            </a:r>
            <a:r>
              <a:rPr i="1" lang="en-GB"/>
              <a:t>attribute</a:t>
            </a:r>
            <a:r>
              <a:rPr lang="en-GB"/>
              <a:t> to your </a:t>
            </a:r>
            <a:r>
              <a:rPr b="1" lang="en-GB"/>
              <a:t>&lt;button&gt; </a:t>
            </a:r>
            <a:r>
              <a:rPr lang="en-GB"/>
              <a:t>or </a:t>
            </a:r>
            <a:r>
              <a:rPr b="1" lang="en-GB"/>
              <a:t>&lt;a&gt;</a:t>
            </a:r>
            <a:r>
              <a:rPr lang="en-GB"/>
              <a:t> tag</a:t>
            </a:r>
            <a:endParaRPr/>
          </a:p>
          <a:p>
            <a:pPr indent="-381000" lvl="0" marL="457200" rtl="0">
              <a:spcBef>
                <a:spcPts val="0"/>
              </a:spcBef>
              <a:spcAft>
                <a:spcPts val="0"/>
              </a:spcAft>
              <a:buSzPts val="2400"/>
              <a:buChar char="●"/>
            </a:pPr>
            <a:r>
              <a:rPr lang="en-GB"/>
              <a:t>Add a new </a:t>
            </a:r>
            <a:r>
              <a:rPr i="1" lang="en-GB"/>
              <a:t>function</a:t>
            </a:r>
            <a:r>
              <a:rPr lang="en-GB"/>
              <a:t> to your JavaScript, using that same </a:t>
            </a:r>
            <a:r>
              <a:rPr b="1" lang="en-GB">
                <a:solidFill>
                  <a:srgbClr val="980000"/>
                </a:solidFill>
              </a:rPr>
              <a:t>functionName</a:t>
            </a:r>
            <a:endParaRPr b="1">
              <a:solidFill>
                <a:srgbClr val="980000"/>
              </a:solidFill>
            </a:endParaRPr>
          </a:p>
          <a:p>
            <a:pPr indent="457200" lvl="0" marL="0" rtl="0">
              <a:spcBef>
                <a:spcPts val="600"/>
              </a:spcBef>
              <a:spcAft>
                <a:spcPts val="0"/>
              </a:spcAft>
              <a:buNone/>
            </a:pPr>
            <a:r>
              <a:rPr lang="en-GB" sz="2000">
                <a:latin typeface="Source Code Pro"/>
                <a:ea typeface="Source Code Pro"/>
                <a:cs typeface="Source Code Pro"/>
                <a:sym typeface="Source Code Pro"/>
              </a:rPr>
              <a:t>var </a:t>
            </a:r>
            <a:r>
              <a:rPr b="1" lang="en-GB" sz="2000">
                <a:solidFill>
                  <a:srgbClr val="980000"/>
                </a:solidFill>
                <a:latin typeface="Source Code Pro"/>
                <a:ea typeface="Source Code Pro"/>
                <a:cs typeface="Source Code Pro"/>
                <a:sym typeface="Source Code Pro"/>
              </a:rPr>
              <a:t>functionName</a:t>
            </a:r>
            <a:r>
              <a:rPr lang="en-GB" sz="2000">
                <a:latin typeface="Source Code Pro"/>
                <a:ea typeface="Source Code Pro"/>
                <a:cs typeface="Source Code Pro"/>
                <a:sym typeface="Source Code Pro"/>
              </a:rPr>
              <a:t> = function() {</a:t>
            </a:r>
            <a:endParaRPr sz="2000">
              <a:latin typeface="Source Code Pro"/>
              <a:ea typeface="Source Code Pro"/>
              <a:cs typeface="Source Code Pro"/>
              <a:sym typeface="Source Code Pro"/>
            </a:endParaRPr>
          </a:p>
          <a:p>
            <a:pPr indent="457200" lvl="0" marL="0" rtl="0">
              <a:spcBef>
                <a:spcPts val="600"/>
              </a:spcBef>
              <a:spcAft>
                <a:spcPts val="0"/>
              </a:spcAft>
              <a:buNone/>
            </a:pPr>
            <a:r>
              <a:rPr lang="en-GB" sz="2000">
                <a:solidFill>
                  <a:srgbClr val="999999"/>
                </a:solidFill>
                <a:latin typeface="Source Code Pro"/>
                <a:ea typeface="Source Code Pro"/>
                <a:cs typeface="Source Code Pro"/>
                <a:sym typeface="Source Code Pro"/>
              </a:rPr>
              <a:t>	// do stuff here</a:t>
            </a:r>
            <a:endParaRPr sz="2000">
              <a:solidFill>
                <a:srgbClr val="999999"/>
              </a:solidFill>
              <a:latin typeface="Source Code Pro"/>
              <a:ea typeface="Source Code Pro"/>
              <a:cs typeface="Source Code Pro"/>
              <a:sym typeface="Source Code Pro"/>
            </a:endParaRPr>
          </a:p>
          <a:p>
            <a:pPr indent="457200" lvl="0" marL="0" rtl="0">
              <a:spcBef>
                <a:spcPts val="600"/>
              </a:spcBef>
              <a:spcAft>
                <a:spcPts val="0"/>
              </a:spcAft>
              <a:buNone/>
            </a:pPr>
            <a:r>
              <a:rPr lang="en-GB" sz="2000">
                <a:latin typeface="Source Code Pro"/>
                <a:ea typeface="Source Code Pro"/>
                <a:cs typeface="Source Code Pro"/>
                <a:sym typeface="Source Code Pro"/>
              </a:rPr>
              <a:t>}</a:t>
            </a:r>
            <a:endParaRPr b="1">
              <a:solidFill>
                <a:srgbClr val="980000"/>
              </a:solidFill>
            </a:endParaRPr>
          </a:p>
          <a:p>
            <a:pPr indent="-381000" lvl="0" marL="457200" rtl="0">
              <a:spcBef>
                <a:spcPts val="600"/>
              </a:spcBef>
              <a:spcAft>
                <a:spcPts val="0"/>
              </a:spcAft>
              <a:buSzPts val="2400"/>
              <a:buChar char="●"/>
            </a:pPr>
            <a:r>
              <a:rPr lang="en-GB"/>
              <a:t>Use your </a:t>
            </a:r>
            <a:r>
              <a:rPr i="1" lang="en-GB"/>
              <a:t>selectors</a:t>
            </a:r>
            <a:r>
              <a:rPr lang="en-GB"/>
              <a:t> and </a:t>
            </a:r>
            <a:r>
              <a:rPr i="1" lang="en-GB"/>
              <a:t>functions</a:t>
            </a:r>
            <a:r>
              <a:rPr lang="en-GB"/>
              <a:t> to do things!</a:t>
            </a:r>
            <a:endParaRPr/>
          </a:p>
          <a:p>
            <a:pPr indent="-381000" lvl="0" marL="457200" rtl="0">
              <a:spcBef>
                <a:spcPts val="0"/>
              </a:spcBef>
              <a:spcAft>
                <a:spcPts val="0"/>
              </a:spcAft>
              <a:buSzPts val="2400"/>
              <a:buChar char="●"/>
            </a:pPr>
            <a:r>
              <a:rPr lang="en-GB"/>
              <a:t>Here’s an example of </a:t>
            </a:r>
            <a:r>
              <a:rPr lang="en-GB" u="sng">
                <a:solidFill>
                  <a:schemeClr val="hlink"/>
                </a:solidFill>
                <a:hlinkClick r:id="rId3"/>
              </a:rPr>
              <a:t>toggling with some logic and a variable</a:t>
            </a:r>
            <a:r>
              <a:rPr lang="en-GB"/>
              <a:t>.</a:t>
            </a:r>
            <a:endParaRPr/>
          </a:p>
        </p:txBody>
      </p:sp>
      <p:sp>
        <p:nvSpPr>
          <p:cNvPr id="231" name="Shape 2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solidFill>
                  <a:srgbClr val="FFFFFF"/>
                </a:solidFill>
              </a:rPr>
              <a:t>Exercise</a:t>
            </a:r>
            <a:endParaRPr b="0" sz="3600">
              <a:solidFill>
                <a:srgbClr val="FFFFFF"/>
              </a:solidFill>
            </a:endParaRPr>
          </a:p>
          <a:p>
            <a:pPr indent="0" lvl="0" marL="0" rtl="0">
              <a:spcBef>
                <a:spcPts val="0"/>
              </a:spcBef>
              <a:spcAft>
                <a:spcPts val="0"/>
              </a:spcAft>
              <a:buNone/>
            </a:pPr>
            <a:r>
              <a:rPr b="0" lang="en-GB" sz="3600"/>
              <a:t>Spruce up your profile page with some interactivity! </a:t>
            </a:r>
            <a:endParaRPr b="0" sz="3600"/>
          </a:p>
          <a:p>
            <a:pPr indent="0" lvl="0" marL="0" rtl="0">
              <a:spcBef>
                <a:spcPts val="0"/>
              </a:spcBef>
              <a:spcAft>
                <a:spcPts val="0"/>
              </a:spcAft>
              <a:buNone/>
            </a:pPr>
            <a:r>
              <a:t/>
            </a:r>
            <a:endParaRPr b="0" sz="3600"/>
          </a:p>
          <a:p>
            <a:pPr indent="0" lvl="0" marL="0" rtl="0">
              <a:spcBef>
                <a:spcPts val="0"/>
              </a:spcBef>
              <a:spcAft>
                <a:spcPts val="0"/>
              </a:spcAft>
              <a:buNone/>
            </a:pPr>
            <a:r>
              <a:rPr b="0" lang="en-GB" sz="3600"/>
              <a:t>Make things animate when clicked on, by combining jQuery with </a:t>
            </a:r>
            <a:r>
              <a:rPr lang="en-GB" sz="3600"/>
              <a:t>Animate.css</a:t>
            </a:r>
            <a:r>
              <a:rPr b="0" lang="en-GB" sz="3600"/>
              <a:t>. Simply use jQuery’s </a:t>
            </a:r>
            <a:r>
              <a:rPr lang="en-GB" sz="3600"/>
              <a:t>addClass</a:t>
            </a:r>
            <a:r>
              <a:rPr b="0" lang="en-GB" sz="3600"/>
              <a:t> to include </a:t>
            </a:r>
            <a:r>
              <a:rPr lang="en-GB" sz="3600"/>
              <a:t>animated</a:t>
            </a:r>
            <a:r>
              <a:rPr b="0" lang="en-GB" sz="3600"/>
              <a:t> to get something to move!</a:t>
            </a:r>
            <a:endParaRPr b="0"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Refactor your table generator (from previous JS lesson) code to use jQuery instead</a:t>
            </a:r>
            <a:endParaRPr/>
          </a:p>
          <a:p>
            <a:pPr indent="-342900" lvl="1" marL="914400" rtl="0">
              <a:spcBef>
                <a:spcPts val="0"/>
              </a:spcBef>
              <a:spcAft>
                <a:spcPts val="0"/>
              </a:spcAft>
              <a:buSzPts val="1800"/>
              <a:buChar char="○"/>
            </a:pPr>
            <a:r>
              <a:rPr b="1" lang="en-GB" sz="1800">
                <a:solidFill>
                  <a:srgbClr val="222222"/>
                </a:solidFill>
                <a:highlight>
                  <a:srgbClr val="FFFFFF"/>
                </a:highlight>
              </a:rPr>
              <a:t>Code refactoring</a:t>
            </a:r>
            <a:r>
              <a:rPr lang="en-GB" sz="1800">
                <a:solidFill>
                  <a:srgbClr val="222222"/>
                </a:solidFill>
                <a:highlight>
                  <a:srgbClr val="FFFFFF"/>
                </a:highlight>
              </a:rPr>
              <a:t> is the process of restructuring existing computer code–changing the factoring</a:t>
            </a:r>
            <a:r>
              <a:rPr lang="en-GB" sz="1800">
                <a:solidFill>
                  <a:srgbClr val="222222"/>
                </a:solidFill>
                <a:highlight>
                  <a:schemeClr val="lt1"/>
                </a:highlight>
              </a:rPr>
              <a:t>–</a:t>
            </a:r>
            <a:r>
              <a:rPr lang="en-GB" sz="1800">
                <a:solidFill>
                  <a:srgbClr val="222222"/>
                </a:solidFill>
                <a:highlight>
                  <a:srgbClr val="FFFFFF"/>
                </a:highlight>
              </a:rPr>
              <a:t>without changing its external behavior.</a:t>
            </a:r>
            <a:endParaRPr sz="1800">
              <a:solidFill>
                <a:srgbClr val="222222"/>
              </a:solidFill>
              <a:highlight>
                <a:srgbClr val="FFFFFF"/>
              </a:highlight>
            </a:endParaRPr>
          </a:p>
          <a:p>
            <a:pPr indent="-381000" lvl="0" marL="457200" rtl="0">
              <a:spcBef>
                <a:spcPts val="0"/>
              </a:spcBef>
              <a:spcAft>
                <a:spcPts val="0"/>
              </a:spcAft>
              <a:buClr>
                <a:srgbClr val="222222"/>
              </a:buClr>
              <a:buSzPts val="2400"/>
              <a:buChar char="●"/>
            </a:pPr>
            <a:r>
              <a:rPr lang="en-GB">
                <a:solidFill>
                  <a:srgbClr val="222222"/>
                </a:solidFill>
                <a:highlight>
                  <a:srgbClr val="FFFFFF"/>
                </a:highlight>
              </a:rPr>
              <a:t>If you haven’t yet, set up two </a:t>
            </a:r>
            <a:r>
              <a:rPr b="1" lang="en-GB">
                <a:solidFill>
                  <a:srgbClr val="222222"/>
                </a:solidFill>
                <a:highlight>
                  <a:srgbClr val="FFFFFF"/>
                </a:highlight>
              </a:rPr>
              <a:t>&lt;input&gt; </a:t>
            </a:r>
            <a:r>
              <a:rPr lang="en-GB">
                <a:solidFill>
                  <a:srgbClr val="222222"/>
                </a:solidFill>
                <a:highlight>
                  <a:srgbClr val="FFFFFF"/>
                </a:highlight>
              </a:rPr>
              <a:t>fields in your HTML, to let the user enter the row and column info</a:t>
            </a:r>
            <a:endParaRPr>
              <a:solidFill>
                <a:srgbClr val="222222"/>
              </a:solidFill>
              <a:highlight>
                <a:srgbClr val="FFFFFF"/>
              </a:highlight>
            </a:endParaRPr>
          </a:p>
          <a:p>
            <a:pPr indent="-355600" lvl="1" marL="914400" rtl="0">
              <a:spcBef>
                <a:spcPts val="0"/>
              </a:spcBef>
              <a:spcAft>
                <a:spcPts val="0"/>
              </a:spcAft>
              <a:buClr>
                <a:srgbClr val="222222"/>
              </a:buClr>
              <a:buSzPts val="2000"/>
              <a:buChar char="○"/>
            </a:pPr>
            <a:r>
              <a:rPr lang="en-GB" u="sng">
                <a:solidFill>
                  <a:schemeClr val="hlink"/>
                </a:solidFill>
                <a:highlight>
                  <a:srgbClr val="FFFFFF"/>
                </a:highlight>
                <a:hlinkClick r:id="rId3"/>
              </a:rPr>
              <a:t>How to get the values from these fields with jQuery</a:t>
            </a:r>
            <a:r>
              <a:rPr lang="en-GB">
                <a:solidFill>
                  <a:srgbClr val="222222"/>
                </a:solidFill>
                <a:highlight>
                  <a:srgbClr val="FFFFFF"/>
                </a:highlight>
              </a:rPr>
              <a:t>? </a:t>
            </a:r>
            <a:endParaRPr>
              <a:solidFill>
                <a:srgbClr val="222222"/>
              </a:solidFill>
              <a:highlight>
                <a:srgbClr val="FFFFFF"/>
              </a:highlight>
            </a:endParaRPr>
          </a:p>
          <a:p>
            <a:pPr indent="-381000" lvl="0" marL="457200" rtl="0">
              <a:spcBef>
                <a:spcPts val="0"/>
              </a:spcBef>
              <a:spcAft>
                <a:spcPts val="0"/>
              </a:spcAft>
              <a:buClr>
                <a:srgbClr val="222222"/>
              </a:buClr>
              <a:buSzPts val="2400"/>
              <a:buChar char="●"/>
            </a:pPr>
            <a:r>
              <a:rPr lang="en-GB">
                <a:solidFill>
                  <a:srgbClr val="222222"/>
                </a:solidFill>
                <a:highlight>
                  <a:srgbClr val="FFFFFF"/>
                </a:highlight>
              </a:rPr>
              <a:t>Set up a </a:t>
            </a:r>
            <a:r>
              <a:rPr b="1" lang="en-GB">
                <a:solidFill>
                  <a:srgbClr val="222222"/>
                </a:solidFill>
                <a:highlight>
                  <a:srgbClr val="FFFFFF"/>
                </a:highlight>
              </a:rPr>
              <a:t>&lt;button&gt;</a:t>
            </a:r>
            <a:r>
              <a:rPr lang="en-GB">
                <a:solidFill>
                  <a:srgbClr val="222222"/>
                </a:solidFill>
                <a:highlight>
                  <a:srgbClr val="FFFFFF"/>
                </a:highlight>
              </a:rPr>
              <a:t> field to handle the onClick</a:t>
            </a:r>
            <a:endParaRPr>
              <a:solidFill>
                <a:srgbClr val="222222"/>
              </a:solidFill>
              <a:highlight>
                <a:srgbClr val="FFFFFF"/>
              </a:highlight>
            </a:endParaRPr>
          </a:p>
          <a:p>
            <a:pPr indent="-381000" lvl="0" marL="457200" rtl="0">
              <a:spcBef>
                <a:spcPts val="0"/>
              </a:spcBef>
              <a:spcAft>
                <a:spcPts val="0"/>
              </a:spcAft>
              <a:buClr>
                <a:srgbClr val="222222"/>
              </a:buClr>
              <a:buSzPts val="2400"/>
              <a:buChar char="●"/>
            </a:pPr>
            <a:r>
              <a:rPr lang="en-GB">
                <a:solidFill>
                  <a:srgbClr val="222222"/>
                </a:solidFill>
                <a:highlight>
                  <a:srgbClr val="FFFFFF"/>
                </a:highlight>
              </a:rPr>
              <a:t>Bonus: Use a jQuery event to handle the onClick, instead of embedding an onClick handler in your HTML!</a:t>
            </a:r>
            <a:endParaRPr>
              <a:solidFill>
                <a:srgbClr val="222222"/>
              </a:solidFill>
              <a:highlight>
                <a:srgbClr val="FFFFFF"/>
              </a:highlight>
            </a:endParaRPr>
          </a:p>
          <a:p>
            <a:pPr indent="-355600" lvl="1" marL="914400" rtl="0">
              <a:spcBef>
                <a:spcPts val="0"/>
              </a:spcBef>
              <a:spcAft>
                <a:spcPts val="0"/>
              </a:spcAft>
              <a:buClr>
                <a:srgbClr val="222222"/>
              </a:buClr>
              <a:buSzPts val="2000"/>
              <a:buChar char="○"/>
            </a:pPr>
            <a:r>
              <a:rPr lang="en-GB">
                <a:solidFill>
                  <a:srgbClr val="222222"/>
                </a:solidFill>
                <a:highlight>
                  <a:srgbClr val="FFFFFF"/>
                </a:highlight>
              </a:rPr>
              <a:t>Read ahead to next set of slides for more info</a:t>
            </a:r>
            <a:endParaRPr>
              <a:solidFill>
                <a:srgbClr val="222222"/>
              </a:solidFill>
              <a:highlight>
                <a:srgbClr val="FFFFFF"/>
              </a:highlight>
            </a:endParaRPr>
          </a:p>
          <a:p>
            <a:pPr indent="-355600" lvl="1" marL="914400" rtl="0">
              <a:spcBef>
                <a:spcPts val="0"/>
              </a:spcBef>
              <a:spcAft>
                <a:spcPts val="0"/>
              </a:spcAft>
              <a:buClr>
                <a:srgbClr val="222222"/>
              </a:buClr>
              <a:buSzPts val="2000"/>
              <a:buChar char="○"/>
            </a:pPr>
            <a:r>
              <a:rPr lang="en-GB">
                <a:solidFill>
                  <a:srgbClr val="222222"/>
                </a:solidFill>
                <a:highlight>
                  <a:srgbClr val="FFFFFF"/>
                </a:highlight>
              </a:rPr>
              <a:t>Read: </a:t>
            </a:r>
            <a:r>
              <a:rPr lang="en-GB" u="sng">
                <a:solidFill>
                  <a:schemeClr val="hlink"/>
                </a:solidFill>
                <a:highlight>
                  <a:srgbClr val="FFFFFF"/>
                </a:highlight>
                <a:hlinkClick r:id="rId4"/>
              </a:rPr>
              <a:t>https://api.jquery.com/click/</a:t>
            </a:r>
            <a:r>
              <a:rPr lang="en-GB">
                <a:solidFill>
                  <a:srgbClr val="222222"/>
                </a:solidFill>
                <a:highlight>
                  <a:srgbClr val="FFFFFF"/>
                </a:highlight>
              </a:rPr>
              <a:t> </a:t>
            </a:r>
            <a:endParaRPr>
              <a:solidFill>
                <a:srgbClr val="222222"/>
              </a:solidFill>
              <a:highlight>
                <a:srgbClr val="FFFFFF"/>
              </a:highlight>
            </a:endParaRPr>
          </a:p>
        </p:txBody>
      </p:sp>
      <p:sp>
        <p:nvSpPr>
          <p:cNvPr id="242" name="Shape 2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Exercise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Event Handling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Events</a:t>
            </a:r>
            <a:endParaRPr/>
          </a:p>
        </p:txBody>
      </p:sp>
      <p:sp>
        <p:nvSpPr>
          <p:cNvPr id="253" name="Shape 2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Events are….events that happen when a user does something</a:t>
            </a:r>
            <a:endParaRPr/>
          </a:p>
          <a:p>
            <a:pPr indent="-381000" lvl="0" marL="457200" rtl="0">
              <a:spcBef>
                <a:spcPts val="0"/>
              </a:spcBef>
              <a:spcAft>
                <a:spcPts val="0"/>
              </a:spcAft>
              <a:buSzPts val="2400"/>
              <a:buChar char="●"/>
            </a:pPr>
            <a:r>
              <a:rPr lang="en-GB"/>
              <a:t>Lets you bind particular bits of code to run </a:t>
            </a:r>
            <a:r>
              <a:rPr i="1" lang="en-GB"/>
              <a:t>only when something happens</a:t>
            </a:r>
            <a:endParaRPr/>
          </a:p>
          <a:p>
            <a:pPr indent="-381000" lvl="0" marL="457200" rtl="0">
              <a:spcBef>
                <a:spcPts val="0"/>
              </a:spcBef>
              <a:spcAft>
                <a:spcPts val="0"/>
              </a:spcAft>
              <a:buSzPts val="2400"/>
              <a:buChar char="●"/>
            </a:pPr>
            <a:r>
              <a:rPr lang="en-GB"/>
              <a:t>Put this in the JS file</a:t>
            </a:r>
            <a:endParaRPr/>
          </a:p>
          <a:p>
            <a:pPr indent="0" lvl="0" marL="0" rtl="0">
              <a:spcBef>
                <a:spcPts val="600"/>
              </a:spcBef>
              <a:spcAft>
                <a:spcPts val="0"/>
              </a:spcAft>
              <a:buNone/>
            </a:pPr>
            <a:r>
              <a:t/>
            </a:r>
            <a:endParaRPr/>
          </a:p>
          <a:p>
            <a:pPr indent="0" lvl="0" marL="0" rtl="0">
              <a:spcBef>
                <a:spcPts val="600"/>
              </a:spcBef>
              <a:spcAft>
                <a:spcPts val="0"/>
              </a:spcAft>
              <a:buNone/>
            </a:pPr>
            <a:r>
              <a:rPr lang="en-GB"/>
              <a:t>Why not just have things in HTML onClick?</a:t>
            </a:r>
            <a:endParaRPr/>
          </a:p>
          <a:p>
            <a:pPr indent="-381000" lvl="0" marL="457200" rtl="0">
              <a:spcBef>
                <a:spcPts val="600"/>
              </a:spcBef>
              <a:spcAft>
                <a:spcPts val="0"/>
              </a:spcAft>
              <a:buSzPts val="2400"/>
              <a:buChar char="●"/>
            </a:pPr>
            <a:r>
              <a:rPr lang="en-GB"/>
              <a:t>Not separating form and function</a:t>
            </a:r>
            <a:endParaRPr/>
          </a:p>
          <a:p>
            <a:pPr indent="-381000" lvl="0" marL="457200" rtl="0">
              <a:spcBef>
                <a:spcPts val="0"/>
              </a:spcBef>
              <a:spcAft>
                <a:spcPts val="0"/>
              </a:spcAft>
              <a:buSzPts val="2400"/>
              <a:buChar char="●"/>
            </a:pPr>
            <a:r>
              <a:rPr lang="en-GB"/>
              <a:t>We try to keep the HTML for just presentation and setup, and any functionality in the JS file</a:t>
            </a:r>
            <a:endParaRPr/>
          </a:p>
          <a:p>
            <a:pPr indent="-381000" lvl="0" marL="457200" rtl="0">
              <a:spcBef>
                <a:spcPts val="0"/>
              </a:spcBef>
              <a:spcAft>
                <a:spcPts val="0"/>
              </a:spcAft>
              <a:buSzPts val="2400"/>
              <a:buChar char="●"/>
            </a:pPr>
            <a:r>
              <a:rPr lang="en-GB"/>
              <a:t>Can add multiple behaviours without duplicating code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p:nvPr/>
        </p:nvSpPr>
        <p:spPr>
          <a:xfrm>
            <a:off x="0" y="2017775"/>
            <a:ext cx="9144000" cy="1789500"/>
          </a:xfrm>
          <a:prstGeom prst="rect">
            <a:avLst/>
          </a:prstGeom>
          <a:solidFill>
            <a:srgbClr val="FFE5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latin typeface="Source Code Pro"/>
              <a:ea typeface="Source Code Pro"/>
              <a:cs typeface="Source Code Pro"/>
              <a:sym typeface="Source Code Pro"/>
            </a:endParaRPr>
          </a:p>
          <a:p>
            <a:pPr indent="0" lvl="0" marL="0" rtl="0">
              <a:spcBef>
                <a:spcPts val="600"/>
              </a:spcBef>
              <a:spcAft>
                <a:spcPts val="0"/>
              </a:spcAft>
              <a:buNone/>
            </a:pPr>
            <a:r>
              <a:rPr lang="en-GB">
                <a:latin typeface="Source Code Pro"/>
                <a:ea typeface="Source Code Pro"/>
                <a:cs typeface="Source Code Pro"/>
                <a:sym typeface="Source Code Pro"/>
              </a:rPr>
              <a:t>$("#submit").on("click",</a:t>
            </a:r>
            <a:r>
              <a:rPr b="1" lang="en-GB">
                <a:latin typeface="Source Code Pro"/>
                <a:ea typeface="Source Code Pro"/>
                <a:cs typeface="Source Code Pro"/>
                <a:sym typeface="Source Code Pro"/>
              </a:rPr>
              <a:t>function(e){</a:t>
            </a:r>
            <a:endParaRPr b="1">
              <a:latin typeface="Source Code Pro"/>
              <a:ea typeface="Source Code Pro"/>
              <a:cs typeface="Source Code Pro"/>
              <a:sym typeface="Source Code Pro"/>
            </a:endParaRPr>
          </a:p>
          <a:p>
            <a:pPr indent="0" lvl="0" marL="0" rtl="0">
              <a:spcBef>
                <a:spcPts val="600"/>
              </a:spcBef>
              <a:spcAft>
                <a:spcPts val="0"/>
              </a:spcAft>
              <a:buNone/>
            </a:pPr>
            <a:r>
              <a:rPr b="1" lang="en-GB">
                <a:latin typeface="Source Code Pro"/>
                <a:ea typeface="Source Code Pro"/>
                <a:cs typeface="Source Code Pro"/>
                <a:sym typeface="Source Code Pro"/>
              </a:rPr>
              <a:t>	alert("Clicked submit!");</a:t>
            </a:r>
            <a:endParaRPr b="1">
              <a:latin typeface="Source Code Pro"/>
              <a:ea typeface="Source Code Pro"/>
              <a:cs typeface="Source Code Pro"/>
              <a:sym typeface="Source Code Pro"/>
            </a:endParaRPr>
          </a:p>
          <a:p>
            <a:pPr indent="0" lvl="0" marL="0" rtl="0">
              <a:spcBef>
                <a:spcPts val="600"/>
              </a:spcBef>
              <a:spcAft>
                <a:spcPts val="0"/>
              </a:spcAft>
              <a:buNone/>
            </a:pPr>
            <a:r>
              <a:rPr b="1" lang="en-GB">
                <a:latin typeface="Source Code Pro"/>
                <a:ea typeface="Source Code Pro"/>
                <a:cs typeface="Source Code Pro"/>
                <a:sym typeface="Source Code Pro"/>
              </a:rPr>
              <a:t>}</a:t>
            </a:r>
            <a:r>
              <a:rPr lang="en-GB">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spcBef>
                <a:spcPts val="600"/>
              </a:spcBef>
              <a:spcAft>
                <a:spcPts val="0"/>
              </a:spcAft>
              <a:buNone/>
            </a:pPr>
            <a:r>
              <a:t/>
            </a:r>
            <a:endParaRPr>
              <a:latin typeface="Source Code Pro"/>
              <a:ea typeface="Source Code Pro"/>
              <a:cs typeface="Source Code Pro"/>
              <a:sym typeface="Source Code Pro"/>
            </a:endParaRPr>
          </a:p>
          <a:p>
            <a:pPr indent="-381000" lvl="0" marL="457200" rtl="0">
              <a:spcBef>
                <a:spcPts val="600"/>
              </a:spcBef>
              <a:spcAft>
                <a:spcPts val="0"/>
              </a:spcAft>
              <a:buSzPts val="2400"/>
              <a:buChar char="●"/>
            </a:pPr>
            <a:r>
              <a:rPr lang="en-GB"/>
              <a:t>Watch out for the odd-looking syntax—that’s a </a:t>
            </a:r>
            <a:r>
              <a:rPr i="1" lang="en-GB"/>
              <a:t>function definition</a:t>
            </a:r>
            <a:r>
              <a:rPr lang="en-GB"/>
              <a:t> acting as an argument</a:t>
            </a:r>
            <a:endParaRPr/>
          </a:p>
          <a:p>
            <a:pPr indent="-381000" lvl="0" marL="457200" rtl="0">
              <a:spcBef>
                <a:spcPts val="0"/>
              </a:spcBef>
              <a:spcAft>
                <a:spcPts val="0"/>
              </a:spcAft>
              <a:buSzPts val="2400"/>
              <a:buChar char="●"/>
            </a:pPr>
            <a:r>
              <a:rPr lang="en-GB"/>
              <a:t>Don’t forget the closing semicolon! Because your line is actually just </a:t>
            </a:r>
            <a:r>
              <a:rPr lang="en-GB" sz="2200">
                <a:latin typeface="Source Code Pro"/>
                <a:ea typeface="Source Code Pro"/>
                <a:cs typeface="Source Code Pro"/>
                <a:sym typeface="Source Code Pro"/>
              </a:rPr>
              <a:t>$("#submit").on("click",something);</a:t>
            </a:r>
            <a:endParaRPr sz="2200"/>
          </a:p>
        </p:txBody>
      </p:sp>
      <p:sp>
        <p:nvSpPr>
          <p:cNvPr id="260" name="Shape 26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Events in jQuery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4294967295" type="title"/>
          </p:nvPr>
        </p:nvSpPr>
        <p:spPr>
          <a:xfrm>
            <a:off x="457200" y="50"/>
            <a:ext cx="8229600" cy="6858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The DOM</a:t>
            </a:r>
            <a:endParaRPr/>
          </a:p>
        </p:txBody>
      </p:sp>
      <p:sp>
        <p:nvSpPr>
          <p:cNvPr id="149" name="Shape 149"/>
          <p:cNvSpPr txBox="1"/>
          <p:nvPr>
            <p:ph idx="1" type="subTitle"/>
          </p:nvPr>
        </p:nvSpPr>
        <p:spPr>
          <a:xfrm>
            <a:off x="685800" y="5742126"/>
            <a:ext cx="7772400" cy="90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The DOM</a:t>
            </a:r>
            <a:endParaRPr/>
          </a:p>
        </p:txBody>
      </p:sp>
      <p:sp>
        <p:nvSpPr>
          <p:cNvPr descr="The Document Object Model (DOM) describes the structure of an HTML document. Find out more about the DOM in this tutorial.  Watch more at http://www.lynda.com/HTML-tutorials/JavaScript-Enhancing-DOM/122462-2.html?utm_campaign=iBQEzanrjeg&amp;utm_medium=viral&amp;utm_source=youtube.  This tutorial is a single movie from the JavaScript: Enhancing the DOM course presented by lynda.com author Ray Villalobos. The complete course is 2 hours and 3 minutes and shows how to work with DOM elements.  Introduction 1. Getting Started 2. Selecting the DOM 3. Modifying DOM Attributes and Content 4. Inserting and Deleting Nodes 5. The DOM in Action" id="150" name="Shape 150" title="JavaScript tutorial: What is the Document Object Model? | lynda.com">
            <a:hlinkClick r:id="rId3"/>
          </p:cNvPr>
          <p:cNvSpPr/>
          <p:nvPr/>
        </p:nvSpPr>
        <p:spPr>
          <a:xfrm>
            <a:off x="1262200" y="194150"/>
            <a:ext cx="6619600" cy="4964700"/>
          </a:xfrm>
          <a:prstGeom prst="rect">
            <a:avLst/>
          </a:prstGeom>
          <a:blipFill>
            <a:blip r:embed="rId4">
              <a:alphaModFix/>
            </a:blip>
            <a:stretch>
              <a:fillRect/>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Before Events:</a:t>
            </a:r>
            <a:endParaRPr/>
          </a:p>
        </p:txBody>
      </p:sp>
      <p:sp>
        <p:nvSpPr>
          <p:cNvPr id="266" name="Shape 2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GB"/>
              <a:t>This may be how you had it in HTML:</a:t>
            </a:r>
            <a:endParaRPr/>
          </a:p>
          <a:p>
            <a:pPr indent="0" lvl="0" marL="0" algn="ctr">
              <a:spcBef>
                <a:spcPts val="600"/>
              </a:spcBef>
              <a:spcAft>
                <a:spcPts val="0"/>
              </a:spcAft>
              <a:buNone/>
            </a:pPr>
            <a:r>
              <a:t/>
            </a:r>
            <a:endParaRPr/>
          </a:p>
          <a:p>
            <a:pPr indent="0" lvl="0" marL="0" algn="ctr">
              <a:spcBef>
                <a:spcPts val="600"/>
              </a:spcBef>
              <a:spcAft>
                <a:spcPts val="0"/>
              </a:spcAft>
              <a:buNone/>
            </a:pPr>
            <a:r>
              <a:t/>
            </a:r>
            <a:endParaRPr/>
          </a:p>
          <a:p>
            <a:pPr indent="0" lvl="0" mar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pic>
        <p:nvPicPr>
          <p:cNvPr id="267" name="Shape 267"/>
          <p:cNvPicPr preferRelativeResize="0"/>
          <p:nvPr/>
        </p:nvPicPr>
        <p:blipFill rotWithShape="1">
          <a:blip r:embed="rId3">
            <a:alphaModFix/>
          </a:blip>
          <a:srcRect b="45595" l="0" r="0" t="0"/>
          <a:stretch/>
        </p:blipFill>
        <p:spPr>
          <a:xfrm>
            <a:off x="0" y="3123197"/>
            <a:ext cx="9144001" cy="15433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With Events</a:t>
            </a:r>
            <a:endParaRPr/>
          </a:p>
        </p:txBody>
      </p:sp>
      <p:sp>
        <p:nvSpPr>
          <p:cNvPr id="273" name="Shape 2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GB"/>
              <a:t>Now all in JS, no need onClick in HTML</a:t>
            </a:r>
            <a:endParaRPr/>
          </a:p>
        </p:txBody>
      </p:sp>
      <p:pic>
        <p:nvPicPr>
          <p:cNvPr id="274" name="Shape 274"/>
          <p:cNvPicPr preferRelativeResize="0"/>
          <p:nvPr/>
        </p:nvPicPr>
        <p:blipFill rotWithShape="1">
          <a:blip r:embed="rId3">
            <a:alphaModFix/>
          </a:blip>
          <a:srcRect b="41540" l="0" r="0" t="0"/>
          <a:stretch/>
        </p:blipFill>
        <p:spPr>
          <a:xfrm>
            <a:off x="265938" y="2893223"/>
            <a:ext cx="8612125" cy="2501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Exercise:</a:t>
            </a:r>
            <a:endParaRPr/>
          </a:p>
          <a:p>
            <a:pPr indent="0" lvl="0" marL="0" rtl="0">
              <a:spcBef>
                <a:spcPts val="0"/>
              </a:spcBef>
              <a:spcAft>
                <a:spcPts val="0"/>
              </a:spcAft>
              <a:buNone/>
            </a:pPr>
            <a:r>
              <a:rPr b="0" lang="en-GB"/>
              <a:t>Make a calculator in HTML/Javascript </a:t>
            </a:r>
            <a:endParaRPr b="0"/>
          </a:p>
          <a:p>
            <a:pPr indent="0" lvl="0" marL="0" rtl="0">
              <a:spcBef>
                <a:spcPts val="0"/>
              </a:spcBef>
              <a:spcAft>
                <a:spcPts val="0"/>
              </a:spcAft>
              <a:buClr>
                <a:schemeClr val="dk1"/>
              </a:buClr>
              <a:buSzPts val="1100"/>
              <a:buFont typeface="Arial"/>
              <a:buNone/>
            </a:pPr>
            <a:r>
              <a:rPr b="0" lang="en-GB" sz="3600"/>
              <a:t>It should minimally support +-x÷, and work like those basic solar-powered calculators</a:t>
            </a:r>
            <a:endParaRPr b="0" sz="3600"/>
          </a:p>
          <a:p>
            <a:pPr indent="0" lvl="0" marL="0" rtl="0">
              <a:spcBef>
                <a:spcPts val="0"/>
              </a:spcBef>
              <a:spcAft>
                <a:spcPts val="0"/>
              </a:spcAft>
              <a:buClr>
                <a:schemeClr val="dk1"/>
              </a:buClr>
              <a:buSzPts val="1100"/>
              <a:buFont typeface="Arial"/>
              <a:buNone/>
            </a:pPr>
            <a:r>
              <a:rPr b="0" lang="en-GB" sz="3600"/>
              <a:t>If you’re done, extend it! Add exponents, brackets, and trig functions.</a:t>
            </a:r>
            <a:endParaRPr b="0"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Using Your Powers for Evil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solidFill>
                  <a:srgbClr val="FFFFFF"/>
                </a:solidFill>
              </a:rPr>
              <a:t>Exercise </a:t>
            </a:r>
            <a:endParaRPr b="0" sz="3200">
              <a:solidFill>
                <a:srgbClr val="FFFFFF"/>
              </a:solidFill>
            </a:endParaRPr>
          </a:p>
        </p:txBody>
      </p:sp>
      <p:sp>
        <p:nvSpPr>
          <p:cNvPr id="290" name="Shape 2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sz="2000"/>
              <a:t>Make a Rickroll spammer. One click on a button will bring up:</a:t>
            </a:r>
            <a:endParaRPr sz="2000"/>
          </a:p>
          <a:p>
            <a:pPr indent="-355600" lvl="0" marL="457200" rtl="0">
              <a:spcBef>
                <a:spcPts val="600"/>
              </a:spcBef>
              <a:spcAft>
                <a:spcPts val="0"/>
              </a:spcAft>
              <a:buSzPts val="2000"/>
              <a:buChar char="●"/>
            </a:pPr>
            <a:r>
              <a:rPr lang="en-GB" sz="2000"/>
              <a:t>A video of “Never Gonna Give You Up” in the middle of the page</a:t>
            </a:r>
            <a:endParaRPr sz="2000"/>
          </a:p>
          <a:p>
            <a:pPr indent="-355600" lvl="1" marL="914400" rtl="0">
              <a:spcBef>
                <a:spcPts val="0"/>
              </a:spcBef>
              <a:spcAft>
                <a:spcPts val="0"/>
              </a:spcAft>
              <a:buSzPts val="2000"/>
              <a:buChar char="○"/>
            </a:pPr>
            <a:r>
              <a:rPr i="1" lang="en-GB"/>
              <a:t>Hint:</a:t>
            </a:r>
            <a:r>
              <a:rPr lang="en-GB"/>
              <a:t> You can have it already on your page, but hidden, and show it only when the button is pressed</a:t>
            </a:r>
            <a:endParaRPr/>
          </a:p>
          <a:p>
            <a:pPr indent="-355600" lvl="0" marL="457200" rtl="0">
              <a:spcBef>
                <a:spcPts val="0"/>
              </a:spcBef>
              <a:spcAft>
                <a:spcPts val="0"/>
              </a:spcAft>
              <a:buSzPts val="2000"/>
              <a:buChar char="●"/>
            </a:pPr>
            <a:r>
              <a:rPr lang="en-GB" sz="2000"/>
              <a:t>Get it to autoplay</a:t>
            </a:r>
            <a:endParaRPr sz="2000"/>
          </a:p>
          <a:p>
            <a:pPr indent="-355600" lvl="1" marL="914400" rtl="0">
              <a:spcBef>
                <a:spcPts val="0"/>
              </a:spcBef>
              <a:spcAft>
                <a:spcPts val="0"/>
              </a:spcAft>
              <a:buSzPts val="2000"/>
              <a:buChar char="○"/>
            </a:pPr>
            <a:r>
              <a:rPr i="1" lang="en-GB"/>
              <a:t>H</a:t>
            </a:r>
            <a:r>
              <a:rPr i="1" lang="en-GB" sz="2000"/>
              <a:t>int:</a:t>
            </a:r>
            <a:r>
              <a:rPr lang="en-GB" sz="2000"/>
              <a:t> use jQuery’s </a:t>
            </a:r>
            <a:r>
              <a:rPr b="1" lang="en-GB" sz="2000"/>
              <a:t>attr()</a:t>
            </a:r>
            <a:r>
              <a:rPr lang="en-GB" sz="2000"/>
              <a:t> to change the iframe’s </a:t>
            </a:r>
            <a:r>
              <a:rPr b="1" lang="en-GB" sz="2000"/>
              <a:t>src</a:t>
            </a:r>
            <a:r>
              <a:rPr lang="en-GB" sz="2000"/>
              <a:t> attribute</a:t>
            </a:r>
            <a:endParaRPr sz="2000"/>
          </a:p>
          <a:p>
            <a:pPr indent="-355600" lvl="0" marL="457200" rtl="0">
              <a:spcBef>
                <a:spcPts val="0"/>
              </a:spcBef>
              <a:spcAft>
                <a:spcPts val="0"/>
              </a:spcAft>
              <a:buSzPts val="2000"/>
              <a:buChar char="●"/>
            </a:pPr>
            <a:r>
              <a:rPr lang="en-GB" sz="2000"/>
              <a:t>Generate a new video every couple of seconds, and append it</a:t>
            </a:r>
            <a:endParaRPr sz="2000"/>
          </a:p>
          <a:p>
            <a:pPr indent="-355600" lvl="1" marL="914400" rtl="0">
              <a:spcBef>
                <a:spcPts val="0"/>
              </a:spcBef>
              <a:spcAft>
                <a:spcPts val="0"/>
              </a:spcAft>
              <a:buSzPts val="2000"/>
              <a:buChar char="○"/>
            </a:pPr>
            <a:r>
              <a:rPr i="1" lang="en-GB"/>
              <a:t>Hint:</a:t>
            </a:r>
            <a:r>
              <a:rPr lang="en-GB"/>
              <a:t> jQuery </a:t>
            </a:r>
            <a:r>
              <a:rPr b="1" lang="en-GB"/>
              <a:t>setInterval()</a:t>
            </a:r>
            <a:r>
              <a:rPr lang="en-GB"/>
              <a:t>, </a:t>
            </a:r>
            <a:r>
              <a:rPr b="1" lang="en-GB"/>
              <a:t>clone()</a:t>
            </a:r>
            <a:r>
              <a:rPr lang="en-GB"/>
              <a:t>, </a:t>
            </a:r>
            <a:r>
              <a:rPr b="1" lang="en-GB"/>
              <a:t>insertAfter()</a:t>
            </a:r>
            <a:endParaRPr sz="2000"/>
          </a:p>
          <a:p>
            <a:pPr indent="-355600" lvl="0" marL="457200" rtl="0">
              <a:spcBef>
                <a:spcPts val="0"/>
              </a:spcBef>
              <a:spcAft>
                <a:spcPts val="0"/>
              </a:spcAft>
              <a:buSzPts val="2000"/>
              <a:buChar char="●"/>
            </a:pPr>
            <a:r>
              <a:rPr lang="en-GB" sz="2000"/>
              <a:t>Place it somewhere random on the page</a:t>
            </a:r>
            <a:endParaRPr sz="2000"/>
          </a:p>
          <a:p>
            <a:pPr indent="-355600" lvl="1" marL="914400" rtl="0">
              <a:spcBef>
                <a:spcPts val="0"/>
              </a:spcBef>
              <a:spcAft>
                <a:spcPts val="0"/>
              </a:spcAft>
              <a:buSzPts val="2000"/>
              <a:buChar char="○"/>
            </a:pPr>
            <a:r>
              <a:rPr i="1" lang="en-GB"/>
              <a:t>Hint</a:t>
            </a:r>
            <a:r>
              <a:rPr i="1" lang="en-GB" sz="2000"/>
              <a:t>:</a:t>
            </a:r>
            <a:r>
              <a:rPr lang="en-GB" sz="2000"/>
              <a:t> use </a:t>
            </a:r>
            <a:r>
              <a:rPr b="1" lang="en-GB" sz="2000"/>
              <a:t>position: absolute </a:t>
            </a:r>
            <a:r>
              <a:rPr lang="en-GB" sz="2000"/>
              <a:t>for your CSS, and adjust the </a:t>
            </a:r>
            <a:r>
              <a:rPr b="1" lang="en-GB" sz="2000"/>
              <a:t>top</a:t>
            </a:r>
            <a:r>
              <a:rPr lang="en-GB" sz="2000"/>
              <a:t> and </a:t>
            </a:r>
            <a:r>
              <a:rPr b="1" lang="en-GB" sz="2000"/>
              <a:t>left</a:t>
            </a:r>
            <a:r>
              <a:rPr lang="en-GB" sz="2000"/>
              <a:t> with random numbers</a:t>
            </a:r>
            <a:r>
              <a:rPr lang="en-GB"/>
              <a:t> (</a:t>
            </a:r>
            <a:r>
              <a:rPr lang="en-GB" u="sng">
                <a:solidFill>
                  <a:schemeClr val="hlink"/>
                </a:solidFill>
                <a:hlinkClick r:id="rId3"/>
              </a:rPr>
              <a:t>Google</a:t>
            </a:r>
            <a:r>
              <a:rPr lang="en-GB"/>
              <a:t>)</a:t>
            </a:r>
            <a:endParaRPr/>
          </a:p>
          <a:p>
            <a:pPr indent="-381000" lvl="0" marL="457200" rtl="0">
              <a:spcBef>
                <a:spcPts val="0"/>
              </a:spcBef>
              <a:spcAft>
                <a:spcPts val="0"/>
              </a:spcAft>
              <a:buSzPts val="2400"/>
              <a:buChar char="●"/>
            </a:pPr>
            <a:r>
              <a:rPr lang="en-GB"/>
              <a:t>CHAOS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50"/>
            <a:ext cx="8229600" cy="6858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spcBef>
                <a:spcPts val="0"/>
              </a:spcBef>
              <a:spcAft>
                <a:spcPts val="0"/>
              </a:spcAft>
              <a:buNone/>
            </a:pPr>
            <a:r>
              <a:rPr lang="en-GB">
                <a:solidFill>
                  <a:srgbClr val="FFFFFF"/>
                </a:solidFill>
              </a:rPr>
              <a:t>Agggh </a:t>
            </a:r>
            <a:r>
              <a:rPr b="0" lang="en-GB">
                <a:solidFill>
                  <a:srgbClr val="FFFFFF"/>
                </a:solidFill>
              </a:rPr>
              <a:t>(</a:t>
            </a:r>
            <a:r>
              <a:rPr b="0" lang="en-GB" u="sng">
                <a:solidFill>
                  <a:srgbClr val="FFFFFF"/>
                </a:solidFill>
                <a:hlinkClick r:id="rId3"/>
              </a:rPr>
              <a:t>GIF demo</a:t>
            </a:r>
            <a:r>
              <a:rPr b="0" lang="en-GB">
                <a:solidFill>
                  <a:srgbClr val="FFFFFF"/>
                </a:solidFill>
              </a:rPr>
              <a:t>)</a:t>
            </a:r>
            <a:endParaRPr>
              <a:solidFill>
                <a:srgbClr val="FFFFFF"/>
              </a:solidFill>
            </a:endParaRPr>
          </a:p>
        </p:txBody>
      </p:sp>
      <p:pic>
        <p:nvPicPr>
          <p:cNvPr id="296" name="Shape 296"/>
          <p:cNvPicPr preferRelativeResize="0"/>
          <p:nvPr/>
        </p:nvPicPr>
        <p:blipFill>
          <a:blip r:embed="rId4">
            <a:alphaModFix/>
          </a:blip>
          <a:stretch>
            <a:fillRect/>
          </a:stretch>
        </p:blipFill>
        <p:spPr>
          <a:xfrm>
            <a:off x="1415475" y="711825"/>
            <a:ext cx="6313052" cy="428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Manipulating the DOM</a:t>
            </a:r>
            <a:endParaRPr/>
          </a:p>
        </p:txBody>
      </p:sp>
      <p:sp>
        <p:nvSpPr>
          <p:cNvPr id="156" name="Shape 1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GB"/>
              <a:t>Go to jquery.com, and type these into the console:</a:t>
            </a:r>
            <a:r>
              <a:rPr lang="en-GB" sz="2000">
                <a:latin typeface="Source Code Pro"/>
                <a:ea typeface="Source Code Pro"/>
                <a:cs typeface="Source Code Pro"/>
                <a:sym typeface="Source Code Pro"/>
              </a:rPr>
              <a:t> </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document.getElementsByTagName("h2")</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document.getElementsByTagName("h2")[0]</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document.getElementsByTagName("h2")[0].innerHTML</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document.getElementsByTagName("h2")[0].innerHTML = "I enjoy eating potatoes"</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a:p>
            <a:pPr indent="0" lvl="0" marL="0" rtl="0">
              <a:spcBef>
                <a:spcPts val="600"/>
              </a:spcBef>
              <a:spcAft>
                <a:spcPts val="0"/>
              </a:spcAft>
              <a:buNone/>
            </a:pPr>
            <a:r>
              <a:rPr lang="en-GB"/>
              <a:t>We’re using JavaScript to manipulate the </a:t>
            </a:r>
            <a:r>
              <a:rPr i="1" lang="en-GB"/>
              <a:t>DOM</a:t>
            </a:r>
            <a:r>
              <a:rPr lang="en-GB"/>
              <a:t>, i.e. the downloaded webpage. There are many </a:t>
            </a:r>
            <a:r>
              <a:rPr b="1" lang="en-GB"/>
              <a:t>document</a:t>
            </a:r>
            <a:r>
              <a:rPr lang="en-GB"/>
              <a:t>-related functions—try typing document.get, then pressing </a:t>
            </a:r>
            <a:r>
              <a:rPr i="1" lang="en-GB"/>
              <a:t>tab</a:t>
            </a:r>
            <a:r>
              <a:rPr lang="en-GB"/>
              <a:t>.</a:t>
            </a:r>
            <a:endParaRPr sz="2000">
              <a:latin typeface="Source Code Pro"/>
              <a:ea typeface="Source Code Pro"/>
              <a:cs typeface="Source Code Pro"/>
              <a:sym typeface="Source Code Pro"/>
            </a:endParaRPr>
          </a:p>
          <a:p>
            <a:pPr indent="0" lvl="0" marL="0" rtl="0">
              <a:spcBef>
                <a:spcPts val="600"/>
              </a:spcBef>
              <a:spcAft>
                <a:spcPts val="0"/>
              </a:spcAft>
              <a:buNone/>
            </a:pPr>
            <a:r>
              <a:t/>
            </a:r>
            <a:endParaRPr sz="20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jQuery</a:t>
            </a:r>
            <a:endParaRPr/>
          </a:p>
        </p:txBody>
      </p:sp>
      <p:sp>
        <p:nvSpPr>
          <p:cNvPr id="162" name="Shape 1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The only JavaScript library you’ll ever need</a:t>
            </a:r>
            <a:endParaRPr/>
          </a:p>
          <a:p>
            <a:pPr indent="-381000" lvl="0" marL="457200" rtl="0">
              <a:spcBef>
                <a:spcPts val="0"/>
              </a:spcBef>
              <a:spcAft>
                <a:spcPts val="0"/>
              </a:spcAft>
              <a:buSzPts val="2400"/>
              <a:buChar char="●"/>
            </a:pPr>
            <a:r>
              <a:rPr lang="en-GB"/>
              <a:t>Simplifies a lot of functions</a:t>
            </a:r>
            <a:endParaRPr/>
          </a:p>
          <a:p>
            <a:pPr indent="-355600" lvl="1" marL="914400" rtl="0">
              <a:spcBef>
                <a:spcPts val="0"/>
              </a:spcBef>
              <a:spcAft>
                <a:spcPts val="0"/>
              </a:spcAft>
              <a:buSzPts val="2000"/>
              <a:buChar char="○"/>
            </a:pPr>
            <a:r>
              <a:rPr lang="en-GB"/>
              <a:t>Cross-browser compatibility</a:t>
            </a:r>
            <a:endParaRPr/>
          </a:p>
          <a:p>
            <a:pPr indent="-381000" lvl="0" marL="457200" rtl="0">
              <a:spcBef>
                <a:spcPts val="0"/>
              </a:spcBef>
              <a:spcAft>
                <a:spcPts val="0"/>
              </a:spcAft>
              <a:buSzPts val="2400"/>
              <a:buChar char="●"/>
            </a:pPr>
            <a:r>
              <a:rPr lang="en-GB"/>
              <a:t>Adds a ton of extra functionality</a:t>
            </a:r>
            <a:endParaRPr/>
          </a:p>
        </p:txBody>
      </p:sp>
      <p:pic>
        <p:nvPicPr>
          <p:cNvPr id="163" name="Shape 163"/>
          <p:cNvPicPr preferRelativeResize="0"/>
          <p:nvPr/>
        </p:nvPicPr>
        <p:blipFill>
          <a:blip r:embed="rId3">
            <a:alphaModFix/>
          </a:blip>
          <a:stretch>
            <a:fillRect/>
          </a:stretch>
        </p:blipFill>
        <p:spPr>
          <a:xfrm>
            <a:off x="328275" y="3658000"/>
            <a:ext cx="8487448" cy="3901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Go to the jQuery CDN: </a:t>
            </a:r>
            <a:r>
              <a:rPr lang="en-GB" u="sng">
                <a:solidFill>
                  <a:schemeClr val="hlink"/>
                </a:solidFill>
                <a:hlinkClick r:id="rId3"/>
              </a:rPr>
              <a:t>http://code.jquery.com/</a:t>
            </a:r>
            <a:r>
              <a:rPr lang="en-GB"/>
              <a:t> </a:t>
            </a:r>
            <a:endParaRPr/>
          </a:p>
          <a:p>
            <a:pPr indent="-381000" lvl="0" marL="457200" rtl="0">
              <a:spcBef>
                <a:spcPts val="0"/>
              </a:spcBef>
              <a:spcAft>
                <a:spcPts val="0"/>
              </a:spcAft>
              <a:buSzPts val="2400"/>
              <a:buChar char="●"/>
            </a:pPr>
            <a:r>
              <a:rPr lang="en-GB"/>
              <a:t>Click on the first “minified”</a:t>
            </a:r>
            <a:endParaRPr/>
          </a:p>
          <a:p>
            <a:pPr indent="-381000" lvl="0" marL="457200" rtl="0">
              <a:spcBef>
                <a:spcPts val="0"/>
              </a:spcBef>
              <a:spcAft>
                <a:spcPts val="0"/>
              </a:spcAft>
              <a:buSzPts val="2400"/>
              <a:buChar char="●"/>
            </a:pPr>
            <a:r>
              <a:rPr lang="en-GB"/>
              <a:t>Copy the link</a:t>
            </a:r>
            <a:endParaRPr/>
          </a:p>
          <a:p>
            <a:pPr indent="-381000" lvl="0" marL="457200" rtl="0">
              <a:spcBef>
                <a:spcPts val="0"/>
              </a:spcBef>
              <a:spcAft>
                <a:spcPts val="0"/>
              </a:spcAft>
              <a:buSzPts val="2400"/>
              <a:buChar char="●"/>
            </a:pPr>
            <a:r>
              <a:rPr lang="en-GB"/>
              <a:t>Paste this into your HTML file, in &lt;head&gt;</a:t>
            </a:r>
            <a:endParaRPr/>
          </a:p>
        </p:txBody>
      </p:sp>
      <p:sp>
        <p:nvSpPr>
          <p:cNvPr id="169" name="Shape 16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Add jQuery</a:t>
            </a:r>
            <a:endParaRPr/>
          </a:p>
        </p:txBody>
      </p:sp>
      <p:pic>
        <p:nvPicPr>
          <p:cNvPr id="170" name="Shape 170"/>
          <p:cNvPicPr preferRelativeResize="0"/>
          <p:nvPr/>
        </p:nvPicPr>
        <p:blipFill>
          <a:blip r:embed="rId4">
            <a:alphaModFix/>
          </a:blip>
          <a:stretch>
            <a:fillRect/>
          </a:stretch>
        </p:blipFill>
        <p:spPr>
          <a:xfrm>
            <a:off x="1381825" y="3598750"/>
            <a:ext cx="6380350" cy="325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Error?</a:t>
            </a:r>
            <a:endParaRPr/>
          </a:p>
        </p:txBody>
      </p:sp>
      <p:sp>
        <p:nvSpPr>
          <p:cNvPr id="176" name="Shape 1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If your website is loaded with HTTPS, your jQuery should also be loaded with HTTPS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GB"/>
              <a:t>Change to:</a:t>
            </a:r>
            <a:endParaRPr/>
          </a:p>
        </p:txBody>
      </p:sp>
      <p:pic>
        <p:nvPicPr>
          <p:cNvPr id="177" name="Shape 177"/>
          <p:cNvPicPr preferRelativeResize="0"/>
          <p:nvPr/>
        </p:nvPicPr>
        <p:blipFill>
          <a:blip r:embed="rId3">
            <a:alphaModFix/>
          </a:blip>
          <a:stretch>
            <a:fillRect/>
          </a:stretch>
        </p:blipFill>
        <p:spPr>
          <a:xfrm>
            <a:off x="1009650" y="2795575"/>
            <a:ext cx="7124700" cy="1266825"/>
          </a:xfrm>
          <a:prstGeom prst="rect">
            <a:avLst/>
          </a:prstGeom>
          <a:noFill/>
          <a:ln>
            <a:noFill/>
          </a:ln>
        </p:spPr>
      </p:pic>
      <p:pic>
        <p:nvPicPr>
          <p:cNvPr id="178" name="Shape 178"/>
          <p:cNvPicPr preferRelativeResize="0"/>
          <p:nvPr/>
        </p:nvPicPr>
        <p:blipFill>
          <a:blip r:embed="rId4">
            <a:alphaModFix/>
          </a:blip>
          <a:stretch>
            <a:fillRect/>
          </a:stretch>
        </p:blipFill>
        <p:spPr>
          <a:xfrm>
            <a:off x="314325" y="4787388"/>
            <a:ext cx="8515350" cy="109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b="1" lang="en-GB"/>
              <a:t>$('</a:t>
            </a:r>
            <a:r>
              <a:rPr b="1" lang="en-GB">
                <a:solidFill>
                  <a:srgbClr val="FF0000"/>
                </a:solidFill>
              </a:rPr>
              <a:t>your selector here'</a:t>
            </a:r>
            <a:r>
              <a:rPr b="1" lang="en-GB"/>
              <a:t>) </a:t>
            </a:r>
            <a:r>
              <a:rPr lang="en-GB"/>
              <a:t>will select the element </a:t>
            </a:r>
            <a:r>
              <a:rPr lang="en-GB">
                <a:solidFill>
                  <a:srgbClr val="FF0000"/>
                </a:solidFill>
              </a:rPr>
              <a:t>&lt;your selector here&gt; </a:t>
            </a:r>
            <a:r>
              <a:rPr lang="en-GB"/>
              <a:t>You can use any valid CSS selector here.</a:t>
            </a:r>
            <a:endParaRPr>
              <a:solidFill>
                <a:srgbClr val="FF0000"/>
              </a:solidFill>
            </a:endParaRPr>
          </a:p>
          <a:p>
            <a:pPr indent="-381000" lvl="0" marL="457200" rtl="0">
              <a:spcBef>
                <a:spcPts val="0"/>
              </a:spcBef>
              <a:spcAft>
                <a:spcPts val="0"/>
              </a:spcAft>
              <a:buSzPts val="2400"/>
              <a:buChar char="●"/>
            </a:pPr>
            <a:r>
              <a:rPr b="1" lang="en-GB"/>
              <a:t>$('#itemID')</a:t>
            </a:r>
            <a:r>
              <a:rPr lang="en-GB"/>
              <a:t> selects the element with ID </a:t>
            </a:r>
            <a:r>
              <a:rPr lang="en-GB">
                <a:solidFill>
                  <a:srgbClr val="FF0000"/>
                </a:solidFill>
              </a:rPr>
              <a:t>itemID</a:t>
            </a:r>
            <a:endParaRPr>
              <a:solidFill>
                <a:srgbClr val="FF0000"/>
              </a:solidFill>
            </a:endParaRPr>
          </a:p>
          <a:p>
            <a:pPr indent="-381000" lvl="0" marL="457200" rtl="0">
              <a:spcBef>
                <a:spcPts val="0"/>
              </a:spcBef>
              <a:spcAft>
                <a:spcPts val="0"/>
              </a:spcAft>
              <a:buSzPts val="2400"/>
              <a:buChar char="●"/>
            </a:pPr>
            <a:r>
              <a:rPr b="1" lang="en-GB" sz="2400"/>
              <a:t>$('</a:t>
            </a:r>
            <a:r>
              <a:rPr b="1" lang="en-GB"/>
              <a:t>.classID</a:t>
            </a:r>
            <a:r>
              <a:rPr b="1" lang="en-GB" sz="2400"/>
              <a:t>')</a:t>
            </a:r>
            <a:r>
              <a:rPr b="1" lang="en-GB"/>
              <a:t> </a:t>
            </a:r>
            <a:r>
              <a:rPr lang="en-GB"/>
              <a:t>selects the element</a:t>
            </a:r>
            <a:r>
              <a:rPr i="1" lang="en-GB"/>
              <a:t>s</a:t>
            </a:r>
            <a:r>
              <a:rPr lang="en-GB"/>
              <a:t> with class </a:t>
            </a:r>
            <a:r>
              <a:rPr lang="en-GB">
                <a:solidFill>
                  <a:srgbClr val="FF0000"/>
                </a:solidFill>
              </a:rPr>
              <a:t>classID </a:t>
            </a:r>
            <a:endParaRPr b="1"/>
          </a:p>
          <a:p>
            <a:pPr indent="-355600" lvl="1" marL="914400" rtl="0">
              <a:spcBef>
                <a:spcPts val="0"/>
              </a:spcBef>
              <a:spcAft>
                <a:spcPts val="0"/>
              </a:spcAft>
              <a:buSzPts val="2000"/>
              <a:buChar char="○"/>
            </a:pPr>
            <a:r>
              <a:rPr lang="en-GB"/>
              <a:t>To get the first, use </a:t>
            </a:r>
            <a:r>
              <a:rPr b="1" lang="en-GB"/>
              <a:t>$('.classID')[0]</a:t>
            </a:r>
            <a:endParaRPr/>
          </a:p>
          <a:p>
            <a:pPr indent="-381000" lvl="0" marL="457200" rtl="0">
              <a:spcBef>
                <a:spcPts val="0"/>
              </a:spcBef>
              <a:spcAft>
                <a:spcPts val="0"/>
              </a:spcAft>
              <a:buSzPts val="2400"/>
              <a:buChar char="●"/>
            </a:pPr>
            <a:r>
              <a:rPr lang="en-GB" sz="2400"/>
              <a:t>Go to a site with jQuery enabled, e.g. </a:t>
            </a:r>
            <a:r>
              <a:rPr lang="en-GB" sz="2400" u="sng">
                <a:solidFill>
                  <a:schemeClr val="hlink"/>
                </a:solidFill>
                <a:hlinkClick r:id="rId3"/>
              </a:rPr>
              <a:t>www.jquery.com</a:t>
            </a:r>
            <a:r>
              <a:rPr lang="en-GB" sz="2400"/>
              <a:t> (obviously)</a:t>
            </a:r>
            <a:r>
              <a:rPr lang="en-GB"/>
              <a:t>. Try some selectors!</a:t>
            </a:r>
            <a:endParaRPr/>
          </a:p>
          <a:p>
            <a:pPr indent="0" lvl="0" marL="0" rtl="0">
              <a:spcBef>
                <a:spcPts val="600"/>
              </a:spcBef>
              <a:spcAft>
                <a:spcPts val="0"/>
              </a:spcAft>
              <a:buNone/>
            </a:pPr>
            <a:r>
              <a:t/>
            </a:r>
            <a:endParaRPr/>
          </a:p>
          <a:p>
            <a:pPr indent="0" lvl="0" marL="0" rtl="0">
              <a:spcBef>
                <a:spcPts val="600"/>
              </a:spcBef>
              <a:spcAft>
                <a:spcPts val="0"/>
              </a:spcAft>
              <a:buNone/>
            </a:pPr>
            <a:r>
              <a:rPr lang="en-GB" sz="2000">
                <a:latin typeface="Source Code Pro"/>
                <a:ea typeface="Source Code Pro"/>
                <a:cs typeface="Source Code Pro"/>
                <a:sym typeface="Source Code Pro"/>
              </a:rPr>
              <a:t>&gt; $('#container')</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&gt; $('.menu-item')</a:t>
            </a:r>
            <a:endParaRPr sz="2000">
              <a:latin typeface="Source Code Pro"/>
              <a:ea typeface="Source Code Pro"/>
              <a:cs typeface="Source Code Pro"/>
              <a:sym typeface="Source Code Pro"/>
            </a:endParaRPr>
          </a:p>
          <a:p>
            <a:pPr indent="0" lvl="0" marL="0" rtl="0">
              <a:spcBef>
                <a:spcPts val="600"/>
              </a:spcBef>
              <a:spcAft>
                <a:spcPts val="0"/>
              </a:spcAft>
              <a:buNone/>
            </a:pPr>
            <a:r>
              <a:rPr lang="en-GB" sz="2000">
                <a:latin typeface="Source Code Pro"/>
                <a:ea typeface="Source Code Pro"/>
                <a:cs typeface="Source Code Pro"/>
                <a:sym typeface="Source Code Pro"/>
              </a:rPr>
              <a:t>&gt; $('.menu-item')[0]</a:t>
            </a:r>
            <a:endParaRPr/>
          </a:p>
          <a:p>
            <a:pPr indent="0" lvl="0" marL="0" rtl="0">
              <a:spcBef>
                <a:spcPts val="600"/>
              </a:spcBef>
              <a:spcAft>
                <a:spcPts val="0"/>
              </a:spcAft>
              <a:buNone/>
            </a:pPr>
            <a:r>
              <a:t/>
            </a:r>
            <a:endParaRPr/>
          </a:p>
        </p:txBody>
      </p:sp>
      <p:sp>
        <p:nvSpPr>
          <p:cNvPr id="184" name="Shape 1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Easier Selecting with jQuery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Anatomy of a jQuery statement</a:t>
            </a:r>
            <a:endParaRPr/>
          </a:p>
        </p:txBody>
      </p:sp>
      <p:sp>
        <p:nvSpPr>
          <p:cNvPr id="190" name="Shape 190"/>
          <p:cNvSpPr/>
          <p:nvPr/>
        </p:nvSpPr>
        <p:spPr>
          <a:xfrm>
            <a:off x="0" y="1825600"/>
            <a:ext cx="9144000" cy="1525200"/>
          </a:xfrm>
          <a:prstGeom prst="rect">
            <a:avLst/>
          </a:prstGeom>
          <a:solidFill>
            <a:srgbClr val="FFE5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b="1" sz="2800">
              <a:solidFill>
                <a:srgbClr val="FF0000"/>
              </a:solidFill>
              <a:latin typeface="Source Code Pro"/>
              <a:ea typeface="Source Code Pro"/>
              <a:cs typeface="Source Code Pro"/>
              <a:sym typeface="Source Code Pro"/>
            </a:endParaRPr>
          </a:p>
          <a:p>
            <a:pPr indent="0" lvl="0" marL="0" rtl="0" algn="ctr">
              <a:spcBef>
                <a:spcPts val="600"/>
              </a:spcBef>
              <a:spcAft>
                <a:spcPts val="0"/>
              </a:spcAft>
              <a:buNone/>
            </a:pPr>
            <a:r>
              <a:rPr b="1" lang="en-GB" sz="2800">
                <a:solidFill>
                  <a:srgbClr val="FF0000"/>
                </a:solidFill>
                <a:latin typeface="Source Code Pro"/>
                <a:ea typeface="Source Code Pro"/>
                <a:cs typeface="Source Code Pro"/>
                <a:sym typeface="Source Code Pro"/>
              </a:rPr>
              <a:t>$(</a:t>
            </a:r>
            <a:r>
              <a:rPr b="1" lang="en-GB" sz="2800">
                <a:solidFill>
                  <a:srgbClr val="0000FF"/>
                </a:solidFill>
                <a:latin typeface="Source Code Pro"/>
                <a:ea typeface="Source Code Pro"/>
                <a:cs typeface="Source Code Pro"/>
                <a:sym typeface="Source Code Pro"/>
              </a:rPr>
              <a:t>"#submitButton"</a:t>
            </a:r>
            <a:r>
              <a:rPr b="1" lang="en-GB" sz="2800">
                <a:solidFill>
                  <a:srgbClr val="FF0000"/>
                </a:solidFill>
                <a:latin typeface="Source Code Pro"/>
                <a:ea typeface="Source Code Pro"/>
                <a:cs typeface="Source Code Pro"/>
                <a:sym typeface="Source Code Pro"/>
              </a:rPr>
              <a:t>)</a:t>
            </a:r>
            <a:r>
              <a:rPr b="1" lang="en-GB" sz="2800">
                <a:solidFill>
                  <a:srgbClr val="38761D"/>
                </a:solidFill>
                <a:latin typeface="Source Code Pro"/>
                <a:ea typeface="Source Code Pro"/>
                <a:cs typeface="Source Code Pro"/>
                <a:sym typeface="Source Code Pro"/>
              </a:rPr>
              <a:t>.hide()</a:t>
            </a:r>
            <a:endParaRPr b="1" sz="2800">
              <a:solidFill>
                <a:srgbClr val="38761D"/>
              </a:solidFill>
              <a:latin typeface="Source Code Pro"/>
              <a:ea typeface="Source Code Pro"/>
              <a:cs typeface="Source Code Pro"/>
              <a:sym typeface="Source Code Pro"/>
            </a:endParaRPr>
          </a:p>
          <a:p>
            <a:pPr indent="0" lvl="0" marL="0" rtl="0" algn="ctr">
              <a:spcBef>
                <a:spcPts val="600"/>
              </a:spcBef>
              <a:spcAft>
                <a:spcPts val="0"/>
              </a:spcAft>
              <a:buNone/>
            </a:pPr>
            <a:r>
              <a:t/>
            </a:r>
            <a:endParaRPr sz="2800"/>
          </a:p>
          <a:p>
            <a:pPr indent="0" lvl="0" marL="0" rtl="0" algn="ctr">
              <a:spcBef>
                <a:spcPts val="600"/>
              </a:spcBef>
              <a:spcAft>
                <a:spcPts val="0"/>
              </a:spcAft>
              <a:buNone/>
            </a:pPr>
            <a:r>
              <a:t/>
            </a:r>
            <a:endParaRPr sz="2800"/>
          </a:p>
          <a:p>
            <a:pPr indent="0" lvl="0" marL="0" rtl="0" algn="ctr">
              <a:spcBef>
                <a:spcPts val="600"/>
              </a:spcBef>
              <a:spcAft>
                <a:spcPts val="0"/>
              </a:spcAft>
              <a:buNone/>
            </a:pPr>
            <a:r>
              <a:rPr b="1" lang="en-GB" sz="2800">
                <a:solidFill>
                  <a:srgbClr val="FF0000"/>
                </a:solidFill>
                <a:latin typeface="Source Code Pro"/>
                <a:ea typeface="Source Code Pro"/>
                <a:cs typeface="Source Code Pro"/>
                <a:sym typeface="Source Code Pro"/>
              </a:rPr>
              <a:t>$(    )</a:t>
            </a:r>
            <a:r>
              <a:rPr lang="en-GB" sz="2800"/>
              <a:t> → jQuery Function</a:t>
            </a:r>
            <a:endParaRPr sz="2800"/>
          </a:p>
          <a:p>
            <a:pPr indent="0" lvl="0" marL="0" rtl="0" algn="ctr">
              <a:spcBef>
                <a:spcPts val="600"/>
              </a:spcBef>
              <a:spcAft>
                <a:spcPts val="0"/>
              </a:spcAft>
              <a:buNone/>
            </a:pPr>
            <a:r>
              <a:rPr b="1" lang="en-GB" sz="2800">
                <a:solidFill>
                  <a:srgbClr val="0000FF"/>
                </a:solidFill>
                <a:latin typeface="Source Code Pro"/>
                <a:ea typeface="Source Code Pro"/>
                <a:cs typeface="Source Code Pro"/>
                <a:sym typeface="Source Code Pro"/>
              </a:rPr>
              <a:t>"#submitButton"</a:t>
            </a:r>
            <a:r>
              <a:rPr lang="en-GB" sz="2800"/>
              <a:t> → selector (like in CSS)</a:t>
            </a:r>
            <a:endParaRPr sz="2800"/>
          </a:p>
          <a:p>
            <a:pPr indent="0" lvl="0" marL="0" rtl="0" algn="ctr">
              <a:spcBef>
                <a:spcPts val="600"/>
              </a:spcBef>
              <a:spcAft>
                <a:spcPts val="0"/>
              </a:spcAft>
              <a:buNone/>
            </a:pPr>
            <a:r>
              <a:rPr b="1" lang="en-GB" sz="2800">
                <a:solidFill>
                  <a:srgbClr val="6AA84F"/>
                </a:solidFill>
                <a:latin typeface="Source Code Pro"/>
                <a:ea typeface="Source Code Pro"/>
                <a:cs typeface="Source Code Pro"/>
                <a:sym typeface="Source Code Pro"/>
              </a:rPr>
              <a:t>.hide()</a:t>
            </a:r>
            <a:r>
              <a:rPr lang="en-GB" sz="2800"/>
              <a:t> → jQuery function to hide an element</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What to do with selections?</a:t>
            </a:r>
            <a:endParaRPr/>
          </a:p>
        </p:txBody>
      </p:sp>
      <p:sp>
        <p:nvSpPr>
          <p:cNvPr id="197" name="Shape 1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GB"/>
              <a:t>Hide and show:</a:t>
            </a:r>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$('#container').hide();</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$('#container').show();</a:t>
            </a:r>
            <a:endParaRPr sz="2000">
              <a:solidFill>
                <a:schemeClr val="accent5"/>
              </a:solidFill>
              <a:latin typeface="Source Code Pro"/>
              <a:ea typeface="Source Code Pro"/>
              <a:cs typeface="Source Code Pro"/>
              <a:sym typeface="Source Code Pro"/>
            </a:endParaRPr>
          </a:p>
          <a:p>
            <a:pPr indent="-381000" lvl="0" marL="457200" rtl="0">
              <a:spcBef>
                <a:spcPts val="600"/>
              </a:spcBef>
              <a:spcAft>
                <a:spcPts val="0"/>
              </a:spcAft>
              <a:buSzPts val="2400"/>
              <a:buChar char="●"/>
            </a:pPr>
            <a:r>
              <a:rPr lang="en-GB"/>
              <a:t>Change its CSS:</a:t>
            </a:r>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$('#container').css('background-color', 'red');</a:t>
            </a:r>
            <a:endParaRPr sz="2000">
              <a:solidFill>
                <a:schemeClr val="accent5"/>
              </a:solidFill>
              <a:latin typeface="Source Code Pro"/>
              <a:ea typeface="Source Code Pro"/>
              <a:cs typeface="Source Code Pro"/>
              <a:sym typeface="Source Code Pro"/>
            </a:endParaRPr>
          </a:p>
          <a:p>
            <a:pPr indent="-381000" lvl="0" marL="457200" rtl="0">
              <a:spcBef>
                <a:spcPts val="600"/>
              </a:spcBef>
              <a:spcAft>
                <a:spcPts val="0"/>
              </a:spcAft>
              <a:buSzPts val="2400"/>
              <a:buChar char="●"/>
            </a:pPr>
            <a:r>
              <a:rPr lang="en-GB"/>
              <a:t>Animate changes:</a:t>
            </a:r>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$('#container').fadeOut(200);</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$('#container').fadeIn(500);</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$('#container').slideUp(200);</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rPr lang="en-GB" sz="2000">
                <a:solidFill>
                  <a:schemeClr val="accent5"/>
                </a:solidFill>
                <a:latin typeface="Source Code Pro"/>
                <a:ea typeface="Source Code Pro"/>
                <a:cs typeface="Source Code Pro"/>
                <a:sym typeface="Source Code Pro"/>
              </a:rPr>
              <a:t>&gt; $('#container').slideToggle();</a:t>
            </a:r>
            <a:endParaRPr sz="2000">
              <a:solidFill>
                <a:schemeClr val="accent5"/>
              </a:solidFill>
              <a:latin typeface="Source Code Pro"/>
              <a:ea typeface="Source Code Pro"/>
              <a:cs typeface="Source Code Pro"/>
              <a:sym typeface="Source Code Pro"/>
            </a:endParaRPr>
          </a:p>
          <a:p>
            <a:pPr indent="0" lvl="0" marL="0" rtl="0">
              <a:spcBef>
                <a:spcPts val="600"/>
              </a:spcBef>
              <a:spcAft>
                <a:spcPts val="0"/>
              </a:spcAft>
              <a:buNone/>
            </a:pPr>
            <a:r>
              <a:t/>
            </a:r>
            <a:endParaRPr sz="2000">
              <a:solidFill>
                <a:schemeClr val="accent5"/>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nkercademy Theme">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