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3" r:id="rId3"/>
    <p:sldMasterId id="214748371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embeddedFontLst>
    <p:embeddedFont>
      <p:font typeface="Dosis"/>
      <p:regular r:id="rId55"/>
      <p:bold r:id="rId56"/>
    </p:embeddedFont>
    <p:embeddedFont>
      <p:font typeface="Dosis Light"/>
      <p:regular r:id="rId57"/>
      <p:bold r:id="rId58"/>
    </p:embeddedFont>
    <p:embeddedFont>
      <p:font typeface="Source Code Pro Light"/>
      <p:regular r:id="rId59"/>
      <p:bold r:id="rId60"/>
    </p:embeddedFont>
    <p:embeddedFont>
      <p:font typeface="Lato"/>
      <p:regular r:id="rId61"/>
      <p:bold r:id="rId62"/>
      <p:italic r:id="rId63"/>
      <p:boldItalic r:id="rId64"/>
    </p:embeddedFont>
    <p:embeddedFont>
      <p:font typeface="Source Code Pro"/>
      <p:regular r:id="rId65"/>
      <p:bold r:id="rId66"/>
    </p:embeddedFont>
    <p:embeddedFont>
      <p:font typeface="Roboto Mono"/>
      <p:regular r:id="rId67"/>
      <p:bold r:id="rId68"/>
      <p:italic r:id="rId69"/>
      <p:boldItalic r:id="rId70"/>
    </p:embeddedFont>
    <p:embeddedFont>
      <p:font typeface="Source Sans Pr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ourceSansPro-italic.fntdata"/><Relationship Id="rId72" Type="http://schemas.openxmlformats.org/officeDocument/2006/relationships/font" Target="fonts/SourceSansPro-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SourceSansPr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SourceSansPro-regular.fntdata"/><Relationship Id="rId70" Type="http://schemas.openxmlformats.org/officeDocument/2006/relationships/font" Target="fonts/RobotoMon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66" Type="http://schemas.openxmlformats.org/officeDocument/2006/relationships/font" Target="fonts/SourceCodePro-bold.fntdata"/><Relationship Id="rId21" Type="http://schemas.openxmlformats.org/officeDocument/2006/relationships/slide" Target="slides/slide16.xml"/><Relationship Id="rId65" Type="http://schemas.openxmlformats.org/officeDocument/2006/relationships/font" Target="fonts/SourceCodePro-regular.fntdata"/><Relationship Id="rId24" Type="http://schemas.openxmlformats.org/officeDocument/2006/relationships/slide" Target="slides/slide19.xml"/><Relationship Id="rId68" Type="http://schemas.openxmlformats.org/officeDocument/2006/relationships/font" Target="fonts/RobotoMono-bold.fntdata"/><Relationship Id="rId23" Type="http://schemas.openxmlformats.org/officeDocument/2006/relationships/slide" Target="slides/slide18.xml"/><Relationship Id="rId67" Type="http://schemas.openxmlformats.org/officeDocument/2006/relationships/font" Target="fonts/RobotoMono-regular.fntdata"/><Relationship Id="rId60" Type="http://schemas.openxmlformats.org/officeDocument/2006/relationships/font" Target="fonts/SourceCodeProLight-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Dosis-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DosisLight-regular.fntdata"/><Relationship Id="rId12" Type="http://schemas.openxmlformats.org/officeDocument/2006/relationships/slide" Target="slides/slide7.xml"/><Relationship Id="rId56" Type="http://schemas.openxmlformats.org/officeDocument/2006/relationships/font" Target="fonts/Dosis-bold.fntdata"/><Relationship Id="rId15" Type="http://schemas.openxmlformats.org/officeDocument/2006/relationships/slide" Target="slides/slide10.xml"/><Relationship Id="rId59" Type="http://schemas.openxmlformats.org/officeDocument/2006/relationships/font" Target="fonts/SourceCodeProLight-regular.fntdata"/><Relationship Id="rId14" Type="http://schemas.openxmlformats.org/officeDocument/2006/relationships/slide" Target="slides/slide9.xml"/><Relationship Id="rId58" Type="http://schemas.openxmlformats.org/officeDocument/2006/relationships/font" Target="fonts/Dosis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utsocial.com/insights/what-is-an-api/"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OSI_model" TargetMode="External"/><Relationship Id="rId3" Type="http://schemas.openxmlformats.org/officeDocument/2006/relationships/hyperlink" Target="https://www.ntu.edu.sg/home/ehchua/programming/webprogramming/HTTP_Basics.html"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Feel free to try other functions!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Feel free to try other functions!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npm init</a:t>
            </a:r>
            <a:endParaRPr/>
          </a:p>
          <a:p>
            <a:pPr indent="0" lvl="0" marL="0" rtl="0">
              <a:spcBef>
                <a:spcPts val="0"/>
              </a:spcBef>
              <a:spcAft>
                <a:spcPts val="0"/>
              </a:spcAft>
              <a:buNone/>
            </a:pPr>
            <a:r>
              <a:rPr lang="en-GB"/>
              <a:t>npm install express --save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Object literal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Objects can contain more objects. Objects can also contain arrays and functions…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Try these in the Javascript Console!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JSON uses less bytes to store/transmit than XML because it doesn’t have a closing tag.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a:solidFill>
                  <a:schemeClr val="dk1"/>
                </a:solidFill>
              </a:rPr>
              <a:t>Try these in the Javascript Console!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a:solidFill>
                  <a:schemeClr val="dk1"/>
                </a:solidFill>
              </a:rPr>
              <a:t>Try these in the Javascript Console!</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solidFill>
                  <a:schemeClr val="dk1"/>
                </a:solidFill>
              </a:rPr>
              <a:t>Try these in the Javascript Console!</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Application programming interface (</a:t>
            </a:r>
            <a:r>
              <a:rPr lang="en-GB" u="sng">
                <a:solidFill>
                  <a:schemeClr val="hlink"/>
                </a:solidFill>
                <a:hlinkClick r:id="rId2"/>
              </a:rPr>
              <a:t>http://sproutsocial.com/insights/what-is-an-api/</a:t>
            </a:r>
            <a:r>
              <a:rPr lang="en-GB"/>
              <a:t>)</a:t>
            </a:r>
            <a:endParaRPr/>
          </a:p>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APIs force programmers to conform to a set of specifications when making requests.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Challenge: solve this using Google/Stack Overflow/Documentation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Of course it’s more complex than this, there’s the whole field of networking: </a:t>
            </a:r>
            <a:r>
              <a:rPr lang="en-GB" u="sng">
                <a:solidFill>
                  <a:schemeClr val="hlink"/>
                </a:solidFill>
                <a:hlinkClick r:id="rId2"/>
              </a:rPr>
              <a:t>https://en.wikipedia.org/wiki/OSI_model</a:t>
            </a:r>
            <a:endParaRPr/>
          </a:p>
          <a:p>
            <a:pPr indent="0" lvl="0" marL="0" rtl="0">
              <a:spcBef>
                <a:spcPts val="0"/>
              </a:spcBef>
              <a:spcAft>
                <a:spcPts val="0"/>
              </a:spcAft>
              <a:buNone/>
            </a:pPr>
            <a:r>
              <a:rPr lang="en-GB"/>
              <a:t>We’re only going to be focusing on the top 2-3 layers (Application layer, Presentation layer, Session layer), and much of it is abstracted away, really.</a:t>
            </a:r>
            <a:endParaRPr/>
          </a:p>
          <a:p>
            <a:pPr indent="0" lvl="0" marL="0" rtl="0">
              <a:spcBef>
                <a:spcPts val="0"/>
              </a:spcBef>
              <a:spcAft>
                <a:spcPts val="0"/>
              </a:spcAft>
              <a:buNone/>
            </a:pPr>
            <a:r>
              <a:rPr lang="en-GB" u="sng">
                <a:solidFill>
                  <a:schemeClr val="hlink"/>
                </a:solidFill>
                <a:hlinkClick r:id="rId3"/>
              </a:rPr>
              <a:t>https://www.ntu.edu.sg/home/ehchua/programming/webprogramming/HTTP_Basics.html</a:t>
            </a:r>
            <a:endParaRPr/>
          </a:p>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Figure out the tags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Refer to slide previous few slides if you are still unsure of what is happening. Here the clicked button is actually REQuesting the server to GET /jokes, and expects the server to RESpond with an object, which is then assigned to the “data” variable inside the function. I promise this will make sense the more APIs you use.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This is handy when you have tons of files to serve up, and showcases some of the functionality express gives us.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npm install --save-dev nodemon</a:t>
            </a:r>
            <a:endParaRPr/>
          </a:p>
          <a:p>
            <a:pPr indent="0" lvl="0" marL="0" rtl="0">
              <a:spcBef>
                <a:spcPts val="0"/>
              </a:spcBef>
              <a:spcAft>
                <a:spcPts val="0"/>
              </a:spcAft>
              <a:buNone/>
            </a:pPr>
            <a:r>
              <a:t/>
            </a:r>
            <a:endParaRPr/>
          </a:p>
          <a:p>
            <a:pPr indent="0" lvl="0" marL="0" rtl="0">
              <a:spcBef>
                <a:spcPts val="0"/>
              </a:spcBef>
              <a:spcAft>
                <a:spcPts val="0"/>
              </a:spcAft>
              <a:buNone/>
            </a:pPr>
            <a:r>
              <a:rPr lang="en-GB"/>
              <a:t>nodemon app.js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 server sits there, waiting (and listening) for other computers to talk to.</a:t>
            </a:r>
            <a:endParaRPr/>
          </a:p>
          <a:p>
            <a:pPr indent="0" lvl="0" marL="0" rtl="0">
              <a:spcBef>
                <a:spcPts val="0"/>
              </a:spcBef>
              <a:spcAft>
                <a:spcPts val="0"/>
              </a:spcAft>
              <a:buNone/>
            </a:pPr>
            <a:r>
              <a:rPr lang="en-GB"/>
              <a:t>The server often does not have a monitor, is not in the same country as you, and has an IP address that is pointed to by a DNS server.</a:t>
            </a:r>
            <a:endParaRPr/>
          </a:p>
          <a:p>
            <a:pPr indent="0" lvl="0" marL="0" rtl="0">
              <a:spcBef>
                <a:spcPts val="0"/>
              </a:spcBef>
              <a:spcAft>
                <a:spcPts val="0"/>
              </a:spcAft>
              <a:buNone/>
            </a:pPr>
            <a:r>
              <a:t/>
            </a:r>
            <a:endParaRPr/>
          </a:p>
          <a:p>
            <a:pPr indent="0" lvl="0" marL="0" rtl="0">
              <a:spcBef>
                <a:spcPts val="0"/>
              </a:spcBef>
              <a:spcAft>
                <a:spcPts val="0"/>
              </a:spcAft>
              <a:buNone/>
            </a:pPr>
            <a:r>
              <a:rPr lang="en-GB">
                <a:solidFill>
                  <a:schemeClr val="dk1"/>
                </a:solidFill>
              </a:rPr>
              <a:t>Node.js is a server written in JavaScript. There are several other languages you can use.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is scalability? http://highscalability.com/google-architecture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Setup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Red">
  <p:cSld name="BLANK_1_1_1_1_2">
    <p:bg>
      <p:bgPr>
        <a:solidFill>
          <a:srgbClr val="A61C00"/>
        </a:soli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Blue">
  <p:cSld name="BLANK_1_1_1_1_2_1_1">
    <p:bg>
      <p:bgPr>
        <a:solidFill>
          <a:srgbClr val="3D85C6"/>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Blue">
  <p:cSld name="TITLE_1_1">
    <p:spTree>
      <p:nvGrpSpPr>
        <p:cNvPr id="43" name="Shape 43"/>
        <p:cNvGrpSpPr/>
        <p:nvPr/>
      </p:nvGrpSpPr>
      <p:grpSpPr>
        <a:xfrm>
          <a:off x="0" y="0"/>
          <a:ext cx="0" cy="0"/>
          <a:chOff x="0" y="0"/>
          <a:chExt cx="0" cy="0"/>
        </a:xfrm>
      </p:grpSpPr>
      <p:sp>
        <p:nvSpPr>
          <p:cNvPr id="44" name="Shape 44"/>
          <p:cNvSpPr/>
          <p:nvPr/>
        </p:nvSpPr>
        <p:spPr>
          <a:xfrm>
            <a:off x="0" y="0"/>
            <a:ext cx="9144000" cy="5478300"/>
          </a:xfrm>
          <a:prstGeom prst="rect">
            <a:avLst/>
          </a:prstGeom>
          <a:solidFill>
            <a:srgbClr val="3D85C6"/>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45" name="Shape 45"/>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46" name="Shape 46"/>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Blue">
  <p:cSld name="TITLE_AND_BODY_1_1">
    <p:spTree>
      <p:nvGrpSpPr>
        <p:cNvPr id="47" name="Shape 47"/>
        <p:cNvGrpSpPr/>
        <p:nvPr/>
      </p:nvGrpSpPr>
      <p:grpSpPr>
        <a:xfrm>
          <a:off x="0" y="0"/>
          <a:ext cx="0" cy="0"/>
          <a:chOff x="0" y="0"/>
          <a:chExt cx="0" cy="0"/>
        </a:xfrm>
      </p:grpSpPr>
      <p:sp>
        <p:nvSpPr>
          <p:cNvPr id="48" name="Shape 48"/>
          <p:cNvSpPr/>
          <p:nvPr/>
        </p:nvSpPr>
        <p:spPr>
          <a:xfrm>
            <a:off x="0" y="0"/>
            <a:ext cx="9144000" cy="1533300"/>
          </a:xfrm>
          <a:prstGeom prst="rect">
            <a:avLst/>
          </a:prstGeom>
          <a:solidFill>
            <a:srgbClr val="3D85C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49" name="Shape 49"/>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50" name="Shape 50"/>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Shape 51"/>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Purple">
  <p:cSld name="BLANK_1_1_1_1_2_1_1_2">
    <p:bg>
      <p:bgPr>
        <a:solidFill>
          <a:srgbClr val="674EA7"/>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Purple">
  <p:cSld name="TITLE_1_1_2">
    <p:spTree>
      <p:nvGrpSpPr>
        <p:cNvPr id="54" name="Shape 54"/>
        <p:cNvGrpSpPr/>
        <p:nvPr/>
      </p:nvGrpSpPr>
      <p:grpSpPr>
        <a:xfrm>
          <a:off x="0" y="0"/>
          <a:ext cx="0" cy="0"/>
          <a:chOff x="0" y="0"/>
          <a:chExt cx="0" cy="0"/>
        </a:xfrm>
      </p:grpSpPr>
      <p:sp>
        <p:nvSpPr>
          <p:cNvPr id="55" name="Shape 55"/>
          <p:cNvSpPr/>
          <p:nvPr/>
        </p:nvSpPr>
        <p:spPr>
          <a:xfrm>
            <a:off x="0" y="0"/>
            <a:ext cx="9144000" cy="5478300"/>
          </a:xfrm>
          <a:prstGeom prst="rect">
            <a:avLst/>
          </a:prstGeom>
          <a:solidFill>
            <a:srgbClr val="674EA7"/>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56" name="Shape 56"/>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57" name="Shape 57"/>
          <p:cNvSpPr txBox="1"/>
          <p:nvPr>
            <p:ph idx="1" type="subTitle"/>
          </p:nvPr>
        </p:nvSpPr>
        <p:spPr>
          <a:xfrm>
            <a:off x="838200" y="58945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Purple">
  <p:cSld name="TITLE_AND_BODY_1_1_2">
    <p:spTree>
      <p:nvGrpSpPr>
        <p:cNvPr id="58" name="Shape 58"/>
        <p:cNvGrpSpPr/>
        <p:nvPr/>
      </p:nvGrpSpPr>
      <p:grpSpPr>
        <a:xfrm>
          <a:off x="0" y="0"/>
          <a:ext cx="0" cy="0"/>
          <a:chOff x="0" y="0"/>
          <a:chExt cx="0" cy="0"/>
        </a:xfrm>
      </p:grpSpPr>
      <p:sp>
        <p:nvSpPr>
          <p:cNvPr id="59" name="Shape 59"/>
          <p:cNvSpPr/>
          <p:nvPr/>
        </p:nvSpPr>
        <p:spPr>
          <a:xfrm>
            <a:off x="0" y="0"/>
            <a:ext cx="9144000" cy="1533300"/>
          </a:xfrm>
          <a:prstGeom prst="rect">
            <a:avLst/>
          </a:prstGeom>
          <a:solidFill>
            <a:srgbClr val="674EA7"/>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60" name="Shape 60"/>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1" name="Shape 6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2" name="Shape 62"/>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Grey">
  <p:cSld name="BLANK_1_1_1_1_2_1_1_2_1">
    <p:bg>
      <p:bgPr>
        <a:solidFill>
          <a:srgbClr val="666666"/>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Grey">
  <p:cSld name="TITLE_1_1_2_1">
    <p:spTree>
      <p:nvGrpSpPr>
        <p:cNvPr id="65" name="Shape 65"/>
        <p:cNvGrpSpPr/>
        <p:nvPr/>
      </p:nvGrpSpPr>
      <p:grpSpPr>
        <a:xfrm>
          <a:off x="0" y="0"/>
          <a:ext cx="0" cy="0"/>
          <a:chOff x="0" y="0"/>
          <a:chExt cx="0" cy="0"/>
        </a:xfrm>
      </p:grpSpPr>
      <p:sp>
        <p:nvSpPr>
          <p:cNvPr id="66" name="Shape 66"/>
          <p:cNvSpPr/>
          <p:nvPr/>
        </p:nvSpPr>
        <p:spPr>
          <a:xfrm>
            <a:off x="0" y="0"/>
            <a:ext cx="9144000" cy="5478300"/>
          </a:xfrm>
          <a:prstGeom prst="rect">
            <a:avLst/>
          </a:prstGeom>
          <a:solidFill>
            <a:srgbClr val="666666"/>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67" name="Shape 67"/>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Shape 68"/>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Grey">
  <p:cSld name="TITLE_AND_BODY_1_1_2_1">
    <p:spTree>
      <p:nvGrpSpPr>
        <p:cNvPr id="69" name="Shape 69"/>
        <p:cNvGrpSpPr/>
        <p:nvPr/>
      </p:nvGrpSpPr>
      <p:grpSpPr>
        <a:xfrm>
          <a:off x="0" y="0"/>
          <a:ext cx="0" cy="0"/>
          <a:chOff x="0" y="0"/>
          <a:chExt cx="0" cy="0"/>
        </a:xfrm>
      </p:grpSpPr>
      <p:sp>
        <p:nvSpPr>
          <p:cNvPr id="70" name="Shape 70"/>
          <p:cNvSpPr/>
          <p:nvPr/>
        </p:nvSpPr>
        <p:spPr>
          <a:xfrm>
            <a:off x="0" y="0"/>
            <a:ext cx="9144000" cy="1533300"/>
          </a:xfrm>
          <a:prstGeom prst="rect">
            <a:avLst/>
          </a:prstGeom>
          <a:solidFill>
            <a:srgbClr val="66666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71" name="Shape 71"/>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Shape 72"/>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3" name="Shape 7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Teal">
  <p:cSld name="BLANK_1_1_1_1_2_1_1_2_1_1">
    <p:bg>
      <p:bgPr>
        <a:solidFill>
          <a:srgbClr val="45818E"/>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Red" type="title">
  <p:cSld name="TITLE">
    <p:spTree>
      <p:nvGrpSpPr>
        <p:cNvPr id="10" name="Shape 10"/>
        <p:cNvGrpSpPr/>
        <p:nvPr/>
      </p:nvGrpSpPr>
      <p:grpSpPr>
        <a:xfrm>
          <a:off x="0" y="0"/>
          <a:ext cx="0" cy="0"/>
          <a:chOff x="0" y="0"/>
          <a:chExt cx="0" cy="0"/>
        </a:xfrm>
      </p:grpSpPr>
      <p:sp>
        <p:nvSpPr>
          <p:cNvPr id="11" name="Shape 11"/>
          <p:cNvSpPr/>
          <p:nvPr/>
        </p:nvSpPr>
        <p:spPr>
          <a:xfrm>
            <a:off x="0" y="0"/>
            <a:ext cx="9144000" cy="5478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2" name="Shape 12"/>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 name="Shape 13"/>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Teal">
  <p:cSld name="TITLE_1_1_2_1_1">
    <p:spTree>
      <p:nvGrpSpPr>
        <p:cNvPr id="76" name="Shape 76"/>
        <p:cNvGrpSpPr/>
        <p:nvPr/>
      </p:nvGrpSpPr>
      <p:grpSpPr>
        <a:xfrm>
          <a:off x="0" y="0"/>
          <a:ext cx="0" cy="0"/>
          <a:chOff x="0" y="0"/>
          <a:chExt cx="0" cy="0"/>
        </a:xfrm>
      </p:grpSpPr>
      <p:sp>
        <p:nvSpPr>
          <p:cNvPr id="77" name="Shape 77"/>
          <p:cNvSpPr/>
          <p:nvPr/>
        </p:nvSpPr>
        <p:spPr>
          <a:xfrm>
            <a:off x="0" y="0"/>
            <a:ext cx="9144000" cy="5478300"/>
          </a:xfrm>
          <a:prstGeom prst="rect">
            <a:avLst/>
          </a:prstGeom>
          <a:solidFill>
            <a:srgbClr val="45818E"/>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78" name="Shape 78"/>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9" name="Shape 79"/>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Teal">
  <p:cSld name="TITLE_AND_BODY_1_1_2_1_1">
    <p:spTree>
      <p:nvGrpSpPr>
        <p:cNvPr id="80" name="Shape 80"/>
        <p:cNvGrpSpPr/>
        <p:nvPr/>
      </p:nvGrpSpPr>
      <p:grpSpPr>
        <a:xfrm>
          <a:off x="0" y="0"/>
          <a:ext cx="0" cy="0"/>
          <a:chOff x="0" y="0"/>
          <a:chExt cx="0" cy="0"/>
        </a:xfrm>
      </p:grpSpPr>
      <p:sp>
        <p:nvSpPr>
          <p:cNvPr id="81" name="Shape 81"/>
          <p:cNvSpPr/>
          <p:nvPr/>
        </p:nvSpPr>
        <p:spPr>
          <a:xfrm>
            <a:off x="0" y="0"/>
            <a:ext cx="9144000" cy="1533300"/>
          </a:xfrm>
          <a:prstGeom prst="rect">
            <a:avLst/>
          </a:prstGeom>
          <a:solidFill>
            <a:srgbClr val="45818E"/>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82" name="Shape 82"/>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3" name="Shape 83"/>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Shape 84"/>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Midnight Blue">
  <p:cSld name="BLANK_1_1_1_1_2_1_1_2_1_1_1">
    <p:bg>
      <p:bgPr>
        <a:solidFill>
          <a:srgbClr val="073763"/>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Midnight Blue">
  <p:cSld name="TITLE_1_1_2_1_1_1">
    <p:spTree>
      <p:nvGrpSpPr>
        <p:cNvPr id="87" name="Shape 87"/>
        <p:cNvGrpSpPr/>
        <p:nvPr/>
      </p:nvGrpSpPr>
      <p:grpSpPr>
        <a:xfrm>
          <a:off x="0" y="0"/>
          <a:ext cx="0" cy="0"/>
          <a:chOff x="0" y="0"/>
          <a:chExt cx="0" cy="0"/>
        </a:xfrm>
      </p:grpSpPr>
      <p:sp>
        <p:nvSpPr>
          <p:cNvPr id="88" name="Shape 88"/>
          <p:cNvSpPr/>
          <p:nvPr/>
        </p:nvSpPr>
        <p:spPr>
          <a:xfrm>
            <a:off x="0" y="0"/>
            <a:ext cx="9144000" cy="5478300"/>
          </a:xfrm>
          <a:prstGeom prst="rect">
            <a:avLst/>
          </a:prstGeom>
          <a:solidFill>
            <a:srgbClr val="073763"/>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89" name="Shape 89"/>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90" name="Shape 90"/>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Midnight Blue">
  <p:cSld name="TITLE_AND_BODY_1_1_2_1_1_1">
    <p:spTree>
      <p:nvGrpSpPr>
        <p:cNvPr id="91" name="Shape 91"/>
        <p:cNvGrpSpPr/>
        <p:nvPr/>
      </p:nvGrpSpPr>
      <p:grpSpPr>
        <a:xfrm>
          <a:off x="0" y="0"/>
          <a:ext cx="0" cy="0"/>
          <a:chOff x="0" y="0"/>
          <a:chExt cx="0" cy="0"/>
        </a:xfrm>
      </p:grpSpPr>
      <p:sp>
        <p:nvSpPr>
          <p:cNvPr id="92" name="Shape 92"/>
          <p:cNvSpPr/>
          <p:nvPr/>
        </p:nvSpPr>
        <p:spPr>
          <a:xfrm>
            <a:off x="0" y="0"/>
            <a:ext cx="9144000" cy="1533300"/>
          </a:xfrm>
          <a:prstGeom prst="rect">
            <a:avLst/>
          </a:prstGeom>
          <a:solidFill>
            <a:srgbClr val="073763"/>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93" name="Shape 93"/>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94" name="Shape 9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5" name="Shape 95"/>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Tan">
  <p:cSld name="BLANK_1_1_1_1_2_1_1_2_1_1_1_1">
    <p:bg>
      <p:bgPr>
        <a:solidFill>
          <a:srgbClr val="DD7E6B"/>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Tan">
  <p:cSld name="TITLE_1_1_2_1_1_1_1">
    <p:spTree>
      <p:nvGrpSpPr>
        <p:cNvPr id="98" name="Shape 98"/>
        <p:cNvGrpSpPr/>
        <p:nvPr/>
      </p:nvGrpSpPr>
      <p:grpSpPr>
        <a:xfrm>
          <a:off x="0" y="0"/>
          <a:ext cx="0" cy="0"/>
          <a:chOff x="0" y="0"/>
          <a:chExt cx="0" cy="0"/>
        </a:xfrm>
      </p:grpSpPr>
      <p:sp>
        <p:nvSpPr>
          <p:cNvPr id="99" name="Shape 99"/>
          <p:cNvSpPr/>
          <p:nvPr/>
        </p:nvSpPr>
        <p:spPr>
          <a:xfrm>
            <a:off x="0" y="0"/>
            <a:ext cx="9144000" cy="5478300"/>
          </a:xfrm>
          <a:prstGeom prst="rect">
            <a:avLst/>
          </a:prstGeom>
          <a:solidFill>
            <a:srgbClr val="DD7E6B"/>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100" name="Shape 100"/>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01" name="Shape 101"/>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Tan Ah Kow">
  <p:cSld name="TITLE_AND_BODY_1_1_2_1_1_1_1">
    <p:spTree>
      <p:nvGrpSpPr>
        <p:cNvPr id="102" name="Shape 102"/>
        <p:cNvGrpSpPr/>
        <p:nvPr/>
      </p:nvGrpSpPr>
      <p:grpSpPr>
        <a:xfrm>
          <a:off x="0" y="0"/>
          <a:ext cx="0" cy="0"/>
          <a:chOff x="0" y="0"/>
          <a:chExt cx="0" cy="0"/>
        </a:xfrm>
      </p:grpSpPr>
      <p:sp>
        <p:nvSpPr>
          <p:cNvPr id="103" name="Shape 103"/>
          <p:cNvSpPr/>
          <p:nvPr/>
        </p:nvSpPr>
        <p:spPr>
          <a:xfrm>
            <a:off x="0" y="0"/>
            <a:ext cx="9144000" cy="1533300"/>
          </a:xfrm>
          <a:prstGeom prst="rect">
            <a:avLst/>
          </a:prstGeom>
          <a:solidFill>
            <a:srgbClr val="DD7E6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04" name="Shape 104"/>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05" name="Shape 105"/>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6" name="Shape 106"/>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07" name="Shape 107"/>
        <p:cNvGrpSpPr/>
        <p:nvPr/>
      </p:nvGrpSpPr>
      <p:grpSpPr>
        <a:xfrm>
          <a:off x="0" y="0"/>
          <a:ext cx="0" cy="0"/>
          <a:chOff x="0" y="0"/>
          <a:chExt cx="0" cy="0"/>
        </a:xfrm>
      </p:grpSpPr>
      <p:sp>
        <p:nvSpPr>
          <p:cNvPr id="108" name="Shape 108"/>
          <p:cNvSpPr txBox="1"/>
          <p:nvPr>
            <p:ph type="ctrTitle"/>
          </p:nvPr>
        </p:nvSpPr>
        <p:spPr>
          <a:xfrm>
            <a:off x="685800" y="2111123"/>
            <a:ext cx="7772400" cy="1546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9" name="Shape 109"/>
          <p:cNvSpPr txBox="1"/>
          <p:nvPr>
            <p:ph idx="1" type="subTitle"/>
          </p:nvPr>
        </p:nvSpPr>
        <p:spPr>
          <a:xfrm>
            <a:off x="685800" y="3786738"/>
            <a:ext cx="7772400" cy="10464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24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10" name="Shape 110"/>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1 1 1">
  <p:cSld name="TITLE_AND_BODY_1_1_1_1">
    <p:spTree>
      <p:nvGrpSpPr>
        <p:cNvPr id="111" name="Shape 111"/>
        <p:cNvGrpSpPr/>
        <p:nvPr/>
      </p:nvGrpSpPr>
      <p:grpSpPr>
        <a:xfrm>
          <a:off x="0" y="0"/>
          <a:ext cx="0" cy="0"/>
          <a:chOff x="0" y="0"/>
          <a:chExt cx="0" cy="0"/>
        </a:xfrm>
      </p:grpSpPr>
      <p:sp>
        <p:nvSpPr>
          <p:cNvPr id="112" name="Shape 112"/>
          <p:cNvSpPr/>
          <p:nvPr/>
        </p:nvSpPr>
        <p:spPr>
          <a:xfrm>
            <a:off x="0" y="0"/>
            <a:ext cx="9144000" cy="1533300"/>
          </a:xfrm>
          <a:prstGeom prst="rect">
            <a:avLst/>
          </a:prstGeom>
          <a:solidFill>
            <a:srgbClr val="3C78D8"/>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3" name="Shape 113"/>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4" name="Shape 11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5" name="Shape 115"/>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Red" type="tx">
  <p:cSld name="TITLE_AND_BODY">
    <p:spTree>
      <p:nvGrpSpPr>
        <p:cNvPr id="14" name="Shape 14"/>
        <p:cNvGrpSpPr/>
        <p:nvPr/>
      </p:nvGrpSpPr>
      <p:grpSpPr>
        <a:xfrm>
          <a:off x="0" y="0"/>
          <a:ext cx="0" cy="0"/>
          <a:chOff x="0" y="0"/>
          <a:chExt cx="0" cy="0"/>
        </a:xfrm>
      </p:grpSpPr>
      <p:sp>
        <p:nvSpPr>
          <p:cNvPr id="15" name="Shape 15"/>
          <p:cNvSpPr/>
          <p:nvPr/>
        </p:nvSpPr>
        <p:spPr>
          <a:xfrm>
            <a:off x="0" y="0"/>
            <a:ext cx="9144000" cy="1533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6" name="Shape 16"/>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7" name="Shape 17"/>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116" name="Shape 116"/>
        <p:cNvGrpSpPr/>
        <p:nvPr/>
      </p:nvGrpSpPr>
      <p:grpSpPr>
        <a:xfrm>
          <a:off x="0" y="0"/>
          <a:ext cx="0" cy="0"/>
          <a:chOff x="0" y="0"/>
          <a:chExt cx="0" cy="0"/>
        </a:xfrm>
      </p:grpSpPr>
      <p:cxnSp>
        <p:nvCxnSpPr>
          <p:cNvPr id="117" name="Shape 117"/>
          <p:cNvCxnSpPr/>
          <p:nvPr/>
        </p:nvCxnSpPr>
        <p:spPr>
          <a:xfrm>
            <a:off x="0" y="4662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8" name="Shape 118"/>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rtl="0">
              <a:spcBef>
                <a:spcPts val="0"/>
              </a:spcBef>
              <a:spcAft>
                <a:spcPts val="0"/>
              </a:spcAft>
              <a:buSzPts val="7200"/>
              <a:buFont typeface="Source Sans Pro"/>
              <a:buNone/>
              <a:defRPr sz="7200">
                <a:latin typeface="Source Sans Pro"/>
                <a:ea typeface="Source Sans Pro"/>
                <a:cs typeface="Source Sans Pro"/>
                <a:sym typeface="Source Sans Pro"/>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19" name="Shape 119"/>
          <p:cNvSpPr txBox="1"/>
          <p:nvPr>
            <p:ph idx="1" type="subTitle"/>
          </p:nvPr>
        </p:nvSpPr>
        <p:spPr>
          <a:xfrm>
            <a:off x="637875" y="5602686"/>
            <a:ext cx="7772400" cy="10323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
        <p:nvSpPr>
          <p:cNvPr id="120" name="Shape 120"/>
          <p:cNvSpPr/>
          <p:nvPr/>
        </p:nvSpPr>
        <p:spPr>
          <a:xfrm>
            <a:off x="0" y="0"/>
            <a:ext cx="9144000" cy="5478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4">
  <p:cSld name="TITLE_4">
    <p:spTree>
      <p:nvGrpSpPr>
        <p:cNvPr id="121" name="Shape 121"/>
        <p:cNvGrpSpPr/>
        <p:nvPr/>
      </p:nvGrpSpPr>
      <p:grpSpPr>
        <a:xfrm>
          <a:off x="0" y="0"/>
          <a:ext cx="0" cy="0"/>
          <a:chOff x="0" y="0"/>
          <a:chExt cx="0" cy="0"/>
        </a:xfrm>
      </p:grpSpPr>
      <p:cxnSp>
        <p:nvCxnSpPr>
          <p:cNvPr id="122" name="Shape 122"/>
          <p:cNvCxnSpPr/>
          <p:nvPr/>
        </p:nvCxnSpPr>
        <p:spPr>
          <a:xfrm>
            <a:off x="0" y="4662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3" name="Shape 123"/>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rtl="0">
              <a:spcBef>
                <a:spcPts val="0"/>
              </a:spcBef>
              <a:spcAft>
                <a:spcPts val="0"/>
              </a:spcAft>
              <a:buSzPts val="7200"/>
              <a:buFont typeface="Source Sans Pro"/>
              <a:buNone/>
              <a:defRPr sz="7200">
                <a:latin typeface="Source Sans Pro"/>
                <a:ea typeface="Source Sans Pro"/>
                <a:cs typeface="Source Sans Pro"/>
                <a:sym typeface="Source Sans Pro"/>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24" name="Shape 124"/>
          <p:cNvSpPr txBox="1"/>
          <p:nvPr>
            <p:ph idx="1" type="subTitle"/>
          </p:nvPr>
        </p:nvSpPr>
        <p:spPr>
          <a:xfrm>
            <a:off x="637875" y="5602686"/>
            <a:ext cx="7772400" cy="10323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
        <p:nvSpPr>
          <p:cNvPr id="125" name="Shape 125"/>
          <p:cNvSpPr/>
          <p:nvPr/>
        </p:nvSpPr>
        <p:spPr>
          <a:xfrm>
            <a:off x="0" y="0"/>
            <a:ext cx="9144000" cy="5478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E69138"/>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457200" y="26425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8" name="Shape 128"/>
        <p:cNvGrpSpPr/>
        <p:nvPr/>
      </p:nvGrpSpPr>
      <p:grpSpPr>
        <a:xfrm>
          <a:off x="0" y="0"/>
          <a:ext cx="0" cy="0"/>
          <a:chOff x="0" y="0"/>
          <a:chExt cx="0" cy="0"/>
        </a:xfrm>
      </p:grpSpPr>
      <p:sp>
        <p:nvSpPr>
          <p:cNvPr id="129" name="Shape 129"/>
          <p:cNvSpPr txBox="1"/>
          <p:nvPr>
            <p:ph idx="1" type="body"/>
          </p:nvPr>
        </p:nvSpPr>
        <p:spPr>
          <a:xfrm>
            <a:off x="457200" y="6027479"/>
            <a:ext cx="8229600" cy="692700"/>
          </a:xfrm>
          <a:prstGeom prst="rect">
            <a:avLst/>
          </a:prstGeom>
        </p:spPr>
        <p:txBody>
          <a:bodyPr anchorCtr="0" anchor="t" bIns="91425" lIns="91425" spcFirstLastPara="1" rIns="91425" wrap="square" tIns="91425"/>
          <a:lstStyle>
            <a:lvl1pPr indent="-228600" lvl="0" marL="457200" rtl="0" algn="ctr">
              <a:spcBef>
                <a:spcPts val="0"/>
              </a:spcBef>
              <a:spcAft>
                <a:spcPts val="0"/>
              </a:spcAft>
              <a:buClr>
                <a:srgbClr val="666666"/>
              </a:buClr>
              <a:buSzPts val="2400"/>
              <a:buFont typeface="Dosis"/>
              <a:buNone/>
              <a:defRPr>
                <a:solidFill>
                  <a:srgbClr val="666666"/>
                </a:solidFill>
                <a:latin typeface="Dosis"/>
                <a:ea typeface="Dosis"/>
                <a:cs typeface="Dosis"/>
                <a:sym typeface="Dosis"/>
              </a:defRPr>
            </a:lvl1pPr>
          </a:lstStyle>
          <a:p/>
        </p:txBody>
      </p:sp>
      <p:sp>
        <p:nvSpPr>
          <p:cNvPr id="130" name="Shape 130"/>
          <p:cNvSpPr/>
          <p:nvPr/>
        </p:nvSpPr>
        <p:spPr>
          <a:xfrm>
            <a:off x="4274" y="0"/>
            <a:ext cx="9144000" cy="58752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31" name="Shape 131"/>
          <p:cNvCxnSpPr/>
          <p:nvPr/>
        </p:nvCxnSpPr>
        <p:spPr>
          <a:xfrm>
            <a:off x="0" y="5845828"/>
            <a:ext cx="9144000" cy="0"/>
          </a:xfrm>
          <a:prstGeom prst="straightConnector1">
            <a:avLst/>
          </a:prstGeom>
          <a:noFill/>
          <a:ln cap="flat" cmpd="sng" w="57150">
            <a:solidFill>
              <a:srgbClr val="000000">
                <a:alpha val="14900"/>
              </a:srgbClr>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132" name="Shape 132"/>
        <p:cNvGrpSpPr/>
        <p:nvPr/>
      </p:nvGrpSpPr>
      <p:grpSpPr>
        <a:xfrm>
          <a:off x="0" y="0"/>
          <a:ext cx="0" cy="0"/>
          <a:chOff x="0" y="0"/>
          <a:chExt cx="0" cy="0"/>
        </a:xfrm>
      </p:grpSpPr>
      <p:sp>
        <p:nvSpPr>
          <p:cNvPr id="133" name="Shape 133"/>
          <p:cNvSpPr txBox="1"/>
          <p:nvPr>
            <p:ph idx="1" type="body"/>
          </p:nvPr>
        </p:nvSpPr>
        <p:spPr>
          <a:xfrm>
            <a:off x="457200" y="6027479"/>
            <a:ext cx="8229600" cy="692700"/>
          </a:xfrm>
          <a:prstGeom prst="rect">
            <a:avLst/>
          </a:prstGeom>
        </p:spPr>
        <p:txBody>
          <a:bodyPr anchorCtr="0" anchor="t" bIns="91425" lIns="91425" spcFirstLastPara="1" rIns="91425" wrap="square" tIns="91425"/>
          <a:lstStyle>
            <a:lvl1pPr indent="-228600" lvl="0" marL="457200" rtl="0" algn="ctr">
              <a:spcBef>
                <a:spcPts val="0"/>
              </a:spcBef>
              <a:spcAft>
                <a:spcPts val="0"/>
              </a:spcAft>
              <a:buClr>
                <a:srgbClr val="666666"/>
              </a:buClr>
              <a:buSzPts val="2400"/>
              <a:buFont typeface="Dosis"/>
              <a:buNone/>
              <a:defRPr>
                <a:solidFill>
                  <a:srgbClr val="666666"/>
                </a:solidFill>
                <a:latin typeface="Dosis"/>
                <a:ea typeface="Dosis"/>
                <a:cs typeface="Dosis"/>
                <a:sym typeface="Dosis"/>
              </a:defRPr>
            </a:lvl1pPr>
          </a:lstStyle>
          <a:p/>
        </p:txBody>
      </p:sp>
      <p:sp>
        <p:nvSpPr>
          <p:cNvPr id="134" name="Shape 134"/>
          <p:cNvSpPr/>
          <p:nvPr/>
        </p:nvSpPr>
        <p:spPr>
          <a:xfrm>
            <a:off x="4274" y="0"/>
            <a:ext cx="9144000" cy="5875200"/>
          </a:xfrm>
          <a:prstGeom prst="rect">
            <a:avLst/>
          </a:prstGeom>
          <a:solidFill>
            <a:srgbClr val="3D85C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35" name="Shape 135"/>
          <p:cNvCxnSpPr/>
          <p:nvPr/>
        </p:nvCxnSpPr>
        <p:spPr>
          <a:xfrm>
            <a:off x="0" y="5845828"/>
            <a:ext cx="9144000" cy="0"/>
          </a:xfrm>
          <a:prstGeom prst="straightConnector1">
            <a:avLst/>
          </a:prstGeom>
          <a:noFill/>
          <a:ln cap="flat" cmpd="sng" w="57150">
            <a:solidFill>
              <a:srgbClr val="000000">
                <a:alpha val="14900"/>
              </a:srgbClr>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Red">
  <p:cSld name="BLANK_1_1_1_1_2">
    <p:bg>
      <p:bgPr>
        <a:solidFill>
          <a:srgbClr val="A61C00"/>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Red" type="title">
  <p:cSld name="TITLE">
    <p:spTree>
      <p:nvGrpSpPr>
        <p:cNvPr id="141" name="Shape 141"/>
        <p:cNvGrpSpPr/>
        <p:nvPr/>
      </p:nvGrpSpPr>
      <p:grpSpPr>
        <a:xfrm>
          <a:off x="0" y="0"/>
          <a:ext cx="0" cy="0"/>
          <a:chOff x="0" y="0"/>
          <a:chExt cx="0" cy="0"/>
        </a:xfrm>
      </p:grpSpPr>
      <p:sp>
        <p:nvSpPr>
          <p:cNvPr id="142" name="Shape 142"/>
          <p:cNvSpPr/>
          <p:nvPr/>
        </p:nvSpPr>
        <p:spPr>
          <a:xfrm>
            <a:off x="0" y="0"/>
            <a:ext cx="9144000" cy="5478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43" name="Shape 143"/>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44" name="Shape 144"/>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Red" type="tx">
  <p:cSld name="TITLE_AND_BODY">
    <p:spTree>
      <p:nvGrpSpPr>
        <p:cNvPr id="145" name="Shape 145"/>
        <p:cNvGrpSpPr/>
        <p:nvPr/>
      </p:nvGrpSpPr>
      <p:grpSpPr>
        <a:xfrm>
          <a:off x="0" y="0"/>
          <a:ext cx="0" cy="0"/>
          <a:chOff x="0" y="0"/>
          <a:chExt cx="0" cy="0"/>
        </a:xfrm>
      </p:grpSpPr>
      <p:sp>
        <p:nvSpPr>
          <p:cNvPr id="146" name="Shape 146"/>
          <p:cNvSpPr/>
          <p:nvPr/>
        </p:nvSpPr>
        <p:spPr>
          <a:xfrm>
            <a:off x="0" y="0"/>
            <a:ext cx="9144000" cy="1533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47" name="Shape 147"/>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48" name="Shape 14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9" name="Shape 14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Orange">
  <p:cSld name="BLANK_1_1_1_1_2_1_1_1">
    <p:bg>
      <p:bgPr>
        <a:solidFill>
          <a:srgbClr val="E69138"/>
        </a:solidFill>
      </p:bgPr>
    </p:bg>
    <p:spTree>
      <p:nvGrpSpPr>
        <p:cNvPr id="150" name="Shape 150"/>
        <p:cNvGrpSpPr/>
        <p:nvPr/>
      </p:nvGrpSpPr>
      <p:grpSpPr>
        <a:xfrm>
          <a:off x="0" y="0"/>
          <a:ext cx="0" cy="0"/>
          <a:chOff x="0" y="0"/>
          <a:chExt cx="0" cy="0"/>
        </a:xfrm>
      </p:grpSpPr>
      <p:sp>
        <p:nvSpPr>
          <p:cNvPr id="151" name="Shape 151"/>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Orange">
  <p:cSld name="TITLE_1_1_1">
    <p:spTree>
      <p:nvGrpSpPr>
        <p:cNvPr id="152" name="Shape 152"/>
        <p:cNvGrpSpPr/>
        <p:nvPr/>
      </p:nvGrpSpPr>
      <p:grpSpPr>
        <a:xfrm>
          <a:off x="0" y="0"/>
          <a:ext cx="0" cy="0"/>
          <a:chOff x="0" y="0"/>
          <a:chExt cx="0" cy="0"/>
        </a:xfrm>
      </p:grpSpPr>
      <p:sp>
        <p:nvSpPr>
          <p:cNvPr id="153" name="Shape 153"/>
          <p:cNvSpPr/>
          <p:nvPr/>
        </p:nvSpPr>
        <p:spPr>
          <a:xfrm>
            <a:off x="0" y="0"/>
            <a:ext cx="9144000" cy="5478300"/>
          </a:xfrm>
          <a:prstGeom prst="rect">
            <a:avLst/>
          </a:prstGeom>
          <a:solidFill>
            <a:srgbClr val="E69138"/>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154" name="Shape 154"/>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55" name="Shape 155"/>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Orange">
  <p:cSld name="BLANK_1_1_1_1_2_1_1_1">
    <p:bg>
      <p:bgPr>
        <a:solidFill>
          <a:srgbClr val="E69138"/>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Orange">
  <p:cSld name="TITLE_AND_BODY_1_1_1">
    <p:spTree>
      <p:nvGrpSpPr>
        <p:cNvPr id="156" name="Shape 156"/>
        <p:cNvGrpSpPr/>
        <p:nvPr/>
      </p:nvGrpSpPr>
      <p:grpSpPr>
        <a:xfrm>
          <a:off x="0" y="0"/>
          <a:ext cx="0" cy="0"/>
          <a:chOff x="0" y="0"/>
          <a:chExt cx="0" cy="0"/>
        </a:xfrm>
      </p:grpSpPr>
      <p:sp>
        <p:nvSpPr>
          <p:cNvPr id="157" name="Shape 157"/>
          <p:cNvSpPr/>
          <p:nvPr/>
        </p:nvSpPr>
        <p:spPr>
          <a:xfrm>
            <a:off x="0" y="0"/>
            <a:ext cx="9144000" cy="1533300"/>
          </a:xfrm>
          <a:prstGeom prst="rect">
            <a:avLst/>
          </a:prstGeom>
          <a:solidFill>
            <a:srgbClr val="E69138"/>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58" name="Shape 158"/>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59" name="Shape 159"/>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0" name="Shape 160"/>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Green">
  <p:cSld name="BLANK_1_1_1_1_2_1">
    <p:bg>
      <p:bgPr>
        <a:solidFill>
          <a:srgbClr val="6AA84F"/>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Green">
  <p:cSld name="TITLE_1">
    <p:spTree>
      <p:nvGrpSpPr>
        <p:cNvPr id="163" name="Shape 163"/>
        <p:cNvGrpSpPr/>
        <p:nvPr/>
      </p:nvGrpSpPr>
      <p:grpSpPr>
        <a:xfrm>
          <a:off x="0" y="0"/>
          <a:ext cx="0" cy="0"/>
          <a:chOff x="0" y="0"/>
          <a:chExt cx="0" cy="0"/>
        </a:xfrm>
      </p:grpSpPr>
      <p:sp>
        <p:nvSpPr>
          <p:cNvPr id="164" name="Shape 164"/>
          <p:cNvSpPr/>
          <p:nvPr/>
        </p:nvSpPr>
        <p:spPr>
          <a:xfrm>
            <a:off x="0" y="0"/>
            <a:ext cx="9144000" cy="5478300"/>
          </a:xfrm>
          <a:prstGeom prst="rect">
            <a:avLst/>
          </a:prstGeom>
          <a:solidFill>
            <a:srgbClr val="6AA84F"/>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65" name="Shape 165"/>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66" name="Shape 166"/>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Green">
  <p:cSld name="TITLE_AND_BODY_1">
    <p:spTree>
      <p:nvGrpSpPr>
        <p:cNvPr id="167" name="Shape 167"/>
        <p:cNvGrpSpPr/>
        <p:nvPr/>
      </p:nvGrpSpPr>
      <p:grpSpPr>
        <a:xfrm>
          <a:off x="0" y="0"/>
          <a:ext cx="0" cy="0"/>
          <a:chOff x="0" y="0"/>
          <a:chExt cx="0" cy="0"/>
        </a:xfrm>
      </p:grpSpPr>
      <p:sp>
        <p:nvSpPr>
          <p:cNvPr id="168" name="Shape 168"/>
          <p:cNvSpPr/>
          <p:nvPr/>
        </p:nvSpPr>
        <p:spPr>
          <a:xfrm>
            <a:off x="0" y="0"/>
            <a:ext cx="9144000" cy="1533300"/>
          </a:xfrm>
          <a:prstGeom prst="rect">
            <a:avLst/>
          </a:prstGeom>
          <a:solidFill>
            <a:srgbClr val="6AA84F"/>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69" name="Shape 169"/>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70" name="Shape 170"/>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1" name="Shape 171"/>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Blue">
  <p:cSld name="BLANK_1_1_1_1_2_1_1">
    <p:bg>
      <p:bgPr>
        <a:solidFill>
          <a:srgbClr val="3D85C6"/>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Blue">
  <p:cSld name="TITLE_1_1">
    <p:spTree>
      <p:nvGrpSpPr>
        <p:cNvPr id="174" name="Shape 174"/>
        <p:cNvGrpSpPr/>
        <p:nvPr/>
      </p:nvGrpSpPr>
      <p:grpSpPr>
        <a:xfrm>
          <a:off x="0" y="0"/>
          <a:ext cx="0" cy="0"/>
          <a:chOff x="0" y="0"/>
          <a:chExt cx="0" cy="0"/>
        </a:xfrm>
      </p:grpSpPr>
      <p:sp>
        <p:nvSpPr>
          <p:cNvPr id="175" name="Shape 175"/>
          <p:cNvSpPr/>
          <p:nvPr/>
        </p:nvSpPr>
        <p:spPr>
          <a:xfrm>
            <a:off x="0" y="0"/>
            <a:ext cx="9144000" cy="5478300"/>
          </a:xfrm>
          <a:prstGeom prst="rect">
            <a:avLst/>
          </a:prstGeom>
          <a:solidFill>
            <a:srgbClr val="3D85C6"/>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176" name="Shape 176"/>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77" name="Shape 177"/>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Blue">
  <p:cSld name="TITLE_AND_BODY_1_1">
    <p:spTree>
      <p:nvGrpSpPr>
        <p:cNvPr id="178" name="Shape 178"/>
        <p:cNvGrpSpPr/>
        <p:nvPr/>
      </p:nvGrpSpPr>
      <p:grpSpPr>
        <a:xfrm>
          <a:off x="0" y="0"/>
          <a:ext cx="0" cy="0"/>
          <a:chOff x="0" y="0"/>
          <a:chExt cx="0" cy="0"/>
        </a:xfrm>
      </p:grpSpPr>
      <p:sp>
        <p:nvSpPr>
          <p:cNvPr id="179" name="Shape 179"/>
          <p:cNvSpPr/>
          <p:nvPr/>
        </p:nvSpPr>
        <p:spPr>
          <a:xfrm>
            <a:off x="0" y="0"/>
            <a:ext cx="9144000" cy="1533300"/>
          </a:xfrm>
          <a:prstGeom prst="rect">
            <a:avLst/>
          </a:prstGeom>
          <a:solidFill>
            <a:srgbClr val="3D85C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80" name="Shape 180"/>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81" name="Shape 18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2" name="Shape 182"/>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Purple">
  <p:cSld name="BLANK_1_1_1_1_2_1_1_2">
    <p:bg>
      <p:bgPr>
        <a:solidFill>
          <a:srgbClr val="674EA7"/>
        </a:solidFill>
      </p:bgPr>
    </p:bg>
    <p:spTree>
      <p:nvGrpSpPr>
        <p:cNvPr id="183" name="Shape 183"/>
        <p:cNvGrpSpPr/>
        <p:nvPr/>
      </p:nvGrpSpPr>
      <p:grpSpPr>
        <a:xfrm>
          <a:off x="0" y="0"/>
          <a:ext cx="0" cy="0"/>
          <a:chOff x="0" y="0"/>
          <a:chExt cx="0" cy="0"/>
        </a:xfrm>
      </p:grpSpPr>
      <p:sp>
        <p:nvSpPr>
          <p:cNvPr id="184" name="Shape 184"/>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Purple">
  <p:cSld name="TITLE_1_1_2">
    <p:spTree>
      <p:nvGrpSpPr>
        <p:cNvPr id="185" name="Shape 185"/>
        <p:cNvGrpSpPr/>
        <p:nvPr/>
      </p:nvGrpSpPr>
      <p:grpSpPr>
        <a:xfrm>
          <a:off x="0" y="0"/>
          <a:ext cx="0" cy="0"/>
          <a:chOff x="0" y="0"/>
          <a:chExt cx="0" cy="0"/>
        </a:xfrm>
      </p:grpSpPr>
      <p:sp>
        <p:nvSpPr>
          <p:cNvPr id="186" name="Shape 186"/>
          <p:cNvSpPr/>
          <p:nvPr/>
        </p:nvSpPr>
        <p:spPr>
          <a:xfrm>
            <a:off x="0" y="0"/>
            <a:ext cx="9144000" cy="5478300"/>
          </a:xfrm>
          <a:prstGeom prst="rect">
            <a:avLst/>
          </a:prstGeom>
          <a:solidFill>
            <a:srgbClr val="674EA7"/>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187" name="Shape 187"/>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88" name="Shape 188"/>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Purple">
  <p:cSld name="TITLE_AND_BODY_1_1_2">
    <p:spTree>
      <p:nvGrpSpPr>
        <p:cNvPr id="189" name="Shape 189"/>
        <p:cNvGrpSpPr/>
        <p:nvPr/>
      </p:nvGrpSpPr>
      <p:grpSpPr>
        <a:xfrm>
          <a:off x="0" y="0"/>
          <a:ext cx="0" cy="0"/>
          <a:chOff x="0" y="0"/>
          <a:chExt cx="0" cy="0"/>
        </a:xfrm>
      </p:grpSpPr>
      <p:sp>
        <p:nvSpPr>
          <p:cNvPr id="190" name="Shape 190"/>
          <p:cNvSpPr/>
          <p:nvPr/>
        </p:nvSpPr>
        <p:spPr>
          <a:xfrm>
            <a:off x="0" y="0"/>
            <a:ext cx="9144000" cy="1533300"/>
          </a:xfrm>
          <a:prstGeom prst="rect">
            <a:avLst/>
          </a:prstGeom>
          <a:solidFill>
            <a:srgbClr val="674EA7"/>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91" name="Shape 191"/>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92" name="Shape 192"/>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3" name="Shape 19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Orange">
  <p:cSld name="TITLE_1_1_1">
    <p:spTree>
      <p:nvGrpSpPr>
        <p:cNvPr id="21" name="Shape 21"/>
        <p:cNvGrpSpPr/>
        <p:nvPr/>
      </p:nvGrpSpPr>
      <p:grpSpPr>
        <a:xfrm>
          <a:off x="0" y="0"/>
          <a:ext cx="0" cy="0"/>
          <a:chOff x="0" y="0"/>
          <a:chExt cx="0" cy="0"/>
        </a:xfrm>
      </p:grpSpPr>
      <p:sp>
        <p:nvSpPr>
          <p:cNvPr id="22" name="Shape 22"/>
          <p:cNvSpPr/>
          <p:nvPr/>
        </p:nvSpPr>
        <p:spPr>
          <a:xfrm>
            <a:off x="0" y="0"/>
            <a:ext cx="9144000" cy="5478300"/>
          </a:xfrm>
          <a:prstGeom prst="rect">
            <a:avLst/>
          </a:prstGeom>
          <a:solidFill>
            <a:srgbClr val="E69138"/>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23" name="Shape 23"/>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4" name="Shape 24"/>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Grey">
  <p:cSld name="BLANK_1_1_1_1_2_1_1_2_1">
    <p:bg>
      <p:bgPr>
        <a:solidFill>
          <a:srgbClr val="666666"/>
        </a:solidFill>
      </p:bgPr>
    </p:bg>
    <p:spTree>
      <p:nvGrpSpPr>
        <p:cNvPr id="194" name="Shape 194"/>
        <p:cNvGrpSpPr/>
        <p:nvPr/>
      </p:nvGrpSpPr>
      <p:grpSpPr>
        <a:xfrm>
          <a:off x="0" y="0"/>
          <a:ext cx="0" cy="0"/>
          <a:chOff x="0" y="0"/>
          <a:chExt cx="0" cy="0"/>
        </a:xfrm>
      </p:grpSpPr>
      <p:sp>
        <p:nvSpPr>
          <p:cNvPr id="195" name="Shape 195"/>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Grey">
  <p:cSld name="TITLE_1_1_2_1">
    <p:spTree>
      <p:nvGrpSpPr>
        <p:cNvPr id="196" name="Shape 196"/>
        <p:cNvGrpSpPr/>
        <p:nvPr/>
      </p:nvGrpSpPr>
      <p:grpSpPr>
        <a:xfrm>
          <a:off x="0" y="0"/>
          <a:ext cx="0" cy="0"/>
          <a:chOff x="0" y="0"/>
          <a:chExt cx="0" cy="0"/>
        </a:xfrm>
      </p:grpSpPr>
      <p:sp>
        <p:nvSpPr>
          <p:cNvPr id="197" name="Shape 197"/>
          <p:cNvSpPr/>
          <p:nvPr/>
        </p:nvSpPr>
        <p:spPr>
          <a:xfrm>
            <a:off x="0" y="0"/>
            <a:ext cx="9144000" cy="5478300"/>
          </a:xfrm>
          <a:prstGeom prst="rect">
            <a:avLst/>
          </a:prstGeom>
          <a:solidFill>
            <a:srgbClr val="666666"/>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198" name="Shape 198"/>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99" name="Shape 199"/>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Grey">
  <p:cSld name="TITLE_AND_BODY_1_1_2_1">
    <p:spTree>
      <p:nvGrpSpPr>
        <p:cNvPr id="200" name="Shape 200"/>
        <p:cNvGrpSpPr/>
        <p:nvPr/>
      </p:nvGrpSpPr>
      <p:grpSpPr>
        <a:xfrm>
          <a:off x="0" y="0"/>
          <a:ext cx="0" cy="0"/>
          <a:chOff x="0" y="0"/>
          <a:chExt cx="0" cy="0"/>
        </a:xfrm>
      </p:grpSpPr>
      <p:sp>
        <p:nvSpPr>
          <p:cNvPr id="201" name="Shape 201"/>
          <p:cNvSpPr/>
          <p:nvPr/>
        </p:nvSpPr>
        <p:spPr>
          <a:xfrm>
            <a:off x="0" y="0"/>
            <a:ext cx="9144000" cy="1533300"/>
          </a:xfrm>
          <a:prstGeom prst="rect">
            <a:avLst/>
          </a:prstGeom>
          <a:solidFill>
            <a:srgbClr val="66666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02" name="Shape 202"/>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03" name="Shape 203"/>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4" name="Shape 204"/>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Teal">
  <p:cSld name="BLANK_1_1_1_1_2_1_1_2_1_1">
    <p:bg>
      <p:bgPr>
        <a:solidFill>
          <a:srgbClr val="45818E"/>
        </a:solidFill>
      </p:bgPr>
    </p:bg>
    <p:spTree>
      <p:nvGrpSpPr>
        <p:cNvPr id="205" name="Shape 205"/>
        <p:cNvGrpSpPr/>
        <p:nvPr/>
      </p:nvGrpSpPr>
      <p:grpSpPr>
        <a:xfrm>
          <a:off x="0" y="0"/>
          <a:ext cx="0" cy="0"/>
          <a:chOff x="0" y="0"/>
          <a:chExt cx="0" cy="0"/>
        </a:xfrm>
      </p:grpSpPr>
      <p:sp>
        <p:nvSpPr>
          <p:cNvPr id="206" name="Shape 206"/>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Teal">
  <p:cSld name="TITLE_1_1_2_1_1">
    <p:spTree>
      <p:nvGrpSpPr>
        <p:cNvPr id="207" name="Shape 207"/>
        <p:cNvGrpSpPr/>
        <p:nvPr/>
      </p:nvGrpSpPr>
      <p:grpSpPr>
        <a:xfrm>
          <a:off x="0" y="0"/>
          <a:ext cx="0" cy="0"/>
          <a:chOff x="0" y="0"/>
          <a:chExt cx="0" cy="0"/>
        </a:xfrm>
      </p:grpSpPr>
      <p:sp>
        <p:nvSpPr>
          <p:cNvPr id="208" name="Shape 208"/>
          <p:cNvSpPr/>
          <p:nvPr/>
        </p:nvSpPr>
        <p:spPr>
          <a:xfrm>
            <a:off x="0" y="0"/>
            <a:ext cx="9144000" cy="5478300"/>
          </a:xfrm>
          <a:prstGeom prst="rect">
            <a:avLst/>
          </a:prstGeom>
          <a:solidFill>
            <a:srgbClr val="45818E"/>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209" name="Shape 209"/>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10" name="Shape 210"/>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Teal">
  <p:cSld name="TITLE_AND_BODY_1_1_2_1_1">
    <p:spTree>
      <p:nvGrpSpPr>
        <p:cNvPr id="211" name="Shape 211"/>
        <p:cNvGrpSpPr/>
        <p:nvPr/>
      </p:nvGrpSpPr>
      <p:grpSpPr>
        <a:xfrm>
          <a:off x="0" y="0"/>
          <a:ext cx="0" cy="0"/>
          <a:chOff x="0" y="0"/>
          <a:chExt cx="0" cy="0"/>
        </a:xfrm>
      </p:grpSpPr>
      <p:sp>
        <p:nvSpPr>
          <p:cNvPr id="212" name="Shape 212"/>
          <p:cNvSpPr/>
          <p:nvPr/>
        </p:nvSpPr>
        <p:spPr>
          <a:xfrm>
            <a:off x="0" y="0"/>
            <a:ext cx="9144000" cy="1533300"/>
          </a:xfrm>
          <a:prstGeom prst="rect">
            <a:avLst/>
          </a:prstGeom>
          <a:solidFill>
            <a:srgbClr val="45818E"/>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13" name="Shape 213"/>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14" name="Shape 21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5" name="Shape 215"/>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Midnight Blue">
  <p:cSld name="BLANK_1_1_1_1_2_1_1_2_1_1_1">
    <p:bg>
      <p:bgPr>
        <a:solidFill>
          <a:srgbClr val="073763"/>
        </a:solidFill>
      </p:bgPr>
    </p:bg>
    <p:spTree>
      <p:nvGrpSpPr>
        <p:cNvPr id="216" name="Shape 216"/>
        <p:cNvGrpSpPr/>
        <p:nvPr/>
      </p:nvGrpSpPr>
      <p:grpSpPr>
        <a:xfrm>
          <a:off x="0" y="0"/>
          <a:ext cx="0" cy="0"/>
          <a:chOff x="0" y="0"/>
          <a:chExt cx="0" cy="0"/>
        </a:xfrm>
      </p:grpSpPr>
      <p:sp>
        <p:nvSpPr>
          <p:cNvPr id="217" name="Shape 217"/>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Midnight Blue">
  <p:cSld name="TITLE_1_1_2_1_1_1">
    <p:spTree>
      <p:nvGrpSpPr>
        <p:cNvPr id="218" name="Shape 218"/>
        <p:cNvGrpSpPr/>
        <p:nvPr/>
      </p:nvGrpSpPr>
      <p:grpSpPr>
        <a:xfrm>
          <a:off x="0" y="0"/>
          <a:ext cx="0" cy="0"/>
          <a:chOff x="0" y="0"/>
          <a:chExt cx="0" cy="0"/>
        </a:xfrm>
      </p:grpSpPr>
      <p:sp>
        <p:nvSpPr>
          <p:cNvPr id="219" name="Shape 219"/>
          <p:cNvSpPr/>
          <p:nvPr/>
        </p:nvSpPr>
        <p:spPr>
          <a:xfrm>
            <a:off x="0" y="0"/>
            <a:ext cx="9144000" cy="5478300"/>
          </a:xfrm>
          <a:prstGeom prst="rect">
            <a:avLst/>
          </a:prstGeom>
          <a:solidFill>
            <a:srgbClr val="073763"/>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220" name="Shape 220"/>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21" name="Shape 221"/>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Midnight Blue">
  <p:cSld name="TITLE_AND_BODY_1_1_2_1_1_1">
    <p:spTree>
      <p:nvGrpSpPr>
        <p:cNvPr id="222" name="Shape 222"/>
        <p:cNvGrpSpPr/>
        <p:nvPr/>
      </p:nvGrpSpPr>
      <p:grpSpPr>
        <a:xfrm>
          <a:off x="0" y="0"/>
          <a:ext cx="0" cy="0"/>
          <a:chOff x="0" y="0"/>
          <a:chExt cx="0" cy="0"/>
        </a:xfrm>
      </p:grpSpPr>
      <p:sp>
        <p:nvSpPr>
          <p:cNvPr id="223" name="Shape 223"/>
          <p:cNvSpPr/>
          <p:nvPr/>
        </p:nvSpPr>
        <p:spPr>
          <a:xfrm>
            <a:off x="0" y="0"/>
            <a:ext cx="9144000" cy="1533300"/>
          </a:xfrm>
          <a:prstGeom prst="rect">
            <a:avLst/>
          </a:prstGeom>
          <a:solidFill>
            <a:srgbClr val="073763"/>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24" name="Shape 224"/>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25" name="Shape 225"/>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6" name="Shape 226"/>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Tan">
  <p:cSld name="BLANK_1_1_1_1_2_1_1_2_1_1_1_1">
    <p:bg>
      <p:bgPr>
        <a:solidFill>
          <a:srgbClr val="DD7E6B"/>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Orange">
  <p:cSld name="TITLE_AND_BODY_1_1_1">
    <p:spTree>
      <p:nvGrpSpPr>
        <p:cNvPr id="25" name="Shape 25"/>
        <p:cNvGrpSpPr/>
        <p:nvPr/>
      </p:nvGrpSpPr>
      <p:grpSpPr>
        <a:xfrm>
          <a:off x="0" y="0"/>
          <a:ext cx="0" cy="0"/>
          <a:chOff x="0" y="0"/>
          <a:chExt cx="0" cy="0"/>
        </a:xfrm>
      </p:grpSpPr>
      <p:sp>
        <p:nvSpPr>
          <p:cNvPr id="26" name="Shape 26"/>
          <p:cNvSpPr/>
          <p:nvPr/>
        </p:nvSpPr>
        <p:spPr>
          <a:xfrm>
            <a:off x="0" y="0"/>
            <a:ext cx="9144000" cy="1533300"/>
          </a:xfrm>
          <a:prstGeom prst="rect">
            <a:avLst/>
          </a:prstGeom>
          <a:solidFill>
            <a:srgbClr val="E69138"/>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7" name="Shape 27"/>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8" name="Shape 2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9" name="Shape 2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Tan">
  <p:cSld name="TITLE_1_1_2_1_1_1_1">
    <p:spTree>
      <p:nvGrpSpPr>
        <p:cNvPr id="229" name="Shape 229"/>
        <p:cNvGrpSpPr/>
        <p:nvPr/>
      </p:nvGrpSpPr>
      <p:grpSpPr>
        <a:xfrm>
          <a:off x="0" y="0"/>
          <a:ext cx="0" cy="0"/>
          <a:chOff x="0" y="0"/>
          <a:chExt cx="0" cy="0"/>
        </a:xfrm>
      </p:grpSpPr>
      <p:sp>
        <p:nvSpPr>
          <p:cNvPr id="230" name="Shape 230"/>
          <p:cNvSpPr/>
          <p:nvPr/>
        </p:nvSpPr>
        <p:spPr>
          <a:xfrm>
            <a:off x="0" y="0"/>
            <a:ext cx="9144000" cy="5478300"/>
          </a:xfrm>
          <a:prstGeom prst="rect">
            <a:avLst/>
          </a:prstGeom>
          <a:solidFill>
            <a:srgbClr val="DD7E6B"/>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231" name="Shape 231"/>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32" name="Shape 232"/>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Tan Ah Kow">
  <p:cSld name="TITLE_AND_BODY_1_1_2_1_1_1_1">
    <p:spTree>
      <p:nvGrpSpPr>
        <p:cNvPr id="233" name="Shape 233"/>
        <p:cNvGrpSpPr/>
        <p:nvPr/>
      </p:nvGrpSpPr>
      <p:grpSpPr>
        <a:xfrm>
          <a:off x="0" y="0"/>
          <a:ext cx="0" cy="0"/>
          <a:chOff x="0" y="0"/>
          <a:chExt cx="0" cy="0"/>
        </a:xfrm>
      </p:grpSpPr>
      <p:sp>
        <p:nvSpPr>
          <p:cNvPr id="234" name="Shape 234"/>
          <p:cNvSpPr/>
          <p:nvPr/>
        </p:nvSpPr>
        <p:spPr>
          <a:xfrm>
            <a:off x="0" y="0"/>
            <a:ext cx="9144000" cy="1533300"/>
          </a:xfrm>
          <a:prstGeom prst="rect">
            <a:avLst/>
          </a:prstGeom>
          <a:solidFill>
            <a:srgbClr val="DD7E6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5" name="Shape 235"/>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36" name="Shape 236"/>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37" name="Shape 237"/>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bg>
      <p:bgPr>
        <a:solidFill>
          <a:srgbClr val="6AA84F"/>
        </a:solidFill>
      </p:bgPr>
    </p:bg>
    <p:spTree>
      <p:nvGrpSpPr>
        <p:cNvPr id="238" name="Shape 238"/>
        <p:cNvGrpSpPr/>
        <p:nvPr/>
      </p:nvGrpSpPr>
      <p:grpSpPr>
        <a:xfrm>
          <a:off x="0" y="0"/>
          <a:ext cx="0" cy="0"/>
          <a:chOff x="0" y="0"/>
          <a:chExt cx="0" cy="0"/>
        </a:xfrm>
      </p:grpSpPr>
      <p:sp>
        <p:nvSpPr>
          <p:cNvPr id="239" name="Shape 239"/>
          <p:cNvSpPr txBox="1"/>
          <p:nvPr>
            <p:ph type="title"/>
          </p:nvPr>
        </p:nvSpPr>
        <p:spPr>
          <a:xfrm>
            <a:off x="457200" y="26425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1 1">
  <p:cSld name="BLANK_1_1_1">
    <p:bg>
      <p:bgPr>
        <a:solidFill>
          <a:srgbClr val="674EA7"/>
        </a:solidFill>
      </p:bgPr>
    </p:bg>
    <p:spTree>
      <p:nvGrpSpPr>
        <p:cNvPr id="240" name="Shape 240"/>
        <p:cNvGrpSpPr/>
        <p:nvPr/>
      </p:nvGrpSpPr>
      <p:grpSpPr>
        <a:xfrm>
          <a:off x="0" y="0"/>
          <a:ext cx="0" cy="0"/>
          <a:chOff x="0" y="0"/>
          <a:chExt cx="0" cy="0"/>
        </a:xfrm>
      </p:grpSpPr>
      <p:sp>
        <p:nvSpPr>
          <p:cNvPr id="241" name="Shape 241"/>
          <p:cNvSpPr txBox="1"/>
          <p:nvPr>
            <p:ph type="title"/>
          </p:nvPr>
        </p:nvSpPr>
        <p:spPr>
          <a:xfrm>
            <a:off x="457200" y="26425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2" name="Shape 242"/>
        <p:cNvGrpSpPr/>
        <p:nvPr/>
      </p:nvGrpSpPr>
      <p:grpSpPr>
        <a:xfrm>
          <a:off x="0" y="0"/>
          <a:ext cx="0" cy="0"/>
          <a:chOff x="0" y="0"/>
          <a:chExt cx="0" cy="0"/>
        </a:xfrm>
      </p:grpSpPr>
      <p:sp>
        <p:nvSpPr>
          <p:cNvPr id="243" name="Shape 243"/>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solidFill>
                  <a:srgbClr val="DA0002"/>
                </a:solidFill>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p:txBody>
      </p:sp>
      <p:sp>
        <p:nvSpPr>
          <p:cNvPr id="244" name="Shape 24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36550" lvl="2" marL="1371600" rtl="0">
              <a:spcBef>
                <a:spcPts val="0"/>
              </a:spcBef>
              <a:spcAft>
                <a:spcPts val="0"/>
              </a:spcAft>
              <a:buSzPts val="1700"/>
              <a:buChar char="■"/>
              <a:defRPr/>
            </a:lvl3pPr>
            <a:lvl4pPr indent="-323850" lvl="3" marL="1828800" rtl="0">
              <a:spcBef>
                <a:spcPts val="0"/>
              </a:spcBef>
              <a:spcAft>
                <a:spcPts val="0"/>
              </a:spcAft>
              <a:buSzPts val="1500"/>
              <a:buChar char="●"/>
              <a:defRPr/>
            </a:lvl4pPr>
            <a:lvl5pPr indent="-311150" lvl="4" marL="2286000" rtl="0">
              <a:spcBef>
                <a:spcPts val="0"/>
              </a:spcBef>
              <a:spcAft>
                <a:spcPts val="0"/>
              </a:spcAft>
              <a:buSzPts val="13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45" name="Shape 245"/>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36550" lvl="2" marL="1371600" rtl="0">
              <a:spcBef>
                <a:spcPts val="0"/>
              </a:spcBef>
              <a:spcAft>
                <a:spcPts val="0"/>
              </a:spcAft>
              <a:buSzPts val="1700"/>
              <a:buChar char="■"/>
              <a:defRPr/>
            </a:lvl3pPr>
            <a:lvl4pPr indent="-323850" lvl="3" marL="1828800" rtl="0">
              <a:spcBef>
                <a:spcPts val="0"/>
              </a:spcBef>
              <a:spcAft>
                <a:spcPts val="0"/>
              </a:spcAft>
              <a:buSzPts val="1500"/>
              <a:buChar char="●"/>
              <a:defRPr/>
            </a:lvl4pPr>
            <a:lvl5pPr indent="-311150" lvl="4" marL="2286000" rtl="0">
              <a:spcBef>
                <a:spcPts val="0"/>
              </a:spcBef>
              <a:spcAft>
                <a:spcPts val="0"/>
              </a:spcAft>
              <a:buSzPts val="13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246" name="Shape 246"/>
          <p:cNvCxnSpPr/>
          <p:nvPr/>
        </p:nvCxnSpPr>
        <p:spPr>
          <a:xfrm>
            <a:off x="457200" y="1524000"/>
            <a:ext cx="8229600" cy="0"/>
          </a:xfrm>
          <a:prstGeom prst="straightConnector1">
            <a:avLst/>
          </a:prstGeom>
          <a:noFill/>
          <a:ln cap="flat" cmpd="sng" w="50800">
            <a:solidFill>
              <a:srgbClr val="DA0002"/>
            </a:solidFill>
            <a:prstDash val="solid"/>
            <a:round/>
            <a:headEnd len="sm" w="sm" type="none"/>
            <a:tailEnd len="sm" w="sm"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CUSTOM">
    <p:spTree>
      <p:nvGrpSpPr>
        <p:cNvPr id="247" name="Shape 24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Green">
  <p:cSld name="BLANK_1_1_1_1_2_1">
    <p:bg>
      <p:bgPr>
        <a:solidFill>
          <a:srgbClr val="6AA84F"/>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Green">
  <p:cSld name="TITLE_1">
    <p:spTree>
      <p:nvGrpSpPr>
        <p:cNvPr id="32" name="Shape 32"/>
        <p:cNvGrpSpPr/>
        <p:nvPr/>
      </p:nvGrpSpPr>
      <p:grpSpPr>
        <a:xfrm>
          <a:off x="0" y="0"/>
          <a:ext cx="0" cy="0"/>
          <a:chOff x="0" y="0"/>
          <a:chExt cx="0" cy="0"/>
        </a:xfrm>
      </p:grpSpPr>
      <p:sp>
        <p:nvSpPr>
          <p:cNvPr id="33" name="Shape 33"/>
          <p:cNvSpPr/>
          <p:nvPr/>
        </p:nvSpPr>
        <p:spPr>
          <a:xfrm>
            <a:off x="0" y="0"/>
            <a:ext cx="9144000" cy="5478300"/>
          </a:xfrm>
          <a:prstGeom prst="rect">
            <a:avLst/>
          </a:prstGeom>
          <a:solidFill>
            <a:srgbClr val="6AA84F"/>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4" name="Shape 34"/>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35" name="Shape 35"/>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Green">
  <p:cSld name="TITLE_AND_BODY_1">
    <p:spTree>
      <p:nvGrpSpPr>
        <p:cNvPr id="36" name="Shape 36"/>
        <p:cNvGrpSpPr/>
        <p:nvPr/>
      </p:nvGrpSpPr>
      <p:grpSpPr>
        <a:xfrm>
          <a:off x="0" y="0"/>
          <a:ext cx="0" cy="0"/>
          <a:chOff x="0" y="0"/>
          <a:chExt cx="0" cy="0"/>
        </a:xfrm>
      </p:grpSpPr>
      <p:sp>
        <p:nvSpPr>
          <p:cNvPr id="37" name="Shape 37"/>
          <p:cNvSpPr/>
          <p:nvPr/>
        </p:nvSpPr>
        <p:spPr>
          <a:xfrm>
            <a:off x="0" y="0"/>
            <a:ext cx="9144000" cy="1533300"/>
          </a:xfrm>
          <a:prstGeom prst="rect">
            <a:avLst/>
          </a:prstGeom>
          <a:solidFill>
            <a:srgbClr val="6AA84F"/>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8" name="Shape 38"/>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39" name="Shape 39"/>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Shape 40"/>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32" Type="http://schemas.openxmlformats.org/officeDocument/2006/relationships/theme" Target="../theme/theme3.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lt1"/>
              </a:buClr>
              <a:buSzPts val="3600"/>
              <a:buFont typeface="Dosis"/>
              <a:buNone/>
              <a:defRPr b="1" sz="3600">
                <a:solidFill>
                  <a:schemeClr val="lt1"/>
                </a:solidFill>
                <a:latin typeface="Dosis"/>
                <a:ea typeface="Dosis"/>
                <a:cs typeface="Dosis"/>
                <a:sym typeface="Dosis"/>
              </a:defRPr>
            </a:lvl1pPr>
            <a:lvl2pPr lvl="1" rtl="0">
              <a:spcBef>
                <a:spcPts val="0"/>
              </a:spcBef>
              <a:spcAft>
                <a:spcPts val="0"/>
              </a:spcAft>
              <a:buClr>
                <a:schemeClr val="lt1"/>
              </a:buClr>
              <a:buSzPts val="3600"/>
              <a:buNone/>
              <a:defRPr b="1" sz="3600">
                <a:solidFill>
                  <a:schemeClr val="lt1"/>
                </a:solidFill>
              </a:defRPr>
            </a:lvl2pPr>
            <a:lvl3pPr lvl="2" rtl="0">
              <a:spcBef>
                <a:spcPts val="0"/>
              </a:spcBef>
              <a:spcAft>
                <a:spcPts val="0"/>
              </a:spcAft>
              <a:buClr>
                <a:schemeClr val="lt1"/>
              </a:buClr>
              <a:buSzPts val="3600"/>
              <a:buNone/>
              <a:defRPr b="1" sz="3600">
                <a:solidFill>
                  <a:schemeClr val="lt1"/>
                </a:solidFill>
              </a:defRPr>
            </a:lvl3pPr>
            <a:lvl4pPr lvl="3" rtl="0">
              <a:spcBef>
                <a:spcPts val="0"/>
              </a:spcBef>
              <a:spcAft>
                <a:spcPts val="0"/>
              </a:spcAft>
              <a:buClr>
                <a:schemeClr val="lt1"/>
              </a:buClr>
              <a:buSzPts val="3600"/>
              <a:buNone/>
              <a:defRPr b="1" sz="3600">
                <a:solidFill>
                  <a:schemeClr val="lt1"/>
                </a:solidFill>
              </a:defRPr>
            </a:lvl4pPr>
            <a:lvl5pPr lvl="4" rtl="0">
              <a:spcBef>
                <a:spcPts val="0"/>
              </a:spcBef>
              <a:spcAft>
                <a:spcPts val="0"/>
              </a:spcAft>
              <a:buClr>
                <a:schemeClr val="lt1"/>
              </a:buClr>
              <a:buSzPts val="3600"/>
              <a:buNone/>
              <a:defRPr b="1" sz="3600">
                <a:solidFill>
                  <a:schemeClr val="lt1"/>
                </a:solidFill>
              </a:defRPr>
            </a:lvl5pPr>
            <a:lvl6pPr lvl="5" rtl="0">
              <a:spcBef>
                <a:spcPts val="0"/>
              </a:spcBef>
              <a:spcAft>
                <a:spcPts val="0"/>
              </a:spcAft>
              <a:buClr>
                <a:schemeClr val="lt1"/>
              </a:buClr>
              <a:buSzPts val="3600"/>
              <a:buNone/>
              <a:defRPr b="1" sz="3600">
                <a:solidFill>
                  <a:schemeClr val="lt1"/>
                </a:solidFill>
              </a:defRPr>
            </a:lvl6pPr>
            <a:lvl7pPr lvl="6" rtl="0">
              <a:spcBef>
                <a:spcPts val="0"/>
              </a:spcBef>
              <a:spcAft>
                <a:spcPts val="0"/>
              </a:spcAft>
              <a:buClr>
                <a:schemeClr val="lt1"/>
              </a:buClr>
              <a:buSzPts val="3600"/>
              <a:buNone/>
              <a:defRPr b="1" sz="3600">
                <a:solidFill>
                  <a:schemeClr val="lt1"/>
                </a:solidFill>
              </a:defRPr>
            </a:lvl7pPr>
            <a:lvl8pPr lvl="7" rtl="0">
              <a:spcBef>
                <a:spcPts val="0"/>
              </a:spcBef>
              <a:spcAft>
                <a:spcPts val="0"/>
              </a:spcAft>
              <a:buClr>
                <a:schemeClr val="lt1"/>
              </a:buClr>
              <a:buSzPts val="3600"/>
              <a:buNone/>
              <a:defRPr b="1" sz="3600">
                <a:solidFill>
                  <a:schemeClr val="lt1"/>
                </a:solidFill>
              </a:defRPr>
            </a:lvl8pPr>
            <a:lvl9pPr lvl="8" rtl="0">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Clr>
                <a:schemeClr val="dk1"/>
              </a:buClr>
              <a:buSzPts val="2400"/>
              <a:buFont typeface="Lato"/>
              <a:buChar char="●"/>
              <a:defRPr sz="2400">
                <a:solidFill>
                  <a:schemeClr val="dk1"/>
                </a:solidFill>
                <a:latin typeface="Lato"/>
                <a:ea typeface="Lato"/>
                <a:cs typeface="Lato"/>
                <a:sym typeface="Lato"/>
              </a:defRPr>
            </a:lvl1pPr>
            <a:lvl2pPr indent="-355600" lvl="1" marL="914400" rtl="0">
              <a:spcBef>
                <a:spcPts val="0"/>
              </a:spcBef>
              <a:spcAft>
                <a:spcPts val="0"/>
              </a:spcAft>
              <a:buClr>
                <a:schemeClr val="dk1"/>
              </a:buClr>
              <a:buSzPts val="2000"/>
              <a:buFont typeface="Lato"/>
              <a:buChar char="○"/>
              <a:defRPr sz="2000">
                <a:solidFill>
                  <a:schemeClr val="dk1"/>
                </a:solidFill>
                <a:latin typeface="Lato"/>
                <a:ea typeface="Lato"/>
                <a:cs typeface="Lato"/>
                <a:sym typeface="Lato"/>
              </a:defRPr>
            </a:lvl2pPr>
            <a:lvl3pPr indent="-336550" lvl="2" marL="1371600" rtl="0">
              <a:spcBef>
                <a:spcPts val="0"/>
              </a:spcBef>
              <a:spcAft>
                <a:spcPts val="0"/>
              </a:spcAft>
              <a:buClr>
                <a:schemeClr val="dk1"/>
              </a:buClr>
              <a:buSzPts val="1700"/>
              <a:buFont typeface="Lato"/>
              <a:buChar char="■"/>
              <a:defRPr sz="1700">
                <a:solidFill>
                  <a:schemeClr val="dk1"/>
                </a:solidFill>
                <a:latin typeface="Lato"/>
                <a:ea typeface="Lato"/>
                <a:cs typeface="Lato"/>
                <a:sym typeface="Lato"/>
              </a:defRPr>
            </a:lvl3pPr>
            <a:lvl4pPr indent="-323850" lvl="3" marL="1828800" rtl="0">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indent="-311150" lvl="4" marL="2286000" rtl="0">
              <a:spcBef>
                <a:spcPts val="0"/>
              </a:spcBef>
              <a:spcAft>
                <a:spcPts val="0"/>
              </a:spcAft>
              <a:buClr>
                <a:schemeClr val="dk1"/>
              </a:buClr>
              <a:buSzPts val="1300"/>
              <a:buFont typeface="Lato"/>
              <a:buChar char="○"/>
              <a:defRPr sz="1300">
                <a:solidFill>
                  <a:schemeClr val="dk1"/>
                </a:solidFill>
                <a:latin typeface="Lato"/>
                <a:ea typeface="Lato"/>
                <a:cs typeface="Lato"/>
                <a:sym typeface="Lato"/>
              </a:defRPr>
            </a:lvl5pPr>
            <a:lvl6pPr indent="-342900" lvl="5" marL="27432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6pPr>
            <a:lvl7pPr indent="-342900" lvl="6" marL="32004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7pPr>
            <a:lvl8pPr indent="-342900" lvl="7" marL="36576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8pPr>
            <a:lvl9pPr indent="-342900" lvl="8" marL="41148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136" name="Shape 136"/>
        <p:cNvGrpSpPr/>
        <p:nvPr/>
      </p:nvGrpSpPr>
      <p:grpSpPr>
        <a:xfrm>
          <a:off x="0" y="0"/>
          <a:ext cx="0" cy="0"/>
          <a:chOff x="0" y="0"/>
          <a:chExt cx="0" cy="0"/>
        </a:xfrm>
      </p:grpSpPr>
      <p:sp>
        <p:nvSpPr>
          <p:cNvPr id="137" name="Shape 137"/>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lt1"/>
              </a:buClr>
              <a:buSzPts val="3600"/>
              <a:buFont typeface="Dosis"/>
              <a:buNone/>
              <a:defRPr b="1" sz="3600">
                <a:solidFill>
                  <a:schemeClr val="lt1"/>
                </a:solidFill>
                <a:latin typeface="Dosis"/>
                <a:ea typeface="Dosis"/>
                <a:cs typeface="Dosis"/>
                <a:sym typeface="Dosis"/>
              </a:defRPr>
            </a:lvl1pPr>
            <a:lvl2pPr lvl="1" rtl="0">
              <a:spcBef>
                <a:spcPts val="0"/>
              </a:spcBef>
              <a:spcAft>
                <a:spcPts val="0"/>
              </a:spcAft>
              <a:buClr>
                <a:schemeClr val="lt1"/>
              </a:buClr>
              <a:buSzPts val="3600"/>
              <a:buNone/>
              <a:defRPr b="1" sz="3600">
                <a:solidFill>
                  <a:schemeClr val="lt1"/>
                </a:solidFill>
              </a:defRPr>
            </a:lvl2pPr>
            <a:lvl3pPr lvl="2" rtl="0">
              <a:spcBef>
                <a:spcPts val="0"/>
              </a:spcBef>
              <a:spcAft>
                <a:spcPts val="0"/>
              </a:spcAft>
              <a:buClr>
                <a:schemeClr val="lt1"/>
              </a:buClr>
              <a:buSzPts val="3600"/>
              <a:buNone/>
              <a:defRPr b="1" sz="3600">
                <a:solidFill>
                  <a:schemeClr val="lt1"/>
                </a:solidFill>
              </a:defRPr>
            </a:lvl3pPr>
            <a:lvl4pPr lvl="3" rtl="0">
              <a:spcBef>
                <a:spcPts val="0"/>
              </a:spcBef>
              <a:spcAft>
                <a:spcPts val="0"/>
              </a:spcAft>
              <a:buClr>
                <a:schemeClr val="lt1"/>
              </a:buClr>
              <a:buSzPts val="3600"/>
              <a:buNone/>
              <a:defRPr b="1" sz="3600">
                <a:solidFill>
                  <a:schemeClr val="lt1"/>
                </a:solidFill>
              </a:defRPr>
            </a:lvl4pPr>
            <a:lvl5pPr lvl="4" rtl="0">
              <a:spcBef>
                <a:spcPts val="0"/>
              </a:spcBef>
              <a:spcAft>
                <a:spcPts val="0"/>
              </a:spcAft>
              <a:buClr>
                <a:schemeClr val="lt1"/>
              </a:buClr>
              <a:buSzPts val="3600"/>
              <a:buNone/>
              <a:defRPr b="1" sz="3600">
                <a:solidFill>
                  <a:schemeClr val="lt1"/>
                </a:solidFill>
              </a:defRPr>
            </a:lvl5pPr>
            <a:lvl6pPr lvl="5" rtl="0">
              <a:spcBef>
                <a:spcPts val="0"/>
              </a:spcBef>
              <a:spcAft>
                <a:spcPts val="0"/>
              </a:spcAft>
              <a:buClr>
                <a:schemeClr val="lt1"/>
              </a:buClr>
              <a:buSzPts val="3600"/>
              <a:buNone/>
              <a:defRPr b="1" sz="3600">
                <a:solidFill>
                  <a:schemeClr val="lt1"/>
                </a:solidFill>
              </a:defRPr>
            </a:lvl6pPr>
            <a:lvl7pPr lvl="6" rtl="0">
              <a:spcBef>
                <a:spcPts val="0"/>
              </a:spcBef>
              <a:spcAft>
                <a:spcPts val="0"/>
              </a:spcAft>
              <a:buClr>
                <a:schemeClr val="lt1"/>
              </a:buClr>
              <a:buSzPts val="3600"/>
              <a:buNone/>
              <a:defRPr b="1" sz="3600">
                <a:solidFill>
                  <a:schemeClr val="lt1"/>
                </a:solidFill>
              </a:defRPr>
            </a:lvl7pPr>
            <a:lvl8pPr lvl="7" rtl="0">
              <a:spcBef>
                <a:spcPts val="0"/>
              </a:spcBef>
              <a:spcAft>
                <a:spcPts val="0"/>
              </a:spcAft>
              <a:buClr>
                <a:schemeClr val="lt1"/>
              </a:buClr>
              <a:buSzPts val="3600"/>
              <a:buNone/>
              <a:defRPr b="1" sz="3600">
                <a:solidFill>
                  <a:schemeClr val="lt1"/>
                </a:solidFill>
              </a:defRPr>
            </a:lvl8pPr>
            <a:lvl9pPr lvl="8" rtl="0">
              <a:spcBef>
                <a:spcPts val="0"/>
              </a:spcBef>
              <a:spcAft>
                <a:spcPts val="0"/>
              </a:spcAft>
              <a:buClr>
                <a:schemeClr val="lt1"/>
              </a:buClr>
              <a:buSzPts val="3600"/>
              <a:buNone/>
              <a:defRPr b="1" sz="3600">
                <a:solidFill>
                  <a:schemeClr val="lt1"/>
                </a:solidFill>
              </a:defRPr>
            </a:lvl9pPr>
          </a:lstStyle>
          <a:p/>
        </p:txBody>
      </p:sp>
      <p:sp>
        <p:nvSpPr>
          <p:cNvPr id="138" name="Shape 13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Clr>
                <a:schemeClr val="dk1"/>
              </a:buClr>
              <a:buSzPts val="2400"/>
              <a:buFont typeface="Lato"/>
              <a:buChar char="●"/>
              <a:defRPr sz="2400">
                <a:solidFill>
                  <a:schemeClr val="dk1"/>
                </a:solidFill>
                <a:latin typeface="Lato"/>
                <a:ea typeface="Lato"/>
                <a:cs typeface="Lato"/>
                <a:sym typeface="Lato"/>
              </a:defRPr>
            </a:lvl1pPr>
            <a:lvl2pPr indent="-355600" lvl="1" marL="914400" rtl="0">
              <a:spcBef>
                <a:spcPts val="0"/>
              </a:spcBef>
              <a:spcAft>
                <a:spcPts val="0"/>
              </a:spcAft>
              <a:buClr>
                <a:schemeClr val="dk1"/>
              </a:buClr>
              <a:buSzPts val="2000"/>
              <a:buFont typeface="Lato"/>
              <a:buChar char="○"/>
              <a:defRPr sz="2000">
                <a:solidFill>
                  <a:schemeClr val="dk1"/>
                </a:solidFill>
                <a:latin typeface="Lato"/>
                <a:ea typeface="Lato"/>
                <a:cs typeface="Lato"/>
                <a:sym typeface="Lato"/>
              </a:defRPr>
            </a:lvl2pPr>
            <a:lvl3pPr indent="-336550" lvl="2" marL="1371600" rtl="0">
              <a:spcBef>
                <a:spcPts val="0"/>
              </a:spcBef>
              <a:spcAft>
                <a:spcPts val="0"/>
              </a:spcAft>
              <a:buClr>
                <a:schemeClr val="dk1"/>
              </a:buClr>
              <a:buSzPts val="1700"/>
              <a:buFont typeface="Lato"/>
              <a:buChar char="■"/>
              <a:defRPr sz="1700">
                <a:solidFill>
                  <a:schemeClr val="dk1"/>
                </a:solidFill>
                <a:latin typeface="Lato"/>
                <a:ea typeface="Lato"/>
                <a:cs typeface="Lato"/>
                <a:sym typeface="Lato"/>
              </a:defRPr>
            </a:lvl3pPr>
            <a:lvl4pPr indent="-323850" lvl="3" marL="1828800" rtl="0">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indent="-311150" lvl="4" marL="2286000" rtl="0">
              <a:spcBef>
                <a:spcPts val="0"/>
              </a:spcBef>
              <a:spcAft>
                <a:spcPts val="0"/>
              </a:spcAft>
              <a:buClr>
                <a:schemeClr val="dk1"/>
              </a:buClr>
              <a:buSzPts val="1300"/>
              <a:buFont typeface="Lato"/>
              <a:buChar char="○"/>
              <a:defRPr sz="1300">
                <a:solidFill>
                  <a:schemeClr val="dk1"/>
                </a:solidFill>
                <a:latin typeface="Lato"/>
                <a:ea typeface="Lato"/>
                <a:cs typeface="Lato"/>
                <a:sym typeface="Lato"/>
              </a:defRPr>
            </a:lvl5pPr>
            <a:lvl6pPr indent="-342900" lvl="5" marL="27432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6pPr>
            <a:lvl7pPr indent="-342900" lvl="6" marL="32004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7pPr>
            <a:lvl8pPr indent="-342900" lvl="7" marL="36576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8pPr>
            <a:lvl9pPr indent="-342900" lvl="8" marL="41148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 Id="rId3" Type="http://schemas.openxmlformats.org/officeDocument/2006/relationships/hyperlink" Target="http://tinkercademy.com"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glitch.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hyperlink" Target="https://developer.mozilla.org/en/docs/Web/JavaScript/Reference/Functions/Arrow_functions"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niceonedad.com/" TargetMode="Externa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s://gist.github.com/yjsoon/7488b74b5f95b1c7b99e1cea81f1315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7.xml"/><Relationship Id="rId3" Type="http://schemas.openxmlformats.org/officeDocument/2006/relationships/image" Target="../media/image18.png"/><Relationship Id="rId4" Type="http://schemas.openxmlformats.org/officeDocument/2006/relationships/hyperlink" Target="https://developers.facebook.com/" TargetMode="External"/><Relationship Id="rId9" Type="http://schemas.openxmlformats.org/officeDocument/2006/relationships/hyperlink" Target="http://www.icndb.com/" TargetMode="External"/><Relationship Id="rId5" Type="http://schemas.openxmlformats.org/officeDocument/2006/relationships/hyperlink" Target="https://dev.twitter.com/" TargetMode="External"/><Relationship Id="rId6" Type="http://schemas.openxmlformats.org/officeDocument/2006/relationships/hyperlink" Target="http://instagram.com/developer/" TargetMode="External"/><Relationship Id="rId7" Type="http://schemas.openxmlformats.org/officeDocument/2006/relationships/hyperlink" Target="https://developer.foursquare.com/" TargetMode="External"/><Relationship Id="rId8" Type="http://schemas.openxmlformats.org/officeDocument/2006/relationships/hyperlink" Target="http://developer.marvel.com/" TargetMode="External"/><Relationship Id="rId11" Type="http://schemas.openxmlformats.org/officeDocument/2006/relationships/hyperlink" Target="http://openweathermap.org/current" TargetMode="External"/><Relationship Id="rId10" Type="http://schemas.openxmlformats.org/officeDocument/2006/relationships/hyperlink" Target="http://isithackday.com/arrpi.php" TargetMode="External"/><Relationship Id="rId1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hyperlink" Target="https://api.jquery.com/jquery.get/" TargetMode="External"/><Relationship Id="rId4" Type="http://schemas.openxmlformats.org/officeDocument/2006/relationships/hyperlink" Target="http://expressjs.com/api.html#res.sendFi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hyperlink" Target="http://code.jquery.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hyperlink" Target="http://code.jquery.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hyperlink" Target="#slide=id.g371e8bd4d1_0_1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hyperlink" Target="https://medium.com/@adnanrahic/hello-world-app-with-node-js-and-express-c1eb7cfa8a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2005200" y="6346800"/>
            <a:ext cx="51336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chemeClr val="hlink"/>
                </a:solidFill>
                <a:latin typeface="Lato"/>
                <a:ea typeface="Lato"/>
                <a:cs typeface="Lato"/>
                <a:sym typeface="Lato"/>
                <a:hlinkClick r:id="rId3"/>
              </a:rPr>
              <a:t>tinkercademy.com</a:t>
            </a:r>
            <a:r>
              <a:rPr lang="en-GB">
                <a:latin typeface="Lato"/>
                <a:ea typeface="Lato"/>
                <a:cs typeface="Lato"/>
                <a:sym typeface="Lato"/>
              </a:rPr>
              <a:t> </a:t>
            </a:r>
            <a:endParaRPr>
              <a:latin typeface="Lato"/>
              <a:ea typeface="Lato"/>
              <a:cs typeface="Lato"/>
              <a:sym typeface="Lato"/>
            </a:endParaRPr>
          </a:p>
        </p:txBody>
      </p:sp>
      <p:pic>
        <p:nvPicPr>
          <p:cNvPr id="253" name="Shape 253"/>
          <p:cNvPicPr preferRelativeResize="0"/>
          <p:nvPr/>
        </p:nvPicPr>
        <p:blipFill>
          <a:blip r:embed="rId4">
            <a:alphaModFix/>
          </a:blip>
          <a:stretch>
            <a:fillRect/>
          </a:stretch>
        </p:blipFill>
        <p:spPr>
          <a:xfrm>
            <a:off x="1626225" y="5674675"/>
            <a:ext cx="5722449" cy="747150"/>
          </a:xfrm>
          <a:prstGeom prst="rect">
            <a:avLst/>
          </a:prstGeom>
          <a:noFill/>
          <a:ln>
            <a:noFill/>
          </a:ln>
        </p:spPr>
      </p:pic>
      <p:sp>
        <p:nvSpPr>
          <p:cNvPr id="254" name="Shape 254"/>
          <p:cNvSpPr txBox="1"/>
          <p:nvPr/>
        </p:nvSpPr>
        <p:spPr>
          <a:xfrm>
            <a:off x="267500" y="175125"/>
            <a:ext cx="8439900" cy="173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4600">
                <a:solidFill>
                  <a:srgbClr val="FFFFFF"/>
                </a:solidFill>
                <a:latin typeface="Dosis"/>
                <a:ea typeface="Dosis"/>
                <a:cs typeface="Dosis"/>
                <a:sym typeface="Dosis"/>
              </a:rPr>
              <a:t>Web Dev 5</a:t>
            </a:r>
            <a:endParaRPr b="1" sz="4600">
              <a:solidFill>
                <a:srgbClr val="FFFFFF"/>
              </a:solidFill>
              <a:latin typeface="Dosis"/>
              <a:ea typeface="Dosis"/>
              <a:cs typeface="Dosis"/>
              <a:sym typeface="Dosis"/>
            </a:endParaRPr>
          </a:p>
          <a:p>
            <a:pPr indent="0" lvl="0" marL="0" rtl="0" algn="ctr">
              <a:spcBef>
                <a:spcPts val="0"/>
              </a:spcBef>
              <a:spcAft>
                <a:spcPts val="0"/>
              </a:spcAft>
              <a:buNone/>
            </a:pPr>
            <a:r>
              <a:rPr lang="en-GB" sz="4600">
                <a:solidFill>
                  <a:srgbClr val="FFFFFF"/>
                </a:solidFill>
                <a:latin typeface="Dosis"/>
                <a:ea typeface="Dosis"/>
                <a:cs typeface="Dosis"/>
                <a:sym typeface="Dosis"/>
              </a:rPr>
              <a:t>Back-End Web Dev with Node</a:t>
            </a:r>
            <a:endParaRPr sz="4600">
              <a:solidFill>
                <a:srgbClr val="FFFFFF"/>
              </a:solidFill>
              <a:latin typeface="Dosis"/>
              <a:ea typeface="Dosis"/>
              <a:cs typeface="Dosis"/>
              <a:sym typeface="Dosis"/>
            </a:endParaRPr>
          </a:p>
        </p:txBody>
      </p:sp>
      <p:sp>
        <p:nvSpPr>
          <p:cNvPr id="255" name="Shape 255"/>
          <p:cNvSpPr/>
          <p:nvPr/>
        </p:nvSpPr>
        <p:spPr>
          <a:xfrm>
            <a:off x="990150" y="2373450"/>
            <a:ext cx="7163700" cy="24843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56" name="Shape 256"/>
          <p:cNvPicPr preferRelativeResize="0"/>
          <p:nvPr/>
        </p:nvPicPr>
        <p:blipFill>
          <a:blip r:embed="rId5">
            <a:alphaModFix/>
          </a:blip>
          <a:stretch>
            <a:fillRect/>
          </a:stretch>
        </p:blipFill>
        <p:spPr>
          <a:xfrm>
            <a:off x="1714500" y="2000250"/>
            <a:ext cx="5715000" cy="28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We’ll use Glitch</a:t>
            </a:r>
            <a:endParaRPr/>
          </a:p>
        </p:txBody>
      </p:sp>
      <p:pic>
        <p:nvPicPr>
          <p:cNvPr id="314" name="Shape 314"/>
          <p:cNvPicPr preferRelativeResize="0"/>
          <p:nvPr/>
        </p:nvPicPr>
        <p:blipFill>
          <a:blip r:embed="rId3">
            <a:alphaModFix/>
          </a:blip>
          <a:stretch>
            <a:fillRect/>
          </a:stretch>
        </p:blipFill>
        <p:spPr>
          <a:xfrm>
            <a:off x="2114550" y="2416988"/>
            <a:ext cx="4914900" cy="3200400"/>
          </a:xfrm>
          <a:prstGeom prst="rect">
            <a:avLst/>
          </a:prstGeom>
          <a:noFill/>
          <a:ln>
            <a:noFill/>
          </a:ln>
        </p:spPr>
      </p:pic>
      <p:sp>
        <p:nvSpPr>
          <p:cNvPr id="315" name="Shape 3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GB"/>
              <a:t>Go to </a:t>
            </a:r>
            <a:r>
              <a:rPr lang="en-GB" u="sng">
                <a:solidFill>
                  <a:schemeClr val="hlink"/>
                </a:solidFill>
                <a:hlinkClick r:id="rId4"/>
              </a:rPr>
              <a:t>glitch.com</a:t>
            </a:r>
            <a:r>
              <a:rPr lang="en-GB"/>
              <a:t>, sign up, top left corner, or New Project:</a:t>
            </a:r>
            <a:endParaRPr/>
          </a:p>
          <a:p>
            <a:pPr indent="0" lvl="0" marL="0" rtl="0" algn="ctr">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GB"/>
              <a:t>console.log</a:t>
            </a:r>
            <a:r>
              <a:rPr lang="en-GB"/>
              <a:t> is in Logs</a:t>
            </a:r>
            <a:endParaRPr/>
          </a:p>
        </p:txBody>
      </p:sp>
      <p:pic>
        <p:nvPicPr>
          <p:cNvPr id="321" name="Shape 321"/>
          <p:cNvPicPr preferRelativeResize="0"/>
          <p:nvPr/>
        </p:nvPicPr>
        <p:blipFill>
          <a:blip r:embed="rId3">
            <a:alphaModFix/>
          </a:blip>
          <a:stretch>
            <a:fillRect/>
          </a:stretch>
        </p:blipFill>
        <p:spPr>
          <a:xfrm>
            <a:off x="525763" y="1627713"/>
            <a:ext cx="8092465" cy="51352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subTitle"/>
          </p:nvPr>
        </p:nvSpPr>
        <p:spPr>
          <a:xfrm>
            <a:off x="685800" y="5742126"/>
            <a:ext cx="7772400" cy="90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Built-in app you can explore</a:t>
            </a:r>
            <a:endParaRPr/>
          </a:p>
        </p:txBody>
      </p:sp>
      <p:pic>
        <p:nvPicPr>
          <p:cNvPr id="327" name="Shape 327"/>
          <p:cNvPicPr preferRelativeResize="0"/>
          <p:nvPr/>
        </p:nvPicPr>
        <p:blipFill>
          <a:blip r:embed="rId3">
            <a:alphaModFix/>
          </a:blip>
          <a:stretch>
            <a:fillRect/>
          </a:stretch>
        </p:blipFill>
        <p:spPr>
          <a:xfrm>
            <a:off x="319712" y="611525"/>
            <a:ext cx="3969324" cy="4236924"/>
          </a:xfrm>
          <a:prstGeom prst="rect">
            <a:avLst/>
          </a:prstGeom>
          <a:noFill/>
          <a:ln>
            <a:noFill/>
          </a:ln>
        </p:spPr>
      </p:pic>
      <p:pic>
        <p:nvPicPr>
          <p:cNvPr id="328" name="Shape 328"/>
          <p:cNvPicPr preferRelativeResize="0"/>
          <p:nvPr/>
        </p:nvPicPr>
        <p:blipFill rotWithShape="1">
          <a:blip r:embed="rId4">
            <a:alphaModFix/>
          </a:blip>
          <a:srcRect b="0" l="0" r="12388" t="0"/>
          <a:stretch/>
        </p:blipFill>
        <p:spPr>
          <a:xfrm>
            <a:off x="4347363" y="660425"/>
            <a:ext cx="4476925" cy="41467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0"/>
            <a:ext cx="8229600" cy="685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Let’s start from scratch</a:t>
            </a:r>
            <a:endParaRPr/>
          </a:p>
          <a:p>
            <a:pPr indent="0" lvl="0" marL="0">
              <a:spcBef>
                <a:spcPts val="0"/>
              </a:spcBef>
              <a:spcAft>
                <a:spcPts val="0"/>
              </a:spcAft>
              <a:buNone/>
            </a:pPr>
            <a:r>
              <a:rPr b="0" lang="en-GB">
                <a:latin typeface="Dosis Light"/>
                <a:ea typeface="Dosis Light"/>
                <a:cs typeface="Dosis Light"/>
                <a:sym typeface="Dosis Light"/>
              </a:rPr>
              <a:t>DELETE EVERYTHING except the first two and last two lines of code (see next slide)</a:t>
            </a:r>
            <a:endParaRPr b="0">
              <a:latin typeface="Dosis Light"/>
              <a:ea typeface="Dosis Light"/>
              <a:cs typeface="Dosis Light"/>
              <a:sym typeface="Dosi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None/>
            </a:pPr>
            <a:r>
              <a:rPr lang="en-GB"/>
              <a:t>Add in a few lines in between (line 4 to 6, in this case)</a:t>
            </a:r>
            <a:endParaRPr/>
          </a:p>
        </p:txBody>
      </p:sp>
      <p:sp>
        <p:nvSpPr>
          <p:cNvPr id="339" name="Shape 3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Try: HTTP responses</a:t>
            </a:r>
            <a:endParaRPr/>
          </a:p>
        </p:txBody>
      </p:sp>
      <p:pic>
        <p:nvPicPr>
          <p:cNvPr id="340" name="Shape 340"/>
          <p:cNvPicPr preferRelativeResize="0"/>
          <p:nvPr/>
        </p:nvPicPr>
        <p:blipFill>
          <a:blip r:embed="rId3">
            <a:alphaModFix/>
          </a:blip>
          <a:stretch>
            <a:fillRect/>
          </a:stretch>
        </p:blipFill>
        <p:spPr>
          <a:xfrm>
            <a:off x="0" y="2396396"/>
            <a:ext cx="9143999" cy="37679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GB"/>
              <a:t>You may see functions defined as </a:t>
            </a:r>
            <a:r>
              <a:rPr i="1" lang="en-GB"/>
              <a:t>fat arrows</a:t>
            </a:r>
            <a:r>
              <a:rPr lang="en-GB"/>
              <a:t> “=&gt;” — we’ll explain more of these next time, or you can google for </a:t>
            </a:r>
            <a:r>
              <a:rPr lang="en-GB" u="sng">
                <a:solidFill>
                  <a:schemeClr val="hlink"/>
                </a:solidFill>
                <a:hlinkClick r:id="rId3"/>
              </a:rPr>
              <a:t>ES6 arrows</a:t>
            </a:r>
            <a:r>
              <a:rPr lang="en-GB"/>
              <a:t>. This is how your JS might also look:</a:t>
            </a:r>
            <a:endParaRPr/>
          </a:p>
        </p:txBody>
      </p:sp>
      <p:sp>
        <p:nvSpPr>
          <p:cNvPr id="346" name="Shape 34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Try: HTTP responses</a:t>
            </a:r>
            <a:endParaRPr/>
          </a:p>
        </p:txBody>
      </p:sp>
      <p:pic>
        <p:nvPicPr>
          <p:cNvPr id="347" name="Shape 347"/>
          <p:cNvPicPr preferRelativeResize="0"/>
          <p:nvPr/>
        </p:nvPicPr>
        <p:blipFill>
          <a:blip r:embed="rId4">
            <a:alphaModFix/>
          </a:blip>
          <a:stretch>
            <a:fillRect/>
          </a:stretch>
        </p:blipFill>
        <p:spPr>
          <a:xfrm>
            <a:off x="0" y="3390492"/>
            <a:ext cx="9143999" cy="22313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HTTP Response</a:t>
            </a:r>
            <a:endParaRPr/>
          </a:p>
        </p:txBody>
      </p:sp>
      <p:pic>
        <p:nvPicPr>
          <p:cNvPr descr="HTTP_ResponseMessageExample.png" id="353" name="Shape 353"/>
          <p:cNvPicPr preferRelativeResize="0"/>
          <p:nvPr/>
        </p:nvPicPr>
        <p:blipFill>
          <a:blip r:embed="rId3">
            <a:alphaModFix/>
          </a:blip>
          <a:stretch>
            <a:fillRect/>
          </a:stretch>
        </p:blipFill>
        <p:spPr>
          <a:xfrm>
            <a:off x="457200" y="2401815"/>
            <a:ext cx="8229600" cy="31211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Exercise</a:t>
            </a:r>
            <a:r>
              <a:rPr lang="en-GB"/>
              <a:t>: Routes</a:t>
            </a:r>
            <a:endParaRPr/>
          </a:p>
        </p:txBody>
      </p:sp>
      <p:sp>
        <p:nvSpPr>
          <p:cNvPr id="359" name="Shape 3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Right now, if you go to </a:t>
            </a:r>
            <a:r>
              <a:rPr lang="en-GB">
                <a:latin typeface="Source Code Pro Light"/>
                <a:ea typeface="Source Code Pro Light"/>
                <a:cs typeface="Source Code Pro Light"/>
                <a:sym typeface="Source Code Pro Light"/>
              </a:rPr>
              <a:t>&lt;your URL&gt;/potato</a:t>
            </a:r>
            <a:r>
              <a:rPr lang="en-GB"/>
              <a:t>, it’ll give you an error. </a:t>
            </a:r>
            <a:endParaRPr/>
          </a:p>
          <a:p>
            <a:pPr indent="-381000" lvl="0" marL="457200" rtl="0">
              <a:spcBef>
                <a:spcPts val="0"/>
              </a:spcBef>
              <a:spcAft>
                <a:spcPts val="0"/>
              </a:spcAft>
              <a:buSzPts val="2400"/>
              <a:buChar char="●"/>
            </a:pPr>
            <a:r>
              <a:rPr lang="en-GB"/>
              <a:t>Your website cannot serve a potato. This is sad. </a:t>
            </a:r>
            <a:endParaRPr/>
          </a:p>
          <a:p>
            <a:pPr indent="-381000" lvl="0" marL="457200" rtl="0">
              <a:spcBef>
                <a:spcPts val="0"/>
              </a:spcBef>
              <a:spcAft>
                <a:spcPts val="0"/>
              </a:spcAft>
              <a:buSzPts val="2400"/>
              <a:buChar char="●"/>
            </a:pPr>
            <a:r>
              <a:rPr lang="en-GB"/>
              <a:t>Can you add some routing logic to your web server, to give a picture of a potato? You can hotlink to any Google Image of a potato.</a:t>
            </a:r>
            <a:endParaRPr/>
          </a:p>
        </p:txBody>
      </p:sp>
      <p:pic>
        <p:nvPicPr>
          <p:cNvPr id="360" name="Shape 360"/>
          <p:cNvPicPr preferRelativeResize="0"/>
          <p:nvPr/>
        </p:nvPicPr>
        <p:blipFill>
          <a:blip r:embed="rId3">
            <a:alphaModFix/>
          </a:blip>
          <a:stretch>
            <a:fillRect/>
          </a:stretch>
        </p:blipFill>
        <p:spPr>
          <a:xfrm>
            <a:off x="3669825" y="4080875"/>
            <a:ext cx="5286950" cy="263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Express</a:t>
            </a:r>
            <a:endParaRPr/>
          </a:p>
        </p:txBody>
      </p:sp>
      <p:pic>
        <p:nvPicPr>
          <p:cNvPr id="366" name="Shape 366"/>
          <p:cNvPicPr preferRelativeResize="0"/>
          <p:nvPr/>
        </p:nvPicPr>
        <p:blipFill>
          <a:blip r:embed="rId3">
            <a:alphaModFix/>
          </a:blip>
          <a:stretch>
            <a:fillRect/>
          </a:stretch>
        </p:blipFill>
        <p:spPr>
          <a:xfrm>
            <a:off x="0" y="1562197"/>
            <a:ext cx="9143999" cy="4782905"/>
          </a:xfrm>
          <a:prstGeom prst="rect">
            <a:avLst/>
          </a:prstGeom>
          <a:noFill/>
          <a:ln>
            <a:noFill/>
          </a:ln>
        </p:spPr>
      </p:pic>
      <p:sp>
        <p:nvSpPr>
          <p:cNvPr id="367" name="Shape 367"/>
          <p:cNvSpPr txBox="1"/>
          <p:nvPr/>
        </p:nvSpPr>
        <p:spPr>
          <a:xfrm>
            <a:off x="3641950" y="2384150"/>
            <a:ext cx="7072800" cy="85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latin typeface="Lato"/>
                <a:ea typeface="Lato"/>
                <a:cs typeface="Lato"/>
                <a:sym typeface="Lato"/>
              </a:rPr>
              <a:t>We normally use NPM to install Express… </a:t>
            </a:r>
            <a:endParaRPr sz="1800">
              <a:latin typeface="Lato"/>
              <a:ea typeface="Lato"/>
              <a:cs typeface="Lato"/>
              <a:sym typeface="Lato"/>
            </a:endParaRPr>
          </a:p>
          <a:p>
            <a:pPr indent="0" lvl="0" marL="0" rtl="0">
              <a:spcBef>
                <a:spcPts val="0"/>
              </a:spcBef>
              <a:spcAft>
                <a:spcPts val="0"/>
              </a:spcAft>
              <a:buNone/>
            </a:pPr>
            <a:r>
              <a:rPr lang="en-GB" sz="1800">
                <a:latin typeface="Lato"/>
                <a:ea typeface="Lato"/>
                <a:cs typeface="Lato"/>
                <a:sym typeface="Lato"/>
              </a:rPr>
              <a:t>But Glitch has it installed</a:t>
            </a:r>
            <a:endParaRPr sz="1800">
              <a:latin typeface="Lato"/>
              <a:ea typeface="Lato"/>
              <a:cs typeface="Lato"/>
              <a:sym typeface="Lato"/>
            </a:endParaRPr>
          </a:p>
        </p:txBody>
      </p:sp>
      <p:cxnSp>
        <p:nvCxnSpPr>
          <p:cNvPr id="368" name="Shape 368"/>
          <p:cNvCxnSpPr/>
          <p:nvPr/>
        </p:nvCxnSpPr>
        <p:spPr>
          <a:xfrm rot="10800000">
            <a:off x="3945800" y="2080475"/>
            <a:ext cx="118200" cy="4125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Why Express?</a:t>
            </a:r>
            <a:endParaRPr/>
          </a:p>
        </p:txBody>
      </p:sp>
      <p:sp>
        <p:nvSpPr>
          <p:cNvPr id="374" name="Shape 3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t>Express is a framework. Frameworks help to reduce the amount of code you need to write by having a lot of routine functionality already written for you.</a:t>
            </a:r>
            <a:endParaRPr/>
          </a:p>
        </p:txBody>
      </p:sp>
      <p:pic>
        <p:nvPicPr>
          <p:cNvPr descr="Screen Shot 2016-07-14 at 11.37.55 pm.png" id="375" name="Shape 375"/>
          <p:cNvPicPr preferRelativeResize="0"/>
          <p:nvPr/>
        </p:nvPicPr>
        <p:blipFill>
          <a:blip r:embed="rId3">
            <a:alphaModFix/>
          </a:blip>
          <a:stretch>
            <a:fillRect/>
          </a:stretch>
        </p:blipFill>
        <p:spPr>
          <a:xfrm>
            <a:off x="2147875" y="3617325"/>
            <a:ext cx="4848225" cy="184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Recap</a:t>
            </a:r>
            <a:endParaRPr/>
          </a:p>
        </p:txBody>
      </p:sp>
      <p:sp>
        <p:nvSpPr>
          <p:cNvPr id="262" name="Shape 2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HTML</a:t>
            </a:r>
            <a:endParaRPr/>
          </a:p>
          <a:p>
            <a:pPr indent="-381000" lvl="0" marL="457200" rtl="0">
              <a:spcBef>
                <a:spcPts val="0"/>
              </a:spcBef>
              <a:spcAft>
                <a:spcPts val="0"/>
              </a:spcAft>
              <a:buSzPts val="2400"/>
              <a:buChar char="●"/>
            </a:pPr>
            <a:r>
              <a:rPr lang="en-GB"/>
              <a:t>CSS</a:t>
            </a:r>
            <a:endParaRPr/>
          </a:p>
          <a:p>
            <a:pPr indent="-381000" lvl="0" marL="457200" rtl="0">
              <a:spcBef>
                <a:spcPts val="0"/>
              </a:spcBef>
              <a:spcAft>
                <a:spcPts val="0"/>
              </a:spcAft>
              <a:buSzPts val="2400"/>
              <a:buChar char="●"/>
            </a:pPr>
            <a:r>
              <a:rPr lang="en-GB"/>
              <a:t>JavaScript</a:t>
            </a:r>
            <a:endParaRPr/>
          </a:p>
          <a:p>
            <a:pPr indent="-381000" lvl="0" marL="457200">
              <a:spcBef>
                <a:spcPts val="0"/>
              </a:spcBef>
              <a:spcAft>
                <a:spcPts val="0"/>
              </a:spcAft>
              <a:buSzPts val="2400"/>
              <a:buChar char="●"/>
            </a:pPr>
            <a:r>
              <a:rPr lang="en-GB"/>
              <a:t>jQuery</a:t>
            </a:r>
            <a:endParaRPr/>
          </a:p>
        </p:txBody>
      </p:sp>
      <p:pic>
        <p:nvPicPr>
          <p:cNvPr id="263" name="Shape 263"/>
          <p:cNvPicPr preferRelativeResize="0"/>
          <p:nvPr/>
        </p:nvPicPr>
        <p:blipFill>
          <a:blip r:embed="rId3">
            <a:alphaModFix/>
          </a:blip>
          <a:stretch>
            <a:fillRect/>
          </a:stretch>
        </p:blipFill>
        <p:spPr>
          <a:xfrm>
            <a:off x="5133776" y="1720988"/>
            <a:ext cx="3787150" cy="4726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Exercise:</a:t>
            </a:r>
            <a:endParaRPr/>
          </a:p>
          <a:p>
            <a:pPr indent="0" lvl="0" marL="0" rtl="0">
              <a:spcBef>
                <a:spcPts val="0"/>
              </a:spcBef>
              <a:spcAft>
                <a:spcPts val="0"/>
              </a:spcAft>
              <a:buNone/>
            </a:pPr>
            <a:r>
              <a:rPr b="0" lang="en-GB"/>
              <a:t>Dad Jokes</a:t>
            </a:r>
            <a:endParaRPr b="0"/>
          </a:p>
          <a:p>
            <a:pPr indent="0" lvl="0" marL="0" rtl="0">
              <a:spcBef>
                <a:spcPts val="0"/>
              </a:spcBef>
              <a:spcAft>
                <a:spcPts val="0"/>
              </a:spcAft>
              <a:buNone/>
            </a:pPr>
            <a:r>
              <a:t/>
            </a:r>
            <a:endParaRPr b="0"/>
          </a:p>
          <a:p>
            <a:pPr indent="0" lvl="0" marL="0" rtl="0">
              <a:spcBef>
                <a:spcPts val="0"/>
              </a:spcBef>
              <a:spcAft>
                <a:spcPts val="0"/>
              </a:spcAft>
              <a:buNone/>
            </a:pPr>
            <a:r>
              <a:t/>
            </a:r>
            <a:endParaRPr b="0"/>
          </a:p>
          <a:p>
            <a:pPr indent="0" lvl="0" marL="0" rtl="0">
              <a:spcBef>
                <a:spcPts val="0"/>
              </a:spcBef>
              <a:spcAft>
                <a:spcPts val="0"/>
              </a:spcAft>
              <a:buNone/>
            </a:pPr>
            <a:r>
              <a:t/>
            </a:r>
            <a:endParaRPr b="0"/>
          </a:p>
          <a:p>
            <a:pPr indent="0" lvl="0" marL="0" rtl="0">
              <a:spcBef>
                <a:spcPts val="0"/>
              </a:spcBef>
              <a:spcAft>
                <a:spcPts val="0"/>
              </a:spcAft>
              <a:buNone/>
            </a:pPr>
            <a:r>
              <a:t/>
            </a:r>
            <a:endParaRPr b="0"/>
          </a:p>
        </p:txBody>
      </p:sp>
      <p:pic>
        <p:nvPicPr>
          <p:cNvPr id="381" name="Shape 381">
            <a:hlinkClick r:id="rId3"/>
          </p:cNvPr>
          <p:cNvPicPr preferRelativeResize="0"/>
          <p:nvPr/>
        </p:nvPicPr>
        <p:blipFill rotWithShape="1">
          <a:blip r:embed="rId4">
            <a:alphaModFix/>
          </a:blip>
          <a:srcRect b="0" l="0" r="0" t="15038"/>
          <a:stretch/>
        </p:blipFill>
        <p:spPr>
          <a:xfrm>
            <a:off x="0" y="3596451"/>
            <a:ext cx="9144002" cy="3857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Start a new app, DELETE ALMOST EVERYTHING:</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387" name="Shape 387"/>
          <p:cNvPicPr preferRelativeResize="0"/>
          <p:nvPr/>
        </p:nvPicPr>
        <p:blipFill rotWithShape="1">
          <a:blip r:embed="rId3">
            <a:alphaModFix/>
          </a:blip>
          <a:srcRect b="0" l="0" r="12388" t="0"/>
          <a:stretch/>
        </p:blipFill>
        <p:spPr>
          <a:xfrm>
            <a:off x="2333525" y="2327400"/>
            <a:ext cx="4476925" cy="4146777"/>
          </a:xfrm>
          <a:prstGeom prst="rect">
            <a:avLst/>
          </a:prstGeom>
          <a:noFill/>
          <a:ln>
            <a:noFill/>
          </a:ln>
        </p:spPr>
      </p:pic>
      <p:sp>
        <p:nvSpPr>
          <p:cNvPr id="388" name="Shape 388"/>
          <p:cNvSpPr/>
          <p:nvPr/>
        </p:nvSpPr>
        <p:spPr>
          <a:xfrm>
            <a:off x="2427100" y="3029175"/>
            <a:ext cx="4308600" cy="28038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p:nvPr/>
        </p:nvSpPr>
        <p:spPr>
          <a:xfrm>
            <a:off x="0" y="3461925"/>
            <a:ext cx="9144000" cy="16650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sz="4400"/>
              <a:t>Getting Started with our Joke “API”</a:t>
            </a:r>
            <a:endParaRPr sz="4400"/>
          </a:p>
        </p:txBody>
      </p:sp>
      <p:sp>
        <p:nvSpPr>
          <p:cNvPr id="395" name="Shape 39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Copy in the jokes array from this Gist: </a:t>
            </a:r>
            <a:r>
              <a:rPr lang="en-GB" u="sng">
                <a:solidFill>
                  <a:schemeClr val="hlink"/>
                </a:solidFill>
                <a:hlinkClick r:id="rId3"/>
              </a:rPr>
              <a:t>https://gist.github.com/yjsoon/7488b74b5f95b1c7b99e1cea81f13155</a:t>
            </a:r>
            <a:r>
              <a:rPr lang="en-GB"/>
              <a:t> </a:t>
            </a:r>
            <a:endParaRPr/>
          </a:p>
          <a:p>
            <a:pPr indent="-381000" lvl="0" marL="457200" rtl="0">
              <a:spcBef>
                <a:spcPts val="0"/>
              </a:spcBef>
              <a:spcAft>
                <a:spcPts val="0"/>
              </a:spcAft>
              <a:buSzPts val="2400"/>
              <a:buChar char="●"/>
            </a:pPr>
            <a:r>
              <a:rPr lang="en-GB"/>
              <a:t>Add the following </a:t>
            </a:r>
            <a:r>
              <a:rPr b="1" lang="en-GB"/>
              <a:t>route</a:t>
            </a:r>
            <a:r>
              <a:rPr lang="en-GB"/>
              <a:t>:</a:t>
            </a:r>
            <a:endParaRPr/>
          </a:p>
          <a:p>
            <a:pPr indent="0" lvl="0" marL="0" rtl="0">
              <a:lnSpc>
                <a:spcPct val="100000"/>
              </a:lnSpc>
              <a:spcBef>
                <a:spcPts val="0"/>
              </a:spcBef>
              <a:spcAft>
                <a:spcPts val="0"/>
              </a:spcAft>
              <a:buNone/>
            </a:pPr>
            <a:r>
              <a:t/>
            </a:r>
            <a:endParaRPr sz="1600">
              <a:latin typeface="Source Code Pro"/>
              <a:ea typeface="Source Code Pro"/>
              <a:cs typeface="Source Code Pro"/>
              <a:sym typeface="Source Code Pro"/>
            </a:endParaRPr>
          </a:p>
          <a:p>
            <a:pPr indent="0" lvl="0" marL="0" rtl="0">
              <a:lnSpc>
                <a:spcPct val="100000"/>
              </a:lnSpc>
              <a:spcBef>
                <a:spcPts val="0"/>
              </a:spcBef>
              <a:spcAft>
                <a:spcPts val="0"/>
              </a:spcAft>
              <a:buNone/>
            </a:pPr>
            <a:r>
              <a:rPr lang="en-GB" sz="1600">
                <a:latin typeface="Source Code Pro"/>
                <a:ea typeface="Source Code Pro"/>
                <a:cs typeface="Source Code Pro"/>
                <a:sym typeface="Source Code Pro"/>
              </a:rPr>
              <a:t>var jokes= [...copy and paste]</a:t>
            </a:r>
            <a:endParaRPr sz="1600">
              <a:latin typeface="Source Code Pro"/>
              <a:ea typeface="Source Code Pro"/>
              <a:cs typeface="Source Code Pro"/>
              <a:sym typeface="Source Code Pro"/>
            </a:endParaRPr>
          </a:p>
          <a:p>
            <a:pPr indent="0" lvl="0" marL="0" rtl="0">
              <a:lnSpc>
                <a:spcPct val="100000"/>
              </a:lnSpc>
              <a:spcBef>
                <a:spcPts val="0"/>
              </a:spcBef>
              <a:spcAft>
                <a:spcPts val="0"/>
              </a:spcAft>
              <a:buNone/>
            </a:pPr>
            <a:r>
              <a:t/>
            </a:r>
            <a:endParaRPr sz="1600">
              <a:latin typeface="Source Code Pro"/>
              <a:ea typeface="Source Code Pro"/>
              <a:cs typeface="Source Code Pro"/>
              <a:sym typeface="Source Code Pro"/>
            </a:endParaRPr>
          </a:p>
          <a:p>
            <a:pPr indent="0" lvl="0" marL="0" rtl="0">
              <a:lnSpc>
                <a:spcPct val="100000"/>
              </a:lnSpc>
              <a:spcBef>
                <a:spcPts val="0"/>
              </a:spcBef>
              <a:spcAft>
                <a:spcPts val="0"/>
              </a:spcAft>
              <a:buNone/>
            </a:pPr>
            <a:r>
              <a:rPr lang="en-GB" sz="1600">
                <a:latin typeface="Source Code Pro"/>
                <a:ea typeface="Source Code Pro"/>
                <a:cs typeface="Source Code Pro"/>
                <a:sym typeface="Source Code Pro"/>
              </a:rPr>
              <a:t>app.route("/jokes").get(function(req,res,next){</a:t>
            </a:r>
            <a:endParaRPr sz="1600">
              <a:latin typeface="Source Code Pro"/>
              <a:ea typeface="Source Code Pro"/>
              <a:cs typeface="Source Code Pro"/>
              <a:sym typeface="Source Code Pro"/>
            </a:endParaRPr>
          </a:p>
          <a:p>
            <a:pPr indent="0" lvl="0" marL="0" rtl="0">
              <a:lnSpc>
                <a:spcPct val="100000"/>
              </a:lnSpc>
              <a:spcBef>
                <a:spcPts val="0"/>
              </a:spcBef>
              <a:spcAft>
                <a:spcPts val="0"/>
              </a:spcAft>
              <a:buNone/>
            </a:pPr>
            <a:r>
              <a:rPr lang="en-GB" sz="1600">
                <a:latin typeface="Source Code Pro"/>
                <a:ea typeface="Source Code Pro"/>
                <a:cs typeface="Source Code Pro"/>
                <a:sym typeface="Source Code Pro"/>
              </a:rPr>
              <a:t>	res.send(jokes[Math.floor(Math.random()*jokes.length)]);</a:t>
            </a:r>
            <a:endParaRPr sz="1600">
              <a:latin typeface="Source Code Pro"/>
              <a:ea typeface="Source Code Pro"/>
              <a:cs typeface="Source Code Pro"/>
              <a:sym typeface="Source Code Pro"/>
            </a:endParaRPr>
          </a:p>
          <a:p>
            <a:pPr indent="0" lvl="0" marL="0" rtl="0">
              <a:lnSpc>
                <a:spcPct val="100000"/>
              </a:lnSpc>
              <a:spcBef>
                <a:spcPts val="0"/>
              </a:spcBef>
              <a:spcAft>
                <a:spcPts val="0"/>
              </a:spcAft>
              <a:buNone/>
            </a:pPr>
            <a:r>
              <a:rPr lang="en-GB" sz="1600">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a:p>
            <a:pPr indent="0" lvl="0" marL="0" rtl="0">
              <a:lnSpc>
                <a:spcPct val="100000"/>
              </a:lnSpc>
              <a:spcBef>
                <a:spcPts val="0"/>
              </a:spcBef>
              <a:spcAft>
                <a:spcPts val="0"/>
              </a:spcAft>
              <a:buNone/>
            </a:pPr>
            <a:r>
              <a:t/>
            </a:r>
            <a:endParaRPr sz="1600">
              <a:latin typeface="Source Code Pro"/>
              <a:ea typeface="Source Code Pro"/>
              <a:cs typeface="Source Code Pro"/>
              <a:sym typeface="Source Code Pro"/>
            </a:endParaRPr>
          </a:p>
          <a:p>
            <a:pPr indent="-381000" lvl="0" marL="457200" rtl="0">
              <a:spcBef>
                <a:spcPts val="600"/>
              </a:spcBef>
              <a:spcAft>
                <a:spcPts val="0"/>
              </a:spcAft>
              <a:buSzPts val="2400"/>
              <a:buChar char="●"/>
            </a:pPr>
            <a:r>
              <a:rPr lang="en-GB"/>
              <a:t>Add /jokes to the end of your URL and access the page</a:t>
            </a:r>
            <a:endParaRPr/>
          </a:p>
          <a:p>
            <a:pPr indent="-381000" lvl="0" marL="457200" rtl="0">
              <a:spcBef>
                <a:spcPts val="0"/>
              </a:spcBef>
              <a:spcAft>
                <a:spcPts val="0"/>
              </a:spcAft>
              <a:buSzPts val="2400"/>
              <a:buChar char="●"/>
            </a:pPr>
            <a:r>
              <a:rPr lang="en-GB"/>
              <a:t>Refresh for more hilarity! </a:t>
            </a:r>
            <a:endParaRPr/>
          </a:p>
          <a:p>
            <a:pPr indent="-381000" lvl="0" marL="457200" rtl="0">
              <a:spcBef>
                <a:spcPts val="0"/>
              </a:spcBef>
              <a:spcAft>
                <a:spcPts val="0"/>
              </a:spcAft>
              <a:buSzPts val="2400"/>
              <a:buChar char="●"/>
            </a:pPr>
            <a:r>
              <a:rPr lang="en-GB"/>
              <a:t>And figure out how the random array index works</a:t>
            </a:r>
            <a:endParaRPr/>
          </a:p>
          <a:p>
            <a:pPr indent="0" lvl="0" marL="0" rtl="0">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Aside 1: JSON</a:t>
            </a:r>
            <a:endParaRPr/>
          </a:p>
        </p:txBody>
      </p:sp>
      <p:pic>
        <p:nvPicPr>
          <p:cNvPr id="401" name="Shape 401"/>
          <p:cNvPicPr preferRelativeResize="0"/>
          <p:nvPr/>
        </p:nvPicPr>
        <p:blipFill>
          <a:blip r:embed="rId3">
            <a:alphaModFix/>
          </a:blip>
          <a:stretch>
            <a:fillRect/>
          </a:stretch>
        </p:blipFill>
        <p:spPr>
          <a:xfrm>
            <a:off x="323850" y="1533613"/>
            <a:ext cx="8496300" cy="5381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Objects (Data structure)</a:t>
            </a:r>
            <a:endParaRPr/>
          </a:p>
        </p:txBody>
      </p:sp>
      <p:sp>
        <p:nvSpPr>
          <p:cNvPr id="407" name="Shape 4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GB" sz="2000"/>
              <a:t>Objects are used to organise data</a:t>
            </a:r>
            <a:endParaRPr sz="2000"/>
          </a:p>
          <a:p>
            <a:pPr indent="-355600" lvl="0" marL="457200" rtl="0">
              <a:spcBef>
                <a:spcPts val="0"/>
              </a:spcBef>
              <a:spcAft>
                <a:spcPts val="0"/>
              </a:spcAft>
              <a:buSzPts val="2000"/>
              <a:buChar char="-"/>
            </a:pPr>
            <a:r>
              <a:rPr lang="en-GB" sz="2000"/>
              <a:t>Usually contain levels of hierarchy</a:t>
            </a:r>
            <a:endParaRPr sz="2000"/>
          </a:p>
          <a:p>
            <a:pPr indent="-355600" lvl="0" marL="457200" rtl="0">
              <a:spcBef>
                <a:spcPts val="0"/>
              </a:spcBef>
              <a:spcAft>
                <a:spcPts val="0"/>
              </a:spcAft>
              <a:buSzPts val="2000"/>
              <a:buChar char="-"/>
            </a:pPr>
            <a:r>
              <a:rPr lang="en-GB" sz="2000"/>
              <a:t>An example:</a:t>
            </a:r>
            <a:endParaRPr sz="2000"/>
          </a:p>
          <a:p>
            <a:pPr indent="0" lvl="0" marL="0" rtl="0">
              <a:spcBef>
                <a:spcPts val="600"/>
              </a:spcBef>
              <a:spcAft>
                <a:spcPts val="0"/>
              </a:spcAft>
              <a:buClr>
                <a:schemeClr val="dk1"/>
              </a:buClr>
              <a:buSzPts val="1100"/>
              <a:buFont typeface="Arial"/>
              <a:buNone/>
            </a:pPr>
            <a:r>
              <a:rPr lang="en-GB" sz="2000"/>
              <a:t>Customer</a:t>
            </a:r>
            <a:endParaRPr sz="2000"/>
          </a:p>
          <a:p>
            <a:pPr indent="0" lvl="0" marL="0" rtl="0">
              <a:spcBef>
                <a:spcPts val="600"/>
              </a:spcBef>
              <a:spcAft>
                <a:spcPts val="0"/>
              </a:spcAft>
              <a:buClr>
                <a:schemeClr val="dk1"/>
              </a:buClr>
              <a:buSzPts val="1100"/>
              <a:buFont typeface="Arial"/>
              <a:buNone/>
            </a:pPr>
            <a:r>
              <a:rPr lang="en-GB" sz="2000"/>
              <a:t>	Name: Akmal</a:t>
            </a:r>
            <a:endParaRPr sz="2000"/>
          </a:p>
          <a:p>
            <a:pPr indent="0" lvl="0" marL="0" rtl="0">
              <a:spcBef>
                <a:spcPts val="600"/>
              </a:spcBef>
              <a:spcAft>
                <a:spcPts val="0"/>
              </a:spcAft>
              <a:buClr>
                <a:schemeClr val="dk1"/>
              </a:buClr>
              <a:buSzPts val="1100"/>
              <a:buFont typeface="Arial"/>
              <a:buNone/>
            </a:pPr>
            <a:r>
              <a:rPr lang="en-GB" sz="2000"/>
              <a:t>	Surname: Abd Rahman</a:t>
            </a:r>
            <a:endParaRPr sz="2000"/>
          </a:p>
          <a:p>
            <a:pPr indent="0" lvl="0" marL="0" rtl="0">
              <a:spcBef>
                <a:spcPts val="600"/>
              </a:spcBef>
              <a:spcAft>
                <a:spcPts val="0"/>
              </a:spcAft>
              <a:buClr>
                <a:schemeClr val="dk1"/>
              </a:buClr>
              <a:buSzPts val="1100"/>
              <a:buFont typeface="Arial"/>
              <a:buNone/>
            </a:pPr>
            <a:r>
              <a:rPr lang="en-GB" sz="2000"/>
              <a:t>	Class: 1A</a:t>
            </a:r>
            <a:endParaRPr sz="2000"/>
          </a:p>
          <a:p>
            <a:pPr indent="0" lvl="0" marL="0" rtl="0">
              <a:spcBef>
                <a:spcPts val="600"/>
              </a:spcBef>
              <a:spcAft>
                <a:spcPts val="0"/>
              </a:spcAft>
              <a:buClr>
                <a:schemeClr val="dk1"/>
              </a:buClr>
              <a:buSzPts val="1100"/>
              <a:buFont typeface="Arial"/>
              <a:buNone/>
            </a:pPr>
            <a:r>
              <a:rPr lang="en-GB" sz="2000"/>
              <a:t>	Address:</a:t>
            </a:r>
            <a:endParaRPr sz="2000"/>
          </a:p>
          <a:p>
            <a:pPr indent="0" lvl="0" marL="0" rtl="0">
              <a:spcBef>
                <a:spcPts val="600"/>
              </a:spcBef>
              <a:spcAft>
                <a:spcPts val="0"/>
              </a:spcAft>
              <a:buClr>
                <a:schemeClr val="dk1"/>
              </a:buClr>
              <a:buSzPts val="1100"/>
              <a:buFont typeface="Arial"/>
              <a:buNone/>
            </a:pPr>
            <a:r>
              <a:rPr lang="en-GB" sz="2000"/>
              <a:t>		Street: Fort Road</a:t>
            </a:r>
            <a:endParaRPr sz="2000"/>
          </a:p>
          <a:p>
            <a:pPr indent="0" lvl="0" marL="0" rtl="0">
              <a:spcBef>
                <a:spcPts val="600"/>
              </a:spcBef>
              <a:spcAft>
                <a:spcPts val="0"/>
              </a:spcAft>
              <a:buClr>
                <a:schemeClr val="dk1"/>
              </a:buClr>
              <a:buSzPts val="1100"/>
              <a:buFont typeface="Arial"/>
              <a:buNone/>
            </a:pPr>
            <a:r>
              <a:rPr lang="en-GB" sz="2000"/>
              <a:t>		Unit: 35</a:t>
            </a:r>
            <a:endParaRPr sz="2000"/>
          </a:p>
          <a:p>
            <a:pPr indent="0" lvl="0" marL="0" rtl="0">
              <a:spcBef>
                <a:spcPts val="600"/>
              </a:spcBef>
              <a:spcAft>
                <a:spcPts val="0"/>
              </a:spcAft>
              <a:buClr>
                <a:schemeClr val="dk1"/>
              </a:buClr>
              <a:buSzPts val="1100"/>
              <a:buFont typeface="Arial"/>
              <a:buNone/>
            </a:pPr>
            <a:r>
              <a:rPr lang="en-GB" sz="2000"/>
              <a:t>		Postcode: 123456</a:t>
            </a:r>
            <a:endParaRPr sz="2000"/>
          </a:p>
          <a:p>
            <a:pPr indent="0" lvl="0" marL="0" rtl="0">
              <a:spcBef>
                <a:spcPts val="600"/>
              </a:spcBef>
              <a:spcAft>
                <a:spcPts val="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sz="4200"/>
              <a:t>JSON (JavaScript Object Notation)</a:t>
            </a:r>
            <a:endParaRPr sz="4200"/>
          </a:p>
        </p:txBody>
      </p:sp>
      <p:sp>
        <p:nvSpPr>
          <p:cNvPr id="413" name="Shape 4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latin typeface="Roboto Mono"/>
                <a:ea typeface="Roboto Mono"/>
                <a:cs typeface="Roboto Mono"/>
                <a:sym typeface="Roboto Mono"/>
              </a:rPr>
              <a:t>{</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	“Key1”: value1,</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	“Key2”: value2,</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	“Key3”: </a:t>
            </a:r>
            <a:endParaRPr>
              <a:latin typeface="Roboto Mono"/>
              <a:ea typeface="Roboto Mono"/>
              <a:cs typeface="Roboto Mono"/>
              <a:sym typeface="Roboto Mono"/>
            </a:endParaRPr>
          </a:p>
          <a:p>
            <a:pPr indent="0" lvl="0" marL="457200" rtl="0">
              <a:spcBef>
                <a:spcPts val="600"/>
              </a:spcBef>
              <a:spcAft>
                <a:spcPts val="0"/>
              </a:spcAft>
              <a:buNone/>
            </a:pPr>
            <a:r>
              <a:rPr lang="en-GB">
                <a:latin typeface="Roboto Mono"/>
                <a:ea typeface="Roboto Mono"/>
                <a:cs typeface="Roboto Mono"/>
                <a:sym typeface="Roboto Mono"/>
              </a:rPr>
              <a:t>{</a:t>
            </a:r>
            <a:endParaRPr>
              <a:latin typeface="Roboto Mono"/>
              <a:ea typeface="Roboto Mono"/>
              <a:cs typeface="Roboto Mono"/>
              <a:sym typeface="Roboto Mono"/>
            </a:endParaRPr>
          </a:p>
          <a:p>
            <a:pPr indent="457200" lvl="0" marL="457200" rtl="0">
              <a:spcBef>
                <a:spcPts val="600"/>
              </a:spcBef>
              <a:spcAft>
                <a:spcPts val="0"/>
              </a:spcAft>
              <a:buNone/>
            </a:pPr>
            <a:r>
              <a:rPr lang="en-GB">
                <a:latin typeface="Roboto Mono"/>
                <a:ea typeface="Roboto Mono"/>
                <a:cs typeface="Roboto Mono"/>
                <a:sym typeface="Roboto Mono"/>
              </a:rPr>
              <a:t>“Key4”: value4,</a:t>
            </a:r>
            <a:endParaRPr>
              <a:latin typeface="Roboto Mono"/>
              <a:ea typeface="Roboto Mono"/>
              <a:cs typeface="Roboto Mono"/>
              <a:sym typeface="Roboto Mono"/>
            </a:endParaRPr>
          </a:p>
          <a:p>
            <a:pPr indent="457200" lvl="0" marL="457200" rtl="0">
              <a:spcBef>
                <a:spcPts val="600"/>
              </a:spcBef>
              <a:spcAft>
                <a:spcPts val="0"/>
              </a:spcAft>
              <a:buNone/>
            </a:pPr>
            <a:r>
              <a:rPr lang="en-GB">
                <a:latin typeface="Roboto Mono"/>
                <a:ea typeface="Roboto Mono"/>
                <a:cs typeface="Roboto Mono"/>
                <a:sym typeface="Roboto Mono"/>
              </a:rPr>
              <a:t>“Key5”: value5		</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	}</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sz="2200">
                <a:latin typeface="Roboto Mono"/>
                <a:ea typeface="Roboto Mono"/>
                <a:cs typeface="Roboto Mono"/>
                <a:sym typeface="Roboto Mono"/>
              </a:rPr>
              <a:t>{</a:t>
            </a:r>
            <a:endParaRPr sz="2200">
              <a:latin typeface="Roboto Mono"/>
              <a:ea typeface="Roboto Mono"/>
              <a:cs typeface="Roboto Mono"/>
              <a:sym typeface="Roboto Mono"/>
            </a:endParaRPr>
          </a:p>
          <a:p>
            <a:pPr indent="0" lvl="0" marL="0" rtl="0">
              <a:spcBef>
                <a:spcPts val="600"/>
              </a:spcBef>
              <a:spcAft>
                <a:spcPts val="0"/>
              </a:spcAft>
              <a:buNone/>
            </a:pPr>
            <a:r>
              <a:rPr lang="en-GB" sz="2200">
                <a:latin typeface="Roboto Mono"/>
                <a:ea typeface="Roboto Mono"/>
                <a:cs typeface="Roboto Mono"/>
                <a:sym typeface="Roboto Mono"/>
              </a:rPr>
              <a:t>	name: “Akmal”,</a:t>
            </a:r>
            <a:endParaRPr sz="2200">
              <a:latin typeface="Roboto Mono"/>
              <a:ea typeface="Roboto Mono"/>
              <a:cs typeface="Roboto Mono"/>
              <a:sym typeface="Roboto Mono"/>
            </a:endParaRPr>
          </a:p>
          <a:p>
            <a:pPr indent="0" lvl="0" marL="0" rtl="0">
              <a:spcBef>
                <a:spcPts val="600"/>
              </a:spcBef>
              <a:spcAft>
                <a:spcPts val="0"/>
              </a:spcAft>
              <a:buNone/>
            </a:pPr>
            <a:r>
              <a:rPr lang="en-GB" sz="2200">
                <a:latin typeface="Roboto Mono"/>
                <a:ea typeface="Roboto Mono"/>
                <a:cs typeface="Roboto Mono"/>
                <a:sym typeface="Roboto Mono"/>
              </a:rPr>
              <a:t>	surname: “Abd Rahman”,</a:t>
            </a:r>
            <a:endParaRPr sz="2200">
              <a:latin typeface="Roboto Mono"/>
              <a:ea typeface="Roboto Mono"/>
              <a:cs typeface="Roboto Mono"/>
              <a:sym typeface="Roboto Mono"/>
            </a:endParaRPr>
          </a:p>
          <a:p>
            <a:pPr indent="0" lvl="0" marL="0" rtl="0">
              <a:spcBef>
                <a:spcPts val="600"/>
              </a:spcBef>
              <a:spcAft>
                <a:spcPts val="0"/>
              </a:spcAft>
              <a:buNone/>
            </a:pPr>
            <a:r>
              <a:rPr lang="en-GB" sz="2200">
                <a:latin typeface="Roboto Mono"/>
                <a:ea typeface="Roboto Mono"/>
                <a:cs typeface="Roboto Mono"/>
                <a:sym typeface="Roboto Mono"/>
              </a:rPr>
              <a:t>	class: “1A”</a:t>
            </a:r>
            <a:endParaRPr sz="2200">
              <a:latin typeface="Roboto Mono"/>
              <a:ea typeface="Roboto Mono"/>
              <a:cs typeface="Roboto Mono"/>
              <a:sym typeface="Roboto Mono"/>
            </a:endParaRPr>
          </a:p>
          <a:p>
            <a:pPr indent="0" lvl="0" marL="0" rtl="0">
              <a:spcBef>
                <a:spcPts val="600"/>
              </a:spcBef>
              <a:spcAft>
                <a:spcPts val="0"/>
              </a:spcAft>
              <a:buNone/>
            </a:pPr>
            <a:r>
              <a:rPr lang="en-GB" sz="2200">
                <a:latin typeface="Roboto Mono"/>
                <a:ea typeface="Roboto Mono"/>
                <a:cs typeface="Roboto Mono"/>
                <a:sym typeface="Roboto Mono"/>
              </a:rPr>
              <a:t>	address: </a:t>
            </a:r>
            <a:endParaRPr sz="2200">
              <a:latin typeface="Roboto Mono"/>
              <a:ea typeface="Roboto Mono"/>
              <a:cs typeface="Roboto Mono"/>
              <a:sym typeface="Roboto Mono"/>
            </a:endParaRPr>
          </a:p>
          <a:p>
            <a:pPr indent="0" lvl="0" marL="457200" rtl="0">
              <a:spcBef>
                <a:spcPts val="600"/>
              </a:spcBef>
              <a:spcAft>
                <a:spcPts val="0"/>
              </a:spcAft>
              <a:buNone/>
            </a:pPr>
            <a:r>
              <a:rPr lang="en-GB" sz="2200">
                <a:latin typeface="Roboto Mono"/>
                <a:ea typeface="Roboto Mono"/>
                <a:cs typeface="Roboto Mono"/>
                <a:sym typeface="Roboto Mono"/>
              </a:rPr>
              <a:t>{</a:t>
            </a:r>
            <a:endParaRPr sz="2200">
              <a:latin typeface="Roboto Mono"/>
              <a:ea typeface="Roboto Mono"/>
              <a:cs typeface="Roboto Mono"/>
              <a:sym typeface="Roboto Mono"/>
            </a:endParaRPr>
          </a:p>
          <a:p>
            <a:pPr indent="457200" lvl="0" marL="457200" rtl="0">
              <a:spcBef>
                <a:spcPts val="600"/>
              </a:spcBef>
              <a:spcAft>
                <a:spcPts val="0"/>
              </a:spcAft>
              <a:buNone/>
            </a:pPr>
            <a:r>
              <a:rPr lang="en-GB" sz="2200">
                <a:latin typeface="Roboto Mono"/>
                <a:ea typeface="Roboto Mono"/>
                <a:cs typeface="Roboto Mono"/>
                <a:sym typeface="Roboto Mono"/>
              </a:rPr>
              <a:t>street: “Fort Road”,</a:t>
            </a:r>
            <a:endParaRPr sz="2200">
              <a:latin typeface="Roboto Mono"/>
              <a:ea typeface="Roboto Mono"/>
              <a:cs typeface="Roboto Mono"/>
              <a:sym typeface="Roboto Mono"/>
            </a:endParaRPr>
          </a:p>
          <a:p>
            <a:pPr indent="457200" lvl="0" marL="457200" rtl="0">
              <a:spcBef>
                <a:spcPts val="600"/>
              </a:spcBef>
              <a:spcAft>
                <a:spcPts val="0"/>
              </a:spcAft>
              <a:buNone/>
            </a:pPr>
            <a:r>
              <a:rPr lang="en-GB" sz="2200">
                <a:latin typeface="Roboto Mono"/>
                <a:ea typeface="Roboto Mono"/>
                <a:cs typeface="Roboto Mono"/>
                <a:sym typeface="Roboto Mono"/>
              </a:rPr>
              <a:t>unit: 35,</a:t>
            </a:r>
            <a:endParaRPr sz="2200">
              <a:latin typeface="Roboto Mono"/>
              <a:ea typeface="Roboto Mono"/>
              <a:cs typeface="Roboto Mono"/>
              <a:sym typeface="Roboto Mono"/>
            </a:endParaRPr>
          </a:p>
          <a:p>
            <a:pPr indent="457200" lvl="0" marL="457200" rtl="0">
              <a:spcBef>
                <a:spcPts val="600"/>
              </a:spcBef>
              <a:spcAft>
                <a:spcPts val="0"/>
              </a:spcAft>
              <a:buNone/>
            </a:pPr>
            <a:r>
              <a:rPr lang="en-GB" sz="2200">
                <a:latin typeface="Roboto Mono"/>
                <a:ea typeface="Roboto Mono"/>
                <a:cs typeface="Roboto Mono"/>
                <a:sym typeface="Roboto Mono"/>
              </a:rPr>
              <a:t>postcode: 123456</a:t>
            </a:r>
            <a:endParaRPr sz="2200">
              <a:latin typeface="Roboto Mono"/>
              <a:ea typeface="Roboto Mono"/>
              <a:cs typeface="Roboto Mono"/>
              <a:sym typeface="Roboto Mono"/>
            </a:endParaRPr>
          </a:p>
          <a:p>
            <a:pPr indent="0" lvl="0" marL="0" rtl="0">
              <a:spcBef>
                <a:spcPts val="600"/>
              </a:spcBef>
              <a:spcAft>
                <a:spcPts val="0"/>
              </a:spcAft>
              <a:buNone/>
            </a:pPr>
            <a:r>
              <a:rPr lang="en-GB" sz="2200">
                <a:latin typeface="Roboto Mono"/>
                <a:ea typeface="Roboto Mono"/>
                <a:cs typeface="Roboto Mono"/>
                <a:sym typeface="Roboto Mono"/>
              </a:rPr>
              <a:t>	}</a:t>
            </a:r>
            <a:endParaRPr sz="2200">
              <a:latin typeface="Roboto Mono"/>
              <a:ea typeface="Roboto Mono"/>
              <a:cs typeface="Roboto Mono"/>
              <a:sym typeface="Roboto Mono"/>
            </a:endParaRPr>
          </a:p>
          <a:p>
            <a:pPr indent="0" lvl="0" marL="0" rtl="0">
              <a:spcBef>
                <a:spcPts val="600"/>
              </a:spcBef>
              <a:spcAft>
                <a:spcPts val="0"/>
              </a:spcAft>
              <a:buNone/>
            </a:pPr>
            <a:r>
              <a:rPr lang="en-GB" sz="2200">
                <a:latin typeface="Roboto Mono"/>
                <a:ea typeface="Roboto Mono"/>
                <a:cs typeface="Roboto Mono"/>
                <a:sym typeface="Roboto Mono"/>
              </a:rPr>
              <a:t>}</a:t>
            </a:r>
            <a:endParaRPr sz="2200">
              <a:latin typeface="Roboto Mono"/>
              <a:ea typeface="Roboto Mono"/>
              <a:cs typeface="Roboto Mono"/>
              <a:sym typeface="Roboto Mono"/>
            </a:endParaRPr>
          </a:p>
        </p:txBody>
      </p:sp>
      <p:sp>
        <p:nvSpPr>
          <p:cNvPr id="419" name="Shape 4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sz="4200"/>
              <a:t>JSON (JavaScript Object Notation)</a:t>
            </a:r>
            <a:endParaRPr sz="4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JSON in practice</a:t>
            </a:r>
            <a:endParaRPr/>
          </a:p>
        </p:txBody>
      </p:sp>
      <p:sp>
        <p:nvSpPr>
          <p:cNvPr id="425" name="Shape 425"/>
          <p:cNvSpPr txBox="1"/>
          <p:nvPr>
            <p:ph idx="1" type="body"/>
          </p:nvPr>
        </p:nvSpPr>
        <p:spPr>
          <a:xfrm>
            <a:off x="457200" y="161645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latin typeface="Roboto Mono"/>
                <a:ea typeface="Roboto Mono"/>
                <a:cs typeface="Roboto Mono"/>
                <a:sym typeface="Roboto Mono"/>
              </a:rPr>
              <a:t>var object = {</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	name: “lucky object”,</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	number: “777”</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a:t>
            </a:r>
            <a:endParaRPr>
              <a:latin typeface="Roboto Mono"/>
              <a:ea typeface="Roboto Mono"/>
              <a:cs typeface="Roboto Mono"/>
              <a:sym typeface="Roboto Mono"/>
            </a:endParaRPr>
          </a:p>
          <a:p>
            <a:pPr indent="0" lvl="0" marL="0" rtl="0">
              <a:spcBef>
                <a:spcPts val="600"/>
              </a:spcBef>
              <a:spcAft>
                <a:spcPts val="0"/>
              </a:spcAft>
              <a:buNone/>
            </a:pPr>
            <a:r>
              <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console.log(object</a:t>
            </a:r>
            <a:r>
              <a:rPr lang="en-GB">
                <a:solidFill>
                  <a:srgbClr val="FF0000"/>
                </a:solidFill>
                <a:latin typeface="Roboto Mono"/>
                <a:ea typeface="Roboto Mono"/>
                <a:cs typeface="Roboto Mono"/>
                <a:sym typeface="Roboto Mono"/>
              </a:rPr>
              <a:t>.</a:t>
            </a:r>
            <a:r>
              <a:rPr lang="en-GB">
                <a:latin typeface="Roboto Mono"/>
                <a:ea typeface="Roboto Mono"/>
                <a:cs typeface="Roboto Mono"/>
                <a:sym typeface="Roboto Mono"/>
              </a:rPr>
              <a:t>name);</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console.log(object</a:t>
            </a:r>
            <a:r>
              <a:rPr lang="en-GB">
                <a:solidFill>
                  <a:srgbClr val="FF0000"/>
                </a:solidFill>
                <a:latin typeface="Roboto Mono"/>
                <a:ea typeface="Roboto Mono"/>
                <a:cs typeface="Roboto Mono"/>
                <a:sym typeface="Roboto Mono"/>
              </a:rPr>
              <a:t>.</a:t>
            </a:r>
            <a:r>
              <a:rPr lang="en-GB">
                <a:latin typeface="Roboto Mono"/>
                <a:ea typeface="Roboto Mono"/>
                <a:cs typeface="Roboto Mono"/>
                <a:sym typeface="Roboto Mono"/>
              </a:rPr>
              <a:t>number);</a:t>
            </a:r>
            <a:endParaRPr>
              <a:latin typeface="Roboto Mono"/>
              <a:ea typeface="Roboto Mono"/>
              <a:cs typeface="Roboto Mono"/>
              <a:sym typeface="Roboto Mono"/>
            </a:endParaRPr>
          </a:p>
          <a:p>
            <a:pPr indent="0" lvl="0" marL="0" rtl="0">
              <a:spcBef>
                <a:spcPts val="600"/>
              </a:spcBef>
              <a:spcAft>
                <a:spcPts val="0"/>
              </a:spcAft>
              <a:buNone/>
            </a:pPr>
            <a:r>
              <a:t/>
            </a:r>
            <a:endParaRPr>
              <a:latin typeface="Roboto Mono"/>
              <a:ea typeface="Roboto Mono"/>
              <a:cs typeface="Roboto Mono"/>
              <a:sym typeface="Roboto Mono"/>
            </a:endParaRPr>
          </a:p>
          <a:p>
            <a:pPr indent="0" lvl="0" marL="0" rtl="0">
              <a:spcBef>
                <a:spcPts val="600"/>
              </a:spcBef>
              <a:spcAft>
                <a:spcPts val="0"/>
              </a:spcAft>
              <a:buNone/>
            </a:pPr>
            <a:r>
              <a:rPr lang="en-GB"/>
              <a:t>Access the object’s attributes using the </a:t>
            </a:r>
            <a:r>
              <a:rPr lang="en-GB">
                <a:solidFill>
                  <a:srgbClr val="FF0000"/>
                </a:solidFill>
              </a:rPr>
              <a:t>dot </a:t>
            </a:r>
            <a:r>
              <a:rPr lang="en-GB"/>
              <a:t>notation.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XML vs. JSON</a:t>
            </a:r>
            <a:endParaRPr/>
          </a:p>
        </p:txBody>
      </p:sp>
      <p:pic>
        <p:nvPicPr>
          <p:cNvPr id="431" name="Shape 431"/>
          <p:cNvPicPr preferRelativeResize="0"/>
          <p:nvPr/>
        </p:nvPicPr>
        <p:blipFill>
          <a:blip r:embed="rId3">
            <a:alphaModFix/>
          </a:blip>
          <a:stretch>
            <a:fillRect/>
          </a:stretch>
        </p:blipFill>
        <p:spPr>
          <a:xfrm>
            <a:off x="1666875" y="1969350"/>
            <a:ext cx="5810250" cy="3476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Refresher: JavaScript </a:t>
            </a:r>
            <a:r>
              <a:rPr lang="en-GB"/>
              <a:t>Arrays</a:t>
            </a:r>
            <a:endParaRPr/>
          </a:p>
        </p:txBody>
      </p:sp>
      <p:sp>
        <p:nvSpPr>
          <p:cNvPr id="437" name="Shape 4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t>Arrays are “lists”:</a:t>
            </a:r>
            <a:endParaRPr/>
          </a:p>
          <a:p>
            <a:pPr indent="0" lvl="0" marL="0" rtl="0">
              <a:spcBef>
                <a:spcPts val="600"/>
              </a:spcBef>
              <a:spcAft>
                <a:spcPts val="0"/>
              </a:spcAft>
              <a:buNone/>
            </a:pPr>
            <a:r>
              <a:rPr lang="en-GB"/>
              <a:t>	[item1, item2, item3]</a:t>
            </a:r>
            <a:endParaRPr/>
          </a:p>
          <a:p>
            <a:pPr indent="0" lvl="0" marL="0" rtl="0">
              <a:spcBef>
                <a:spcPts val="600"/>
              </a:spcBef>
              <a:spcAft>
                <a:spcPts val="0"/>
              </a:spcAft>
              <a:buNone/>
            </a:pPr>
            <a:r>
              <a:t/>
            </a:r>
            <a:endParaRPr/>
          </a:p>
          <a:p>
            <a:pPr indent="0" lvl="0" marL="0" rtl="0">
              <a:spcBef>
                <a:spcPts val="600"/>
              </a:spcBef>
              <a:spcAft>
                <a:spcPts val="0"/>
              </a:spcAft>
              <a:buNone/>
            </a:pPr>
            <a:r>
              <a:rPr lang="en-GB"/>
              <a:t>Usually used for storing a list of values in </a:t>
            </a:r>
            <a:r>
              <a:rPr b="1" lang="en-GB"/>
              <a:t>some sort of sequence, where the sequence is important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50"/>
            <a:ext cx="4707600" cy="1143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Today</a:t>
            </a:r>
            <a:endParaRPr/>
          </a:p>
        </p:txBody>
      </p:sp>
      <p:sp>
        <p:nvSpPr>
          <p:cNvPr id="269" name="Shape 26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What is a server?</a:t>
            </a:r>
            <a:endParaRPr/>
          </a:p>
          <a:p>
            <a:pPr indent="-381000" lvl="0" marL="457200" rtl="0">
              <a:spcBef>
                <a:spcPts val="0"/>
              </a:spcBef>
              <a:spcAft>
                <a:spcPts val="0"/>
              </a:spcAft>
              <a:buSzPts val="2400"/>
              <a:buChar char="●"/>
            </a:pPr>
            <a:r>
              <a:rPr lang="en-GB"/>
              <a:t>Introduction to Node.js</a:t>
            </a:r>
            <a:endParaRPr/>
          </a:p>
          <a:p>
            <a:pPr indent="-381000" lvl="0" marL="457200" rtl="0">
              <a:spcBef>
                <a:spcPts val="0"/>
              </a:spcBef>
              <a:spcAft>
                <a:spcPts val="0"/>
              </a:spcAft>
              <a:buSzPts val="2400"/>
              <a:buChar char="●"/>
            </a:pPr>
            <a:r>
              <a:rPr lang="en-GB"/>
              <a:t>Running Node at home</a:t>
            </a:r>
            <a:endParaRPr/>
          </a:p>
          <a:p>
            <a:pPr indent="-381000" lvl="0" marL="457200" rtl="0">
              <a:spcBef>
                <a:spcPts val="0"/>
              </a:spcBef>
              <a:spcAft>
                <a:spcPts val="0"/>
              </a:spcAft>
              <a:buSzPts val="2400"/>
              <a:buChar char="●"/>
            </a:pPr>
            <a:r>
              <a:rPr lang="en-GB"/>
              <a:t>Running Node on Glitch</a:t>
            </a:r>
            <a:endParaRPr/>
          </a:p>
          <a:p>
            <a:pPr indent="-381000" lvl="0" marL="457200" rtl="0">
              <a:spcBef>
                <a:spcPts val="0"/>
              </a:spcBef>
              <a:spcAft>
                <a:spcPts val="0"/>
              </a:spcAft>
              <a:buSzPts val="2400"/>
              <a:buChar char="●"/>
            </a:pPr>
            <a:r>
              <a:rPr lang="en-GB"/>
              <a:t>HTTP requests</a:t>
            </a:r>
            <a:endParaRPr/>
          </a:p>
          <a:p>
            <a:pPr indent="-381000" lvl="0" marL="457200" rtl="0">
              <a:spcBef>
                <a:spcPts val="0"/>
              </a:spcBef>
              <a:spcAft>
                <a:spcPts val="0"/>
              </a:spcAft>
              <a:buSzPts val="2400"/>
              <a:buChar char="●"/>
            </a:pPr>
            <a:r>
              <a:rPr lang="en-GB"/>
              <a:t>The Express framework</a:t>
            </a:r>
            <a:endParaRPr/>
          </a:p>
          <a:p>
            <a:pPr indent="-381000" lvl="0" marL="457200" rtl="0">
              <a:spcBef>
                <a:spcPts val="0"/>
              </a:spcBef>
              <a:spcAft>
                <a:spcPts val="0"/>
              </a:spcAft>
              <a:buSzPts val="2400"/>
              <a:buChar char="●"/>
            </a:pPr>
            <a:r>
              <a:rPr lang="en-GB"/>
              <a:t>Make a Dad Joke Generator</a:t>
            </a:r>
            <a:endParaRPr/>
          </a:p>
          <a:p>
            <a:pPr indent="-381000" lvl="0" marL="457200" rtl="0">
              <a:spcBef>
                <a:spcPts val="0"/>
              </a:spcBef>
              <a:spcAft>
                <a:spcPts val="0"/>
              </a:spcAft>
              <a:buSzPts val="2400"/>
              <a:buChar char="●"/>
            </a:pPr>
            <a:r>
              <a:rPr lang="en-GB"/>
              <a:t>JSONs</a:t>
            </a:r>
            <a:endParaRPr/>
          </a:p>
          <a:p>
            <a:pPr indent="-381000" lvl="0" marL="457200" rtl="0">
              <a:spcBef>
                <a:spcPts val="0"/>
              </a:spcBef>
              <a:spcAft>
                <a:spcPts val="0"/>
              </a:spcAft>
              <a:buSzPts val="2400"/>
              <a:buChar char="●"/>
            </a:pPr>
            <a:r>
              <a:rPr lang="en-GB"/>
              <a:t>APIs</a:t>
            </a:r>
            <a:endParaRPr/>
          </a:p>
          <a:p>
            <a:pPr indent="-381000" lvl="0" marL="457200">
              <a:spcBef>
                <a:spcPts val="0"/>
              </a:spcBef>
              <a:spcAft>
                <a:spcPts val="0"/>
              </a:spcAft>
              <a:buSzPts val="2400"/>
              <a:buChar char="●"/>
            </a:pPr>
            <a:r>
              <a:rPr lang="en-GB"/>
              <a:t>Continue making a DJG</a:t>
            </a:r>
            <a:endParaRPr/>
          </a:p>
        </p:txBody>
      </p:sp>
      <p:pic>
        <p:nvPicPr>
          <p:cNvPr id="270" name="Shape 270"/>
          <p:cNvPicPr preferRelativeResize="0"/>
          <p:nvPr/>
        </p:nvPicPr>
        <p:blipFill>
          <a:blip r:embed="rId3">
            <a:alphaModFix/>
          </a:blip>
          <a:stretch>
            <a:fillRect/>
          </a:stretch>
        </p:blipFill>
        <p:spPr>
          <a:xfrm>
            <a:off x="5365029" y="127000"/>
            <a:ext cx="3569191" cy="68579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p:nvPr/>
        </p:nvSpPr>
        <p:spPr>
          <a:xfrm>
            <a:off x="0" y="1524000"/>
            <a:ext cx="9144000" cy="30291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latin typeface="Roboto Mono"/>
                <a:ea typeface="Roboto Mono"/>
                <a:cs typeface="Roboto Mono"/>
                <a:sym typeface="Roboto Mono"/>
              </a:rPr>
              <a:t>var array = [“item1”, 2, 3+3]</a:t>
            </a:r>
            <a:endParaRPr>
              <a:latin typeface="Roboto Mono"/>
              <a:ea typeface="Roboto Mono"/>
              <a:cs typeface="Roboto Mono"/>
              <a:sym typeface="Roboto Mono"/>
            </a:endParaRPr>
          </a:p>
          <a:p>
            <a:pPr indent="0" lvl="0" marL="0" rtl="0">
              <a:spcBef>
                <a:spcPts val="600"/>
              </a:spcBef>
              <a:spcAft>
                <a:spcPts val="0"/>
              </a:spcAft>
              <a:buNone/>
            </a:pPr>
            <a:r>
              <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console.log(array</a:t>
            </a:r>
            <a:r>
              <a:rPr lang="en-GB">
                <a:solidFill>
                  <a:srgbClr val="FF0000"/>
                </a:solidFill>
                <a:latin typeface="Roboto Mono"/>
                <a:ea typeface="Roboto Mono"/>
                <a:cs typeface="Roboto Mono"/>
                <a:sym typeface="Roboto Mono"/>
              </a:rPr>
              <a:t>[0]</a:t>
            </a:r>
            <a:r>
              <a:rPr lang="en-GB">
                <a:latin typeface="Roboto Mono"/>
                <a:ea typeface="Roboto Mono"/>
                <a:cs typeface="Roboto Mono"/>
                <a:sym typeface="Roboto Mono"/>
              </a:rPr>
              <a:t>);</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console.log(array</a:t>
            </a:r>
            <a:r>
              <a:rPr lang="en-GB">
                <a:solidFill>
                  <a:srgbClr val="FF0000"/>
                </a:solidFill>
                <a:latin typeface="Roboto Mono"/>
                <a:ea typeface="Roboto Mono"/>
                <a:cs typeface="Roboto Mono"/>
                <a:sym typeface="Roboto Mono"/>
              </a:rPr>
              <a:t>[1]</a:t>
            </a:r>
            <a:r>
              <a:rPr lang="en-GB">
                <a:latin typeface="Roboto Mono"/>
                <a:ea typeface="Roboto Mono"/>
                <a:cs typeface="Roboto Mono"/>
                <a:sym typeface="Roboto Mono"/>
              </a:rPr>
              <a:t>);</a:t>
            </a:r>
            <a:endParaRPr>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a:latin typeface="Roboto Mono"/>
                <a:ea typeface="Roboto Mono"/>
                <a:cs typeface="Roboto Mono"/>
                <a:sym typeface="Roboto Mono"/>
              </a:rPr>
              <a:t>console.log(array</a:t>
            </a:r>
            <a:r>
              <a:rPr lang="en-GB">
                <a:solidFill>
                  <a:srgbClr val="FF0000"/>
                </a:solidFill>
                <a:latin typeface="Roboto Mono"/>
                <a:ea typeface="Roboto Mono"/>
                <a:cs typeface="Roboto Mono"/>
                <a:sym typeface="Roboto Mono"/>
              </a:rPr>
              <a:t>[2]</a:t>
            </a:r>
            <a:r>
              <a:rPr lang="en-GB">
                <a:latin typeface="Roboto Mono"/>
                <a:ea typeface="Roboto Mono"/>
                <a:cs typeface="Roboto Mono"/>
                <a:sym typeface="Roboto Mono"/>
              </a:rPr>
              <a:t>);</a:t>
            </a:r>
            <a:endParaRPr>
              <a:latin typeface="Roboto Mono"/>
              <a:ea typeface="Roboto Mono"/>
              <a:cs typeface="Roboto Mono"/>
              <a:sym typeface="Roboto Mono"/>
            </a:endParaRPr>
          </a:p>
          <a:p>
            <a:pPr indent="0" lvl="0" marL="0" rtl="0">
              <a:spcBef>
                <a:spcPts val="600"/>
              </a:spcBef>
              <a:spcAft>
                <a:spcPts val="0"/>
              </a:spcAft>
              <a:buNone/>
            </a:pPr>
            <a:r>
              <a:t/>
            </a:r>
            <a:endParaRPr>
              <a:latin typeface="Roboto Mono"/>
              <a:ea typeface="Roboto Mono"/>
              <a:cs typeface="Roboto Mono"/>
              <a:sym typeface="Roboto Mono"/>
            </a:endParaRPr>
          </a:p>
          <a:p>
            <a:pPr indent="0" lvl="0" marL="0" rtl="0">
              <a:spcBef>
                <a:spcPts val="600"/>
              </a:spcBef>
              <a:spcAft>
                <a:spcPts val="0"/>
              </a:spcAft>
              <a:buNone/>
            </a:pPr>
            <a:r>
              <a:rPr lang="en-GB"/>
              <a:t>Access the array’s values using the </a:t>
            </a:r>
            <a:r>
              <a:rPr lang="en-GB">
                <a:solidFill>
                  <a:srgbClr val="FF0000"/>
                </a:solidFill>
              </a:rPr>
              <a:t>bracket </a:t>
            </a:r>
            <a:r>
              <a:rPr lang="en-GB"/>
              <a:t>notation. Observe that arrays start at 0, 1, 2 … and so on. This is known as zero based numbering, where we </a:t>
            </a:r>
            <a:r>
              <a:rPr lang="en-GB">
                <a:solidFill>
                  <a:srgbClr val="FF0000"/>
                </a:solidFill>
              </a:rPr>
              <a:t>access the first element by calling the [0]</a:t>
            </a:r>
            <a:r>
              <a:rPr lang="en-GB"/>
              <a:t> index.</a:t>
            </a:r>
            <a:endParaRPr/>
          </a:p>
        </p:txBody>
      </p:sp>
      <p:sp>
        <p:nvSpPr>
          <p:cNvPr id="444" name="Shape 4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JavaScript </a:t>
            </a:r>
            <a:r>
              <a:rPr lang="en-GB"/>
              <a:t>Arrays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p:nvPr/>
        </p:nvSpPr>
        <p:spPr>
          <a:xfrm>
            <a:off x="0" y="4863625"/>
            <a:ext cx="9144000" cy="19944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0" y="1524000"/>
            <a:ext cx="9144000" cy="26622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Objects and Arrays together</a:t>
            </a:r>
            <a:endParaRPr/>
          </a:p>
        </p:txBody>
      </p:sp>
      <p:sp>
        <p:nvSpPr>
          <p:cNvPr id="452" name="Shape 4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sz="1800">
                <a:solidFill>
                  <a:srgbClr val="333333"/>
                </a:solidFill>
                <a:latin typeface="Roboto Mono"/>
                <a:ea typeface="Roboto Mono"/>
                <a:cs typeface="Roboto Mono"/>
                <a:sym typeface="Roboto Mono"/>
              </a:rPr>
              <a:t>var jokes=[</a:t>
            </a:r>
            <a:endParaRPr sz="1800">
              <a:solidFill>
                <a:srgbClr val="333333"/>
              </a:solidFill>
              <a:latin typeface="Roboto Mono"/>
              <a:ea typeface="Roboto Mono"/>
              <a:cs typeface="Roboto Mono"/>
              <a:sym typeface="Roboto Mono"/>
            </a:endParaRPr>
          </a:p>
          <a:p>
            <a:pPr indent="457200" lvl="0" marL="0" rtl="0">
              <a:spcBef>
                <a:spcPts val="600"/>
              </a:spcBef>
              <a:spcAft>
                <a:spcPts val="0"/>
              </a:spcAft>
              <a:buNone/>
            </a:pPr>
            <a:r>
              <a:rPr lang="en-GB" sz="1800">
                <a:solidFill>
                  <a:srgbClr val="333333"/>
                </a:solidFill>
                <a:latin typeface="Roboto Mono"/>
                <a:ea typeface="Roboto Mono"/>
                <a:cs typeface="Roboto Mono"/>
                <a:sym typeface="Roboto Mono"/>
              </a:rPr>
              <a:t>{setup:"Our wedding was so beautiful,",punchline:"even the cake was in tiers"},</a:t>
            </a:r>
            <a:endParaRPr sz="1800">
              <a:solidFill>
                <a:srgbClr val="333333"/>
              </a:solidFill>
              <a:latin typeface="Roboto Mono"/>
              <a:ea typeface="Roboto Mono"/>
              <a:cs typeface="Roboto Mono"/>
              <a:sym typeface="Roboto Mono"/>
            </a:endParaRPr>
          </a:p>
          <a:p>
            <a:pPr indent="457200" lvl="0" marL="0" rtl="0">
              <a:spcBef>
                <a:spcPts val="600"/>
              </a:spcBef>
              <a:spcAft>
                <a:spcPts val="0"/>
              </a:spcAft>
              <a:buNone/>
            </a:pPr>
            <a:r>
              <a:rPr lang="en-GB" sz="1800">
                <a:solidFill>
                  <a:srgbClr val="333333"/>
                </a:solidFill>
                <a:latin typeface="Roboto Mono"/>
                <a:ea typeface="Roboto Mono"/>
                <a:cs typeface="Roboto Mono"/>
                <a:sym typeface="Roboto Mono"/>
              </a:rPr>
              <a:t>{setup:"I'm reading a book on the history of glue",punchline:"I just can't seem to put it down"}</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r>
              <a:rPr lang="en-GB" sz="1800">
                <a:solidFill>
                  <a:srgbClr val="333333"/>
                </a:solidFill>
                <a:latin typeface="Roboto Mono"/>
                <a:ea typeface="Roboto Mono"/>
                <a:cs typeface="Roboto Mono"/>
                <a:sym typeface="Roboto Mono"/>
              </a:rPr>
              <a:t>]</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r>
              <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r>
              <a:rPr lang="en-GB">
                <a:solidFill>
                  <a:srgbClr val="333333"/>
                </a:solidFill>
              </a:rPr>
              <a:t>Is jokes an array or an object?</a:t>
            </a:r>
            <a:endParaRPr>
              <a:solidFill>
                <a:srgbClr val="333333"/>
              </a:solidFill>
            </a:endParaRPr>
          </a:p>
          <a:p>
            <a:pPr indent="0" lvl="0" marL="0" rtl="0">
              <a:spcBef>
                <a:spcPts val="600"/>
              </a:spcBef>
              <a:spcAft>
                <a:spcPts val="0"/>
              </a:spcAft>
              <a:buNone/>
            </a:pPr>
            <a:r>
              <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r>
              <a:rPr lang="en-GB" sz="1800">
                <a:solidFill>
                  <a:srgbClr val="333333"/>
                </a:solidFill>
                <a:latin typeface="Roboto Mono"/>
                <a:ea typeface="Roboto Mono"/>
                <a:cs typeface="Roboto Mono"/>
                <a:sym typeface="Roboto Mono"/>
              </a:rPr>
              <a:t>console.log(jokes[0]); // gives us the whole object</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r>
              <a:rPr lang="en-GB" sz="1800">
                <a:solidFill>
                  <a:srgbClr val="333333"/>
                </a:solidFill>
                <a:latin typeface="Roboto Mono"/>
                <a:ea typeface="Roboto Mono"/>
                <a:cs typeface="Roboto Mono"/>
                <a:sym typeface="Roboto Mono"/>
              </a:rPr>
              <a:t>console.log(jokes[0].setup); // gives us just the setup</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r>
              <a:rPr lang="en-GB" sz="1800">
                <a:solidFill>
                  <a:srgbClr val="333333"/>
                </a:solidFill>
                <a:latin typeface="Roboto Mono"/>
                <a:ea typeface="Roboto Mono"/>
                <a:cs typeface="Roboto Mono"/>
                <a:sym typeface="Roboto Mono"/>
              </a:rPr>
              <a:t>console.log(jokes[1].punchline); // just the punchline</a:t>
            </a:r>
            <a:endParaRPr sz="1800">
              <a:solidFill>
                <a:srgbClr val="333333"/>
              </a:solidFill>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p:nvPr/>
        </p:nvSpPr>
        <p:spPr>
          <a:xfrm>
            <a:off x="9400" y="5296375"/>
            <a:ext cx="9144000" cy="1637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a:off x="0" y="3019775"/>
            <a:ext cx="9144000" cy="17028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9400" y="1514600"/>
            <a:ext cx="9144000" cy="10911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Back to Dadjokes</a:t>
            </a:r>
            <a:endParaRPr/>
          </a:p>
        </p:txBody>
      </p:sp>
      <p:sp>
        <p:nvSpPr>
          <p:cNvPr id="461" name="Shape 4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GB" sz="1600">
                <a:latin typeface="Roboto Mono"/>
                <a:ea typeface="Roboto Mono"/>
                <a:cs typeface="Roboto Mono"/>
                <a:sym typeface="Roboto Mono"/>
              </a:rPr>
              <a:t>app.route("/jokes").get(function(req,res,next){</a:t>
            </a:r>
            <a:endParaRPr sz="1600">
              <a:latin typeface="Roboto Mono"/>
              <a:ea typeface="Roboto Mono"/>
              <a:cs typeface="Roboto Mono"/>
              <a:sym typeface="Roboto Mono"/>
            </a:endParaRPr>
          </a:p>
          <a:p>
            <a:pPr indent="0" lvl="0" marL="0" rtl="0">
              <a:lnSpc>
                <a:spcPct val="100000"/>
              </a:lnSpc>
              <a:spcBef>
                <a:spcPts val="0"/>
              </a:spcBef>
              <a:spcAft>
                <a:spcPts val="0"/>
              </a:spcAft>
              <a:buClr>
                <a:schemeClr val="dk1"/>
              </a:buClr>
              <a:buSzPts val="1100"/>
              <a:buFont typeface="Arial"/>
              <a:buNone/>
            </a:pPr>
            <a:r>
              <a:rPr lang="en-GB" sz="1600">
                <a:latin typeface="Roboto Mono"/>
                <a:ea typeface="Roboto Mono"/>
                <a:cs typeface="Roboto Mono"/>
                <a:sym typeface="Roboto Mono"/>
              </a:rPr>
              <a:t>	res.send(</a:t>
            </a:r>
            <a:r>
              <a:rPr lang="en-GB" sz="1600">
                <a:solidFill>
                  <a:srgbClr val="1155CC"/>
                </a:solidFill>
                <a:latin typeface="Roboto Mono"/>
                <a:ea typeface="Roboto Mono"/>
                <a:cs typeface="Roboto Mono"/>
                <a:sym typeface="Roboto Mono"/>
              </a:rPr>
              <a:t>jokes[</a:t>
            </a:r>
            <a:r>
              <a:rPr lang="en-GB" sz="1600">
                <a:solidFill>
                  <a:srgbClr val="38761D"/>
                </a:solidFill>
                <a:latin typeface="Roboto Mono"/>
                <a:ea typeface="Roboto Mono"/>
                <a:cs typeface="Roboto Mono"/>
                <a:sym typeface="Roboto Mono"/>
              </a:rPr>
              <a:t>Math.floor(</a:t>
            </a:r>
            <a:r>
              <a:rPr lang="en-GB" sz="1600">
                <a:solidFill>
                  <a:srgbClr val="FF0000"/>
                </a:solidFill>
                <a:latin typeface="Roboto Mono"/>
                <a:ea typeface="Roboto Mono"/>
                <a:cs typeface="Roboto Mono"/>
                <a:sym typeface="Roboto Mono"/>
              </a:rPr>
              <a:t>Math.random()*jokes.length</a:t>
            </a:r>
            <a:r>
              <a:rPr lang="en-GB" sz="1600">
                <a:solidFill>
                  <a:srgbClr val="38761D"/>
                </a:solidFill>
                <a:latin typeface="Roboto Mono"/>
                <a:ea typeface="Roboto Mono"/>
                <a:cs typeface="Roboto Mono"/>
                <a:sym typeface="Roboto Mono"/>
              </a:rPr>
              <a:t>)</a:t>
            </a:r>
            <a:r>
              <a:rPr lang="en-GB" sz="1600">
                <a:solidFill>
                  <a:srgbClr val="1155CC"/>
                </a:solidFill>
                <a:latin typeface="Roboto Mono"/>
                <a:ea typeface="Roboto Mono"/>
                <a:cs typeface="Roboto Mono"/>
                <a:sym typeface="Roboto Mono"/>
              </a:rPr>
              <a:t>]</a:t>
            </a:r>
            <a:r>
              <a:rPr lang="en-GB"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nSpc>
                <a:spcPct val="100000"/>
              </a:lnSpc>
              <a:spcBef>
                <a:spcPts val="0"/>
              </a:spcBef>
              <a:spcAft>
                <a:spcPts val="0"/>
              </a:spcAft>
              <a:buNone/>
            </a:pPr>
            <a:r>
              <a:rPr lang="en-GB"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nSpc>
                <a:spcPct val="100000"/>
              </a:lnSpc>
              <a:spcBef>
                <a:spcPts val="0"/>
              </a:spcBef>
              <a:spcAft>
                <a:spcPts val="0"/>
              </a:spcAft>
              <a:buNone/>
            </a:pPr>
            <a:r>
              <a:t/>
            </a:r>
            <a:endParaRPr sz="1600">
              <a:latin typeface="Roboto Mono"/>
              <a:ea typeface="Roboto Mono"/>
              <a:cs typeface="Roboto Mono"/>
              <a:sym typeface="Roboto Mono"/>
            </a:endParaRPr>
          </a:p>
          <a:p>
            <a:pPr indent="0" lvl="0" marL="0" rtl="0">
              <a:lnSpc>
                <a:spcPct val="100000"/>
              </a:lnSpc>
              <a:spcBef>
                <a:spcPts val="0"/>
              </a:spcBef>
              <a:spcAft>
                <a:spcPts val="0"/>
              </a:spcAft>
              <a:buNone/>
            </a:pPr>
            <a:r>
              <a:rPr lang="en-GB" sz="1600">
                <a:latin typeface="Roboto Mono"/>
                <a:ea typeface="Roboto Mono"/>
                <a:cs typeface="Roboto Mono"/>
                <a:sym typeface="Roboto Mono"/>
              </a:rPr>
              <a:t>Try in the JavaScript console:</a:t>
            </a:r>
            <a:endParaRPr sz="1600">
              <a:latin typeface="Roboto Mono"/>
              <a:ea typeface="Roboto Mono"/>
              <a:cs typeface="Roboto Mono"/>
              <a:sym typeface="Roboto Mono"/>
            </a:endParaRPr>
          </a:p>
          <a:p>
            <a:pPr indent="0" lvl="0" marL="0" rtl="0">
              <a:lnSpc>
                <a:spcPct val="100000"/>
              </a:lnSpc>
              <a:spcBef>
                <a:spcPts val="0"/>
              </a:spcBef>
              <a:spcAft>
                <a:spcPts val="0"/>
              </a:spcAft>
              <a:buNone/>
            </a:pPr>
            <a:r>
              <a:t/>
            </a:r>
            <a:endParaRPr sz="1600">
              <a:latin typeface="Roboto Mono"/>
              <a:ea typeface="Roboto Mono"/>
              <a:cs typeface="Roboto Mono"/>
              <a:sym typeface="Roboto Mono"/>
            </a:endParaRPr>
          </a:p>
          <a:p>
            <a:pPr indent="0" lvl="0" marL="0" rtl="0">
              <a:lnSpc>
                <a:spcPct val="100000"/>
              </a:lnSpc>
              <a:spcBef>
                <a:spcPts val="0"/>
              </a:spcBef>
              <a:spcAft>
                <a:spcPts val="0"/>
              </a:spcAft>
              <a:buNone/>
            </a:pPr>
            <a:r>
              <a:rPr lang="en-GB" sz="1600">
                <a:latin typeface="Roboto Mono"/>
                <a:ea typeface="Roboto Mono"/>
                <a:cs typeface="Roboto Mono"/>
                <a:sym typeface="Roboto Mono"/>
              </a:rPr>
              <a:t>Math.random();</a:t>
            </a:r>
            <a:endParaRPr sz="1600">
              <a:latin typeface="Roboto Mono"/>
              <a:ea typeface="Roboto Mono"/>
              <a:cs typeface="Roboto Mono"/>
              <a:sym typeface="Roboto Mono"/>
            </a:endParaRPr>
          </a:p>
          <a:p>
            <a:pPr indent="0" lvl="0" marL="0" rtl="0">
              <a:lnSpc>
                <a:spcPct val="100000"/>
              </a:lnSpc>
              <a:spcBef>
                <a:spcPts val="0"/>
              </a:spcBef>
              <a:spcAft>
                <a:spcPts val="0"/>
              </a:spcAft>
              <a:buNone/>
            </a:pPr>
            <a:r>
              <a:rPr lang="en-GB" sz="1600">
                <a:latin typeface="Roboto Mono"/>
                <a:ea typeface="Roboto Mono"/>
                <a:cs typeface="Roboto Mono"/>
                <a:sym typeface="Roboto Mono"/>
              </a:rPr>
              <a:t>Math.random()*15;</a:t>
            </a:r>
            <a:endParaRPr sz="1600">
              <a:latin typeface="Roboto Mono"/>
              <a:ea typeface="Roboto Mono"/>
              <a:cs typeface="Roboto Mono"/>
              <a:sym typeface="Roboto Mono"/>
            </a:endParaRPr>
          </a:p>
          <a:p>
            <a:pPr indent="0" lvl="0" marL="0" rtl="0">
              <a:lnSpc>
                <a:spcPct val="100000"/>
              </a:lnSpc>
              <a:spcBef>
                <a:spcPts val="0"/>
              </a:spcBef>
              <a:spcAft>
                <a:spcPts val="0"/>
              </a:spcAft>
              <a:buNone/>
            </a:pPr>
            <a:r>
              <a:rPr lang="en-GB" sz="1600">
                <a:latin typeface="Roboto Mono"/>
                <a:ea typeface="Roboto Mono"/>
                <a:cs typeface="Roboto Mono"/>
                <a:sym typeface="Roboto Mono"/>
              </a:rPr>
              <a:t>Math.floor(1.6);</a:t>
            </a:r>
            <a:endParaRPr sz="1600">
              <a:latin typeface="Roboto Mono"/>
              <a:ea typeface="Roboto Mono"/>
              <a:cs typeface="Roboto Mono"/>
              <a:sym typeface="Roboto Mono"/>
            </a:endParaRPr>
          </a:p>
          <a:p>
            <a:pPr indent="0" lvl="0" marL="0" rtl="0">
              <a:lnSpc>
                <a:spcPct val="100000"/>
              </a:lnSpc>
              <a:spcBef>
                <a:spcPts val="0"/>
              </a:spcBef>
              <a:spcAft>
                <a:spcPts val="0"/>
              </a:spcAft>
              <a:buNone/>
            </a:pPr>
            <a:r>
              <a:rPr lang="en-GB" sz="1600">
                <a:latin typeface="Roboto Mono"/>
                <a:ea typeface="Roboto Mono"/>
                <a:cs typeface="Roboto Mono"/>
                <a:sym typeface="Roboto Mono"/>
              </a:rPr>
              <a:t>Math.floor(0.3);</a:t>
            </a:r>
            <a:endParaRPr sz="1600">
              <a:latin typeface="Roboto Mono"/>
              <a:ea typeface="Roboto Mono"/>
              <a:cs typeface="Roboto Mono"/>
              <a:sym typeface="Roboto Mono"/>
            </a:endParaRPr>
          </a:p>
          <a:p>
            <a:pPr indent="0" lvl="0" marL="0" rtl="0">
              <a:lnSpc>
                <a:spcPct val="100000"/>
              </a:lnSpc>
              <a:spcBef>
                <a:spcPts val="0"/>
              </a:spcBef>
              <a:spcAft>
                <a:spcPts val="0"/>
              </a:spcAft>
              <a:buClr>
                <a:schemeClr val="dk1"/>
              </a:buClr>
              <a:buSzPts val="1100"/>
              <a:buFont typeface="Arial"/>
              <a:buNone/>
            </a:pPr>
            <a:r>
              <a:rPr lang="en-GB" sz="1600">
                <a:latin typeface="Roboto Mono"/>
                <a:ea typeface="Roboto Mono"/>
                <a:cs typeface="Roboto Mono"/>
                <a:sym typeface="Roboto Mono"/>
              </a:rPr>
              <a:t>Math.floor(Math.random()*20); // try this a few times</a:t>
            </a:r>
            <a:endParaRPr sz="1600">
              <a:latin typeface="Roboto Mono"/>
              <a:ea typeface="Roboto Mono"/>
              <a:cs typeface="Roboto Mono"/>
              <a:sym typeface="Roboto Mono"/>
            </a:endParaRPr>
          </a:p>
          <a:p>
            <a:pPr indent="0" lvl="0" marL="0" rtl="0">
              <a:spcBef>
                <a:spcPts val="600"/>
              </a:spcBef>
              <a:spcAft>
                <a:spcPts val="0"/>
              </a:spcAft>
              <a:buNone/>
            </a:pPr>
            <a:r>
              <a:t/>
            </a:r>
            <a:endParaRPr sz="1800">
              <a:solidFill>
                <a:srgbClr val="333333"/>
              </a:solidFill>
              <a:highlight>
                <a:srgbClr val="FFFFFF"/>
              </a:highlight>
              <a:latin typeface="Roboto Mono"/>
              <a:ea typeface="Roboto Mono"/>
              <a:cs typeface="Roboto Mono"/>
              <a:sym typeface="Roboto Mono"/>
            </a:endParaRPr>
          </a:p>
          <a:p>
            <a:pPr indent="0" lvl="0" marL="0" rtl="0">
              <a:spcBef>
                <a:spcPts val="600"/>
              </a:spcBef>
              <a:spcAft>
                <a:spcPts val="0"/>
              </a:spcAft>
              <a:buNone/>
            </a:pPr>
            <a:r>
              <a:rPr lang="en-GB" sz="1800">
                <a:solidFill>
                  <a:srgbClr val="333333"/>
                </a:solidFill>
                <a:highlight>
                  <a:srgbClr val="FFFFFF"/>
                </a:highlight>
              </a:rPr>
              <a:t>What we are really doing is accessing a random index of the array, i.e.: </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br>
              <a:rPr lang="en-GB" sz="1800">
                <a:solidFill>
                  <a:srgbClr val="1155CC"/>
                </a:solidFill>
                <a:latin typeface="Roboto Mono"/>
                <a:ea typeface="Roboto Mono"/>
                <a:cs typeface="Roboto Mono"/>
                <a:sym typeface="Roboto Mono"/>
              </a:rPr>
            </a:br>
            <a:r>
              <a:rPr lang="en-GB" sz="1800">
                <a:solidFill>
                  <a:srgbClr val="1155CC"/>
                </a:solidFill>
                <a:latin typeface="Roboto Mono"/>
                <a:ea typeface="Roboto Mono"/>
                <a:cs typeface="Roboto Mono"/>
                <a:sym typeface="Roboto Mono"/>
              </a:rPr>
              <a:t>jokes</a:t>
            </a:r>
            <a:r>
              <a:rPr lang="en-GB" sz="1800">
                <a:solidFill>
                  <a:srgbClr val="1155CC"/>
                </a:solidFill>
                <a:latin typeface="Roboto Mono"/>
                <a:ea typeface="Roboto Mono"/>
                <a:cs typeface="Roboto Mono"/>
                <a:sym typeface="Roboto Mono"/>
              </a:rPr>
              <a:t>[</a:t>
            </a:r>
            <a:r>
              <a:rPr lang="en-GB" sz="1800">
                <a:solidFill>
                  <a:srgbClr val="333333"/>
                </a:solidFill>
                <a:latin typeface="Roboto Mono"/>
                <a:ea typeface="Roboto Mono"/>
                <a:cs typeface="Roboto Mono"/>
                <a:sym typeface="Roboto Mono"/>
              </a:rPr>
              <a:t>1</a:t>
            </a:r>
            <a:r>
              <a:rPr lang="en-GB" sz="1800">
                <a:solidFill>
                  <a:srgbClr val="1155CC"/>
                </a:solidFill>
                <a:latin typeface="Roboto Mono"/>
                <a:ea typeface="Roboto Mono"/>
                <a:cs typeface="Roboto Mono"/>
                <a:sym typeface="Roboto Mono"/>
              </a:rPr>
              <a:t>]</a:t>
            </a:r>
            <a:endParaRPr sz="1800">
              <a:solidFill>
                <a:srgbClr val="333333"/>
              </a:solidFill>
              <a:latin typeface="Roboto Mono"/>
              <a:ea typeface="Roboto Mono"/>
              <a:cs typeface="Roboto Mono"/>
              <a:sym typeface="Roboto Mono"/>
            </a:endParaRPr>
          </a:p>
          <a:p>
            <a:pPr indent="0" lvl="0" marL="0" rtl="0">
              <a:spcBef>
                <a:spcPts val="600"/>
              </a:spcBef>
              <a:spcAft>
                <a:spcPts val="0"/>
              </a:spcAft>
              <a:buNone/>
            </a:pPr>
            <a:r>
              <a:rPr lang="en-GB" sz="1800">
                <a:solidFill>
                  <a:srgbClr val="1155CC"/>
                </a:solidFill>
                <a:latin typeface="Roboto Mono"/>
                <a:ea typeface="Roboto Mono"/>
                <a:cs typeface="Roboto Mono"/>
                <a:sym typeface="Roboto Mono"/>
              </a:rPr>
              <a:t>jokes</a:t>
            </a:r>
            <a:r>
              <a:rPr lang="en-GB" sz="1800">
                <a:solidFill>
                  <a:srgbClr val="1C4587"/>
                </a:solidFill>
                <a:latin typeface="Roboto Mono"/>
                <a:ea typeface="Roboto Mono"/>
                <a:cs typeface="Roboto Mono"/>
                <a:sym typeface="Roboto Mono"/>
              </a:rPr>
              <a:t>[</a:t>
            </a:r>
            <a:r>
              <a:rPr lang="en-GB" sz="1800">
                <a:solidFill>
                  <a:srgbClr val="333333"/>
                </a:solidFill>
                <a:latin typeface="Roboto Mono"/>
                <a:ea typeface="Roboto Mono"/>
                <a:cs typeface="Roboto Mono"/>
                <a:sym typeface="Roboto Mono"/>
              </a:rPr>
              <a:t>2</a:t>
            </a:r>
            <a:r>
              <a:rPr lang="en-GB" sz="1800">
                <a:solidFill>
                  <a:srgbClr val="1155CC"/>
                </a:solidFill>
                <a:latin typeface="Roboto Mono"/>
                <a:ea typeface="Roboto Mono"/>
                <a:cs typeface="Roboto Mono"/>
                <a:sym typeface="Roboto Mono"/>
              </a:rPr>
              <a:t>]</a:t>
            </a:r>
            <a:r>
              <a:rPr lang="en-GB" sz="1800">
                <a:solidFill>
                  <a:srgbClr val="333333"/>
                </a:solidFill>
                <a:latin typeface="Roboto Mono"/>
                <a:ea typeface="Roboto Mono"/>
                <a:cs typeface="Roboto Mono"/>
                <a:sym typeface="Roboto Mono"/>
              </a:rPr>
              <a:t> </a:t>
            </a:r>
            <a:endParaRPr sz="1800">
              <a:solidFill>
                <a:srgbClr val="333333"/>
              </a:solidFill>
            </a:endParaRPr>
          </a:p>
          <a:p>
            <a:pPr indent="0" lvl="0" marL="0" rtl="0">
              <a:spcBef>
                <a:spcPts val="600"/>
              </a:spcBef>
              <a:spcAft>
                <a:spcPts val="0"/>
              </a:spcAft>
              <a:buNone/>
            </a:pPr>
            <a:r>
              <a:rPr lang="en-GB" sz="1800">
                <a:solidFill>
                  <a:srgbClr val="1155CC"/>
                </a:solidFill>
                <a:latin typeface="Roboto Mono"/>
                <a:ea typeface="Roboto Mono"/>
                <a:cs typeface="Roboto Mono"/>
                <a:sym typeface="Roboto Mono"/>
              </a:rPr>
              <a:t>jokes[</a:t>
            </a:r>
            <a:r>
              <a:rPr lang="en-GB" sz="1800">
                <a:solidFill>
                  <a:srgbClr val="333333"/>
                </a:solidFill>
                <a:latin typeface="Roboto Mono"/>
                <a:ea typeface="Roboto Mono"/>
                <a:cs typeface="Roboto Mono"/>
                <a:sym typeface="Roboto Mono"/>
              </a:rPr>
              <a:t>randomInteger</a:t>
            </a:r>
            <a:r>
              <a:rPr lang="en-GB" sz="1800">
                <a:solidFill>
                  <a:srgbClr val="1155CC"/>
                </a:solidFill>
                <a:latin typeface="Roboto Mono"/>
                <a:ea typeface="Roboto Mono"/>
                <a:cs typeface="Roboto Mono"/>
                <a:sym typeface="Roboto Mono"/>
              </a:rPr>
              <a:t>]</a:t>
            </a:r>
            <a:endParaRPr sz="1800">
              <a:solidFill>
                <a:srgbClr val="1155CC"/>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Aside 2: APIs</a:t>
            </a:r>
            <a:endParaRPr/>
          </a:p>
        </p:txBody>
      </p:sp>
      <p:pic>
        <p:nvPicPr>
          <p:cNvPr id="467" name="Shape 467"/>
          <p:cNvPicPr preferRelativeResize="0"/>
          <p:nvPr/>
        </p:nvPicPr>
        <p:blipFill>
          <a:blip r:embed="rId3">
            <a:alphaModFix/>
          </a:blip>
          <a:stretch>
            <a:fillRect/>
          </a:stretch>
        </p:blipFill>
        <p:spPr>
          <a:xfrm>
            <a:off x="762000" y="2630225"/>
            <a:ext cx="7620000" cy="2667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Amazon</a:t>
            </a:r>
            <a:endParaRPr/>
          </a:p>
          <a:p>
            <a:pPr indent="0" lvl="0" marL="0" rtl="0">
              <a:spcBef>
                <a:spcPts val="0"/>
              </a:spcBef>
              <a:spcAft>
                <a:spcPts val="0"/>
              </a:spcAft>
              <a:buNone/>
            </a:pPr>
            <a:r>
              <a:rPr lang="en-GB" sz="2400"/>
              <a:t>A mandate from Jeff Bezos to all Amazon employees, 2002: </a:t>
            </a:r>
            <a:endParaRPr sz="2400"/>
          </a:p>
          <a:p>
            <a:pPr indent="0" lvl="0" marL="0" rtl="0">
              <a:spcBef>
                <a:spcPts val="0"/>
              </a:spcBef>
              <a:spcAft>
                <a:spcPts val="0"/>
              </a:spcAft>
              <a:buNone/>
            </a:pPr>
            <a:r>
              <a:t/>
            </a:r>
            <a:endParaRPr b="0" sz="2400"/>
          </a:p>
          <a:p>
            <a:pPr indent="0" lvl="0" marL="0" rtl="0">
              <a:spcBef>
                <a:spcPts val="0"/>
              </a:spcBef>
              <a:spcAft>
                <a:spcPts val="0"/>
              </a:spcAft>
              <a:buNone/>
            </a:pPr>
            <a:r>
              <a:rPr b="0" lang="en-GB" sz="2400"/>
              <a:t>1) All teams will henceforth expose their data and functionality through service interfaces.</a:t>
            </a:r>
            <a:endParaRPr b="0" sz="2400"/>
          </a:p>
          <a:p>
            <a:pPr indent="0" lvl="0" marL="0" rtl="0">
              <a:spcBef>
                <a:spcPts val="0"/>
              </a:spcBef>
              <a:spcAft>
                <a:spcPts val="0"/>
              </a:spcAft>
              <a:buNone/>
            </a:pPr>
            <a:r>
              <a:t/>
            </a:r>
            <a:endParaRPr b="0" sz="2400"/>
          </a:p>
          <a:p>
            <a:pPr indent="0" lvl="0" marL="0" rtl="0">
              <a:spcBef>
                <a:spcPts val="0"/>
              </a:spcBef>
              <a:spcAft>
                <a:spcPts val="0"/>
              </a:spcAft>
              <a:buNone/>
            </a:pPr>
            <a:r>
              <a:rPr b="0" lang="en-GB" sz="2400"/>
              <a:t>2) Teams must communicate with each other through these interfaces.</a:t>
            </a:r>
            <a:endParaRPr b="0" sz="2400"/>
          </a:p>
          <a:p>
            <a:pPr indent="0" lvl="0" marL="0" rtl="0">
              <a:spcBef>
                <a:spcPts val="0"/>
              </a:spcBef>
              <a:spcAft>
                <a:spcPts val="0"/>
              </a:spcAft>
              <a:buNone/>
            </a:pPr>
            <a:r>
              <a:t/>
            </a:r>
            <a:endParaRPr b="0" sz="2400"/>
          </a:p>
          <a:p>
            <a:pPr indent="0" lvl="0" marL="0" rtl="0">
              <a:spcBef>
                <a:spcPts val="0"/>
              </a:spcBef>
              <a:spcAft>
                <a:spcPts val="0"/>
              </a:spcAft>
              <a:buNone/>
            </a:pPr>
            <a:r>
              <a:rPr b="0" lang="en-GB" sz="2400"/>
              <a:t>3) There will be no other form of interprocess communication allowed: no direct linking, no direct reads of another team's data store, no shared-memory model, no back-doors whatsoever. The only communication allowed is via service interface calls over the network.</a:t>
            </a:r>
            <a:endParaRPr b="0"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0" lang="en-GB" sz="2400"/>
              <a:t>4) It doesn't matter what technology they use. HTTP, Corba, Pubsub, custom protocols -- doesn't matter. Bezos doesn't care.</a:t>
            </a:r>
            <a:endParaRPr b="0" sz="2400"/>
          </a:p>
          <a:p>
            <a:pPr indent="0" lvl="0" marL="0" rtl="0">
              <a:spcBef>
                <a:spcPts val="0"/>
              </a:spcBef>
              <a:spcAft>
                <a:spcPts val="0"/>
              </a:spcAft>
              <a:buNone/>
            </a:pPr>
            <a:r>
              <a:t/>
            </a:r>
            <a:endParaRPr b="0" sz="2400"/>
          </a:p>
          <a:p>
            <a:pPr indent="0" lvl="0" marL="0" rtl="0">
              <a:spcBef>
                <a:spcPts val="0"/>
              </a:spcBef>
              <a:spcAft>
                <a:spcPts val="0"/>
              </a:spcAft>
              <a:buNone/>
            </a:pPr>
            <a:r>
              <a:rPr b="0" lang="en-GB" sz="2400"/>
              <a:t>5) All service interfaces, without exception, must be designed from the ground up to be externalizable. That is to say, the team must plan and design to be able to expose the interface to developers in the outside world. No exceptions.</a:t>
            </a:r>
            <a:endParaRPr b="0" sz="2400"/>
          </a:p>
          <a:p>
            <a:pPr indent="0" lvl="0" marL="0" rtl="0">
              <a:spcBef>
                <a:spcPts val="0"/>
              </a:spcBef>
              <a:spcAft>
                <a:spcPts val="0"/>
              </a:spcAft>
              <a:buNone/>
            </a:pPr>
            <a:r>
              <a:t/>
            </a:r>
            <a:endParaRPr b="0" sz="2400"/>
          </a:p>
          <a:p>
            <a:pPr indent="0" lvl="0" marL="0" rtl="0">
              <a:spcBef>
                <a:spcPts val="0"/>
              </a:spcBef>
              <a:spcAft>
                <a:spcPts val="0"/>
              </a:spcAft>
              <a:buNone/>
            </a:pPr>
            <a:r>
              <a:rPr lang="en-GB" sz="2400"/>
              <a:t>6) Anyone who doesn't do this will be fired.</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idx="1" type="body"/>
          </p:nvPr>
        </p:nvSpPr>
        <p:spPr>
          <a:xfrm>
            <a:off x="457200" y="1600200"/>
            <a:ext cx="37128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GB"/>
              <a:t>Service-Oriented Architecture</a:t>
            </a:r>
            <a:r>
              <a:rPr lang="en-GB"/>
              <a:t>: </a:t>
            </a:r>
            <a:endParaRPr/>
          </a:p>
          <a:p>
            <a:pPr indent="-381000" lvl="0" marL="457200" rtl="0">
              <a:spcBef>
                <a:spcPts val="600"/>
              </a:spcBef>
              <a:spcAft>
                <a:spcPts val="0"/>
              </a:spcAft>
              <a:buSzPts val="2400"/>
              <a:buChar char="●"/>
            </a:pPr>
            <a:r>
              <a:rPr lang="en-GB"/>
              <a:t>No service can access or change another’s data</a:t>
            </a:r>
            <a:endParaRPr/>
          </a:p>
          <a:p>
            <a:pPr indent="-381000" lvl="0" marL="457200" rtl="0">
              <a:spcBef>
                <a:spcPts val="0"/>
              </a:spcBef>
              <a:spcAft>
                <a:spcPts val="0"/>
              </a:spcAft>
              <a:buSzPts val="2400"/>
              <a:buChar char="●"/>
            </a:pPr>
            <a:r>
              <a:rPr lang="en-GB"/>
              <a:t>Can only make requests via an </a:t>
            </a:r>
            <a:r>
              <a:rPr b="1" lang="en-GB"/>
              <a:t>Application Programming Interface (API)</a:t>
            </a:r>
            <a:endParaRPr b="1"/>
          </a:p>
        </p:txBody>
      </p:sp>
      <p:pic>
        <p:nvPicPr>
          <p:cNvPr id="483" name="Shape 483"/>
          <p:cNvPicPr preferRelativeResize="0"/>
          <p:nvPr/>
        </p:nvPicPr>
        <p:blipFill>
          <a:blip r:embed="rId3">
            <a:alphaModFix/>
          </a:blip>
          <a:stretch>
            <a:fillRect/>
          </a:stretch>
        </p:blipFill>
        <p:spPr>
          <a:xfrm>
            <a:off x="4267200" y="2024083"/>
            <a:ext cx="4419600" cy="2695575"/>
          </a:xfrm>
          <a:prstGeom prst="rect">
            <a:avLst/>
          </a:prstGeom>
          <a:noFill/>
          <a:ln>
            <a:noFill/>
          </a:ln>
        </p:spPr>
      </p:pic>
      <p:sp>
        <p:nvSpPr>
          <p:cNvPr id="484" name="Shape 4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Software silos </a:t>
            </a:r>
            <a:r>
              <a:rPr b="0" i="1" lang="en-GB"/>
              <a:t>vs.</a:t>
            </a:r>
            <a:r>
              <a:rPr lang="en-GB"/>
              <a:t> SOA</a:t>
            </a:r>
            <a:endParaRPr/>
          </a:p>
        </p:txBody>
      </p:sp>
      <p:sp>
        <p:nvSpPr>
          <p:cNvPr id="485" name="Shape 485"/>
          <p:cNvSpPr txBox="1"/>
          <p:nvPr/>
        </p:nvSpPr>
        <p:spPr>
          <a:xfrm>
            <a:off x="4648200" y="5755000"/>
            <a:ext cx="36576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B7B7B7"/>
                </a:solidFill>
                <a:latin typeface="Lato"/>
                <a:ea typeface="Lato"/>
                <a:cs typeface="Lato"/>
                <a:sym typeface="Lato"/>
              </a:rPr>
              <a:t>Sorry for the french this is all I could find</a:t>
            </a:r>
            <a:endParaRPr>
              <a:solidFill>
                <a:srgbClr val="B7B7B7"/>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APIs &amp; MVC in action</a:t>
            </a:r>
            <a:endParaRPr/>
          </a:p>
        </p:txBody>
      </p:sp>
      <p:pic>
        <p:nvPicPr>
          <p:cNvPr id="491" name="Shape 491"/>
          <p:cNvPicPr preferRelativeResize="0"/>
          <p:nvPr/>
        </p:nvPicPr>
        <p:blipFill>
          <a:blip r:embed="rId3">
            <a:alphaModFix/>
          </a:blip>
          <a:stretch>
            <a:fillRect/>
          </a:stretch>
        </p:blipFill>
        <p:spPr>
          <a:xfrm>
            <a:off x="506250" y="1642708"/>
            <a:ext cx="3930525" cy="2645200"/>
          </a:xfrm>
          <a:prstGeom prst="rect">
            <a:avLst/>
          </a:prstGeom>
          <a:noFill/>
          <a:ln>
            <a:noFill/>
          </a:ln>
        </p:spPr>
      </p:pic>
      <p:sp>
        <p:nvSpPr>
          <p:cNvPr id="492" name="Shape 492"/>
          <p:cNvSpPr txBox="1"/>
          <p:nvPr>
            <p:ph idx="4294967295" type="body"/>
          </p:nvPr>
        </p:nvSpPr>
        <p:spPr>
          <a:xfrm>
            <a:off x="5023700" y="1600200"/>
            <a:ext cx="36630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sz="2600"/>
          </a:p>
          <a:p>
            <a:pPr indent="0" lvl="0" marL="0" rtl="0">
              <a:spcBef>
                <a:spcPts val="600"/>
              </a:spcBef>
              <a:spcAft>
                <a:spcPts val="0"/>
              </a:spcAft>
              <a:buNone/>
            </a:pPr>
            <a:r>
              <a:rPr lang="en-GB" sz="2600"/>
              <a:t>Available APIs:</a:t>
            </a:r>
            <a:endParaRPr sz="2600"/>
          </a:p>
          <a:p>
            <a:pPr indent="-393700" lvl="0" marL="457200" rtl="0">
              <a:spcBef>
                <a:spcPts val="600"/>
              </a:spcBef>
              <a:spcAft>
                <a:spcPts val="0"/>
              </a:spcAft>
              <a:buSzPts val="2600"/>
              <a:buChar char="●"/>
            </a:pPr>
            <a:r>
              <a:rPr lang="en-GB" sz="2600" u="sng">
                <a:solidFill>
                  <a:schemeClr val="hlink"/>
                </a:solidFill>
                <a:hlinkClick r:id="rId4"/>
              </a:rPr>
              <a:t>Facebook</a:t>
            </a:r>
            <a:endParaRPr sz="2600"/>
          </a:p>
          <a:p>
            <a:pPr indent="-393700" lvl="0" marL="457200" rtl="0">
              <a:spcBef>
                <a:spcPts val="0"/>
              </a:spcBef>
              <a:spcAft>
                <a:spcPts val="0"/>
              </a:spcAft>
              <a:buSzPts val="2600"/>
              <a:buChar char="●"/>
            </a:pPr>
            <a:r>
              <a:rPr lang="en-GB" sz="2600" u="sng">
                <a:solidFill>
                  <a:schemeClr val="hlink"/>
                </a:solidFill>
                <a:hlinkClick r:id="rId5"/>
              </a:rPr>
              <a:t>Twitter</a:t>
            </a:r>
            <a:endParaRPr sz="2600"/>
          </a:p>
          <a:p>
            <a:pPr indent="-393700" lvl="0" marL="457200" rtl="0">
              <a:spcBef>
                <a:spcPts val="0"/>
              </a:spcBef>
              <a:spcAft>
                <a:spcPts val="0"/>
              </a:spcAft>
              <a:buSzPts val="2600"/>
              <a:buChar char="●"/>
            </a:pPr>
            <a:r>
              <a:rPr lang="en-GB" sz="2600" u="sng">
                <a:solidFill>
                  <a:schemeClr val="hlink"/>
                </a:solidFill>
                <a:hlinkClick r:id="rId6"/>
              </a:rPr>
              <a:t>Instagram</a:t>
            </a:r>
            <a:endParaRPr sz="2600"/>
          </a:p>
          <a:p>
            <a:pPr indent="-393700" lvl="0" marL="457200" rtl="0">
              <a:spcBef>
                <a:spcPts val="0"/>
              </a:spcBef>
              <a:spcAft>
                <a:spcPts val="0"/>
              </a:spcAft>
              <a:buSzPts val="2600"/>
              <a:buChar char="●"/>
            </a:pPr>
            <a:r>
              <a:rPr lang="en-GB" sz="2600" u="sng">
                <a:solidFill>
                  <a:schemeClr val="hlink"/>
                </a:solidFill>
                <a:hlinkClick r:id="rId7"/>
              </a:rPr>
              <a:t>Foursquare</a:t>
            </a:r>
            <a:endParaRPr sz="2600"/>
          </a:p>
          <a:p>
            <a:pPr indent="-393700" lvl="0" marL="457200" rtl="0">
              <a:spcBef>
                <a:spcPts val="0"/>
              </a:spcBef>
              <a:spcAft>
                <a:spcPts val="0"/>
              </a:spcAft>
              <a:buSzPts val="2600"/>
              <a:buChar char="●"/>
            </a:pPr>
            <a:r>
              <a:rPr lang="en-GB" sz="2600" u="sng">
                <a:solidFill>
                  <a:schemeClr val="hlink"/>
                </a:solidFill>
                <a:hlinkClick r:id="rId8"/>
              </a:rPr>
              <a:t>Marvel</a:t>
            </a:r>
            <a:r>
              <a:rPr lang="en-GB" sz="2600"/>
              <a:t>?</a:t>
            </a:r>
            <a:endParaRPr sz="2600"/>
          </a:p>
          <a:p>
            <a:pPr indent="-393700" lvl="0" marL="457200" rtl="0">
              <a:spcBef>
                <a:spcPts val="0"/>
              </a:spcBef>
              <a:spcAft>
                <a:spcPts val="0"/>
              </a:spcAft>
              <a:buSzPts val="2600"/>
              <a:buChar char="●"/>
            </a:pPr>
            <a:r>
              <a:rPr lang="en-GB" sz="2600" u="sng">
                <a:solidFill>
                  <a:schemeClr val="hlink"/>
                </a:solidFill>
                <a:hlinkClick r:id="rId9"/>
              </a:rPr>
              <a:t>Chuck Norris</a:t>
            </a:r>
            <a:r>
              <a:rPr lang="en-GB" sz="2600"/>
              <a:t>?!</a:t>
            </a:r>
            <a:endParaRPr sz="2600"/>
          </a:p>
          <a:p>
            <a:pPr indent="-393700" lvl="0" marL="457200" rtl="0">
              <a:spcBef>
                <a:spcPts val="0"/>
              </a:spcBef>
              <a:spcAft>
                <a:spcPts val="0"/>
              </a:spcAft>
              <a:buSzPts val="2600"/>
              <a:buChar char="●"/>
            </a:pPr>
            <a:r>
              <a:rPr lang="en-GB" sz="2600" u="sng">
                <a:solidFill>
                  <a:schemeClr val="hlink"/>
                </a:solidFill>
                <a:hlinkClick r:id="rId10"/>
              </a:rPr>
              <a:t>Talk Like a Pirate</a:t>
            </a:r>
            <a:endParaRPr sz="2600"/>
          </a:p>
          <a:p>
            <a:pPr indent="-393700" lvl="0" marL="457200" rtl="0">
              <a:spcBef>
                <a:spcPts val="0"/>
              </a:spcBef>
              <a:spcAft>
                <a:spcPts val="0"/>
              </a:spcAft>
              <a:buSzPts val="2600"/>
              <a:buChar char="●"/>
            </a:pPr>
            <a:r>
              <a:rPr lang="en-GB" sz="2600" u="sng">
                <a:solidFill>
                  <a:schemeClr val="hlink"/>
                </a:solidFill>
                <a:hlinkClick r:id="rId11"/>
              </a:rPr>
              <a:t>openWeatherMap</a:t>
            </a:r>
            <a:endParaRPr sz="2600"/>
          </a:p>
        </p:txBody>
      </p:sp>
      <p:pic>
        <p:nvPicPr>
          <p:cNvPr id="493" name="Shape 493"/>
          <p:cNvPicPr preferRelativeResize="0"/>
          <p:nvPr/>
        </p:nvPicPr>
        <p:blipFill>
          <a:blip r:embed="rId12">
            <a:alphaModFix/>
          </a:blip>
          <a:stretch>
            <a:fillRect/>
          </a:stretch>
        </p:blipFill>
        <p:spPr>
          <a:xfrm>
            <a:off x="-11162" y="4324975"/>
            <a:ext cx="4812950" cy="3192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Dad Jokes API</a:t>
            </a:r>
            <a:endParaRPr/>
          </a:p>
          <a:p>
            <a:pPr indent="0" lvl="0" marL="0">
              <a:spcBef>
                <a:spcPts val="0"/>
              </a:spcBef>
              <a:spcAft>
                <a:spcPts val="0"/>
              </a:spcAft>
              <a:buNone/>
            </a:pPr>
            <a:r>
              <a:rPr b="0" lang="en-GB" sz="3600"/>
              <a:t>What we just built, at /jokes, is an </a:t>
            </a:r>
            <a:r>
              <a:rPr lang="en-GB" sz="3600"/>
              <a:t>API for our dad jokes</a:t>
            </a:r>
            <a:r>
              <a:rPr b="0" lang="en-GB" sz="3600"/>
              <a:t>—a URL that computers can go to for a random joke</a:t>
            </a:r>
            <a:endParaRPr b="0" sz="3600"/>
          </a:p>
          <a:p>
            <a:pPr indent="0" lvl="0" marL="0">
              <a:spcBef>
                <a:spcPts val="0"/>
              </a:spcBef>
              <a:spcAft>
                <a:spcPts val="0"/>
              </a:spcAft>
              <a:buNone/>
            </a:pPr>
            <a:r>
              <a:t/>
            </a:r>
            <a:endParaRPr b="0" sz="3600"/>
          </a:p>
          <a:p>
            <a:pPr indent="0" lvl="0" marL="0">
              <a:spcBef>
                <a:spcPts val="0"/>
              </a:spcBef>
              <a:spcAft>
                <a:spcPts val="0"/>
              </a:spcAft>
              <a:buNone/>
            </a:pPr>
            <a:r>
              <a:t/>
            </a:r>
            <a:endParaRPr b="0" sz="3600"/>
          </a:p>
          <a:p>
            <a:pPr indent="0" lvl="0" marL="0">
              <a:spcBef>
                <a:spcPts val="0"/>
              </a:spcBef>
              <a:spcAft>
                <a:spcPts val="0"/>
              </a:spcAft>
              <a:buNone/>
            </a:pPr>
            <a:r>
              <a:t/>
            </a:r>
            <a:endParaRPr b="0" sz="3600"/>
          </a:p>
          <a:p>
            <a:pPr indent="0" lvl="0" marL="0">
              <a:spcBef>
                <a:spcPts val="0"/>
              </a:spcBef>
              <a:spcAft>
                <a:spcPts val="0"/>
              </a:spcAft>
              <a:buNone/>
            </a:pPr>
            <a:r>
              <a:t/>
            </a:r>
            <a:endParaRPr b="0" sz="3600"/>
          </a:p>
        </p:txBody>
      </p:sp>
      <p:pic>
        <p:nvPicPr>
          <p:cNvPr id="499" name="Shape 499"/>
          <p:cNvPicPr preferRelativeResize="0"/>
          <p:nvPr/>
        </p:nvPicPr>
        <p:blipFill>
          <a:blip r:embed="rId3">
            <a:alphaModFix/>
          </a:blip>
          <a:stretch>
            <a:fillRect/>
          </a:stretch>
        </p:blipFill>
        <p:spPr>
          <a:xfrm>
            <a:off x="0" y="3741178"/>
            <a:ext cx="9144001" cy="31668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Dad Jokes App Spec</a:t>
            </a:r>
            <a:endParaRPr/>
          </a:p>
        </p:txBody>
      </p:sp>
      <p:sp>
        <p:nvSpPr>
          <p:cNvPr id="505" name="Shape 50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Delete every other file Glitch gives, except </a:t>
            </a:r>
            <a:r>
              <a:rPr b="1" lang="en-GB"/>
              <a:t>key.env</a:t>
            </a:r>
            <a:r>
              <a:rPr lang="en-GB"/>
              <a:t>, </a:t>
            </a:r>
            <a:r>
              <a:rPr b="1" lang="en-GB"/>
              <a:t>package.json</a:t>
            </a:r>
            <a:r>
              <a:rPr lang="en-GB"/>
              <a:t>, </a:t>
            </a:r>
            <a:r>
              <a:rPr b="1" lang="en-GB"/>
              <a:t>server.js</a:t>
            </a:r>
            <a:endParaRPr/>
          </a:p>
          <a:p>
            <a:pPr indent="-381000" lvl="0" marL="457200" rtl="0">
              <a:spcBef>
                <a:spcPts val="0"/>
              </a:spcBef>
              <a:spcAft>
                <a:spcPts val="0"/>
              </a:spcAft>
              <a:buSzPts val="2400"/>
              <a:buChar char="●"/>
            </a:pPr>
            <a:r>
              <a:rPr lang="en-GB"/>
              <a:t>We’ll use </a:t>
            </a:r>
            <a:r>
              <a:rPr b="1" lang="en-GB"/>
              <a:t>URL</a:t>
            </a:r>
            <a:r>
              <a:rPr b="1" lang="en-GB"/>
              <a:t>/jokes</a:t>
            </a:r>
            <a:r>
              <a:rPr lang="en-GB"/>
              <a:t> as our “random joke API” </a:t>
            </a:r>
            <a:endParaRPr/>
          </a:p>
          <a:p>
            <a:pPr indent="-381000" lvl="0" marL="457200" rtl="0">
              <a:spcBef>
                <a:spcPts val="0"/>
              </a:spcBef>
              <a:spcAft>
                <a:spcPts val="0"/>
              </a:spcAft>
              <a:buSzPts val="2400"/>
              <a:buChar char="●"/>
            </a:pPr>
            <a:r>
              <a:rPr lang="en-GB"/>
              <a:t>Create </a:t>
            </a:r>
            <a:r>
              <a:rPr b="1" lang="en-GB"/>
              <a:t>index.html</a:t>
            </a:r>
            <a:r>
              <a:rPr lang="en-GB"/>
              <a:t>, which has</a:t>
            </a:r>
            <a:r>
              <a:rPr lang="en-GB"/>
              <a:t> a button to press to get</a:t>
            </a:r>
            <a:r>
              <a:rPr lang="en-GB"/>
              <a:t> </a:t>
            </a:r>
            <a:r>
              <a:rPr b="1" lang="en-GB"/>
              <a:t>URL</a:t>
            </a:r>
            <a:r>
              <a:rPr lang="en-GB"/>
              <a:t> itself to retrieve a joke from our API, and </a:t>
            </a:r>
            <a:r>
              <a:rPr b="1" lang="en-GB"/>
              <a:t>client.js</a:t>
            </a:r>
            <a:r>
              <a:rPr lang="en-GB"/>
              <a:t>, which is the client-side JavaScript </a:t>
            </a:r>
            <a:endParaRPr/>
          </a:p>
          <a:p>
            <a:pPr indent="-355600" lvl="1" marL="914400" rtl="0">
              <a:spcBef>
                <a:spcPts val="0"/>
              </a:spcBef>
              <a:spcAft>
                <a:spcPts val="0"/>
              </a:spcAft>
              <a:buSzPts val="2000"/>
              <a:buChar char="○"/>
            </a:pPr>
            <a:r>
              <a:rPr lang="en-GB"/>
              <a:t>Serve these two client files</a:t>
            </a:r>
            <a:endParaRPr/>
          </a:p>
          <a:p>
            <a:pPr indent="-381000" lvl="0" marL="457200" rtl="0">
              <a:spcBef>
                <a:spcPts val="0"/>
              </a:spcBef>
              <a:spcAft>
                <a:spcPts val="0"/>
              </a:spcAft>
              <a:buSzPts val="2400"/>
              <a:buChar char="●"/>
            </a:pPr>
            <a:r>
              <a:rPr lang="en-GB"/>
              <a:t>If you think you can proceed from here, don’t go to the next slide! But see documentation of the following methods to be able to serve a HTML file:</a:t>
            </a:r>
            <a:endParaRPr/>
          </a:p>
          <a:p>
            <a:pPr indent="-355600" lvl="1" marL="914400" rtl="0">
              <a:spcBef>
                <a:spcPts val="0"/>
              </a:spcBef>
              <a:spcAft>
                <a:spcPts val="0"/>
              </a:spcAft>
              <a:buSzPts val="2000"/>
              <a:buChar char="○"/>
            </a:pPr>
            <a:r>
              <a:rPr lang="en-GB" u="sng">
                <a:solidFill>
                  <a:schemeClr val="hlink"/>
                </a:solidFill>
                <a:hlinkClick r:id="rId3"/>
              </a:rPr>
              <a:t>jQuery.get()</a:t>
            </a:r>
            <a:endParaRPr/>
          </a:p>
          <a:p>
            <a:pPr indent="-355600" lvl="1" marL="914400" rtl="0">
              <a:spcBef>
                <a:spcPts val="0"/>
              </a:spcBef>
              <a:spcAft>
                <a:spcPts val="0"/>
              </a:spcAft>
              <a:buSzPts val="2000"/>
              <a:buChar char="○"/>
            </a:pPr>
            <a:r>
              <a:rPr lang="en-GB" u="sng">
                <a:solidFill>
                  <a:schemeClr val="hlink"/>
                </a:solidFill>
                <a:hlinkClick r:id="rId4"/>
              </a:rPr>
              <a:t>res.sendFile()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 is a server?</a:t>
            </a:r>
            <a:endParaRPr/>
          </a:p>
        </p:txBody>
      </p:sp>
      <p:sp>
        <p:nvSpPr>
          <p:cNvPr id="276" name="Shape 276"/>
          <p:cNvSpPr txBox="1"/>
          <p:nvPr>
            <p:ph idx="1" type="body"/>
          </p:nvPr>
        </p:nvSpPr>
        <p:spPr>
          <a:xfrm>
            <a:off x="457200" y="1600200"/>
            <a:ext cx="42132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t>It’s like ordering food at a restaurant.</a:t>
            </a:r>
            <a:endParaRPr/>
          </a:p>
          <a:p>
            <a:pPr indent="0" lvl="0" marL="0" rtl="0">
              <a:spcBef>
                <a:spcPts val="600"/>
              </a:spcBef>
              <a:spcAft>
                <a:spcPts val="0"/>
              </a:spcAft>
              <a:buNone/>
            </a:pPr>
            <a:r>
              <a:t/>
            </a:r>
            <a:endParaRPr/>
          </a:p>
          <a:p>
            <a:pPr indent="0" lvl="0" marL="0" rtl="0">
              <a:spcBef>
                <a:spcPts val="600"/>
              </a:spcBef>
              <a:spcAft>
                <a:spcPts val="0"/>
              </a:spcAft>
              <a:buNone/>
            </a:pPr>
            <a:r>
              <a:rPr lang="en-GB"/>
              <a:t>You tell the waiter what you want, and he/she brings it to you.</a:t>
            </a:r>
            <a:endParaRPr/>
          </a:p>
          <a:p>
            <a:pPr indent="0" lvl="0" marL="0" rtl="0">
              <a:spcBef>
                <a:spcPts val="600"/>
              </a:spcBef>
              <a:spcAft>
                <a:spcPts val="0"/>
              </a:spcAft>
              <a:buNone/>
            </a:pPr>
            <a:r>
              <a:t/>
            </a:r>
            <a:endParaRPr/>
          </a:p>
          <a:p>
            <a:pPr indent="0" lvl="0" marL="0" rtl="0">
              <a:spcBef>
                <a:spcPts val="600"/>
              </a:spcBef>
              <a:spcAft>
                <a:spcPts val="0"/>
              </a:spcAft>
              <a:buNone/>
            </a:pPr>
            <a:r>
              <a:rPr lang="en-GB"/>
              <a:t>Tell the server the pages you want to see (url), and it brings the HTML to your browser!</a:t>
            </a:r>
            <a:endParaRPr/>
          </a:p>
        </p:txBody>
      </p:sp>
      <p:pic>
        <p:nvPicPr>
          <p:cNvPr id="277" name="Shape 277"/>
          <p:cNvPicPr preferRelativeResize="0"/>
          <p:nvPr/>
        </p:nvPicPr>
        <p:blipFill>
          <a:blip r:embed="rId3">
            <a:alphaModFix/>
          </a:blip>
          <a:stretch>
            <a:fillRect/>
          </a:stretch>
        </p:blipFill>
        <p:spPr>
          <a:xfrm>
            <a:off x="4670350" y="2069750"/>
            <a:ext cx="4371200" cy="2857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App Architecture</a:t>
            </a:r>
            <a:endParaRPr/>
          </a:p>
        </p:txBody>
      </p:sp>
      <p:sp>
        <p:nvSpPr>
          <p:cNvPr id="511" name="Shape 5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t>Files to be downloaded by the </a:t>
            </a:r>
            <a:r>
              <a:rPr i="1" lang="en-GB"/>
              <a:t>client </a:t>
            </a:r>
            <a:r>
              <a:rPr lang="en-GB"/>
              <a:t>(Front End):</a:t>
            </a:r>
            <a:endParaRPr/>
          </a:p>
          <a:p>
            <a:pPr indent="-381000" lvl="0" marL="457200" rtl="0">
              <a:spcBef>
                <a:spcPts val="600"/>
              </a:spcBef>
              <a:spcAft>
                <a:spcPts val="0"/>
              </a:spcAft>
              <a:buSzPts val="2400"/>
              <a:buChar char="-"/>
            </a:pPr>
            <a:r>
              <a:rPr b="1" lang="en-GB"/>
              <a:t>index.html</a:t>
            </a:r>
            <a:endParaRPr b="1"/>
          </a:p>
          <a:p>
            <a:pPr indent="-381000" lvl="0" marL="457200" rtl="0">
              <a:spcBef>
                <a:spcPts val="0"/>
              </a:spcBef>
              <a:spcAft>
                <a:spcPts val="0"/>
              </a:spcAft>
              <a:buSzPts val="2400"/>
              <a:buChar char="-"/>
            </a:pPr>
            <a:r>
              <a:rPr b="1" lang="en-GB"/>
              <a:t>client.js </a:t>
            </a:r>
            <a:r>
              <a:rPr lang="en-GB"/>
              <a:t>(jQuery)</a:t>
            </a:r>
            <a:endParaRPr/>
          </a:p>
          <a:p>
            <a:pPr indent="0" lvl="0" marL="0" rtl="0">
              <a:spcBef>
                <a:spcPts val="600"/>
              </a:spcBef>
              <a:spcAft>
                <a:spcPts val="0"/>
              </a:spcAft>
              <a:buNone/>
            </a:pPr>
            <a:r>
              <a:t/>
            </a:r>
            <a:endParaRPr/>
          </a:p>
          <a:p>
            <a:pPr indent="0" lvl="0" marL="0" rtl="0">
              <a:spcBef>
                <a:spcPts val="600"/>
              </a:spcBef>
              <a:spcAft>
                <a:spcPts val="0"/>
              </a:spcAft>
              <a:buNone/>
            </a:pPr>
            <a:r>
              <a:rPr lang="en-GB"/>
              <a:t>Files to be kept on your </a:t>
            </a:r>
            <a:r>
              <a:rPr i="1" lang="en-GB"/>
              <a:t>server </a:t>
            </a:r>
            <a:r>
              <a:rPr lang="en-GB"/>
              <a:t>hidden from client (Back End):</a:t>
            </a:r>
            <a:endParaRPr/>
          </a:p>
          <a:p>
            <a:pPr indent="-381000" lvl="0" marL="457200" rtl="0">
              <a:spcBef>
                <a:spcPts val="600"/>
              </a:spcBef>
              <a:spcAft>
                <a:spcPts val="0"/>
              </a:spcAft>
              <a:buSzPts val="2400"/>
              <a:buChar char="-"/>
            </a:pPr>
            <a:r>
              <a:rPr b="1" lang="en-GB"/>
              <a:t>s</a:t>
            </a:r>
            <a:r>
              <a:rPr b="1" lang="en-GB"/>
              <a:t>erver.js </a:t>
            </a:r>
            <a:r>
              <a:rPr lang="en-GB"/>
              <a:t>(node)</a:t>
            </a:r>
            <a:endParaRPr/>
          </a:p>
          <a:p>
            <a:pPr indent="0" lvl="0" marL="0" rtl="0">
              <a:spcBef>
                <a:spcPts val="600"/>
              </a:spcBef>
              <a:spcAft>
                <a:spcPts val="0"/>
              </a:spcAft>
              <a:buNone/>
            </a:pPr>
            <a:r>
              <a:t/>
            </a:r>
            <a:endParaRPr/>
          </a:p>
          <a:p>
            <a:pPr indent="0" lvl="0" marL="0" rtl="0">
              <a:spcBef>
                <a:spcPts val="600"/>
              </a:spcBef>
              <a:spcAft>
                <a:spcPts val="0"/>
              </a:spcAft>
              <a:buNone/>
            </a:pPr>
            <a:r>
              <a:rPr lang="en-GB"/>
              <a:t>You should be using node to </a:t>
            </a:r>
            <a:r>
              <a:rPr i="1" lang="en-GB"/>
              <a:t>run</a:t>
            </a:r>
            <a:r>
              <a:rPr lang="en-GB"/>
              <a:t> </a:t>
            </a:r>
            <a:r>
              <a:rPr b="1" lang="en-GB"/>
              <a:t>server.js</a:t>
            </a:r>
            <a:r>
              <a:rPr lang="en-GB"/>
              <a:t>, while </a:t>
            </a:r>
            <a:r>
              <a:rPr b="1" lang="en-GB"/>
              <a:t>client</a:t>
            </a:r>
            <a:r>
              <a:rPr b="1" lang="en-GB"/>
              <a:t>.js</a:t>
            </a:r>
            <a:r>
              <a:rPr lang="en-GB"/>
              <a:t> contains the jQuery code for manipulating your </a:t>
            </a:r>
            <a:r>
              <a:rPr b="1" lang="en-GB"/>
              <a:t>index.html</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p:nvPr/>
        </p:nvSpPr>
        <p:spPr>
          <a:xfrm>
            <a:off x="0" y="2291650"/>
            <a:ext cx="9144000" cy="20274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In your server.js, add a “/” route to serve index.html:</a:t>
            </a:r>
            <a:endParaRPr/>
          </a:p>
          <a:p>
            <a:pPr indent="0" lvl="0" marL="0">
              <a:spcBef>
                <a:spcPts val="600"/>
              </a:spcBef>
              <a:spcAft>
                <a:spcPts val="0"/>
              </a:spcAft>
              <a:buNone/>
            </a:pPr>
            <a:r>
              <a:rPr lang="en-GB" sz="1800">
                <a:solidFill>
                  <a:srgbClr val="000000"/>
                </a:solidFill>
                <a:latin typeface="Roboto Mono"/>
                <a:ea typeface="Roboto Mono"/>
                <a:cs typeface="Roboto Mono"/>
                <a:sym typeface="Roboto Mono"/>
              </a:rPr>
              <a:t>  	</a:t>
            </a:r>
            <a:endParaRPr sz="1800">
              <a:solidFill>
                <a:srgbClr val="000000"/>
              </a:solidFill>
              <a:latin typeface="Roboto Mono"/>
              <a:ea typeface="Roboto Mono"/>
              <a:cs typeface="Roboto Mono"/>
              <a:sym typeface="Roboto Mono"/>
            </a:endParaRPr>
          </a:p>
          <a:p>
            <a:pPr indent="457200" lvl="0" marL="0" rtl="0">
              <a:spcBef>
                <a:spcPts val="600"/>
              </a:spcBef>
              <a:spcAft>
                <a:spcPts val="0"/>
              </a:spcAft>
              <a:buClr>
                <a:schemeClr val="dk1"/>
              </a:buClr>
              <a:buSzPts val="1100"/>
              <a:buFont typeface="Arial"/>
              <a:buNone/>
            </a:pPr>
            <a:r>
              <a:rPr lang="en-GB" sz="1800">
                <a:solidFill>
                  <a:srgbClr val="000000"/>
                </a:solidFill>
                <a:latin typeface="Roboto Mono"/>
                <a:ea typeface="Roboto Mono"/>
                <a:cs typeface="Roboto Mono"/>
                <a:sym typeface="Roboto Mono"/>
              </a:rPr>
              <a:t>app.route("/").get(function(req, res) {</a:t>
            </a:r>
            <a:endParaRPr sz="1800">
              <a:solidFill>
                <a:srgbClr val="000000"/>
              </a:solidFill>
              <a:latin typeface="Roboto Mono"/>
              <a:ea typeface="Roboto Mono"/>
              <a:cs typeface="Roboto Mono"/>
              <a:sym typeface="Roboto Mono"/>
            </a:endParaRPr>
          </a:p>
          <a:p>
            <a:pPr indent="457200" lvl="0" marL="0" rtl="0">
              <a:spcBef>
                <a:spcPts val="600"/>
              </a:spcBef>
              <a:spcAft>
                <a:spcPts val="0"/>
              </a:spcAft>
              <a:buClr>
                <a:schemeClr val="dk1"/>
              </a:buClr>
              <a:buSzPts val="1100"/>
              <a:buFont typeface="Arial"/>
              <a:buNone/>
            </a:pPr>
            <a:r>
              <a:rPr lang="en-GB" sz="1800">
                <a:solidFill>
                  <a:srgbClr val="000000"/>
                </a:solidFill>
                <a:latin typeface="Roboto Mono"/>
                <a:ea typeface="Roboto Mono"/>
                <a:cs typeface="Roboto Mono"/>
                <a:sym typeface="Roboto Mono"/>
              </a:rPr>
              <a:t>  res.sendFile("index.html", { root : __dirname});</a:t>
            </a:r>
            <a:endParaRPr sz="1800">
              <a:solidFill>
                <a:srgbClr val="000000"/>
              </a:solidFill>
              <a:latin typeface="Roboto Mono"/>
              <a:ea typeface="Roboto Mono"/>
              <a:cs typeface="Roboto Mono"/>
              <a:sym typeface="Roboto Mono"/>
            </a:endParaRPr>
          </a:p>
          <a:p>
            <a:pPr indent="457200" lvl="0" marL="0" rtl="0">
              <a:spcBef>
                <a:spcPts val="600"/>
              </a:spcBef>
              <a:spcAft>
                <a:spcPts val="0"/>
              </a:spcAft>
              <a:buClr>
                <a:schemeClr val="dk1"/>
              </a:buClr>
              <a:buSzPts val="1100"/>
              <a:buFont typeface="Arial"/>
              <a:buNone/>
            </a:pPr>
            <a:r>
              <a:rPr lang="en-GB" sz="1800">
                <a:solidFill>
                  <a:srgbClr val="000000"/>
                </a:solidFill>
                <a:latin typeface="Roboto Mono"/>
                <a:ea typeface="Roboto Mono"/>
                <a:cs typeface="Roboto Mono"/>
                <a:sym typeface="Roboto Mono"/>
              </a:rPr>
              <a:t>});</a:t>
            </a:r>
            <a:endParaRPr sz="1800">
              <a:solidFill>
                <a:srgbClr val="000000"/>
              </a:solidFill>
              <a:latin typeface="Roboto Mono"/>
              <a:ea typeface="Roboto Mono"/>
              <a:cs typeface="Roboto Mono"/>
              <a:sym typeface="Roboto Mono"/>
            </a:endParaRPr>
          </a:p>
          <a:p>
            <a:pPr indent="457200" lvl="0" marL="0" rtl="0">
              <a:spcBef>
                <a:spcPts val="600"/>
              </a:spcBef>
              <a:spcAft>
                <a:spcPts val="0"/>
              </a:spcAft>
              <a:buClr>
                <a:schemeClr val="dk1"/>
              </a:buClr>
              <a:buSzPts val="1100"/>
              <a:buFont typeface="Arial"/>
              <a:buNone/>
            </a:pPr>
            <a:r>
              <a:t/>
            </a:r>
            <a:endParaRPr sz="1800">
              <a:solidFill>
                <a:srgbClr val="000000"/>
              </a:solidFill>
              <a:latin typeface="Roboto Mono"/>
              <a:ea typeface="Roboto Mono"/>
              <a:cs typeface="Roboto Mono"/>
              <a:sym typeface="Roboto Mono"/>
            </a:endParaRPr>
          </a:p>
          <a:p>
            <a:pPr indent="0" lvl="0" marL="0" rtl="0">
              <a:spcBef>
                <a:spcPts val="600"/>
              </a:spcBef>
              <a:spcAft>
                <a:spcPts val="0"/>
              </a:spcAft>
              <a:buNone/>
            </a:pPr>
            <a:r>
              <a:t/>
            </a:r>
            <a:endParaRPr/>
          </a:p>
          <a:p>
            <a:pPr indent="-381000" lvl="0" marL="457200" rtl="0">
              <a:spcBef>
                <a:spcPts val="600"/>
              </a:spcBef>
              <a:spcAft>
                <a:spcPts val="0"/>
              </a:spcAft>
              <a:buSzPts val="2400"/>
              <a:buChar char="●"/>
            </a:pPr>
            <a:r>
              <a:rPr lang="en-GB"/>
              <a:t>Can you do the same to serve up </a:t>
            </a:r>
            <a:r>
              <a:rPr b="1" lang="en-GB"/>
              <a:t>app.js</a:t>
            </a:r>
            <a:r>
              <a:rPr lang="en-GB"/>
              <a:t>? </a:t>
            </a:r>
            <a:endParaRPr/>
          </a:p>
          <a:p>
            <a:pPr indent="-381000" lvl="0" marL="457200" rtl="0">
              <a:spcBef>
                <a:spcPts val="0"/>
              </a:spcBef>
              <a:spcAft>
                <a:spcPts val="0"/>
              </a:spcAft>
              <a:buSzPts val="2400"/>
              <a:buChar char="●"/>
            </a:pPr>
            <a:r>
              <a:rPr lang="en-GB"/>
              <a:t>In other words, have the </a:t>
            </a:r>
            <a:r>
              <a:rPr i="1" lang="en-GB"/>
              <a:t>route</a:t>
            </a:r>
            <a:r>
              <a:rPr lang="en-GB"/>
              <a:t> </a:t>
            </a:r>
            <a:r>
              <a:rPr b="1" lang="en-GB"/>
              <a:t>/app.js</a:t>
            </a:r>
            <a:r>
              <a:rPr lang="en-GB"/>
              <a:t> give you the </a:t>
            </a:r>
            <a:r>
              <a:rPr i="1" lang="en-GB"/>
              <a:t>file </a:t>
            </a:r>
            <a:r>
              <a:rPr b="1" lang="en-GB"/>
              <a:t>app.js</a:t>
            </a:r>
            <a:r>
              <a:rPr lang="en-GB"/>
              <a:t>. </a:t>
            </a:r>
            <a:endParaRPr/>
          </a:p>
          <a:p>
            <a:pPr indent="457200" lvl="0" marL="0" rtl="0">
              <a:spcBef>
                <a:spcPts val="600"/>
              </a:spcBef>
              <a:spcAft>
                <a:spcPts val="0"/>
              </a:spcAft>
              <a:buNone/>
            </a:pPr>
            <a:r>
              <a:t/>
            </a:r>
            <a:endParaRPr sz="1800">
              <a:solidFill>
                <a:srgbClr val="000000"/>
              </a:solidFill>
              <a:latin typeface="Roboto Mono"/>
              <a:ea typeface="Roboto Mono"/>
              <a:cs typeface="Roboto Mono"/>
              <a:sym typeface="Roboto Mono"/>
            </a:endParaRPr>
          </a:p>
          <a:p>
            <a:pPr indent="457200" lvl="0" marL="0" rtl="0">
              <a:lnSpc>
                <a:spcPct val="100000"/>
              </a:lnSpc>
              <a:spcBef>
                <a:spcPts val="0"/>
              </a:spcBef>
              <a:spcAft>
                <a:spcPts val="0"/>
              </a:spcAft>
              <a:buNone/>
            </a:pPr>
            <a:r>
              <a:t/>
            </a:r>
            <a:endParaRPr>
              <a:solidFill>
                <a:srgbClr val="000000"/>
              </a:solidFill>
              <a:latin typeface="Roboto Mono"/>
              <a:ea typeface="Roboto Mono"/>
              <a:cs typeface="Roboto Mono"/>
              <a:sym typeface="Roboto Mono"/>
            </a:endParaRPr>
          </a:p>
        </p:txBody>
      </p:sp>
      <p:sp>
        <p:nvSpPr>
          <p:cNvPr id="518" name="Shape 5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 goes in </a:t>
            </a:r>
            <a:r>
              <a:rPr b="0" lang="en-GB"/>
              <a:t>server.js</a:t>
            </a:r>
            <a:r>
              <a:rPr lang="en-GB"/>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p:nvPr/>
        </p:nvSpPr>
        <p:spPr>
          <a:xfrm>
            <a:off x="0" y="2248375"/>
            <a:ext cx="9144000" cy="21261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Create the skeleton of a index.html page:</a:t>
            </a:r>
            <a:endParaRPr/>
          </a:p>
          <a:p>
            <a:pPr indent="0" lvl="0" marL="0" rtl="0">
              <a:spcBef>
                <a:spcPts val="600"/>
              </a:spcBef>
              <a:spcAft>
                <a:spcPts val="0"/>
              </a:spcAft>
              <a:buNone/>
            </a:pPr>
            <a:r>
              <a:t/>
            </a:r>
            <a:endParaRPr/>
          </a:p>
          <a:p>
            <a:pPr indent="0" lvl="0" marL="457200" rtl="0">
              <a:spcBef>
                <a:spcPts val="600"/>
              </a:spcBef>
              <a:spcAft>
                <a:spcPts val="0"/>
              </a:spcAft>
              <a:buNone/>
            </a:pPr>
            <a:r>
              <a:rPr lang="en-GB" sz="1800">
                <a:solidFill>
                  <a:srgbClr val="000000"/>
                </a:solidFill>
                <a:latin typeface="Roboto Mono"/>
                <a:ea typeface="Roboto Mono"/>
                <a:cs typeface="Roboto Mono"/>
                <a:sym typeface="Roboto Mono"/>
              </a:rPr>
              <a:t>&lt;button id=</a:t>
            </a:r>
            <a:r>
              <a:rPr lang="en-GB" sz="1800">
                <a:solidFill>
                  <a:srgbClr val="000000"/>
                </a:solidFill>
                <a:latin typeface="Roboto Mono"/>
                <a:ea typeface="Roboto Mono"/>
                <a:cs typeface="Roboto Mono"/>
                <a:sym typeface="Roboto Mono"/>
              </a:rPr>
              <a:t>"button"</a:t>
            </a:r>
            <a:r>
              <a:rPr lang="en-GB" sz="1800">
                <a:solidFill>
                  <a:srgbClr val="000000"/>
                </a:solidFill>
                <a:latin typeface="Roboto Mono"/>
                <a:ea typeface="Roboto Mono"/>
                <a:cs typeface="Roboto Mono"/>
                <a:sym typeface="Roboto Mono"/>
              </a:rPr>
              <a:t>&gt;Press for joke&lt;/button&gt;</a:t>
            </a:r>
            <a:endParaRPr sz="1800">
              <a:solidFill>
                <a:srgbClr val="000000"/>
              </a:solidFill>
              <a:latin typeface="Roboto Mono"/>
              <a:ea typeface="Roboto Mono"/>
              <a:cs typeface="Roboto Mono"/>
              <a:sym typeface="Roboto Mono"/>
            </a:endParaRPr>
          </a:p>
          <a:p>
            <a:pPr indent="0" lvl="0" marL="457200" rtl="0">
              <a:spcBef>
                <a:spcPts val="600"/>
              </a:spcBef>
              <a:spcAft>
                <a:spcPts val="0"/>
              </a:spcAft>
              <a:buNone/>
            </a:pPr>
            <a:r>
              <a:rPr lang="en-GB" sz="1800">
                <a:solidFill>
                  <a:srgbClr val="000000"/>
                </a:solidFill>
                <a:latin typeface="Roboto Mono"/>
                <a:ea typeface="Roboto Mono"/>
                <a:cs typeface="Roboto Mono"/>
                <a:sym typeface="Roboto Mono"/>
              </a:rPr>
              <a:t>&lt;div id="setup"&gt;Setup goes here&lt;/div&gt;</a:t>
            </a:r>
            <a:endParaRPr sz="1800">
              <a:solidFill>
                <a:srgbClr val="000000"/>
              </a:solidFill>
              <a:latin typeface="Roboto Mono"/>
              <a:ea typeface="Roboto Mono"/>
              <a:cs typeface="Roboto Mono"/>
              <a:sym typeface="Roboto Mono"/>
            </a:endParaRPr>
          </a:p>
          <a:p>
            <a:pPr indent="0" lvl="0" marL="457200" rtl="0">
              <a:spcBef>
                <a:spcPts val="600"/>
              </a:spcBef>
              <a:spcAft>
                <a:spcPts val="0"/>
              </a:spcAft>
              <a:buNone/>
            </a:pPr>
            <a:r>
              <a:rPr lang="en-GB" sz="1800">
                <a:solidFill>
                  <a:srgbClr val="000000"/>
                </a:solidFill>
                <a:latin typeface="Roboto Mono"/>
                <a:ea typeface="Roboto Mono"/>
                <a:cs typeface="Roboto Mono"/>
                <a:sym typeface="Roboto Mono"/>
              </a:rPr>
              <a:t>&lt;div id="punchline"&gt;Punchline goes here&lt;/div&gt;</a:t>
            </a:r>
            <a:endParaRPr sz="1800">
              <a:solidFill>
                <a:srgbClr val="000000"/>
              </a:solidFill>
              <a:latin typeface="Roboto Mono"/>
              <a:ea typeface="Roboto Mono"/>
              <a:cs typeface="Roboto Mono"/>
              <a:sym typeface="Roboto Mono"/>
            </a:endParaRPr>
          </a:p>
          <a:p>
            <a:pPr indent="0" lvl="0" marL="0" rtl="0">
              <a:spcBef>
                <a:spcPts val="600"/>
              </a:spcBef>
              <a:spcAft>
                <a:spcPts val="0"/>
              </a:spcAft>
              <a:buNone/>
            </a:pPr>
            <a:r>
              <a:t/>
            </a:r>
            <a:endParaRPr/>
          </a:p>
          <a:p>
            <a:pPr indent="-381000" lvl="0" marL="457200" rtl="0">
              <a:spcBef>
                <a:spcPts val="600"/>
              </a:spcBef>
              <a:spcAft>
                <a:spcPts val="0"/>
              </a:spcAft>
              <a:buSzPts val="2400"/>
              <a:buChar char="●"/>
            </a:pPr>
            <a:r>
              <a:rPr lang="en-GB"/>
              <a:t>Add a &lt;script&gt; include for </a:t>
            </a:r>
            <a:r>
              <a:rPr lang="en-GB" u="sng">
                <a:solidFill>
                  <a:schemeClr val="hlink"/>
                </a:solidFill>
                <a:hlinkClick r:id="rId3"/>
              </a:rPr>
              <a:t>jQuery</a:t>
            </a:r>
            <a:r>
              <a:rPr lang="en-GB"/>
              <a:t> (remember to change http to https if you’re using Glitch)</a:t>
            </a:r>
            <a:endParaRPr/>
          </a:p>
          <a:p>
            <a:pPr indent="-381000" lvl="0" marL="457200" rtl="0">
              <a:spcBef>
                <a:spcPts val="0"/>
              </a:spcBef>
              <a:spcAft>
                <a:spcPts val="0"/>
              </a:spcAft>
              <a:buSzPts val="2400"/>
              <a:buChar char="●"/>
            </a:pPr>
            <a:r>
              <a:rPr lang="en-GB"/>
              <a:t>Add a &lt;script&gt; include for a file called </a:t>
            </a:r>
            <a:r>
              <a:rPr b="1" lang="en-GB"/>
              <a:t>client.js</a:t>
            </a:r>
            <a:endParaRPr b="1"/>
          </a:p>
          <a:p>
            <a:pPr indent="-381000" lvl="0" marL="457200" rtl="0">
              <a:spcBef>
                <a:spcPts val="0"/>
              </a:spcBef>
              <a:spcAft>
                <a:spcPts val="0"/>
              </a:spcAft>
              <a:buSzPts val="2400"/>
              <a:buChar char="●"/>
            </a:pPr>
            <a:r>
              <a:rPr lang="en-GB"/>
              <a:t>See next slide for structure… </a:t>
            </a:r>
            <a:endParaRPr/>
          </a:p>
        </p:txBody>
      </p:sp>
      <p:sp>
        <p:nvSpPr>
          <p:cNvPr id="525" name="Shape 5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 goes in </a:t>
            </a:r>
            <a:r>
              <a:rPr b="0" lang="en-GB"/>
              <a:t>index.html</a:t>
            </a:r>
            <a:r>
              <a:rPr lang="en-GB"/>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index.html (Outline)</a:t>
            </a:r>
            <a:endParaRPr/>
          </a:p>
        </p:txBody>
      </p:sp>
      <p:sp>
        <p:nvSpPr>
          <p:cNvPr id="531" name="Shape 531"/>
          <p:cNvSpPr txBox="1"/>
          <p:nvPr>
            <p:ph idx="1" type="body"/>
          </p:nvPr>
        </p:nvSpPr>
        <p:spPr>
          <a:xfrm>
            <a:off x="538475"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&lt;html&gt;</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&lt;head&gt;</a:t>
            </a:r>
            <a:endParaRPr sz="1800">
              <a:latin typeface="Roboto Mono"/>
              <a:ea typeface="Roboto Mono"/>
              <a:cs typeface="Roboto Mono"/>
              <a:sym typeface="Roboto Mono"/>
            </a:endParaRPr>
          </a:p>
          <a:p>
            <a:pPr indent="0" lvl="0" marL="0" rtl="0">
              <a:spcBef>
                <a:spcPts val="600"/>
              </a:spcBef>
              <a:spcAft>
                <a:spcPts val="0"/>
              </a:spcAft>
              <a:buNone/>
            </a:pPr>
            <a:r>
              <a:rPr lang="en-GB" sz="1800">
                <a:solidFill>
                  <a:srgbClr val="FF0000"/>
                </a:solidFill>
                <a:latin typeface="Roboto Mono"/>
                <a:ea typeface="Roboto Mono"/>
                <a:cs typeface="Roboto Mono"/>
                <a:sym typeface="Roboto Mono"/>
              </a:rPr>
              <a:t>	Include jQuery</a:t>
            </a:r>
            <a:endParaRPr sz="1800">
              <a:solidFill>
                <a:srgbClr val="FF0000"/>
              </a:solidFill>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solidFill>
                  <a:srgbClr val="FF0000"/>
                </a:solidFill>
                <a:latin typeface="Roboto Mono"/>
                <a:ea typeface="Roboto Mono"/>
                <a:cs typeface="Roboto Mono"/>
                <a:sym typeface="Roboto Mono"/>
              </a:rPr>
              <a:t>	Include client.js</a:t>
            </a:r>
            <a:endParaRPr sz="1800">
              <a:solidFill>
                <a:srgbClr val="FF0000"/>
              </a:solidFill>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&lt;/head&gt;</a:t>
            </a:r>
            <a:endParaRPr sz="1800">
              <a:latin typeface="Roboto Mono"/>
              <a:ea typeface="Roboto Mono"/>
              <a:cs typeface="Roboto Mono"/>
              <a:sym typeface="Roboto Mono"/>
            </a:endParaRPr>
          </a:p>
          <a:p>
            <a:pPr indent="0" lvl="0" marL="0" rtl="0">
              <a:spcBef>
                <a:spcPts val="600"/>
              </a:spcBef>
              <a:spcAft>
                <a:spcPts val="0"/>
              </a:spcAft>
              <a:buNone/>
            </a:pPr>
            <a:r>
              <a:rPr lang="en-GB" sz="1800">
                <a:latin typeface="Roboto Mono"/>
                <a:ea typeface="Roboto Mono"/>
                <a:cs typeface="Roboto Mono"/>
                <a:sym typeface="Roboto Mono"/>
              </a:rPr>
              <a:t>&lt;body&gt;</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	&lt;h2&gt;Dadjokes&lt;/h2&gt;</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	</a:t>
            </a:r>
            <a:r>
              <a:rPr lang="en-GB" sz="1800">
                <a:solidFill>
                  <a:srgbClr val="FF0000"/>
                </a:solidFill>
                <a:latin typeface="Roboto Mono"/>
                <a:ea typeface="Roboto Mono"/>
                <a:cs typeface="Roboto Mono"/>
                <a:sym typeface="Roboto Mono"/>
              </a:rPr>
              <a:t>Button with ID button (to get joke when clicked)</a:t>
            </a:r>
            <a:endParaRPr sz="1800">
              <a:solidFill>
                <a:srgbClr val="FF0000"/>
              </a:solidFill>
              <a:latin typeface="Roboto Mono"/>
              <a:ea typeface="Roboto Mono"/>
              <a:cs typeface="Roboto Mono"/>
              <a:sym typeface="Roboto Mono"/>
            </a:endParaRPr>
          </a:p>
          <a:p>
            <a:pPr indent="457200" lvl="0" marL="0" rtl="0">
              <a:spcBef>
                <a:spcPts val="600"/>
              </a:spcBef>
              <a:spcAft>
                <a:spcPts val="0"/>
              </a:spcAft>
              <a:buClr>
                <a:schemeClr val="dk1"/>
              </a:buClr>
              <a:buSzPts val="1100"/>
              <a:buFont typeface="Arial"/>
              <a:buNone/>
            </a:pPr>
            <a:r>
              <a:rPr lang="en-GB" sz="1800">
                <a:solidFill>
                  <a:srgbClr val="FF0000"/>
                </a:solidFill>
                <a:latin typeface="Roboto Mono"/>
                <a:ea typeface="Roboto Mono"/>
                <a:cs typeface="Roboto Mono"/>
                <a:sym typeface="Roboto Mono"/>
              </a:rPr>
              <a:t>Div with ID setup (to display joke setup)</a:t>
            </a:r>
            <a:endParaRPr sz="1800">
              <a:solidFill>
                <a:srgbClr val="FF0000"/>
              </a:solidFill>
              <a:latin typeface="Roboto Mono"/>
              <a:ea typeface="Roboto Mono"/>
              <a:cs typeface="Roboto Mono"/>
              <a:sym typeface="Roboto Mono"/>
            </a:endParaRPr>
          </a:p>
          <a:p>
            <a:pPr indent="457200" lvl="0" marL="0" rtl="0">
              <a:spcBef>
                <a:spcPts val="600"/>
              </a:spcBef>
              <a:spcAft>
                <a:spcPts val="0"/>
              </a:spcAft>
              <a:buClr>
                <a:schemeClr val="dk1"/>
              </a:buClr>
              <a:buSzPts val="1100"/>
              <a:buFont typeface="Arial"/>
              <a:buNone/>
            </a:pPr>
            <a:r>
              <a:rPr lang="en-GB" sz="1800">
                <a:solidFill>
                  <a:srgbClr val="FF0000"/>
                </a:solidFill>
                <a:latin typeface="Roboto Mono"/>
                <a:ea typeface="Roboto Mono"/>
                <a:cs typeface="Roboto Mono"/>
                <a:sym typeface="Roboto Mono"/>
              </a:rPr>
              <a:t>Div with ID punchline (to display joke punchline)</a:t>
            </a:r>
            <a:endParaRPr sz="1800">
              <a:solidFill>
                <a:srgbClr val="FF0000"/>
              </a:solidFill>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&lt;/body&gt;</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&lt;/html&gt;</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t/>
            </a:r>
            <a:endParaRPr sz="1800">
              <a:latin typeface="Roboto Mono"/>
              <a:ea typeface="Roboto Mono"/>
              <a:cs typeface="Roboto Mono"/>
              <a:sym typeface="Roboto Mono"/>
            </a:endParaRPr>
          </a:p>
          <a:p>
            <a:pPr indent="0" lvl="0" marL="0" rtl="0">
              <a:spcBef>
                <a:spcPts val="600"/>
              </a:spcBef>
              <a:spcAft>
                <a:spcPts val="0"/>
              </a:spcAft>
              <a:buNone/>
            </a:pPr>
            <a:r>
              <a:t/>
            </a:r>
            <a:endParaRPr sz="1800">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p:nvPr/>
        </p:nvSpPr>
        <p:spPr>
          <a:xfrm>
            <a:off x="0" y="2408300"/>
            <a:ext cx="9144000" cy="30105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 goes in client.js?</a:t>
            </a:r>
            <a:endParaRPr/>
          </a:p>
        </p:txBody>
      </p:sp>
      <p:sp>
        <p:nvSpPr>
          <p:cNvPr id="538" name="Shape 5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t>(</a:t>
            </a:r>
            <a:r>
              <a:rPr lang="en-GB"/>
              <a:t>Remember to do the </a:t>
            </a:r>
            <a:r>
              <a:rPr lang="en-GB" u="sng">
                <a:solidFill>
                  <a:schemeClr val="hlink"/>
                </a:solidFill>
                <a:hlinkClick r:id="rId3"/>
              </a:rPr>
              <a:t>jQuery include</a:t>
            </a:r>
            <a:r>
              <a:rPr lang="en-GB"/>
              <a:t> in your HTML) </a:t>
            </a:r>
            <a:endParaRPr/>
          </a:p>
          <a:p>
            <a:pPr indent="0" lvl="0" marL="0">
              <a:spcBef>
                <a:spcPts val="600"/>
              </a:spcBef>
              <a:spcAft>
                <a:spcPts val="0"/>
              </a:spcAft>
              <a:buNone/>
            </a:pPr>
            <a:r>
              <a:t/>
            </a:r>
            <a:endParaRPr>
              <a:latin typeface="Roboto Mono"/>
              <a:ea typeface="Roboto Mono"/>
              <a:cs typeface="Roboto Mono"/>
              <a:sym typeface="Roboto Mono"/>
            </a:endParaRPr>
          </a:p>
          <a:p>
            <a:pPr indent="0" lvl="0" marL="0" rtl="0">
              <a:spcBef>
                <a:spcPts val="600"/>
              </a:spcBef>
              <a:spcAft>
                <a:spcPts val="0"/>
              </a:spcAft>
              <a:buNone/>
            </a:pPr>
            <a:r>
              <a:rPr lang="en-GB">
                <a:latin typeface="Roboto Mono"/>
                <a:ea typeface="Roboto Mono"/>
                <a:cs typeface="Roboto Mono"/>
                <a:sym typeface="Roboto Mono"/>
              </a:rPr>
              <a:t>$(function() {</a:t>
            </a:r>
            <a:endParaRPr>
              <a:latin typeface="Roboto Mono"/>
              <a:ea typeface="Roboto Mono"/>
              <a:cs typeface="Roboto Mono"/>
              <a:sym typeface="Roboto Mono"/>
            </a:endParaRPr>
          </a:p>
          <a:p>
            <a:pPr indent="457200" lvl="0" marL="0" rtl="0">
              <a:lnSpc>
                <a:spcPct val="100000"/>
              </a:lnSpc>
              <a:spcBef>
                <a:spcPts val="0"/>
              </a:spcBef>
              <a:spcAft>
                <a:spcPts val="0"/>
              </a:spcAft>
              <a:buClr>
                <a:schemeClr val="dk1"/>
              </a:buClr>
              <a:buSzPts val="1100"/>
              <a:buFont typeface="Arial"/>
              <a:buNone/>
            </a:pPr>
            <a:r>
              <a:rPr lang="en-GB">
                <a:latin typeface="Roboto Mono"/>
                <a:ea typeface="Roboto Mono"/>
                <a:cs typeface="Roboto Mono"/>
                <a:sym typeface="Roboto Mono"/>
              </a:rPr>
              <a:t>$.get("/jokes",function(data){</a:t>
            </a:r>
            <a:endParaRPr>
              <a:latin typeface="Roboto Mono"/>
              <a:ea typeface="Roboto Mono"/>
              <a:cs typeface="Roboto Mono"/>
              <a:sym typeface="Roboto Mono"/>
            </a:endParaRPr>
          </a:p>
          <a:p>
            <a:pPr indent="0" lvl="0" marL="0" rtl="0">
              <a:lnSpc>
                <a:spcPct val="100000"/>
              </a:lnSpc>
              <a:spcBef>
                <a:spcPts val="0"/>
              </a:spcBef>
              <a:spcAft>
                <a:spcPts val="0"/>
              </a:spcAft>
              <a:buClr>
                <a:schemeClr val="dk1"/>
              </a:buClr>
              <a:buSzPts val="1100"/>
              <a:buFont typeface="Arial"/>
              <a:buNone/>
            </a:pPr>
            <a:r>
              <a:rPr lang="en-GB">
                <a:latin typeface="Roboto Mono"/>
                <a:ea typeface="Roboto Mono"/>
                <a:cs typeface="Roboto Mono"/>
                <a:sym typeface="Roboto Mono"/>
              </a:rPr>
              <a:t>		alert(data.setup);</a:t>
            </a:r>
            <a:endParaRPr>
              <a:latin typeface="Roboto Mono"/>
              <a:ea typeface="Roboto Mono"/>
              <a:cs typeface="Roboto Mono"/>
              <a:sym typeface="Roboto Mono"/>
            </a:endParaRPr>
          </a:p>
          <a:p>
            <a:pPr indent="0" lvl="0" marL="0" rtl="0">
              <a:lnSpc>
                <a:spcPct val="100000"/>
              </a:lnSpc>
              <a:spcBef>
                <a:spcPts val="0"/>
              </a:spcBef>
              <a:spcAft>
                <a:spcPts val="0"/>
              </a:spcAft>
              <a:buClr>
                <a:schemeClr val="dk1"/>
              </a:buClr>
              <a:buSzPts val="1100"/>
              <a:buFont typeface="Arial"/>
              <a:buNone/>
            </a:pPr>
            <a:r>
              <a:rPr lang="en-GB">
                <a:latin typeface="Roboto Mono"/>
                <a:ea typeface="Roboto Mono"/>
                <a:cs typeface="Roboto Mono"/>
                <a:sym typeface="Roboto Mono"/>
              </a:rPr>
              <a:t>		alert(data.punchline);</a:t>
            </a:r>
            <a:endParaRPr>
              <a:latin typeface="Roboto Mono"/>
              <a:ea typeface="Roboto Mono"/>
              <a:cs typeface="Roboto Mono"/>
              <a:sym typeface="Roboto Mono"/>
            </a:endParaRPr>
          </a:p>
          <a:p>
            <a:pPr indent="457200" lvl="0" marL="0" rtl="0">
              <a:lnSpc>
                <a:spcPct val="100000"/>
              </a:lnSpc>
              <a:spcBef>
                <a:spcPts val="0"/>
              </a:spcBef>
              <a:spcAft>
                <a:spcPts val="0"/>
              </a:spcAft>
              <a:buNone/>
            </a:pPr>
            <a:r>
              <a:rPr lang="en-GB">
                <a:latin typeface="Roboto Mono"/>
                <a:ea typeface="Roboto Mono"/>
                <a:cs typeface="Roboto Mono"/>
                <a:sym typeface="Roboto Mono"/>
              </a:rPr>
              <a:t>},"json");</a:t>
            </a:r>
            <a:endParaRPr>
              <a:latin typeface="Roboto Mono"/>
              <a:ea typeface="Roboto Mono"/>
              <a:cs typeface="Roboto Mono"/>
              <a:sym typeface="Roboto Mono"/>
            </a:endParaRPr>
          </a:p>
          <a:p>
            <a:pPr indent="0" lvl="0" marL="0">
              <a:spcBef>
                <a:spcPts val="600"/>
              </a:spcBef>
              <a:spcAft>
                <a:spcPts val="0"/>
              </a:spcAft>
              <a:buNone/>
            </a:pPr>
            <a:r>
              <a:rPr lang="en-GB">
                <a:latin typeface="Roboto Mono"/>
                <a:ea typeface="Roboto Mono"/>
                <a:cs typeface="Roboto Mono"/>
                <a:sym typeface="Roboto Mono"/>
              </a:rPr>
              <a:t>});</a:t>
            </a:r>
            <a:endParaRPr>
              <a:latin typeface="Roboto Mono"/>
              <a:ea typeface="Roboto Mono"/>
              <a:cs typeface="Roboto Mono"/>
              <a:sym typeface="Roboto Mono"/>
            </a:endParaRPr>
          </a:p>
          <a:p>
            <a:pPr indent="0" lvl="0" marL="0">
              <a:spcBef>
                <a:spcPts val="600"/>
              </a:spcBef>
              <a:spcAft>
                <a:spcPts val="0"/>
              </a:spcAft>
              <a:buNone/>
            </a:pPr>
            <a:r>
              <a:t/>
            </a:r>
            <a:endParaRPr>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a:t>This reads the API for the joke each time you load the page… and pops it up as an annoying alert, for testing</a:t>
            </a:r>
            <a:endParaRPr>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Make it so the button does it...</a:t>
            </a:r>
            <a:endParaRPr/>
          </a:p>
        </p:txBody>
      </p:sp>
      <p:sp>
        <p:nvSpPr>
          <p:cNvPr id="544" name="Shape 5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$(function() {</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    $("</a:t>
            </a:r>
            <a:r>
              <a:rPr lang="en-GB" sz="1800">
                <a:solidFill>
                  <a:srgbClr val="FF0000"/>
                </a:solidFill>
                <a:latin typeface="Roboto Mono"/>
                <a:ea typeface="Roboto Mono"/>
                <a:cs typeface="Roboto Mono"/>
                <a:sym typeface="Roboto Mono"/>
              </a:rPr>
              <a:t>#button</a:t>
            </a:r>
            <a:r>
              <a:rPr lang="en-GB" sz="1800">
                <a:latin typeface="Roboto Mono"/>
                <a:ea typeface="Roboto Mono"/>
                <a:cs typeface="Roboto Mono"/>
                <a:sym typeface="Roboto Mono"/>
              </a:rPr>
              <a:t>").click(function() {</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        $.get("/jokes",function(</a:t>
            </a:r>
            <a:r>
              <a:rPr lang="en-GB" sz="1800">
                <a:solidFill>
                  <a:srgbClr val="38761D"/>
                </a:solidFill>
                <a:latin typeface="Roboto Mono"/>
                <a:ea typeface="Roboto Mono"/>
                <a:cs typeface="Roboto Mono"/>
                <a:sym typeface="Roboto Mono"/>
              </a:rPr>
              <a:t>data</a:t>
            </a:r>
            <a:r>
              <a:rPr lang="en-GB"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solidFill>
                  <a:srgbClr val="FF0000"/>
                </a:solidFill>
                <a:latin typeface="Roboto Mono"/>
                <a:ea typeface="Roboto Mono"/>
                <a:cs typeface="Roboto Mono"/>
                <a:sym typeface="Roboto Mono"/>
              </a:rPr>
              <a:t>            alert(</a:t>
            </a:r>
            <a:r>
              <a:rPr lang="en-GB" sz="1800">
                <a:solidFill>
                  <a:srgbClr val="38761D"/>
                </a:solidFill>
                <a:latin typeface="Roboto Mono"/>
                <a:ea typeface="Roboto Mono"/>
                <a:cs typeface="Roboto Mono"/>
                <a:sym typeface="Roboto Mono"/>
              </a:rPr>
              <a:t>data.setup</a:t>
            </a:r>
            <a:r>
              <a:rPr lang="en-GB" sz="1800">
                <a:solidFill>
                  <a:srgbClr val="FF0000"/>
                </a:solidFill>
                <a:latin typeface="Roboto Mono"/>
                <a:ea typeface="Roboto Mono"/>
                <a:cs typeface="Roboto Mono"/>
                <a:sym typeface="Roboto Mono"/>
              </a:rPr>
              <a:t>);</a:t>
            </a:r>
            <a:endParaRPr sz="1800">
              <a:solidFill>
                <a:srgbClr val="FF0000"/>
              </a:solidFill>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solidFill>
                  <a:srgbClr val="FF0000"/>
                </a:solidFill>
                <a:latin typeface="Roboto Mono"/>
                <a:ea typeface="Roboto Mono"/>
                <a:cs typeface="Roboto Mono"/>
                <a:sym typeface="Roboto Mono"/>
              </a:rPr>
              <a:t>            alert(</a:t>
            </a:r>
            <a:r>
              <a:rPr lang="en-GB" sz="1800">
                <a:solidFill>
                  <a:srgbClr val="38761D"/>
                </a:solidFill>
                <a:latin typeface="Roboto Mono"/>
                <a:ea typeface="Roboto Mono"/>
                <a:cs typeface="Roboto Mono"/>
                <a:sym typeface="Roboto Mono"/>
              </a:rPr>
              <a:t>data.punchline</a:t>
            </a:r>
            <a:r>
              <a:rPr lang="en-GB" sz="1800">
                <a:solidFill>
                  <a:srgbClr val="FF0000"/>
                </a:solidFill>
                <a:latin typeface="Roboto Mono"/>
                <a:ea typeface="Roboto Mono"/>
                <a:cs typeface="Roboto Mono"/>
                <a:sym typeface="Roboto Mono"/>
              </a:rPr>
              <a:t>);</a:t>
            </a:r>
            <a:endParaRPr sz="1800">
              <a:solidFill>
                <a:srgbClr val="FF0000"/>
              </a:solidFill>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        },"json");</a:t>
            </a:r>
            <a:endParaRPr sz="1800">
              <a:latin typeface="Roboto Mono"/>
              <a:ea typeface="Roboto Mono"/>
              <a:cs typeface="Roboto Mono"/>
              <a:sym typeface="Roboto Mono"/>
            </a:endParaRPr>
          </a:p>
          <a:p>
            <a:pPr indent="0" lvl="0" marL="0" rtl="0">
              <a:spcBef>
                <a:spcPts val="600"/>
              </a:spcBef>
              <a:spcAft>
                <a:spcPts val="0"/>
              </a:spcAft>
              <a:buClr>
                <a:schemeClr val="dk1"/>
              </a:buClr>
              <a:buSzPts val="1100"/>
              <a:buFont typeface="Arial"/>
              <a:buNone/>
            </a:pPr>
            <a:r>
              <a:rPr lang="en-GB"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spcBef>
                <a:spcPts val="600"/>
              </a:spcBef>
              <a:spcAft>
                <a:spcPts val="0"/>
              </a:spcAft>
              <a:buNone/>
            </a:pPr>
            <a:r>
              <a:rPr lang="en-GB" sz="1800">
                <a:latin typeface="Roboto Mono"/>
                <a:ea typeface="Roboto Mono"/>
                <a:cs typeface="Roboto Mono"/>
                <a:sym typeface="Roboto Mono"/>
              </a:rPr>
              <a:t>});</a:t>
            </a:r>
            <a:endParaRPr sz="1800">
              <a:latin typeface="Roboto Mono"/>
              <a:ea typeface="Roboto Mono"/>
              <a:cs typeface="Roboto Mono"/>
              <a:sym typeface="Roboto Mono"/>
            </a:endParaRPr>
          </a:p>
        </p:txBody>
      </p:sp>
      <p:sp>
        <p:nvSpPr>
          <p:cNvPr id="545" name="Shape 545"/>
          <p:cNvSpPr txBox="1"/>
          <p:nvPr/>
        </p:nvSpPr>
        <p:spPr>
          <a:xfrm>
            <a:off x="2826000" y="5061175"/>
            <a:ext cx="6318000" cy="17967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a:t>Note: </a:t>
            </a:r>
            <a:r>
              <a:rPr lang="en-GB"/>
              <a:t>The </a:t>
            </a:r>
            <a:r>
              <a:rPr lang="en-GB">
                <a:latin typeface="Roboto Mono"/>
                <a:ea typeface="Roboto Mono"/>
                <a:cs typeface="Roboto Mono"/>
                <a:sym typeface="Roboto Mono"/>
              </a:rPr>
              <a:t>data </a:t>
            </a:r>
            <a:r>
              <a:rPr lang="en-GB"/>
              <a:t>variable here is actually the object received from </a:t>
            </a:r>
            <a:r>
              <a:rPr lang="en-GB">
                <a:latin typeface="Roboto Mono"/>
                <a:ea typeface="Roboto Mono"/>
                <a:cs typeface="Roboto Mono"/>
                <a:sym typeface="Roboto Mono"/>
              </a:rPr>
              <a:t>jokes[randomInteger]</a:t>
            </a:r>
            <a:r>
              <a:rPr lang="en-GB"/>
              <a:t>!</a:t>
            </a:r>
            <a:endParaRPr/>
          </a:p>
          <a:p>
            <a:pPr indent="0" lvl="0" marL="0" rtl="0">
              <a:spcBef>
                <a:spcPts val="0"/>
              </a:spcBef>
              <a:spcAft>
                <a:spcPts val="0"/>
              </a:spcAft>
              <a:buNone/>
            </a:pPr>
            <a:r>
              <a:t/>
            </a:r>
            <a:endParaRPr/>
          </a:p>
          <a:p>
            <a:pPr indent="0" lvl="0" marL="0" rtl="0">
              <a:spcBef>
                <a:spcPts val="0"/>
              </a:spcBef>
              <a:spcAft>
                <a:spcPts val="0"/>
              </a:spcAft>
              <a:buNone/>
            </a:pPr>
            <a:r>
              <a:rPr lang="en-GB"/>
              <a:t>Almost as if </a:t>
            </a:r>
            <a:endParaRPr/>
          </a:p>
          <a:p>
            <a:pPr indent="0" lvl="0" marL="0" rtl="0">
              <a:spcBef>
                <a:spcPts val="0"/>
              </a:spcBef>
              <a:spcAft>
                <a:spcPts val="0"/>
              </a:spcAft>
              <a:buNone/>
            </a:pPr>
            <a:r>
              <a:rPr lang="en-GB">
                <a:latin typeface="Roboto Mono"/>
                <a:ea typeface="Roboto Mono"/>
                <a:cs typeface="Roboto Mono"/>
                <a:sym typeface="Roboto Mono"/>
              </a:rPr>
              <a:t>var data = jokes[randomInteger];</a:t>
            </a:r>
            <a:endParaRPr>
              <a:latin typeface="Roboto Mono"/>
              <a:ea typeface="Roboto Mono"/>
              <a:cs typeface="Roboto Mono"/>
              <a:sym typeface="Roboto Mono"/>
            </a:endParaRPr>
          </a:p>
          <a:p>
            <a:pPr indent="0" lvl="0" marL="0" rtl="0">
              <a:spcBef>
                <a:spcPts val="0"/>
              </a:spcBef>
              <a:spcAft>
                <a:spcPts val="0"/>
              </a:spcAft>
              <a:buNone/>
            </a:pPr>
            <a:r>
              <a:rPr lang="en-GB">
                <a:latin typeface="Roboto Mono"/>
                <a:ea typeface="Roboto Mono"/>
                <a:cs typeface="Roboto Mono"/>
                <a:sym typeface="Roboto Mono"/>
              </a:rPr>
              <a:t>// data is a jokes object, i.e. data = {setup: “...”, punchline: “...”}</a:t>
            </a:r>
            <a:endParaRPr>
              <a:latin typeface="Roboto Mono"/>
              <a:ea typeface="Roboto Mono"/>
              <a:cs typeface="Roboto Mono"/>
              <a:sym typeface="Roboto Mono"/>
            </a:endParaRPr>
          </a:p>
          <a:p>
            <a:pPr indent="0" lvl="0" marL="0" rt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What’s Happening?</a:t>
            </a:r>
            <a:endParaRPr/>
          </a:p>
        </p:txBody>
      </p:sp>
      <p:sp>
        <p:nvSpPr>
          <p:cNvPr id="551" name="Shape 5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t>Your Node app contains both </a:t>
            </a:r>
            <a:r>
              <a:rPr i="1" lang="en-GB"/>
              <a:t>client </a:t>
            </a:r>
            <a:r>
              <a:rPr lang="en-GB"/>
              <a:t>and </a:t>
            </a:r>
            <a:r>
              <a:rPr i="1" lang="en-GB"/>
              <a:t>server</a:t>
            </a:r>
            <a:r>
              <a:rPr lang="en-GB"/>
              <a:t> here:</a:t>
            </a:r>
            <a:endParaRPr/>
          </a:p>
          <a:p>
            <a:pPr indent="-381000" lvl="0" marL="457200" rtl="0">
              <a:spcBef>
                <a:spcPts val="600"/>
              </a:spcBef>
              <a:spcAft>
                <a:spcPts val="0"/>
              </a:spcAft>
              <a:buSzPts val="2400"/>
              <a:buChar char="●"/>
            </a:pPr>
            <a:r>
              <a:rPr lang="en-GB"/>
              <a:t>Server: </a:t>
            </a:r>
            <a:r>
              <a:rPr b="1" lang="en-GB"/>
              <a:t>server</a:t>
            </a:r>
            <a:r>
              <a:rPr b="1" lang="en-GB"/>
              <a:t>.js </a:t>
            </a:r>
            <a:r>
              <a:rPr i="1" lang="en-GB"/>
              <a:t>(listening for people who type in URLs)</a:t>
            </a:r>
            <a:endParaRPr i="1"/>
          </a:p>
          <a:p>
            <a:pPr indent="-355600" lvl="1" marL="914400" rtl="0">
              <a:spcBef>
                <a:spcPts val="0"/>
              </a:spcBef>
              <a:spcAft>
                <a:spcPts val="0"/>
              </a:spcAft>
              <a:buSzPts val="2000"/>
              <a:buChar char="○"/>
            </a:pPr>
            <a:r>
              <a:rPr lang="en-GB"/>
              <a:t>“When someone asks for the route /jokes, I’ll give them a joke in JSON format (an Object)”</a:t>
            </a:r>
            <a:endParaRPr/>
          </a:p>
          <a:p>
            <a:pPr indent="-355600" lvl="1" marL="914400" rtl="0">
              <a:spcBef>
                <a:spcPts val="0"/>
              </a:spcBef>
              <a:spcAft>
                <a:spcPts val="0"/>
              </a:spcAft>
              <a:buSzPts val="2000"/>
              <a:buChar char="○"/>
            </a:pPr>
            <a:r>
              <a:rPr lang="en-GB"/>
              <a:t>“When someone asks for the route /, I’ll give them index.html”</a:t>
            </a:r>
            <a:endParaRPr/>
          </a:p>
          <a:p>
            <a:pPr indent="-355600" lvl="1" marL="914400" rtl="0">
              <a:spcBef>
                <a:spcPts val="0"/>
              </a:spcBef>
              <a:spcAft>
                <a:spcPts val="0"/>
              </a:spcAft>
              <a:buSzPts val="2000"/>
              <a:buChar char="○"/>
            </a:pPr>
            <a:r>
              <a:rPr lang="en-GB"/>
              <a:t>“When someone asks for the route /app.js, I’ll give them app.js”</a:t>
            </a:r>
            <a:endParaRPr/>
          </a:p>
          <a:p>
            <a:pPr indent="-381000" lvl="0" marL="457200" rtl="0">
              <a:spcBef>
                <a:spcPts val="0"/>
              </a:spcBef>
              <a:spcAft>
                <a:spcPts val="0"/>
              </a:spcAft>
              <a:buSzPts val="2400"/>
              <a:buChar char="●"/>
            </a:pPr>
            <a:r>
              <a:rPr lang="en-GB"/>
              <a:t>Client: </a:t>
            </a:r>
            <a:r>
              <a:rPr b="1" lang="en-GB"/>
              <a:t>index.html </a:t>
            </a:r>
            <a:r>
              <a:rPr lang="en-GB"/>
              <a:t>and </a:t>
            </a:r>
            <a:r>
              <a:rPr b="1" lang="en-GB"/>
              <a:t>client</a:t>
            </a:r>
            <a:r>
              <a:rPr b="1" lang="en-GB"/>
              <a:t>.js </a:t>
            </a:r>
            <a:r>
              <a:rPr i="1" lang="en-GB"/>
              <a:t>(run by the browser after it downloads the files from the server)</a:t>
            </a:r>
            <a:endParaRPr i="1"/>
          </a:p>
          <a:p>
            <a:pPr indent="-355600" lvl="1" marL="914400" rtl="0">
              <a:spcBef>
                <a:spcPts val="0"/>
              </a:spcBef>
              <a:spcAft>
                <a:spcPts val="0"/>
              </a:spcAft>
              <a:buSzPts val="2000"/>
              <a:buChar char="○"/>
            </a:pPr>
            <a:r>
              <a:rPr b="1" lang="en-GB"/>
              <a:t>index.html</a:t>
            </a:r>
            <a:r>
              <a:rPr lang="en-GB"/>
              <a:t>: “When the browser loads this page, also load app.js”</a:t>
            </a:r>
            <a:endParaRPr/>
          </a:p>
          <a:p>
            <a:pPr indent="-355600" lvl="1" marL="914400" rtl="0">
              <a:spcBef>
                <a:spcPts val="0"/>
              </a:spcBef>
              <a:spcAft>
                <a:spcPts val="0"/>
              </a:spcAft>
              <a:buSzPts val="2000"/>
              <a:buChar char="○"/>
            </a:pPr>
            <a:r>
              <a:rPr b="1" lang="en-GB"/>
              <a:t>app.js</a:t>
            </a:r>
            <a:r>
              <a:rPr lang="en-GB"/>
              <a:t>: “When the page is done loading, let’s go look up /jokes, grab the JSON joke, and put it back in the HTML page”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Exercise</a:t>
            </a:r>
            <a:endParaRPr/>
          </a:p>
        </p:txBody>
      </p:sp>
      <p:sp>
        <p:nvSpPr>
          <p:cNvPr id="557" name="Shape 5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Right now, your button </a:t>
            </a:r>
            <a:r>
              <a:rPr i="1" lang="en-GB"/>
              <a:t>alerts</a:t>
            </a:r>
            <a:r>
              <a:rPr lang="en-GB"/>
              <a:t> the setup and the punchline</a:t>
            </a:r>
            <a:endParaRPr/>
          </a:p>
          <a:p>
            <a:pPr indent="-381000" lvl="0" marL="457200" rtl="0">
              <a:spcBef>
                <a:spcPts val="0"/>
              </a:spcBef>
              <a:spcAft>
                <a:spcPts val="0"/>
              </a:spcAft>
              <a:buSzPts val="2400"/>
              <a:buChar char="●"/>
            </a:pPr>
            <a:r>
              <a:rPr lang="en-GB"/>
              <a:t>We want to change the two DIVs to show the setup and punchline instead</a:t>
            </a:r>
            <a:endParaRPr/>
          </a:p>
          <a:p>
            <a:pPr indent="-381000" lvl="0" marL="457200" rtl="0">
              <a:spcBef>
                <a:spcPts val="0"/>
              </a:spcBef>
              <a:spcAft>
                <a:spcPts val="0"/>
              </a:spcAft>
              <a:buSzPts val="2400"/>
              <a:buChar char="●"/>
            </a:pPr>
            <a:r>
              <a:rPr lang="en-GB"/>
              <a:t>Can you do that with jQuery? </a:t>
            </a:r>
            <a:endParaRPr/>
          </a:p>
          <a:p>
            <a:pPr indent="-381000" lvl="0" marL="457200">
              <a:spcBef>
                <a:spcPts val="0"/>
              </a:spcBef>
              <a:spcAft>
                <a:spcPts val="0"/>
              </a:spcAft>
              <a:buSzPts val="2400"/>
              <a:buChar char="●"/>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p:nvPr/>
        </p:nvSpPr>
        <p:spPr>
          <a:xfrm>
            <a:off x="0" y="4412075"/>
            <a:ext cx="9144000" cy="12324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There are some items that are </a:t>
            </a:r>
            <a:r>
              <a:rPr i="1" lang="en-GB"/>
              <a:t>static</a:t>
            </a:r>
            <a:r>
              <a:rPr lang="en-GB"/>
              <a:t> — they don’t need to be served up separately</a:t>
            </a:r>
            <a:endParaRPr/>
          </a:p>
          <a:p>
            <a:pPr indent="-381000" lvl="0" marL="457200" rtl="0">
              <a:spcBef>
                <a:spcPts val="0"/>
              </a:spcBef>
              <a:spcAft>
                <a:spcPts val="0"/>
              </a:spcAft>
              <a:buSzPts val="2400"/>
              <a:buChar char="●"/>
            </a:pPr>
            <a:r>
              <a:rPr lang="en-GB"/>
              <a:t>These are mostly client files, e.g. </a:t>
            </a:r>
            <a:r>
              <a:rPr b="1" lang="en-GB"/>
              <a:t>app.js</a:t>
            </a:r>
            <a:r>
              <a:rPr lang="en-GB"/>
              <a:t>, </a:t>
            </a:r>
            <a:r>
              <a:rPr b="1" lang="en-GB"/>
              <a:t>index.html</a:t>
            </a:r>
            <a:r>
              <a:rPr lang="en-GB"/>
              <a:t>, and maybe some CSS later on</a:t>
            </a:r>
            <a:endParaRPr/>
          </a:p>
          <a:p>
            <a:pPr indent="-381000" lvl="0" marL="457200" rtl="0">
              <a:spcBef>
                <a:spcPts val="0"/>
              </a:spcBef>
              <a:spcAft>
                <a:spcPts val="0"/>
              </a:spcAft>
              <a:buSzPts val="2400"/>
              <a:buChar char="●"/>
            </a:pPr>
            <a:r>
              <a:rPr lang="en-GB"/>
              <a:t>Move them to a “static” folder, then ask Express to serve them directly:</a:t>
            </a:r>
            <a:endParaRPr/>
          </a:p>
          <a:p>
            <a:pPr indent="0" lvl="0" marL="0" rtl="0">
              <a:spcBef>
                <a:spcPts val="600"/>
              </a:spcBef>
              <a:spcAft>
                <a:spcPts val="0"/>
              </a:spcAft>
              <a:buNone/>
            </a:pPr>
            <a:r>
              <a:t/>
            </a:r>
            <a:endParaRPr/>
          </a:p>
          <a:p>
            <a:pPr indent="457200" lvl="0" marL="0" rtl="0">
              <a:spcBef>
                <a:spcPts val="600"/>
              </a:spcBef>
              <a:spcAft>
                <a:spcPts val="0"/>
              </a:spcAft>
              <a:buNone/>
            </a:pPr>
            <a:r>
              <a:rPr lang="en-GB" sz="1800">
                <a:solidFill>
                  <a:srgbClr val="0000FF"/>
                </a:solidFill>
                <a:latin typeface="Roboto Mono"/>
                <a:ea typeface="Roboto Mono"/>
                <a:cs typeface="Roboto Mono"/>
                <a:sym typeface="Roboto Mono"/>
              </a:rPr>
              <a:t>app.use(express.static('static'));</a:t>
            </a:r>
            <a:endParaRPr sz="1800">
              <a:solidFill>
                <a:srgbClr val="0000FF"/>
              </a:solidFill>
              <a:latin typeface="Roboto Mono"/>
              <a:ea typeface="Roboto Mono"/>
              <a:cs typeface="Roboto Mono"/>
              <a:sym typeface="Roboto Mono"/>
            </a:endParaRPr>
          </a:p>
          <a:p>
            <a:pPr indent="0" lvl="0" marL="0" rtl="0">
              <a:spcBef>
                <a:spcPts val="600"/>
              </a:spcBef>
              <a:spcAft>
                <a:spcPts val="0"/>
              </a:spcAft>
              <a:buNone/>
            </a:pPr>
            <a:r>
              <a:t/>
            </a:r>
            <a:endParaRPr/>
          </a:p>
          <a:p>
            <a:pPr indent="-381000" lvl="0" marL="457200" rtl="0">
              <a:spcBef>
                <a:spcPts val="600"/>
              </a:spcBef>
              <a:spcAft>
                <a:spcPts val="0"/>
              </a:spcAft>
              <a:buSzPts val="2400"/>
              <a:buChar char="●"/>
            </a:pPr>
            <a:r>
              <a:rPr lang="en-GB"/>
              <a:t>Which lines can the above replace?</a:t>
            </a:r>
            <a:endParaRPr/>
          </a:p>
          <a:p>
            <a:pPr indent="-381000" lvl="0" marL="457200" rtl="0">
              <a:spcBef>
                <a:spcPts val="0"/>
              </a:spcBef>
              <a:spcAft>
                <a:spcPts val="0"/>
              </a:spcAft>
              <a:buSzPts val="2400"/>
              <a:buChar char="●"/>
            </a:pPr>
            <a:r>
              <a:rPr lang="en-GB"/>
              <a:t>Refer to the </a:t>
            </a:r>
            <a:r>
              <a:rPr lang="en-GB" u="sng">
                <a:solidFill>
                  <a:schemeClr val="hlink"/>
                </a:solidFill>
                <a:hlinkClick r:id="rId3"/>
              </a:rPr>
              <a:t>original Glitch JS file</a:t>
            </a:r>
            <a:r>
              <a:rPr lang="en-GB"/>
              <a:t> for how this works </a:t>
            </a:r>
            <a:endParaRPr sz="1800">
              <a:solidFill>
                <a:srgbClr val="0000FF"/>
              </a:solidFill>
              <a:latin typeface="Source Code Pro"/>
              <a:ea typeface="Source Code Pro"/>
              <a:cs typeface="Source Code Pro"/>
              <a:sym typeface="Source Code Pro"/>
            </a:endParaRPr>
          </a:p>
        </p:txBody>
      </p:sp>
      <p:sp>
        <p:nvSpPr>
          <p:cNvPr id="564" name="Shape 5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Optimise 1: Static Assets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Optimise for local: Nodemon</a:t>
            </a:r>
            <a:endParaRPr/>
          </a:p>
        </p:txBody>
      </p:sp>
      <p:sp>
        <p:nvSpPr>
          <p:cNvPr id="570" name="Shape 5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GB"/>
              <a:t>No more Ctrl-C, up, enter! (needs admin access)</a:t>
            </a:r>
            <a:endParaRPr/>
          </a:p>
        </p:txBody>
      </p:sp>
      <p:pic>
        <p:nvPicPr>
          <p:cNvPr id="571" name="Shape 571"/>
          <p:cNvPicPr preferRelativeResize="0"/>
          <p:nvPr/>
        </p:nvPicPr>
        <p:blipFill>
          <a:blip r:embed="rId3">
            <a:alphaModFix/>
          </a:blip>
          <a:stretch>
            <a:fillRect/>
          </a:stretch>
        </p:blipFill>
        <p:spPr>
          <a:xfrm>
            <a:off x="829950" y="2288200"/>
            <a:ext cx="7484100" cy="4262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 is a server?</a:t>
            </a:r>
            <a:endParaRPr/>
          </a:p>
        </p:txBody>
      </p:sp>
      <p:sp>
        <p:nvSpPr>
          <p:cNvPr id="283" name="Shape 283"/>
          <p:cNvSpPr txBox="1"/>
          <p:nvPr>
            <p:ph idx="1" type="body"/>
          </p:nvPr>
        </p:nvSpPr>
        <p:spPr>
          <a:xfrm>
            <a:off x="457200" y="1600200"/>
            <a:ext cx="42132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The server and the stack</a:t>
            </a:r>
            <a:endParaRPr/>
          </a:p>
          <a:p>
            <a:pPr indent="-381000" lvl="0" marL="457200" rtl="0">
              <a:spcBef>
                <a:spcPts val="0"/>
              </a:spcBef>
              <a:spcAft>
                <a:spcPts val="0"/>
              </a:spcAft>
              <a:buSzPts val="2400"/>
              <a:buChar char="●"/>
            </a:pPr>
            <a:r>
              <a:rPr lang="en-GB"/>
              <a:t>LAMP (Linux, Apache, mySQL, PHP)</a:t>
            </a:r>
            <a:endParaRPr/>
          </a:p>
          <a:p>
            <a:pPr indent="-381000" lvl="0" marL="457200" rtl="0">
              <a:spcBef>
                <a:spcPts val="0"/>
              </a:spcBef>
              <a:spcAft>
                <a:spcPts val="0"/>
              </a:spcAft>
              <a:buSzPts val="2400"/>
              <a:buChar char="●"/>
            </a:pPr>
            <a:r>
              <a:rPr lang="en-GB"/>
              <a:t>MEAN (MongoDB, Express, Angular, Node.js)</a:t>
            </a:r>
            <a:endParaRPr/>
          </a:p>
          <a:p>
            <a:pPr indent="-381000" lvl="0" marL="457200" rtl="0">
              <a:spcBef>
                <a:spcPts val="0"/>
              </a:spcBef>
              <a:spcAft>
                <a:spcPts val="0"/>
              </a:spcAft>
              <a:buSzPts val="2400"/>
              <a:buChar char="●"/>
            </a:pPr>
            <a:r>
              <a:rPr lang="en-GB"/>
              <a:t>ASP.net</a:t>
            </a:r>
            <a:endParaRPr/>
          </a:p>
          <a:p>
            <a:pPr indent="-381000" lvl="0" marL="457200" rtl="0">
              <a:spcBef>
                <a:spcPts val="0"/>
              </a:spcBef>
              <a:spcAft>
                <a:spcPts val="0"/>
              </a:spcAft>
              <a:buSzPts val="2400"/>
              <a:buChar char="●"/>
            </a:pPr>
            <a:r>
              <a:rPr lang="en-GB"/>
              <a:t>Web Hosting (AWS, DigitalOcean, Raspberry Pi)</a:t>
            </a:r>
            <a:endParaRPr/>
          </a:p>
        </p:txBody>
      </p:sp>
      <p:pic>
        <p:nvPicPr>
          <p:cNvPr id="284" name="Shape 284"/>
          <p:cNvPicPr preferRelativeResize="0"/>
          <p:nvPr/>
        </p:nvPicPr>
        <p:blipFill>
          <a:blip r:embed="rId3">
            <a:alphaModFix/>
          </a:blip>
          <a:stretch>
            <a:fillRect/>
          </a:stretch>
        </p:blipFill>
        <p:spPr>
          <a:xfrm>
            <a:off x="4670350" y="2069750"/>
            <a:ext cx="43712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 is Node?</a:t>
            </a:r>
            <a:endParaRPr/>
          </a:p>
        </p:txBody>
      </p:sp>
      <p:sp>
        <p:nvSpPr>
          <p:cNvPr id="290" name="Shape 290"/>
          <p:cNvSpPr txBox="1"/>
          <p:nvPr>
            <p:ph idx="1" type="body"/>
          </p:nvPr>
        </p:nvSpPr>
        <p:spPr>
          <a:xfrm>
            <a:off x="457200" y="1600200"/>
            <a:ext cx="48861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A </a:t>
            </a:r>
            <a:r>
              <a:rPr i="1" lang="en-GB"/>
              <a:t>server-side run-time environment</a:t>
            </a:r>
            <a:r>
              <a:rPr lang="en-GB"/>
              <a:t> that runs on JavaScript</a:t>
            </a:r>
            <a:endParaRPr/>
          </a:p>
          <a:p>
            <a:pPr indent="-381000" lvl="0" marL="457200" rtl="0">
              <a:spcBef>
                <a:spcPts val="0"/>
              </a:spcBef>
              <a:spcAft>
                <a:spcPts val="0"/>
              </a:spcAft>
              <a:buSzPts val="2400"/>
              <a:buChar char="●"/>
            </a:pPr>
            <a:r>
              <a:rPr lang="en-GB"/>
              <a:t>Aim was to create real-time websites with push capabilities</a:t>
            </a:r>
            <a:endParaRPr/>
          </a:p>
          <a:p>
            <a:pPr indent="-381000" lvl="0" marL="457200" rtl="0">
              <a:spcBef>
                <a:spcPts val="0"/>
              </a:spcBef>
              <a:spcAft>
                <a:spcPts val="0"/>
              </a:spcAft>
              <a:buSzPts val="2400"/>
              <a:buChar char="●"/>
            </a:pPr>
            <a:r>
              <a:rPr lang="en-GB"/>
              <a:t>Allows for JavaScript everywhere (front and back end)</a:t>
            </a:r>
            <a:endParaRPr/>
          </a:p>
          <a:p>
            <a:pPr indent="-381000" lvl="0" marL="457200" rtl="0">
              <a:spcBef>
                <a:spcPts val="0"/>
              </a:spcBef>
              <a:spcAft>
                <a:spcPts val="0"/>
              </a:spcAft>
              <a:buSzPts val="2400"/>
              <a:buChar char="●"/>
            </a:pPr>
            <a:r>
              <a:rPr lang="en-GB"/>
              <a:t>Supposedly great for concurrent connections — speed and scalability</a:t>
            </a:r>
            <a:endParaRPr/>
          </a:p>
        </p:txBody>
      </p:sp>
      <p:pic>
        <p:nvPicPr>
          <p:cNvPr id="291" name="Shape 291"/>
          <p:cNvPicPr preferRelativeResize="0"/>
          <p:nvPr/>
        </p:nvPicPr>
        <p:blipFill>
          <a:blip r:embed="rId3">
            <a:alphaModFix/>
          </a:blip>
          <a:stretch>
            <a:fillRect/>
          </a:stretch>
        </p:blipFill>
        <p:spPr>
          <a:xfrm>
            <a:off x="4962250" y="2210750"/>
            <a:ext cx="4155500" cy="271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The Node.js bandwagon</a:t>
            </a:r>
            <a:endParaRPr/>
          </a:p>
        </p:txBody>
      </p:sp>
      <p:pic>
        <p:nvPicPr>
          <p:cNvPr descr="Screen Shot 2016-07-08 at 11.02.00 pm.png" id="297" name="Shape 297"/>
          <p:cNvPicPr preferRelativeResize="0"/>
          <p:nvPr/>
        </p:nvPicPr>
        <p:blipFill>
          <a:blip r:embed="rId3">
            <a:alphaModFix/>
          </a:blip>
          <a:stretch>
            <a:fillRect/>
          </a:stretch>
        </p:blipFill>
        <p:spPr>
          <a:xfrm>
            <a:off x="323850" y="1695450"/>
            <a:ext cx="8496300"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Running Node</a:t>
            </a:r>
            <a:endParaRPr/>
          </a:p>
          <a:p>
            <a:pPr indent="0" lvl="0" marL="0" rtl="0">
              <a:spcBef>
                <a:spcPts val="0"/>
              </a:spcBef>
              <a:spcAft>
                <a:spcPts val="0"/>
              </a:spcAft>
              <a:buNone/>
            </a:pPr>
            <a:r>
              <a:rPr b="0" lang="en-GB" sz="3600"/>
              <a:t>Try at home: get Node working on your home computer— </a:t>
            </a:r>
            <a:r>
              <a:rPr b="0" lang="en-GB" sz="3600" u="sng">
                <a:solidFill>
                  <a:srgbClr val="FFFF00"/>
                </a:solidFill>
                <a:hlinkClick r:id="rId3"/>
              </a:rPr>
              <a:t>https://medium.com/@adnanrahic/hello-world-app-with-node-js-and-express-c1eb7cfa8a30</a:t>
            </a:r>
            <a:r>
              <a:rPr b="0" lang="en-GB" sz="3600">
                <a:solidFill>
                  <a:srgbClr val="FFFF00"/>
                </a:solidFill>
              </a:rPr>
              <a:t> </a:t>
            </a:r>
            <a:endParaRPr b="0" sz="180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Node Server</a:t>
            </a:r>
            <a:endParaRPr/>
          </a:p>
        </p:txBody>
      </p:sp>
      <p:sp>
        <p:nvSpPr>
          <p:cNvPr id="308" name="Shape 30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Run locally</a:t>
            </a:r>
            <a:endParaRPr/>
          </a:p>
          <a:p>
            <a:pPr indent="-355600" lvl="1" marL="914400" rtl="0">
              <a:spcBef>
                <a:spcPts val="0"/>
              </a:spcBef>
              <a:spcAft>
                <a:spcPts val="0"/>
              </a:spcAft>
              <a:buSzPts val="2000"/>
              <a:buChar char="○"/>
            </a:pPr>
            <a:r>
              <a:rPr lang="en-GB"/>
              <a:t>Start Git Shell or PowerShell</a:t>
            </a:r>
            <a:endParaRPr/>
          </a:p>
          <a:p>
            <a:pPr indent="-381000" lvl="0" marL="457200" rtl="0">
              <a:spcBef>
                <a:spcPts val="0"/>
              </a:spcBef>
              <a:spcAft>
                <a:spcPts val="0"/>
              </a:spcAft>
              <a:buSzPts val="2400"/>
              <a:buChar char="●"/>
            </a:pPr>
            <a:r>
              <a:rPr lang="en-GB"/>
              <a:t>Run in the Cloud</a:t>
            </a:r>
            <a:endParaRPr/>
          </a:p>
          <a:p>
            <a:pPr indent="-355600" lvl="1" marL="914400" rtl="0">
              <a:spcBef>
                <a:spcPts val="0"/>
              </a:spcBef>
              <a:spcAft>
                <a:spcPts val="0"/>
              </a:spcAft>
              <a:buSzPts val="2000"/>
              <a:buChar char="○"/>
            </a:pPr>
            <a:r>
              <a:rPr lang="en-GB"/>
              <a:t>Nitrous</a:t>
            </a:r>
            <a:endParaRPr/>
          </a:p>
          <a:p>
            <a:pPr indent="-355600" lvl="1" marL="914400" rtl="0">
              <a:spcBef>
                <a:spcPts val="0"/>
              </a:spcBef>
              <a:spcAft>
                <a:spcPts val="0"/>
              </a:spcAft>
              <a:buSzPts val="2000"/>
              <a:buChar char="○"/>
            </a:pPr>
            <a:r>
              <a:rPr lang="en-GB"/>
              <a:t>Amazon EC2</a:t>
            </a:r>
            <a:endParaRPr/>
          </a:p>
          <a:p>
            <a:pPr indent="-355600" lvl="1" marL="914400" rtl="0">
              <a:spcBef>
                <a:spcPts val="0"/>
              </a:spcBef>
              <a:spcAft>
                <a:spcPts val="0"/>
              </a:spcAft>
              <a:buSzPts val="2000"/>
              <a:buChar char="○"/>
            </a:pPr>
            <a:r>
              <a:rPr lang="en-GB"/>
              <a:t>Cloud9</a:t>
            </a:r>
            <a:endParaRPr/>
          </a:p>
          <a:p>
            <a:pPr indent="-355600" lvl="1" marL="914400" rtl="0">
              <a:spcBef>
                <a:spcPts val="0"/>
              </a:spcBef>
              <a:spcAft>
                <a:spcPts val="0"/>
              </a:spcAft>
              <a:buSzPts val="2000"/>
              <a:buChar char="○"/>
            </a:pPr>
            <a:r>
              <a:rPr lang="en-GB"/>
              <a:t>Glitch</a:t>
            </a:r>
            <a:endParaRPr/>
          </a:p>
          <a:p>
            <a:pPr indent="-381000" lvl="0" marL="457200" rtl="0">
              <a:spcBef>
                <a:spcPts val="0"/>
              </a:spcBef>
              <a:spcAft>
                <a:spcPts val="0"/>
              </a:spcAft>
              <a:buSzPts val="2400"/>
              <a:buChar char="●"/>
            </a:pPr>
            <a:r>
              <a:rPr lang="en-GB"/>
              <a:t>Running locally</a:t>
            </a:r>
            <a:r>
              <a:rPr b="1" lang="en-GB"/>
              <a:t>… </a:t>
            </a:r>
            <a:endParaRPr/>
          </a:p>
          <a:p>
            <a:pPr indent="-355600" lvl="1" marL="914400" rtl="0">
              <a:spcBef>
                <a:spcPts val="0"/>
              </a:spcBef>
              <a:spcAft>
                <a:spcPts val="0"/>
              </a:spcAft>
              <a:buSzPts val="2000"/>
              <a:buChar char="○"/>
            </a:pPr>
            <a:r>
              <a:rPr lang="en-GB"/>
              <a:t>In Windows, run </a:t>
            </a:r>
            <a:r>
              <a:rPr b="1" lang="en-GB"/>
              <a:t>PowerShell</a:t>
            </a:r>
            <a:endParaRPr/>
          </a:p>
          <a:p>
            <a:pPr indent="-355600" lvl="1" marL="914400" rtl="0">
              <a:spcBef>
                <a:spcPts val="0"/>
              </a:spcBef>
              <a:spcAft>
                <a:spcPts val="0"/>
              </a:spcAft>
              <a:buSzPts val="2000"/>
              <a:buFont typeface="Roboto Mono"/>
              <a:buChar char="○"/>
            </a:pPr>
            <a:r>
              <a:rPr b="1" lang="en-GB">
                <a:latin typeface="Roboto Mono"/>
                <a:ea typeface="Roboto Mono"/>
                <a:cs typeface="Roboto Mono"/>
                <a:sym typeface="Roboto Mono"/>
              </a:rPr>
              <a:t>cd D:/</a:t>
            </a:r>
            <a:endParaRPr b="1">
              <a:latin typeface="Roboto Mono"/>
              <a:ea typeface="Roboto Mono"/>
              <a:cs typeface="Roboto Mono"/>
              <a:sym typeface="Roboto Mono"/>
            </a:endParaRPr>
          </a:p>
          <a:p>
            <a:pPr indent="-355600" lvl="1" marL="914400" rtl="0">
              <a:spcBef>
                <a:spcPts val="0"/>
              </a:spcBef>
              <a:spcAft>
                <a:spcPts val="0"/>
              </a:spcAft>
              <a:buSzPts val="2000"/>
              <a:buChar char="○"/>
            </a:pPr>
            <a:r>
              <a:rPr b="1" lang="en-GB">
                <a:latin typeface="Roboto Mono"/>
                <a:ea typeface="Roboto Mono"/>
                <a:cs typeface="Roboto Mono"/>
                <a:sym typeface="Roboto Mono"/>
              </a:rPr>
              <a:t>mkdir node/&lt;yourname&gt;</a:t>
            </a:r>
            <a:r>
              <a:rPr lang="en-GB"/>
              <a:t> 	[don’t use any spaces]</a:t>
            </a:r>
            <a:endParaRPr/>
          </a:p>
          <a:p>
            <a:pPr indent="-355600" lvl="1" marL="914400" rtl="0">
              <a:spcBef>
                <a:spcPts val="0"/>
              </a:spcBef>
              <a:spcAft>
                <a:spcPts val="0"/>
              </a:spcAft>
              <a:buSzPts val="2000"/>
              <a:buChar char="○"/>
            </a:pPr>
            <a:r>
              <a:rPr lang="en-GB"/>
              <a:t>Open the folder in Atom/Notepad++/Editor of your choice</a:t>
            </a:r>
            <a:endParaRPr/>
          </a:p>
          <a:p>
            <a:pPr indent="-355600" lvl="1" marL="914400" rtl="0">
              <a:spcBef>
                <a:spcPts val="0"/>
              </a:spcBef>
              <a:spcAft>
                <a:spcPts val="0"/>
              </a:spcAft>
              <a:buSzPts val="2000"/>
              <a:buChar char="○"/>
            </a:pPr>
            <a:r>
              <a:rPr lang="en-GB"/>
              <a:t>Create an index.js file</a:t>
            </a:r>
            <a:endParaRPr/>
          </a:p>
          <a:p>
            <a:pPr indent="0" lvl="0" marL="457200" rtl="0">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nkercademy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nkercademy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