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C6AE3-6C2C-496C-9841-2DD569EAB0A5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29DBE76-B798-40BD-A52A-94E6DDD65CB8}">
      <dgm:prSet custT="1"/>
      <dgm:spPr/>
      <dgm:t>
        <a:bodyPr/>
        <a:lstStyle/>
        <a:p>
          <a:pPr algn="just"/>
          <a:r>
            <a:rPr lang="es-MX" sz="2400" b="1" dirty="0" smtClean="0"/>
            <a:t>Contexto</a:t>
          </a:r>
          <a:r>
            <a:rPr lang="es-MX" sz="2400" dirty="0" smtClean="0"/>
            <a:t>: La inteligencia artificial (IA) ha revolucionado la agricultura, facilitando la detección de enfermedades en cultivos.</a:t>
          </a:r>
          <a:endParaRPr lang="es-MX" sz="2400" dirty="0"/>
        </a:p>
      </dgm:t>
    </dgm:pt>
    <dgm:pt modelId="{81690F6E-04B9-48B8-8B81-CC39025BA32F}" type="parTrans" cxnId="{DF5F167D-61AD-48D8-A71D-4086466C2B7C}">
      <dgm:prSet/>
      <dgm:spPr/>
      <dgm:t>
        <a:bodyPr/>
        <a:lstStyle/>
        <a:p>
          <a:pPr algn="just"/>
          <a:endParaRPr lang="es-MX" sz="2400"/>
        </a:p>
      </dgm:t>
    </dgm:pt>
    <dgm:pt modelId="{29725A6D-4FBD-4E94-B2D2-CD735BA089D0}" type="sibTrans" cxnId="{DF5F167D-61AD-48D8-A71D-4086466C2B7C}">
      <dgm:prSet/>
      <dgm:spPr/>
      <dgm:t>
        <a:bodyPr/>
        <a:lstStyle/>
        <a:p>
          <a:pPr algn="just"/>
          <a:endParaRPr lang="es-MX" sz="2400"/>
        </a:p>
      </dgm:t>
    </dgm:pt>
    <dgm:pt modelId="{311D0934-D501-4300-AE43-F779044E6DA3}">
      <dgm:prSet custT="1"/>
      <dgm:spPr/>
      <dgm:t>
        <a:bodyPr/>
        <a:lstStyle/>
        <a:p>
          <a:pPr algn="just"/>
          <a:r>
            <a:rPr lang="es-MX" sz="2400" b="1" smtClean="0"/>
            <a:t>Objetivo</a:t>
          </a:r>
          <a:r>
            <a:rPr lang="es-MX" sz="2400" smtClean="0"/>
            <a:t>: Utilizar una red neuronal para identificar automáticamente si una planta de maíz está sana o enferma a partir de imágenes</a:t>
          </a:r>
          <a:endParaRPr lang="es-MX" sz="2400" dirty="0"/>
        </a:p>
      </dgm:t>
    </dgm:pt>
    <dgm:pt modelId="{1AE6EB6F-EF42-475A-B5B9-CE58BBB2D3ED}" type="parTrans" cxnId="{61F972A8-EB15-4E52-A985-7230F0D66543}">
      <dgm:prSet/>
      <dgm:spPr/>
      <dgm:t>
        <a:bodyPr/>
        <a:lstStyle/>
        <a:p>
          <a:pPr algn="just"/>
          <a:endParaRPr lang="es-MX" sz="2400"/>
        </a:p>
      </dgm:t>
    </dgm:pt>
    <dgm:pt modelId="{80274F5E-D56A-4D04-9C1D-228EEB28F855}" type="sibTrans" cxnId="{61F972A8-EB15-4E52-A985-7230F0D66543}">
      <dgm:prSet/>
      <dgm:spPr/>
      <dgm:t>
        <a:bodyPr/>
        <a:lstStyle/>
        <a:p>
          <a:pPr algn="just"/>
          <a:endParaRPr lang="es-MX" sz="2400"/>
        </a:p>
      </dgm:t>
    </dgm:pt>
    <dgm:pt modelId="{67DD8F70-ACDF-4677-B7DB-8EB7879FB052}">
      <dgm:prSet custT="1"/>
      <dgm:spPr/>
      <dgm:t>
        <a:bodyPr/>
        <a:lstStyle/>
        <a:p>
          <a:pPr algn="just"/>
          <a:r>
            <a:rPr lang="es-MX" sz="2400" b="1" smtClean="0"/>
            <a:t>Plataforma</a:t>
          </a:r>
          <a:r>
            <a:rPr lang="es-MX" sz="2400" smtClean="0"/>
            <a:t>: Google Colab, que ofrece acceso gratuito a recursos de cómputo en la nube.</a:t>
          </a:r>
          <a:endParaRPr lang="es-MX" sz="2400" dirty="0"/>
        </a:p>
      </dgm:t>
    </dgm:pt>
    <dgm:pt modelId="{3F15C2D1-A4B4-44A3-8D48-51790A6650A0}" type="parTrans" cxnId="{DDF56C44-A4CD-4885-9007-4DC83B4527E6}">
      <dgm:prSet/>
      <dgm:spPr/>
      <dgm:t>
        <a:bodyPr/>
        <a:lstStyle/>
        <a:p>
          <a:pPr algn="just"/>
          <a:endParaRPr lang="es-MX" sz="2400"/>
        </a:p>
      </dgm:t>
    </dgm:pt>
    <dgm:pt modelId="{B2268E50-2126-4CF0-BF9D-D24EF99969CC}" type="sibTrans" cxnId="{DDF56C44-A4CD-4885-9007-4DC83B4527E6}">
      <dgm:prSet/>
      <dgm:spPr/>
      <dgm:t>
        <a:bodyPr/>
        <a:lstStyle/>
        <a:p>
          <a:pPr algn="just"/>
          <a:endParaRPr lang="es-MX" sz="2400"/>
        </a:p>
      </dgm:t>
    </dgm:pt>
    <dgm:pt modelId="{9B432132-7BA0-4232-A07B-76A23D3B3A30}" type="pres">
      <dgm:prSet presAssocID="{980C6AE3-6C2C-496C-9841-2DD569EAB0A5}" presName="linear" presStyleCnt="0">
        <dgm:presLayoutVars>
          <dgm:dir/>
          <dgm:animLvl val="lvl"/>
          <dgm:resizeHandles val="exact"/>
        </dgm:presLayoutVars>
      </dgm:prSet>
      <dgm:spPr/>
    </dgm:pt>
    <dgm:pt modelId="{42464A09-EAA2-4999-87F3-5DE3A9F746D2}" type="pres">
      <dgm:prSet presAssocID="{A29DBE76-B798-40BD-A52A-94E6DDD65CB8}" presName="parentLin" presStyleCnt="0"/>
      <dgm:spPr/>
    </dgm:pt>
    <dgm:pt modelId="{CF32A3BE-0527-4FC8-8062-5BA7A69110F3}" type="pres">
      <dgm:prSet presAssocID="{A29DBE76-B798-40BD-A52A-94E6DDD65CB8}" presName="parentLeftMargin" presStyleLbl="node1" presStyleIdx="0" presStyleCnt="3"/>
      <dgm:spPr/>
    </dgm:pt>
    <dgm:pt modelId="{5ACD27CD-4BF8-4A75-992A-BFD540FD21B0}" type="pres">
      <dgm:prSet presAssocID="{A29DBE76-B798-40BD-A52A-94E6DDD65C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6165C2-85B2-40E7-A06B-059640D14A44}" type="pres">
      <dgm:prSet presAssocID="{A29DBE76-B798-40BD-A52A-94E6DDD65CB8}" presName="negativeSpace" presStyleCnt="0"/>
      <dgm:spPr/>
    </dgm:pt>
    <dgm:pt modelId="{6469B93A-4FB0-4D4F-9740-121BE471FD15}" type="pres">
      <dgm:prSet presAssocID="{A29DBE76-B798-40BD-A52A-94E6DDD65CB8}" presName="childText" presStyleLbl="conFgAcc1" presStyleIdx="0" presStyleCnt="3">
        <dgm:presLayoutVars>
          <dgm:bulletEnabled val="1"/>
        </dgm:presLayoutVars>
      </dgm:prSet>
      <dgm:spPr/>
    </dgm:pt>
    <dgm:pt modelId="{41EA7DE3-7DE7-4216-A943-17C6808D1631}" type="pres">
      <dgm:prSet presAssocID="{29725A6D-4FBD-4E94-B2D2-CD735BA089D0}" presName="spaceBetweenRectangles" presStyleCnt="0"/>
      <dgm:spPr/>
    </dgm:pt>
    <dgm:pt modelId="{B95DDFB1-2999-48B4-B2E0-E8951F939969}" type="pres">
      <dgm:prSet presAssocID="{311D0934-D501-4300-AE43-F779044E6DA3}" presName="parentLin" presStyleCnt="0"/>
      <dgm:spPr/>
    </dgm:pt>
    <dgm:pt modelId="{DB8049F3-B801-4566-8E79-E3B6589D9B63}" type="pres">
      <dgm:prSet presAssocID="{311D0934-D501-4300-AE43-F779044E6DA3}" presName="parentLeftMargin" presStyleLbl="node1" presStyleIdx="0" presStyleCnt="3"/>
      <dgm:spPr/>
    </dgm:pt>
    <dgm:pt modelId="{00AE835C-24F2-432D-99B4-B9367DB1E25D}" type="pres">
      <dgm:prSet presAssocID="{311D0934-D501-4300-AE43-F779044E6D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D2A035-AB3D-4A2D-820C-058D29B4B975}" type="pres">
      <dgm:prSet presAssocID="{311D0934-D501-4300-AE43-F779044E6DA3}" presName="negativeSpace" presStyleCnt="0"/>
      <dgm:spPr/>
    </dgm:pt>
    <dgm:pt modelId="{2E7A6DE4-5154-4AF1-BCF3-0D306A73DCE1}" type="pres">
      <dgm:prSet presAssocID="{311D0934-D501-4300-AE43-F779044E6DA3}" presName="childText" presStyleLbl="conFgAcc1" presStyleIdx="1" presStyleCnt="3">
        <dgm:presLayoutVars>
          <dgm:bulletEnabled val="1"/>
        </dgm:presLayoutVars>
      </dgm:prSet>
      <dgm:spPr/>
    </dgm:pt>
    <dgm:pt modelId="{E918C2D6-9CF7-4381-B05D-D36DDD343503}" type="pres">
      <dgm:prSet presAssocID="{80274F5E-D56A-4D04-9C1D-228EEB28F855}" presName="spaceBetweenRectangles" presStyleCnt="0"/>
      <dgm:spPr/>
    </dgm:pt>
    <dgm:pt modelId="{1628582B-AE48-4CF5-90C3-7B0E5416E039}" type="pres">
      <dgm:prSet presAssocID="{67DD8F70-ACDF-4677-B7DB-8EB7879FB052}" presName="parentLin" presStyleCnt="0"/>
      <dgm:spPr/>
    </dgm:pt>
    <dgm:pt modelId="{84F35F2C-52FC-4C36-B19E-CCF24129293E}" type="pres">
      <dgm:prSet presAssocID="{67DD8F70-ACDF-4677-B7DB-8EB7879FB052}" presName="parentLeftMargin" presStyleLbl="node1" presStyleIdx="1" presStyleCnt="3"/>
      <dgm:spPr/>
    </dgm:pt>
    <dgm:pt modelId="{48117879-E9AE-41BB-B402-D16E65F12A1B}" type="pres">
      <dgm:prSet presAssocID="{67DD8F70-ACDF-4677-B7DB-8EB7879FB05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736E8E3-14D3-4D0F-B040-6679334E6D31}" type="pres">
      <dgm:prSet presAssocID="{67DD8F70-ACDF-4677-B7DB-8EB7879FB052}" presName="negativeSpace" presStyleCnt="0"/>
      <dgm:spPr/>
    </dgm:pt>
    <dgm:pt modelId="{98014E7E-CDD7-4D48-B5E0-A2F4A72C2FE2}" type="pres">
      <dgm:prSet presAssocID="{67DD8F70-ACDF-4677-B7DB-8EB7879FB05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B4F22A-461E-47C9-A105-09562453428A}" type="presOf" srcId="{311D0934-D501-4300-AE43-F779044E6DA3}" destId="{00AE835C-24F2-432D-99B4-B9367DB1E25D}" srcOrd="1" destOrd="0" presId="urn:microsoft.com/office/officeart/2005/8/layout/list1"/>
    <dgm:cxn modelId="{DF5F167D-61AD-48D8-A71D-4086466C2B7C}" srcId="{980C6AE3-6C2C-496C-9841-2DD569EAB0A5}" destId="{A29DBE76-B798-40BD-A52A-94E6DDD65CB8}" srcOrd="0" destOrd="0" parTransId="{81690F6E-04B9-48B8-8B81-CC39025BA32F}" sibTransId="{29725A6D-4FBD-4E94-B2D2-CD735BA089D0}"/>
    <dgm:cxn modelId="{DDF56C44-A4CD-4885-9007-4DC83B4527E6}" srcId="{980C6AE3-6C2C-496C-9841-2DD569EAB0A5}" destId="{67DD8F70-ACDF-4677-B7DB-8EB7879FB052}" srcOrd="2" destOrd="0" parTransId="{3F15C2D1-A4B4-44A3-8D48-51790A6650A0}" sibTransId="{B2268E50-2126-4CF0-BF9D-D24EF99969CC}"/>
    <dgm:cxn modelId="{7A31021C-0F77-4B40-95E1-63FAB40A881E}" type="presOf" srcId="{A29DBE76-B798-40BD-A52A-94E6DDD65CB8}" destId="{CF32A3BE-0527-4FC8-8062-5BA7A69110F3}" srcOrd="0" destOrd="0" presId="urn:microsoft.com/office/officeart/2005/8/layout/list1"/>
    <dgm:cxn modelId="{FFBDCC78-AF59-48F5-B5EA-54CA5FEFF6EE}" type="presOf" srcId="{980C6AE3-6C2C-496C-9841-2DD569EAB0A5}" destId="{9B432132-7BA0-4232-A07B-76A23D3B3A30}" srcOrd="0" destOrd="0" presId="urn:microsoft.com/office/officeart/2005/8/layout/list1"/>
    <dgm:cxn modelId="{61F972A8-EB15-4E52-A985-7230F0D66543}" srcId="{980C6AE3-6C2C-496C-9841-2DD569EAB0A5}" destId="{311D0934-D501-4300-AE43-F779044E6DA3}" srcOrd="1" destOrd="0" parTransId="{1AE6EB6F-EF42-475A-B5B9-CE58BBB2D3ED}" sibTransId="{80274F5E-D56A-4D04-9C1D-228EEB28F855}"/>
    <dgm:cxn modelId="{DAB91BBE-A588-46DD-A256-043E326CEBDB}" type="presOf" srcId="{311D0934-D501-4300-AE43-F779044E6DA3}" destId="{DB8049F3-B801-4566-8E79-E3B6589D9B63}" srcOrd="0" destOrd="0" presId="urn:microsoft.com/office/officeart/2005/8/layout/list1"/>
    <dgm:cxn modelId="{56755782-6D7F-422D-A320-771075E3A829}" type="presOf" srcId="{A29DBE76-B798-40BD-A52A-94E6DDD65CB8}" destId="{5ACD27CD-4BF8-4A75-992A-BFD540FD21B0}" srcOrd="1" destOrd="0" presId="urn:microsoft.com/office/officeart/2005/8/layout/list1"/>
    <dgm:cxn modelId="{0A95EA4B-D04B-41EF-A7CF-1FF383CFEDE0}" type="presOf" srcId="{67DD8F70-ACDF-4677-B7DB-8EB7879FB052}" destId="{84F35F2C-52FC-4C36-B19E-CCF24129293E}" srcOrd="0" destOrd="0" presId="urn:microsoft.com/office/officeart/2005/8/layout/list1"/>
    <dgm:cxn modelId="{19880E1B-44B9-4DD9-9754-4487941D123E}" type="presOf" srcId="{67DD8F70-ACDF-4677-B7DB-8EB7879FB052}" destId="{48117879-E9AE-41BB-B402-D16E65F12A1B}" srcOrd="1" destOrd="0" presId="urn:microsoft.com/office/officeart/2005/8/layout/list1"/>
    <dgm:cxn modelId="{9A51E636-DA2C-4734-9574-56B1996FCE5D}" type="presParOf" srcId="{9B432132-7BA0-4232-A07B-76A23D3B3A30}" destId="{42464A09-EAA2-4999-87F3-5DE3A9F746D2}" srcOrd="0" destOrd="0" presId="urn:microsoft.com/office/officeart/2005/8/layout/list1"/>
    <dgm:cxn modelId="{82926A00-5BEB-48F5-A233-220E09520095}" type="presParOf" srcId="{42464A09-EAA2-4999-87F3-5DE3A9F746D2}" destId="{CF32A3BE-0527-4FC8-8062-5BA7A69110F3}" srcOrd="0" destOrd="0" presId="urn:microsoft.com/office/officeart/2005/8/layout/list1"/>
    <dgm:cxn modelId="{EC4CEF51-B124-462A-878B-992AA276327E}" type="presParOf" srcId="{42464A09-EAA2-4999-87F3-5DE3A9F746D2}" destId="{5ACD27CD-4BF8-4A75-992A-BFD540FD21B0}" srcOrd="1" destOrd="0" presId="urn:microsoft.com/office/officeart/2005/8/layout/list1"/>
    <dgm:cxn modelId="{8D73B9A7-BF21-402E-8742-984D7E273BB4}" type="presParOf" srcId="{9B432132-7BA0-4232-A07B-76A23D3B3A30}" destId="{8E6165C2-85B2-40E7-A06B-059640D14A44}" srcOrd="1" destOrd="0" presId="urn:microsoft.com/office/officeart/2005/8/layout/list1"/>
    <dgm:cxn modelId="{251D93BC-AA1A-4A9F-9F73-2589EA4FE8AB}" type="presParOf" srcId="{9B432132-7BA0-4232-A07B-76A23D3B3A30}" destId="{6469B93A-4FB0-4D4F-9740-121BE471FD15}" srcOrd="2" destOrd="0" presId="urn:microsoft.com/office/officeart/2005/8/layout/list1"/>
    <dgm:cxn modelId="{3A3A2BCE-049F-4DEE-ADA8-FF8B21B8745E}" type="presParOf" srcId="{9B432132-7BA0-4232-A07B-76A23D3B3A30}" destId="{41EA7DE3-7DE7-4216-A943-17C6808D1631}" srcOrd="3" destOrd="0" presId="urn:microsoft.com/office/officeart/2005/8/layout/list1"/>
    <dgm:cxn modelId="{B7DCDBFB-7822-463A-8051-0072E44A4643}" type="presParOf" srcId="{9B432132-7BA0-4232-A07B-76A23D3B3A30}" destId="{B95DDFB1-2999-48B4-B2E0-E8951F939969}" srcOrd="4" destOrd="0" presId="urn:microsoft.com/office/officeart/2005/8/layout/list1"/>
    <dgm:cxn modelId="{C9EE2F91-1452-4E2C-810E-3787A8AD29B2}" type="presParOf" srcId="{B95DDFB1-2999-48B4-B2E0-E8951F939969}" destId="{DB8049F3-B801-4566-8E79-E3B6589D9B63}" srcOrd="0" destOrd="0" presId="urn:microsoft.com/office/officeart/2005/8/layout/list1"/>
    <dgm:cxn modelId="{F937FD58-E540-465A-BB98-D7890905353E}" type="presParOf" srcId="{B95DDFB1-2999-48B4-B2E0-E8951F939969}" destId="{00AE835C-24F2-432D-99B4-B9367DB1E25D}" srcOrd="1" destOrd="0" presId="urn:microsoft.com/office/officeart/2005/8/layout/list1"/>
    <dgm:cxn modelId="{6D96FD18-AD44-4556-A4D3-F2322ACA3A8B}" type="presParOf" srcId="{9B432132-7BA0-4232-A07B-76A23D3B3A30}" destId="{1AD2A035-AB3D-4A2D-820C-058D29B4B975}" srcOrd="5" destOrd="0" presId="urn:microsoft.com/office/officeart/2005/8/layout/list1"/>
    <dgm:cxn modelId="{DD413589-7E2E-4FE0-AB01-1011F99F2BA5}" type="presParOf" srcId="{9B432132-7BA0-4232-A07B-76A23D3B3A30}" destId="{2E7A6DE4-5154-4AF1-BCF3-0D306A73DCE1}" srcOrd="6" destOrd="0" presId="urn:microsoft.com/office/officeart/2005/8/layout/list1"/>
    <dgm:cxn modelId="{FA78DD81-7AC1-4022-82AE-D1C1371BFEE6}" type="presParOf" srcId="{9B432132-7BA0-4232-A07B-76A23D3B3A30}" destId="{E918C2D6-9CF7-4381-B05D-D36DDD343503}" srcOrd="7" destOrd="0" presId="urn:microsoft.com/office/officeart/2005/8/layout/list1"/>
    <dgm:cxn modelId="{272554FE-BB3C-4945-BE5A-398C8879EEF7}" type="presParOf" srcId="{9B432132-7BA0-4232-A07B-76A23D3B3A30}" destId="{1628582B-AE48-4CF5-90C3-7B0E5416E039}" srcOrd="8" destOrd="0" presId="urn:microsoft.com/office/officeart/2005/8/layout/list1"/>
    <dgm:cxn modelId="{42EBDBAC-BC99-4DDE-95C3-923B2CA3FB76}" type="presParOf" srcId="{1628582B-AE48-4CF5-90C3-7B0E5416E039}" destId="{84F35F2C-52FC-4C36-B19E-CCF24129293E}" srcOrd="0" destOrd="0" presId="urn:microsoft.com/office/officeart/2005/8/layout/list1"/>
    <dgm:cxn modelId="{9A5BC1F1-382B-4B72-A6EE-3067E200367C}" type="presParOf" srcId="{1628582B-AE48-4CF5-90C3-7B0E5416E039}" destId="{48117879-E9AE-41BB-B402-D16E65F12A1B}" srcOrd="1" destOrd="0" presId="urn:microsoft.com/office/officeart/2005/8/layout/list1"/>
    <dgm:cxn modelId="{9E17F529-C7D1-4840-A7BA-54E2C4B9C2CA}" type="presParOf" srcId="{9B432132-7BA0-4232-A07B-76A23D3B3A30}" destId="{5736E8E3-14D3-4D0F-B040-6679334E6D31}" srcOrd="9" destOrd="0" presId="urn:microsoft.com/office/officeart/2005/8/layout/list1"/>
    <dgm:cxn modelId="{6F50E0FD-C098-4F88-ABA7-EF40DC8F5327}" type="presParOf" srcId="{9B432132-7BA0-4232-A07B-76A23D3B3A30}" destId="{98014E7E-CDD7-4D48-B5E0-A2F4A72C2F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0C4142-C746-4E8A-A66D-C2E76F4350ED}" type="doc">
      <dgm:prSet loTypeId="urn:microsoft.com/office/officeart/2005/8/layout/list1" loCatId="list" qsTypeId="urn:microsoft.com/office/officeart/2005/8/quickstyle/3d1" qsCatId="3D" csTypeId="urn:microsoft.com/office/officeart/2005/8/colors/accent1_5" csCatId="accent1" phldr="1"/>
      <dgm:spPr/>
      <dgm:t>
        <a:bodyPr/>
        <a:lstStyle/>
        <a:p>
          <a:endParaRPr lang="es-MX"/>
        </a:p>
      </dgm:t>
    </dgm:pt>
    <dgm:pt modelId="{5098FAE4-4569-4DC7-8B53-F2ED4C16C422}">
      <dgm:prSet phldrT="[Texto]" custT="1"/>
      <dgm:spPr/>
      <dgm:t>
        <a:bodyPr/>
        <a:lstStyle/>
        <a:p>
          <a:pPr rtl="0"/>
          <a:r>
            <a:rPr kumimoji="0" lang="es-MX" altLang="es-MX" sz="2800" b="1" i="0" u="none" strike="noStrike" cap="none" normalizeH="0" baseline="0" smtClean="0">
              <a:ln/>
              <a:effectLst/>
              <a:latin typeface="Arial" panose="020B0604020202020204" pitchFamily="34" charset="0"/>
            </a:rPr>
            <a:t>Escalabilidad</a:t>
          </a:r>
          <a:r>
            <a:rPr kumimoji="0" lang="es-MX" altLang="es-MX" sz="2800" b="0" i="0" u="none" strike="noStrike" cap="none" normalizeH="0" baseline="0" smtClean="0">
              <a:ln/>
              <a:effectLst/>
              <a:latin typeface="Arial" panose="020B0604020202020204" pitchFamily="34" charset="0"/>
            </a:rPr>
            <a:t>: El modelo puede entrenarse con más datos para mejorar su precisión y ser aplicado a otros cultivos o plagas.</a:t>
          </a:r>
          <a:endParaRPr lang="es-MX" sz="2800" dirty="0"/>
        </a:p>
      </dgm:t>
    </dgm:pt>
    <dgm:pt modelId="{BF738BA6-D510-408E-AA2D-BCABCA894890}" type="parTrans" cxnId="{780D2C4A-5238-4428-A422-C9D5F94E66A1}">
      <dgm:prSet/>
      <dgm:spPr/>
      <dgm:t>
        <a:bodyPr/>
        <a:lstStyle/>
        <a:p>
          <a:endParaRPr lang="es-MX" sz="2800"/>
        </a:p>
      </dgm:t>
    </dgm:pt>
    <dgm:pt modelId="{B2015C66-FF12-4946-AF0C-2F78FF77AF2A}" type="sibTrans" cxnId="{780D2C4A-5238-4428-A422-C9D5F94E66A1}">
      <dgm:prSet/>
      <dgm:spPr/>
      <dgm:t>
        <a:bodyPr/>
        <a:lstStyle/>
        <a:p>
          <a:endParaRPr lang="es-MX" sz="2800"/>
        </a:p>
      </dgm:t>
    </dgm:pt>
    <dgm:pt modelId="{B50F2CBA-83D6-408E-B3C7-C5860AC063D2}">
      <dgm:prSet phldrT="[Texto]" custT="1"/>
      <dgm:spPr/>
      <dgm:t>
        <a:bodyPr/>
        <a:lstStyle/>
        <a:p>
          <a:pPr rtl="0"/>
          <a:r>
            <a:rPr kumimoji="0" lang="es-MX" altLang="es-MX" sz="2800" b="1" i="0" u="none" strike="noStrike" cap="none" normalizeH="0" baseline="0" smtClean="0">
              <a:ln/>
              <a:effectLst/>
              <a:latin typeface="Arial" panose="020B0604020202020204" pitchFamily="34" charset="0"/>
            </a:rPr>
            <a:t>Impacto</a:t>
          </a:r>
          <a:r>
            <a:rPr kumimoji="0" lang="es-MX" altLang="es-MX" sz="2800" b="0" i="0" u="none" strike="noStrike" cap="none" normalizeH="0" baseline="0" smtClean="0">
              <a:ln/>
              <a:effectLst/>
              <a:latin typeface="Arial" panose="020B0604020202020204" pitchFamily="34" charset="0"/>
            </a:rPr>
            <a:t>: Este tipo de soluciones tiene el potencial de cambiar el panorama agrícola al automatizar tareas complejas. </a:t>
          </a:r>
          <a:endParaRPr lang="es-MX" sz="2800" dirty="0"/>
        </a:p>
      </dgm:t>
    </dgm:pt>
    <dgm:pt modelId="{0CE2EB50-6D53-4526-A373-6A492319C1A3}" type="parTrans" cxnId="{035FAB64-5954-4AA4-8920-0012164EADE1}">
      <dgm:prSet/>
      <dgm:spPr/>
      <dgm:t>
        <a:bodyPr/>
        <a:lstStyle/>
        <a:p>
          <a:endParaRPr lang="es-MX" sz="2800"/>
        </a:p>
      </dgm:t>
    </dgm:pt>
    <dgm:pt modelId="{1DAA6A54-76FD-4B94-8886-FBB6CBF99458}" type="sibTrans" cxnId="{035FAB64-5954-4AA4-8920-0012164EADE1}">
      <dgm:prSet/>
      <dgm:spPr/>
      <dgm:t>
        <a:bodyPr/>
        <a:lstStyle/>
        <a:p>
          <a:endParaRPr lang="es-MX" sz="2800"/>
        </a:p>
      </dgm:t>
    </dgm:pt>
    <dgm:pt modelId="{E1858821-45BF-47B4-9BCD-86A66CC20ADD}" type="pres">
      <dgm:prSet presAssocID="{D60C4142-C746-4E8A-A66D-C2E76F4350ED}" presName="linear" presStyleCnt="0">
        <dgm:presLayoutVars>
          <dgm:dir/>
          <dgm:animLvl val="lvl"/>
          <dgm:resizeHandles val="exact"/>
        </dgm:presLayoutVars>
      </dgm:prSet>
      <dgm:spPr/>
    </dgm:pt>
    <dgm:pt modelId="{362C9019-270D-4653-AC83-241D953AAE86}" type="pres">
      <dgm:prSet presAssocID="{5098FAE4-4569-4DC7-8B53-F2ED4C16C422}" presName="parentLin" presStyleCnt="0"/>
      <dgm:spPr/>
    </dgm:pt>
    <dgm:pt modelId="{EC99B4A1-04AD-48AA-A5E5-45001A45B891}" type="pres">
      <dgm:prSet presAssocID="{5098FAE4-4569-4DC7-8B53-F2ED4C16C422}" presName="parentLeftMargin" presStyleLbl="node1" presStyleIdx="0" presStyleCnt="2"/>
      <dgm:spPr/>
    </dgm:pt>
    <dgm:pt modelId="{11D6FFBD-F1E9-47A1-A096-F381A36DE6AB}" type="pres">
      <dgm:prSet presAssocID="{5098FAE4-4569-4DC7-8B53-F2ED4C16C42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401E15A-E8E4-4818-9244-8F5681EA7DCE}" type="pres">
      <dgm:prSet presAssocID="{5098FAE4-4569-4DC7-8B53-F2ED4C16C422}" presName="negativeSpace" presStyleCnt="0"/>
      <dgm:spPr/>
    </dgm:pt>
    <dgm:pt modelId="{8265DABB-F0C0-4683-BD09-F32B2841C71F}" type="pres">
      <dgm:prSet presAssocID="{5098FAE4-4569-4DC7-8B53-F2ED4C16C422}" presName="childText" presStyleLbl="conFgAcc1" presStyleIdx="0" presStyleCnt="2">
        <dgm:presLayoutVars>
          <dgm:bulletEnabled val="1"/>
        </dgm:presLayoutVars>
      </dgm:prSet>
      <dgm:spPr/>
    </dgm:pt>
    <dgm:pt modelId="{CA1F6F82-E231-43A4-B4A4-4C665B14E925}" type="pres">
      <dgm:prSet presAssocID="{B2015C66-FF12-4946-AF0C-2F78FF77AF2A}" presName="spaceBetweenRectangles" presStyleCnt="0"/>
      <dgm:spPr/>
    </dgm:pt>
    <dgm:pt modelId="{43A90AA0-FCE8-4D94-AE3B-A360613671B0}" type="pres">
      <dgm:prSet presAssocID="{B50F2CBA-83D6-408E-B3C7-C5860AC063D2}" presName="parentLin" presStyleCnt="0"/>
      <dgm:spPr/>
    </dgm:pt>
    <dgm:pt modelId="{A7AA60CD-4B37-4E1B-9DAC-8E14A34B22C6}" type="pres">
      <dgm:prSet presAssocID="{B50F2CBA-83D6-408E-B3C7-C5860AC063D2}" presName="parentLeftMargin" presStyleLbl="node1" presStyleIdx="0" presStyleCnt="2"/>
      <dgm:spPr/>
    </dgm:pt>
    <dgm:pt modelId="{5C732E31-B461-44F9-8F32-CB669F13D233}" type="pres">
      <dgm:prSet presAssocID="{B50F2CBA-83D6-408E-B3C7-C5860AC063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917DD40-4323-4EAA-BDE2-536FB9FEBC8E}" type="pres">
      <dgm:prSet presAssocID="{B50F2CBA-83D6-408E-B3C7-C5860AC063D2}" presName="negativeSpace" presStyleCnt="0"/>
      <dgm:spPr/>
    </dgm:pt>
    <dgm:pt modelId="{56EC7AA8-51E7-4995-A268-688B8747329E}" type="pres">
      <dgm:prSet presAssocID="{B50F2CBA-83D6-408E-B3C7-C5860AC063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2A1CAE6-738A-4164-895C-5E9E68051222}" type="presOf" srcId="{D60C4142-C746-4E8A-A66D-C2E76F4350ED}" destId="{E1858821-45BF-47B4-9BCD-86A66CC20ADD}" srcOrd="0" destOrd="0" presId="urn:microsoft.com/office/officeart/2005/8/layout/list1"/>
    <dgm:cxn modelId="{836D0F28-84CE-42AF-950A-75C5708CFF64}" type="presOf" srcId="{5098FAE4-4569-4DC7-8B53-F2ED4C16C422}" destId="{11D6FFBD-F1E9-47A1-A096-F381A36DE6AB}" srcOrd="1" destOrd="0" presId="urn:microsoft.com/office/officeart/2005/8/layout/list1"/>
    <dgm:cxn modelId="{5AA750E0-882B-4B0A-89C5-34CE17D61B51}" type="presOf" srcId="{5098FAE4-4569-4DC7-8B53-F2ED4C16C422}" destId="{EC99B4A1-04AD-48AA-A5E5-45001A45B891}" srcOrd="0" destOrd="0" presId="urn:microsoft.com/office/officeart/2005/8/layout/list1"/>
    <dgm:cxn modelId="{88073220-9C1B-4686-BB07-7094799BDFF2}" type="presOf" srcId="{B50F2CBA-83D6-408E-B3C7-C5860AC063D2}" destId="{5C732E31-B461-44F9-8F32-CB669F13D233}" srcOrd="1" destOrd="0" presId="urn:microsoft.com/office/officeart/2005/8/layout/list1"/>
    <dgm:cxn modelId="{DC4026D1-B8DB-401D-82ED-E788CBAAEEA8}" type="presOf" srcId="{B50F2CBA-83D6-408E-B3C7-C5860AC063D2}" destId="{A7AA60CD-4B37-4E1B-9DAC-8E14A34B22C6}" srcOrd="0" destOrd="0" presId="urn:microsoft.com/office/officeart/2005/8/layout/list1"/>
    <dgm:cxn modelId="{035FAB64-5954-4AA4-8920-0012164EADE1}" srcId="{D60C4142-C746-4E8A-A66D-C2E76F4350ED}" destId="{B50F2CBA-83D6-408E-B3C7-C5860AC063D2}" srcOrd="1" destOrd="0" parTransId="{0CE2EB50-6D53-4526-A373-6A492319C1A3}" sibTransId="{1DAA6A54-76FD-4B94-8886-FBB6CBF99458}"/>
    <dgm:cxn modelId="{780D2C4A-5238-4428-A422-C9D5F94E66A1}" srcId="{D60C4142-C746-4E8A-A66D-C2E76F4350ED}" destId="{5098FAE4-4569-4DC7-8B53-F2ED4C16C422}" srcOrd="0" destOrd="0" parTransId="{BF738BA6-D510-408E-AA2D-BCABCA894890}" sibTransId="{B2015C66-FF12-4946-AF0C-2F78FF77AF2A}"/>
    <dgm:cxn modelId="{6FA3D2B6-D97C-4063-BBF6-29AE45F8CE18}" type="presParOf" srcId="{E1858821-45BF-47B4-9BCD-86A66CC20ADD}" destId="{362C9019-270D-4653-AC83-241D953AAE86}" srcOrd="0" destOrd="0" presId="urn:microsoft.com/office/officeart/2005/8/layout/list1"/>
    <dgm:cxn modelId="{3B935962-CEF4-49E0-A85E-B399E8C3213E}" type="presParOf" srcId="{362C9019-270D-4653-AC83-241D953AAE86}" destId="{EC99B4A1-04AD-48AA-A5E5-45001A45B891}" srcOrd="0" destOrd="0" presId="urn:microsoft.com/office/officeart/2005/8/layout/list1"/>
    <dgm:cxn modelId="{CCB11326-C2CB-4C0E-99A2-C648B12FDB9E}" type="presParOf" srcId="{362C9019-270D-4653-AC83-241D953AAE86}" destId="{11D6FFBD-F1E9-47A1-A096-F381A36DE6AB}" srcOrd="1" destOrd="0" presId="urn:microsoft.com/office/officeart/2005/8/layout/list1"/>
    <dgm:cxn modelId="{3CB5C57E-5B90-4E74-90EA-339C00C285D3}" type="presParOf" srcId="{E1858821-45BF-47B4-9BCD-86A66CC20ADD}" destId="{1401E15A-E8E4-4818-9244-8F5681EA7DCE}" srcOrd="1" destOrd="0" presId="urn:microsoft.com/office/officeart/2005/8/layout/list1"/>
    <dgm:cxn modelId="{D45E173D-7677-401F-8C8E-68281B043B6C}" type="presParOf" srcId="{E1858821-45BF-47B4-9BCD-86A66CC20ADD}" destId="{8265DABB-F0C0-4683-BD09-F32B2841C71F}" srcOrd="2" destOrd="0" presId="urn:microsoft.com/office/officeart/2005/8/layout/list1"/>
    <dgm:cxn modelId="{A53F2626-6F15-4D54-B6A5-A1AC7EE08E74}" type="presParOf" srcId="{E1858821-45BF-47B4-9BCD-86A66CC20ADD}" destId="{CA1F6F82-E231-43A4-B4A4-4C665B14E925}" srcOrd="3" destOrd="0" presId="urn:microsoft.com/office/officeart/2005/8/layout/list1"/>
    <dgm:cxn modelId="{7802AF26-0C1F-4A0E-808E-72CEB2F59E37}" type="presParOf" srcId="{E1858821-45BF-47B4-9BCD-86A66CC20ADD}" destId="{43A90AA0-FCE8-4D94-AE3B-A360613671B0}" srcOrd="4" destOrd="0" presId="urn:microsoft.com/office/officeart/2005/8/layout/list1"/>
    <dgm:cxn modelId="{CF1FDE37-9D6C-49CA-99C0-1B0BD4BAA042}" type="presParOf" srcId="{43A90AA0-FCE8-4D94-AE3B-A360613671B0}" destId="{A7AA60CD-4B37-4E1B-9DAC-8E14A34B22C6}" srcOrd="0" destOrd="0" presId="urn:microsoft.com/office/officeart/2005/8/layout/list1"/>
    <dgm:cxn modelId="{C3FB47D2-7B43-4704-ACD0-19C7AD7688BC}" type="presParOf" srcId="{43A90AA0-FCE8-4D94-AE3B-A360613671B0}" destId="{5C732E31-B461-44F9-8F32-CB669F13D233}" srcOrd="1" destOrd="0" presId="urn:microsoft.com/office/officeart/2005/8/layout/list1"/>
    <dgm:cxn modelId="{883D904A-C0AF-4C8B-AD81-592442C3A070}" type="presParOf" srcId="{E1858821-45BF-47B4-9BCD-86A66CC20ADD}" destId="{D917DD40-4323-4EAA-BDE2-536FB9FEBC8E}" srcOrd="5" destOrd="0" presId="urn:microsoft.com/office/officeart/2005/8/layout/list1"/>
    <dgm:cxn modelId="{2D884493-BE83-4B7C-99C7-02834419D1E9}" type="presParOf" srcId="{E1858821-45BF-47B4-9BCD-86A66CC20ADD}" destId="{56EC7AA8-51E7-4995-A268-688B874732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9B93A-4FB0-4D4F-9740-121BE471FD15}">
      <dsp:nvSpPr>
        <dsp:cNvPr id="0" name=""/>
        <dsp:cNvSpPr/>
      </dsp:nvSpPr>
      <dsp:spPr>
        <a:xfrm>
          <a:off x="0" y="531346"/>
          <a:ext cx="1046742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D27CD-4BF8-4A75-992A-BFD540FD21B0}">
      <dsp:nvSpPr>
        <dsp:cNvPr id="0" name=""/>
        <dsp:cNvSpPr/>
      </dsp:nvSpPr>
      <dsp:spPr>
        <a:xfrm>
          <a:off x="523371" y="44266"/>
          <a:ext cx="7327196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951" tIns="0" rIns="276951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dirty="0" smtClean="0"/>
            <a:t>Contexto</a:t>
          </a:r>
          <a:r>
            <a:rPr lang="es-MX" sz="2400" kern="1200" dirty="0" smtClean="0"/>
            <a:t>: La inteligencia artificial (IA) ha revolucionado la agricultura, facilitando la detección de enfermedades en cultivos.</a:t>
          </a:r>
          <a:endParaRPr lang="es-MX" sz="2400" kern="1200" dirty="0"/>
        </a:p>
      </dsp:txBody>
      <dsp:txXfrm>
        <a:off x="570926" y="91821"/>
        <a:ext cx="7232086" cy="879050"/>
      </dsp:txXfrm>
    </dsp:sp>
    <dsp:sp modelId="{2E7A6DE4-5154-4AF1-BCF3-0D306A73DCE1}">
      <dsp:nvSpPr>
        <dsp:cNvPr id="0" name=""/>
        <dsp:cNvSpPr/>
      </dsp:nvSpPr>
      <dsp:spPr>
        <a:xfrm>
          <a:off x="0" y="2028226"/>
          <a:ext cx="1046742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E835C-24F2-432D-99B4-B9367DB1E25D}">
      <dsp:nvSpPr>
        <dsp:cNvPr id="0" name=""/>
        <dsp:cNvSpPr/>
      </dsp:nvSpPr>
      <dsp:spPr>
        <a:xfrm>
          <a:off x="523371" y="1541146"/>
          <a:ext cx="7327196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951" tIns="0" rIns="276951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smtClean="0"/>
            <a:t>Objetivo</a:t>
          </a:r>
          <a:r>
            <a:rPr lang="es-MX" sz="2400" kern="1200" smtClean="0"/>
            <a:t>: Utilizar una red neuronal para identificar automáticamente si una planta de maíz está sana o enferma a partir de imágenes</a:t>
          </a:r>
          <a:endParaRPr lang="es-MX" sz="2400" kern="1200" dirty="0"/>
        </a:p>
      </dsp:txBody>
      <dsp:txXfrm>
        <a:off x="570926" y="1588701"/>
        <a:ext cx="7232086" cy="879050"/>
      </dsp:txXfrm>
    </dsp:sp>
    <dsp:sp modelId="{98014E7E-CDD7-4D48-B5E0-A2F4A72C2FE2}">
      <dsp:nvSpPr>
        <dsp:cNvPr id="0" name=""/>
        <dsp:cNvSpPr/>
      </dsp:nvSpPr>
      <dsp:spPr>
        <a:xfrm>
          <a:off x="0" y="3525106"/>
          <a:ext cx="1046742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17879-E9AE-41BB-B402-D16E65F12A1B}">
      <dsp:nvSpPr>
        <dsp:cNvPr id="0" name=""/>
        <dsp:cNvSpPr/>
      </dsp:nvSpPr>
      <dsp:spPr>
        <a:xfrm>
          <a:off x="523371" y="3038026"/>
          <a:ext cx="7327196" cy="974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6951" tIns="0" rIns="276951" bIns="0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b="1" kern="1200" smtClean="0"/>
            <a:t>Plataforma</a:t>
          </a:r>
          <a:r>
            <a:rPr lang="es-MX" sz="2400" kern="1200" smtClean="0"/>
            <a:t>: Google Colab, que ofrece acceso gratuito a recursos de cómputo en la nube.</a:t>
          </a:r>
          <a:endParaRPr lang="es-MX" sz="2400" kern="1200" dirty="0"/>
        </a:p>
      </dsp:txBody>
      <dsp:txXfrm>
        <a:off x="570926" y="3085581"/>
        <a:ext cx="7232086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5DABB-F0C0-4683-BD09-F32B2841C71F}">
      <dsp:nvSpPr>
        <dsp:cNvPr id="0" name=""/>
        <dsp:cNvSpPr/>
      </dsp:nvSpPr>
      <dsp:spPr>
        <a:xfrm>
          <a:off x="0" y="642498"/>
          <a:ext cx="111252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D6FFBD-F1E9-47A1-A096-F381A36DE6AB}">
      <dsp:nvSpPr>
        <dsp:cNvPr id="0" name=""/>
        <dsp:cNvSpPr/>
      </dsp:nvSpPr>
      <dsp:spPr>
        <a:xfrm>
          <a:off x="556260" y="22578"/>
          <a:ext cx="7787640" cy="12398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54" tIns="0" rIns="29435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MX" altLang="es-MX" sz="2800" b="1" i="0" u="none" strike="noStrike" kern="1200" cap="none" normalizeH="0" baseline="0" smtClean="0">
              <a:ln/>
              <a:effectLst/>
              <a:latin typeface="Arial" panose="020B0604020202020204" pitchFamily="34" charset="0"/>
            </a:rPr>
            <a:t>Escalabilidad</a:t>
          </a:r>
          <a:r>
            <a:rPr kumimoji="0" lang="es-MX" altLang="es-MX" sz="2800" b="0" i="0" u="none" strike="noStrike" kern="1200" cap="none" normalizeH="0" baseline="0" smtClean="0">
              <a:ln/>
              <a:effectLst/>
              <a:latin typeface="Arial" panose="020B0604020202020204" pitchFamily="34" charset="0"/>
            </a:rPr>
            <a:t>: El modelo puede entrenarse con más datos para mejorar su precisión y ser aplicado a otros cultivos o plagas.</a:t>
          </a:r>
          <a:endParaRPr lang="es-MX" sz="2800" kern="1200" dirty="0"/>
        </a:p>
      </dsp:txBody>
      <dsp:txXfrm>
        <a:off x="616784" y="83102"/>
        <a:ext cx="7666592" cy="1118792"/>
      </dsp:txXfrm>
    </dsp:sp>
    <dsp:sp modelId="{56EC7AA8-51E7-4995-A268-688B8747329E}">
      <dsp:nvSpPr>
        <dsp:cNvPr id="0" name=""/>
        <dsp:cNvSpPr/>
      </dsp:nvSpPr>
      <dsp:spPr>
        <a:xfrm>
          <a:off x="0" y="2547618"/>
          <a:ext cx="111252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732E31-B461-44F9-8F32-CB669F13D233}">
      <dsp:nvSpPr>
        <dsp:cNvPr id="0" name=""/>
        <dsp:cNvSpPr/>
      </dsp:nvSpPr>
      <dsp:spPr>
        <a:xfrm>
          <a:off x="556260" y="1927698"/>
          <a:ext cx="7787640" cy="12398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54" tIns="0" rIns="29435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s-MX" altLang="es-MX" sz="2800" b="1" i="0" u="none" strike="noStrike" kern="1200" cap="none" normalizeH="0" baseline="0" smtClean="0">
              <a:ln/>
              <a:effectLst/>
              <a:latin typeface="Arial" panose="020B0604020202020204" pitchFamily="34" charset="0"/>
            </a:rPr>
            <a:t>Impacto</a:t>
          </a:r>
          <a:r>
            <a:rPr kumimoji="0" lang="es-MX" altLang="es-MX" sz="2800" b="0" i="0" u="none" strike="noStrike" kern="1200" cap="none" normalizeH="0" baseline="0" smtClean="0">
              <a:ln/>
              <a:effectLst/>
              <a:latin typeface="Arial" panose="020B0604020202020204" pitchFamily="34" charset="0"/>
            </a:rPr>
            <a:t>: Este tipo de soluciones tiene el potencial de cambiar el panorama agrícola al automatizar tareas complejas. </a:t>
          </a:r>
          <a:endParaRPr lang="es-MX" sz="2800" kern="1200" dirty="0"/>
        </a:p>
      </dsp:txBody>
      <dsp:txXfrm>
        <a:off x="616784" y="1988222"/>
        <a:ext cx="7666592" cy="1118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70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34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291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70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7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007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3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9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2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00BF0D-D662-40AA-BC38-236BC00E24DC}" type="datetimeFigureOut">
              <a:rPr lang="es-MX" smtClean="0"/>
              <a:t>28/09/2024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8C10EA-51FA-4DF4-BF50-A8A60395F5E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4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3146156"/>
            <a:ext cx="10058400" cy="117895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MX" dirty="0" smtClean="0"/>
              <a:t>PROYECTO 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b="1" dirty="0" smtClean="0">
                <a:latin typeface="+mn-lt"/>
              </a:rPr>
              <a:t>Clasificación de Imágenes de Maíz utilizando Inteligencia Artificial en Google </a:t>
            </a:r>
            <a:r>
              <a:rPr lang="es-MX" b="1" dirty="0" err="1" smtClean="0">
                <a:latin typeface="+mn-lt"/>
              </a:rPr>
              <a:t>Colab</a:t>
            </a:r>
            <a:endParaRPr lang="es-MX" b="1" dirty="0">
              <a:latin typeface="+mn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921350" y="5598621"/>
            <a:ext cx="223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Zaila Hernández Tapia</a:t>
            </a:r>
          </a:p>
          <a:p>
            <a:r>
              <a:rPr lang="es-MX" dirty="0" smtClean="0">
                <a:solidFill>
                  <a:schemeClr val="accent2">
                    <a:lumMod val="75000"/>
                  </a:schemeClr>
                </a:solidFill>
              </a:rPr>
              <a:t>28/09/2024</a:t>
            </a:r>
            <a:endParaRPr lang="es-MX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2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779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Conclusión</a:t>
            </a:r>
            <a:endParaRPr lang="es-MX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84230162"/>
              </p:ext>
            </p:extLst>
          </p:nvPr>
        </p:nvGraphicFramePr>
        <p:xfrm>
          <a:off x="533400" y="1996972"/>
          <a:ext cx="11125200" cy="3628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9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391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MX" dirty="0"/>
              <a:t>Introducción</a:t>
            </a: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025363594"/>
              </p:ext>
            </p:extLst>
          </p:nvPr>
        </p:nvGraphicFramePr>
        <p:xfrm>
          <a:off x="892768" y="1907842"/>
          <a:ext cx="10467424" cy="440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82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491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Herramientas utilizadas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s-MX" sz="3200" b="1" dirty="0" err="1"/>
              <a:t>TensorFlow</a:t>
            </a:r>
            <a:r>
              <a:rPr lang="es-MX" sz="3200" dirty="0"/>
              <a:t>: Framework de IA para construir y entrenar </a:t>
            </a:r>
            <a:r>
              <a:rPr lang="es-MX" sz="3200" dirty="0" smtClean="0"/>
              <a:t>el modelo </a:t>
            </a:r>
            <a:r>
              <a:rPr lang="es-MX" sz="3200" dirty="0"/>
              <a:t>de aprendizaje profundo.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sz="3200" b="1" dirty="0"/>
              <a:t>Google </a:t>
            </a:r>
            <a:r>
              <a:rPr lang="es-MX" sz="3200" b="1" dirty="0" err="1"/>
              <a:t>Colab</a:t>
            </a:r>
            <a:r>
              <a:rPr lang="es-MX" sz="3200" dirty="0"/>
              <a:t>: Entorno basado en la nube para ejecutar </a:t>
            </a:r>
            <a:r>
              <a:rPr lang="es-MX" sz="3200" dirty="0" smtClean="0"/>
              <a:t>el código </a:t>
            </a:r>
            <a:r>
              <a:rPr lang="es-MX" sz="3200" dirty="0"/>
              <a:t>de Python sin necesidad de instalación.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sz="3200" b="1" dirty="0" err="1"/>
              <a:t>Keras</a:t>
            </a:r>
            <a:r>
              <a:rPr lang="es-MX" sz="3200" b="1" dirty="0"/>
              <a:t> (de </a:t>
            </a:r>
            <a:r>
              <a:rPr lang="es-MX" sz="3200" b="1" dirty="0" err="1"/>
              <a:t>TensorFlow</a:t>
            </a:r>
            <a:r>
              <a:rPr lang="es-MX" sz="3200" b="1" dirty="0"/>
              <a:t>)</a:t>
            </a:r>
            <a:r>
              <a:rPr lang="es-MX" sz="3200" dirty="0"/>
              <a:t>: API de alto nivel para construir </a:t>
            </a:r>
            <a:r>
              <a:rPr lang="es-MX" sz="3200" dirty="0" smtClean="0"/>
              <a:t>redes neuronales.</a:t>
            </a:r>
            <a:endParaRPr lang="es-MX" sz="3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s-MX" sz="3200" b="1" dirty="0" err="1"/>
              <a:t>Matplotlib</a:t>
            </a:r>
            <a:r>
              <a:rPr lang="es-MX" sz="3200" b="1" dirty="0"/>
              <a:t> y </a:t>
            </a:r>
            <a:r>
              <a:rPr lang="es-MX" sz="3200" b="1" dirty="0" err="1"/>
              <a:t>Numpy</a:t>
            </a:r>
            <a:r>
              <a:rPr lang="es-MX" sz="3200" dirty="0"/>
              <a:t>: Bibliotecas para visualización y manejo de datos numéricos.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9530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429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Importación y preparación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800" b="1" dirty="0"/>
              <a:t>Carga del </a:t>
            </a:r>
            <a:r>
              <a:rPr lang="es-MX" sz="2800" b="1" dirty="0" err="1"/>
              <a:t>Dataset</a:t>
            </a:r>
            <a:r>
              <a:rPr lang="es-MX" sz="2800" b="1" dirty="0"/>
              <a:t> desde Google </a:t>
            </a:r>
            <a:r>
              <a:rPr lang="es-MX" sz="2800" b="1" dirty="0" smtClean="0"/>
              <a:t>Drive. </a:t>
            </a:r>
            <a:r>
              <a:rPr lang="es-MX" sz="2800" dirty="0"/>
              <a:t>Permite acceder a archivos almacenados en Google Drive desde </a:t>
            </a:r>
            <a:r>
              <a:rPr lang="es-MX" sz="2800" dirty="0" err="1" smtClean="0"/>
              <a:t>Colab</a:t>
            </a:r>
            <a:r>
              <a:rPr lang="es-MX" sz="2800" dirty="0" smtClean="0"/>
              <a:t>, lo </a:t>
            </a:r>
            <a:r>
              <a:rPr lang="es-MX" sz="2800" dirty="0"/>
              <a:t>que facilita </a:t>
            </a:r>
            <a:r>
              <a:rPr lang="es-MX" sz="2800" dirty="0" smtClean="0"/>
              <a:t>manipulación </a:t>
            </a:r>
            <a:r>
              <a:rPr lang="es-MX" sz="2800" dirty="0"/>
              <a:t>de grandes </a:t>
            </a:r>
            <a:r>
              <a:rPr lang="es-MX" sz="2800" dirty="0" err="1" smtClean="0"/>
              <a:t>Datasets</a:t>
            </a:r>
            <a:r>
              <a:rPr lang="es-MX" sz="2800" dirty="0" smtClean="0"/>
              <a:t> </a:t>
            </a:r>
            <a:r>
              <a:rPr lang="es-MX" sz="2800" dirty="0"/>
              <a:t>sin necesidad de descargarlos</a:t>
            </a:r>
            <a:endParaRPr lang="es-MX" sz="28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1" t="-1111" r="-931" b="1111"/>
          <a:stretch/>
        </p:blipFill>
        <p:spPr>
          <a:xfrm>
            <a:off x="1097279" y="3326861"/>
            <a:ext cx="9505869" cy="26549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83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292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Aumento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0370" y="2218740"/>
            <a:ext cx="3846680" cy="353217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s-MX" sz="2800" dirty="0" smtClean="0"/>
              <a:t>Generación de nuevas imágenes. Simula nuevas imágenes a partir de las existentes, esto permitirá mejorar la capacidad del modelo al momento de la comparación.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7523" y="2078208"/>
            <a:ext cx="7326873" cy="381324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520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528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Definición del modelo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/>
              <a:t>Red neuronal </a:t>
            </a:r>
            <a:r>
              <a:rPr lang="es-MX" sz="2800" b="1" dirty="0" err="1" smtClean="0"/>
              <a:t>convolucional</a:t>
            </a:r>
            <a:r>
              <a:rPr lang="es-MX" sz="2800" b="1" dirty="0" smtClean="0"/>
              <a:t> (CNN</a:t>
            </a:r>
            <a:r>
              <a:rPr lang="es-MX" sz="2800" dirty="0" smtClean="0"/>
              <a:t>). Es ideal para la clasificación de imágenes, por lo que se utilizo por su destacada capacidad para aprender características visuales de forma  automática.</a:t>
            </a:r>
          </a:p>
          <a:p>
            <a:r>
              <a:rPr lang="es-MX" sz="2800" dirty="0" smtClean="0"/>
              <a:t>La salida utilizada fue </a:t>
            </a:r>
            <a:r>
              <a:rPr lang="es-MX" sz="2800" b="1" dirty="0" smtClean="0"/>
              <a:t>binaria</a:t>
            </a:r>
            <a:r>
              <a:rPr lang="es-MX" sz="2800" dirty="0" smtClean="0"/>
              <a:t> ya que solo se obtendrán 2 posibles salidas (Maíz sano o enfermo).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3917" y="3857414"/>
            <a:ext cx="6254612" cy="23393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233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8631"/>
            <a:ext cx="12192000" cy="72078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Compilación y </a:t>
            </a:r>
            <a:r>
              <a:rPr lang="es-MX" dirty="0"/>
              <a:t>entrenamiento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 smtClean="0"/>
              <a:t>El entrenamiento se optimizo en GPU a través de Google </a:t>
            </a:r>
            <a:r>
              <a:rPr lang="es-MX" sz="2800" b="1" dirty="0" err="1" smtClean="0"/>
              <a:t>Colab</a:t>
            </a:r>
            <a:r>
              <a:rPr lang="es-MX" sz="2800" dirty="0" smtClean="0"/>
              <a:t>, el modelo fue entrenado en varias épocas para ajustar los pesos y mejorar su precisión.</a:t>
            </a:r>
            <a:endParaRPr lang="es-MX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0396" y="2723745"/>
            <a:ext cx="5955284" cy="34825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072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06"/>
            <a:ext cx="12192000" cy="705289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Predicción en tiempo real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200" dirty="0" smtClean="0"/>
              <a:t>Lo interesante es </a:t>
            </a:r>
            <a:r>
              <a:rPr lang="es-MX" sz="3200" b="1" dirty="0" smtClean="0"/>
              <a:t>poder cargar una imagen desde la computadora </a:t>
            </a:r>
            <a:r>
              <a:rPr lang="es-MX" sz="3200" dirty="0" smtClean="0"/>
              <a:t>del usuario y hacer la </a:t>
            </a:r>
            <a:r>
              <a:rPr lang="es-MX" sz="3200" b="1" dirty="0" smtClean="0"/>
              <a:t>predicción en tiempo real </a:t>
            </a:r>
            <a:r>
              <a:rPr lang="es-MX" sz="3200" dirty="0" smtClean="0"/>
              <a:t>para obtener como salida la detección de </a:t>
            </a:r>
            <a:r>
              <a:rPr lang="es-MX" sz="3200" b="1" dirty="0" smtClean="0"/>
              <a:t>“Maíz sano” o “Maíz enfermo”</a:t>
            </a:r>
            <a:endParaRPr lang="es-MX" sz="3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8730" y="3417724"/>
            <a:ext cx="6653721" cy="24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5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429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s-MX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Resultados de predicción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200" dirty="0" smtClean="0"/>
              <a:t>Detecta de manera rápida y precisa el estado del maíz basada en imágenes nuevas, lo que puede prevenir la propagación de enfermedades en el cultivo y con ello baja producción.</a:t>
            </a:r>
            <a:endParaRPr lang="es-MX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7280" y="4105073"/>
            <a:ext cx="4836592" cy="1944872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93408" y="4105073"/>
            <a:ext cx="4562272" cy="18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405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Retrospección</vt:lpstr>
      <vt:lpstr>PROYECTO 2</vt:lpstr>
      <vt:lpstr>Introducción</vt:lpstr>
      <vt:lpstr>Herramientas utilizadas</vt:lpstr>
      <vt:lpstr>Importación y preparación de datos</vt:lpstr>
      <vt:lpstr>Aumento de datos</vt:lpstr>
      <vt:lpstr>Definición del modelo</vt:lpstr>
      <vt:lpstr>Compilación y entrenamiento</vt:lpstr>
      <vt:lpstr>Predicción en tiempo real</vt:lpstr>
      <vt:lpstr>Resultados de predicción</vt:lpstr>
      <vt:lpstr>Conclusión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Cuenta Microsoft</dc:creator>
  <cp:lastModifiedBy>Cuenta Microsoft</cp:lastModifiedBy>
  <cp:revision>8</cp:revision>
  <dcterms:created xsi:type="dcterms:W3CDTF">2024-09-28T11:35:42Z</dcterms:created>
  <dcterms:modified xsi:type="dcterms:W3CDTF">2024-09-28T13:41:46Z</dcterms:modified>
</cp:coreProperties>
</file>