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1"/>
  </p:notesMasterIdLst>
  <p:sldIdLst>
    <p:sldId id="270" r:id="rId2"/>
    <p:sldId id="256" r:id="rId3"/>
    <p:sldId id="271" r:id="rId4"/>
    <p:sldId id="342" r:id="rId5"/>
    <p:sldId id="352" r:id="rId6"/>
    <p:sldId id="305" r:id="rId7"/>
    <p:sldId id="330" r:id="rId8"/>
    <p:sldId id="309" r:id="rId9"/>
    <p:sldId id="307" r:id="rId10"/>
    <p:sldId id="354" r:id="rId11"/>
    <p:sldId id="308" r:id="rId12"/>
    <p:sldId id="331" r:id="rId13"/>
    <p:sldId id="310" r:id="rId14"/>
    <p:sldId id="311" r:id="rId15"/>
    <p:sldId id="355" r:id="rId16"/>
    <p:sldId id="312" r:id="rId17"/>
    <p:sldId id="341" r:id="rId18"/>
    <p:sldId id="368" r:id="rId19"/>
    <p:sldId id="343" r:id="rId20"/>
    <p:sldId id="314" r:id="rId21"/>
    <p:sldId id="358" r:id="rId22"/>
    <p:sldId id="315" r:id="rId23"/>
    <p:sldId id="359" r:id="rId24"/>
    <p:sldId id="317" r:id="rId25"/>
    <p:sldId id="318" r:id="rId26"/>
    <p:sldId id="363" r:id="rId27"/>
    <p:sldId id="360" r:id="rId28"/>
    <p:sldId id="361" r:id="rId29"/>
    <p:sldId id="362" r:id="rId30"/>
  </p:sldIdLst>
  <p:sldSz cx="9144000" cy="6858000" type="screen4x3"/>
  <p:notesSz cx="7099300" cy="10234613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  <a:srgbClr val="CC00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6" autoAdjust="0"/>
    <p:restoredTop sz="94669" autoAdjust="0"/>
  </p:normalViewPr>
  <p:slideViewPr>
    <p:cSldViewPr>
      <p:cViewPr varScale="1">
        <p:scale>
          <a:sx n="95" d="100"/>
          <a:sy n="95" d="100"/>
        </p:scale>
        <p:origin x="78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2.xml"/><Relationship Id="rId2" Type="http://schemas.openxmlformats.org/officeDocument/2006/relationships/slide" Target="slides/slide17.xml"/><Relationship Id="rId1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 b="0"/>
            </a:lvl1pPr>
          </a:lstStyle>
          <a:p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 b="0"/>
            </a:lvl1pPr>
          </a:lstStyle>
          <a:p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fld id="{4DB53EF7-E4C4-444D-A4B3-8B12E353534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9061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nsolas" pitchFamily="49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AA600B17-5409-4F8F-BC72-AD35201FD695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1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E11F97DF-D06B-401D-B3F7-4F4A5EE56F76}" type="slidenum">
              <a:rPr lang="ko-KR" altLang="en-US" smtClean="0"/>
              <a:pPr/>
              <a:t>‹#›</a:t>
            </a:fld>
            <a:r>
              <a:rPr lang="en-US" altLang="ko-KR"/>
              <a:t>/38-</a:t>
            </a:r>
          </a:p>
        </p:txBody>
      </p:sp>
    </p:spTree>
    <p:extLst>
      <p:ext uri="{BB962C8B-B14F-4D97-AF65-F5344CB8AC3E}">
        <p14:creationId xmlns:p14="http://schemas.microsoft.com/office/powerpoint/2010/main" val="62996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85750"/>
            <a:ext cx="20066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85750"/>
            <a:ext cx="5867400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F57885DE-BB18-4BB7-84DF-E0D87BF963FA}" type="slidenum">
              <a:rPr lang="ko-KR" altLang="en-US" smtClean="0"/>
              <a:pPr/>
              <a:t>‹#›</a:t>
            </a:fld>
            <a:r>
              <a:rPr lang="en-US" altLang="ko-KR"/>
              <a:t>/38-</a:t>
            </a:r>
          </a:p>
        </p:txBody>
      </p:sp>
    </p:spTree>
    <p:extLst>
      <p:ext uri="{BB962C8B-B14F-4D97-AF65-F5344CB8AC3E}">
        <p14:creationId xmlns:p14="http://schemas.microsoft.com/office/powerpoint/2010/main" val="33625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865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atin typeface="Consolas" pitchFamily="49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5760" y="741680"/>
            <a:ext cx="8442960" cy="5506720"/>
          </a:xfrm>
        </p:spPr>
        <p:txBody>
          <a:bodyPr/>
          <a:lstStyle>
            <a:lvl1pPr latinLnBrk="0">
              <a:buNone/>
              <a:defRPr sz="2400">
                <a:solidFill>
                  <a:schemeClr val="accent6"/>
                </a:solidFill>
                <a:latin typeface="Consolas" pitchFamily="49" charset="0"/>
              </a:defRPr>
            </a:lvl1pPr>
            <a:lvl2pPr marL="0" latinLnBrk="0">
              <a:buSzPct val="80000"/>
              <a:buFont typeface="Wingdings" pitchFamily="2" charset="2"/>
              <a:buChar char="l"/>
              <a:defRPr sz="2000">
                <a:latin typeface="Consolas" pitchFamily="49" charset="0"/>
              </a:defRPr>
            </a:lvl2pPr>
            <a:lvl3pPr marL="536400" indent="-342900" latinLnBrk="0">
              <a:buSzPct val="80000"/>
              <a:buFont typeface="Wingdings 2" pitchFamily="18" charset="2"/>
              <a:buChar char=""/>
              <a:defRPr sz="1800">
                <a:latin typeface="Consolas" pitchFamily="49" charset="0"/>
              </a:defRPr>
            </a:lvl3pPr>
            <a:lvl4pPr marL="1714500" indent="-342900" latinLnBrk="0">
              <a:buFont typeface="+mj-lt"/>
              <a:buNone/>
              <a:defRPr sz="1600">
                <a:latin typeface="Consolas" pitchFamily="49" charset="0"/>
              </a:defRPr>
            </a:lvl4pPr>
            <a:lvl5pPr marL="2171700" indent="-342900" latinLnBrk="0">
              <a:buFont typeface="+mj-lt"/>
              <a:buNone/>
              <a:defRPr sz="1600">
                <a:latin typeface="Consolas" pitchFamily="49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775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114E7621-24E3-44C3-B133-C0D5FC59C390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792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009650"/>
            <a:ext cx="3937000" cy="5238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99000" y="1009650"/>
            <a:ext cx="3937000" cy="5238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FB847B15-DA34-49CA-874D-814EF152754D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228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EC630E89-0799-48CF-9E24-56669B44B20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452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5D2C9AAB-F2ED-47F9-87D2-6CBB86D3B66F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664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5594F104-67DD-4458-B31B-B6DDD483AE7F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767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6765D4F4-7A14-4B23-85A8-23F78284E7B4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129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B2FAD587-2266-4CDD-AA59-4DCA26AB0A53}" type="slidenum">
              <a:rPr lang="ko-KR" altLang="en-US" smtClean="0"/>
              <a:pPr/>
              <a:t>‹#›</a:t>
            </a:fld>
            <a:r>
              <a:rPr lang="en-US" altLang="ko-KR"/>
              <a:t>/38-</a:t>
            </a:r>
          </a:p>
        </p:txBody>
      </p:sp>
    </p:spTree>
    <p:extLst>
      <p:ext uri="{BB962C8B-B14F-4D97-AF65-F5344CB8AC3E}">
        <p14:creationId xmlns:p14="http://schemas.microsoft.com/office/powerpoint/2010/main" val="224285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85750"/>
            <a:ext cx="7975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09650"/>
            <a:ext cx="80264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+mn-ea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32138" y="6381750"/>
            <a:ext cx="190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Courier New" pitchFamily="49" charset="0"/>
              </a:defRPr>
            </a:lvl1pPr>
          </a:lstStyle>
          <a:p>
            <a:r>
              <a:rPr lang="ko-KR" altLang="en-US"/>
              <a:t>-</a:t>
            </a:r>
            <a:fld id="{036D8F5B-7BE1-48A6-B1E8-42DB3FCD4246}" type="slidenum">
              <a:rPr lang="ko-KR" altLang="en-US" smtClean="0"/>
              <a:pPr/>
              <a:t>‹#›</a:t>
            </a:fld>
            <a:r>
              <a:rPr lang="en-US" altLang="ko-KR"/>
              <a:t>/38-</a:t>
            </a:r>
          </a:p>
        </p:txBody>
      </p:sp>
    </p:spTree>
    <p:extLst>
      <p:ext uri="{BB962C8B-B14F-4D97-AF65-F5344CB8AC3E}">
        <p14:creationId xmlns:p14="http://schemas.microsoft.com/office/powerpoint/2010/main" val="152431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81000" indent="-381000" algn="l" rtl="0" eaLnBrk="1" fontAlgn="base" latinLnBrk="1" hangingPunct="1">
        <a:spcBef>
          <a:spcPct val="20000"/>
        </a:spcBef>
        <a:spcAft>
          <a:spcPct val="0"/>
        </a:spcAft>
        <a:buAutoNum type="arabicPeriod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1" fontAlgn="base" latinLnBrk="1" hangingPunct="1">
        <a:spcBef>
          <a:spcPct val="20000"/>
        </a:spcBef>
        <a:spcAft>
          <a:spcPct val="0"/>
        </a:spcAft>
        <a:buAutoNum type="arabicParenR"/>
        <a:defRPr kumimoji="1">
          <a:solidFill>
            <a:schemeClr val="tx1"/>
          </a:solidFill>
          <a:latin typeface="+mn-lt"/>
          <a:ea typeface="+mn-ea"/>
        </a:defRPr>
      </a:lvl2pPr>
      <a:lvl3pPr marL="1219200" indent="-304800" algn="l" rtl="0" eaLnBrk="1" fontAlgn="base" latinLnBrk="1" hangingPunct="1">
        <a:spcBef>
          <a:spcPct val="20000"/>
        </a:spcBef>
        <a:spcAft>
          <a:spcPct val="0"/>
        </a:spcAft>
        <a:buAutoNum type="circleNumDbPlain"/>
        <a:defRPr kumimoji="1" sz="1600">
          <a:solidFill>
            <a:schemeClr val="tx1"/>
          </a:solidFill>
          <a:latin typeface="+mn-lt"/>
          <a:ea typeface="+mn-ea"/>
        </a:defRPr>
      </a:lvl3pPr>
      <a:lvl4pPr marL="1638300" indent="-2667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955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527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30099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671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9243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Stacks and Queues</a:t>
            </a:r>
            <a:endParaRPr lang="ko-KR" altLang="en-US" sz="3200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CDF0DE03-D144-4B93-BAF6-1D56177F1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Queue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shop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Job scheduling</a:t>
            </a:r>
          </a:p>
          <a:p>
            <a:pPr lvl="1"/>
            <a:r>
              <a:rPr lang="en-US" altLang="ko-KR" dirty="0"/>
              <a:t>Frequently used in computer programming</a:t>
            </a:r>
          </a:p>
          <a:p>
            <a:pPr lvl="1"/>
            <a:r>
              <a:rPr lang="en-US" altLang="ko-KR" dirty="0"/>
              <a:t>Job queue by an operating system</a:t>
            </a:r>
          </a:p>
          <a:p>
            <a:pPr lvl="1"/>
            <a:r>
              <a:rPr lang="en-US" altLang="ko-KR" dirty="0"/>
              <a:t>The jobs are processed in the order they enter the system</a:t>
            </a:r>
          </a:p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10</a:t>
            </a:fld>
            <a:r>
              <a:rPr lang="en-US" altLang="ko-KR"/>
              <a:t>-</a:t>
            </a:r>
            <a:endParaRPr lang="en-US" altLang="ko-KR" dirty="0"/>
          </a:p>
        </p:txBody>
      </p:sp>
      <p:pic>
        <p:nvPicPr>
          <p:cNvPr id="5" name="Picture 40" descr="Fig4-7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9792" y="908720"/>
            <a:ext cx="3960440" cy="238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3710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Queue Abstract Data Type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ADT Queue is </a:t>
            </a:r>
          </a:p>
          <a:p>
            <a:pPr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objects: A finite ordered list with zero or more </a:t>
            </a:r>
          </a:p>
          <a:p>
            <a:pPr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    elements</a:t>
            </a:r>
          </a:p>
          <a:p>
            <a:pPr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functions: for </a:t>
            </a:r>
            <a:r>
              <a:rPr lang="en-US" altLang="ko-KR" sz="1800" i="1" dirty="0">
                <a:solidFill>
                  <a:schemeClr val="tx1"/>
                </a:solidFill>
              </a:rPr>
              <a:t>queue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altLang="ko-KR" sz="1800" i="1" dirty="0" err="1">
                <a:solidFill>
                  <a:schemeClr val="tx1"/>
                </a:solidFill>
                <a:sym typeface="Symbol" pitchFamily="18" charset="2"/>
              </a:rPr>
              <a:t>Queue</a:t>
            </a:r>
            <a:r>
              <a:rPr lang="en-US" altLang="ko-KR" sz="1800" dirty="0" err="1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altLang="ko-KR" sz="1800" i="1" dirty="0" err="1">
                <a:solidFill>
                  <a:schemeClr val="tx1"/>
                </a:solidFill>
                <a:sym typeface="Symbol" pitchFamily="18" charset="2"/>
              </a:rPr>
              <a:t>item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  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element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, </a:t>
            </a:r>
          </a:p>
          <a:p>
            <a:pPr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                      </a:t>
            </a:r>
            <a:r>
              <a:rPr lang="en-US" altLang="ko-KR" sz="1800" i="1" dirty="0" err="1">
                <a:solidFill>
                  <a:schemeClr val="tx1"/>
                </a:solidFill>
                <a:sym typeface="Symbol" pitchFamily="18" charset="2"/>
              </a:rPr>
              <a:t>maxQueueSize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  positive integer</a:t>
            </a:r>
          </a:p>
          <a:p>
            <a:pPr>
              <a:buFontTx/>
              <a:buNone/>
            </a:pP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    Queue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sym typeface="Symbol" pitchFamily="18" charset="2"/>
              </a:rPr>
              <a:t>CreateQ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queue, </a:t>
            </a:r>
            <a:r>
              <a:rPr lang="en-US" altLang="ko-KR" sz="1800" i="1" dirty="0" err="1">
                <a:solidFill>
                  <a:schemeClr val="tx1"/>
                </a:solidFill>
                <a:sym typeface="Symbol" pitchFamily="18" charset="2"/>
              </a:rPr>
              <a:t>maxQueueSize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)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::= …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    Boolean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sym typeface="Symbol" pitchFamily="18" charset="2"/>
              </a:rPr>
              <a:t>IsFullQ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queue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)::=… </a:t>
            </a:r>
          </a:p>
          <a:p>
            <a:pPr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Queue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sym typeface="Symbol" pitchFamily="18" charset="2"/>
              </a:rPr>
              <a:t>AddQ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ko-KR" sz="1800" i="1" dirty="0" err="1">
                <a:solidFill>
                  <a:schemeClr val="tx1"/>
                </a:solidFill>
                <a:sym typeface="Symbol" pitchFamily="18" charset="2"/>
              </a:rPr>
              <a:t>queue</a:t>
            </a:r>
            <a:r>
              <a:rPr lang="en-US" altLang="ko-KR" sz="1800" dirty="0" err="1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altLang="ko-KR" sz="1800" i="1" dirty="0" err="1">
                <a:solidFill>
                  <a:schemeClr val="tx1"/>
                </a:solidFill>
                <a:sym typeface="Symbol" pitchFamily="18" charset="2"/>
              </a:rPr>
              <a:t>item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)::=</a:t>
            </a:r>
          </a:p>
          <a:p>
            <a:pPr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if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 (</a:t>
            </a:r>
            <a:r>
              <a:rPr lang="en-US" altLang="ko-KR" sz="1800" dirty="0" err="1">
                <a:solidFill>
                  <a:schemeClr val="tx1"/>
                </a:solidFill>
                <a:sym typeface="Symbol" pitchFamily="18" charset="2"/>
              </a:rPr>
              <a:t>IsFullQ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(queue)) </a:t>
            </a:r>
            <a:r>
              <a:rPr lang="en-US" altLang="ko-KR" sz="1800" dirty="0" err="1">
                <a:solidFill>
                  <a:schemeClr val="tx1"/>
                </a:solidFill>
                <a:sym typeface="Symbol" pitchFamily="18" charset="2"/>
              </a:rPr>
              <a:t>queueFull</a:t>
            </a:r>
            <a:endParaRPr lang="en-US" altLang="ko-KR" sz="18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else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 insert item at rear or queue and return queue</a:t>
            </a:r>
          </a:p>
          <a:p>
            <a:pPr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	 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Boolean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sym typeface="Symbol" pitchFamily="18" charset="2"/>
              </a:rPr>
              <a:t>IsEmptyQ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queue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) ::= …</a:t>
            </a:r>
          </a:p>
          <a:p>
            <a:pPr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	 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Element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sym typeface="Symbol" pitchFamily="18" charset="2"/>
              </a:rPr>
              <a:t>DeleteQ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queue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) ::=</a:t>
            </a:r>
          </a:p>
          <a:p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if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 (</a:t>
            </a:r>
            <a:r>
              <a:rPr lang="en-US" altLang="ko-KR" sz="1800" dirty="0" err="1">
                <a:solidFill>
                  <a:schemeClr val="tx1"/>
                </a:solidFill>
                <a:sym typeface="Symbol" pitchFamily="18" charset="2"/>
              </a:rPr>
              <a:t>IsEmpty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(queue)) return</a:t>
            </a:r>
          </a:p>
          <a:p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else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 remove item and return the item at the front of queue</a:t>
            </a:r>
          </a:p>
          <a:p>
            <a:pPr>
              <a:buFontTx/>
              <a:buNone/>
            </a:pPr>
            <a:endParaRPr lang="en-US" altLang="ko-KR" sz="180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11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 Implementation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ko-KR" altLang="en-US" sz="1800" b="1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define MAX_QUEUE_SIZE 100 /*maximum queue size  */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struct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key;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/* other fields may be added*/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ko-KR" altLang="en-US" sz="1800" b="1" dirty="0">
                <a:solidFill>
                  <a:schemeClr val="tx1"/>
                </a:solidFill>
                <a:latin typeface="Courier New" pitchFamily="49" charset="0"/>
              </a:rPr>
              <a:t>}  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element;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element queue[MAX_QUEUE_SIZE];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rear = -1;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front=-1;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addq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(element item)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/* insert an item into a queue, so called ‘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enqueue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’</a:t>
            </a:r>
            <a:r>
              <a:rPr lang="ko-KR" altLang="en-US" sz="1800" b="1" dirty="0">
                <a:solidFill>
                  <a:schemeClr val="tx1"/>
                </a:solidFill>
                <a:latin typeface="Courier New" pitchFamily="49" charset="0"/>
              </a:rPr>
              <a:t> */ 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if (rear == MAX_QUEUE_SIZE-1)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queueFull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queue[++rear] = item;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ko-KR" alt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12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 Implementation (2)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element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deleteq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	/* delete an item at the front of the queue, so called ‘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dequeue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’ </a:t>
            </a:r>
            <a:r>
              <a:rPr lang="ko-KR" altLang="en-US" sz="1800" b="1" dirty="0">
                <a:solidFill>
                  <a:schemeClr val="tx1"/>
                </a:solidFill>
                <a:latin typeface="Courier New" pitchFamily="49" charset="0"/>
              </a:rPr>
              <a:t>*/ 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	if (front == rear)    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queueEmpty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(); /* return an error key */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	return queue[++front];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13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624012" y="3356992"/>
            <a:ext cx="7777236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latin typeface="Courier New" pitchFamily="49" charset="0"/>
              </a:rPr>
              <a:t>main()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{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  element </a:t>
            </a:r>
            <a:r>
              <a:rPr lang="en-US" altLang="ko-KR" dirty="0" err="1">
                <a:latin typeface="Courier New" pitchFamily="49" charset="0"/>
              </a:rPr>
              <a:t>e,f</a:t>
            </a:r>
            <a:r>
              <a:rPr lang="en-US" altLang="ko-KR" dirty="0">
                <a:latin typeface="Courier New" pitchFamily="49" charset="0"/>
              </a:rPr>
              <a:t>;</a:t>
            </a:r>
          </a:p>
          <a:p>
            <a:pPr algn="l"/>
            <a:endParaRPr lang="en-US" altLang="ko-KR" dirty="0">
              <a:latin typeface="Courier New" pitchFamily="49" charset="0"/>
            </a:endParaRPr>
          </a:p>
          <a:p>
            <a:pPr algn="l"/>
            <a:r>
              <a:rPr lang="en-US" altLang="ko-KR" dirty="0">
                <a:latin typeface="Courier New" pitchFamily="49" charset="0"/>
              </a:rPr>
              <a:t>  </a:t>
            </a:r>
            <a:r>
              <a:rPr lang="en-US" altLang="ko-KR" dirty="0" err="1">
                <a:latin typeface="Courier New" pitchFamily="49" charset="0"/>
              </a:rPr>
              <a:t>e.key</a:t>
            </a:r>
            <a:r>
              <a:rPr lang="en-US" altLang="ko-KR" dirty="0">
                <a:latin typeface="Courier New" pitchFamily="49" charset="0"/>
              </a:rPr>
              <a:t>=3;   </a:t>
            </a:r>
            <a:r>
              <a:rPr lang="en-US" altLang="ko-KR" dirty="0" err="1">
                <a:latin typeface="Courier New" pitchFamily="49" charset="0"/>
              </a:rPr>
              <a:t>addq</a:t>
            </a:r>
            <a:r>
              <a:rPr lang="en-US" altLang="ko-KR" dirty="0">
                <a:latin typeface="Courier New" pitchFamily="49" charset="0"/>
              </a:rPr>
              <a:t>(e);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  </a:t>
            </a:r>
            <a:r>
              <a:rPr lang="en-US" altLang="ko-KR" dirty="0" err="1">
                <a:latin typeface="Courier New" pitchFamily="49" charset="0"/>
              </a:rPr>
              <a:t>e.key</a:t>
            </a:r>
            <a:r>
              <a:rPr lang="en-US" altLang="ko-KR" dirty="0">
                <a:latin typeface="Courier New" pitchFamily="49" charset="0"/>
              </a:rPr>
              <a:t>=2;   </a:t>
            </a:r>
            <a:r>
              <a:rPr lang="en-US" altLang="ko-KR" dirty="0" err="1">
                <a:latin typeface="Courier New" pitchFamily="49" charset="0"/>
              </a:rPr>
              <a:t>addq</a:t>
            </a:r>
            <a:r>
              <a:rPr lang="en-US" altLang="ko-KR" dirty="0">
                <a:latin typeface="Courier New" pitchFamily="49" charset="0"/>
              </a:rPr>
              <a:t>(e);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  f=</a:t>
            </a:r>
            <a:r>
              <a:rPr lang="en-US" altLang="ko-KR" dirty="0" err="1">
                <a:latin typeface="Courier New" pitchFamily="49" charset="0"/>
              </a:rPr>
              <a:t>deleteq</a:t>
            </a:r>
            <a:r>
              <a:rPr lang="en-US" altLang="ko-KR" dirty="0">
                <a:latin typeface="Courier New" pitchFamily="49" charset="0"/>
              </a:rPr>
              <a:t>();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  </a:t>
            </a:r>
            <a:r>
              <a:rPr lang="en-US" altLang="ko-KR" dirty="0" err="1">
                <a:latin typeface="Courier New" pitchFamily="49" charset="0"/>
              </a:rPr>
              <a:t>printf</a:t>
            </a:r>
            <a:r>
              <a:rPr lang="en-US" altLang="ko-KR" dirty="0">
                <a:latin typeface="Courier New" pitchFamily="49" charset="0"/>
              </a:rPr>
              <a:t>(“%d %d %d\n”, front, rear, </a:t>
            </a:r>
            <a:r>
              <a:rPr lang="en-US" altLang="ko-KR" dirty="0" err="1">
                <a:latin typeface="Courier New" pitchFamily="49" charset="0"/>
              </a:rPr>
              <a:t>f.key</a:t>
            </a:r>
            <a:r>
              <a:rPr lang="en-US" altLang="ko-KR" dirty="0">
                <a:latin typeface="Courier New" pitchFamily="49" charset="0"/>
              </a:rPr>
              <a:t>);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Job Scheduling Example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Insertion and deletion from a sequential queue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>
                <a:sym typeface="Wingdings" pitchFamily="2" charset="2"/>
              </a:rPr>
              <a:t>  </a:t>
            </a:r>
            <a:endParaRPr lang="en-US" altLang="ko-KR" sz="24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14</a:t>
            </a:fld>
            <a:r>
              <a:rPr lang="en-US" altLang="ko-KR"/>
              <a:t>-</a:t>
            </a:r>
            <a:endParaRPr lang="en-US" altLang="ko-KR" dirty="0"/>
          </a:p>
        </p:txBody>
      </p:sp>
      <p:graphicFrame>
        <p:nvGraphicFramePr>
          <p:cNvPr id="77965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887100"/>
              </p:ext>
            </p:extLst>
          </p:nvPr>
        </p:nvGraphicFramePr>
        <p:xfrm>
          <a:off x="1143000" y="1511300"/>
          <a:ext cx="6553200" cy="245681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front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rear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Q[0]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Q[1]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Q[2]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Q[3]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Comments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Queue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J1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Job1 is added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J1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J2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Job2 is added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J1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J2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J3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Job3 is added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J2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J3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Job1 is deleted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J3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Job2 is deleted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7966" name="Text Box 142"/>
          <p:cNvSpPr txBox="1">
            <a:spLocks noChangeArrowheads="1"/>
          </p:cNvSpPr>
          <p:nvPr/>
        </p:nvSpPr>
        <p:spPr bwMode="auto">
          <a:xfrm>
            <a:off x="539750" y="4322763"/>
            <a:ext cx="78486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ko-KR" sz="2000" b="0" dirty="0">
                <a:latin typeface="Consolas" pitchFamily="49" charset="0"/>
                <a:sym typeface="Wingdings" pitchFamily="2" charset="2"/>
              </a:rPr>
              <a:t> The queue gradually shifts to the right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à"/>
            </a:pPr>
            <a:r>
              <a:rPr lang="en-US" altLang="ko-KR" sz="2000" b="0" dirty="0">
                <a:latin typeface="Consolas" pitchFamily="49" charset="0"/>
                <a:sym typeface="Wingdings" pitchFamily="2" charset="2"/>
              </a:rPr>
              <a:t> No available space to add a new item when rear is  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2000" b="0" dirty="0">
                <a:latin typeface="Consolas" pitchFamily="49" charset="0"/>
                <a:sym typeface="Wingdings" pitchFamily="2" charset="2"/>
              </a:rPr>
              <a:t>   (MAX_QUEUE_SIZE – 1)</a:t>
            </a:r>
          </a:p>
        </p:txBody>
      </p:sp>
      <p:sp>
        <p:nvSpPr>
          <p:cNvPr id="77967" name="Rectangle 143"/>
          <p:cNvSpPr>
            <a:spLocks noChangeArrowheads="1"/>
          </p:cNvSpPr>
          <p:nvPr/>
        </p:nvSpPr>
        <p:spPr bwMode="auto">
          <a:xfrm>
            <a:off x="520700" y="5334000"/>
            <a:ext cx="79248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ko-KR" sz="2000" b="0" dirty="0">
                <a:latin typeface="Consolas" pitchFamily="49" charset="0"/>
                <a:sym typeface="Wingdings" pitchFamily="2" charset="2"/>
              </a:rPr>
              <a:t> Circular representation is more efficient to avoid the problem</a:t>
            </a:r>
            <a:endParaRPr lang="en-US" altLang="ko-KR" sz="2000" b="0" dirty="0">
              <a:latin typeface="Consolas" pitchFamily="49" charset="0"/>
            </a:endParaRPr>
          </a:p>
          <a:p>
            <a:pPr algn="l">
              <a:spcBef>
                <a:spcPct val="50000"/>
              </a:spcBef>
            </a:pPr>
            <a:endParaRPr lang="ko-KR" altLang="en-US" b="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66" grpId="0"/>
      <p:bldP spid="779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 (1)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dirty="0"/>
              <a:t>A queue wraps around the end of the array</a:t>
            </a:r>
          </a:p>
          <a:p>
            <a:pPr latinLnBrk="0"/>
            <a:r>
              <a:rPr lang="en-US" dirty="0"/>
              <a:t>Array positions are arranged in a circle rather than in a straight line</a:t>
            </a:r>
          </a:p>
          <a:p>
            <a:pPr lvl="1" latinLnBrk="0"/>
            <a:r>
              <a:rPr lang="en-US" dirty="0"/>
              <a:t>The position next to position MAX_QUEUE_SIZE-1 is 0</a:t>
            </a:r>
          </a:p>
          <a:p>
            <a:pPr lvl="1" latinLnBrk="0"/>
            <a:r>
              <a:rPr lang="en-US" dirty="0"/>
              <a:t>The position precedes 0 is MAX_QUEUE_SIZE-1  </a:t>
            </a:r>
          </a:p>
          <a:p>
            <a:pPr lvl="1" latinLnBrk="0"/>
            <a:endParaRPr lang="en-US" dirty="0"/>
          </a:p>
          <a:p>
            <a:pPr lvl="1" indent="0" latinLnBrk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if (rear==MAX_QUEUE_SIZE-1) rear = 0;</a:t>
            </a:r>
          </a:p>
          <a:p>
            <a:pPr lvl="1" indent="0" latinLnBrk="0">
              <a:buNone/>
            </a:pPr>
            <a:r>
              <a:rPr lang="en-US" dirty="0"/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else rear++;</a:t>
            </a:r>
          </a:p>
          <a:p>
            <a:pPr lvl="1" indent="0" latinLnBrk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rear = (rear + 1) % MAX_QUEUE_SIZE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15</a:t>
            </a:fld>
            <a:r>
              <a:rPr lang="en-US" altLang="ko-KR"/>
              <a:t>-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18739"/>
              </p:ext>
            </p:extLst>
          </p:nvPr>
        </p:nvGraphicFramePr>
        <p:xfrm>
          <a:off x="1331640" y="501317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84378" y="46531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303" y="465313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1720" y="46531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04248" y="4645372"/>
            <a:ext cx="22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MAX_QUEUE_SIZE-1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4147" y="45811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5698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Circular Queue (2)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</a:rPr>
              <a:t>element queue[MAX_QUEUE_SIZE];</a:t>
            </a:r>
            <a:endParaRPr lang="ko-KR" alt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</a:rPr>
              <a:t> front=0, rear=0;</a:t>
            </a:r>
          </a:p>
          <a:p>
            <a:endParaRPr lang="en-US" altLang="ko-KR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</a:rPr>
              <a:t>addq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</a:rPr>
              <a:t>(element item)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</a:rPr>
              <a:t>   rear = (rear+1) % MAX_QUEUE_SIZE;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</a:rPr>
              <a:t>   if (front == rear) 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</a:rPr>
              <a:t>queueFull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</a:rPr>
              <a:t>(rear); /* print error and exit */</a:t>
            </a:r>
            <a:endParaRPr lang="ko-KR" alt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</a:rPr>
              <a:t>   queue[rear] = item;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</a:rPr>
              <a:t>} </a:t>
            </a:r>
          </a:p>
          <a:p>
            <a:endParaRPr lang="en-US" altLang="ko-KR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</a:rPr>
              <a:t>element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</a:rPr>
              <a:t>deleteq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</a:rPr>
              <a:t>(){   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</a:rPr>
              <a:t>   if (front == rear)      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</a:rPr>
              <a:t>       return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</a:rPr>
              <a:t>queueEmpty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</a:rPr>
              <a:t>(); 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</a:rPr>
              <a:t>   front = (front+1) % MAX_QUEUE_SIZE;  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</a:rPr>
              <a:t>   return queue[front];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16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Circular Queue Operation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17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10596" name="Oval 4"/>
          <p:cNvSpPr>
            <a:spLocks noChangeArrowheads="1"/>
          </p:cNvSpPr>
          <p:nvPr/>
        </p:nvSpPr>
        <p:spPr bwMode="auto">
          <a:xfrm>
            <a:off x="1517650" y="1223963"/>
            <a:ext cx="2209800" cy="2157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597" name="Line 5"/>
          <p:cNvSpPr>
            <a:spLocks noChangeShapeType="1"/>
          </p:cNvSpPr>
          <p:nvPr/>
        </p:nvSpPr>
        <p:spPr bwMode="auto">
          <a:xfrm>
            <a:off x="1517650" y="2303463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>
            <a:off x="2632075" y="1223963"/>
            <a:ext cx="0" cy="2157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>
            <a:off x="1876425" y="1525588"/>
            <a:ext cx="1493838" cy="151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10600" name="Line 8"/>
          <p:cNvSpPr>
            <a:spLocks noChangeShapeType="1"/>
          </p:cNvSpPr>
          <p:nvPr/>
        </p:nvSpPr>
        <p:spPr bwMode="auto">
          <a:xfrm flipH="1">
            <a:off x="1873250" y="1563688"/>
            <a:ext cx="1497013" cy="151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10601" name="Oval 9"/>
          <p:cNvSpPr>
            <a:spLocks noChangeArrowheads="1"/>
          </p:cNvSpPr>
          <p:nvPr/>
        </p:nvSpPr>
        <p:spPr bwMode="auto">
          <a:xfrm>
            <a:off x="2214563" y="1914525"/>
            <a:ext cx="835025" cy="815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1793875" y="3276600"/>
            <a:ext cx="565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[0]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1173163" y="2624138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[1]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1143000" y="1631950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 dirty="0">
                <a:latin typeface="Consolas" pitchFamily="49" charset="0"/>
                <a:cs typeface="Consolas" pitchFamily="49" charset="0"/>
              </a:rPr>
              <a:t>[2]</a:t>
            </a:r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1736725" y="990600"/>
            <a:ext cx="531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[3]</a:t>
            </a: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3009900" y="990600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[4]</a:t>
            </a: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3727450" y="1749425"/>
            <a:ext cx="557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[5]</a:t>
            </a: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3606800" y="2681288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[6]</a:t>
            </a:r>
          </a:p>
        </p:txBody>
      </p:sp>
      <p:sp>
        <p:nvSpPr>
          <p:cNvPr id="110609" name="Text Box 17"/>
          <p:cNvSpPr txBox="1">
            <a:spLocks noChangeArrowheads="1"/>
          </p:cNvSpPr>
          <p:nvPr/>
        </p:nvSpPr>
        <p:spPr bwMode="auto">
          <a:xfrm>
            <a:off x="3009900" y="3265488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[7]</a:t>
            </a:r>
          </a:p>
        </p:txBody>
      </p:sp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152400" y="2590800"/>
            <a:ext cx="10890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b="0" dirty="0">
                <a:latin typeface="Consolas" pitchFamily="49" charset="0"/>
                <a:cs typeface="Consolas" pitchFamily="49" charset="0"/>
              </a:rPr>
              <a:t>front=0</a:t>
            </a:r>
          </a:p>
          <a:p>
            <a:pPr algn="l"/>
            <a:r>
              <a:rPr lang="en-US" altLang="ko-KR" b="0" dirty="0">
                <a:latin typeface="Consolas" pitchFamily="49" charset="0"/>
                <a:cs typeface="Consolas" pitchFamily="49" charset="0"/>
              </a:rPr>
              <a:t>rear=0</a:t>
            </a:r>
          </a:p>
        </p:txBody>
      </p:sp>
      <p:sp>
        <p:nvSpPr>
          <p:cNvPr id="110612" name="Oval 20"/>
          <p:cNvSpPr>
            <a:spLocks noChangeArrowheads="1"/>
          </p:cNvSpPr>
          <p:nvPr/>
        </p:nvSpPr>
        <p:spPr bwMode="auto">
          <a:xfrm>
            <a:off x="5937250" y="1223963"/>
            <a:ext cx="2209800" cy="2157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>
            <a:off x="5937250" y="2303463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614" name="Line 22"/>
          <p:cNvSpPr>
            <a:spLocks noChangeShapeType="1"/>
          </p:cNvSpPr>
          <p:nvPr/>
        </p:nvSpPr>
        <p:spPr bwMode="auto">
          <a:xfrm>
            <a:off x="7051675" y="1223963"/>
            <a:ext cx="0" cy="2157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615" name="Line 23"/>
          <p:cNvSpPr>
            <a:spLocks noChangeShapeType="1"/>
          </p:cNvSpPr>
          <p:nvPr/>
        </p:nvSpPr>
        <p:spPr bwMode="auto">
          <a:xfrm>
            <a:off x="6296025" y="1525588"/>
            <a:ext cx="1493838" cy="151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10616" name="Line 24"/>
          <p:cNvSpPr>
            <a:spLocks noChangeShapeType="1"/>
          </p:cNvSpPr>
          <p:nvPr/>
        </p:nvSpPr>
        <p:spPr bwMode="auto">
          <a:xfrm flipH="1">
            <a:off x="6292850" y="1563688"/>
            <a:ext cx="1497013" cy="151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10617" name="Oval 25"/>
          <p:cNvSpPr>
            <a:spLocks noChangeArrowheads="1"/>
          </p:cNvSpPr>
          <p:nvPr/>
        </p:nvSpPr>
        <p:spPr bwMode="auto">
          <a:xfrm>
            <a:off x="6634163" y="1914525"/>
            <a:ext cx="835025" cy="815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618" name="Text Box 26"/>
          <p:cNvSpPr txBox="1">
            <a:spLocks noChangeArrowheads="1"/>
          </p:cNvSpPr>
          <p:nvPr/>
        </p:nvSpPr>
        <p:spPr bwMode="auto">
          <a:xfrm>
            <a:off x="6213475" y="3276600"/>
            <a:ext cx="565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[0]</a:t>
            </a:r>
          </a:p>
        </p:txBody>
      </p:sp>
      <p:sp>
        <p:nvSpPr>
          <p:cNvPr id="110619" name="Text Box 27"/>
          <p:cNvSpPr txBox="1">
            <a:spLocks noChangeArrowheads="1"/>
          </p:cNvSpPr>
          <p:nvPr/>
        </p:nvSpPr>
        <p:spPr bwMode="auto">
          <a:xfrm>
            <a:off x="5618163" y="2624138"/>
            <a:ext cx="487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 dirty="0">
                <a:latin typeface="Consolas" pitchFamily="49" charset="0"/>
                <a:cs typeface="Consolas" pitchFamily="49" charset="0"/>
              </a:rPr>
              <a:t>[1]</a:t>
            </a:r>
          </a:p>
        </p:txBody>
      </p: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5562600" y="1631950"/>
            <a:ext cx="522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[2]</a:t>
            </a:r>
          </a:p>
        </p:txBody>
      </p:sp>
      <p:sp>
        <p:nvSpPr>
          <p:cNvPr id="110621" name="Text Box 29"/>
          <p:cNvSpPr txBox="1">
            <a:spLocks noChangeArrowheads="1"/>
          </p:cNvSpPr>
          <p:nvPr/>
        </p:nvSpPr>
        <p:spPr bwMode="auto">
          <a:xfrm>
            <a:off x="6156325" y="990600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[3]</a:t>
            </a:r>
          </a:p>
        </p:txBody>
      </p:sp>
      <p:sp>
        <p:nvSpPr>
          <p:cNvPr id="110622" name="Text Box 30"/>
          <p:cNvSpPr txBox="1">
            <a:spLocks noChangeArrowheads="1"/>
          </p:cNvSpPr>
          <p:nvPr/>
        </p:nvSpPr>
        <p:spPr bwMode="auto">
          <a:xfrm>
            <a:off x="7429500" y="99060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[4]</a:t>
            </a:r>
          </a:p>
        </p:txBody>
      </p:sp>
      <p:sp>
        <p:nvSpPr>
          <p:cNvPr id="110623" name="Text Box 31"/>
          <p:cNvSpPr txBox="1">
            <a:spLocks noChangeArrowheads="1"/>
          </p:cNvSpPr>
          <p:nvPr/>
        </p:nvSpPr>
        <p:spPr bwMode="auto">
          <a:xfrm>
            <a:off x="8147050" y="1749425"/>
            <a:ext cx="52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[5]</a:t>
            </a:r>
          </a:p>
        </p:txBody>
      </p:sp>
      <p:sp>
        <p:nvSpPr>
          <p:cNvPr id="110624" name="Text Box 32"/>
          <p:cNvSpPr txBox="1">
            <a:spLocks noChangeArrowheads="1"/>
          </p:cNvSpPr>
          <p:nvPr/>
        </p:nvSpPr>
        <p:spPr bwMode="auto">
          <a:xfrm>
            <a:off x="8026400" y="2681288"/>
            <a:ext cx="506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[6]</a:t>
            </a:r>
          </a:p>
        </p:txBody>
      </p:sp>
      <p:sp>
        <p:nvSpPr>
          <p:cNvPr id="110625" name="Text Box 33"/>
          <p:cNvSpPr txBox="1">
            <a:spLocks noChangeArrowheads="1"/>
          </p:cNvSpPr>
          <p:nvPr/>
        </p:nvSpPr>
        <p:spPr bwMode="auto">
          <a:xfrm>
            <a:off x="7429500" y="3265488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[7]</a:t>
            </a:r>
          </a:p>
        </p:txBody>
      </p:sp>
      <p:sp>
        <p:nvSpPr>
          <p:cNvPr id="110628" name="Text Box 36"/>
          <p:cNvSpPr txBox="1">
            <a:spLocks noChangeArrowheads="1"/>
          </p:cNvSpPr>
          <p:nvPr/>
        </p:nvSpPr>
        <p:spPr bwMode="auto">
          <a:xfrm>
            <a:off x="6236417" y="2438403"/>
            <a:ext cx="3113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10631" name="Text Box 39"/>
          <p:cNvSpPr txBox="1">
            <a:spLocks noChangeArrowheads="1"/>
          </p:cNvSpPr>
          <p:nvPr/>
        </p:nvSpPr>
        <p:spPr bwMode="auto">
          <a:xfrm>
            <a:off x="6224511" y="1816102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10634" name="Text Box 42"/>
          <p:cNvSpPr txBox="1">
            <a:spLocks noChangeArrowheads="1"/>
          </p:cNvSpPr>
          <p:nvPr/>
        </p:nvSpPr>
        <p:spPr bwMode="auto">
          <a:xfrm>
            <a:off x="6618211" y="1447802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10635" name="Text Box 43"/>
          <p:cNvSpPr txBox="1">
            <a:spLocks noChangeArrowheads="1"/>
          </p:cNvSpPr>
          <p:nvPr/>
        </p:nvSpPr>
        <p:spPr bwMode="auto">
          <a:xfrm>
            <a:off x="4499992" y="2667000"/>
            <a:ext cx="11610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b="0" dirty="0">
                <a:latin typeface="Consolas" pitchFamily="49" charset="0"/>
                <a:cs typeface="Consolas" pitchFamily="49" charset="0"/>
              </a:rPr>
              <a:t>front=0</a:t>
            </a:r>
          </a:p>
          <a:p>
            <a:pPr algn="l"/>
            <a:r>
              <a:rPr lang="en-US" altLang="ko-KR" b="0" dirty="0">
                <a:latin typeface="Consolas" pitchFamily="49" charset="0"/>
                <a:cs typeface="Consolas" pitchFamily="49" charset="0"/>
              </a:rPr>
              <a:t>rear=4</a:t>
            </a:r>
          </a:p>
        </p:txBody>
      </p:sp>
      <p:sp>
        <p:nvSpPr>
          <p:cNvPr id="110636" name="Oval 44"/>
          <p:cNvSpPr>
            <a:spLocks noChangeArrowheads="1"/>
          </p:cNvSpPr>
          <p:nvPr/>
        </p:nvSpPr>
        <p:spPr bwMode="auto">
          <a:xfrm>
            <a:off x="1517650" y="4195763"/>
            <a:ext cx="2209800" cy="2157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637" name="Line 45"/>
          <p:cNvSpPr>
            <a:spLocks noChangeShapeType="1"/>
          </p:cNvSpPr>
          <p:nvPr/>
        </p:nvSpPr>
        <p:spPr bwMode="auto">
          <a:xfrm>
            <a:off x="1517650" y="5275263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638" name="Line 46"/>
          <p:cNvSpPr>
            <a:spLocks noChangeShapeType="1"/>
          </p:cNvSpPr>
          <p:nvPr/>
        </p:nvSpPr>
        <p:spPr bwMode="auto">
          <a:xfrm>
            <a:off x="2632075" y="4195763"/>
            <a:ext cx="0" cy="2157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639" name="Line 47"/>
          <p:cNvSpPr>
            <a:spLocks noChangeShapeType="1"/>
          </p:cNvSpPr>
          <p:nvPr/>
        </p:nvSpPr>
        <p:spPr bwMode="auto">
          <a:xfrm>
            <a:off x="1876425" y="4497388"/>
            <a:ext cx="1493838" cy="151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10640" name="Line 48"/>
          <p:cNvSpPr>
            <a:spLocks noChangeShapeType="1"/>
          </p:cNvSpPr>
          <p:nvPr/>
        </p:nvSpPr>
        <p:spPr bwMode="auto">
          <a:xfrm flipH="1">
            <a:off x="1873250" y="4535488"/>
            <a:ext cx="1497013" cy="151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10641" name="Oval 49"/>
          <p:cNvSpPr>
            <a:spLocks noChangeArrowheads="1"/>
          </p:cNvSpPr>
          <p:nvPr/>
        </p:nvSpPr>
        <p:spPr bwMode="auto">
          <a:xfrm>
            <a:off x="2214563" y="4886325"/>
            <a:ext cx="835025" cy="815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642" name="Text Box 50"/>
          <p:cNvSpPr txBox="1">
            <a:spLocks noChangeArrowheads="1"/>
          </p:cNvSpPr>
          <p:nvPr/>
        </p:nvSpPr>
        <p:spPr bwMode="auto">
          <a:xfrm>
            <a:off x="1794161" y="624840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[0]</a:t>
            </a:r>
          </a:p>
        </p:txBody>
      </p:sp>
      <p:sp>
        <p:nvSpPr>
          <p:cNvPr id="110643" name="Text Box 51"/>
          <p:cNvSpPr txBox="1">
            <a:spLocks noChangeArrowheads="1"/>
          </p:cNvSpPr>
          <p:nvPr/>
        </p:nvSpPr>
        <p:spPr bwMode="auto">
          <a:xfrm>
            <a:off x="1147763" y="5595938"/>
            <a:ext cx="585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[1]</a:t>
            </a:r>
          </a:p>
        </p:txBody>
      </p:sp>
      <p:sp>
        <p:nvSpPr>
          <p:cNvPr id="110644" name="Text Box 52"/>
          <p:cNvSpPr txBox="1">
            <a:spLocks noChangeArrowheads="1"/>
          </p:cNvSpPr>
          <p:nvPr/>
        </p:nvSpPr>
        <p:spPr bwMode="auto">
          <a:xfrm>
            <a:off x="1143000" y="4603750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[2]</a:t>
            </a:r>
          </a:p>
        </p:txBody>
      </p:sp>
      <p:sp>
        <p:nvSpPr>
          <p:cNvPr id="110645" name="Text Box 53"/>
          <p:cNvSpPr txBox="1">
            <a:spLocks noChangeArrowheads="1"/>
          </p:cNvSpPr>
          <p:nvPr/>
        </p:nvSpPr>
        <p:spPr bwMode="auto">
          <a:xfrm>
            <a:off x="1736725" y="3962400"/>
            <a:ext cx="531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 dirty="0">
                <a:latin typeface="Consolas" pitchFamily="49" charset="0"/>
                <a:cs typeface="Consolas" pitchFamily="49" charset="0"/>
              </a:rPr>
              <a:t>[3]</a:t>
            </a:r>
          </a:p>
        </p:txBody>
      </p:sp>
      <p:sp>
        <p:nvSpPr>
          <p:cNvPr id="110646" name="Text Box 54"/>
          <p:cNvSpPr txBox="1">
            <a:spLocks noChangeArrowheads="1"/>
          </p:cNvSpPr>
          <p:nvPr/>
        </p:nvSpPr>
        <p:spPr bwMode="auto">
          <a:xfrm>
            <a:off x="3009900" y="3962400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[4]</a:t>
            </a:r>
          </a:p>
        </p:txBody>
      </p:sp>
      <p:sp>
        <p:nvSpPr>
          <p:cNvPr id="110647" name="Text Box 55"/>
          <p:cNvSpPr txBox="1">
            <a:spLocks noChangeArrowheads="1"/>
          </p:cNvSpPr>
          <p:nvPr/>
        </p:nvSpPr>
        <p:spPr bwMode="auto">
          <a:xfrm>
            <a:off x="3727450" y="4721225"/>
            <a:ext cx="557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[5]</a:t>
            </a:r>
          </a:p>
        </p:txBody>
      </p:sp>
      <p:sp>
        <p:nvSpPr>
          <p:cNvPr id="110648" name="Text Box 56"/>
          <p:cNvSpPr txBox="1">
            <a:spLocks noChangeArrowheads="1"/>
          </p:cNvSpPr>
          <p:nvPr/>
        </p:nvSpPr>
        <p:spPr bwMode="auto">
          <a:xfrm>
            <a:off x="3606800" y="56530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[6]</a:t>
            </a:r>
          </a:p>
        </p:txBody>
      </p:sp>
      <p:sp>
        <p:nvSpPr>
          <p:cNvPr id="110649" name="Text Box 57"/>
          <p:cNvSpPr txBox="1">
            <a:spLocks noChangeArrowheads="1"/>
          </p:cNvSpPr>
          <p:nvPr/>
        </p:nvSpPr>
        <p:spPr bwMode="auto">
          <a:xfrm>
            <a:off x="3009900" y="6237288"/>
            <a:ext cx="554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[7]</a:t>
            </a:r>
          </a:p>
        </p:txBody>
      </p:sp>
      <p:sp>
        <p:nvSpPr>
          <p:cNvPr id="110655" name="Text Box 63"/>
          <p:cNvSpPr txBox="1">
            <a:spLocks noChangeArrowheads="1"/>
          </p:cNvSpPr>
          <p:nvPr/>
        </p:nvSpPr>
        <p:spPr bwMode="auto">
          <a:xfrm>
            <a:off x="1741411" y="477520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10658" name="Text Box 66"/>
          <p:cNvSpPr txBox="1">
            <a:spLocks noChangeArrowheads="1"/>
          </p:cNvSpPr>
          <p:nvPr/>
        </p:nvSpPr>
        <p:spPr bwMode="auto">
          <a:xfrm>
            <a:off x="2198611" y="441960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10661" name="Text Box 69"/>
          <p:cNvSpPr txBox="1">
            <a:spLocks noChangeArrowheads="1"/>
          </p:cNvSpPr>
          <p:nvPr/>
        </p:nvSpPr>
        <p:spPr bwMode="auto">
          <a:xfrm>
            <a:off x="2793923" y="439420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10671" name="Text Box 79"/>
          <p:cNvSpPr txBox="1">
            <a:spLocks noChangeArrowheads="1"/>
          </p:cNvSpPr>
          <p:nvPr/>
        </p:nvSpPr>
        <p:spPr bwMode="auto">
          <a:xfrm>
            <a:off x="162223" y="5733256"/>
            <a:ext cx="12414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b="0" dirty="0">
                <a:latin typeface="Consolas" pitchFamily="49" charset="0"/>
                <a:cs typeface="Consolas" pitchFamily="49" charset="0"/>
              </a:rPr>
              <a:t>front=1</a:t>
            </a:r>
          </a:p>
          <a:p>
            <a:pPr algn="l"/>
            <a:r>
              <a:rPr lang="en-US" altLang="ko-KR" b="0" dirty="0">
                <a:latin typeface="Consolas" pitchFamily="49" charset="0"/>
                <a:cs typeface="Consolas" pitchFamily="49" charset="0"/>
              </a:rPr>
              <a:t>rear=4</a:t>
            </a:r>
          </a:p>
        </p:txBody>
      </p:sp>
      <p:sp>
        <p:nvSpPr>
          <p:cNvPr id="122" name="Text Box 42"/>
          <p:cNvSpPr txBox="1">
            <a:spLocks noChangeArrowheads="1"/>
          </p:cNvSpPr>
          <p:nvPr/>
        </p:nvSpPr>
        <p:spPr bwMode="auto">
          <a:xfrm>
            <a:off x="7156374" y="142666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23" name="Oval 44"/>
          <p:cNvSpPr>
            <a:spLocks noChangeArrowheads="1"/>
          </p:cNvSpPr>
          <p:nvPr/>
        </p:nvSpPr>
        <p:spPr bwMode="auto">
          <a:xfrm>
            <a:off x="6215459" y="4187826"/>
            <a:ext cx="2209800" cy="2157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4" name="Line 45"/>
          <p:cNvSpPr>
            <a:spLocks noChangeShapeType="1"/>
          </p:cNvSpPr>
          <p:nvPr/>
        </p:nvSpPr>
        <p:spPr bwMode="auto">
          <a:xfrm>
            <a:off x="6215459" y="5267326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5" name="Line 46"/>
          <p:cNvSpPr>
            <a:spLocks noChangeShapeType="1"/>
          </p:cNvSpPr>
          <p:nvPr/>
        </p:nvSpPr>
        <p:spPr bwMode="auto">
          <a:xfrm>
            <a:off x="7329884" y="4187826"/>
            <a:ext cx="0" cy="2157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" name="Line 47"/>
          <p:cNvSpPr>
            <a:spLocks noChangeShapeType="1"/>
          </p:cNvSpPr>
          <p:nvPr/>
        </p:nvSpPr>
        <p:spPr bwMode="auto">
          <a:xfrm>
            <a:off x="6574234" y="4489451"/>
            <a:ext cx="1493838" cy="151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7" name="Line 48"/>
          <p:cNvSpPr>
            <a:spLocks noChangeShapeType="1"/>
          </p:cNvSpPr>
          <p:nvPr/>
        </p:nvSpPr>
        <p:spPr bwMode="auto">
          <a:xfrm flipH="1">
            <a:off x="6571059" y="4527551"/>
            <a:ext cx="1497013" cy="151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8" name="Oval 49"/>
          <p:cNvSpPr>
            <a:spLocks noChangeArrowheads="1"/>
          </p:cNvSpPr>
          <p:nvPr/>
        </p:nvSpPr>
        <p:spPr bwMode="auto">
          <a:xfrm>
            <a:off x="6912372" y="4878388"/>
            <a:ext cx="835025" cy="815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9" name="Text Box 50"/>
          <p:cNvSpPr txBox="1">
            <a:spLocks noChangeArrowheads="1"/>
          </p:cNvSpPr>
          <p:nvPr/>
        </p:nvSpPr>
        <p:spPr bwMode="auto">
          <a:xfrm>
            <a:off x="6491970" y="6240463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[0]</a:t>
            </a:r>
          </a:p>
        </p:txBody>
      </p:sp>
      <p:sp>
        <p:nvSpPr>
          <p:cNvPr id="130" name="Text Box 51"/>
          <p:cNvSpPr txBox="1">
            <a:spLocks noChangeArrowheads="1"/>
          </p:cNvSpPr>
          <p:nvPr/>
        </p:nvSpPr>
        <p:spPr bwMode="auto">
          <a:xfrm>
            <a:off x="5845572" y="5588001"/>
            <a:ext cx="585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[1]</a:t>
            </a:r>
          </a:p>
        </p:txBody>
      </p:sp>
      <p:sp>
        <p:nvSpPr>
          <p:cNvPr id="131" name="Text Box 52"/>
          <p:cNvSpPr txBox="1">
            <a:spLocks noChangeArrowheads="1"/>
          </p:cNvSpPr>
          <p:nvPr/>
        </p:nvSpPr>
        <p:spPr bwMode="auto">
          <a:xfrm>
            <a:off x="5840809" y="4595813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[2]</a:t>
            </a:r>
          </a:p>
        </p:txBody>
      </p:sp>
      <p:sp>
        <p:nvSpPr>
          <p:cNvPr id="132" name="Text Box 53"/>
          <p:cNvSpPr txBox="1">
            <a:spLocks noChangeArrowheads="1"/>
          </p:cNvSpPr>
          <p:nvPr/>
        </p:nvSpPr>
        <p:spPr bwMode="auto">
          <a:xfrm>
            <a:off x="6434534" y="3954463"/>
            <a:ext cx="531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 dirty="0">
                <a:latin typeface="Consolas" pitchFamily="49" charset="0"/>
                <a:cs typeface="Consolas" pitchFamily="49" charset="0"/>
              </a:rPr>
              <a:t>[3]</a:t>
            </a:r>
          </a:p>
        </p:txBody>
      </p:sp>
      <p:sp>
        <p:nvSpPr>
          <p:cNvPr id="133" name="Text Box 54"/>
          <p:cNvSpPr txBox="1">
            <a:spLocks noChangeArrowheads="1"/>
          </p:cNvSpPr>
          <p:nvPr/>
        </p:nvSpPr>
        <p:spPr bwMode="auto">
          <a:xfrm>
            <a:off x="7707709" y="3954463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[4]</a:t>
            </a:r>
          </a:p>
        </p:txBody>
      </p:sp>
      <p:sp>
        <p:nvSpPr>
          <p:cNvPr id="134" name="Text Box 55"/>
          <p:cNvSpPr txBox="1">
            <a:spLocks noChangeArrowheads="1"/>
          </p:cNvSpPr>
          <p:nvPr/>
        </p:nvSpPr>
        <p:spPr bwMode="auto">
          <a:xfrm>
            <a:off x="8425259" y="4713288"/>
            <a:ext cx="557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[5]</a:t>
            </a:r>
          </a:p>
        </p:txBody>
      </p:sp>
      <p:sp>
        <p:nvSpPr>
          <p:cNvPr id="135" name="Text Box 56"/>
          <p:cNvSpPr txBox="1">
            <a:spLocks noChangeArrowheads="1"/>
          </p:cNvSpPr>
          <p:nvPr/>
        </p:nvSpPr>
        <p:spPr bwMode="auto">
          <a:xfrm>
            <a:off x="8304609" y="5645151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[6]</a:t>
            </a:r>
          </a:p>
        </p:txBody>
      </p:sp>
      <p:sp>
        <p:nvSpPr>
          <p:cNvPr id="136" name="Text Box 57"/>
          <p:cNvSpPr txBox="1">
            <a:spLocks noChangeArrowheads="1"/>
          </p:cNvSpPr>
          <p:nvPr/>
        </p:nvSpPr>
        <p:spPr bwMode="auto">
          <a:xfrm>
            <a:off x="7707709" y="6229351"/>
            <a:ext cx="554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b="0">
                <a:latin typeface="Consolas" pitchFamily="49" charset="0"/>
                <a:cs typeface="Consolas" pitchFamily="49" charset="0"/>
              </a:rPr>
              <a:t>[7]</a:t>
            </a:r>
          </a:p>
        </p:txBody>
      </p:sp>
      <p:sp>
        <p:nvSpPr>
          <p:cNvPr id="140" name="Text Box 63"/>
          <p:cNvSpPr txBox="1">
            <a:spLocks noChangeArrowheads="1"/>
          </p:cNvSpPr>
          <p:nvPr/>
        </p:nvSpPr>
        <p:spPr bwMode="auto">
          <a:xfrm>
            <a:off x="6439220" y="4767269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43" name="Text Box 66"/>
          <p:cNvSpPr txBox="1">
            <a:spLocks noChangeArrowheads="1"/>
          </p:cNvSpPr>
          <p:nvPr/>
        </p:nvSpPr>
        <p:spPr bwMode="auto">
          <a:xfrm>
            <a:off x="6896420" y="4411669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46" name="Text Box 69"/>
          <p:cNvSpPr txBox="1">
            <a:spLocks noChangeArrowheads="1"/>
          </p:cNvSpPr>
          <p:nvPr/>
        </p:nvSpPr>
        <p:spPr bwMode="auto">
          <a:xfrm>
            <a:off x="7491733" y="4386269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50" name="Text Box 69"/>
          <p:cNvSpPr txBox="1">
            <a:spLocks noChangeArrowheads="1"/>
          </p:cNvSpPr>
          <p:nvPr/>
        </p:nvSpPr>
        <p:spPr bwMode="auto">
          <a:xfrm>
            <a:off x="7866383" y="4876807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51" name="Text Box 69"/>
          <p:cNvSpPr txBox="1">
            <a:spLocks noChangeArrowheads="1"/>
          </p:cNvSpPr>
          <p:nvPr/>
        </p:nvSpPr>
        <p:spPr bwMode="auto">
          <a:xfrm>
            <a:off x="7866383" y="5399095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52" name="Text Box 69"/>
          <p:cNvSpPr txBox="1">
            <a:spLocks noChangeArrowheads="1"/>
          </p:cNvSpPr>
          <p:nvPr/>
        </p:nvSpPr>
        <p:spPr bwMode="auto">
          <a:xfrm>
            <a:off x="7475858" y="574040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53" name="Text Box 69"/>
          <p:cNvSpPr txBox="1">
            <a:spLocks noChangeArrowheads="1"/>
          </p:cNvSpPr>
          <p:nvPr/>
        </p:nvSpPr>
        <p:spPr bwMode="auto">
          <a:xfrm>
            <a:off x="6934520" y="5789621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149" name="Text Box 79"/>
          <p:cNvSpPr txBox="1">
            <a:spLocks noChangeArrowheads="1"/>
          </p:cNvSpPr>
          <p:nvPr/>
        </p:nvSpPr>
        <p:spPr bwMode="auto">
          <a:xfrm>
            <a:off x="4860032" y="5725319"/>
            <a:ext cx="12414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b="0" dirty="0">
                <a:latin typeface="Consolas" pitchFamily="49" charset="0"/>
                <a:cs typeface="Consolas" pitchFamily="49" charset="0"/>
              </a:rPr>
              <a:t>front=1</a:t>
            </a:r>
          </a:p>
          <a:p>
            <a:pPr algn="l"/>
            <a:r>
              <a:rPr lang="en-US" altLang="ko-KR" b="0" dirty="0">
                <a:latin typeface="Consolas" pitchFamily="49" charset="0"/>
                <a:cs typeface="Consolas" pitchFamily="49" charset="0"/>
              </a:rPr>
              <a:t>rear=0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2" grpId="0" animBg="1"/>
      <p:bldP spid="110613" grpId="0" animBg="1"/>
      <p:bldP spid="110614" grpId="0" animBg="1"/>
      <p:bldP spid="110615" grpId="0" animBg="1"/>
      <p:bldP spid="110616" grpId="0" animBg="1"/>
      <p:bldP spid="110617" grpId="0" animBg="1"/>
      <p:bldP spid="110618" grpId="0"/>
      <p:bldP spid="110619" grpId="0"/>
      <p:bldP spid="110620" grpId="0"/>
      <p:bldP spid="110621" grpId="0"/>
      <p:bldP spid="110622" grpId="0"/>
      <p:bldP spid="110623" grpId="0"/>
      <p:bldP spid="110624" grpId="0"/>
      <p:bldP spid="110625" grpId="0"/>
      <p:bldP spid="110628" grpId="0"/>
      <p:bldP spid="110631" grpId="0"/>
      <p:bldP spid="110634" grpId="0"/>
      <p:bldP spid="110635" grpId="0"/>
      <p:bldP spid="110636" grpId="0" animBg="1"/>
      <p:bldP spid="110637" grpId="0" animBg="1"/>
      <p:bldP spid="110638" grpId="0" animBg="1"/>
      <p:bldP spid="110639" grpId="0" animBg="1"/>
      <p:bldP spid="110640" grpId="0" animBg="1"/>
      <p:bldP spid="110641" grpId="0" animBg="1"/>
      <p:bldP spid="110642" grpId="0"/>
      <p:bldP spid="110643" grpId="0"/>
      <p:bldP spid="110644" grpId="0"/>
      <p:bldP spid="110645" grpId="0"/>
      <p:bldP spid="110646" grpId="0"/>
      <p:bldP spid="110647" grpId="0"/>
      <p:bldP spid="110648" grpId="0"/>
      <p:bldP spid="110649" grpId="0"/>
      <p:bldP spid="110655" grpId="0"/>
      <p:bldP spid="110658" grpId="0"/>
      <p:bldP spid="110661" grpId="0"/>
      <p:bldP spid="110671" grpId="0"/>
      <p:bldP spid="122" grpId="0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40" grpId="0"/>
      <p:bldP spid="143" grpId="0"/>
      <p:bldP spid="146" grpId="0"/>
      <p:bldP spid="150" grpId="0"/>
      <p:bldP spid="151" grpId="0"/>
      <p:bldP spid="152" grpId="0"/>
      <p:bldP spid="153" grpId="0"/>
      <p:bldP spid="1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 Operation Example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18</a:t>
            </a:fld>
            <a:r>
              <a:rPr lang="en-US" altLang="ko-KR"/>
              <a:t>-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307217" y="548680"/>
          <a:ext cx="2471936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9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9105" y="92819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queue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2917" y="188701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Add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25470" y="865222"/>
            <a:ext cx="1172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front=0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25470" y="1068705"/>
            <a:ext cx="103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rear=0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2307217" y="1412776"/>
          <a:ext cx="2471936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9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85960" y="1887016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25470" y="1781894"/>
            <a:ext cx="1172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front=0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5470" y="1990962"/>
            <a:ext cx="103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rear=1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5222" y="274774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Add 5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333108" y="2276872"/>
          <a:ext cx="2471936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9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111851" y="2751112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5470" y="2668850"/>
            <a:ext cx="1172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front=0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25470" y="2855058"/>
            <a:ext cx="103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rear=2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47377" y="2747744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15565" y="361184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Add 7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2296852" y="3140968"/>
          <a:ext cx="2471936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9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075595" y="3615208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25470" y="3415153"/>
            <a:ext cx="1172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front=0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25470" y="3627814"/>
            <a:ext cx="103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rear=3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11121" y="3611840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51433" y="3611840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52917" y="417790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Add 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23728" y="4177908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Error:Queue</a:t>
            </a:r>
            <a:r>
              <a:rPr lang="en-US" sz="20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full!!!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74689" y="490798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Delete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330851" y="4437112"/>
          <a:ext cx="2471936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9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225470" y="4814167"/>
            <a:ext cx="1172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front=1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25470" y="5015298"/>
            <a:ext cx="103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rear=3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45120" y="4907984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85432" y="4907984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91785" y="5698646"/>
            <a:ext cx="103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Add 10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2347946" y="5227774"/>
          <a:ext cx="2471936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9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 marL="64770" marR="64770" marT="17907" marB="179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225470" y="5616259"/>
            <a:ext cx="1172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front=1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25470" y="5805960"/>
            <a:ext cx="103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rear=0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62215" y="5698646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02527" y="5698646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13236" y="5698646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25470" y="4077072"/>
            <a:ext cx="1172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front=0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25470" y="4293096"/>
            <a:ext cx="103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rear=0</a:t>
            </a:r>
          </a:p>
        </p:txBody>
      </p:sp>
    </p:spTree>
    <p:extLst>
      <p:ext uri="{BB962C8B-B14F-4D97-AF65-F5344CB8AC3E}">
        <p14:creationId xmlns:p14="http://schemas.microsoft.com/office/powerpoint/2010/main" val="154729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3" grpId="0"/>
      <p:bldP spid="44" grpId="0"/>
      <p:bldP spid="45" grpId="0"/>
      <p:bldP spid="46" grpId="0"/>
      <p:bldP spid="47" grpId="0"/>
      <p:bldP spid="49" grpId="0"/>
      <p:bldP spid="50" grpId="0"/>
      <p:bldP spid="51" grpId="0"/>
      <p:bldP spid="52" grpId="0"/>
      <p:bldP spid="53" grpId="0"/>
      <p:bldP spid="67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Applications of Stack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 altLang="ko-KR" sz="2800" dirty="0"/>
              <a:t>Many application areas use stacks: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ko-KR" sz="2400" dirty="0"/>
              <a:t> Line editing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ko-KR" sz="2400" dirty="0"/>
              <a:t> Bracket matching   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ko-KR" sz="2400" dirty="0"/>
              <a:t> Maze problem 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ko-KR" sz="2400" dirty="0"/>
              <a:t> Expression evaluation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19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Stacks</a:t>
            </a:r>
          </a:p>
          <a:p>
            <a:r>
              <a:rPr lang="en-US" altLang="ko-KR" sz="2400" dirty="0"/>
              <a:t>Queues</a:t>
            </a:r>
          </a:p>
          <a:p>
            <a:r>
              <a:rPr lang="en-US" altLang="ko-KR" dirty="0"/>
              <a:t>Circular Queues</a:t>
            </a:r>
            <a:endParaRPr lang="en-US" altLang="ko-KR" sz="2400" dirty="0"/>
          </a:p>
          <a:p>
            <a:r>
              <a:rPr lang="en-US" altLang="ko-KR" sz="2400" dirty="0"/>
              <a:t>A Maze Problem</a:t>
            </a:r>
          </a:p>
          <a:p>
            <a:pPr>
              <a:buFontTx/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2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Maze Problem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Problem</a:t>
            </a:r>
          </a:p>
          <a:p>
            <a:pPr lvl="1"/>
            <a:r>
              <a:rPr lang="en-US" altLang="ko-KR" sz="2000"/>
              <a:t>A value 1 implies a blocked path, and 0 means one can walk right on through.</a:t>
            </a:r>
          </a:p>
          <a:p>
            <a:pPr lvl="1"/>
            <a:r>
              <a:rPr lang="en-US" altLang="ko-KR" sz="2000"/>
              <a:t>Find the way to go out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20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80905" name="Group 9"/>
          <p:cNvGrpSpPr>
            <a:grpSpLocks/>
          </p:cNvGrpSpPr>
          <p:nvPr/>
        </p:nvGrpSpPr>
        <p:grpSpPr bwMode="auto">
          <a:xfrm>
            <a:off x="1096963" y="2495550"/>
            <a:ext cx="6294437" cy="3752850"/>
            <a:chOff x="691" y="1572"/>
            <a:chExt cx="3965" cy="2364"/>
          </a:xfrm>
        </p:grpSpPr>
        <p:sp>
          <p:nvSpPr>
            <p:cNvPr id="80900" name="Rectangle 4"/>
            <p:cNvSpPr>
              <a:spLocks noChangeArrowheads="1"/>
            </p:cNvSpPr>
            <p:nvPr/>
          </p:nvSpPr>
          <p:spPr bwMode="auto">
            <a:xfrm rot="21600000">
              <a:off x="1780" y="1572"/>
              <a:ext cx="2362" cy="2364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latinLnBrk="0" hangingPunct="0"/>
              <a:r>
                <a:rPr lang="zh-TW" altLang="en-US" sz="2400" b="0">
                  <a:solidFill>
                    <a:schemeClr val="accent2"/>
                  </a:solidFill>
                  <a:ea typeface="PMingLiU" pitchFamily="18" charset="-120"/>
                </a:rPr>
                <a:t>0</a:t>
              </a:r>
              <a:r>
                <a:rPr lang="zh-TW" altLang="en-US" sz="2400" b="0">
                  <a:ea typeface="PMingLiU" pitchFamily="18" charset="-120"/>
                </a:rPr>
                <a:t> 1 0 0 0 1 1 0 0 0 1 1 1 1 1</a:t>
              </a:r>
            </a:p>
            <a:p>
              <a:pPr algn="l" eaLnBrk="0" latinLnBrk="0" hangingPunct="0"/>
              <a:r>
                <a:rPr lang="zh-TW" altLang="en-US" sz="2400" b="0">
                  <a:ea typeface="PMingLiU" pitchFamily="18" charset="-120"/>
                </a:rPr>
                <a:t>1 </a:t>
              </a:r>
              <a:r>
                <a:rPr lang="zh-TW" altLang="en-US" sz="2400" b="0">
                  <a:solidFill>
                    <a:schemeClr val="accent2"/>
                  </a:solidFill>
                  <a:ea typeface="PMingLiU" pitchFamily="18" charset="-120"/>
                </a:rPr>
                <a:t>0 0 0</a:t>
              </a:r>
              <a:r>
                <a:rPr lang="zh-TW" altLang="en-US" sz="2400" b="0">
                  <a:ea typeface="PMingLiU" pitchFamily="18" charset="-120"/>
                </a:rPr>
                <a:t> 1 1 0 1 1 1 0 0 1 1 1</a:t>
              </a:r>
            </a:p>
            <a:p>
              <a:pPr algn="l" eaLnBrk="0" latinLnBrk="0" hangingPunct="0"/>
              <a:r>
                <a:rPr lang="zh-TW" altLang="en-US" sz="2400" b="0">
                  <a:ea typeface="PMingLiU" pitchFamily="18" charset="-120"/>
                </a:rPr>
                <a:t>0 1 1 </a:t>
              </a:r>
              <a:r>
                <a:rPr lang="zh-TW" altLang="en-US" sz="2400" b="0">
                  <a:solidFill>
                    <a:schemeClr val="accent2"/>
                  </a:solidFill>
                  <a:ea typeface="PMingLiU" pitchFamily="18" charset="-120"/>
                </a:rPr>
                <a:t>0</a:t>
              </a:r>
              <a:r>
                <a:rPr lang="zh-TW" altLang="en-US" sz="2400" b="0">
                  <a:ea typeface="PMingLiU" pitchFamily="18" charset="-120"/>
                </a:rPr>
                <a:t> 0 0 0 1 1 1 1 0 0 1 1</a:t>
              </a:r>
            </a:p>
            <a:p>
              <a:pPr algn="l" eaLnBrk="0" latinLnBrk="0" hangingPunct="0"/>
              <a:r>
                <a:rPr lang="zh-TW" altLang="en-US" sz="2400" b="0">
                  <a:ea typeface="PMingLiU" pitchFamily="18" charset="-120"/>
                </a:rPr>
                <a:t>1 1 </a:t>
              </a:r>
              <a:r>
                <a:rPr lang="zh-TW" altLang="en-US" sz="2400" b="0">
                  <a:solidFill>
                    <a:schemeClr val="accent2"/>
                  </a:solidFill>
                  <a:ea typeface="PMingLiU" pitchFamily="18" charset="-120"/>
                </a:rPr>
                <a:t>0</a:t>
              </a:r>
              <a:r>
                <a:rPr lang="zh-TW" altLang="en-US" sz="2400" b="0">
                  <a:ea typeface="PMingLiU" pitchFamily="18" charset="-120"/>
                </a:rPr>
                <a:t> 1 1 1 1 0 1 1 0 1 1 0 0</a:t>
              </a:r>
            </a:p>
            <a:p>
              <a:pPr algn="l" eaLnBrk="0" latinLnBrk="0" hangingPunct="0"/>
              <a:r>
                <a:rPr lang="zh-TW" altLang="en-US" sz="2400" b="0">
                  <a:ea typeface="PMingLiU" pitchFamily="18" charset="-120"/>
                </a:rPr>
                <a:t>1 1 </a:t>
              </a:r>
              <a:r>
                <a:rPr lang="zh-TW" altLang="en-US" sz="2400" b="0">
                  <a:solidFill>
                    <a:schemeClr val="accent2"/>
                  </a:solidFill>
                  <a:ea typeface="PMingLiU" pitchFamily="18" charset="-120"/>
                </a:rPr>
                <a:t>0</a:t>
              </a:r>
              <a:r>
                <a:rPr lang="zh-TW" altLang="en-US" sz="2400" b="0">
                  <a:ea typeface="PMingLiU" pitchFamily="18" charset="-120"/>
                </a:rPr>
                <a:t> 1 0 0 1 0 1 1 1 1 1 1 1</a:t>
              </a:r>
            </a:p>
            <a:p>
              <a:pPr algn="l" eaLnBrk="0" latinLnBrk="0" hangingPunct="0"/>
              <a:r>
                <a:rPr lang="zh-TW" altLang="en-US" sz="2400" b="0">
                  <a:solidFill>
                    <a:schemeClr val="accent2"/>
                  </a:solidFill>
                  <a:ea typeface="PMingLiU" pitchFamily="18" charset="-120"/>
                </a:rPr>
                <a:t>0 0</a:t>
              </a:r>
              <a:r>
                <a:rPr lang="zh-TW" altLang="en-US" sz="2400" b="0">
                  <a:ea typeface="PMingLiU" pitchFamily="18" charset="-120"/>
                </a:rPr>
                <a:t> 1 1 0 1 1 1 0 1 0 0 1 0 1 </a:t>
              </a:r>
            </a:p>
            <a:p>
              <a:pPr algn="l" eaLnBrk="0" latinLnBrk="0" hangingPunct="0"/>
              <a:r>
                <a:rPr lang="zh-TW" altLang="en-US" sz="2400" b="0">
                  <a:solidFill>
                    <a:schemeClr val="accent2"/>
                  </a:solidFill>
                  <a:ea typeface="PMingLiU" pitchFamily="18" charset="-120"/>
                </a:rPr>
                <a:t>0</a:t>
              </a:r>
              <a:r>
                <a:rPr lang="zh-TW" altLang="en-US" sz="2400" b="0">
                  <a:ea typeface="PMingLiU" pitchFamily="18" charset="-120"/>
                </a:rPr>
                <a:t> 1 1 1 1 </a:t>
              </a:r>
              <a:r>
                <a:rPr lang="zh-TW" altLang="en-US" sz="2400" b="0">
                  <a:solidFill>
                    <a:schemeClr val="accent2"/>
                  </a:solidFill>
                  <a:ea typeface="PMingLiU" pitchFamily="18" charset="-120"/>
                </a:rPr>
                <a:t>0 0</a:t>
              </a:r>
              <a:r>
                <a:rPr lang="zh-TW" altLang="en-US" sz="2400" b="0">
                  <a:ea typeface="PMingLiU" pitchFamily="18" charset="-120"/>
                </a:rPr>
                <a:t> 1 1 1 1 1 1 1 1</a:t>
              </a:r>
            </a:p>
            <a:p>
              <a:pPr algn="l" eaLnBrk="0" latinLnBrk="0" hangingPunct="0"/>
              <a:r>
                <a:rPr lang="zh-TW" altLang="en-US" sz="2400" b="0">
                  <a:solidFill>
                    <a:schemeClr val="accent2"/>
                  </a:solidFill>
                  <a:ea typeface="PMingLiU" pitchFamily="18" charset="-120"/>
                </a:rPr>
                <a:t>0 0</a:t>
              </a:r>
              <a:r>
                <a:rPr lang="zh-TW" altLang="en-US" sz="2400" b="0">
                  <a:ea typeface="PMingLiU" pitchFamily="18" charset="-120"/>
                </a:rPr>
                <a:t> 1 1 </a:t>
              </a:r>
              <a:r>
                <a:rPr lang="zh-TW" altLang="en-US" sz="2400" b="0">
                  <a:solidFill>
                    <a:schemeClr val="accent2"/>
                  </a:solidFill>
                  <a:ea typeface="PMingLiU" pitchFamily="18" charset="-120"/>
                </a:rPr>
                <a:t>0</a:t>
              </a:r>
              <a:r>
                <a:rPr lang="zh-TW" altLang="en-US" sz="2400" b="0">
                  <a:ea typeface="PMingLiU" pitchFamily="18" charset="-120"/>
                </a:rPr>
                <a:t> 1 1 </a:t>
              </a:r>
              <a:r>
                <a:rPr lang="zh-TW" altLang="en-US" sz="2400" b="0">
                  <a:solidFill>
                    <a:schemeClr val="accent2"/>
                  </a:solidFill>
                  <a:ea typeface="PMingLiU" pitchFamily="18" charset="-120"/>
                </a:rPr>
                <a:t>0</a:t>
              </a:r>
              <a:r>
                <a:rPr lang="zh-TW" altLang="en-US" sz="2400" b="0">
                  <a:ea typeface="PMingLiU" pitchFamily="18" charset="-120"/>
                </a:rPr>
                <a:t> 1 1 1 1 1 0 1</a:t>
              </a:r>
            </a:p>
            <a:p>
              <a:pPr algn="l" eaLnBrk="0" latinLnBrk="0" hangingPunct="0"/>
              <a:r>
                <a:rPr lang="zh-TW" altLang="en-US" sz="2400" b="0">
                  <a:ea typeface="PMingLiU" pitchFamily="18" charset="-120"/>
                </a:rPr>
                <a:t>1 1 </a:t>
              </a:r>
              <a:r>
                <a:rPr lang="zh-TW" altLang="en-US" sz="2400" b="0">
                  <a:solidFill>
                    <a:schemeClr val="accent2"/>
                  </a:solidFill>
                  <a:ea typeface="PMingLiU" pitchFamily="18" charset="-120"/>
                </a:rPr>
                <a:t>0 0 0</a:t>
              </a:r>
              <a:r>
                <a:rPr lang="zh-TW" altLang="en-US" sz="2400" b="0">
                  <a:ea typeface="PMingLiU" pitchFamily="18" charset="-120"/>
                </a:rPr>
                <a:t> 1 1 </a:t>
              </a:r>
              <a:r>
                <a:rPr lang="zh-TW" altLang="en-US" sz="2400" b="0">
                  <a:solidFill>
                    <a:schemeClr val="accent2"/>
                  </a:solidFill>
                  <a:ea typeface="PMingLiU" pitchFamily="18" charset="-120"/>
                </a:rPr>
                <a:t>0</a:t>
              </a:r>
              <a:r>
                <a:rPr lang="zh-TW" altLang="en-US" sz="2400" b="0">
                  <a:ea typeface="PMingLiU" pitchFamily="18" charset="-120"/>
                </a:rPr>
                <a:t> 1 1 </a:t>
              </a:r>
              <a:r>
                <a:rPr lang="zh-TW" altLang="en-US" sz="2400" b="0">
                  <a:solidFill>
                    <a:schemeClr val="accent2"/>
                  </a:solidFill>
                  <a:ea typeface="PMingLiU" pitchFamily="18" charset="-120"/>
                </a:rPr>
                <a:t>0 0 0 0</a:t>
              </a:r>
              <a:r>
                <a:rPr lang="zh-TW" altLang="en-US" sz="2400" b="0">
                  <a:ea typeface="PMingLiU" pitchFamily="18" charset="-120"/>
                </a:rPr>
                <a:t> </a:t>
              </a:r>
              <a:r>
                <a:rPr lang="zh-TW" altLang="en-US" sz="2400" b="0">
                  <a:solidFill>
                    <a:schemeClr val="accent2"/>
                  </a:solidFill>
                  <a:ea typeface="PMingLiU" pitchFamily="18" charset="-120"/>
                </a:rPr>
                <a:t>0</a:t>
              </a:r>
            </a:p>
            <a:p>
              <a:pPr algn="l" eaLnBrk="0" latinLnBrk="0" hangingPunct="0"/>
              <a:r>
                <a:rPr lang="zh-TW" altLang="en-US" sz="2400" b="0">
                  <a:ea typeface="PMingLiU" pitchFamily="18" charset="-120"/>
                </a:rPr>
                <a:t>0 0 1 1 1 1 1 </a:t>
              </a:r>
              <a:r>
                <a:rPr lang="zh-TW" altLang="en-US" sz="2400" b="0">
                  <a:solidFill>
                    <a:schemeClr val="accent2"/>
                  </a:solidFill>
                  <a:ea typeface="PMingLiU" pitchFamily="18" charset="-120"/>
                </a:rPr>
                <a:t>0 0 0</a:t>
              </a:r>
              <a:r>
                <a:rPr lang="zh-TW" altLang="en-US" sz="2400" b="0">
                  <a:ea typeface="PMingLiU" pitchFamily="18" charset="-120"/>
                </a:rPr>
                <a:t> 1 1 1 1 </a:t>
              </a:r>
              <a:r>
                <a:rPr lang="zh-TW" altLang="en-US" sz="2400" b="0">
                  <a:solidFill>
                    <a:schemeClr val="accent2"/>
                  </a:solidFill>
                  <a:ea typeface="PMingLiU" pitchFamily="18" charset="-120"/>
                </a:rPr>
                <a:t>0</a:t>
              </a:r>
            </a:p>
          </p:txBody>
        </p:sp>
        <p:sp>
          <p:nvSpPr>
            <p:cNvPr id="80901" name="Freeform 5"/>
            <p:cNvSpPr>
              <a:spLocks/>
            </p:cNvSpPr>
            <p:nvPr/>
          </p:nvSpPr>
          <p:spPr bwMode="auto">
            <a:xfrm rot="5400000">
              <a:off x="1492" y="1620"/>
              <a:ext cx="240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240" y="240"/>
                </a:cxn>
                <a:cxn ang="0">
                  <a:pos x="240" y="432"/>
                </a:cxn>
              </a:cxnLst>
              <a:rect l="0" t="0" r="r" b="b"/>
              <a:pathLst>
                <a:path w="241" h="433">
                  <a:moveTo>
                    <a:pt x="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240" y="43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902" name="Rectangle 6"/>
            <p:cNvSpPr>
              <a:spLocks noChangeArrowheads="1"/>
            </p:cNvSpPr>
            <p:nvPr/>
          </p:nvSpPr>
          <p:spPr bwMode="auto">
            <a:xfrm rot="21600000">
              <a:off x="691" y="1844"/>
              <a:ext cx="78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latinLnBrk="0" hangingPunct="0"/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Entrance</a:t>
              </a:r>
            </a:p>
          </p:txBody>
        </p:sp>
        <p:sp>
          <p:nvSpPr>
            <p:cNvPr id="80903" name="Line 7"/>
            <p:cNvSpPr>
              <a:spLocks noChangeShapeType="1"/>
            </p:cNvSpPr>
            <p:nvPr/>
          </p:nvSpPr>
          <p:spPr bwMode="auto">
            <a:xfrm rot="5400000" flipV="1">
              <a:off x="4111" y="3659"/>
              <a:ext cx="1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04" name="Rectangle 8"/>
            <p:cNvSpPr>
              <a:spLocks noChangeArrowheads="1"/>
            </p:cNvSpPr>
            <p:nvPr/>
          </p:nvSpPr>
          <p:spPr bwMode="auto">
            <a:xfrm rot="21600000">
              <a:off x="4228" y="3638"/>
              <a:ext cx="42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latinLnBrk="0" hangingPunct="0"/>
              <a:r>
                <a:rPr lang="en-US" altLang="zh-TW" sz="2000" b="0">
                  <a:latin typeface="Comic Sans MS" pitchFamily="66" charset="0"/>
                  <a:ea typeface="PMingLiU" pitchFamily="18" charset="-120"/>
                </a:rPr>
                <a:t>Exit</a:t>
              </a:r>
            </a:p>
          </p:txBody>
        </p:sp>
      </p:grpSp>
      <p:sp>
        <p:nvSpPr>
          <p:cNvPr id="80906" name="Freeform 10"/>
          <p:cNvSpPr>
            <a:spLocks/>
          </p:cNvSpPr>
          <p:nvPr/>
        </p:nvSpPr>
        <p:spPr bwMode="auto">
          <a:xfrm>
            <a:off x="2987675" y="2708275"/>
            <a:ext cx="3240088" cy="3313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27"/>
              </a:cxn>
              <a:cxn ang="0">
                <a:pos x="454" y="227"/>
              </a:cxn>
              <a:cxn ang="0">
                <a:pos x="454" y="454"/>
              </a:cxn>
              <a:cxn ang="0">
                <a:pos x="272" y="681"/>
              </a:cxn>
              <a:cxn ang="0">
                <a:pos x="272" y="953"/>
              </a:cxn>
              <a:cxn ang="0">
                <a:pos x="136" y="1134"/>
              </a:cxn>
              <a:cxn ang="0">
                <a:pos x="0" y="1134"/>
              </a:cxn>
              <a:cxn ang="0">
                <a:pos x="0" y="1633"/>
              </a:cxn>
              <a:cxn ang="0">
                <a:pos x="136" y="1633"/>
              </a:cxn>
              <a:cxn ang="0">
                <a:pos x="272" y="1860"/>
              </a:cxn>
              <a:cxn ang="0">
                <a:pos x="590" y="1860"/>
              </a:cxn>
              <a:cxn ang="0">
                <a:pos x="590" y="1633"/>
              </a:cxn>
              <a:cxn ang="0">
                <a:pos x="726" y="1361"/>
              </a:cxn>
              <a:cxn ang="0">
                <a:pos x="862" y="1361"/>
              </a:cxn>
              <a:cxn ang="0">
                <a:pos x="998" y="1633"/>
              </a:cxn>
              <a:cxn ang="0">
                <a:pos x="998" y="2087"/>
              </a:cxn>
              <a:cxn ang="0">
                <a:pos x="1316" y="2087"/>
              </a:cxn>
              <a:cxn ang="0">
                <a:pos x="1452" y="1860"/>
              </a:cxn>
              <a:cxn ang="0">
                <a:pos x="2041" y="1860"/>
              </a:cxn>
              <a:cxn ang="0">
                <a:pos x="2041" y="2087"/>
              </a:cxn>
            </a:cxnLst>
            <a:rect l="0" t="0" r="r" b="b"/>
            <a:pathLst>
              <a:path w="2041" h="2087">
                <a:moveTo>
                  <a:pt x="0" y="0"/>
                </a:moveTo>
                <a:lnTo>
                  <a:pt x="136" y="227"/>
                </a:lnTo>
                <a:lnTo>
                  <a:pt x="454" y="227"/>
                </a:lnTo>
                <a:lnTo>
                  <a:pt x="454" y="454"/>
                </a:lnTo>
                <a:lnTo>
                  <a:pt x="272" y="681"/>
                </a:lnTo>
                <a:lnTo>
                  <a:pt x="272" y="953"/>
                </a:lnTo>
                <a:lnTo>
                  <a:pt x="136" y="1134"/>
                </a:lnTo>
                <a:lnTo>
                  <a:pt x="0" y="1134"/>
                </a:lnTo>
                <a:lnTo>
                  <a:pt x="0" y="1633"/>
                </a:lnTo>
                <a:lnTo>
                  <a:pt x="136" y="1633"/>
                </a:lnTo>
                <a:lnTo>
                  <a:pt x="272" y="1860"/>
                </a:lnTo>
                <a:lnTo>
                  <a:pt x="590" y="1860"/>
                </a:lnTo>
                <a:lnTo>
                  <a:pt x="590" y="1633"/>
                </a:lnTo>
                <a:lnTo>
                  <a:pt x="726" y="1361"/>
                </a:lnTo>
                <a:lnTo>
                  <a:pt x="862" y="1361"/>
                </a:lnTo>
                <a:lnTo>
                  <a:pt x="998" y="1633"/>
                </a:lnTo>
                <a:lnTo>
                  <a:pt x="998" y="2087"/>
                </a:lnTo>
                <a:lnTo>
                  <a:pt x="1316" y="2087"/>
                </a:lnTo>
                <a:lnTo>
                  <a:pt x="1452" y="1860"/>
                </a:lnTo>
                <a:lnTo>
                  <a:pt x="2041" y="1860"/>
                </a:lnTo>
                <a:lnTo>
                  <a:pt x="2041" y="2087"/>
                </a:lnTo>
              </a:path>
            </a:pathLst>
          </a:custGeom>
          <a:noFill/>
          <a:ln w="38100" cap="rnd" cmpd="sng">
            <a:solidFill>
              <a:srgbClr val="CC0066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zh-TW" dirty="0"/>
              <a:t>We may have the chance to go in several directions</a:t>
            </a:r>
          </a:p>
          <a:p>
            <a:pPr latinLnBrk="0"/>
            <a:r>
              <a:rPr lang="en-US" altLang="zh-TW" dirty="0"/>
              <a:t>Pick one and save our current position and the direction of the next move in the list (stack)</a:t>
            </a:r>
          </a:p>
          <a:p>
            <a:pPr latinLnBrk="0"/>
            <a:r>
              <a:rPr lang="en-US" altLang="zh-TW" dirty="0"/>
              <a:t>If we have taken a false path, we can return and try another direction by getting the top element of the stack</a:t>
            </a:r>
            <a:endParaRPr lang="ko-KR" altLang="en-US" dirty="0"/>
          </a:p>
          <a:p>
            <a:pPr latinLnBrk="0"/>
            <a:endParaRPr lang="en-US" altLang="ko-KR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21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406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Allowable Moves (1)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Allowable moves</a:t>
            </a:r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22</a:t>
            </a:fld>
            <a:r>
              <a:rPr lang="en-US" altLang="ko-KR"/>
              <a:t>-</a:t>
            </a:r>
            <a:endParaRPr lang="en-US" altLang="ko-KR" dirty="0"/>
          </a:p>
        </p:txBody>
      </p:sp>
      <p:graphicFrame>
        <p:nvGraphicFramePr>
          <p:cNvPr id="81983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539234"/>
              </p:ext>
            </p:extLst>
          </p:nvPr>
        </p:nvGraphicFramePr>
        <p:xfrm>
          <a:off x="1403648" y="1244904"/>
          <a:ext cx="6576392" cy="2287588"/>
        </p:xfrm>
        <a:graphic>
          <a:graphicData uri="http://schemas.openxmlformats.org/drawingml/2006/table">
            <a:tbl>
              <a:tblPr/>
              <a:tblGrid>
                <a:gridCol w="2137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6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NW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[i-1][j-1]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[i-1][j]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[i-1][j+1]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W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[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i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][j-1]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[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i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][j]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[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i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][j+1]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SW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[i+1][j-1]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[i+1][j]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SE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[i+1][j+1]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51520" y="4005064"/>
            <a:ext cx="73448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algn="l">
              <a:buNone/>
            </a:pPr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indent="0" algn="l">
              <a:buNone/>
            </a:pP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	short </a:t>
            </a:r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vert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;  /* -1, 0, +1 */</a:t>
            </a:r>
          </a:p>
          <a:p>
            <a:pPr lvl="1" algn="l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	short </a:t>
            </a:r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horiz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; /* -1, 0, +1 */</a:t>
            </a:r>
          </a:p>
          <a:p>
            <a:pPr lvl="1" indent="0" algn="l">
              <a:buNone/>
            </a:pP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  } offsets;</a:t>
            </a:r>
          </a:p>
          <a:p>
            <a:pPr lvl="1" indent="0" algn="l">
              <a:buNone/>
            </a:pP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Allowable Moves (2)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ko-KR" sz="2200" dirty="0"/>
              <a:t>Table of moves</a:t>
            </a:r>
          </a:p>
          <a:p>
            <a:pPr marL="0" indent="0"/>
            <a:endParaRPr lang="en-US" altLang="ko-KR" sz="2200" dirty="0"/>
          </a:p>
          <a:p>
            <a:pPr marL="0" indent="0"/>
            <a:endParaRPr lang="en-US" altLang="ko-KR" sz="2200" dirty="0"/>
          </a:p>
          <a:p>
            <a:pPr marL="0" indent="0"/>
            <a:endParaRPr lang="en-US" altLang="ko-KR" sz="2200" dirty="0"/>
          </a:p>
          <a:p>
            <a:pPr marL="0" indent="0"/>
            <a:endParaRPr lang="en-US" altLang="ko-KR" sz="2200" dirty="0"/>
          </a:p>
          <a:p>
            <a:pPr marL="0" indent="0"/>
            <a:endParaRPr lang="en-US" altLang="ko-KR" sz="2200" dirty="0"/>
          </a:p>
          <a:p>
            <a:pPr marL="0" indent="0"/>
            <a:endParaRPr lang="en-US" altLang="ko-KR" sz="2200" dirty="0"/>
          </a:p>
          <a:p>
            <a:pPr marL="0" indent="0"/>
            <a:endParaRPr lang="en-US" altLang="ko-KR" sz="2200" dirty="0"/>
          </a:p>
          <a:p>
            <a:pPr marL="0" indent="0"/>
            <a:endParaRPr lang="en-US" altLang="ko-KR" sz="2200" dirty="0"/>
          </a:p>
          <a:p>
            <a:pPr marL="0" indent="0"/>
            <a:endParaRPr lang="en-US" altLang="ko-KR" sz="2200" dirty="0"/>
          </a:p>
          <a:p>
            <a:pPr marL="0" indent="0"/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offsets move[8];</a:t>
            </a:r>
            <a:endParaRPr lang="en-US" altLang="ko-KR" sz="2200" b="1" dirty="0">
              <a:solidFill>
                <a:schemeClr val="tx1"/>
              </a:solidFill>
            </a:endParaRPr>
          </a:p>
          <a:p>
            <a:pPr lvl="1" indent="0">
              <a:buNone/>
            </a:pP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nextRow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= row + move[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vert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indent="0">
              <a:buNone/>
            </a:pP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nextCol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= col + move[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horiz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23</a:t>
            </a:fld>
            <a:r>
              <a:rPr lang="en-US" altLang="ko-KR"/>
              <a:t>-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25064"/>
              </p:ext>
            </p:extLst>
          </p:nvPr>
        </p:nvGraphicFramePr>
        <p:xfrm>
          <a:off x="683568" y="1196752"/>
          <a:ext cx="698477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Name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Dir</a:t>
                      </a:r>
                      <a:endParaRPr lang="en-US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Move[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dir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].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vert</a:t>
                      </a:r>
                      <a:endParaRPr lang="en-US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Move[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dir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].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horiz</a:t>
                      </a:r>
                      <a:endParaRPr lang="en-US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NW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983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Movement history</a:t>
            </a:r>
            <a:endParaRPr lang="ko-KR" alt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#define MAX_STACK_SIZE 100</a:t>
            </a:r>
          </a:p>
          <a:p>
            <a:pPr lvl="1" indent="0">
              <a:buNone/>
            </a:pP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indent="0">
              <a:buNone/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	short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row; /* current position */</a:t>
            </a:r>
          </a:p>
          <a:p>
            <a:pPr lvl="1" indent="0">
              <a:buNone/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	short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col; /* current position */</a:t>
            </a:r>
          </a:p>
          <a:p>
            <a:pPr lvl="1" indent="0">
              <a:buNone/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	short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; /* direction of next move */</a:t>
            </a:r>
          </a:p>
          <a:p>
            <a:pPr lvl="1" indent="0">
              <a:buNone/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	} element;</a:t>
            </a:r>
          </a:p>
          <a:p>
            <a:pPr lvl="1" indent="0">
              <a:buNone/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element stack[MAX_STACK_SIZE]</a:t>
            </a:r>
            <a:endParaRPr lang="ko-KR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24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087994" y="3645024"/>
            <a:ext cx="730043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 latinLnBrk="0"/>
            <a:r>
              <a:rPr lang="en-US" altLang="zh-TW" sz="2000" b="0" dirty="0">
                <a:latin typeface="Consolas" pitchFamily="49" charset="0"/>
                <a:cs typeface="Consolas" pitchFamily="49" charset="0"/>
              </a:rPr>
              <a:t>Pick one and </a:t>
            </a:r>
            <a:r>
              <a:rPr lang="en-US" altLang="zh-TW" sz="2000" u="sng" dirty="0">
                <a:latin typeface="Consolas" pitchFamily="49" charset="0"/>
                <a:cs typeface="Consolas" pitchFamily="49" charset="0"/>
              </a:rPr>
              <a:t>save our current position and the direction of the next move </a:t>
            </a:r>
            <a:r>
              <a:rPr lang="en-US" altLang="zh-TW" sz="2000" b="0" dirty="0">
                <a:latin typeface="Consolas" pitchFamily="49" charset="0"/>
                <a:cs typeface="Consolas" pitchFamily="49" charset="0"/>
              </a:rPr>
              <a:t>in the list (stack).</a:t>
            </a:r>
          </a:p>
          <a:p>
            <a:pPr algn="l" latinLnBrk="0"/>
            <a:endParaRPr lang="en-US" altLang="zh-TW" sz="2000" b="0" dirty="0">
              <a:latin typeface="Consolas" pitchFamily="49" charset="0"/>
              <a:cs typeface="Consolas" pitchFamily="49" charset="0"/>
            </a:endParaRPr>
          </a:p>
          <a:p>
            <a:pPr algn="l" latinLnBrk="0"/>
            <a:r>
              <a:rPr lang="en-US" altLang="zh-TW" sz="2000" u="sng" dirty="0">
                <a:latin typeface="Consolas" pitchFamily="49" charset="0"/>
                <a:cs typeface="Consolas" pitchFamily="49" charset="0"/>
              </a:rPr>
              <a:t>If we have taken a false path, we can return and try another direction</a:t>
            </a:r>
            <a:r>
              <a:rPr lang="en-US" altLang="zh-TW" sz="2000" b="0" dirty="0">
                <a:latin typeface="Consolas" pitchFamily="49" charset="0"/>
                <a:cs typeface="Consolas" pitchFamily="49" charset="0"/>
              </a:rPr>
              <a:t> by getting the top element of the stack</a:t>
            </a:r>
            <a:endParaRPr lang="ko-KR" altLang="en-US" sz="2000" b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Maze Algorithm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229600" cy="4691062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>
                <a:latin typeface="Courier New" pitchFamily="49" charset="0"/>
                <a:ea typeface="바탕체" pitchFamily="17" charset="-127"/>
              </a:rPr>
              <a:t>while (stack is not empty) {</a:t>
            </a:r>
            <a:endParaRPr lang="en-US" altLang="ko-KR" sz="1800" b="1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ko-KR" altLang="en-US" sz="1800" b="1">
                <a:latin typeface="Courier New" pitchFamily="49" charset="0"/>
                <a:ea typeface="바탕체" pitchFamily="17" charset="-127"/>
              </a:rPr>
              <a:t>	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ko-KR" sz="1800" b="1">
              <a:latin typeface="Courier New" pitchFamily="49" charset="0"/>
              <a:ea typeface="바탕체" pitchFamily="17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ko-KR" sz="1800" b="1">
              <a:latin typeface="Courier New" pitchFamily="49" charset="0"/>
              <a:ea typeface="바탕체" pitchFamily="17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ko-KR" sz="1800" b="1">
              <a:latin typeface="Courier New" pitchFamily="49" charset="0"/>
              <a:ea typeface="바탕체" pitchFamily="17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ko-KR" sz="1800" b="1">
              <a:latin typeface="Courier New" pitchFamily="49" charset="0"/>
              <a:ea typeface="바탕체" pitchFamily="17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ko-KR" sz="1800" b="1">
              <a:latin typeface="Courier New" pitchFamily="49" charset="0"/>
              <a:ea typeface="바탕체" pitchFamily="17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ko-KR" sz="1800" b="1">
              <a:latin typeface="Courier New" pitchFamily="49" charset="0"/>
              <a:ea typeface="바탕체" pitchFamily="17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ko-KR" sz="1800" b="1">
              <a:latin typeface="Courier New" pitchFamily="49" charset="0"/>
              <a:ea typeface="바탕체" pitchFamily="17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ko-KR" sz="1800" b="1">
              <a:latin typeface="Courier New" pitchFamily="49" charset="0"/>
              <a:ea typeface="바탕체" pitchFamily="17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ko-KR" sz="1800" b="1">
              <a:latin typeface="Courier New" pitchFamily="49" charset="0"/>
              <a:ea typeface="바탕체" pitchFamily="17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ko-KR" sz="1800" b="1">
              <a:latin typeface="Courier New" pitchFamily="49" charset="0"/>
              <a:ea typeface="바탕체" pitchFamily="17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ko-KR" sz="1800" b="1">
              <a:latin typeface="Courier New" pitchFamily="49" charset="0"/>
              <a:ea typeface="바탕체" pitchFamily="17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>
                <a:latin typeface="Courier New" pitchFamily="49" charset="0"/>
                <a:ea typeface="바탕체" pitchFamily="17" charset="-127"/>
              </a:rPr>
              <a:t>}</a:t>
            </a:r>
            <a:endParaRPr lang="en-US" altLang="ko-KR" sz="1800" b="1">
              <a:latin typeface="Courier New" pitchFamily="49" charset="0"/>
              <a:ea typeface="바탕" pitchFamily="18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>
                <a:latin typeface="Courier New" pitchFamily="49" charset="0"/>
                <a:ea typeface="바탕체" pitchFamily="17" charset="-127"/>
              </a:rPr>
              <a:t>printf("No path found");</a:t>
            </a:r>
            <a:r>
              <a:rPr lang="en-US" altLang="ko-KR" sz="1800" b="1">
                <a:latin typeface="Courier New" pitchFamily="49" charset="0"/>
              </a:rPr>
              <a:t> </a:t>
            </a:r>
            <a:endParaRPr lang="ko-KR" altLang="en-US" sz="1800" b="1">
              <a:latin typeface="Courier New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25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829494" y="1648743"/>
            <a:ext cx="7704138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ko-KR" altLang="en-US" dirty="0">
                <a:latin typeface="Courier New" pitchFamily="49" charset="0"/>
              </a:rPr>
              <a:t>&lt;</a:t>
            </a:r>
            <a:r>
              <a:rPr lang="en-US" altLang="ko-KR" dirty="0" err="1">
                <a:latin typeface="Courier New" pitchFamily="49" charset="0"/>
              </a:rPr>
              <a:t>rol</a:t>
            </a:r>
            <a:r>
              <a:rPr lang="en-US" altLang="ko-KR" dirty="0">
                <a:latin typeface="Courier New" pitchFamily="49" charset="0"/>
              </a:rPr>
              <a:t>, col, </a:t>
            </a:r>
            <a:r>
              <a:rPr lang="en-US" altLang="ko-KR" dirty="0" err="1">
                <a:latin typeface="Courier New" pitchFamily="49" charset="0"/>
              </a:rPr>
              <a:t>dir</a:t>
            </a:r>
            <a:r>
              <a:rPr lang="en-US" altLang="ko-KR" dirty="0">
                <a:latin typeface="Courier New" pitchFamily="49" charset="0"/>
              </a:rPr>
              <a:t>&gt; = delete from top of stack;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while (there are more moves from current position) {</a:t>
            </a:r>
          </a:p>
          <a:p>
            <a:pPr algn="l"/>
            <a:endParaRPr lang="en-US" altLang="ko-KR" dirty="0">
              <a:latin typeface="Courier New" pitchFamily="49" charset="0"/>
            </a:endParaRPr>
          </a:p>
          <a:p>
            <a:pPr algn="l"/>
            <a:endParaRPr lang="en-US" altLang="ko-KR" dirty="0">
              <a:latin typeface="Courier New" pitchFamily="49" charset="0"/>
            </a:endParaRPr>
          </a:p>
          <a:p>
            <a:pPr algn="l"/>
            <a:endParaRPr lang="en-US" altLang="ko-KR" dirty="0">
              <a:latin typeface="Courier New" pitchFamily="49" charset="0"/>
            </a:endParaRPr>
          </a:p>
          <a:p>
            <a:pPr algn="l"/>
            <a:endParaRPr lang="en-US" altLang="ko-KR" dirty="0">
              <a:latin typeface="Courier New" pitchFamily="49" charset="0"/>
            </a:endParaRPr>
          </a:p>
          <a:p>
            <a:pPr algn="l"/>
            <a:endParaRPr lang="en-US" altLang="ko-KR" dirty="0">
              <a:latin typeface="Courier New" pitchFamily="49" charset="0"/>
            </a:endParaRPr>
          </a:p>
          <a:p>
            <a:pPr algn="l"/>
            <a:endParaRPr lang="en-US" altLang="ko-KR" dirty="0">
              <a:latin typeface="Courier New" pitchFamily="49" charset="0"/>
            </a:endParaRPr>
          </a:p>
          <a:p>
            <a:pPr algn="l"/>
            <a:endParaRPr lang="en-US" altLang="ko-KR" dirty="0">
              <a:latin typeface="Courier New" pitchFamily="49" charset="0"/>
            </a:endParaRPr>
          </a:p>
          <a:p>
            <a:pPr algn="l"/>
            <a:endParaRPr lang="en-US" altLang="ko-KR" dirty="0">
              <a:latin typeface="Courier New" pitchFamily="49" charset="0"/>
            </a:endParaRPr>
          </a:p>
          <a:p>
            <a:pPr algn="l"/>
            <a:endParaRPr lang="en-US" altLang="ko-KR" dirty="0">
              <a:latin typeface="Courier New" pitchFamily="49" charset="0"/>
            </a:endParaRPr>
          </a:p>
          <a:p>
            <a:pPr algn="l"/>
            <a:endParaRPr lang="en-US" altLang="ko-KR" dirty="0">
              <a:latin typeface="Courier New" pitchFamily="49" charset="0"/>
            </a:endParaRPr>
          </a:p>
          <a:p>
            <a:pPr algn="l"/>
            <a:r>
              <a:rPr lang="en-US" altLang="ko-KR" dirty="0">
                <a:latin typeface="Courier New" pitchFamily="49" charset="0"/>
              </a:rPr>
              <a:t>}</a:t>
            </a:r>
          </a:p>
          <a:p>
            <a:pPr algn="l"/>
            <a:endParaRPr lang="ko-KR" altLang="en-US" dirty="0">
              <a:latin typeface="Courier New" pitchFamily="49" charset="0"/>
            </a:endParaRP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326257" y="764505"/>
            <a:ext cx="8135937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ko-KR" dirty="0">
                <a:latin typeface="Courier New" pitchFamily="49" charset="0"/>
              </a:rPr>
              <a:t>Initialize a stack to the maze's entrance coordinates and direction to north;</a:t>
            </a:r>
          </a:p>
          <a:p>
            <a:pPr algn="l"/>
            <a:endParaRPr lang="ko-KR" altLang="en-US" dirty="0">
              <a:latin typeface="Courier New" pitchFamily="49" charset="0"/>
            </a:endParaRP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1334319" y="2204368"/>
            <a:ext cx="74898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dirty="0" err="1">
                <a:latin typeface="Courier New" pitchFamily="49" charset="0"/>
              </a:rPr>
              <a:t>dir</a:t>
            </a:r>
            <a:r>
              <a:rPr lang="en-US" altLang="ko-KR" dirty="0">
                <a:latin typeface="Courier New" pitchFamily="49" charset="0"/>
              </a:rPr>
              <a:t> = direction of move;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&lt;</a:t>
            </a:r>
            <a:r>
              <a:rPr lang="en-US" altLang="ko-KR" dirty="0" err="1">
                <a:latin typeface="Courier New" pitchFamily="49" charset="0"/>
              </a:rPr>
              <a:t>nextRow</a:t>
            </a:r>
            <a:r>
              <a:rPr lang="en-US" altLang="ko-KR" dirty="0">
                <a:latin typeface="Courier New" pitchFamily="49" charset="0"/>
              </a:rPr>
              <a:t>, </a:t>
            </a:r>
            <a:r>
              <a:rPr lang="en-US" altLang="ko-KR" dirty="0" err="1">
                <a:latin typeface="Courier New" pitchFamily="49" charset="0"/>
              </a:rPr>
              <a:t>nextCol</a:t>
            </a:r>
            <a:r>
              <a:rPr lang="en-US" altLang="ko-KR" dirty="0">
                <a:latin typeface="Courier New" pitchFamily="49" charset="0"/>
              </a:rPr>
              <a:t>&gt; = coordinate of next move;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if((</a:t>
            </a:r>
            <a:r>
              <a:rPr lang="en-US" altLang="ko-KR" dirty="0" err="1">
                <a:latin typeface="Courier New" pitchFamily="49" charset="0"/>
              </a:rPr>
              <a:t>nextRow</a:t>
            </a:r>
            <a:r>
              <a:rPr lang="en-US" altLang="ko-KR" dirty="0">
                <a:latin typeface="Courier New" pitchFamily="49" charset="0"/>
              </a:rPr>
              <a:t>==EXIT_ROW)&amp;&amp;(</a:t>
            </a:r>
            <a:r>
              <a:rPr lang="en-US" altLang="ko-KR" dirty="0" err="1">
                <a:latin typeface="Courier New" pitchFamily="49" charset="0"/>
              </a:rPr>
              <a:t>nextCol</a:t>
            </a:r>
            <a:r>
              <a:rPr lang="en-US" altLang="ko-KR" dirty="0">
                <a:latin typeface="Courier New" pitchFamily="49" charset="0"/>
              </a:rPr>
              <a:t>==EXIT_COL))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        success;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if (maze[</a:t>
            </a:r>
            <a:r>
              <a:rPr lang="en-US" altLang="ko-KR" dirty="0" err="1">
                <a:latin typeface="Courier New" pitchFamily="49" charset="0"/>
              </a:rPr>
              <a:t>nextRow</a:t>
            </a:r>
            <a:r>
              <a:rPr lang="en-US" altLang="ko-KR" dirty="0">
                <a:latin typeface="Courier New" pitchFamily="49" charset="0"/>
              </a:rPr>
              <a:t>][</a:t>
            </a:r>
            <a:r>
              <a:rPr lang="en-US" altLang="ko-KR" dirty="0" err="1">
                <a:latin typeface="Courier New" pitchFamily="49" charset="0"/>
              </a:rPr>
              <a:t>nextCol</a:t>
            </a:r>
            <a:r>
              <a:rPr lang="en-US" altLang="ko-KR" dirty="0">
                <a:latin typeface="Courier New" pitchFamily="49" charset="0"/>
              </a:rPr>
              <a:t>] == 0) &amp;&amp; 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 		mark[</a:t>
            </a:r>
            <a:r>
              <a:rPr lang="en-US" altLang="ko-KR" dirty="0" err="1">
                <a:latin typeface="Courier New" pitchFamily="49" charset="0"/>
              </a:rPr>
              <a:t>nextRow</a:t>
            </a:r>
            <a:r>
              <a:rPr lang="en-US" altLang="ko-KR" dirty="0">
                <a:latin typeface="Courier New" pitchFamily="49" charset="0"/>
              </a:rPr>
              <a:t>][</a:t>
            </a:r>
            <a:r>
              <a:rPr lang="en-US" altLang="ko-KR" dirty="0" err="1">
                <a:latin typeface="Courier New" pitchFamily="49" charset="0"/>
              </a:rPr>
              <a:t>nextCol</a:t>
            </a:r>
            <a:r>
              <a:rPr lang="en-US" altLang="ko-KR" dirty="0">
                <a:latin typeface="Courier New" pitchFamily="49" charset="0"/>
              </a:rPr>
              <a:t>] == 0) {</a:t>
            </a:r>
          </a:p>
          <a:p>
            <a:pPr algn="l"/>
            <a:endParaRPr lang="en-US" altLang="ko-KR" dirty="0">
              <a:latin typeface="Courier New" pitchFamily="49" charset="0"/>
            </a:endParaRPr>
          </a:p>
          <a:p>
            <a:pPr algn="l"/>
            <a:endParaRPr lang="en-US" altLang="ko-KR" dirty="0">
              <a:latin typeface="Courier New" pitchFamily="49" charset="0"/>
            </a:endParaRPr>
          </a:p>
          <a:p>
            <a:pPr algn="l"/>
            <a:endParaRPr lang="en-US" altLang="ko-KR" dirty="0">
              <a:latin typeface="Courier New" pitchFamily="49" charset="0"/>
            </a:endParaRPr>
          </a:p>
          <a:p>
            <a:pPr algn="l"/>
            <a:r>
              <a:rPr lang="en-US" altLang="ko-KR" dirty="0">
                <a:latin typeface="Courier New" pitchFamily="49" charset="0"/>
              </a:rPr>
              <a:t>}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837557" y="3953793"/>
            <a:ext cx="68595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latin typeface="Courier New" pitchFamily="49" charset="0"/>
              </a:rPr>
              <a:t>mark[</a:t>
            </a:r>
            <a:r>
              <a:rPr lang="en-US" altLang="ko-KR" dirty="0" err="1">
                <a:latin typeface="Courier New" pitchFamily="49" charset="0"/>
              </a:rPr>
              <a:t>nextRow</a:t>
            </a:r>
            <a:r>
              <a:rPr lang="en-US" altLang="ko-KR" dirty="0">
                <a:latin typeface="Courier New" pitchFamily="49" charset="0"/>
              </a:rPr>
              <a:t>][</a:t>
            </a:r>
            <a:r>
              <a:rPr lang="en-US" altLang="ko-KR" dirty="0" err="1">
                <a:latin typeface="Courier New" pitchFamily="49" charset="0"/>
              </a:rPr>
              <a:t>nextCol</a:t>
            </a:r>
            <a:r>
              <a:rPr lang="en-US" altLang="ko-KR" dirty="0">
                <a:latin typeface="Courier New" pitchFamily="49" charset="0"/>
              </a:rPr>
              <a:t>] = 1;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add &lt;row, col, next</a:t>
            </a:r>
            <a:r>
              <a:rPr lang="ko-KR" altLang="en-US" dirty="0">
                <a:latin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</a:rPr>
              <a:t>dir</a:t>
            </a:r>
            <a:r>
              <a:rPr lang="en-US" altLang="ko-KR" dirty="0">
                <a:latin typeface="Courier New" pitchFamily="49" charset="0"/>
              </a:rPr>
              <a:t>&gt; to the top of the stack;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row = </a:t>
            </a:r>
            <a:r>
              <a:rPr lang="en-US" altLang="ko-KR" dirty="0" err="1">
                <a:latin typeface="Courier New" pitchFamily="49" charset="0"/>
              </a:rPr>
              <a:t>nextRow</a:t>
            </a:r>
            <a:r>
              <a:rPr lang="en-US" altLang="ko-KR" dirty="0">
                <a:latin typeface="Courier New" pitchFamily="49" charset="0"/>
              </a:rPr>
              <a:t>; col = </a:t>
            </a:r>
            <a:r>
              <a:rPr lang="en-US" altLang="ko-KR" dirty="0" err="1">
                <a:latin typeface="Courier New" pitchFamily="49" charset="0"/>
              </a:rPr>
              <a:t>nextCol</a:t>
            </a:r>
            <a:r>
              <a:rPr lang="en-US" altLang="ko-KR" dirty="0">
                <a:latin typeface="Courier New" pitchFamily="49" charset="0"/>
              </a:rPr>
              <a:t>; </a:t>
            </a:r>
            <a:r>
              <a:rPr lang="en-US" altLang="ko-KR" dirty="0" err="1">
                <a:latin typeface="Courier New" pitchFamily="49" charset="0"/>
              </a:rPr>
              <a:t>dir</a:t>
            </a:r>
            <a:r>
              <a:rPr lang="en-US" altLang="ko-KR" dirty="0">
                <a:latin typeface="Courier New" pitchFamily="49" charset="0"/>
              </a:rPr>
              <a:t> = north;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 bwMode="auto">
          <a:xfrm>
            <a:off x="2675152" y="2217580"/>
            <a:ext cx="518931" cy="431366"/>
          </a:xfrm>
          <a:prstGeom prst="rect">
            <a:avLst/>
          </a:prstGeom>
          <a:solidFill>
            <a:srgbClr val="FFFF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2094921" y="1718459"/>
            <a:ext cx="518931" cy="431366"/>
          </a:xfrm>
          <a:prstGeom prst="rect">
            <a:avLst/>
          </a:prstGeom>
          <a:solidFill>
            <a:srgbClr val="FFFF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" name="직사각형 196"/>
          <p:cNvSpPr/>
          <p:nvPr/>
        </p:nvSpPr>
        <p:spPr bwMode="auto">
          <a:xfrm>
            <a:off x="3412712" y="767335"/>
            <a:ext cx="184731" cy="369332"/>
          </a:xfrm>
          <a:prstGeom prst="rect">
            <a:avLst/>
          </a:prstGeom>
          <a:solidFill>
            <a:srgbClr val="FFFF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2686356" y="1242900"/>
            <a:ext cx="518931" cy="431366"/>
          </a:xfrm>
          <a:prstGeom prst="rect">
            <a:avLst/>
          </a:prstGeom>
          <a:solidFill>
            <a:srgbClr val="FFFF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2154554" y="1242900"/>
            <a:ext cx="450466" cy="449818"/>
          </a:xfrm>
          <a:prstGeom prst="rect">
            <a:avLst/>
          </a:prstGeom>
          <a:solidFill>
            <a:srgbClr val="FFFF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1591729" y="726024"/>
            <a:ext cx="450466" cy="449818"/>
          </a:xfrm>
          <a:prstGeom prst="rect">
            <a:avLst/>
          </a:prstGeom>
          <a:solidFill>
            <a:srgbClr val="FFFF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029780" y="729413"/>
            <a:ext cx="450466" cy="449818"/>
          </a:xfrm>
          <a:prstGeom prst="rect">
            <a:avLst/>
          </a:prstGeom>
          <a:solidFill>
            <a:srgbClr val="FFFF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3522970" y="6381328"/>
            <a:ext cx="1905000" cy="285750"/>
          </a:xfrm>
        </p:spPr>
        <p:txBody>
          <a:bodyPr/>
          <a:lstStyle/>
          <a:p>
            <a:r>
              <a:rPr lang="ko-KR" altLang="en-US"/>
              <a:t>-</a:t>
            </a:r>
            <a:fld id="{5594F104-67DD-4458-B31B-B6DDD483AE7F}" type="slidenum">
              <a:rPr lang="ko-KR" altLang="en-US" smtClean="0"/>
              <a:pPr/>
              <a:t>26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944687" y="700277"/>
            <a:ext cx="2819400" cy="248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70087" y="1201456"/>
            <a:ext cx="2819400" cy="1485900"/>
            <a:chOff x="528" y="1152"/>
            <a:chExt cx="2016" cy="1056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28" y="1152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28" y="1504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28" y="185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28" y="2208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oup 14"/>
          <p:cNvGrpSpPr>
            <a:grpSpLocks/>
          </p:cNvGrpSpPr>
          <p:nvPr/>
        </p:nvGrpSpPr>
        <p:grpSpPr bwMode="auto">
          <a:xfrm rot="5400000">
            <a:off x="1151062" y="1106206"/>
            <a:ext cx="2432050" cy="1676400"/>
            <a:chOff x="2976" y="2320"/>
            <a:chExt cx="2016" cy="105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976" y="232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976" y="2672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976" y="3024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976" y="337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082800" y="766481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641600" y="766481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200275" y="1245906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2784873" y="1245906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963230" y="379487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[1]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1534730" y="379487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[2]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2159696" y="400125"/>
            <a:ext cx="4541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[3]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2648355" y="400125"/>
            <a:ext cx="4834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[4]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3205287" y="400125"/>
            <a:ext cx="4439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[5]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578488" y="1247493"/>
            <a:ext cx="364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[2]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524694" y="1809468"/>
            <a:ext cx="4722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[3]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524694" y="2282543"/>
            <a:ext cx="4722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[4]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524694" y="2754031"/>
            <a:ext cx="4722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[5]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578488" y="774418"/>
            <a:ext cx="364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[1]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2200275" y="766481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2784873" y="766481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7" name="Text Box 49"/>
          <p:cNvSpPr txBox="1">
            <a:spLocks noChangeArrowheads="1"/>
          </p:cNvSpPr>
          <p:nvPr/>
        </p:nvSpPr>
        <p:spPr bwMode="auto">
          <a:xfrm>
            <a:off x="3323829" y="1245906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89942" y="44624"/>
            <a:ext cx="21097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Maze(Examined)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64088" y="82867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PUSH (1,1,ES)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70664" y="476672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mark[1][1]=1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255671" y="1211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(1,2)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255671" y="82867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(1,1)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70665" y="121184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mark[2][3]=1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27406" y="1211843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PUSH (1,2,S)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5671" y="157607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(2,3)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70664" y="1576075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mark[2][4]=1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364088" y="157607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PUSH (2,3,ES)</a:t>
            </a:r>
          </a:p>
        </p:txBody>
      </p:sp>
      <p:sp>
        <p:nvSpPr>
          <p:cNvPr id="112" name="Text Box 37"/>
          <p:cNvSpPr txBox="1">
            <a:spLocks noChangeArrowheads="1"/>
          </p:cNvSpPr>
          <p:nvPr/>
        </p:nvSpPr>
        <p:spPr bwMode="auto">
          <a:xfrm>
            <a:off x="3323829" y="766481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255671" y="19549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(2,4)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70664" y="1954932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mark[1][5]=1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427406" y="1954932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PUSH (2,4,E)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255671" y="23488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(1,5)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490725" y="234888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POP (2,4,E)</a:t>
            </a:r>
          </a:p>
        </p:txBody>
      </p:sp>
      <p:sp>
        <p:nvSpPr>
          <p:cNvPr id="121" name="Text Box 19"/>
          <p:cNvSpPr txBox="1">
            <a:spLocks noChangeArrowheads="1"/>
          </p:cNvSpPr>
          <p:nvPr/>
        </p:nvSpPr>
        <p:spPr bwMode="auto">
          <a:xfrm flipV="1">
            <a:off x="2213769" y="1748351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2" name="Text Box 39"/>
          <p:cNvSpPr txBox="1">
            <a:spLocks noChangeArrowheads="1"/>
          </p:cNvSpPr>
          <p:nvPr/>
        </p:nvSpPr>
        <p:spPr bwMode="auto">
          <a:xfrm>
            <a:off x="3323829" y="1746763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3" name="Text Box 41"/>
          <p:cNvSpPr txBox="1">
            <a:spLocks noChangeArrowheads="1"/>
          </p:cNvSpPr>
          <p:nvPr/>
        </p:nvSpPr>
        <p:spPr bwMode="auto">
          <a:xfrm>
            <a:off x="2784873" y="1746763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255671" y="270305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(2,4)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70664" y="2703058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mark[3][3]=1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427406" y="270305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PUSH (2,4,W)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255671" y="30719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(3,3)</a:t>
            </a:r>
          </a:p>
        </p:txBody>
      </p:sp>
      <p:sp>
        <p:nvSpPr>
          <p:cNvPr id="128" name="Text Box 20"/>
          <p:cNvSpPr txBox="1">
            <a:spLocks noChangeArrowheads="1"/>
          </p:cNvSpPr>
          <p:nvPr/>
        </p:nvSpPr>
        <p:spPr bwMode="auto">
          <a:xfrm>
            <a:off x="2784873" y="2279368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70664" y="3071946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mark[4][4]=1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427406" y="3071946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PUSH (3,3,S)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255671" y="34197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(4,4)</a:t>
            </a:r>
          </a:p>
        </p:txBody>
      </p:sp>
      <p:sp>
        <p:nvSpPr>
          <p:cNvPr id="134" name="Text Box 22"/>
          <p:cNvSpPr txBox="1">
            <a:spLocks noChangeArrowheads="1"/>
          </p:cNvSpPr>
          <p:nvPr/>
        </p:nvSpPr>
        <p:spPr bwMode="auto">
          <a:xfrm>
            <a:off x="3323829" y="2736667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35" name="Text Box 40"/>
          <p:cNvSpPr txBox="1">
            <a:spLocks noChangeArrowheads="1"/>
          </p:cNvSpPr>
          <p:nvPr/>
        </p:nvSpPr>
        <p:spPr bwMode="auto">
          <a:xfrm>
            <a:off x="3323829" y="2263592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661445" y="341970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FOUND!!!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189281" y="107340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ENTRY = (1,1), EXIT = (5,5)</a:t>
            </a:r>
          </a:p>
        </p:txBody>
      </p:sp>
      <p:sp>
        <p:nvSpPr>
          <p:cNvPr id="138" name="Rectangle 5"/>
          <p:cNvSpPr>
            <a:spLocks noChangeArrowheads="1"/>
          </p:cNvSpPr>
          <p:nvPr/>
        </p:nvSpPr>
        <p:spPr bwMode="auto">
          <a:xfrm>
            <a:off x="935112" y="3830876"/>
            <a:ext cx="2819400" cy="248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9" name="Group 15"/>
          <p:cNvGrpSpPr>
            <a:grpSpLocks/>
          </p:cNvGrpSpPr>
          <p:nvPr/>
        </p:nvGrpSpPr>
        <p:grpSpPr bwMode="auto">
          <a:xfrm>
            <a:off x="960512" y="4332055"/>
            <a:ext cx="2819400" cy="1485900"/>
            <a:chOff x="528" y="1152"/>
            <a:chExt cx="2016" cy="1056"/>
          </a:xfrm>
        </p:grpSpPr>
        <p:sp>
          <p:nvSpPr>
            <p:cNvPr id="140" name="Line 6"/>
            <p:cNvSpPr>
              <a:spLocks noChangeShapeType="1"/>
            </p:cNvSpPr>
            <p:nvPr/>
          </p:nvSpPr>
          <p:spPr bwMode="auto">
            <a:xfrm>
              <a:off x="528" y="1152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1" name="Line 7"/>
            <p:cNvSpPr>
              <a:spLocks noChangeShapeType="1"/>
            </p:cNvSpPr>
            <p:nvPr/>
          </p:nvSpPr>
          <p:spPr bwMode="auto">
            <a:xfrm>
              <a:off x="528" y="1504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2" name="Line 8"/>
            <p:cNvSpPr>
              <a:spLocks noChangeShapeType="1"/>
            </p:cNvSpPr>
            <p:nvPr/>
          </p:nvSpPr>
          <p:spPr bwMode="auto">
            <a:xfrm>
              <a:off x="528" y="185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" name="Line 9"/>
            <p:cNvSpPr>
              <a:spLocks noChangeShapeType="1"/>
            </p:cNvSpPr>
            <p:nvPr/>
          </p:nvSpPr>
          <p:spPr bwMode="auto">
            <a:xfrm>
              <a:off x="528" y="2208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4" name="Group 14"/>
          <p:cNvGrpSpPr>
            <a:grpSpLocks/>
          </p:cNvGrpSpPr>
          <p:nvPr/>
        </p:nvGrpSpPr>
        <p:grpSpPr bwMode="auto">
          <a:xfrm rot="5400000">
            <a:off x="1141487" y="4236805"/>
            <a:ext cx="2432050" cy="1676400"/>
            <a:chOff x="2976" y="2320"/>
            <a:chExt cx="2016" cy="1056"/>
          </a:xfrm>
        </p:grpSpPr>
        <p:sp>
          <p:nvSpPr>
            <p:cNvPr id="145" name="Line 10"/>
            <p:cNvSpPr>
              <a:spLocks noChangeShapeType="1"/>
            </p:cNvSpPr>
            <p:nvPr/>
          </p:nvSpPr>
          <p:spPr bwMode="auto">
            <a:xfrm>
              <a:off x="2976" y="232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>
              <a:off x="2976" y="2672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" name="Line 12"/>
            <p:cNvSpPr>
              <a:spLocks noChangeShapeType="1"/>
            </p:cNvSpPr>
            <p:nvPr/>
          </p:nvSpPr>
          <p:spPr bwMode="auto">
            <a:xfrm>
              <a:off x="2976" y="3024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Line 13"/>
            <p:cNvSpPr>
              <a:spLocks noChangeShapeType="1"/>
            </p:cNvSpPr>
            <p:nvPr/>
          </p:nvSpPr>
          <p:spPr bwMode="auto">
            <a:xfrm>
              <a:off x="2976" y="337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9" name="Text Box 16"/>
          <p:cNvSpPr txBox="1">
            <a:spLocks noChangeArrowheads="1"/>
          </p:cNvSpPr>
          <p:nvPr/>
        </p:nvSpPr>
        <p:spPr bwMode="auto">
          <a:xfrm>
            <a:off x="1073225" y="3905017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50" name="Text Box 17"/>
          <p:cNvSpPr txBox="1">
            <a:spLocks noChangeArrowheads="1"/>
          </p:cNvSpPr>
          <p:nvPr/>
        </p:nvSpPr>
        <p:spPr bwMode="auto">
          <a:xfrm>
            <a:off x="1632025" y="3905017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51" name="Text Box 18"/>
          <p:cNvSpPr txBox="1">
            <a:spLocks noChangeArrowheads="1"/>
          </p:cNvSpPr>
          <p:nvPr/>
        </p:nvSpPr>
        <p:spPr bwMode="auto">
          <a:xfrm>
            <a:off x="2187650" y="4378092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52" name="Text Box 19"/>
          <p:cNvSpPr txBox="1">
            <a:spLocks noChangeArrowheads="1"/>
          </p:cNvSpPr>
          <p:nvPr/>
        </p:nvSpPr>
        <p:spPr bwMode="auto">
          <a:xfrm flipV="1">
            <a:off x="2201937" y="4886092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sz="2000" b="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53" name="Text Box 20"/>
          <p:cNvSpPr txBox="1">
            <a:spLocks noChangeArrowheads="1"/>
          </p:cNvSpPr>
          <p:nvPr/>
        </p:nvSpPr>
        <p:spPr bwMode="auto">
          <a:xfrm>
            <a:off x="2736925" y="5390917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54" name="Text Box 21"/>
          <p:cNvSpPr txBox="1">
            <a:spLocks noChangeArrowheads="1"/>
          </p:cNvSpPr>
          <p:nvPr/>
        </p:nvSpPr>
        <p:spPr bwMode="auto">
          <a:xfrm>
            <a:off x="2736925" y="5863992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55" name="Text Box 22"/>
          <p:cNvSpPr txBox="1">
            <a:spLocks noChangeArrowheads="1"/>
          </p:cNvSpPr>
          <p:nvPr/>
        </p:nvSpPr>
        <p:spPr bwMode="auto">
          <a:xfrm>
            <a:off x="3308425" y="5863992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56" name="Text Box 23"/>
          <p:cNvSpPr txBox="1">
            <a:spLocks noChangeArrowheads="1"/>
          </p:cNvSpPr>
          <p:nvPr/>
        </p:nvSpPr>
        <p:spPr bwMode="auto">
          <a:xfrm>
            <a:off x="2736925" y="4378092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57" name="Text Box 24"/>
          <p:cNvSpPr txBox="1">
            <a:spLocks noChangeArrowheads="1"/>
          </p:cNvSpPr>
          <p:nvPr/>
        </p:nvSpPr>
        <p:spPr bwMode="auto">
          <a:xfrm flipV="1">
            <a:off x="1646312" y="534170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sz="2000" b="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8" name="Text Box 35"/>
          <p:cNvSpPr txBox="1">
            <a:spLocks noChangeArrowheads="1"/>
          </p:cNvSpPr>
          <p:nvPr/>
        </p:nvSpPr>
        <p:spPr bwMode="auto">
          <a:xfrm>
            <a:off x="2187650" y="3905017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9" name="Text Box 36"/>
          <p:cNvSpPr txBox="1">
            <a:spLocks noChangeArrowheads="1"/>
          </p:cNvSpPr>
          <p:nvPr/>
        </p:nvSpPr>
        <p:spPr bwMode="auto">
          <a:xfrm>
            <a:off x="2736925" y="3905017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0" name="Text Box 37"/>
          <p:cNvSpPr txBox="1">
            <a:spLocks noChangeArrowheads="1"/>
          </p:cNvSpPr>
          <p:nvPr/>
        </p:nvSpPr>
        <p:spPr bwMode="auto">
          <a:xfrm>
            <a:off x="3308425" y="3905017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71" name="Text Box 38"/>
          <p:cNvSpPr txBox="1">
            <a:spLocks noChangeArrowheads="1"/>
          </p:cNvSpPr>
          <p:nvPr/>
        </p:nvSpPr>
        <p:spPr bwMode="auto">
          <a:xfrm>
            <a:off x="3308425" y="4378092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3308425" y="4884504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3" name="Text Box 40"/>
          <p:cNvSpPr txBox="1">
            <a:spLocks noChangeArrowheads="1"/>
          </p:cNvSpPr>
          <p:nvPr/>
        </p:nvSpPr>
        <p:spPr bwMode="auto">
          <a:xfrm>
            <a:off x="3308425" y="5390917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4" name="Text Box 41"/>
          <p:cNvSpPr txBox="1">
            <a:spLocks noChangeArrowheads="1"/>
          </p:cNvSpPr>
          <p:nvPr/>
        </p:nvSpPr>
        <p:spPr bwMode="auto">
          <a:xfrm>
            <a:off x="2736925" y="4884504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5" name="Text Box 42"/>
          <p:cNvSpPr txBox="1">
            <a:spLocks noChangeArrowheads="1"/>
          </p:cNvSpPr>
          <p:nvPr/>
        </p:nvSpPr>
        <p:spPr bwMode="auto">
          <a:xfrm>
            <a:off x="1632025" y="4378092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6" name="Text Box 43"/>
          <p:cNvSpPr txBox="1">
            <a:spLocks noChangeArrowheads="1"/>
          </p:cNvSpPr>
          <p:nvPr/>
        </p:nvSpPr>
        <p:spPr bwMode="auto">
          <a:xfrm>
            <a:off x="1098625" y="4378092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7" name="Text Box 44"/>
          <p:cNvSpPr txBox="1">
            <a:spLocks noChangeArrowheads="1"/>
          </p:cNvSpPr>
          <p:nvPr/>
        </p:nvSpPr>
        <p:spPr bwMode="auto">
          <a:xfrm>
            <a:off x="1098625" y="4884504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8" name="Text Box 45"/>
          <p:cNvSpPr txBox="1">
            <a:spLocks noChangeArrowheads="1"/>
          </p:cNvSpPr>
          <p:nvPr/>
        </p:nvSpPr>
        <p:spPr bwMode="auto">
          <a:xfrm>
            <a:off x="1632025" y="4884504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9" name="Text Box 46"/>
          <p:cNvSpPr txBox="1">
            <a:spLocks noChangeArrowheads="1"/>
          </p:cNvSpPr>
          <p:nvPr/>
        </p:nvSpPr>
        <p:spPr bwMode="auto">
          <a:xfrm>
            <a:off x="1098625" y="5390917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80" name="Text Box 47"/>
          <p:cNvSpPr txBox="1">
            <a:spLocks noChangeArrowheads="1"/>
          </p:cNvSpPr>
          <p:nvPr/>
        </p:nvSpPr>
        <p:spPr bwMode="auto">
          <a:xfrm>
            <a:off x="1098625" y="5863992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81" name="Text Box 48"/>
          <p:cNvSpPr txBox="1">
            <a:spLocks noChangeArrowheads="1"/>
          </p:cNvSpPr>
          <p:nvPr/>
        </p:nvSpPr>
        <p:spPr bwMode="auto">
          <a:xfrm>
            <a:off x="1632025" y="5863992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82" name="Text Box 49"/>
          <p:cNvSpPr txBox="1">
            <a:spLocks noChangeArrowheads="1"/>
          </p:cNvSpPr>
          <p:nvPr/>
        </p:nvSpPr>
        <p:spPr bwMode="auto">
          <a:xfrm>
            <a:off x="2187650" y="5390917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83" name="Text Box 50"/>
          <p:cNvSpPr txBox="1">
            <a:spLocks noChangeArrowheads="1"/>
          </p:cNvSpPr>
          <p:nvPr/>
        </p:nvSpPr>
        <p:spPr bwMode="auto">
          <a:xfrm>
            <a:off x="2187650" y="5863992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84" name="Text Box 56"/>
          <p:cNvSpPr txBox="1">
            <a:spLocks noChangeArrowheads="1"/>
          </p:cNvSpPr>
          <p:nvPr/>
        </p:nvSpPr>
        <p:spPr bwMode="auto">
          <a:xfrm>
            <a:off x="27691" y="3284984"/>
            <a:ext cx="23006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Maze (Original)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305146" y="407707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(1,1)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945980" y="407707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(1,2)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573075" y="407707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(2,3)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175638" y="407707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(2,4)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816329" y="407707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(3,3)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7397288" y="407707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(4,4)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8043259" y="407707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(5,5)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5715" y="476672"/>
            <a:ext cx="119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20" name="자유형 19"/>
          <p:cNvSpPr/>
          <p:nvPr/>
        </p:nvSpPr>
        <p:spPr bwMode="auto">
          <a:xfrm>
            <a:off x="752475" y="885825"/>
            <a:ext cx="3419475" cy="2114550"/>
          </a:xfrm>
          <a:custGeom>
            <a:avLst/>
            <a:gdLst>
              <a:gd name="connsiteX0" fmla="*/ 0 w 3419475"/>
              <a:gd name="connsiteY0" fmla="*/ 9525 h 2114550"/>
              <a:gd name="connsiteX1" fmla="*/ 1095375 w 3419475"/>
              <a:gd name="connsiteY1" fmla="*/ 0 h 2114550"/>
              <a:gd name="connsiteX2" fmla="*/ 1590675 w 3419475"/>
              <a:gd name="connsiteY2" fmla="*/ 561975 h 2114550"/>
              <a:gd name="connsiteX3" fmla="*/ 2276475 w 3419475"/>
              <a:gd name="connsiteY3" fmla="*/ 571500 h 2114550"/>
              <a:gd name="connsiteX4" fmla="*/ 1619250 w 3419475"/>
              <a:gd name="connsiteY4" fmla="*/ 1000125 h 2114550"/>
              <a:gd name="connsiteX5" fmla="*/ 2200275 w 3419475"/>
              <a:gd name="connsiteY5" fmla="*/ 1600200 h 2114550"/>
              <a:gd name="connsiteX6" fmla="*/ 2790825 w 3419475"/>
              <a:gd name="connsiteY6" fmla="*/ 2114550 h 2114550"/>
              <a:gd name="connsiteX7" fmla="*/ 3419475 w 3419475"/>
              <a:gd name="connsiteY7" fmla="*/ 2105025 h 21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475" h="2114550">
                <a:moveTo>
                  <a:pt x="0" y="9525"/>
                </a:moveTo>
                <a:lnTo>
                  <a:pt x="1095375" y="0"/>
                </a:lnTo>
                <a:lnTo>
                  <a:pt x="1590675" y="561975"/>
                </a:lnTo>
                <a:lnTo>
                  <a:pt x="2276475" y="571500"/>
                </a:lnTo>
                <a:lnTo>
                  <a:pt x="1619250" y="1000125"/>
                </a:lnTo>
                <a:lnTo>
                  <a:pt x="2200275" y="1600200"/>
                </a:lnTo>
                <a:lnTo>
                  <a:pt x="2790825" y="2114550"/>
                </a:lnTo>
                <a:lnTo>
                  <a:pt x="3419475" y="2105025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/>
            <a:tailEnd type="triangle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9" name="Text Box 25"/>
          <p:cNvSpPr txBox="1">
            <a:spLocks noChangeArrowheads="1"/>
          </p:cNvSpPr>
          <p:nvPr/>
        </p:nvSpPr>
        <p:spPr bwMode="auto">
          <a:xfrm>
            <a:off x="1043608" y="3510533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[1]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5" name="Text Box 26"/>
          <p:cNvSpPr txBox="1">
            <a:spLocks noChangeArrowheads="1"/>
          </p:cNvSpPr>
          <p:nvPr/>
        </p:nvSpPr>
        <p:spPr bwMode="auto">
          <a:xfrm>
            <a:off x="1615108" y="3510533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[2]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" name="Text Box 27"/>
          <p:cNvSpPr txBox="1">
            <a:spLocks noChangeArrowheads="1"/>
          </p:cNvSpPr>
          <p:nvPr/>
        </p:nvSpPr>
        <p:spPr bwMode="auto">
          <a:xfrm>
            <a:off x="2240074" y="3531171"/>
            <a:ext cx="4541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[3]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5" name="Text Box 28"/>
          <p:cNvSpPr txBox="1">
            <a:spLocks noChangeArrowheads="1"/>
          </p:cNvSpPr>
          <p:nvPr/>
        </p:nvSpPr>
        <p:spPr bwMode="auto">
          <a:xfrm>
            <a:off x="2728733" y="3531171"/>
            <a:ext cx="4834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[4]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" name="Text Box 29"/>
          <p:cNvSpPr txBox="1">
            <a:spLocks noChangeArrowheads="1"/>
          </p:cNvSpPr>
          <p:nvPr/>
        </p:nvSpPr>
        <p:spPr bwMode="auto">
          <a:xfrm>
            <a:off x="3285665" y="3531171"/>
            <a:ext cx="4439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[5]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" name="Text Box 30"/>
          <p:cNvSpPr txBox="1">
            <a:spLocks noChangeArrowheads="1"/>
          </p:cNvSpPr>
          <p:nvPr/>
        </p:nvSpPr>
        <p:spPr bwMode="auto">
          <a:xfrm>
            <a:off x="543574" y="4453775"/>
            <a:ext cx="364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[2]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" name="Text Box 31"/>
          <p:cNvSpPr txBox="1">
            <a:spLocks noChangeArrowheads="1"/>
          </p:cNvSpPr>
          <p:nvPr/>
        </p:nvSpPr>
        <p:spPr bwMode="auto">
          <a:xfrm>
            <a:off x="489780" y="5015750"/>
            <a:ext cx="4722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[3]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2" name="Text Box 32"/>
          <p:cNvSpPr txBox="1">
            <a:spLocks noChangeArrowheads="1"/>
          </p:cNvSpPr>
          <p:nvPr/>
        </p:nvSpPr>
        <p:spPr bwMode="auto">
          <a:xfrm>
            <a:off x="489780" y="5488825"/>
            <a:ext cx="4722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[4]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3" name="Text Box 33"/>
          <p:cNvSpPr txBox="1">
            <a:spLocks noChangeArrowheads="1"/>
          </p:cNvSpPr>
          <p:nvPr/>
        </p:nvSpPr>
        <p:spPr bwMode="auto">
          <a:xfrm>
            <a:off x="489780" y="5960313"/>
            <a:ext cx="4722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[5]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" name="Text Box 34"/>
          <p:cNvSpPr txBox="1">
            <a:spLocks noChangeArrowheads="1"/>
          </p:cNvSpPr>
          <p:nvPr/>
        </p:nvSpPr>
        <p:spPr bwMode="auto">
          <a:xfrm>
            <a:off x="543574" y="3980700"/>
            <a:ext cx="364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[1]</a:t>
            </a:r>
            <a:endParaRPr lang="ko-KR" alt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380312" y="836712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mark[1][2]=1</a:t>
            </a:r>
          </a:p>
        </p:txBody>
      </p:sp>
    </p:spTree>
    <p:extLst>
      <p:ext uri="{BB962C8B-B14F-4D97-AF65-F5344CB8AC3E}">
        <p14:creationId xmlns:p14="http://schemas.microsoft.com/office/powerpoint/2010/main" val="40551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8" grpId="0" animBg="1"/>
      <p:bldP spid="198" grpId="1" animBg="1"/>
      <p:bldP spid="197" grpId="0" animBg="1"/>
      <p:bldP spid="197" grpId="1" animBg="1"/>
      <p:bldP spid="196" grpId="0" animBg="1"/>
      <p:bldP spid="196" grpId="1" animBg="1"/>
      <p:bldP spid="196" grpId="2" animBg="1"/>
      <p:bldP spid="196" grpId="3" animBg="1"/>
      <p:bldP spid="194" grpId="0" animBg="1"/>
      <p:bldP spid="194" grpId="1" animBg="1"/>
      <p:bldP spid="130" grpId="0" animBg="1"/>
      <p:bldP spid="130" grpId="1" animBg="1"/>
      <p:bldP spid="17" grpId="0" animBg="1"/>
      <p:bldP spid="17" grpId="1" animBg="1"/>
      <p:bldP spid="15" grpId="0"/>
      <p:bldP spid="16" grpId="0"/>
      <p:bldP spid="21" grpId="0"/>
      <p:bldP spid="33" grpId="0"/>
      <p:bldP spid="34" grpId="0"/>
      <p:bldP spid="47" grpId="0"/>
      <p:bldP spid="50" grpId="0"/>
      <p:bldP spid="103" grpId="0"/>
      <p:bldP spid="104" grpId="0"/>
      <p:bldP spid="105" grpId="0"/>
      <p:bldP spid="106" grpId="0"/>
      <p:bldP spid="107" grpId="0"/>
      <p:bldP spid="109" grpId="0"/>
      <p:bldP spid="110" grpId="0"/>
      <p:bldP spid="111" grpId="0"/>
      <p:bldP spid="112" grpId="0"/>
      <p:bldP spid="114" grpId="0"/>
      <p:bldP spid="116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31" grpId="0"/>
      <p:bldP spid="132" grpId="0"/>
      <p:bldP spid="133" grpId="0"/>
      <p:bldP spid="134" grpId="0"/>
      <p:bldP spid="135" grpId="0"/>
      <p:bldP spid="136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20" grpId="0" animBg="1"/>
      <p:bldP spid="20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Search Function (1)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elements stack[MAX_STACK_SIZE];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offset move[8];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maze[MAX_ROWS][MAX_COLS];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mark[MAX_ROWS][MAX_COLS];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top;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명조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void path(void)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{/* output a path through the maze if such a path exists*/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i;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row;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col;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nextRow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nextCol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dir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found=FALSE;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element position;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mark[1][1]=1; top=0;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stack[0].row=1; stack[0].col=1; stack[0].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dir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=1;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while (top&gt;-1 &amp;&amp; !found) 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rgbClr val="FF0000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position = pop();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row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position.row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;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	   col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position.col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dir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position.dir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        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27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8030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Search Function (2)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while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dir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&lt; 8 &amp;&amp; !found) 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   /* move in direction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dir</a:t>
            </a:r>
            <a:r>
              <a:rPr lang="ko-KR" altLang="en-US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*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/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nextRow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= row + move[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dir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].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vert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nextCol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= col + move[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dir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].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horiz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   if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nextRow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==EXIT_ROW &amp;&amp;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nextCol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==EXIT_COL)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      found = TRUE;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	      else if ( !maze[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nextRow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][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nextCol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]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                &amp;&amp; !mark[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nextRow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][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nextCol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]) 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      mark[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nextRow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][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nextCol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]) = 1;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position.row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= row;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position.col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= col;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position.dir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= ++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dir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      push(position);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      row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nextRow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; col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nextCol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dir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= 0;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   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   else ++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dir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} /* while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dir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&lt; 8 </a:t>
            </a:r>
            <a:r>
              <a:rPr lang="en-US" altLang="ko-KR" sz="1800" b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&amp; !found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} /* while (top&gt;-1 &amp;&amp; !found) */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명조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</a:t>
            </a:r>
            <a:endParaRPr 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28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0567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Search Function (3)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if (found)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("The path is:\n");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("row  col\n");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for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=0;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&lt;=top;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++)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("%2d%5d", stack[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].row, stack[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].col");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("%2d%5d\n", row, col);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("%2d%5d\n", EXIT_ROW, EXIT_COL);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   else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("The maze does not have a path\n");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명조"/>
                <a:cs typeface="Courier New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29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785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Stack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z="2800" dirty="0"/>
              <a:t>Definition</a:t>
            </a:r>
          </a:p>
          <a:p>
            <a:pPr lvl="1" latinLnBrk="0"/>
            <a:r>
              <a:rPr lang="en-US" altLang="ko-KR" sz="2400" dirty="0"/>
              <a:t>An ordered list in which insertions and deletions are made at one end called the </a:t>
            </a:r>
            <a:r>
              <a:rPr lang="en-US" altLang="ko-KR" sz="2400" i="1" dirty="0">
                <a:solidFill>
                  <a:schemeClr val="accent2"/>
                </a:solidFill>
              </a:rPr>
              <a:t>top</a:t>
            </a:r>
          </a:p>
          <a:p>
            <a:pPr lvl="1" latinLnBrk="0"/>
            <a:r>
              <a:rPr lang="en-US" altLang="zh-TW" sz="2400" dirty="0"/>
              <a:t>Given a stack S=(a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,…,a</a:t>
            </a:r>
            <a:r>
              <a:rPr lang="en-US" altLang="zh-TW" sz="2400" baseline="-25000" dirty="0"/>
              <a:t>n-1</a:t>
            </a:r>
            <a:r>
              <a:rPr lang="en-US" altLang="zh-TW" sz="2400" dirty="0"/>
              <a:t>)</a:t>
            </a:r>
          </a:p>
          <a:p>
            <a:pPr lvl="2" latinLnBrk="0"/>
            <a:r>
              <a:rPr lang="en-US" altLang="zh-TW" sz="2000" dirty="0"/>
              <a:t>a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 is bottom element</a:t>
            </a:r>
          </a:p>
          <a:p>
            <a:pPr lvl="2" latinLnBrk="0"/>
            <a:r>
              <a:rPr lang="en-US" altLang="zh-TW" sz="2000" dirty="0"/>
              <a:t>a</a:t>
            </a:r>
            <a:r>
              <a:rPr lang="en-US" altLang="zh-TW" sz="2000" baseline="-25000" dirty="0"/>
              <a:t>n-1</a:t>
            </a:r>
            <a:r>
              <a:rPr lang="en-US" altLang="zh-TW" sz="2000" dirty="0"/>
              <a:t> is top element</a:t>
            </a:r>
          </a:p>
          <a:p>
            <a:pPr lvl="2" latinLnBrk="0"/>
            <a:r>
              <a:rPr lang="en-US" altLang="zh-TW" sz="2000" dirty="0" err="1"/>
              <a:t>a</a:t>
            </a:r>
            <a:r>
              <a:rPr lang="en-US" altLang="zh-TW" sz="2000" baseline="-25000" dirty="0" err="1"/>
              <a:t>i</a:t>
            </a:r>
            <a:r>
              <a:rPr lang="en-US" altLang="zh-TW" sz="2000" dirty="0"/>
              <a:t> is on top of element a</a:t>
            </a:r>
            <a:r>
              <a:rPr lang="en-US" altLang="zh-TW" sz="2000" baseline="-25000" dirty="0"/>
              <a:t>i-1</a:t>
            </a:r>
            <a:r>
              <a:rPr lang="en-US" altLang="zh-TW" sz="2000" dirty="0"/>
              <a:t>, 0</a:t>
            </a:r>
            <a:r>
              <a:rPr lang="en-US" altLang="zh-TW" sz="2000" dirty="0">
                <a:sym typeface="Symbol" pitchFamily="18" charset="2"/>
              </a:rPr>
              <a:t></a:t>
            </a:r>
            <a:r>
              <a:rPr lang="en-US" altLang="zh-TW" sz="2000" dirty="0"/>
              <a:t>i</a:t>
            </a:r>
            <a:r>
              <a:rPr lang="en-US" altLang="zh-TW" sz="2000" dirty="0">
                <a:sym typeface="Symbol" pitchFamily="18" charset="2"/>
              </a:rPr>
              <a:t></a:t>
            </a:r>
            <a:r>
              <a:rPr lang="en-US" altLang="zh-TW" sz="2000" dirty="0"/>
              <a:t>n</a:t>
            </a:r>
            <a:endParaRPr lang="en-US" altLang="ko-KR" sz="2000" i="1" dirty="0"/>
          </a:p>
          <a:p>
            <a:pPr lvl="1" latinLnBrk="0"/>
            <a:r>
              <a:rPr lang="en-US" altLang="ko-KR" sz="2400" dirty="0"/>
              <a:t> </a:t>
            </a:r>
            <a:r>
              <a:rPr lang="en-US" altLang="ko-KR" sz="2400" i="1" dirty="0"/>
              <a:t>Last-In-First-Out (LIFO)</a:t>
            </a:r>
          </a:p>
          <a:p>
            <a:pPr lvl="2" latinLnBrk="0"/>
            <a:r>
              <a:rPr lang="en-US" altLang="zh-TW" sz="2000" dirty="0"/>
              <a:t>Insert the new element into the stack on the top end</a:t>
            </a:r>
          </a:p>
          <a:p>
            <a:pPr lvl="2" latinLnBrk="0"/>
            <a:r>
              <a:rPr lang="en-US" altLang="zh-TW" sz="2000" dirty="0"/>
              <a:t>We can only delete</a:t>
            </a:r>
            <a:r>
              <a:rPr lang="en-US" altLang="ko-KR" sz="2000" dirty="0"/>
              <a:t> and </a:t>
            </a:r>
            <a:r>
              <a:rPr lang="en-US" altLang="zh-TW" sz="2000" dirty="0"/>
              <a:t>get the top element of the stack</a:t>
            </a:r>
            <a:endParaRPr lang="en-US" altLang="ko-KR" sz="2000" dirty="0"/>
          </a:p>
          <a:p>
            <a:pPr lvl="2" latinLnBrk="0"/>
            <a:endParaRPr lang="en-US" altLang="ko-KR" sz="2000" i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3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6516216" y="2432763"/>
            <a:ext cx="1152128" cy="1584176"/>
            <a:chOff x="6300192" y="2348880"/>
            <a:chExt cx="1152128" cy="1872208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6444208" y="2492896"/>
              <a:ext cx="936104" cy="172819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6300192" y="2348880"/>
              <a:ext cx="1152128" cy="288032"/>
            </a:xfrm>
            <a:prstGeom prst="rect">
              <a:avLst/>
            </a:prstGeom>
            <a:solidFill>
              <a:schemeClr val="bg1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94149" y="364760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b="0" baseline="-2500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6256" y="335699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b="0" baseline="-250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6255" y="306896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b="0" baseline="-25000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6256" y="277163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>
                <a:latin typeface="Consolas" pitchFamily="49" charset="0"/>
                <a:cs typeface="Consolas" pitchFamily="49" charset="0"/>
              </a:rPr>
              <a:t>a</a:t>
            </a:r>
            <a:r>
              <a:rPr lang="en-US" b="0" baseline="-25000">
                <a:latin typeface="Consolas" pitchFamily="49" charset="0"/>
                <a:cs typeface="Consolas" pitchFamily="49" charset="0"/>
              </a:rPr>
              <a:t>3</a:t>
            </a:r>
            <a:endParaRPr lang="en-US" b="0" baseline="-25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03515E-7 C 0.00052 -0.01503 0.00087 -0.03006 0.00174 -0.0451 C 0.00174 -0.04533 0.00382 -0.0562 0.00504 -0.05712 C 0.01059 -0.06198 0.02778 -0.06337 0.03455 -0.06406 C 0.0434 -0.06499 0.05191 -0.06522 0.06077 -0.06591 C 0.08247 -0.06452 0.09184 -0.06938 0.10504 -0.0555 C 0.11233 -0.0333 0.11163 -0.04695 0.11163 -0.01226 " pathEditMode="relative" rAng="0" ptsTypes="ffffff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3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Examples of Stack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4</a:t>
            </a:fld>
            <a:r>
              <a:rPr lang="en-US" altLang="ko-KR"/>
              <a:t>-</a:t>
            </a:r>
            <a:endParaRPr lang="en-US" altLang="ko-KR" dirty="0"/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77724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5929322" y="1357298"/>
            <a:ext cx="596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0" dirty="0">
                <a:latin typeface="Comic Sans MS" pitchFamily="66" charset="0"/>
              </a:rPr>
              <a:t>top</a:t>
            </a:r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 flipH="1">
            <a:off x="5929322" y="1714488"/>
            <a:ext cx="357190" cy="142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8286776" y="2795575"/>
            <a:ext cx="596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0">
                <a:latin typeface="Comic Sans MS" pitchFamily="66" charset="0"/>
              </a:rPr>
              <a:t>top</a:t>
            </a:r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 flipH="1">
            <a:off x="8215338" y="3082912"/>
            <a:ext cx="3603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4124320" y="1990718"/>
            <a:ext cx="596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0">
                <a:latin typeface="Comic Sans MS" pitchFamily="66" charset="0"/>
              </a:rPr>
              <a:t>top</a:t>
            </a:r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 flipH="1">
            <a:off x="3857620" y="2224080"/>
            <a:ext cx="3397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769937" y="2003412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0">
                <a:latin typeface="Comic Sans MS" pitchFamily="66" charset="0"/>
              </a:rPr>
              <a:t>top</a:t>
            </a:r>
          </a:p>
        </p:txBody>
      </p:sp>
      <p:sp>
        <p:nvSpPr>
          <p:cNvPr id="111628" name="Line 12"/>
          <p:cNvSpPr>
            <a:spLocks noChangeShapeType="1"/>
          </p:cNvSpPr>
          <p:nvPr/>
        </p:nvSpPr>
        <p:spPr bwMode="auto">
          <a:xfrm>
            <a:off x="1058862" y="2308212"/>
            <a:ext cx="21590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85852" y="1714488"/>
            <a:ext cx="1500197" cy="7611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b="0" dirty="0">
                <a:latin typeface="Consolas" pitchFamily="49" charset="0"/>
              </a:rPr>
              <a:t>A stack of cafeteria trays</a:t>
            </a:r>
            <a:endParaRPr lang="ko-KR" altLang="en-US" b="0" dirty="0">
              <a:latin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7488" y="3429000"/>
            <a:ext cx="1428760" cy="757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b="0" dirty="0">
                <a:latin typeface="Consolas" pitchFamily="49" charset="0"/>
              </a:rPr>
              <a:t>A stack of pennies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71934" y="4357694"/>
            <a:ext cx="2000264" cy="535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b="0" dirty="0">
                <a:latin typeface="Consolas" pitchFamily="49" charset="0"/>
              </a:rPr>
              <a:t>A stack of store boxes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15074" y="1928802"/>
            <a:ext cx="2285984" cy="7611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b="0" dirty="0">
                <a:latin typeface="Consolas" pitchFamily="49" charset="0"/>
              </a:rPr>
              <a:t>A stack of neatly folded shirts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 bwMode="auto">
          <a:xfrm>
            <a:off x="5245100" y="4141048"/>
            <a:ext cx="2762278" cy="92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Examples of Stack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09650"/>
            <a:ext cx="8026400" cy="2707382"/>
          </a:xfrm>
        </p:spPr>
        <p:txBody>
          <a:bodyPr/>
          <a:lstStyle/>
          <a:p>
            <a:r>
              <a:rPr lang="en-US" altLang="ko-KR" sz="2400" dirty="0"/>
              <a:t>A thin box</a:t>
            </a:r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r>
              <a:rPr lang="en-US" altLang="ko-KR" sz="2400" dirty="0"/>
              <a:t>Process stack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5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96260" name="Freeform 4"/>
          <p:cNvSpPr>
            <a:spLocks/>
          </p:cNvSpPr>
          <p:nvPr/>
        </p:nvSpPr>
        <p:spPr bwMode="auto">
          <a:xfrm>
            <a:off x="1272332" y="1722344"/>
            <a:ext cx="360000" cy="1090800"/>
          </a:xfrm>
          <a:custGeom>
            <a:avLst/>
            <a:gdLst>
              <a:gd name="T0" fmla="*/ 0 w 480"/>
              <a:gd name="T1" fmla="*/ 0 h 1008"/>
              <a:gd name="T2" fmla="*/ 0 w 480"/>
              <a:gd name="T3" fmla="*/ 1008 h 1008"/>
              <a:gd name="T4" fmla="*/ 480 w 480"/>
              <a:gd name="T5" fmla="*/ 1008 h 1008"/>
              <a:gd name="T6" fmla="*/ 480 w 480"/>
              <a:gd name="T7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008">
                <a:moveTo>
                  <a:pt x="0" y="0"/>
                </a:moveTo>
                <a:lnTo>
                  <a:pt x="0" y="1008"/>
                </a:lnTo>
                <a:lnTo>
                  <a:pt x="480" y="1008"/>
                </a:lnTo>
                <a:lnTo>
                  <a:pt x="48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3225800" y="2162374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b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1315167" y="2439571"/>
            <a:ext cx="3113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3200400" y="2440881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b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5155061" y="2198192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b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5143948" y="2440881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5155061" y="1948259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7075670" y="2192338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7064557" y="2440881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b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1963230" y="2427288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 flipH="1">
            <a:off x="1711325" y="26119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274" name="Text Box 18"/>
          <p:cNvSpPr txBox="1">
            <a:spLocks noChangeArrowheads="1"/>
          </p:cNvSpPr>
          <p:nvPr/>
        </p:nvSpPr>
        <p:spPr bwMode="auto">
          <a:xfrm>
            <a:off x="3887801" y="2148086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96275" name="Line 19"/>
          <p:cNvSpPr>
            <a:spLocks noChangeShapeType="1"/>
          </p:cNvSpPr>
          <p:nvPr/>
        </p:nvSpPr>
        <p:spPr bwMode="auto">
          <a:xfrm flipH="1">
            <a:off x="3635896" y="233541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276" name="Text Box 20"/>
          <p:cNvSpPr txBox="1">
            <a:spLocks noChangeArrowheads="1"/>
          </p:cNvSpPr>
          <p:nvPr/>
        </p:nvSpPr>
        <p:spPr bwMode="auto">
          <a:xfrm>
            <a:off x="5760009" y="1927900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 flipH="1">
            <a:off x="5508104" y="214034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278" name="Text Box 22"/>
          <p:cNvSpPr txBox="1">
            <a:spLocks noChangeArrowheads="1"/>
          </p:cNvSpPr>
          <p:nvPr/>
        </p:nvSpPr>
        <p:spPr bwMode="auto">
          <a:xfrm>
            <a:off x="7704225" y="2218814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96279" name="Line 23"/>
          <p:cNvSpPr>
            <a:spLocks noChangeShapeType="1"/>
          </p:cNvSpPr>
          <p:nvPr/>
        </p:nvSpPr>
        <p:spPr bwMode="auto">
          <a:xfrm flipH="1">
            <a:off x="7452320" y="240613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280" name="Freeform 24"/>
          <p:cNvSpPr>
            <a:spLocks/>
          </p:cNvSpPr>
          <p:nvPr/>
        </p:nvSpPr>
        <p:spPr bwMode="auto">
          <a:xfrm>
            <a:off x="770747" y="3933056"/>
            <a:ext cx="2882192" cy="1810800"/>
          </a:xfrm>
          <a:custGeom>
            <a:avLst/>
            <a:gdLst>
              <a:gd name="T0" fmla="*/ 0 w 1632"/>
              <a:gd name="T1" fmla="*/ 0 h 1152"/>
              <a:gd name="T2" fmla="*/ 0 w 1632"/>
              <a:gd name="T3" fmla="*/ 1152 h 1152"/>
              <a:gd name="T4" fmla="*/ 1632 w 1632"/>
              <a:gd name="T5" fmla="*/ 1152 h 1152"/>
              <a:gd name="T6" fmla="*/ 1632 w 1632"/>
              <a:gd name="T7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1152">
                <a:moveTo>
                  <a:pt x="0" y="0"/>
                </a:moveTo>
                <a:lnTo>
                  <a:pt x="0" y="1152"/>
                </a:lnTo>
                <a:lnTo>
                  <a:pt x="1632" y="1152"/>
                </a:lnTo>
                <a:lnTo>
                  <a:pt x="163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281" name="Line 25"/>
          <p:cNvSpPr>
            <a:spLocks noChangeShapeType="1"/>
          </p:cNvSpPr>
          <p:nvPr/>
        </p:nvSpPr>
        <p:spPr bwMode="auto">
          <a:xfrm>
            <a:off x="770747" y="5375275"/>
            <a:ext cx="28821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282" name="Line 26"/>
          <p:cNvSpPr>
            <a:spLocks noChangeShapeType="1"/>
          </p:cNvSpPr>
          <p:nvPr/>
        </p:nvSpPr>
        <p:spPr bwMode="auto">
          <a:xfrm>
            <a:off x="770747" y="5033963"/>
            <a:ext cx="28821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283" name="Text Box 27"/>
          <p:cNvSpPr txBox="1">
            <a:spLocks noChangeArrowheads="1"/>
          </p:cNvSpPr>
          <p:nvPr/>
        </p:nvSpPr>
        <p:spPr bwMode="auto">
          <a:xfrm>
            <a:off x="861753" y="5378450"/>
            <a:ext cx="26444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0">
                <a:latin typeface="Consolas" pitchFamily="49" charset="0"/>
                <a:cs typeface="Consolas" pitchFamily="49" charset="0"/>
              </a:rPr>
              <a:t>return address</a:t>
            </a:r>
          </a:p>
        </p:txBody>
      </p:sp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737799" y="4999038"/>
            <a:ext cx="29706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previous frame pointer</a:t>
            </a:r>
          </a:p>
        </p:txBody>
      </p:sp>
      <p:sp>
        <p:nvSpPr>
          <p:cNvPr id="96296" name="Line 40"/>
          <p:cNvSpPr>
            <a:spLocks noChangeShapeType="1"/>
          </p:cNvSpPr>
          <p:nvPr/>
        </p:nvSpPr>
        <p:spPr bwMode="auto">
          <a:xfrm flipH="1">
            <a:off x="3635896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297" name="Text Box 41"/>
          <p:cNvSpPr txBox="1">
            <a:spLocks noChangeArrowheads="1"/>
          </p:cNvSpPr>
          <p:nvPr/>
        </p:nvSpPr>
        <p:spPr bwMode="auto">
          <a:xfrm>
            <a:off x="3700469" y="4974238"/>
            <a:ext cx="695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b="0" dirty="0" err="1">
                <a:latin typeface="Consolas" pitchFamily="49" charset="0"/>
                <a:cs typeface="Consolas" pitchFamily="49" charset="0"/>
              </a:rPr>
              <a:t>fp</a:t>
            </a:r>
            <a:endParaRPr lang="en-US" altLang="ko-KR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285" name="Freeform 29"/>
          <p:cNvSpPr>
            <a:spLocks/>
          </p:cNvSpPr>
          <p:nvPr/>
        </p:nvSpPr>
        <p:spPr bwMode="auto">
          <a:xfrm>
            <a:off x="5190725" y="3979938"/>
            <a:ext cx="2855811" cy="1810800"/>
          </a:xfrm>
          <a:custGeom>
            <a:avLst/>
            <a:gdLst>
              <a:gd name="T0" fmla="*/ 0 w 1632"/>
              <a:gd name="T1" fmla="*/ 0 h 1152"/>
              <a:gd name="T2" fmla="*/ 0 w 1632"/>
              <a:gd name="T3" fmla="*/ 1152 h 1152"/>
              <a:gd name="T4" fmla="*/ 1632 w 1632"/>
              <a:gd name="T5" fmla="*/ 1152 h 1152"/>
              <a:gd name="T6" fmla="*/ 1632 w 1632"/>
              <a:gd name="T7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1152">
                <a:moveTo>
                  <a:pt x="0" y="0"/>
                </a:moveTo>
                <a:lnTo>
                  <a:pt x="0" y="1152"/>
                </a:lnTo>
                <a:lnTo>
                  <a:pt x="1632" y="1152"/>
                </a:lnTo>
                <a:lnTo>
                  <a:pt x="163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286" name="Line 30"/>
          <p:cNvSpPr>
            <a:spLocks noChangeShapeType="1"/>
          </p:cNvSpPr>
          <p:nvPr/>
        </p:nvSpPr>
        <p:spPr bwMode="auto">
          <a:xfrm>
            <a:off x="5190725" y="5432757"/>
            <a:ext cx="28558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287" name="Line 31"/>
          <p:cNvSpPr>
            <a:spLocks noChangeShapeType="1"/>
          </p:cNvSpPr>
          <p:nvPr/>
        </p:nvSpPr>
        <p:spPr bwMode="auto">
          <a:xfrm>
            <a:off x="5190725" y="5091445"/>
            <a:ext cx="28558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288" name="Text Box 32"/>
          <p:cNvSpPr txBox="1">
            <a:spLocks noChangeArrowheads="1"/>
          </p:cNvSpPr>
          <p:nvPr/>
        </p:nvSpPr>
        <p:spPr bwMode="auto">
          <a:xfrm>
            <a:off x="5274524" y="5435932"/>
            <a:ext cx="26202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0">
                <a:latin typeface="Consolas" pitchFamily="49" charset="0"/>
                <a:cs typeface="Consolas" pitchFamily="49" charset="0"/>
              </a:rPr>
              <a:t>return address</a:t>
            </a:r>
          </a:p>
        </p:txBody>
      </p:sp>
      <p:sp>
        <p:nvSpPr>
          <p:cNvPr id="96289" name="Text Box 33"/>
          <p:cNvSpPr txBox="1">
            <a:spLocks noChangeArrowheads="1"/>
          </p:cNvSpPr>
          <p:nvPr/>
        </p:nvSpPr>
        <p:spPr bwMode="auto">
          <a:xfrm>
            <a:off x="5034967" y="5091445"/>
            <a:ext cx="31766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previous frame pointer</a:t>
            </a:r>
          </a:p>
        </p:txBody>
      </p:sp>
      <p:sp>
        <p:nvSpPr>
          <p:cNvPr id="96290" name="Line 34"/>
          <p:cNvSpPr>
            <a:spLocks noChangeShapeType="1"/>
          </p:cNvSpPr>
          <p:nvPr/>
        </p:nvSpPr>
        <p:spPr bwMode="auto">
          <a:xfrm>
            <a:off x="5190725" y="4762832"/>
            <a:ext cx="2855811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291" name="Text Box 35"/>
          <p:cNvSpPr txBox="1">
            <a:spLocks noChangeArrowheads="1"/>
          </p:cNvSpPr>
          <p:nvPr/>
        </p:nvSpPr>
        <p:spPr bwMode="auto">
          <a:xfrm>
            <a:off x="5237505" y="4751720"/>
            <a:ext cx="28961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local variables</a:t>
            </a:r>
          </a:p>
        </p:txBody>
      </p:sp>
      <p:sp>
        <p:nvSpPr>
          <p:cNvPr id="96292" name="Line 36"/>
          <p:cNvSpPr>
            <a:spLocks noChangeShapeType="1"/>
          </p:cNvSpPr>
          <p:nvPr/>
        </p:nvSpPr>
        <p:spPr bwMode="auto">
          <a:xfrm>
            <a:off x="5190725" y="4411995"/>
            <a:ext cx="28558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293" name="Line 37"/>
          <p:cNvSpPr>
            <a:spLocks noChangeShapeType="1"/>
          </p:cNvSpPr>
          <p:nvPr/>
        </p:nvSpPr>
        <p:spPr bwMode="auto">
          <a:xfrm>
            <a:off x="5190725" y="4096082"/>
            <a:ext cx="28558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294" name="Text Box 38"/>
          <p:cNvSpPr txBox="1">
            <a:spLocks noChangeArrowheads="1"/>
          </p:cNvSpPr>
          <p:nvPr/>
        </p:nvSpPr>
        <p:spPr bwMode="auto">
          <a:xfrm>
            <a:off x="5308522" y="4415170"/>
            <a:ext cx="26202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return address</a:t>
            </a:r>
          </a:p>
        </p:txBody>
      </p:sp>
      <p:sp>
        <p:nvSpPr>
          <p:cNvPr id="96295" name="Text Box 39"/>
          <p:cNvSpPr txBox="1">
            <a:spLocks noChangeArrowheads="1"/>
          </p:cNvSpPr>
          <p:nvPr/>
        </p:nvSpPr>
        <p:spPr bwMode="auto">
          <a:xfrm>
            <a:off x="5055228" y="4072270"/>
            <a:ext cx="31256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previous frame pointer</a:t>
            </a:r>
          </a:p>
        </p:txBody>
      </p:sp>
      <p:sp>
        <p:nvSpPr>
          <p:cNvPr id="96298" name="Line 42"/>
          <p:cNvSpPr>
            <a:spLocks noChangeShapeType="1"/>
          </p:cNvSpPr>
          <p:nvPr/>
        </p:nvSpPr>
        <p:spPr bwMode="auto">
          <a:xfrm flipH="1">
            <a:off x="8046536" y="4172282"/>
            <a:ext cx="3059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299" name="Text Box 43"/>
          <p:cNvSpPr txBox="1">
            <a:spLocks noChangeArrowheads="1"/>
          </p:cNvSpPr>
          <p:nvPr/>
        </p:nvSpPr>
        <p:spPr bwMode="auto">
          <a:xfrm>
            <a:off x="8028384" y="3981782"/>
            <a:ext cx="10314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b="0" dirty="0" err="1">
                <a:latin typeface="Consolas" pitchFamily="49" charset="0"/>
                <a:cs typeface="Consolas" pitchFamily="49" charset="0"/>
              </a:rPr>
              <a:t>fp</a:t>
            </a:r>
            <a:endParaRPr lang="en-US" altLang="ko-KR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302" name="Text Box 46"/>
          <p:cNvSpPr txBox="1">
            <a:spLocks noChangeArrowheads="1"/>
          </p:cNvSpPr>
          <p:nvPr/>
        </p:nvSpPr>
        <p:spPr bwMode="auto">
          <a:xfrm>
            <a:off x="3880371" y="2435423"/>
            <a:ext cx="954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0">
                <a:latin typeface="Consolas" pitchFamily="49" charset="0"/>
                <a:cs typeface="Consolas" pitchFamily="49" charset="0"/>
              </a:rPr>
              <a:t>bottom</a:t>
            </a:r>
          </a:p>
        </p:txBody>
      </p:sp>
      <p:sp>
        <p:nvSpPr>
          <p:cNvPr id="96303" name="Line 47"/>
          <p:cNvSpPr>
            <a:spLocks noChangeShapeType="1"/>
          </p:cNvSpPr>
          <p:nvPr/>
        </p:nvSpPr>
        <p:spPr bwMode="auto">
          <a:xfrm flipH="1">
            <a:off x="3664471" y="262274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꺾인 연결선 4"/>
          <p:cNvCxnSpPr/>
          <p:nvPr/>
        </p:nvCxnSpPr>
        <p:spPr bwMode="auto">
          <a:xfrm rot="5400000">
            <a:off x="169552" y="5502096"/>
            <a:ext cx="914400" cy="462431"/>
          </a:xfrm>
          <a:prstGeom prst="bentConnector3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꺾인 연결선 54"/>
          <p:cNvCxnSpPr/>
          <p:nvPr/>
        </p:nvCxnSpPr>
        <p:spPr bwMode="auto">
          <a:xfrm rot="5400000">
            <a:off x="4634048" y="5409689"/>
            <a:ext cx="914400" cy="462431"/>
          </a:xfrm>
          <a:prstGeom prst="bentConnector3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자유형 12"/>
          <p:cNvSpPr/>
          <p:nvPr/>
        </p:nvSpPr>
        <p:spPr bwMode="auto">
          <a:xfrm>
            <a:off x="4902200" y="4267200"/>
            <a:ext cx="368300" cy="1422400"/>
          </a:xfrm>
          <a:custGeom>
            <a:avLst/>
            <a:gdLst>
              <a:gd name="connsiteX0" fmla="*/ 368300 w 368300"/>
              <a:gd name="connsiteY0" fmla="*/ 0 h 1422400"/>
              <a:gd name="connsiteX1" fmla="*/ 0 w 368300"/>
              <a:gd name="connsiteY1" fmla="*/ 0 h 1422400"/>
              <a:gd name="connsiteX2" fmla="*/ 0 w 368300"/>
              <a:gd name="connsiteY2" fmla="*/ 1422400 h 1422400"/>
              <a:gd name="connsiteX3" fmla="*/ 304800 w 368300"/>
              <a:gd name="connsiteY3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1422400">
                <a:moveTo>
                  <a:pt x="368300" y="0"/>
                </a:moveTo>
                <a:lnTo>
                  <a:pt x="0" y="0"/>
                </a:lnTo>
                <a:lnTo>
                  <a:pt x="0" y="1422400"/>
                </a:lnTo>
                <a:lnTo>
                  <a:pt x="304800" y="142240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16688" y="5414540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main()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12934" y="439350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a1()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8002620" y="5460777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Consolas" pitchFamily="49" charset="0"/>
                <a:cs typeface="Consolas" pitchFamily="49" charset="0"/>
              </a:rPr>
              <a:t>main()</a:t>
            </a:r>
          </a:p>
        </p:txBody>
      </p:sp>
      <p:sp>
        <p:nvSpPr>
          <p:cNvPr id="66" name="Freeform 4"/>
          <p:cNvSpPr>
            <a:spLocks/>
          </p:cNvSpPr>
          <p:nvPr/>
        </p:nvSpPr>
        <p:spPr bwMode="auto">
          <a:xfrm>
            <a:off x="3191238" y="1722344"/>
            <a:ext cx="360000" cy="1090800"/>
          </a:xfrm>
          <a:custGeom>
            <a:avLst/>
            <a:gdLst>
              <a:gd name="T0" fmla="*/ 0 w 480"/>
              <a:gd name="T1" fmla="*/ 0 h 1008"/>
              <a:gd name="T2" fmla="*/ 0 w 480"/>
              <a:gd name="T3" fmla="*/ 1008 h 1008"/>
              <a:gd name="T4" fmla="*/ 480 w 480"/>
              <a:gd name="T5" fmla="*/ 1008 h 1008"/>
              <a:gd name="T6" fmla="*/ 480 w 480"/>
              <a:gd name="T7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008">
                <a:moveTo>
                  <a:pt x="0" y="0"/>
                </a:moveTo>
                <a:lnTo>
                  <a:pt x="0" y="1008"/>
                </a:lnTo>
                <a:lnTo>
                  <a:pt x="480" y="1008"/>
                </a:lnTo>
                <a:lnTo>
                  <a:pt x="48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Freeform 4"/>
          <p:cNvSpPr>
            <a:spLocks/>
          </p:cNvSpPr>
          <p:nvPr/>
        </p:nvSpPr>
        <p:spPr bwMode="auto">
          <a:xfrm>
            <a:off x="5139367" y="1722344"/>
            <a:ext cx="360000" cy="1090800"/>
          </a:xfrm>
          <a:custGeom>
            <a:avLst/>
            <a:gdLst>
              <a:gd name="T0" fmla="*/ 0 w 480"/>
              <a:gd name="T1" fmla="*/ 0 h 1008"/>
              <a:gd name="T2" fmla="*/ 0 w 480"/>
              <a:gd name="T3" fmla="*/ 1008 h 1008"/>
              <a:gd name="T4" fmla="*/ 480 w 480"/>
              <a:gd name="T5" fmla="*/ 1008 h 1008"/>
              <a:gd name="T6" fmla="*/ 480 w 480"/>
              <a:gd name="T7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008">
                <a:moveTo>
                  <a:pt x="0" y="0"/>
                </a:moveTo>
                <a:lnTo>
                  <a:pt x="0" y="1008"/>
                </a:lnTo>
                <a:lnTo>
                  <a:pt x="480" y="1008"/>
                </a:lnTo>
                <a:lnTo>
                  <a:pt x="48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Freeform 4"/>
          <p:cNvSpPr>
            <a:spLocks/>
          </p:cNvSpPr>
          <p:nvPr/>
        </p:nvSpPr>
        <p:spPr bwMode="auto">
          <a:xfrm>
            <a:off x="7059976" y="1722344"/>
            <a:ext cx="360000" cy="1090800"/>
          </a:xfrm>
          <a:custGeom>
            <a:avLst/>
            <a:gdLst>
              <a:gd name="T0" fmla="*/ 0 w 480"/>
              <a:gd name="T1" fmla="*/ 0 h 1008"/>
              <a:gd name="T2" fmla="*/ 0 w 480"/>
              <a:gd name="T3" fmla="*/ 1008 h 1008"/>
              <a:gd name="T4" fmla="*/ 480 w 480"/>
              <a:gd name="T5" fmla="*/ 1008 h 1008"/>
              <a:gd name="T6" fmla="*/ 480 w 480"/>
              <a:gd name="T7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008">
                <a:moveTo>
                  <a:pt x="0" y="0"/>
                </a:moveTo>
                <a:lnTo>
                  <a:pt x="0" y="1008"/>
                </a:lnTo>
                <a:lnTo>
                  <a:pt x="480" y="1008"/>
                </a:lnTo>
                <a:lnTo>
                  <a:pt x="48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5696" y="1365428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Push B</a:t>
            </a:r>
          </a:p>
        </p:txBody>
      </p:sp>
      <p:sp>
        <p:nvSpPr>
          <p:cNvPr id="3" name="오른쪽 화살표 2"/>
          <p:cNvSpPr/>
          <p:nvPr/>
        </p:nvSpPr>
        <p:spPr bwMode="auto">
          <a:xfrm>
            <a:off x="1835696" y="1633731"/>
            <a:ext cx="944490" cy="202456"/>
          </a:xfrm>
          <a:prstGeom prst="rightArrow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08668" y="1365428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Push C</a:t>
            </a:r>
          </a:p>
        </p:txBody>
      </p:sp>
      <p:sp>
        <p:nvSpPr>
          <p:cNvPr id="59" name="오른쪽 화살표 58"/>
          <p:cNvSpPr/>
          <p:nvPr/>
        </p:nvSpPr>
        <p:spPr bwMode="auto">
          <a:xfrm>
            <a:off x="3808668" y="1623407"/>
            <a:ext cx="944490" cy="202456"/>
          </a:xfrm>
          <a:prstGeom prst="rightArrow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36680" y="136542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Pop</a:t>
            </a:r>
          </a:p>
        </p:txBody>
      </p:sp>
      <p:sp>
        <p:nvSpPr>
          <p:cNvPr id="61" name="오른쪽 화살표 60"/>
          <p:cNvSpPr/>
          <p:nvPr/>
        </p:nvSpPr>
        <p:spPr bwMode="auto">
          <a:xfrm>
            <a:off x="5946723" y="1642368"/>
            <a:ext cx="944490" cy="202456"/>
          </a:xfrm>
          <a:prstGeom prst="rightArrow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58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6264" grpId="0"/>
      <p:bldP spid="96266" grpId="0"/>
      <p:bldP spid="96267" grpId="0"/>
      <p:bldP spid="96268" grpId="0"/>
      <p:bldP spid="96269" grpId="0"/>
      <p:bldP spid="96270" grpId="0"/>
      <p:bldP spid="96271" grpId="0"/>
      <p:bldP spid="96274" grpId="0"/>
      <p:bldP spid="96275" grpId="0" animBg="1"/>
      <p:bldP spid="96276" grpId="0"/>
      <p:bldP spid="96277" grpId="0" animBg="1"/>
      <p:bldP spid="96278" grpId="0"/>
      <p:bldP spid="96279" grpId="0" animBg="1"/>
      <p:bldP spid="96280" grpId="0" animBg="1"/>
      <p:bldP spid="96281" grpId="0" animBg="1"/>
      <p:bldP spid="96282" grpId="0" animBg="1"/>
      <p:bldP spid="96283" grpId="0"/>
      <p:bldP spid="96284" grpId="0"/>
      <p:bldP spid="96296" grpId="0" animBg="1"/>
      <p:bldP spid="96297" grpId="0"/>
      <p:bldP spid="96285" grpId="0" animBg="1"/>
      <p:bldP spid="96286" grpId="0" animBg="1"/>
      <p:bldP spid="96287" grpId="0" animBg="1"/>
      <p:bldP spid="96288" grpId="0"/>
      <p:bldP spid="96289" grpId="0"/>
      <p:bldP spid="96290" grpId="0" animBg="1"/>
      <p:bldP spid="96291" grpId="0"/>
      <p:bldP spid="96292" grpId="0" animBg="1"/>
      <p:bldP spid="96293" grpId="0" animBg="1"/>
      <p:bldP spid="96294" grpId="0"/>
      <p:bldP spid="96295" grpId="0"/>
      <p:bldP spid="96298" grpId="0" animBg="1"/>
      <p:bldP spid="96299" grpId="0"/>
      <p:bldP spid="96302" grpId="0"/>
      <p:bldP spid="96303" grpId="0" animBg="1"/>
      <p:bldP spid="13" grpId="0" animBg="1"/>
      <p:bldP spid="14" grpId="0"/>
      <p:bldP spid="15" grpId="0"/>
      <p:bldP spid="64" grpId="0"/>
      <p:bldP spid="66" grpId="0" animBg="1"/>
      <p:bldP spid="67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Abstract Data Type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 ADT Stack is 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   </a:t>
            </a:r>
            <a:r>
              <a:rPr lang="en-US" altLang="ko-KR" sz="1800" b="1" dirty="0">
                <a:solidFill>
                  <a:schemeClr val="tx1"/>
                </a:solidFill>
              </a:rPr>
              <a:t>objects</a:t>
            </a:r>
            <a:r>
              <a:rPr lang="en-US" altLang="ko-KR" sz="1800" dirty="0">
                <a:solidFill>
                  <a:schemeClr val="tx1"/>
                </a:solidFill>
              </a:rPr>
              <a:t>: A finite ordered list with zero or more elements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   </a:t>
            </a:r>
            <a:r>
              <a:rPr lang="en-US" altLang="ko-KR" sz="1800" b="1" dirty="0">
                <a:solidFill>
                  <a:schemeClr val="tx1"/>
                </a:solidFill>
              </a:rPr>
              <a:t>functions</a:t>
            </a:r>
            <a:r>
              <a:rPr lang="en-US" altLang="ko-KR" sz="1800" dirty="0">
                <a:solidFill>
                  <a:schemeClr val="tx1"/>
                </a:solidFill>
              </a:rPr>
              <a:t>: for all </a:t>
            </a:r>
            <a:r>
              <a:rPr lang="en-US" altLang="ko-KR" sz="1800" i="1" dirty="0">
                <a:solidFill>
                  <a:schemeClr val="tx1"/>
                </a:solidFill>
              </a:rPr>
              <a:t>stack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altLang="ko-KR" sz="1800" i="1" dirty="0" err="1">
                <a:solidFill>
                  <a:schemeClr val="tx1"/>
                </a:solidFill>
                <a:sym typeface="Symbol" pitchFamily="18" charset="2"/>
              </a:rPr>
              <a:t>Stack</a:t>
            </a:r>
            <a:r>
              <a:rPr lang="en-US" altLang="ko-KR" sz="1800" dirty="0" err="1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altLang="ko-KR" sz="1800" i="1" dirty="0" err="1">
                <a:solidFill>
                  <a:schemeClr val="tx1"/>
                </a:solidFill>
                <a:sym typeface="Symbol" pitchFamily="18" charset="2"/>
              </a:rPr>
              <a:t>item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  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element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, </a:t>
            </a:r>
          </a:p>
          <a:p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                 </a:t>
            </a:r>
            <a:r>
              <a:rPr lang="en-US" altLang="ko-KR" sz="1800" i="1" dirty="0" err="1">
                <a:solidFill>
                  <a:schemeClr val="tx1"/>
                </a:solidFill>
                <a:sym typeface="Symbol" pitchFamily="18" charset="2"/>
              </a:rPr>
              <a:t>max_stack_size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  positive integer</a:t>
            </a:r>
          </a:p>
          <a:p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	   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Stack </a:t>
            </a:r>
            <a:r>
              <a:rPr lang="en-US" altLang="ko-KR" sz="1800" i="1" dirty="0" err="1">
                <a:solidFill>
                  <a:schemeClr val="tx1"/>
                </a:solidFill>
                <a:sym typeface="Symbol" pitchFamily="18" charset="2"/>
              </a:rPr>
              <a:t>CreateS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ko-KR" sz="1800" i="1" dirty="0" err="1">
                <a:solidFill>
                  <a:schemeClr val="tx1"/>
                </a:solidFill>
                <a:sym typeface="Symbol" pitchFamily="18" charset="2"/>
              </a:rPr>
              <a:t>maxStackSize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)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 ::= create an empty stack whose  </a:t>
            </a:r>
          </a:p>
          <a:p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          maximum size is </a:t>
            </a:r>
            <a:r>
              <a:rPr lang="en-US" altLang="ko-KR" sz="1800" i="1" dirty="0" err="1">
                <a:solidFill>
                  <a:schemeClr val="tx1"/>
                </a:solidFill>
                <a:sym typeface="Symbol" pitchFamily="18" charset="2"/>
              </a:rPr>
              <a:t>maxStackSize</a:t>
            </a:r>
            <a:endParaRPr lang="en-US" altLang="ko-KR" sz="1800" i="1" dirty="0">
              <a:solidFill>
                <a:schemeClr val="tx1"/>
              </a:solidFill>
              <a:sym typeface="Symbol" pitchFamily="18" charset="2"/>
            </a:endParaRPr>
          </a:p>
          <a:p>
            <a:r>
              <a:rPr lang="ko-KR" altLang="en-US" sz="1800" i="1" dirty="0">
                <a:solidFill>
                  <a:schemeClr val="tx1"/>
                </a:solidFill>
                <a:sym typeface="Symbol" pitchFamily="18" charset="2"/>
              </a:rPr>
              <a:t>      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Boolean </a:t>
            </a:r>
            <a:r>
              <a:rPr lang="en-US" altLang="ko-KR" sz="1800" i="1" dirty="0" err="1">
                <a:solidFill>
                  <a:schemeClr val="tx1"/>
                </a:solidFill>
                <a:sym typeface="Symbol" pitchFamily="18" charset="2"/>
              </a:rPr>
              <a:t>IsFull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stack, </a:t>
            </a:r>
            <a:r>
              <a:rPr lang="en-US" altLang="ko-KR" sz="1800" i="1" dirty="0" err="1">
                <a:solidFill>
                  <a:schemeClr val="tx1"/>
                </a:solidFill>
                <a:sym typeface="Symbol" pitchFamily="18" charset="2"/>
              </a:rPr>
              <a:t>maxStackSize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)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 ::= …</a:t>
            </a:r>
          </a:p>
          <a:p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      Stack Push(stack, item) ::= </a:t>
            </a:r>
          </a:p>
          <a:p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		  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if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ko-KR" sz="1800" i="1" dirty="0" err="1">
                <a:solidFill>
                  <a:schemeClr val="tx1"/>
                </a:solidFill>
                <a:sym typeface="Symbol" pitchFamily="18" charset="2"/>
              </a:rPr>
              <a:t>isFull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(stack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))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ko-KR" sz="1800" i="1" dirty="0" err="1">
                <a:solidFill>
                  <a:schemeClr val="tx1"/>
                </a:solidFill>
                <a:sym typeface="Symbol" pitchFamily="18" charset="2"/>
              </a:rPr>
              <a:t>stackFull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		  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else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 insert item into top of stack and 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return</a:t>
            </a:r>
          </a:p>
          <a:p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      Boolean </a:t>
            </a:r>
            <a:r>
              <a:rPr lang="en-US" altLang="ko-KR" sz="1800" i="1" dirty="0" err="1">
                <a:solidFill>
                  <a:schemeClr val="tx1"/>
                </a:solidFill>
                <a:sym typeface="Symbol" pitchFamily="18" charset="2"/>
              </a:rPr>
              <a:t>IsEmpty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(stack) ::=</a:t>
            </a:r>
          </a:p>
          <a:p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      Element Pop(stack) ::=</a:t>
            </a:r>
          </a:p>
          <a:p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		 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if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ko-KR" sz="1800" i="1" dirty="0" err="1">
                <a:solidFill>
                  <a:schemeClr val="tx1"/>
                </a:solidFill>
                <a:sym typeface="Symbol" pitchFamily="18" charset="2"/>
              </a:rPr>
              <a:t>isEmpty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(stack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))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return</a:t>
            </a:r>
          </a:p>
          <a:p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 		 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else</a:t>
            </a:r>
            <a:r>
              <a:rPr lang="en-US" altLang="ko-KR" sz="1800" i="1" dirty="0">
                <a:solidFill>
                  <a:schemeClr val="tx1"/>
                </a:solidFill>
                <a:sym typeface="Symbol" pitchFamily="18" charset="2"/>
              </a:rPr>
              <a:t> remove and return the element at the top of the stack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6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Implementation (1)</a:t>
            </a:r>
            <a:endParaRPr lang="ko-KR" alt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ko-KR" altLang="en-US" sz="1400"/>
          </a:p>
          <a:p>
            <a:pPr>
              <a:lnSpc>
                <a:spcPct val="80000"/>
              </a:lnSpc>
              <a:buFontTx/>
              <a:buNone/>
            </a:pPr>
            <a:endParaRPr lang="ko-KR" altLang="en-US" sz="14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7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565365" y="784222"/>
            <a:ext cx="8208962" cy="50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10000"/>
              </a:spcBef>
            </a:pPr>
            <a:r>
              <a:rPr lang="ko-KR" altLang="en-US" dirty="0">
                <a:latin typeface="Courier New" pitchFamily="49" charset="0"/>
              </a:rPr>
              <a:t>#</a:t>
            </a:r>
            <a:r>
              <a:rPr lang="en-US" altLang="ko-KR" dirty="0">
                <a:latin typeface="Courier New" pitchFamily="49" charset="0"/>
              </a:rPr>
              <a:t>define MAX_STACK_SIZE 100 /*maximum stack size  */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</a:pPr>
            <a:r>
              <a:rPr lang="en-US" altLang="ko-KR" dirty="0" err="1">
                <a:latin typeface="Courier New" pitchFamily="49" charset="0"/>
              </a:rPr>
              <a:t>typedef</a:t>
            </a:r>
            <a:r>
              <a:rPr lang="en-US" altLang="ko-KR" dirty="0">
                <a:latin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</a:rPr>
              <a:t>struct</a:t>
            </a:r>
            <a:r>
              <a:rPr lang="en-US" altLang="ko-KR" dirty="0">
                <a:latin typeface="Courier New" pitchFamily="49" charset="0"/>
              </a:rPr>
              <a:t> {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</a:pPr>
            <a:r>
              <a:rPr lang="en-US" altLang="ko-KR" dirty="0">
                <a:latin typeface="Courier New" pitchFamily="49" charset="0"/>
              </a:rPr>
              <a:t>  </a:t>
            </a:r>
            <a:r>
              <a:rPr lang="en-US" altLang="ko-KR" dirty="0" err="1">
                <a:latin typeface="Courier New" pitchFamily="49" charset="0"/>
              </a:rPr>
              <a:t>int</a:t>
            </a:r>
            <a:r>
              <a:rPr lang="en-US" altLang="ko-KR" dirty="0">
                <a:latin typeface="Courier New" pitchFamily="49" charset="0"/>
              </a:rPr>
              <a:t> key;  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</a:pPr>
            <a:r>
              <a:rPr lang="en-US" altLang="ko-KR" dirty="0">
                <a:latin typeface="Courier New" pitchFamily="49" charset="0"/>
              </a:rPr>
              <a:t>  /* other fields may be added*/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</a:pPr>
            <a:r>
              <a:rPr lang="ko-KR" altLang="en-US" dirty="0">
                <a:latin typeface="Courier New" pitchFamily="49" charset="0"/>
              </a:rPr>
              <a:t>}  </a:t>
            </a:r>
            <a:r>
              <a:rPr lang="en-US" altLang="ko-KR" dirty="0">
                <a:latin typeface="Courier New" pitchFamily="49" charset="0"/>
              </a:rPr>
              <a:t>element;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</a:pPr>
            <a:r>
              <a:rPr lang="en-US" altLang="ko-KR" dirty="0">
                <a:latin typeface="Courier New" pitchFamily="49" charset="0"/>
              </a:rPr>
              <a:t>element stack[MAX_STACK_SIZE];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</a:pPr>
            <a:r>
              <a:rPr lang="en-US" altLang="ko-KR" dirty="0" err="1">
                <a:latin typeface="Courier New" pitchFamily="49" charset="0"/>
              </a:rPr>
              <a:t>int</a:t>
            </a:r>
            <a:r>
              <a:rPr lang="en-US" altLang="ko-KR" dirty="0">
                <a:latin typeface="Courier New" pitchFamily="49" charset="0"/>
              </a:rPr>
              <a:t> top = -1;</a:t>
            </a:r>
            <a:endParaRPr lang="ko-KR" altLang="en-US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</a:pPr>
            <a:endParaRPr lang="en-US" altLang="ko-KR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</a:pPr>
            <a:r>
              <a:rPr lang="en-US" altLang="ko-KR" dirty="0">
                <a:latin typeface="Courier New" pitchFamily="49" charset="0"/>
                <a:ea typeface="바탕체" pitchFamily="17" charset="-127"/>
              </a:rPr>
              <a:t>void push (element item)</a:t>
            </a:r>
            <a:endParaRPr lang="en-US" altLang="ko-KR" dirty="0">
              <a:latin typeface="Courier New" pitchFamily="49" charset="0"/>
              <a:ea typeface="바탕" pitchFamily="18" charset="-127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</a:pPr>
            <a:r>
              <a:rPr lang="en-US" altLang="ko-KR" dirty="0">
                <a:latin typeface="Courier New" pitchFamily="49" charset="0"/>
                <a:ea typeface="바탕체" pitchFamily="17" charset="-127"/>
              </a:rPr>
              <a:t>{</a:t>
            </a:r>
            <a:endParaRPr lang="en-US" altLang="ko-KR" dirty="0">
              <a:latin typeface="Courier New" pitchFamily="49" charset="0"/>
              <a:ea typeface="바탕" pitchFamily="18" charset="-127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</a:pPr>
            <a:r>
              <a:rPr lang="en-US" altLang="ko-KR" dirty="0">
                <a:latin typeface="Courier New" pitchFamily="49" charset="0"/>
                <a:ea typeface="바탕체" pitchFamily="17" charset="-127"/>
              </a:rPr>
              <a:t>   /* add an item to the global stack */</a:t>
            </a:r>
            <a:endParaRPr lang="en-US" altLang="ko-KR" dirty="0">
              <a:latin typeface="Courier New" pitchFamily="49" charset="0"/>
              <a:ea typeface="바탕" pitchFamily="18" charset="-127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</a:pPr>
            <a:r>
              <a:rPr lang="en-US" altLang="ko-KR" dirty="0">
                <a:latin typeface="Courier New" pitchFamily="49" charset="0"/>
                <a:ea typeface="바탕체" pitchFamily="17" charset="-127"/>
              </a:rPr>
              <a:t>   if (top &gt;= MAX_STACK_SIZE-1) {</a:t>
            </a:r>
            <a:endParaRPr lang="en-US" altLang="ko-KR" dirty="0">
              <a:latin typeface="Courier New" pitchFamily="49" charset="0"/>
              <a:ea typeface="바탕" pitchFamily="18" charset="-127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</a:pPr>
            <a:r>
              <a:rPr lang="en-US" altLang="ko-KR" dirty="0">
                <a:latin typeface="Courier New" pitchFamily="49" charset="0"/>
                <a:ea typeface="바탕체" pitchFamily="17" charset="-127"/>
              </a:rPr>
              <a:t>      </a:t>
            </a:r>
            <a:r>
              <a:rPr lang="en-US" altLang="ko-KR" dirty="0" err="1">
                <a:latin typeface="Courier New" pitchFamily="49" charset="0"/>
                <a:ea typeface="바탕체" pitchFamily="17" charset="-127"/>
              </a:rPr>
              <a:t>stackFull</a:t>
            </a:r>
            <a:r>
              <a:rPr lang="en-US" altLang="ko-KR" dirty="0">
                <a:latin typeface="Courier New" pitchFamily="49" charset="0"/>
                <a:ea typeface="바탕체" pitchFamily="17" charset="-127"/>
              </a:rPr>
              <a:t>();</a:t>
            </a:r>
            <a:endParaRPr lang="en-US" altLang="ko-KR" dirty="0">
              <a:latin typeface="Courier New" pitchFamily="49" charset="0"/>
              <a:ea typeface="바탕" pitchFamily="18" charset="-127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</a:pPr>
            <a:r>
              <a:rPr lang="en-US" altLang="ko-KR" dirty="0">
                <a:latin typeface="Courier New" pitchFamily="49" charset="0"/>
                <a:ea typeface="바탕체" pitchFamily="17" charset="-127"/>
              </a:rPr>
              <a:t>      return;</a:t>
            </a:r>
            <a:endParaRPr lang="en-US" altLang="ko-KR" dirty="0">
              <a:latin typeface="Courier New" pitchFamily="49" charset="0"/>
              <a:ea typeface="바탕" pitchFamily="18" charset="-127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</a:pPr>
            <a:r>
              <a:rPr lang="en-US" altLang="ko-KR" dirty="0">
                <a:latin typeface="Courier New" pitchFamily="49" charset="0"/>
                <a:ea typeface="바탕체" pitchFamily="17" charset="-127"/>
              </a:rPr>
              <a:t>   }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</a:pPr>
            <a:r>
              <a:rPr lang="en-US" altLang="ko-KR" dirty="0">
                <a:latin typeface="Courier New" pitchFamily="49" charset="0"/>
                <a:ea typeface="바탕체" pitchFamily="17" charset="-127"/>
              </a:rPr>
              <a:t>   stack[++top] = item;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</a:pPr>
            <a:r>
              <a:rPr lang="en-US" altLang="ko-KR" dirty="0">
                <a:latin typeface="Courier New" pitchFamily="49" charset="0"/>
                <a:ea typeface="바탕체" pitchFamily="17" charset="-127"/>
              </a:rPr>
              <a:t>}</a:t>
            </a:r>
            <a:endParaRPr lang="ko-KR" altLang="en-US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</a:pPr>
            <a:endParaRPr lang="ko-KR" alt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Implementation (2)</a:t>
            </a:r>
            <a:endParaRPr lang="ko-KR" alt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바탕체" pitchFamily="17" charset="-127"/>
              </a:rPr>
              <a:t>element pop ()</a:t>
            </a: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바탕체" pitchFamily="17" charset="-127"/>
              </a:rPr>
              <a:t>{</a:t>
            </a: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바탕체" pitchFamily="17" charset="-127"/>
              </a:rPr>
              <a:t>/* return the top element from the stack, so called ‘pop’ */</a:t>
            </a: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바탕체" pitchFamily="17" charset="-127"/>
              </a:rPr>
              <a:t>   if (top == -1)</a:t>
            </a: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바탕체" pitchFamily="17" charset="-127"/>
              </a:rPr>
              <a:t>     return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ea typeface="바탕체" pitchFamily="17" charset="-127"/>
              </a:rPr>
              <a:t>stackEmpty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바탕체" pitchFamily="17" charset="-127"/>
              </a:rPr>
              <a:t>();/*returns an error key */</a:t>
            </a: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바탕체" pitchFamily="17" charset="-127"/>
              </a:rPr>
              <a:t>   return stack[top--];</a:t>
            </a: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ea typeface="바탕체" pitchFamily="17" charset="-127"/>
              </a:rPr>
              <a:t>}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8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611188" y="3429000"/>
            <a:ext cx="4871847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latin typeface="Courier New" pitchFamily="49" charset="0"/>
              </a:rPr>
              <a:t>main()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{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  element </a:t>
            </a:r>
            <a:r>
              <a:rPr lang="en-US" altLang="ko-KR" dirty="0" err="1">
                <a:latin typeface="Courier New" pitchFamily="49" charset="0"/>
              </a:rPr>
              <a:t>e,f</a:t>
            </a:r>
            <a:r>
              <a:rPr lang="en-US" altLang="ko-KR" dirty="0">
                <a:latin typeface="Courier New" pitchFamily="49" charset="0"/>
              </a:rPr>
              <a:t>;</a:t>
            </a:r>
          </a:p>
          <a:p>
            <a:pPr algn="l"/>
            <a:endParaRPr lang="en-US" altLang="ko-KR" dirty="0">
              <a:latin typeface="Courier New" pitchFamily="49" charset="0"/>
            </a:endParaRPr>
          </a:p>
          <a:p>
            <a:pPr algn="l"/>
            <a:r>
              <a:rPr lang="en-US" altLang="ko-KR" dirty="0">
                <a:latin typeface="Courier New" pitchFamily="49" charset="0"/>
              </a:rPr>
              <a:t>  </a:t>
            </a:r>
            <a:r>
              <a:rPr lang="en-US" altLang="ko-KR" dirty="0" err="1">
                <a:latin typeface="Courier New" pitchFamily="49" charset="0"/>
              </a:rPr>
              <a:t>e.key</a:t>
            </a:r>
            <a:r>
              <a:rPr lang="en-US" altLang="ko-KR" dirty="0">
                <a:latin typeface="Courier New" pitchFamily="49" charset="0"/>
              </a:rPr>
              <a:t>=3;   push(e);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  </a:t>
            </a:r>
            <a:r>
              <a:rPr lang="en-US" altLang="ko-KR" dirty="0" err="1">
                <a:latin typeface="Courier New" pitchFamily="49" charset="0"/>
              </a:rPr>
              <a:t>e.key</a:t>
            </a:r>
            <a:r>
              <a:rPr lang="en-US" altLang="ko-KR" dirty="0">
                <a:latin typeface="Courier New" pitchFamily="49" charset="0"/>
              </a:rPr>
              <a:t>=2;   push(e);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  f=pop();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  </a:t>
            </a:r>
            <a:r>
              <a:rPr lang="en-US" altLang="ko-KR" dirty="0" err="1">
                <a:latin typeface="Courier New" pitchFamily="49" charset="0"/>
              </a:rPr>
              <a:t>printf</a:t>
            </a:r>
            <a:r>
              <a:rPr lang="en-US" altLang="ko-KR" dirty="0">
                <a:latin typeface="Courier New" pitchFamily="49" charset="0"/>
              </a:rPr>
              <a:t> (“%d  %d\n”, top, </a:t>
            </a:r>
            <a:r>
              <a:rPr lang="en-US" altLang="ko-KR" dirty="0" err="1">
                <a:latin typeface="Courier New" pitchFamily="49" charset="0"/>
              </a:rPr>
              <a:t>f.key</a:t>
            </a:r>
            <a:r>
              <a:rPr lang="en-US" altLang="ko-KR" dirty="0">
                <a:latin typeface="Courier New" pitchFamily="49" charset="0"/>
              </a:rPr>
              <a:t>);</a:t>
            </a:r>
          </a:p>
          <a:p>
            <a:pPr algn="l"/>
            <a:r>
              <a:rPr lang="en-US" altLang="ko-KR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 Abstract Data Type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Definition</a:t>
            </a:r>
          </a:p>
          <a:p>
            <a:pPr lvl="1"/>
            <a:r>
              <a:rPr lang="en-US" altLang="ko-KR" sz="2000" dirty="0"/>
              <a:t>An ordered list in which all insertions take place at one end (</a:t>
            </a:r>
            <a:r>
              <a:rPr lang="en-US" altLang="ko-KR" sz="2000" dirty="0">
                <a:solidFill>
                  <a:schemeClr val="accent2"/>
                </a:solidFill>
              </a:rPr>
              <a:t>rear</a:t>
            </a:r>
            <a:r>
              <a:rPr lang="en-US" altLang="ko-KR" sz="2000" dirty="0"/>
              <a:t>) and all deletions take place at the opposite end (</a:t>
            </a:r>
            <a:r>
              <a:rPr lang="en-US" altLang="ko-KR" sz="2000" dirty="0">
                <a:solidFill>
                  <a:schemeClr val="accent2"/>
                </a:solidFill>
              </a:rPr>
              <a:t>front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Given a queue Q=(</a:t>
            </a:r>
            <a:r>
              <a:rPr lang="en-US" altLang="ko-KR" sz="2000" i="1" dirty="0">
                <a:latin typeface="Times New Roman" pitchFamily="18" charset="0"/>
              </a:rPr>
              <a:t>a</a:t>
            </a:r>
            <a:r>
              <a:rPr lang="en-US" altLang="ko-KR" sz="2000" baseline="-25000" dirty="0">
                <a:latin typeface="Times New Roman" pitchFamily="18" charset="0"/>
              </a:rPr>
              <a:t>0</a:t>
            </a:r>
            <a:r>
              <a:rPr lang="en-US" altLang="ko-KR" sz="2000" dirty="0"/>
              <a:t>,…, </a:t>
            </a:r>
            <a:r>
              <a:rPr lang="en-US" altLang="ko-KR" sz="2000" i="1" dirty="0">
                <a:latin typeface="Times New Roman" pitchFamily="18" charset="0"/>
              </a:rPr>
              <a:t>a</a:t>
            </a:r>
            <a:r>
              <a:rPr lang="en-US" altLang="ko-KR" sz="2000" i="1" baseline="-25000" dirty="0">
                <a:latin typeface="Times New Roman" pitchFamily="18" charset="0"/>
              </a:rPr>
              <a:t>n-</a:t>
            </a:r>
            <a:r>
              <a:rPr lang="en-US" altLang="ko-KR" sz="2000" baseline="-25000" dirty="0">
                <a:latin typeface="Times New Roman" pitchFamily="18" charset="0"/>
              </a:rPr>
              <a:t>1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800" dirty="0"/>
              <a:t>a</a:t>
            </a:r>
            <a:r>
              <a:rPr lang="en-US" altLang="ko-KR" sz="1800" baseline="-25000" dirty="0"/>
              <a:t>0</a:t>
            </a:r>
            <a:r>
              <a:rPr lang="en-US" altLang="ko-KR" sz="1800" dirty="0"/>
              <a:t> is front element</a:t>
            </a:r>
          </a:p>
          <a:p>
            <a:pPr lvl="2"/>
            <a:r>
              <a:rPr lang="en-US" altLang="ko-KR" sz="1800" dirty="0"/>
              <a:t>a</a:t>
            </a:r>
            <a:r>
              <a:rPr lang="en-US" altLang="ko-KR" sz="1800" baseline="-25000" dirty="0"/>
              <a:t>n-1</a:t>
            </a:r>
            <a:r>
              <a:rPr lang="en-US" altLang="ko-KR" sz="1800" dirty="0"/>
              <a:t> is rear element</a:t>
            </a:r>
          </a:p>
          <a:p>
            <a:pPr lvl="2"/>
            <a:r>
              <a:rPr lang="en-US" altLang="ko-KR" sz="1800" dirty="0" err="1"/>
              <a:t>a</a:t>
            </a:r>
            <a:r>
              <a:rPr lang="en-US" altLang="ko-KR" sz="1800" baseline="-25000" dirty="0" err="1"/>
              <a:t>i</a:t>
            </a:r>
            <a:r>
              <a:rPr lang="en-US" altLang="ko-KR" sz="1800" dirty="0"/>
              <a:t> is behind a</a:t>
            </a:r>
            <a:r>
              <a:rPr lang="en-US" altLang="ko-KR" sz="1800" baseline="-25000" dirty="0"/>
              <a:t>i-1</a:t>
            </a:r>
            <a:r>
              <a:rPr lang="en-US" altLang="ko-KR" sz="1800" dirty="0"/>
              <a:t>,0</a:t>
            </a:r>
            <a:r>
              <a:rPr lang="en-US" altLang="ko-KR" sz="1800" dirty="0">
                <a:sym typeface="Symbol" pitchFamily="18" charset="2"/>
              </a:rPr>
              <a:t></a:t>
            </a:r>
            <a:r>
              <a:rPr lang="en-US" altLang="ko-KR" sz="1800" dirty="0"/>
              <a:t>i</a:t>
            </a:r>
            <a:r>
              <a:rPr lang="en-US" altLang="ko-KR" sz="1800" dirty="0">
                <a:sym typeface="Symbol" pitchFamily="18" charset="2"/>
              </a:rPr>
              <a:t></a:t>
            </a:r>
            <a:r>
              <a:rPr lang="en-US" altLang="ko-KR" sz="1800" dirty="0"/>
              <a:t>n</a:t>
            </a:r>
          </a:p>
          <a:p>
            <a:pPr lvl="2"/>
            <a:endParaRPr lang="en-US" altLang="ko-KR" sz="1800" dirty="0"/>
          </a:p>
          <a:p>
            <a:pPr lvl="1"/>
            <a:r>
              <a:rPr lang="en-US" altLang="ko-KR" sz="2000" i="1" dirty="0"/>
              <a:t>First-In-First-Out </a:t>
            </a:r>
            <a:r>
              <a:rPr lang="en-US" altLang="ko-KR" sz="2000" dirty="0"/>
              <a:t>(</a:t>
            </a:r>
            <a:r>
              <a:rPr lang="en-US" altLang="ko-KR" sz="2000" i="1" dirty="0"/>
              <a:t>FIFO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800" dirty="0"/>
              <a:t>Insert the new element into the queue on the rear side</a:t>
            </a:r>
          </a:p>
          <a:p>
            <a:pPr lvl="2"/>
            <a:r>
              <a:rPr lang="en-US" altLang="ko-KR" sz="1800" dirty="0"/>
              <a:t>We can only delete/get the front element of the queue </a:t>
            </a:r>
          </a:p>
          <a:p>
            <a:pPr lvl="1"/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8359E968-4777-4BA4-9247-AF7FBB6E1A5E}" type="slidenum">
              <a:rPr lang="ko-KR" altLang="en-US" smtClean="0"/>
              <a:pPr/>
              <a:t>9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1_basic">
  <a:themeElements>
    <a:clrScheme name="사용자 지정 3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959FE"/>
      </a:hlink>
      <a:folHlink>
        <a:srgbClr val="B2B2B2"/>
      </a:folHlink>
    </a:clrScheme>
    <a:fontScheme name="기본 디자인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ch2_array_structure</Template>
  <TotalTime>3668</TotalTime>
  <Words>2610</Words>
  <Application>Microsoft Office PowerPoint</Application>
  <PresentationFormat>화면 슬라이드 쇼(4:3)</PresentationFormat>
  <Paragraphs>721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굴림</vt:lpstr>
      <vt:lpstr>Comic Sans MS</vt:lpstr>
      <vt:lpstr>Consolas</vt:lpstr>
      <vt:lpstr>Courier New</vt:lpstr>
      <vt:lpstr>Times New Roman</vt:lpstr>
      <vt:lpstr>Wingdings</vt:lpstr>
      <vt:lpstr>Wingdings 2</vt:lpstr>
      <vt:lpstr>ch1_basic</vt:lpstr>
      <vt:lpstr>Stacks and Queues</vt:lpstr>
      <vt:lpstr>Contents</vt:lpstr>
      <vt:lpstr>Stack</vt:lpstr>
      <vt:lpstr>Examples of Stack</vt:lpstr>
      <vt:lpstr>Examples of Stack</vt:lpstr>
      <vt:lpstr>Stack Abstract Data Type</vt:lpstr>
      <vt:lpstr>Stack Implementation (1)</vt:lpstr>
      <vt:lpstr>Stack Implementation (2)</vt:lpstr>
      <vt:lpstr>Queue Abstract Data Type</vt:lpstr>
      <vt:lpstr>Example of Queue</vt:lpstr>
      <vt:lpstr>Queue Abstract Data Type</vt:lpstr>
      <vt:lpstr>Queue Implementation (1)</vt:lpstr>
      <vt:lpstr>Queue Implementation (2)</vt:lpstr>
      <vt:lpstr>Job Scheduling Example</vt:lpstr>
      <vt:lpstr>Circular Queue (1)</vt:lpstr>
      <vt:lpstr>Circular Queue (2)</vt:lpstr>
      <vt:lpstr>Circular Queue Operation</vt:lpstr>
      <vt:lpstr>Circular Queue Operation Example</vt:lpstr>
      <vt:lpstr>Applications of Stack</vt:lpstr>
      <vt:lpstr>A Maze Problem </vt:lpstr>
      <vt:lpstr>Strategy </vt:lpstr>
      <vt:lpstr>Allowable Moves (1)</vt:lpstr>
      <vt:lpstr>Allowable Moves (2)</vt:lpstr>
      <vt:lpstr>Movement history</vt:lpstr>
      <vt:lpstr>Initial Maze Algorithm</vt:lpstr>
      <vt:lpstr>PowerPoint 프레젠테이션</vt:lpstr>
      <vt:lpstr>Maze Search Function (1)</vt:lpstr>
      <vt:lpstr>Maze Search Function (2)</vt:lpstr>
      <vt:lpstr>Maze Search Function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</dc:creator>
  <cp:lastModifiedBy>익준 염</cp:lastModifiedBy>
  <cp:revision>3247</cp:revision>
  <cp:lastPrinted>2013-03-15T01:21:12Z</cp:lastPrinted>
  <dcterms:created xsi:type="dcterms:W3CDTF">1601-01-01T00:00:00Z</dcterms:created>
  <dcterms:modified xsi:type="dcterms:W3CDTF">2019-10-05T22:47:38Z</dcterms:modified>
</cp:coreProperties>
</file>