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0"/>
  </p:notesMasterIdLst>
  <p:sldIdLst>
    <p:sldId id="270" r:id="rId2"/>
    <p:sldId id="256" r:id="rId3"/>
    <p:sldId id="368" r:id="rId4"/>
    <p:sldId id="367" r:id="rId5"/>
    <p:sldId id="369" r:id="rId6"/>
    <p:sldId id="370" r:id="rId7"/>
    <p:sldId id="371" r:id="rId8"/>
    <p:sldId id="372" r:id="rId9"/>
    <p:sldId id="373" r:id="rId10"/>
    <p:sldId id="374" r:id="rId11"/>
    <p:sldId id="313" r:id="rId12"/>
    <p:sldId id="314" r:id="rId13"/>
    <p:sldId id="394" r:id="rId14"/>
    <p:sldId id="395" r:id="rId15"/>
    <p:sldId id="396" r:id="rId16"/>
    <p:sldId id="397" r:id="rId17"/>
    <p:sldId id="398" r:id="rId18"/>
    <p:sldId id="321" r:id="rId19"/>
    <p:sldId id="410" r:id="rId20"/>
    <p:sldId id="411" r:id="rId21"/>
    <p:sldId id="322" r:id="rId22"/>
    <p:sldId id="323" r:id="rId23"/>
    <p:sldId id="324" r:id="rId24"/>
    <p:sldId id="406" r:id="rId25"/>
    <p:sldId id="407" r:id="rId26"/>
    <p:sldId id="408" r:id="rId27"/>
    <p:sldId id="329" r:id="rId28"/>
    <p:sldId id="379" r:id="rId29"/>
    <p:sldId id="404" r:id="rId30"/>
    <p:sldId id="390" r:id="rId31"/>
    <p:sldId id="405" r:id="rId32"/>
    <p:sldId id="391" r:id="rId33"/>
    <p:sldId id="380" r:id="rId34"/>
    <p:sldId id="388" r:id="rId35"/>
    <p:sldId id="389" r:id="rId36"/>
    <p:sldId id="382" r:id="rId37"/>
    <p:sldId id="366" r:id="rId38"/>
    <p:sldId id="392" r:id="rId39"/>
    <p:sldId id="409" r:id="rId40"/>
    <p:sldId id="338" r:id="rId41"/>
    <p:sldId id="376" r:id="rId42"/>
    <p:sldId id="401" r:id="rId43"/>
    <p:sldId id="377" r:id="rId44"/>
    <p:sldId id="402" r:id="rId45"/>
    <p:sldId id="378" r:id="rId46"/>
    <p:sldId id="400" r:id="rId47"/>
    <p:sldId id="403" r:id="rId48"/>
    <p:sldId id="358" r:id="rId49"/>
    <p:sldId id="339" r:id="rId50"/>
    <p:sldId id="340" r:id="rId51"/>
    <p:sldId id="344" r:id="rId52"/>
    <p:sldId id="341" r:id="rId53"/>
    <p:sldId id="343" r:id="rId54"/>
    <p:sldId id="399" r:id="rId55"/>
    <p:sldId id="353" r:id="rId56"/>
    <p:sldId id="354" r:id="rId57"/>
    <p:sldId id="355" r:id="rId58"/>
    <p:sldId id="357" r:id="rId59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ECFF"/>
    <a:srgbClr val="FFFF66"/>
    <a:srgbClr val="9900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823" autoAdjust="0"/>
  </p:normalViewPr>
  <p:slideViewPr>
    <p:cSldViewPr>
      <p:cViewPr varScale="1">
        <p:scale>
          <a:sx n="122" d="100"/>
          <a:sy n="122" d="100"/>
        </p:scale>
        <p:origin x="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7.xml"/><Relationship Id="rId1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40ABB382-23DA-4239-8299-2BF22457D8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771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4074C5E6-E8CC-4282-B016-50997C893E0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2589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896A154E-3F3D-437D-8F70-9D880BFF75F3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25175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FF41D725-6635-47C5-A93A-E7BADA480E25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14435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5521569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5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FC2F54F5-BF9B-4D4B-A472-1D118159DAC6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10512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AB935679-A681-4E82-9349-AC47586E29D5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23548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1324F516-43CB-47B7-B632-C52D56AA7576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87071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4645A99E-E794-4537-85EC-D70EF3CA9C96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138908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B0800B25-71F6-461B-89E6-A820DD8C6126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403422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434F9FD2-E97A-4053-9BB7-E6BE0A37A761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42351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B56C8717-0A3B-4970-A1CD-4F0F323AB3E7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18531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-</a:t>
            </a:r>
            <a:fld id="{65C15085-1258-4146-A251-492E163DFF12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/60-</a:t>
            </a:r>
          </a:p>
        </p:txBody>
      </p:sp>
    </p:spTree>
    <p:extLst>
      <p:ext uri="{BB962C8B-B14F-4D97-AF65-F5344CB8AC3E}">
        <p14:creationId xmlns:p14="http://schemas.microsoft.com/office/powerpoint/2010/main" val="26160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680490" y="3609295"/>
            <a:ext cx="470190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Delete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delete(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*first,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trail,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/* delete x from the list, trail is the preceding node and *first is the front of the list </a:t>
            </a:r>
            <a:r>
              <a:rPr kumimoji="0"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 (trail)  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trail-&gt;link = x-&gt;link;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*first = (*first)-&gt;link;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free(x);</a:t>
            </a:r>
          </a:p>
          <a:p>
            <a:pPr>
              <a:spcBef>
                <a:spcPts val="0"/>
              </a:spcBef>
            </a:pP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05796" y="4897323"/>
            <a:ext cx="1225550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720158" y="489732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79046" y="4897323"/>
            <a:ext cx="1225550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93408" y="489732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845946" y="4897323"/>
            <a:ext cx="1225550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60308" y="489732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042421" y="514814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914083" y="514814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854033" y="4032136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 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182895" y="495129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056938" y="495129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928601" y="495129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2215333" y="4392498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3888559" y="4103573"/>
            <a:ext cx="5389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4267971" y="4392498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H="1">
            <a:off x="6522221" y="4905261"/>
            <a:ext cx="53340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755576" y="3590225"/>
            <a:ext cx="3355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delete(&amp;list, list, y);</a:t>
            </a:r>
          </a:p>
        </p:txBody>
      </p:sp>
      <p:grpSp>
        <p:nvGrpSpPr>
          <p:cNvPr id="23" name="Group 61"/>
          <p:cNvGrpSpPr>
            <a:grpSpLocks/>
          </p:cNvGrpSpPr>
          <p:nvPr/>
        </p:nvGrpSpPr>
        <p:grpSpPr bwMode="auto">
          <a:xfrm>
            <a:off x="3888558" y="4787786"/>
            <a:ext cx="1368425" cy="792162"/>
            <a:chOff x="4241" y="2341"/>
            <a:chExt cx="771" cy="363"/>
          </a:xfrm>
        </p:grpSpPr>
        <p:sp>
          <p:nvSpPr>
            <p:cNvPr id="24" name="Line 59"/>
            <p:cNvSpPr>
              <a:spLocks noChangeShapeType="1"/>
            </p:cNvSpPr>
            <p:nvPr/>
          </p:nvSpPr>
          <p:spPr bwMode="auto">
            <a:xfrm flipH="1">
              <a:off x="4286" y="2341"/>
              <a:ext cx="681" cy="363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4241" y="2387"/>
              <a:ext cx="771" cy="317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" name="Freeform 40"/>
          <p:cNvSpPr>
            <a:spLocks/>
          </p:cNvSpPr>
          <p:nvPr/>
        </p:nvSpPr>
        <p:spPr bwMode="auto">
          <a:xfrm>
            <a:off x="3023371" y="4608398"/>
            <a:ext cx="2808287" cy="431800"/>
          </a:xfrm>
          <a:custGeom>
            <a:avLst/>
            <a:gdLst>
              <a:gd name="T0" fmla="*/ 0 w 1724"/>
              <a:gd name="T1" fmla="*/ 272 h 272"/>
              <a:gd name="T2" fmla="*/ 0 w 1724"/>
              <a:gd name="T3" fmla="*/ 0 h 272"/>
              <a:gd name="T4" fmla="*/ 1497 w 1724"/>
              <a:gd name="T5" fmla="*/ 0 h 272"/>
              <a:gd name="T6" fmla="*/ 1497 w 1724"/>
              <a:gd name="T7" fmla="*/ 272 h 272"/>
              <a:gd name="T8" fmla="*/ 1724 w 1724"/>
              <a:gd name="T9" fmla="*/ 272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4"/>
              <a:gd name="T16" fmla="*/ 0 h 272"/>
              <a:gd name="T17" fmla="*/ 1724 w 17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4" h="272">
                <a:moveTo>
                  <a:pt x="0" y="272"/>
                </a:moveTo>
                <a:lnTo>
                  <a:pt x="0" y="0"/>
                </a:lnTo>
                <a:lnTo>
                  <a:pt x="1497" y="0"/>
                </a:lnTo>
                <a:lnTo>
                  <a:pt x="1497" y="272"/>
                </a:lnTo>
                <a:lnTo>
                  <a:pt x="1724" y="27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11978" y="335699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(p. 154, Figure  4.9)</a:t>
            </a:r>
          </a:p>
        </p:txBody>
      </p:sp>
    </p:spTree>
    <p:extLst>
      <p:ext uri="{BB962C8B-B14F-4D97-AF65-F5344CB8AC3E}">
        <p14:creationId xmlns:p14="http://schemas.microsoft.com/office/powerpoint/2010/main" val="10160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Stacks and Queues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6413" name="Rectangle 4"/>
          <p:cNvSpPr>
            <a:spLocks noChangeArrowheads="1"/>
          </p:cNvSpPr>
          <p:nvPr/>
        </p:nvSpPr>
        <p:spPr bwMode="auto">
          <a:xfrm>
            <a:off x="1570036" y="16049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4" name="Line 5"/>
          <p:cNvSpPr>
            <a:spLocks noChangeShapeType="1"/>
          </p:cNvSpPr>
          <p:nvPr/>
        </p:nvSpPr>
        <p:spPr bwMode="auto">
          <a:xfrm>
            <a:off x="2184399" y="16049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5" name="Rectangle 6"/>
          <p:cNvSpPr>
            <a:spLocks noChangeArrowheads="1"/>
          </p:cNvSpPr>
          <p:nvPr/>
        </p:nvSpPr>
        <p:spPr bwMode="auto">
          <a:xfrm>
            <a:off x="3443286" y="16049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6" name="Line 7"/>
          <p:cNvSpPr>
            <a:spLocks noChangeShapeType="1"/>
          </p:cNvSpPr>
          <p:nvPr/>
        </p:nvSpPr>
        <p:spPr bwMode="auto">
          <a:xfrm>
            <a:off x="4057648" y="16049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7" name="Rectangle 8"/>
          <p:cNvSpPr>
            <a:spLocks noChangeArrowheads="1"/>
          </p:cNvSpPr>
          <p:nvPr/>
        </p:nvSpPr>
        <p:spPr bwMode="auto">
          <a:xfrm>
            <a:off x="5310185" y="16049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8" name="Line 9"/>
          <p:cNvSpPr>
            <a:spLocks noChangeShapeType="1"/>
          </p:cNvSpPr>
          <p:nvPr/>
        </p:nvSpPr>
        <p:spPr bwMode="auto">
          <a:xfrm>
            <a:off x="5924548" y="16049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9" name="Rectangle 10"/>
          <p:cNvSpPr>
            <a:spLocks noChangeArrowheads="1"/>
          </p:cNvSpPr>
          <p:nvPr/>
        </p:nvSpPr>
        <p:spPr bwMode="auto">
          <a:xfrm>
            <a:off x="7188197" y="16049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20" name="Line 11"/>
          <p:cNvSpPr>
            <a:spLocks noChangeShapeType="1"/>
          </p:cNvSpPr>
          <p:nvPr/>
        </p:nvSpPr>
        <p:spPr bwMode="auto">
          <a:xfrm>
            <a:off x="7802560" y="16049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21" name="Line 12"/>
          <p:cNvSpPr>
            <a:spLocks noChangeShapeType="1"/>
          </p:cNvSpPr>
          <p:nvPr/>
        </p:nvSpPr>
        <p:spPr bwMode="auto">
          <a:xfrm flipH="1">
            <a:off x="7835897" y="1604963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22" name="Line 13"/>
          <p:cNvSpPr>
            <a:spLocks noChangeShapeType="1"/>
          </p:cNvSpPr>
          <p:nvPr/>
        </p:nvSpPr>
        <p:spPr bwMode="auto">
          <a:xfrm>
            <a:off x="2506661" y="1855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23" name="Text Box 14"/>
          <p:cNvSpPr txBox="1">
            <a:spLocks noChangeArrowheads="1"/>
          </p:cNvSpPr>
          <p:nvPr/>
        </p:nvSpPr>
        <p:spPr bwMode="auto">
          <a:xfrm>
            <a:off x="1583816" y="16589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bat</a:t>
            </a:r>
          </a:p>
        </p:txBody>
      </p:sp>
      <p:sp>
        <p:nvSpPr>
          <p:cNvPr id="16424" name="Text Box 15"/>
          <p:cNvSpPr txBox="1">
            <a:spLocks noChangeArrowheads="1"/>
          </p:cNvSpPr>
          <p:nvPr/>
        </p:nvSpPr>
        <p:spPr bwMode="auto">
          <a:xfrm>
            <a:off x="3457859" y="16589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mat</a:t>
            </a:r>
          </a:p>
        </p:txBody>
      </p:sp>
      <p:sp>
        <p:nvSpPr>
          <p:cNvPr id="16425" name="Text Box 16"/>
          <p:cNvSpPr txBox="1">
            <a:spLocks noChangeArrowheads="1"/>
          </p:cNvSpPr>
          <p:nvPr/>
        </p:nvSpPr>
        <p:spPr bwMode="auto">
          <a:xfrm>
            <a:off x="5329521" y="16589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6426" name="Text Box 17"/>
          <p:cNvSpPr txBox="1">
            <a:spLocks noChangeArrowheads="1"/>
          </p:cNvSpPr>
          <p:nvPr/>
        </p:nvSpPr>
        <p:spPr bwMode="auto">
          <a:xfrm>
            <a:off x="7201977" y="16589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pat</a:t>
            </a:r>
          </a:p>
        </p:txBody>
      </p:sp>
      <p:sp>
        <p:nvSpPr>
          <p:cNvPr id="16427" name="Line 19"/>
          <p:cNvSpPr>
            <a:spLocks noChangeShapeType="1"/>
          </p:cNvSpPr>
          <p:nvPr/>
        </p:nvSpPr>
        <p:spPr bwMode="auto">
          <a:xfrm>
            <a:off x="4368798" y="18573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28" name="Line 20"/>
          <p:cNvSpPr>
            <a:spLocks noChangeShapeType="1"/>
          </p:cNvSpPr>
          <p:nvPr/>
        </p:nvSpPr>
        <p:spPr bwMode="auto">
          <a:xfrm>
            <a:off x="6242048" y="1855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29" name="Text Box 21"/>
          <p:cNvSpPr txBox="1">
            <a:spLocks noChangeArrowheads="1"/>
          </p:cNvSpPr>
          <p:nvPr/>
        </p:nvSpPr>
        <p:spPr bwMode="auto">
          <a:xfrm>
            <a:off x="181262" y="1173163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Linked Stack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691643" y="16732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1211263" y="18557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396" name="Rectangle 24"/>
          <p:cNvSpPr>
            <a:spLocks noChangeArrowheads="1"/>
          </p:cNvSpPr>
          <p:nvPr/>
        </p:nvSpPr>
        <p:spPr bwMode="auto">
          <a:xfrm>
            <a:off x="1617661" y="29257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7" name="Line 25"/>
          <p:cNvSpPr>
            <a:spLocks noChangeShapeType="1"/>
          </p:cNvSpPr>
          <p:nvPr/>
        </p:nvSpPr>
        <p:spPr bwMode="auto">
          <a:xfrm>
            <a:off x="2232024" y="2925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8" name="Rectangle 26"/>
          <p:cNvSpPr>
            <a:spLocks noChangeArrowheads="1"/>
          </p:cNvSpPr>
          <p:nvPr/>
        </p:nvSpPr>
        <p:spPr bwMode="auto">
          <a:xfrm>
            <a:off x="3490911" y="29257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9" name="Line 27"/>
          <p:cNvSpPr>
            <a:spLocks noChangeShapeType="1"/>
          </p:cNvSpPr>
          <p:nvPr/>
        </p:nvSpPr>
        <p:spPr bwMode="auto">
          <a:xfrm>
            <a:off x="4105273" y="2925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0" name="Rectangle 28"/>
          <p:cNvSpPr>
            <a:spLocks noChangeArrowheads="1"/>
          </p:cNvSpPr>
          <p:nvPr/>
        </p:nvSpPr>
        <p:spPr bwMode="auto">
          <a:xfrm>
            <a:off x="5357810" y="29257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1" name="Line 29"/>
          <p:cNvSpPr>
            <a:spLocks noChangeShapeType="1"/>
          </p:cNvSpPr>
          <p:nvPr/>
        </p:nvSpPr>
        <p:spPr bwMode="auto">
          <a:xfrm>
            <a:off x="5972173" y="2925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2" name="Rectangle 30"/>
          <p:cNvSpPr>
            <a:spLocks noChangeArrowheads="1"/>
          </p:cNvSpPr>
          <p:nvPr/>
        </p:nvSpPr>
        <p:spPr bwMode="auto">
          <a:xfrm>
            <a:off x="7235822" y="2925763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3" name="Line 31"/>
          <p:cNvSpPr>
            <a:spLocks noChangeShapeType="1"/>
          </p:cNvSpPr>
          <p:nvPr/>
        </p:nvSpPr>
        <p:spPr bwMode="auto">
          <a:xfrm>
            <a:off x="7850185" y="2925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4" name="Line 32"/>
          <p:cNvSpPr>
            <a:spLocks noChangeShapeType="1"/>
          </p:cNvSpPr>
          <p:nvPr/>
        </p:nvSpPr>
        <p:spPr bwMode="auto">
          <a:xfrm flipH="1">
            <a:off x="7883522" y="2925763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5" name="Line 33"/>
          <p:cNvSpPr>
            <a:spLocks noChangeShapeType="1"/>
          </p:cNvSpPr>
          <p:nvPr/>
        </p:nvSpPr>
        <p:spPr bwMode="auto">
          <a:xfrm>
            <a:off x="2554286" y="3176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06" name="Text Box 34"/>
          <p:cNvSpPr txBox="1">
            <a:spLocks noChangeArrowheads="1"/>
          </p:cNvSpPr>
          <p:nvPr/>
        </p:nvSpPr>
        <p:spPr bwMode="auto">
          <a:xfrm>
            <a:off x="1631441" y="29797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bat</a:t>
            </a:r>
          </a:p>
        </p:txBody>
      </p:sp>
      <p:sp>
        <p:nvSpPr>
          <p:cNvPr id="16407" name="Text Box 35"/>
          <p:cNvSpPr txBox="1">
            <a:spLocks noChangeArrowheads="1"/>
          </p:cNvSpPr>
          <p:nvPr/>
        </p:nvSpPr>
        <p:spPr bwMode="auto">
          <a:xfrm>
            <a:off x="3505484" y="29797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mat</a:t>
            </a:r>
          </a:p>
        </p:txBody>
      </p:sp>
      <p:sp>
        <p:nvSpPr>
          <p:cNvPr id="16408" name="Text Box 36"/>
          <p:cNvSpPr txBox="1">
            <a:spLocks noChangeArrowheads="1"/>
          </p:cNvSpPr>
          <p:nvPr/>
        </p:nvSpPr>
        <p:spPr bwMode="auto">
          <a:xfrm>
            <a:off x="5377146" y="29797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6409" name="Text Box 37"/>
          <p:cNvSpPr txBox="1">
            <a:spLocks noChangeArrowheads="1"/>
          </p:cNvSpPr>
          <p:nvPr/>
        </p:nvSpPr>
        <p:spPr bwMode="auto">
          <a:xfrm>
            <a:off x="7249602" y="29797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pat</a:t>
            </a:r>
          </a:p>
        </p:txBody>
      </p:sp>
      <p:sp>
        <p:nvSpPr>
          <p:cNvPr id="16410" name="Line 38"/>
          <p:cNvSpPr>
            <a:spLocks noChangeShapeType="1"/>
          </p:cNvSpPr>
          <p:nvPr/>
        </p:nvSpPr>
        <p:spPr bwMode="auto">
          <a:xfrm>
            <a:off x="4416423" y="3176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1" name="Line 39"/>
          <p:cNvSpPr>
            <a:spLocks noChangeShapeType="1"/>
          </p:cNvSpPr>
          <p:nvPr/>
        </p:nvSpPr>
        <p:spPr bwMode="auto">
          <a:xfrm>
            <a:off x="6289673" y="3176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12" name="Text Box 40"/>
          <p:cNvSpPr txBox="1">
            <a:spLocks noChangeArrowheads="1"/>
          </p:cNvSpPr>
          <p:nvPr/>
        </p:nvSpPr>
        <p:spPr bwMode="auto">
          <a:xfrm>
            <a:off x="223331" y="2493963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Linked queue</a:t>
            </a:r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544368" y="299243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>
            <a:off x="1258888" y="31765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H="1" flipV="1">
            <a:off x="7596188" y="35004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7270424" y="38608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0" grpId="0"/>
      <p:bldP spid="104471" grpId="0" animBg="1"/>
      <p:bldP spid="104489" grpId="0"/>
      <p:bldP spid="104490" grpId="0" animBg="1"/>
      <p:bldP spid="104491" grpId="0" animBg="1"/>
      <p:bldP spid="1044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Stacks</a:t>
            </a:r>
            <a:endParaRPr lang="en-US" altLang="ko-KR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3933056"/>
            <a:ext cx="8026400" cy="2027312"/>
          </a:xfrm>
        </p:spPr>
        <p:txBody>
          <a:bodyPr/>
          <a:lstStyle/>
          <a:p>
            <a:r>
              <a:rPr lang="en-US" altLang="ko-KR" dirty="0"/>
              <a:t>Initialization</a:t>
            </a:r>
          </a:p>
          <a:p>
            <a:pPr lvl="1"/>
            <a:r>
              <a:rPr lang="en-US" altLang="ko-KR" dirty="0"/>
              <a:t>top[</a:t>
            </a:r>
            <a:r>
              <a:rPr lang="en-US" altLang="ko-KR" dirty="0" err="1"/>
              <a:t>i</a:t>
            </a:r>
            <a:r>
              <a:rPr lang="en-US" altLang="ko-KR" dirty="0"/>
              <a:t>]=NULL, 0≤i&lt;MAX_STACKS </a:t>
            </a:r>
          </a:p>
          <a:p>
            <a:r>
              <a:rPr lang="en-US" altLang="ko-KR" dirty="0"/>
              <a:t>Boundary conditions</a:t>
            </a:r>
          </a:p>
          <a:p>
            <a:pPr lvl="1"/>
            <a:r>
              <a:rPr lang="en-US" altLang="ko-KR" dirty="0"/>
              <a:t>IS_EMPTY(top[</a:t>
            </a:r>
            <a:r>
              <a:rPr lang="en-US" altLang="ko-KR" dirty="0" err="1"/>
              <a:t>i</a:t>
            </a:r>
            <a:r>
              <a:rPr lang="en-US" altLang="ko-KR" dirty="0"/>
              <a:t>]): no item is available in </a:t>
            </a:r>
            <a:r>
              <a:rPr lang="en-US" altLang="ko-KR" dirty="0" err="1"/>
              <a:t>i-th</a:t>
            </a:r>
            <a:r>
              <a:rPr lang="en-US" altLang="ko-KR" dirty="0"/>
              <a:t> stack</a:t>
            </a:r>
          </a:p>
          <a:p>
            <a:pPr lvl="1"/>
            <a:r>
              <a:rPr lang="en-US" altLang="ko-KR" dirty="0"/>
              <a:t>IS_FULL(temp) : no memory space is available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23528" y="762000"/>
            <a:ext cx="8351837" cy="134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#define MAX_STACKS 10 /* maximum number of stacks */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{  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  </a:t>
            </a:r>
            <a:r>
              <a:rPr lang="en-US" altLang="ko-KR" b="1" dirty="0" err="1">
                <a:latin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</a:rPr>
              <a:t> key;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  /* other fields</a:t>
            </a:r>
            <a:r>
              <a:rPr lang="ko-KR" altLang="en-US" b="1" dirty="0">
                <a:latin typeface="Courier New" pitchFamily="49" charset="0"/>
              </a:rPr>
              <a:t> *</a:t>
            </a:r>
            <a:r>
              <a:rPr lang="en-US" altLang="ko-KR" b="1" dirty="0">
                <a:latin typeface="Courier New" pitchFamily="49" charset="0"/>
              </a:rPr>
              <a:t>/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} element;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23528" y="2129365"/>
            <a:ext cx="7705228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stack *</a:t>
            </a:r>
            <a:r>
              <a:rPr lang="en-US" altLang="ko-KR" b="1" dirty="0" err="1">
                <a:latin typeface="Courier New" pitchFamily="49" charset="0"/>
              </a:rPr>
              <a:t>stackPointer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stack { 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  element data;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  </a:t>
            </a:r>
            <a:r>
              <a:rPr lang="en-US" altLang="ko-KR" b="1" dirty="0" err="1">
                <a:latin typeface="Courier New" pitchFamily="49" charset="0"/>
              </a:rPr>
              <a:t>stackPointer</a:t>
            </a:r>
            <a:r>
              <a:rPr lang="en-US" altLang="ko-KR" b="1" dirty="0">
                <a:latin typeface="Courier New" pitchFamily="49" charset="0"/>
              </a:rPr>
              <a:t> link; 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};</a:t>
            </a:r>
          </a:p>
          <a:p>
            <a:pPr algn="l">
              <a:lnSpc>
                <a:spcPct val="90000"/>
              </a:lnSpc>
            </a:pPr>
            <a:r>
              <a:rPr lang="en-US" altLang="ko-KR" b="1" dirty="0" err="1">
                <a:latin typeface="Courier New" pitchFamily="49" charset="0"/>
              </a:rPr>
              <a:t>stackPointer</a:t>
            </a:r>
            <a:r>
              <a:rPr lang="en-US" altLang="ko-KR" b="1" dirty="0">
                <a:latin typeface="Courier New" pitchFamily="49" charset="0"/>
              </a:rPr>
              <a:t> top[MAX_STACKS]; /* multiple stacks */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en-US" altLang="ko-KR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Operations (1)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push(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element item)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/* add item to the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ith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stack */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stackPointer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temp;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MALLOC(temp,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(*temp));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temp-&gt;data = item;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temp-&gt;link = top[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top[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temp;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852459" y="3915463"/>
            <a:ext cx="7661072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new_item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new_item.key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=20; push(0,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new_item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457445" y="3284490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4071807" y="328449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324345" y="3284490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5938707" y="328449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7202357" y="3284490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7816720" y="328449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7850057" y="3284490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534544" y="333846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407000" y="333846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280250" y="333846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4382957" y="353690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6256207" y="353531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3377276" y="2640203"/>
            <a:ext cx="846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top[0]</a:t>
            </a: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3800345" y="29034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3534544" y="503968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4148907" y="503968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5161732" y="503968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5776094" y="503968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6817494" y="503968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7431857" y="503968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 flipH="1">
            <a:off x="7465194" y="5039682"/>
            <a:ext cx="5762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3611643" y="509365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5244387" y="509365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6895387" y="509365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4531494" y="5292094"/>
            <a:ext cx="625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6093594" y="5290507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1612912" y="4471910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top[0]</a:t>
            </a: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1788294" y="503968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2402657" y="503968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1866187" y="509365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2713807" y="5292094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" name="Line 45"/>
          <p:cNvSpPr>
            <a:spLocks noChangeShapeType="1"/>
          </p:cNvSpPr>
          <p:nvPr/>
        </p:nvSpPr>
        <p:spPr bwMode="auto">
          <a:xfrm>
            <a:off x="2085157" y="473488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 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26318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element pop(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/* remove top element from the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ith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stack*/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stackPointer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temp = top[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element item;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if (!temp) return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stackEmpty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item = temp-&gt;data;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top[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temp-&gt;link;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free(temp);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return item;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61257" y="4478246"/>
            <a:ext cx="5827236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item = pop(0);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(“%d\n”,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109808" y="3770635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3724171" y="377063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736996" y="3770635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5351358" y="377063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392758" y="3770635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7007121" y="377063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7040458" y="3770635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3186907" y="382461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4819651" y="382461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470651" y="382461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4106758" y="4023047"/>
            <a:ext cx="625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>
            <a:off x="5668858" y="402146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1223895" y="3068960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top[0]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1363558" y="3770635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Line 36"/>
          <p:cNvSpPr>
            <a:spLocks noChangeShapeType="1"/>
          </p:cNvSpPr>
          <p:nvPr/>
        </p:nvSpPr>
        <p:spPr bwMode="auto">
          <a:xfrm>
            <a:off x="1977921" y="377063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1441451" y="382461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2289071" y="4023047"/>
            <a:ext cx="827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>
            <a:off x="1662008" y="34658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178473" y="554116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3792836" y="554116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5045373" y="554116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5659736" y="554116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923386" y="5541162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>
            <a:off x="7537748" y="5541162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H="1">
            <a:off x="7571086" y="5541162"/>
            <a:ext cx="5762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3255572" y="559513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5128028" y="559513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7001278" y="559513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103986" y="579198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>
            <a:off x="5977236" y="579198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3002297" y="4987113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top[0]</a:t>
            </a:r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>
            <a:off x="3461048" y="523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1403648" y="5539575"/>
            <a:ext cx="1225550" cy="503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>
            <a:off x="2018011" y="5539575"/>
            <a:ext cx="0" cy="5032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1481541" y="559355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folHlink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76" name="Line 44"/>
          <p:cNvSpPr>
            <a:spLocks noChangeShapeType="1"/>
          </p:cNvSpPr>
          <p:nvPr/>
        </p:nvSpPr>
        <p:spPr bwMode="auto">
          <a:xfrm>
            <a:off x="2329161" y="5791987"/>
            <a:ext cx="827088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Queues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996952"/>
            <a:ext cx="8282880" cy="2743101"/>
          </a:xfrm>
        </p:spPr>
        <p:txBody>
          <a:bodyPr/>
          <a:lstStyle/>
          <a:p>
            <a:r>
              <a:rPr lang="en-US" altLang="ko-KR" dirty="0"/>
              <a:t>Initial condition </a:t>
            </a:r>
          </a:p>
          <a:p>
            <a:pPr lvl="1"/>
            <a:r>
              <a:rPr lang="en-US" altLang="ko-KR" dirty="0"/>
              <a:t>front[</a:t>
            </a:r>
            <a:r>
              <a:rPr lang="en-US" altLang="ko-KR" dirty="0" err="1"/>
              <a:t>i</a:t>
            </a:r>
            <a:r>
              <a:rPr lang="en-US" altLang="ko-KR" dirty="0"/>
              <a:t>]=NULL, 0 ≤ </a:t>
            </a:r>
            <a:r>
              <a:rPr lang="en-US" altLang="ko-KR" dirty="0" err="1"/>
              <a:t>i</a:t>
            </a:r>
            <a:r>
              <a:rPr lang="en-US" altLang="ko-KR" dirty="0"/>
              <a:t> &lt; MAX_QUEUES</a:t>
            </a:r>
          </a:p>
          <a:p>
            <a:r>
              <a:rPr lang="en-US" altLang="ko-KR" dirty="0"/>
              <a:t>Boundary conditions</a:t>
            </a:r>
          </a:p>
          <a:p>
            <a:pPr lvl="1"/>
            <a:r>
              <a:rPr lang="en-US" altLang="ko-KR" dirty="0"/>
              <a:t>IS_EMPTY(front[</a:t>
            </a:r>
            <a:r>
              <a:rPr lang="en-US" altLang="ko-KR" dirty="0" err="1"/>
              <a:t>i</a:t>
            </a:r>
            <a:r>
              <a:rPr lang="en-US" altLang="ko-KR" dirty="0"/>
              <a:t>]): no item is available in </a:t>
            </a:r>
            <a:r>
              <a:rPr lang="en-US" altLang="ko-KR" dirty="0" err="1"/>
              <a:t>i-th</a:t>
            </a:r>
            <a:r>
              <a:rPr lang="en-US" altLang="ko-KR" dirty="0"/>
              <a:t> queue</a:t>
            </a:r>
          </a:p>
          <a:p>
            <a:pPr lvl="1"/>
            <a:r>
              <a:rPr lang="en-US" altLang="ko-KR" dirty="0"/>
              <a:t>IS_FULL(temp): no memory space is available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36563" y="764704"/>
            <a:ext cx="76290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 dirty="0">
                <a:latin typeface="Courier New" pitchFamily="49" charset="0"/>
              </a:rPr>
              <a:t>#define MAX_QUEUE 10    /* Maximum Number of Queues */</a:t>
            </a:r>
          </a:p>
          <a:p>
            <a:pPr algn="l"/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queue *</a:t>
            </a:r>
            <a:r>
              <a:rPr lang="en-US" altLang="ko-KR" b="1" dirty="0" err="1">
                <a:latin typeface="Courier New" pitchFamily="49" charset="0"/>
              </a:rPr>
              <a:t>queuePointer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queue {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   element data;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   </a:t>
            </a:r>
            <a:r>
              <a:rPr lang="en-US" altLang="ko-KR" b="1" dirty="0" err="1">
                <a:latin typeface="Courier New" pitchFamily="49" charset="0"/>
              </a:rPr>
              <a:t>queuePointer</a:t>
            </a:r>
            <a:r>
              <a:rPr lang="en-US" altLang="ko-KR" b="1" dirty="0">
                <a:latin typeface="Courier New" pitchFamily="49" charset="0"/>
              </a:rPr>
              <a:t> link;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};</a:t>
            </a:r>
          </a:p>
          <a:p>
            <a:pPr algn="l"/>
            <a:r>
              <a:rPr lang="en-US" altLang="ko-KR" b="1" dirty="0" err="1">
                <a:latin typeface="Courier New" pitchFamily="49" charset="0"/>
              </a:rPr>
              <a:t>queuePointer</a:t>
            </a:r>
            <a:r>
              <a:rPr lang="en-US" altLang="ko-KR" b="1" dirty="0">
                <a:latin typeface="Courier New" pitchFamily="49" charset="0"/>
              </a:rPr>
              <a:t> front[MAX_QUEUES], rear[MAX_QUEUES];</a:t>
            </a:r>
          </a:p>
          <a:p>
            <a:pPr algn="l"/>
            <a:endParaRPr lang="ko-KR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7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Operations (1)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addq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element item)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 /* insert an item at the rear of queue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queuePointer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temp;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MALLOC(temp,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(*temp));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temp-&gt;data = item;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temp-&gt;link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if (front[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]) rear[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]-&gt;link = temp;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else front[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temp; 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rear[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temp;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6653836" y="2204864"/>
            <a:ext cx="2159566" cy="1138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element item;</a:t>
            </a:r>
          </a:p>
          <a:p>
            <a:pPr algn="l">
              <a:spcBef>
                <a:spcPct val="20000"/>
              </a:spcBef>
            </a:pP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=50;</a:t>
            </a:r>
          </a:p>
          <a:p>
            <a:pPr algn="l">
              <a:spcBef>
                <a:spcPct val="20000"/>
              </a:spcBef>
            </a:pP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addq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(0, item);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1569716" y="3885008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" name="Line 8"/>
          <p:cNvSpPr>
            <a:spLocks noChangeShapeType="1"/>
          </p:cNvSpPr>
          <p:nvPr/>
        </p:nvSpPr>
        <p:spPr bwMode="auto">
          <a:xfrm>
            <a:off x="2184078" y="3885008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3436616" y="3885008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4050978" y="3885008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5314628" y="3885008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" name="Line 12"/>
          <p:cNvSpPr>
            <a:spLocks noChangeShapeType="1"/>
          </p:cNvSpPr>
          <p:nvPr/>
        </p:nvSpPr>
        <p:spPr bwMode="auto">
          <a:xfrm>
            <a:off x="5928991" y="3885008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 flipH="1">
            <a:off x="5962328" y="3885008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1647608" y="393898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3519271" y="393898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5392521" y="393898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01" name="Line 19"/>
          <p:cNvSpPr>
            <a:spLocks noChangeShapeType="1"/>
          </p:cNvSpPr>
          <p:nvPr/>
        </p:nvSpPr>
        <p:spPr bwMode="auto">
          <a:xfrm>
            <a:off x="2495228" y="413583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4368478" y="413583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1273252" y="3169045"/>
            <a:ext cx="1197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front[0]</a:t>
            </a: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5092596" y="3169045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rear[0]</a:t>
            </a: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1874516" y="347384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5608316" y="347384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03744" y="4629453"/>
            <a:ext cx="7005238" cy="1219201"/>
            <a:chOff x="1303744" y="4965533"/>
            <a:chExt cx="7005238" cy="1219201"/>
          </a:xfrm>
        </p:grpSpPr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1600207" y="5681496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214570" y="5681496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9" name="Rectangle 29"/>
            <p:cNvSpPr>
              <a:spLocks noChangeArrowheads="1"/>
            </p:cNvSpPr>
            <p:nvPr/>
          </p:nvSpPr>
          <p:spPr bwMode="auto">
            <a:xfrm>
              <a:off x="3467107" y="5681496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081470" y="5681496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1" name="Rectangle 31"/>
            <p:cNvSpPr>
              <a:spLocks noChangeArrowheads="1"/>
            </p:cNvSpPr>
            <p:nvPr/>
          </p:nvSpPr>
          <p:spPr bwMode="auto">
            <a:xfrm>
              <a:off x="5345120" y="5681496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5959482" y="5681496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3" name="Text Box 34"/>
            <p:cNvSpPr txBox="1">
              <a:spLocks noChangeArrowheads="1"/>
            </p:cNvSpPr>
            <p:nvPr/>
          </p:nvSpPr>
          <p:spPr bwMode="auto">
            <a:xfrm>
              <a:off x="1678100" y="5735471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114" name="Text Box 35"/>
            <p:cNvSpPr txBox="1">
              <a:spLocks noChangeArrowheads="1"/>
            </p:cNvSpPr>
            <p:nvPr/>
          </p:nvSpPr>
          <p:spPr bwMode="auto">
            <a:xfrm>
              <a:off x="3549762" y="5735471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15" name="Text Box 36"/>
            <p:cNvSpPr txBox="1">
              <a:spLocks noChangeArrowheads="1"/>
            </p:cNvSpPr>
            <p:nvPr/>
          </p:nvSpPr>
          <p:spPr bwMode="auto">
            <a:xfrm>
              <a:off x="5423012" y="5735471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16" name="Line 37"/>
            <p:cNvSpPr>
              <a:spLocks noChangeShapeType="1"/>
            </p:cNvSpPr>
            <p:nvPr/>
          </p:nvSpPr>
          <p:spPr bwMode="auto">
            <a:xfrm>
              <a:off x="2525720" y="5932321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7" name="Line 38"/>
            <p:cNvSpPr>
              <a:spLocks noChangeShapeType="1"/>
            </p:cNvSpPr>
            <p:nvPr/>
          </p:nvSpPr>
          <p:spPr bwMode="auto">
            <a:xfrm>
              <a:off x="4398970" y="5932321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8" name="Text Box 39"/>
            <p:cNvSpPr txBox="1">
              <a:spLocks noChangeArrowheads="1"/>
            </p:cNvSpPr>
            <p:nvPr/>
          </p:nvSpPr>
          <p:spPr bwMode="auto">
            <a:xfrm>
              <a:off x="1303744" y="4965533"/>
              <a:ext cx="11977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front[0]</a:t>
              </a: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905007" y="527033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7083432" y="5681496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1" name="Line 44"/>
            <p:cNvSpPr>
              <a:spLocks noChangeShapeType="1"/>
            </p:cNvSpPr>
            <p:nvPr/>
          </p:nvSpPr>
          <p:spPr bwMode="auto">
            <a:xfrm>
              <a:off x="7697795" y="5681496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 flipH="1">
              <a:off x="7731132" y="5681496"/>
              <a:ext cx="5762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" name="Text Box 46"/>
            <p:cNvSpPr txBox="1">
              <a:spLocks noChangeArrowheads="1"/>
            </p:cNvSpPr>
            <p:nvPr/>
          </p:nvSpPr>
          <p:spPr bwMode="auto">
            <a:xfrm>
              <a:off x="7161325" y="5735471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24" name="Text Box 47"/>
            <p:cNvSpPr txBox="1">
              <a:spLocks noChangeArrowheads="1"/>
            </p:cNvSpPr>
            <p:nvPr/>
          </p:nvSpPr>
          <p:spPr bwMode="auto">
            <a:xfrm>
              <a:off x="6861400" y="4965533"/>
              <a:ext cx="10711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rear[0]</a:t>
              </a:r>
            </a:p>
          </p:txBody>
        </p:sp>
        <p:sp>
          <p:nvSpPr>
            <p:cNvPr id="125" name="Line 48"/>
            <p:cNvSpPr>
              <a:spLocks noChangeShapeType="1"/>
            </p:cNvSpPr>
            <p:nvPr/>
          </p:nvSpPr>
          <p:spPr bwMode="auto">
            <a:xfrm>
              <a:off x="7377120" y="527033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6" name="Line 49"/>
            <p:cNvSpPr>
              <a:spLocks noChangeShapeType="1"/>
            </p:cNvSpPr>
            <p:nvPr/>
          </p:nvSpPr>
          <p:spPr bwMode="auto">
            <a:xfrm>
              <a:off x="6308732" y="594819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11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Operations (2)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element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deleteq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 /* Delete an item from queue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queuePointer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temp = front[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element item;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if (!temp) return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queueEmpty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item = temp-&gt;data;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front[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temp-&gt;link;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free(temp);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return item;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ko-KR" altLang="en-US" sz="1800" b="1" i="1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424910" y="4638455"/>
            <a:ext cx="610936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item=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deleteq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(0);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(“%d\n”,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438275" y="3836483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2052638" y="383648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305175" y="3836483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3919538" y="383648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183188" y="3836483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5797550" y="383648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516168" y="390474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3387830" y="390474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261080" y="390474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2363788" y="408730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4237038" y="408730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1141812" y="3120520"/>
            <a:ext cx="1197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front[0]</a:t>
            </a: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1743075" y="34253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6921500" y="3836483"/>
            <a:ext cx="12255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7535863" y="3836483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flipH="1">
            <a:off x="7569200" y="3836483"/>
            <a:ext cx="5762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6999393" y="390474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6699468" y="312052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rear[0]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7215188" y="34253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>
            <a:off x="6146800" y="410318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97927" y="5006696"/>
            <a:ext cx="6708775" cy="1219200"/>
            <a:chOff x="1536925" y="5009922"/>
            <a:chExt cx="6708775" cy="1219200"/>
          </a:xfrm>
        </p:grpSpPr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536925" y="5725884"/>
              <a:ext cx="1225550" cy="50323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2151288" y="5725884"/>
              <a:ext cx="0" cy="50323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3403825" y="5725884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4018188" y="5725884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5281838" y="5725884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5896200" y="5725884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1614818" y="5794147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folHlink"/>
                  </a:solidFill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3486480" y="5794147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5359730" y="5794147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80" name="Line 35"/>
            <p:cNvSpPr>
              <a:spLocks noChangeShapeType="1"/>
            </p:cNvSpPr>
            <p:nvPr/>
          </p:nvSpPr>
          <p:spPr bwMode="auto">
            <a:xfrm>
              <a:off x="2462438" y="5976709"/>
              <a:ext cx="93662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1" name="Line 36"/>
            <p:cNvSpPr>
              <a:spLocks noChangeShapeType="1"/>
            </p:cNvSpPr>
            <p:nvPr/>
          </p:nvSpPr>
          <p:spPr bwMode="auto">
            <a:xfrm>
              <a:off x="4335688" y="5976709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>
              <a:off x="3757838" y="534488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7020150" y="5725884"/>
              <a:ext cx="1225550" cy="503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>
              <a:off x="7634513" y="5725884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 flipH="1">
              <a:off x="7667850" y="5725884"/>
              <a:ext cx="5762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7098043" y="5794147"/>
              <a:ext cx="4379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6798118" y="5009922"/>
              <a:ext cx="10711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rear[0]</a:t>
              </a:r>
            </a:p>
          </p:txBody>
        </p:sp>
        <p:sp>
          <p:nvSpPr>
            <p:cNvPr id="88" name="Line 44"/>
            <p:cNvSpPr>
              <a:spLocks noChangeShapeType="1"/>
            </p:cNvSpPr>
            <p:nvPr/>
          </p:nvSpPr>
          <p:spPr bwMode="auto">
            <a:xfrm>
              <a:off x="7313838" y="531472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9" name="Line 45"/>
            <p:cNvSpPr>
              <a:spLocks noChangeShapeType="1"/>
            </p:cNvSpPr>
            <p:nvPr/>
          </p:nvSpPr>
          <p:spPr bwMode="auto">
            <a:xfrm>
              <a:off x="6245450" y="599258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0" name="Text Box 46"/>
            <p:cNvSpPr txBox="1">
              <a:spLocks noChangeArrowheads="1"/>
            </p:cNvSpPr>
            <p:nvPr/>
          </p:nvSpPr>
          <p:spPr bwMode="auto">
            <a:xfrm>
              <a:off x="3223471" y="5046474"/>
              <a:ext cx="11977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front[0]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4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Polynomials - Representation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link;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a,b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18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500563" y="2205038"/>
            <a:ext cx="3743325" cy="576262"/>
            <a:chOff x="2835" y="1389"/>
            <a:chExt cx="2358" cy="363"/>
          </a:xfrm>
        </p:grpSpPr>
        <p:sp>
          <p:nvSpPr>
            <p:cNvPr id="27710" name="Rectangle 4"/>
            <p:cNvSpPr>
              <a:spLocks noChangeArrowheads="1"/>
            </p:cNvSpPr>
            <p:nvPr/>
          </p:nvSpPr>
          <p:spPr bwMode="auto">
            <a:xfrm>
              <a:off x="2835" y="1389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711" name="Line 5"/>
            <p:cNvSpPr>
              <a:spLocks noChangeShapeType="1"/>
            </p:cNvSpPr>
            <p:nvPr/>
          </p:nvSpPr>
          <p:spPr bwMode="auto">
            <a:xfrm>
              <a:off x="3592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712" name="Line 6"/>
            <p:cNvSpPr>
              <a:spLocks noChangeShapeType="1"/>
            </p:cNvSpPr>
            <p:nvPr/>
          </p:nvSpPr>
          <p:spPr bwMode="auto">
            <a:xfrm>
              <a:off x="4377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713" name="Text Box 7"/>
            <p:cNvSpPr txBox="1">
              <a:spLocks noChangeArrowheads="1"/>
            </p:cNvSpPr>
            <p:nvPr/>
          </p:nvSpPr>
          <p:spPr bwMode="auto">
            <a:xfrm>
              <a:off x="2962" y="1455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coef</a:t>
              </a:r>
            </a:p>
          </p:txBody>
        </p:sp>
        <p:sp>
          <p:nvSpPr>
            <p:cNvPr id="27714" name="Text Box 8"/>
            <p:cNvSpPr txBox="1">
              <a:spLocks noChangeArrowheads="1"/>
            </p:cNvSpPr>
            <p:nvPr/>
          </p:nvSpPr>
          <p:spPr bwMode="auto">
            <a:xfrm>
              <a:off x="3694" y="1455"/>
              <a:ext cx="5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expon</a:t>
              </a:r>
            </a:p>
          </p:txBody>
        </p:sp>
        <p:sp>
          <p:nvSpPr>
            <p:cNvPr id="27715" name="Text Box 9"/>
            <p:cNvSpPr txBox="1">
              <a:spLocks noChangeArrowheads="1"/>
            </p:cNvSpPr>
            <p:nvPr/>
          </p:nvSpPr>
          <p:spPr bwMode="auto">
            <a:xfrm>
              <a:off x="4594" y="1455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sp>
        <p:nvSpPr>
          <p:cNvPr id="119873" name="Text Box 65"/>
          <p:cNvSpPr txBox="1">
            <a:spLocks noChangeArrowheads="1"/>
          </p:cNvSpPr>
          <p:nvPr/>
        </p:nvSpPr>
        <p:spPr bwMode="auto">
          <a:xfrm>
            <a:off x="707524" y="3220261"/>
            <a:ext cx="2568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A(x) </a:t>
            </a:r>
            <a:r>
              <a:rPr lang="en-US" altLang="ko-KR" sz="2000" dirty="0">
                <a:latin typeface="Comic Sans MS" pitchFamily="66" charset="0"/>
              </a:rPr>
              <a:t>= </a:t>
            </a:r>
            <a:r>
              <a:rPr lang="en-US" altLang="ko-KR" sz="2000" dirty="0"/>
              <a:t>3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14</a:t>
            </a:r>
            <a:r>
              <a:rPr lang="en-US" altLang="ko-KR" sz="2000" i="1" dirty="0"/>
              <a:t> </a:t>
            </a:r>
            <a:r>
              <a:rPr lang="en-US" altLang="ko-KR" sz="2000" dirty="0"/>
              <a:t>+ 2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8</a:t>
            </a:r>
            <a:r>
              <a:rPr lang="en-US" altLang="ko-KR" sz="2000" i="1" dirty="0"/>
              <a:t> + </a:t>
            </a:r>
            <a:r>
              <a:rPr lang="en-US" altLang="ko-KR" sz="2000" dirty="0"/>
              <a:t>1</a:t>
            </a:r>
          </a:p>
        </p:txBody>
      </p:sp>
      <p:sp>
        <p:nvSpPr>
          <p:cNvPr id="119874" name="Text Box 66"/>
          <p:cNvSpPr txBox="1">
            <a:spLocks noChangeArrowheads="1"/>
          </p:cNvSpPr>
          <p:nvPr/>
        </p:nvSpPr>
        <p:spPr bwMode="auto">
          <a:xfrm>
            <a:off x="671750" y="4615185"/>
            <a:ext cx="289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B(x) </a:t>
            </a:r>
            <a:r>
              <a:rPr lang="en-US" altLang="ko-KR" sz="2000" dirty="0">
                <a:latin typeface="Comic Sans MS" pitchFamily="66" charset="0"/>
              </a:rPr>
              <a:t>= </a:t>
            </a:r>
            <a:r>
              <a:rPr lang="en-US" altLang="ko-KR" sz="2000" dirty="0"/>
              <a:t>8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14</a:t>
            </a:r>
            <a:r>
              <a:rPr lang="en-US" altLang="ko-KR" sz="2000" i="1" dirty="0"/>
              <a:t> - </a:t>
            </a:r>
            <a:r>
              <a:rPr lang="en-US" altLang="ko-KR" sz="2000" dirty="0"/>
              <a:t>3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10</a:t>
            </a:r>
            <a:r>
              <a:rPr lang="en-US" altLang="ko-KR" sz="2000" i="1" dirty="0"/>
              <a:t> + </a:t>
            </a:r>
            <a:r>
              <a:rPr lang="en-US" altLang="ko-KR" sz="2000" dirty="0"/>
              <a:t>10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6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909638" y="3645024"/>
            <a:ext cx="7331076" cy="588963"/>
            <a:chOff x="573" y="2704"/>
            <a:chExt cx="4618" cy="371"/>
          </a:xfrm>
        </p:grpSpPr>
        <p:grpSp>
          <p:nvGrpSpPr>
            <p:cNvPr id="27684" name="Group 17"/>
            <p:cNvGrpSpPr>
              <a:grpSpLocks/>
            </p:cNvGrpSpPr>
            <p:nvPr/>
          </p:nvGrpSpPr>
          <p:grpSpPr bwMode="auto">
            <a:xfrm>
              <a:off x="1020" y="2704"/>
              <a:ext cx="1214" cy="363"/>
              <a:chOff x="1168" y="2774"/>
              <a:chExt cx="2358" cy="363"/>
            </a:xfrm>
          </p:grpSpPr>
          <p:sp>
            <p:nvSpPr>
              <p:cNvPr id="27704" name="Rectangle 18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705" name="Line 19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706" name="Line 20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707" name="Text Box 21"/>
              <p:cNvSpPr txBox="1">
                <a:spLocks noChangeArrowheads="1"/>
              </p:cNvSpPr>
              <p:nvPr/>
            </p:nvSpPr>
            <p:spPr bwMode="auto">
              <a:xfrm>
                <a:off x="1316" y="2840"/>
                <a:ext cx="3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7708" name="Text Box 22"/>
              <p:cNvSpPr txBox="1">
                <a:spLocks noChangeArrowheads="1"/>
              </p:cNvSpPr>
              <p:nvPr/>
            </p:nvSpPr>
            <p:spPr bwMode="auto">
              <a:xfrm>
                <a:off x="2016" y="2840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27709" name="Text Box 23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27685" name="Group 24"/>
            <p:cNvGrpSpPr>
              <a:grpSpLocks/>
            </p:cNvGrpSpPr>
            <p:nvPr/>
          </p:nvGrpSpPr>
          <p:grpSpPr bwMode="auto">
            <a:xfrm>
              <a:off x="2503" y="2704"/>
              <a:ext cx="1214" cy="363"/>
              <a:chOff x="1168" y="2774"/>
              <a:chExt cx="2358" cy="363"/>
            </a:xfrm>
          </p:grpSpPr>
          <p:sp>
            <p:nvSpPr>
              <p:cNvPr id="27698" name="Rectangle 25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99" name="Line 26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700" name="Line 27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701" name="Text Box 28"/>
              <p:cNvSpPr txBox="1">
                <a:spLocks noChangeArrowheads="1"/>
              </p:cNvSpPr>
              <p:nvPr/>
            </p:nvSpPr>
            <p:spPr bwMode="auto">
              <a:xfrm>
                <a:off x="1316" y="2840"/>
                <a:ext cx="3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702" name="Text Box 29"/>
              <p:cNvSpPr txBox="1">
                <a:spLocks noChangeArrowheads="1"/>
              </p:cNvSpPr>
              <p:nvPr/>
            </p:nvSpPr>
            <p:spPr bwMode="auto">
              <a:xfrm>
                <a:off x="2087" y="2840"/>
                <a:ext cx="3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27703" name="Text Box 30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27686" name="Group 31"/>
            <p:cNvGrpSpPr>
              <a:grpSpLocks/>
            </p:cNvGrpSpPr>
            <p:nvPr/>
          </p:nvGrpSpPr>
          <p:grpSpPr bwMode="auto">
            <a:xfrm>
              <a:off x="3977" y="2704"/>
              <a:ext cx="1214" cy="363"/>
              <a:chOff x="1168" y="2774"/>
              <a:chExt cx="2358" cy="363"/>
            </a:xfrm>
          </p:grpSpPr>
          <p:sp>
            <p:nvSpPr>
              <p:cNvPr id="27692" name="Rectangle 32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93" name="Line 33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94" name="Line 34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95" name="Text Box 35"/>
              <p:cNvSpPr txBox="1">
                <a:spLocks noChangeArrowheads="1"/>
              </p:cNvSpPr>
              <p:nvPr/>
            </p:nvSpPr>
            <p:spPr bwMode="auto">
              <a:xfrm>
                <a:off x="1323" y="2840"/>
                <a:ext cx="38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696" name="Text Box 36"/>
              <p:cNvSpPr txBox="1">
                <a:spLocks noChangeArrowheads="1"/>
              </p:cNvSpPr>
              <p:nvPr/>
            </p:nvSpPr>
            <p:spPr bwMode="auto">
              <a:xfrm>
                <a:off x="2087" y="2840"/>
                <a:ext cx="3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697" name="Text Box 37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sp>
          <p:nvSpPr>
            <p:cNvPr id="27687" name="Line 59"/>
            <p:cNvSpPr>
              <a:spLocks noChangeShapeType="1"/>
            </p:cNvSpPr>
            <p:nvPr/>
          </p:nvSpPr>
          <p:spPr bwMode="auto">
            <a:xfrm>
              <a:off x="2018" y="288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88" name="Line 60"/>
            <p:cNvSpPr>
              <a:spLocks noChangeShapeType="1"/>
            </p:cNvSpPr>
            <p:nvPr/>
          </p:nvSpPr>
          <p:spPr bwMode="auto">
            <a:xfrm>
              <a:off x="3470" y="288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89" name="Line 63"/>
            <p:cNvSpPr>
              <a:spLocks noChangeShapeType="1"/>
            </p:cNvSpPr>
            <p:nvPr/>
          </p:nvSpPr>
          <p:spPr bwMode="auto">
            <a:xfrm flipH="1">
              <a:off x="4764" y="2712"/>
              <a:ext cx="4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90" name="Rectangle 67"/>
            <p:cNvSpPr>
              <a:spLocks noChangeArrowheads="1"/>
            </p:cNvSpPr>
            <p:nvPr/>
          </p:nvSpPr>
          <p:spPr bwMode="auto">
            <a:xfrm>
              <a:off x="573" y="2752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a</a:t>
              </a:r>
              <a:endParaRPr lang="ko-KR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91" name="Line 70"/>
            <p:cNvSpPr>
              <a:spLocks noChangeShapeType="1"/>
            </p:cNvSpPr>
            <p:nvPr/>
          </p:nvSpPr>
          <p:spPr bwMode="auto">
            <a:xfrm>
              <a:off x="768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838200" y="5085085"/>
            <a:ext cx="7412038" cy="576263"/>
            <a:chOff x="528" y="3430"/>
            <a:chExt cx="4669" cy="363"/>
          </a:xfrm>
        </p:grpSpPr>
        <p:grpSp>
          <p:nvGrpSpPr>
            <p:cNvPr id="27658" name="Group 38"/>
            <p:cNvGrpSpPr>
              <a:grpSpLocks/>
            </p:cNvGrpSpPr>
            <p:nvPr/>
          </p:nvGrpSpPr>
          <p:grpSpPr bwMode="auto">
            <a:xfrm>
              <a:off x="1034" y="3430"/>
              <a:ext cx="1214" cy="363"/>
              <a:chOff x="1168" y="2774"/>
              <a:chExt cx="2358" cy="363"/>
            </a:xfrm>
          </p:grpSpPr>
          <p:sp>
            <p:nvSpPr>
              <p:cNvPr id="27678" name="Rectangle 39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79" name="Line 40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80" name="Line 41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81" name="Text Box 42"/>
              <p:cNvSpPr txBox="1">
                <a:spLocks noChangeArrowheads="1"/>
              </p:cNvSpPr>
              <p:nvPr/>
            </p:nvSpPr>
            <p:spPr bwMode="auto">
              <a:xfrm>
                <a:off x="1316" y="2840"/>
                <a:ext cx="3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27682" name="Text Box 43"/>
              <p:cNvSpPr txBox="1">
                <a:spLocks noChangeArrowheads="1"/>
              </p:cNvSpPr>
              <p:nvPr/>
            </p:nvSpPr>
            <p:spPr bwMode="auto">
              <a:xfrm>
                <a:off x="2016" y="2840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27683" name="Text Box 44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27659" name="Group 45"/>
            <p:cNvGrpSpPr>
              <a:grpSpLocks/>
            </p:cNvGrpSpPr>
            <p:nvPr/>
          </p:nvGrpSpPr>
          <p:grpSpPr bwMode="auto">
            <a:xfrm>
              <a:off x="2517" y="3430"/>
              <a:ext cx="1214" cy="363"/>
              <a:chOff x="1168" y="2774"/>
              <a:chExt cx="2358" cy="363"/>
            </a:xfrm>
          </p:grpSpPr>
          <p:sp>
            <p:nvSpPr>
              <p:cNvPr id="27672" name="Rectangle 46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73" name="Line 47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74" name="Line 48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75" name="Text Box 49"/>
              <p:cNvSpPr txBox="1">
                <a:spLocks noChangeArrowheads="1"/>
              </p:cNvSpPr>
              <p:nvPr/>
            </p:nvSpPr>
            <p:spPr bwMode="auto">
              <a:xfrm>
                <a:off x="1246" y="2840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-3</a:t>
                </a:r>
              </a:p>
            </p:txBody>
          </p:sp>
          <p:sp>
            <p:nvSpPr>
              <p:cNvPr id="27676" name="Text Box 50"/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27677" name="Text Box 51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27660" name="Group 52"/>
            <p:cNvGrpSpPr>
              <a:grpSpLocks/>
            </p:cNvGrpSpPr>
            <p:nvPr/>
          </p:nvGrpSpPr>
          <p:grpSpPr bwMode="auto">
            <a:xfrm>
              <a:off x="3983" y="3430"/>
              <a:ext cx="1214" cy="363"/>
              <a:chOff x="1168" y="2774"/>
              <a:chExt cx="2358" cy="363"/>
            </a:xfrm>
          </p:grpSpPr>
          <p:sp>
            <p:nvSpPr>
              <p:cNvPr id="27666" name="Rectangle 53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67" name="Line 54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68" name="Line 55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669" name="Text Box 56"/>
              <p:cNvSpPr txBox="1">
                <a:spLocks noChangeArrowheads="1"/>
              </p:cNvSpPr>
              <p:nvPr/>
            </p:nvSpPr>
            <p:spPr bwMode="auto">
              <a:xfrm>
                <a:off x="1245" y="2840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27670" name="Text Box 57"/>
              <p:cNvSpPr txBox="1">
                <a:spLocks noChangeArrowheads="1"/>
              </p:cNvSpPr>
              <p:nvPr/>
            </p:nvSpPr>
            <p:spPr bwMode="auto">
              <a:xfrm>
                <a:off x="2087" y="2840"/>
                <a:ext cx="3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27671" name="Text Box 58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sp>
          <p:nvSpPr>
            <p:cNvPr id="27661" name="Line 61"/>
            <p:cNvSpPr>
              <a:spLocks noChangeShapeType="1"/>
            </p:cNvSpPr>
            <p:nvPr/>
          </p:nvSpPr>
          <p:spPr bwMode="auto">
            <a:xfrm>
              <a:off x="3470" y="361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62" name="Line 62"/>
            <p:cNvSpPr>
              <a:spLocks noChangeShapeType="1"/>
            </p:cNvSpPr>
            <p:nvPr/>
          </p:nvSpPr>
          <p:spPr bwMode="auto">
            <a:xfrm>
              <a:off x="2018" y="361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63" name="Line 64"/>
            <p:cNvSpPr>
              <a:spLocks noChangeShapeType="1"/>
            </p:cNvSpPr>
            <p:nvPr/>
          </p:nvSpPr>
          <p:spPr bwMode="auto">
            <a:xfrm flipH="1">
              <a:off x="4785" y="3430"/>
              <a:ext cx="4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64" name="Rectangle 68"/>
            <p:cNvSpPr>
              <a:spLocks noChangeArrowheads="1"/>
            </p:cNvSpPr>
            <p:nvPr/>
          </p:nvSpPr>
          <p:spPr bwMode="auto">
            <a:xfrm>
              <a:off x="528" y="352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b</a:t>
              </a:r>
              <a:endParaRPr lang="ko-KR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65" name="Line 71"/>
            <p:cNvSpPr>
              <a:spLocks noChangeShapeType="1"/>
            </p:cNvSpPr>
            <p:nvPr/>
          </p:nvSpPr>
          <p:spPr bwMode="auto">
            <a:xfrm>
              <a:off x="768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73" grpId="0"/>
      <p:bldP spid="1198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Two Polynomials (1)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padd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/* return a polynomial which is the sum of a and b */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c, rear, temp;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sum;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MALLOC (rear,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(*rear));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c = rear;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while(a &amp;&amp; b) {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switch (COMPARE(a-&gt;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)) {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case -1: /* 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&lt;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attach(b-&gt;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,&amp;rear);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b = b-&gt;link;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break;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case 0: /* 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sum = 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+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if (sum) attach(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sum,a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,&amp;rear);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a = a-&gt;link; b=b-&gt;link; break;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>
                <a:solidFill>
                  <a:schemeClr val="tx1"/>
                </a:solidFill>
                <a:latin typeface="Courier New" pitchFamily="49" charset="0"/>
              </a:rPr>
              <a:t>         case 1: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/* 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&gt; 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attach(a-&gt;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coef,a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,&amp;rear);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a = a-&gt;link;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}/* end of switch */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} /* end of while */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19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75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/>
              <a:t>Singly Linked Lists and Chains</a:t>
            </a:r>
          </a:p>
          <a:p>
            <a:pPr>
              <a:defRPr/>
            </a:pPr>
            <a:r>
              <a:rPr lang="en-US" altLang="ko-KR" dirty="0"/>
              <a:t>Representing Chains in C</a:t>
            </a: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Linked Stacks and Queues</a:t>
            </a:r>
          </a:p>
          <a:p>
            <a:pPr>
              <a:defRPr/>
            </a:pPr>
            <a:r>
              <a:rPr lang="en-US" altLang="ko-KR" sz="2400" dirty="0"/>
              <a:t>Polynomials</a:t>
            </a:r>
          </a:p>
          <a:p>
            <a:pPr>
              <a:defRPr/>
            </a:pPr>
            <a:r>
              <a:rPr lang="en-US" altLang="ko-KR" sz="2400" dirty="0"/>
              <a:t>Additional List Operations</a:t>
            </a:r>
          </a:p>
          <a:p>
            <a:pPr>
              <a:defRPr/>
            </a:pPr>
            <a:r>
              <a:rPr lang="en-US" altLang="ko-KR" sz="2400" dirty="0"/>
              <a:t>Equivalence Relations</a:t>
            </a:r>
          </a:p>
          <a:p>
            <a:pPr>
              <a:defRPr/>
            </a:pPr>
            <a:r>
              <a:rPr lang="en-US" altLang="ko-KR" sz="2400" dirty="0"/>
              <a:t>Doubly Linked Lists</a:t>
            </a:r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Two Polynomials (2)</a:t>
            </a:r>
            <a:endParaRPr lang="ko-KR" alt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/* copy the rest of list a and list b 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for (; a; a = a-&gt;link) attach(a-&gt;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coef,a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,&amp;rear);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for (; b; b = b-&gt;link) attach(b-&gt;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coef,b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,&amp;rear);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rear-&gt;link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/* delete the useless initial node */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temp = c;    c = c-&gt;link;    free(temp);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return c;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attach(float coefficient,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exponent,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 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temp;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MALLOC(temp,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temp-&gt;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coefficient;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temp-&gt;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exponent;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(*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)-&gt;link = temp;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temp;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20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46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8888" y="4221088"/>
            <a:ext cx="1927225" cy="576263"/>
            <a:chOff x="1258888" y="4581525"/>
            <a:chExt cx="1927225" cy="576263"/>
          </a:xfrm>
        </p:grpSpPr>
        <p:sp>
          <p:nvSpPr>
            <p:cNvPr id="28699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00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01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Polynomials – Addition (1)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(a-&gt;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b-&gt;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attach(a-&gt;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b-&gt;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</a:rPr>
              <a:t>xpon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, &amp;rear);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21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9675" y="1628800"/>
            <a:ext cx="1927225" cy="576262"/>
            <a:chOff x="1168" y="2774"/>
            <a:chExt cx="2358" cy="363"/>
          </a:xfrm>
        </p:grpSpPr>
        <p:sp>
          <p:nvSpPr>
            <p:cNvPr id="28735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36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37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38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8739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740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63938" y="1628800"/>
            <a:ext cx="1927225" cy="576262"/>
            <a:chOff x="1168" y="2774"/>
            <a:chExt cx="2358" cy="363"/>
          </a:xfrm>
        </p:grpSpPr>
        <p:sp>
          <p:nvSpPr>
            <p:cNvPr id="28729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30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31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32" name="Text Box 15"/>
            <p:cNvSpPr txBox="1">
              <a:spLocks noChangeArrowheads="1"/>
            </p:cNvSpPr>
            <p:nvPr/>
          </p:nvSpPr>
          <p:spPr bwMode="auto">
            <a:xfrm>
              <a:off x="1329" y="2840"/>
              <a:ext cx="3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8733" name="Text Box 16"/>
            <p:cNvSpPr txBox="1">
              <a:spLocks noChangeArrowheads="1"/>
            </p:cNvSpPr>
            <p:nvPr/>
          </p:nvSpPr>
          <p:spPr bwMode="auto">
            <a:xfrm>
              <a:off x="2100" y="2840"/>
              <a:ext cx="3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28734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903913" y="1628800"/>
            <a:ext cx="1927225" cy="576262"/>
            <a:chOff x="1168" y="2774"/>
            <a:chExt cx="2358" cy="363"/>
          </a:xfrm>
        </p:grpSpPr>
        <p:sp>
          <p:nvSpPr>
            <p:cNvPr id="28723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24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25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26" name="Text Box 22"/>
            <p:cNvSpPr txBox="1">
              <a:spLocks noChangeArrowheads="1"/>
            </p:cNvSpPr>
            <p:nvPr/>
          </p:nvSpPr>
          <p:spPr bwMode="auto">
            <a:xfrm>
              <a:off x="1328" y="2840"/>
              <a:ext cx="3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8727" name="Text Box 23"/>
            <p:cNvSpPr txBox="1">
              <a:spLocks noChangeArrowheads="1"/>
            </p:cNvSpPr>
            <p:nvPr/>
          </p:nvSpPr>
          <p:spPr bwMode="auto">
            <a:xfrm>
              <a:off x="2100" y="2840"/>
              <a:ext cx="3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8728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231900" y="2852614"/>
            <a:ext cx="1927225" cy="576262"/>
            <a:chOff x="1168" y="2774"/>
            <a:chExt cx="2358" cy="363"/>
          </a:xfrm>
        </p:grpSpPr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18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20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722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586163" y="2852614"/>
            <a:ext cx="1927225" cy="576262"/>
            <a:chOff x="1168" y="2774"/>
            <a:chExt cx="2358" cy="363"/>
          </a:xfrm>
        </p:grpSpPr>
        <p:sp>
          <p:nvSpPr>
            <p:cNvPr id="28711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12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13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14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28715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8716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913438" y="2852614"/>
            <a:ext cx="1927225" cy="576262"/>
            <a:chOff x="1168" y="2774"/>
            <a:chExt cx="2358" cy="363"/>
          </a:xfrm>
        </p:grpSpPr>
        <p:sp>
          <p:nvSpPr>
            <p:cNvPr id="28705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06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07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08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8709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710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2794000" y="191296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>
            <a:off x="5099050" y="19177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>
            <a:off x="5099050" y="314153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>
            <a:off x="2794000" y="314153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H="1">
            <a:off x="7153275" y="1641500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H="1">
            <a:off x="7186613" y="2852614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84" name="Rectangle 52"/>
          <p:cNvSpPr>
            <a:spLocks noChangeArrowheads="1"/>
          </p:cNvSpPr>
          <p:nvPr/>
        </p:nvSpPr>
        <p:spPr bwMode="auto">
          <a:xfrm>
            <a:off x="1398511" y="242096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85" name="Rectangle 53"/>
          <p:cNvSpPr>
            <a:spLocks noChangeArrowheads="1"/>
          </p:cNvSpPr>
          <p:nvPr/>
        </p:nvSpPr>
        <p:spPr bwMode="auto">
          <a:xfrm>
            <a:off x="1403350" y="3708276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1547813" y="2205062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1547813" y="342887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906" name="Rectangle 74"/>
          <p:cNvSpPr>
            <a:spLocks noChangeArrowheads="1"/>
          </p:cNvSpPr>
          <p:nvPr/>
        </p:nvSpPr>
        <p:spPr bwMode="auto">
          <a:xfrm>
            <a:off x="1380376" y="499226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H="1" flipV="1">
            <a:off x="1532134" y="4797350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1888481" y="1693714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1907704" y="2924944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586163" y="4222397"/>
            <a:ext cx="1927225" cy="576263"/>
            <a:chOff x="1258888" y="4581525"/>
            <a:chExt cx="1927225" cy="576263"/>
          </a:xfrm>
        </p:grpSpPr>
        <p:sp>
          <p:nvSpPr>
            <p:cNvPr id="74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 flipH="1">
              <a:off x="2517775" y="4581525"/>
              <a:ext cx="64770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3649984" y="4327172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79" name="Text Box 59"/>
          <p:cNvSpPr txBox="1">
            <a:spLocks noChangeArrowheads="1"/>
          </p:cNvSpPr>
          <p:nvPr/>
        </p:nvSpPr>
        <p:spPr bwMode="auto">
          <a:xfrm>
            <a:off x="4279315" y="4327172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80" name="Text Box 60"/>
          <p:cNvSpPr txBox="1">
            <a:spLocks noChangeArrowheads="1"/>
          </p:cNvSpPr>
          <p:nvPr/>
        </p:nvSpPr>
        <p:spPr bwMode="auto">
          <a:xfrm>
            <a:off x="5110452" y="4308122"/>
            <a:ext cx="18389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>
              <a:latin typeface="Comic Sans MS" pitchFamily="66" charset="0"/>
            </a:endParaRPr>
          </a:p>
        </p:txBody>
      </p:sp>
      <p:sp>
        <p:nvSpPr>
          <p:cNvPr id="83" name="Rectangle 71"/>
          <p:cNvSpPr>
            <a:spLocks noChangeArrowheads="1"/>
          </p:cNvSpPr>
          <p:nvPr/>
        </p:nvSpPr>
        <p:spPr bwMode="auto">
          <a:xfrm>
            <a:off x="4092191" y="501456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 flipH="1" flipV="1">
            <a:off x="4064292" y="4798659"/>
            <a:ext cx="355249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>
            <a:endCxn id="74" idx="1"/>
          </p:cNvCxnSpPr>
          <p:nvPr/>
        </p:nvCxnSpPr>
        <p:spPr bwMode="auto">
          <a:xfrm flipV="1">
            <a:off x="2794000" y="4510529"/>
            <a:ext cx="792163" cy="1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906" grpId="0"/>
      <p:bldP spid="120907" grpId="0" animBg="1"/>
      <p:bldP spid="8" grpId="0" animBg="1"/>
      <p:bldP spid="70" grpId="0" animBg="1"/>
      <p:bldP spid="78" grpId="0"/>
      <p:bldP spid="79" grpId="0"/>
      <p:bldP spid="83" grpId="0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Polynomials – Addition (2)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600" y="1556792"/>
            <a:ext cx="1927225" cy="576262"/>
            <a:chOff x="1168" y="2774"/>
            <a:chExt cx="2358" cy="363"/>
          </a:xfrm>
        </p:grpSpPr>
        <p:sp>
          <p:nvSpPr>
            <p:cNvPr id="29767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68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69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70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9771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772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25863" y="1556792"/>
            <a:ext cx="1927225" cy="576262"/>
            <a:chOff x="1168" y="2774"/>
            <a:chExt cx="2358" cy="363"/>
          </a:xfrm>
        </p:grpSpPr>
        <p:sp>
          <p:nvSpPr>
            <p:cNvPr id="29761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62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63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64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9765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9766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665838" y="1556792"/>
            <a:ext cx="1927225" cy="576262"/>
            <a:chOff x="1168" y="2774"/>
            <a:chExt cx="2358" cy="363"/>
          </a:xfrm>
        </p:grpSpPr>
        <p:sp>
          <p:nvSpPr>
            <p:cNvPr id="29755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56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57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58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759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9760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93825" y="2925217"/>
            <a:ext cx="1927225" cy="576262"/>
            <a:chOff x="1168" y="2774"/>
            <a:chExt cx="2358" cy="363"/>
          </a:xfrm>
        </p:grpSpPr>
        <p:sp>
          <p:nvSpPr>
            <p:cNvPr id="29749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50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51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52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9753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754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48088" y="2925217"/>
            <a:ext cx="1927225" cy="576262"/>
            <a:chOff x="1168" y="2774"/>
            <a:chExt cx="2358" cy="363"/>
          </a:xfrm>
        </p:grpSpPr>
        <p:sp>
          <p:nvSpPr>
            <p:cNvPr id="29743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44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45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46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29747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9748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675363" y="2925217"/>
            <a:ext cx="1927225" cy="576262"/>
            <a:chOff x="1168" y="2774"/>
            <a:chExt cx="2358" cy="363"/>
          </a:xfrm>
        </p:grpSpPr>
        <p:sp>
          <p:nvSpPr>
            <p:cNvPr id="29737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38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39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40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9741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742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1902" name="Line 46"/>
          <p:cNvSpPr>
            <a:spLocks noChangeShapeType="1"/>
          </p:cNvSpPr>
          <p:nvPr/>
        </p:nvSpPr>
        <p:spPr bwMode="auto">
          <a:xfrm>
            <a:off x="2555925" y="1840954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4860975" y="1845717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>
            <a:off x="4860975" y="321414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2555925" y="321414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06" name="Line 50"/>
          <p:cNvSpPr>
            <a:spLocks noChangeShapeType="1"/>
          </p:cNvSpPr>
          <p:nvPr/>
        </p:nvSpPr>
        <p:spPr bwMode="auto">
          <a:xfrm flipH="1">
            <a:off x="6915200" y="1569492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07" name="Line 51"/>
          <p:cNvSpPr>
            <a:spLocks noChangeShapeType="1"/>
          </p:cNvSpPr>
          <p:nvPr/>
        </p:nvSpPr>
        <p:spPr bwMode="auto">
          <a:xfrm flipH="1">
            <a:off x="6948538" y="2925217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08" name="Rectangle 52"/>
          <p:cNvSpPr>
            <a:spLocks noChangeArrowheads="1"/>
          </p:cNvSpPr>
          <p:nvPr/>
        </p:nvSpPr>
        <p:spPr bwMode="auto">
          <a:xfrm>
            <a:off x="3536924" y="234895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909" name="Rectangle 53"/>
          <p:cNvSpPr>
            <a:spLocks noChangeArrowheads="1"/>
          </p:cNvSpPr>
          <p:nvPr/>
        </p:nvSpPr>
        <p:spPr bwMode="auto">
          <a:xfrm>
            <a:off x="3541763" y="3780879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3389663" y="4314279"/>
            <a:ext cx="1927225" cy="576263"/>
            <a:chOff x="1168" y="2774"/>
            <a:chExt cx="2358" cy="363"/>
          </a:xfrm>
        </p:grpSpPr>
        <p:sp>
          <p:nvSpPr>
            <p:cNvPr id="29731" name="Rectangle 5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32" name="Line 5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33" name="Line 5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34" name="Text Box 58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9735" name="Text Box 5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736" name="Text Box 6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1919" name="Line 63"/>
          <p:cNvSpPr>
            <a:spLocks noChangeShapeType="1"/>
          </p:cNvSpPr>
          <p:nvPr/>
        </p:nvSpPr>
        <p:spPr bwMode="auto">
          <a:xfrm flipV="1">
            <a:off x="3686225" y="213305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20" name="Line 64"/>
          <p:cNvSpPr>
            <a:spLocks noChangeShapeType="1"/>
          </p:cNvSpPr>
          <p:nvPr/>
        </p:nvSpPr>
        <p:spPr bwMode="auto">
          <a:xfrm flipV="1">
            <a:off x="3686225" y="350147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694713" y="4314279"/>
            <a:ext cx="1927225" cy="576263"/>
            <a:chOff x="3779838" y="4797425"/>
            <a:chExt cx="1927225" cy="576263"/>
          </a:xfrm>
        </p:grpSpPr>
        <p:sp>
          <p:nvSpPr>
            <p:cNvPr id="29725" name="Rectangle 67"/>
            <p:cNvSpPr>
              <a:spLocks noChangeArrowheads="1"/>
            </p:cNvSpPr>
            <p:nvPr/>
          </p:nvSpPr>
          <p:spPr bwMode="auto">
            <a:xfrm>
              <a:off x="3779838" y="47974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26" name="Line 68"/>
            <p:cNvSpPr>
              <a:spLocks noChangeShapeType="1"/>
            </p:cNvSpPr>
            <p:nvPr/>
          </p:nvSpPr>
          <p:spPr bwMode="auto">
            <a:xfrm>
              <a:off x="4398544" y="47974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27" name="Line 69"/>
            <p:cNvSpPr>
              <a:spLocks noChangeShapeType="1"/>
            </p:cNvSpPr>
            <p:nvPr/>
          </p:nvSpPr>
          <p:spPr bwMode="auto">
            <a:xfrm>
              <a:off x="5040135" y="47974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9728" name="Text Box 70"/>
          <p:cNvSpPr txBox="1">
            <a:spLocks noChangeArrowheads="1"/>
          </p:cNvSpPr>
          <p:nvPr/>
        </p:nvSpPr>
        <p:spPr bwMode="auto">
          <a:xfrm>
            <a:off x="5758463" y="4419054"/>
            <a:ext cx="43808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-3</a:t>
            </a:r>
          </a:p>
        </p:txBody>
      </p:sp>
      <p:sp>
        <p:nvSpPr>
          <p:cNvPr id="29729" name="Text Box 71"/>
          <p:cNvSpPr txBox="1">
            <a:spLocks noChangeArrowheads="1"/>
          </p:cNvSpPr>
          <p:nvPr/>
        </p:nvSpPr>
        <p:spPr bwMode="auto">
          <a:xfrm>
            <a:off x="6389429" y="4419054"/>
            <a:ext cx="43808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9730" name="Text Box 72"/>
          <p:cNvSpPr txBox="1">
            <a:spLocks noChangeArrowheads="1"/>
          </p:cNvSpPr>
          <p:nvPr/>
        </p:nvSpPr>
        <p:spPr bwMode="auto">
          <a:xfrm>
            <a:off x="7219002" y="4400004"/>
            <a:ext cx="18389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>
              <a:latin typeface="Comic Sans MS" pitchFamily="66" charset="0"/>
            </a:endParaRPr>
          </a:p>
        </p:txBody>
      </p:sp>
      <p:sp>
        <p:nvSpPr>
          <p:cNvPr id="121929" name="Line 73"/>
          <p:cNvSpPr>
            <a:spLocks noChangeShapeType="1"/>
          </p:cNvSpPr>
          <p:nvPr/>
        </p:nvSpPr>
        <p:spPr bwMode="auto">
          <a:xfrm>
            <a:off x="4831113" y="460161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32" name="Line 76"/>
          <p:cNvSpPr>
            <a:spLocks noChangeShapeType="1"/>
          </p:cNvSpPr>
          <p:nvPr/>
        </p:nvSpPr>
        <p:spPr bwMode="auto">
          <a:xfrm flipH="1">
            <a:off x="6940900" y="4301579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5710052" y="5034086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Line 83"/>
          <p:cNvSpPr>
            <a:spLocks noChangeShapeType="1"/>
          </p:cNvSpPr>
          <p:nvPr/>
        </p:nvSpPr>
        <p:spPr bwMode="auto">
          <a:xfrm flipV="1">
            <a:off x="6037403" y="487240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" name="타원 79"/>
          <p:cNvSpPr/>
          <p:nvPr/>
        </p:nvSpPr>
        <p:spPr bwMode="auto">
          <a:xfrm>
            <a:off x="4006119" y="1618023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4025342" y="2993864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733" y="708130"/>
            <a:ext cx="74721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if (a-&gt;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 b-&gt;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l"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	attach(b-&gt;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b-&gt;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ko-KR" sz="2000" b="1" dirty="0" err="1">
                <a:latin typeface="Courier New" pitchFamily="49" charset="0"/>
              </a:rPr>
              <a:t>xpon</a:t>
            </a:r>
            <a:r>
              <a:rPr lang="en-US" altLang="ko-KR" sz="2000" b="1" dirty="0">
                <a:latin typeface="Courier New" pitchFamily="49" charset="0"/>
              </a:rPr>
              <a:t>,&amp;rear);</a:t>
            </a:r>
            <a:endParaRPr lang="en-US" altLang="ko-KR" sz="20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997339" y="4293996"/>
            <a:ext cx="1927225" cy="576263"/>
            <a:chOff x="1258888" y="4581525"/>
            <a:chExt cx="1927225" cy="576263"/>
          </a:xfrm>
        </p:grpSpPr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9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0" name="Rectangle 74"/>
          <p:cNvSpPr>
            <a:spLocks noChangeArrowheads="1"/>
          </p:cNvSpPr>
          <p:nvPr/>
        </p:nvSpPr>
        <p:spPr bwMode="auto">
          <a:xfrm>
            <a:off x="1118827" y="506516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 flipH="1" flipV="1">
            <a:off x="1270585" y="4870258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2526063" y="460161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/>
      <p:bldP spid="29729" grpId="0"/>
      <p:bldP spid="121929" grpId="0" animBg="1"/>
      <p:bldP spid="121932" grpId="0" animBg="1"/>
      <p:bldP spid="77" grpId="0"/>
      <p:bldP spid="78" grpId="0" animBg="1"/>
      <p:bldP spid="80" grpId="0" animBg="1"/>
      <p:bldP spid="81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Polynomials – Addition (3)</a:t>
            </a:r>
            <a:endParaRPr lang="ko-KR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(a-&gt;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b-&gt;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attach(a-&gt;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a-&gt;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</a:rPr>
              <a:t>xpon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, &amp;rear);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23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805" y="1556792"/>
            <a:ext cx="1927225" cy="576262"/>
            <a:chOff x="1168" y="2774"/>
            <a:chExt cx="2358" cy="363"/>
          </a:xfrm>
        </p:grpSpPr>
        <p:sp>
          <p:nvSpPr>
            <p:cNvPr id="30799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800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801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802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803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0804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83068" y="1556792"/>
            <a:ext cx="1927225" cy="576262"/>
            <a:chOff x="1168" y="2774"/>
            <a:chExt cx="2358" cy="363"/>
          </a:xfrm>
        </p:grpSpPr>
        <p:sp>
          <p:nvSpPr>
            <p:cNvPr id="30793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94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95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96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97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0798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623043" y="1556792"/>
            <a:ext cx="1927225" cy="576262"/>
            <a:chOff x="1168" y="2774"/>
            <a:chExt cx="2358" cy="363"/>
          </a:xfrm>
        </p:grpSpPr>
        <p:sp>
          <p:nvSpPr>
            <p:cNvPr id="30787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88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89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90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91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92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51030" y="2925217"/>
            <a:ext cx="1927225" cy="576262"/>
            <a:chOff x="1168" y="2774"/>
            <a:chExt cx="2358" cy="363"/>
          </a:xfrm>
        </p:grpSpPr>
        <p:sp>
          <p:nvSpPr>
            <p:cNvPr id="30781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82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83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84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0785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0786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05293" y="2925217"/>
            <a:ext cx="1927225" cy="576262"/>
            <a:chOff x="1168" y="2774"/>
            <a:chExt cx="2358" cy="363"/>
          </a:xfrm>
        </p:grpSpPr>
        <p:sp>
          <p:nvSpPr>
            <p:cNvPr id="30775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76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77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78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30779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0780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659555" y="2925217"/>
            <a:ext cx="1927225" cy="576262"/>
            <a:chOff x="1168" y="2774"/>
            <a:chExt cx="2358" cy="363"/>
          </a:xfrm>
        </p:grpSpPr>
        <p:sp>
          <p:nvSpPr>
            <p:cNvPr id="30769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70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71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72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0773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0774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2926" name="Line 46"/>
          <p:cNvSpPr>
            <a:spLocks noChangeShapeType="1"/>
          </p:cNvSpPr>
          <p:nvPr/>
        </p:nvSpPr>
        <p:spPr bwMode="auto">
          <a:xfrm>
            <a:off x="2513130" y="1840954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7" name="Line 47"/>
          <p:cNvSpPr>
            <a:spLocks noChangeShapeType="1"/>
          </p:cNvSpPr>
          <p:nvPr/>
        </p:nvSpPr>
        <p:spPr bwMode="auto">
          <a:xfrm>
            <a:off x="4818180" y="1845717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8" name="Line 48"/>
          <p:cNvSpPr>
            <a:spLocks noChangeShapeType="1"/>
          </p:cNvSpPr>
          <p:nvPr/>
        </p:nvSpPr>
        <p:spPr bwMode="auto">
          <a:xfrm>
            <a:off x="4818180" y="321414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9" name="Line 49"/>
          <p:cNvSpPr>
            <a:spLocks noChangeShapeType="1"/>
          </p:cNvSpPr>
          <p:nvPr/>
        </p:nvSpPr>
        <p:spPr bwMode="auto">
          <a:xfrm>
            <a:off x="2513130" y="321414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30" name="Line 50"/>
          <p:cNvSpPr>
            <a:spLocks noChangeShapeType="1"/>
          </p:cNvSpPr>
          <p:nvPr/>
        </p:nvSpPr>
        <p:spPr bwMode="auto">
          <a:xfrm flipH="1">
            <a:off x="6872405" y="1569492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31" name="Line 51"/>
          <p:cNvSpPr>
            <a:spLocks noChangeShapeType="1"/>
          </p:cNvSpPr>
          <p:nvPr/>
        </p:nvSpPr>
        <p:spPr bwMode="auto">
          <a:xfrm flipH="1">
            <a:off x="6905743" y="2925217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32" name="Rectangle 52"/>
          <p:cNvSpPr>
            <a:spLocks noChangeArrowheads="1"/>
          </p:cNvSpPr>
          <p:nvPr/>
        </p:nvSpPr>
        <p:spPr bwMode="auto">
          <a:xfrm>
            <a:off x="3494129" y="234895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7314" y="4438104"/>
            <a:ext cx="1566686" cy="576263"/>
            <a:chOff x="1168" y="2774"/>
            <a:chExt cx="2358" cy="363"/>
          </a:xfrm>
        </p:grpSpPr>
        <p:sp>
          <p:nvSpPr>
            <p:cNvPr id="30763" name="Rectangle 5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64" name="Line 5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65" name="Line 5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66" name="Text Box 58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30767" name="Text Box 5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0768" name="Text Box 6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2941" name="Line 61"/>
          <p:cNvSpPr>
            <a:spLocks noChangeShapeType="1"/>
          </p:cNvSpPr>
          <p:nvPr/>
        </p:nvSpPr>
        <p:spPr bwMode="auto">
          <a:xfrm flipV="1">
            <a:off x="3643430" y="213305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226242" y="4438104"/>
            <a:ext cx="1498205" cy="576263"/>
            <a:chOff x="1168" y="2774"/>
            <a:chExt cx="2358" cy="363"/>
          </a:xfrm>
        </p:grpSpPr>
        <p:sp>
          <p:nvSpPr>
            <p:cNvPr id="30757" name="Rectangle 64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58" name="Line 65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59" name="Line 66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60" name="Text Box 67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30761" name="Text Box 68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0762" name="Text Box 69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2950" name="Line 70"/>
          <p:cNvSpPr>
            <a:spLocks noChangeShapeType="1"/>
          </p:cNvSpPr>
          <p:nvPr/>
        </p:nvSpPr>
        <p:spPr bwMode="auto">
          <a:xfrm flipV="1">
            <a:off x="3563888" y="4725440"/>
            <a:ext cx="662354" cy="2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6073619" y="530170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54" name="Rectangle 74"/>
          <p:cNvSpPr>
            <a:spLocks noChangeArrowheads="1"/>
          </p:cNvSpPr>
          <p:nvPr/>
        </p:nvSpPr>
        <p:spPr bwMode="auto">
          <a:xfrm>
            <a:off x="5730993" y="3790404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55" name="Line 75"/>
          <p:cNvSpPr>
            <a:spLocks noChangeShapeType="1"/>
          </p:cNvSpPr>
          <p:nvPr/>
        </p:nvSpPr>
        <p:spPr bwMode="auto">
          <a:xfrm flipV="1">
            <a:off x="5875455" y="351100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51" name="Rectangle 77"/>
          <p:cNvSpPr>
            <a:spLocks noChangeArrowheads="1"/>
          </p:cNvSpPr>
          <p:nvPr/>
        </p:nvSpPr>
        <p:spPr bwMode="auto">
          <a:xfrm>
            <a:off x="6112045" y="4438104"/>
            <a:ext cx="19272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52" name="Line 78"/>
          <p:cNvSpPr>
            <a:spLocks noChangeShapeType="1"/>
          </p:cNvSpPr>
          <p:nvPr/>
        </p:nvSpPr>
        <p:spPr bwMode="auto">
          <a:xfrm>
            <a:off x="6730751" y="4438104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3" name="Line 79"/>
          <p:cNvSpPr>
            <a:spLocks noChangeShapeType="1"/>
          </p:cNvSpPr>
          <p:nvPr/>
        </p:nvSpPr>
        <p:spPr bwMode="auto">
          <a:xfrm>
            <a:off x="7372342" y="4438104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54" name="Text Box 80"/>
          <p:cNvSpPr txBox="1">
            <a:spLocks noChangeArrowheads="1"/>
          </p:cNvSpPr>
          <p:nvPr/>
        </p:nvSpPr>
        <p:spPr bwMode="auto">
          <a:xfrm>
            <a:off x="6233007" y="4542879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755" name="Text Box 81"/>
          <p:cNvSpPr txBox="1">
            <a:spLocks noChangeArrowheads="1"/>
          </p:cNvSpPr>
          <p:nvPr/>
        </p:nvSpPr>
        <p:spPr bwMode="auto">
          <a:xfrm>
            <a:off x="6863156" y="4542879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0756" name="Text Box 82"/>
          <p:cNvSpPr txBox="1">
            <a:spLocks noChangeArrowheads="1"/>
          </p:cNvSpPr>
          <p:nvPr/>
        </p:nvSpPr>
        <p:spPr bwMode="auto">
          <a:xfrm>
            <a:off x="7636334" y="4523829"/>
            <a:ext cx="18389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>
              <a:latin typeface="Comic Sans MS" pitchFamily="66" charset="0"/>
            </a:endParaRPr>
          </a:p>
        </p:txBody>
      </p:sp>
      <p:sp>
        <p:nvSpPr>
          <p:cNvPr id="122963" name="Line 83"/>
          <p:cNvSpPr>
            <a:spLocks noChangeShapeType="1"/>
          </p:cNvSpPr>
          <p:nvPr/>
        </p:nvSpPr>
        <p:spPr bwMode="auto">
          <a:xfrm flipV="1">
            <a:off x="6400970" y="501436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65" name="Line 85"/>
          <p:cNvSpPr>
            <a:spLocks noChangeShapeType="1"/>
          </p:cNvSpPr>
          <p:nvPr/>
        </p:nvSpPr>
        <p:spPr bwMode="auto">
          <a:xfrm>
            <a:off x="5392907" y="472544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2966" name="Line 86"/>
          <p:cNvSpPr>
            <a:spLocks noChangeShapeType="1"/>
          </p:cNvSpPr>
          <p:nvPr/>
        </p:nvSpPr>
        <p:spPr bwMode="auto">
          <a:xfrm flipH="1">
            <a:off x="7358232" y="4438104"/>
            <a:ext cx="6810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8" name="타원 87"/>
          <p:cNvSpPr/>
          <p:nvPr/>
        </p:nvSpPr>
        <p:spPr bwMode="auto">
          <a:xfrm>
            <a:off x="3963324" y="1629519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6310757" y="2979184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858" y="4419052"/>
            <a:ext cx="1494433" cy="576263"/>
            <a:chOff x="1258888" y="4581525"/>
            <a:chExt cx="1927225" cy="576263"/>
          </a:xfrm>
        </p:grpSpPr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2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3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4" name="Rectangle 74"/>
          <p:cNvSpPr>
            <a:spLocks noChangeArrowheads="1"/>
          </p:cNvSpPr>
          <p:nvPr/>
        </p:nvSpPr>
        <p:spPr bwMode="auto">
          <a:xfrm>
            <a:off x="674926" y="519022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75"/>
          <p:cNvSpPr>
            <a:spLocks noChangeShapeType="1"/>
          </p:cNvSpPr>
          <p:nvPr/>
        </p:nvSpPr>
        <p:spPr bwMode="auto">
          <a:xfrm flipH="1" flipV="1">
            <a:off x="826684" y="4995314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>
            <a:off x="1840926" y="4727823"/>
            <a:ext cx="49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951" grpId="0"/>
      <p:bldP spid="30751" grpId="0" animBg="1"/>
      <p:bldP spid="30752" grpId="0" animBg="1"/>
      <p:bldP spid="30753" grpId="0" animBg="1"/>
      <p:bldP spid="30754" grpId="0"/>
      <p:bldP spid="30755" grpId="0"/>
      <p:bldP spid="122963" grpId="0" animBg="1"/>
      <p:bldP spid="122965" grpId="0" animBg="1"/>
      <p:bldP spid="122966" grpId="0" animBg="1"/>
      <p:bldP spid="88" grpId="0" animBg="1"/>
      <p:bldP spid="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Polynomials – Addition (4)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620688"/>
            <a:ext cx="8026400" cy="6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accent6"/>
                </a:solidFill>
                <a:latin typeface="Consolas" pitchFamily="49" charset="0"/>
                <a:ea typeface="+mn-ea"/>
                <a:cs typeface="+mn-cs"/>
              </a:defRPr>
            </a:lvl1pPr>
            <a:lvl2pPr marL="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Consolas" pitchFamily="49" charset="0"/>
                <a:ea typeface="+mn-ea"/>
              </a:defRPr>
            </a:lvl2pPr>
            <a:lvl3pPr marL="5364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"/>
              <a:defRPr kumimoji="1" sz="1800">
                <a:solidFill>
                  <a:schemeClr val="tx1"/>
                </a:solidFill>
                <a:latin typeface="Consolas" pitchFamily="49" charset="0"/>
                <a:ea typeface="+mn-ea"/>
              </a:defRPr>
            </a:lvl3pPr>
            <a:lvl4pPr marL="17145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4pPr>
            <a:lvl5pPr marL="21717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20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(a-&gt; </a:t>
            </a:r>
            <a:r>
              <a:rPr lang="en-US" altLang="ko-KR" sz="2000" b="1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b-&gt;</a:t>
            </a:r>
            <a:r>
              <a:rPr lang="en-US" altLang="ko-KR" sz="2000" b="1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expon</a:t>
            </a:r>
            <a:r>
              <a:rPr lang="en-US" altLang="ko-KR" sz="20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altLang="ko-KR" sz="20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attach(b-&gt;</a:t>
            </a:r>
            <a:r>
              <a:rPr lang="en-US" altLang="ko-KR" sz="2000" b="1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b-&gt;</a:t>
            </a:r>
            <a:r>
              <a:rPr lang="en-US" altLang="ko-KR" sz="2000" b="1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ko-KR" sz="2000" b="1" kern="0" dirty="0" err="1">
                <a:solidFill>
                  <a:schemeClr val="tx1"/>
                </a:solidFill>
                <a:latin typeface="Courier New" pitchFamily="49" charset="0"/>
              </a:rPr>
              <a:t>xpon</a:t>
            </a:r>
            <a:r>
              <a:rPr lang="en-US" altLang="ko-KR" sz="2000" b="1" kern="0" dirty="0">
                <a:solidFill>
                  <a:schemeClr val="tx1"/>
                </a:solidFill>
                <a:latin typeface="Courier New" pitchFamily="49" charset="0"/>
              </a:rPr>
              <a:t>, &amp;rear);</a:t>
            </a:r>
            <a:endParaRPr lang="en-US" altLang="ko-KR" sz="2000" kern="0" dirty="0">
              <a:solidFill>
                <a:schemeClr val="tx1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28805" y="1446074"/>
            <a:ext cx="1927225" cy="576262"/>
            <a:chOff x="1168" y="2774"/>
            <a:chExt cx="2358" cy="3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283068" y="1446074"/>
            <a:ext cx="1927225" cy="576262"/>
            <a:chOff x="1168" y="2774"/>
            <a:chExt cx="2358" cy="363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623043" y="1446074"/>
            <a:ext cx="1927225" cy="576262"/>
            <a:chOff x="1168" y="2774"/>
            <a:chExt cx="2358" cy="363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951030" y="2607990"/>
            <a:ext cx="1927225" cy="576262"/>
            <a:chOff x="1168" y="2774"/>
            <a:chExt cx="2358" cy="363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3305293" y="2607990"/>
            <a:ext cx="1927225" cy="576262"/>
            <a:chOff x="1168" y="2774"/>
            <a:chExt cx="2358" cy="363"/>
          </a:xfrm>
        </p:grpSpPr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5659555" y="2607990"/>
            <a:ext cx="1927225" cy="576262"/>
            <a:chOff x="1168" y="2774"/>
            <a:chExt cx="2358" cy="363"/>
          </a:xfrm>
        </p:grpSpPr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2513130" y="1730236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818180" y="173499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4818180" y="289691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6872405" y="1458774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6905743" y="2607990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843150" y="2241977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2357314" y="3851178"/>
            <a:ext cx="1566686" cy="576263"/>
            <a:chOff x="1168" y="2774"/>
            <a:chExt cx="2358" cy="363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5992451" y="2026077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4226242" y="3851178"/>
            <a:ext cx="1498205" cy="576263"/>
            <a:chOff x="1168" y="2774"/>
            <a:chExt cx="2358" cy="363"/>
          </a:xfrm>
        </p:grpSpPr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5730993" y="3473177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75"/>
          <p:cNvSpPr>
            <a:spLocks noChangeShapeType="1"/>
          </p:cNvSpPr>
          <p:nvPr/>
        </p:nvSpPr>
        <p:spPr bwMode="auto">
          <a:xfrm flipV="1">
            <a:off x="5875455" y="3193777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" name="Rectangle 77"/>
          <p:cNvSpPr>
            <a:spLocks noChangeArrowheads="1"/>
          </p:cNvSpPr>
          <p:nvPr/>
        </p:nvSpPr>
        <p:spPr bwMode="auto">
          <a:xfrm>
            <a:off x="6112045" y="3851178"/>
            <a:ext cx="19272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5" name="Line 78"/>
          <p:cNvSpPr>
            <a:spLocks noChangeShapeType="1"/>
          </p:cNvSpPr>
          <p:nvPr/>
        </p:nvSpPr>
        <p:spPr bwMode="auto">
          <a:xfrm>
            <a:off x="6730751" y="385117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79"/>
          <p:cNvSpPr>
            <a:spLocks noChangeShapeType="1"/>
          </p:cNvSpPr>
          <p:nvPr/>
        </p:nvSpPr>
        <p:spPr bwMode="auto">
          <a:xfrm>
            <a:off x="7372342" y="385117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7" name="Text Box 80"/>
          <p:cNvSpPr txBox="1">
            <a:spLocks noChangeArrowheads="1"/>
          </p:cNvSpPr>
          <p:nvPr/>
        </p:nvSpPr>
        <p:spPr bwMode="auto">
          <a:xfrm>
            <a:off x="6233007" y="3955953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8" name="Text Box 81"/>
          <p:cNvSpPr txBox="1">
            <a:spLocks noChangeArrowheads="1"/>
          </p:cNvSpPr>
          <p:nvPr/>
        </p:nvSpPr>
        <p:spPr bwMode="auto">
          <a:xfrm>
            <a:off x="6863156" y="3955953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7636334" y="3936903"/>
            <a:ext cx="18389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>
              <a:latin typeface="Comic Sans MS" pitchFamily="66" charset="0"/>
            </a:endParaRP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5392907" y="41385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3" name="타원 82"/>
          <p:cNvSpPr/>
          <p:nvPr/>
        </p:nvSpPr>
        <p:spPr bwMode="auto">
          <a:xfrm>
            <a:off x="6293248" y="1518801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6310757" y="2661957"/>
            <a:ext cx="485468" cy="4397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92858" y="3832126"/>
            <a:ext cx="1494433" cy="576263"/>
            <a:chOff x="1258888" y="4581525"/>
            <a:chExt cx="1927225" cy="576263"/>
          </a:xfrm>
        </p:grpSpPr>
        <p:sp>
          <p:nvSpPr>
            <p:cNvPr id="86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89" name="Rectangle 74"/>
          <p:cNvSpPr>
            <a:spLocks noChangeArrowheads="1"/>
          </p:cNvSpPr>
          <p:nvPr/>
        </p:nvSpPr>
        <p:spPr bwMode="auto">
          <a:xfrm>
            <a:off x="674926" y="460329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75"/>
          <p:cNvSpPr>
            <a:spLocks noChangeShapeType="1"/>
          </p:cNvSpPr>
          <p:nvPr/>
        </p:nvSpPr>
        <p:spPr bwMode="auto">
          <a:xfrm flipH="1" flipV="1">
            <a:off x="826684" y="4408388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1" name="Line 73"/>
          <p:cNvSpPr>
            <a:spLocks noChangeShapeType="1"/>
          </p:cNvSpPr>
          <p:nvPr/>
        </p:nvSpPr>
        <p:spPr bwMode="auto">
          <a:xfrm>
            <a:off x="1840926" y="4140897"/>
            <a:ext cx="49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06" name="Rectangle 71"/>
          <p:cNvSpPr>
            <a:spLocks noChangeArrowheads="1"/>
          </p:cNvSpPr>
          <p:nvPr/>
        </p:nvSpPr>
        <p:spPr bwMode="auto">
          <a:xfrm>
            <a:off x="3407126" y="513596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 bwMode="auto">
          <a:xfrm>
            <a:off x="4039561" y="5301189"/>
            <a:ext cx="323527" cy="38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8" name="Group 39"/>
          <p:cNvGrpSpPr>
            <a:grpSpLocks/>
          </p:cNvGrpSpPr>
          <p:nvPr/>
        </p:nvGrpSpPr>
        <p:grpSpPr bwMode="auto">
          <a:xfrm>
            <a:off x="4429442" y="4983084"/>
            <a:ext cx="1927225" cy="576262"/>
            <a:chOff x="1168" y="2774"/>
            <a:chExt cx="2358" cy="363"/>
          </a:xfrm>
        </p:grpSpPr>
        <p:sp>
          <p:nvSpPr>
            <p:cNvPr id="109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0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13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14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15" name="Line 51"/>
          <p:cNvSpPr>
            <a:spLocks noChangeShapeType="1"/>
          </p:cNvSpPr>
          <p:nvPr/>
        </p:nvSpPr>
        <p:spPr bwMode="auto">
          <a:xfrm flipH="1">
            <a:off x="5675630" y="4983084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6" name="자유형 115"/>
          <p:cNvSpPr/>
          <p:nvPr/>
        </p:nvSpPr>
        <p:spPr bwMode="auto">
          <a:xfrm>
            <a:off x="4181412" y="4167769"/>
            <a:ext cx="3996635" cy="1055914"/>
          </a:xfrm>
          <a:custGeom>
            <a:avLst/>
            <a:gdLst>
              <a:gd name="connsiteX0" fmla="*/ 3547445 w 3996635"/>
              <a:gd name="connsiteY0" fmla="*/ 0 h 1055914"/>
              <a:gd name="connsiteX1" fmla="*/ 3950217 w 3996635"/>
              <a:gd name="connsiteY1" fmla="*/ 315686 h 1055914"/>
              <a:gd name="connsiteX2" fmla="*/ 2589502 w 3996635"/>
              <a:gd name="connsiteY2" fmla="*/ 533400 h 1055914"/>
              <a:gd name="connsiteX3" fmla="*/ 227302 w 3996635"/>
              <a:gd name="connsiteY3" fmla="*/ 555172 h 1055914"/>
              <a:gd name="connsiteX4" fmla="*/ 227302 w 3996635"/>
              <a:gd name="connsiteY4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6635" h="1055914">
                <a:moveTo>
                  <a:pt x="3547445" y="0"/>
                </a:moveTo>
                <a:cubicBezTo>
                  <a:pt x="3828659" y="113393"/>
                  <a:pt x="4109874" y="226786"/>
                  <a:pt x="3950217" y="315686"/>
                </a:cubicBezTo>
                <a:cubicBezTo>
                  <a:pt x="3790560" y="404586"/>
                  <a:pt x="3209988" y="493486"/>
                  <a:pt x="2589502" y="533400"/>
                </a:cubicBezTo>
                <a:cubicBezTo>
                  <a:pt x="1969016" y="573314"/>
                  <a:pt x="621002" y="468086"/>
                  <a:pt x="227302" y="555172"/>
                </a:cubicBezTo>
                <a:cubicBezTo>
                  <a:pt x="-166398" y="642258"/>
                  <a:pt x="30452" y="849086"/>
                  <a:pt x="227302" y="10559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3671190" y="4120257"/>
            <a:ext cx="540845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3" grpId="0" animBg="1"/>
      <p:bldP spid="84" grpId="0" animBg="1"/>
      <p:bldP spid="106" grpId="0"/>
      <p:bldP spid="115" grpId="0" animBg="1"/>
      <p:bldP spid="1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2114058" y="3284984"/>
            <a:ext cx="6829030" cy="2453035"/>
          </a:xfrm>
          <a:custGeom>
            <a:avLst/>
            <a:gdLst>
              <a:gd name="connsiteX0" fmla="*/ 2013805 w 6829030"/>
              <a:gd name="connsiteY0" fmla="*/ 89458 h 2453035"/>
              <a:gd name="connsiteX1" fmla="*/ 306925 w 6829030"/>
              <a:gd name="connsiteY1" fmla="*/ 124292 h 2453035"/>
              <a:gd name="connsiteX2" fmla="*/ 124045 w 6829030"/>
              <a:gd name="connsiteY2" fmla="*/ 1291241 h 2453035"/>
              <a:gd name="connsiteX3" fmla="*/ 1656753 w 6829030"/>
              <a:gd name="connsiteY3" fmla="*/ 1447995 h 2453035"/>
              <a:gd name="connsiteX4" fmla="*/ 2205393 w 6829030"/>
              <a:gd name="connsiteY4" fmla="*/ 2371104 h 2453035"/>
              <a:gd name="connsiteX5" fmla="*/ 6542262 w 6829030"/>
              <a:gd name="connsiteY5" fmla="*/ 2214350 h 2453035"/>
              <a:gd name="connsiteX6" fmla="*/ 6368091 w 6829030"/>
              <a:gd name="connsiteY6" fmla="*/ 664224 h 2453035"/>
              <a:gd name="connsiteX7" fmla="*/ 5958788 w 6829030"/>
              <a:gd name="connsiteY7" fmla="*/ 202670 h 2453035"/>
              <a:gd name="connsiteX8" fmla="*/ 3555222 w 6829030"/>
              <a:gd name="connsiteY8" fmla="*/ 54624 h 2453035"/>
              <a:gd name="connsiteX9" fmla="*/ 1909302 w 6829030"/>
              <a:gd name="connsiteY9" fmla="*/ 89458 h 24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29030" h="2453035">
                <a:moveTo>
                  <a:pt x="2013805" y="89458"/>
                </a:moveTo>
                <a:cubicBezTo>
                  <a:pt x="1317845" y="6726"/>
                  <a:pt x="621885" y="-76005"/>
                  <a:pt x="306925" y="124292"/>
                </a:cubicBezTo>
                <a:cubicBezTo>
                  <a:pt x="-8035" y="324589"/>
                  <a:pt x="-100926" y="1070624"/>
                  <a:pt x="124045" y="1291241"/>
                </a:cubicBezTo>
                <a:cubicBezTo>
                  <a:pt x="349016" y="1511858"/>
                  <a:pt x="1309862" y="1268018"/>
                  <a:pt x="1656753" y="1447995"/>
                </a:cubicBezTo>
                <a:cubicBezTo>
                  <a:pt x="2003644" y="1627972"/>
                  <a:pt x="1391141" y="2243378"/>
                  <a:pt x="2205393" y="2371104"/>
                </a:cubicBezTo>
                <a:cubicBezTo>
                  <a:pt x="3019645" y="2498830"/>
                  <a:pt x="5848479" y="2498830"/>
                  <a:pt x="6542262" y="2214350"/>
                </a:cubicBezTo>
                <a:cubicBezTo>
                  <a:pt x="7236045" y="1929870"/>
                  <a:pt x="6465337" y="999504"/>
                  <a:pt x="6368091" y="664224"/>
                </a:cubicBezTo>
                <a:cubicBezTo>
                  <a:pt x="6270845" y="328944"/>
                  <a:pt x="6427599" y="304270"/>
                  <a:pt x="5958788" y="202670"/>
                </a:cubicBezTo>
                <a:cubicBezTo>
                  <a:pt x="5489977" y="101070"/>
                  <a:pt x="4230136" y="73493"/>
                  <a:pt x="3555222" y="54624"/>
                </a:cubicBezTo>
                <a:cubicBezTo>
                  <a:pt x="2880308" y="35755"/>
                  <a:pt x="2394805" y="62606"/>
                  <a:pt x="1909302" y="89458"/>
                </a:cubicBezTo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Polynomials – Addition (5)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25</a:t>
            </a:fld>
            <a:r>
              <a:rPr lang="en-US" altLang="ko-KR" dirty="0"/>
              <a:t>-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8805" y="1354398"/>
            <a:ext cx="1927225" cy="576262"/>
            <a:chOff x="1168" y="2774"/>
            <a:chExt cx="2358" cy="36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283068" y="1354398"/>
            <a:ext cx="1927225" cy="576262"/>
            <a:chOff x="1168" y="2774"/>
            <a:chExt cx="2358" cy="36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623043" y="1354398"/>
            <a:ext cx="1927225" cy="576262"/>
            <a:chOff x="1168" y="2774"/>
            <a:chExt cx="2358" cy="363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951030" y="2564904"/>
            <a:ext cx="1927225" cy="576262"/>
            <a:chOff x="1168" y="2774"/>
            <a:chExt cx="2358" cy="363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305293" y="2564904"/>
            <a:ext cx="1927225" cy="576262"/>
            <a:chOff x="1168" y="2774"/>
            <a:chExt cx="2358" cy="36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659555" y="2564904"/>
            <a:ext cx="1927225" cy="576262"/>
            <a:chOff x="1168" y="2774"/>
            <a:chExt cx="2358" cy="363"/>
          </a:xfrm>
        </p:grpSpPr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513130" y="163856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818180" y="164332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4818180" y="285382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13130" y="285382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H="1">
            <a:off x="6872405" y="136709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6905743" y="2564904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735765" y="21465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421853" y="3680262"/>
            <a:ext cx="1617708" cy="576263"/>
            <a:chOff x="1168" y="2774"/>
            <a:chExt cx="2358" cy="363"/>
          </a:xfrm>
        </p:grpSpPr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61" name="Line 61"/>
          <p:cNvSpPr>
            <a:spLocks noChangeShapeType="1"/>
          </p:cNvSpPr>
          <p:nvPr/>
        </p:nvSpPr>
        <p:spPr bwMode="auto">
          <a:xfrm flipV="1">
            <a:off x="5885066" y="193066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2" name="Group 63"/>
          <p:cNvGrpSpPr>
            <a:grpSpLocks/>
          </p:cNvGrpSpPr>
          <p:nvPr/>
        </p:nvGrpSpPr>
        <p:grpSpPr bwMode="auto">
          <a:xfrm>
            <a:off x="4530203" y="3680262"/>
            <a:ext cx="1470106" cy="576263"/>
            <a:chOff x="1168" y="2774"/>
            <a:chExt cx="2358" cy="363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6" name="Text Box 67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69" name="Line 70"/>
          <p:cNvSpPr>
            <a:spLocks noChangeShapeType="1"/>
          </p:cNvSpPr>
          <p:nvPr/>
        </p:nvSpPr>
        <p:spPr bwMode="auto">
          <a:xfrm flipV="1">
            <a:off x="3789772" y="3967600"/>
            <a:ext cx="740430" cy="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3407126" y="4908012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7427652" y="3199073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b=NULL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6493993" y="3680262"/>
            <a:ext cx="1412956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>
            <a:off x="6949874" y="36802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79"/>
          <p:cNvSpPr>
            <a:spLocks noChangeShapeType="1"/>
          </p:cNvSpPr>
          <p:nvPr/>
        </p:nvSpPr>
        <p:spPr bwMode="auto">
          <a:xfrm>
            <a:off x="7498699" y="3682563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" name="Text Box 80"/>
          <p:cNvSpPr txBox="1">
            <a:spLocks noChangeArrowheads="1"/>
          </p:cNvSpPr>
          <p:nvPr/>
        </p:nvSpPr>
        <p:spPr bwMode="auto">
          <a:xfrm>
            <a:off x="6614954" y="3785037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>
            <a:off x="7102953" y="3785037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80" name="Line 85"/>
          <p:cNvSpPr>
            <a:spLocks noChangeShapeType="1"/>
          </p:cNvSpPr>
          <p:nvPr/>
        </p:nvSpPr>
        <p:spPr bwMode="auto">
          <a:xfrm>
            <a:off x="5774854" y="39676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72457" y="620688"/>
            <a:ext cx="8031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latin typeface="Courier New" pitchFamily="49" charset="0"/>
              </a:rPr>
              <a:t>for (; a; a = a-&gt;link) </a:t>
            </a:r>
          </a:p>
          <a:p>
            <a:pPr algn="l"/>
            <a:r>
              <a:rPr lang="en-US" altLang="ko-KR" sz="2000" b="1" dirty="0">
                <a:latin typeface="Courier New" pitchFamily="49" charset="0"/>
              </a:rPr>
              <a:t>	attach(a-&gt;</a:t>
            </a:r>
            <a:r>
              <a:rPr lang="en-US" altLang="ko-KR" sz="2000" b="1" dirty="0" err="1">
                <a:latin typeface="Courier New" pitchFamily="49" charset="0"/>
              </a:rPr>
              <a:t>coef,a</a:t>
            </a:r>
            <a:r>
              <a:rPr lang="en-US" altLang="ko-KR" sz="2000" b="1" dirty="0">
                <a:latin typeface="Courier New" pitchFamily="49" charset="0"/>
              </a:rPr>
              <a:t>-&gt;</a:t>
            </a:r>
            <a:r>
              <a:rPr lang="en-US" altLang="ko-KR" sz="2000" b="1" dirty="0" err="1">
                <a:latin typeface="Courier New" pitchFamily="49" charset="0"/>
              </a:rPr>
              <a:t>expon</a:t>
            </a:r>
            <a:r>
              <a:rPr lang="en-US" altLang="ko-KR" sz="2000" b="1" dirty="0">
                <a:latin typeface="Courier New" pitchFamily="49" charset="0"/>
              </a:rPr>
              <a:t>,&amp;rear);</a:t>
            </a:r>
            <a:endParaRPr lang="en-US" sz="2000" dirty="0"/>
          </a:p>
        </p:txBody>
      </p:sp>
      <p:grpSp>
        <p:nvGrpSpPr>
          <p:cNvPr id="90" name="Group 18"/>
          <p:cNvGrpSpPr>
            <a:grpSpLocks/>
          </p:cNvGrpSpPr>
          <p:nvPr/>
        </p:nvGrpSpPr>
        <p:grpSpPr bwMode="auto">
          <a:xfrm>
            <a:off x="6864865" y="4728810"/>
            <a:ext cx="1739584" cy="576262"/>
            <a:chOff x="1168" y="2774"/>
            <a:chExt cx="2358" cy="363"/>
          </a:xfrm>
        </p:grpSpPr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5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6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97" name="Line 50"/>
          <p:cNvSpPr>
            <a:spLocks noChangeShapeType="1"/>
          </p:cNvSpPr>
          <p:nvPr/>
        </p:nvSpPr>
        <p:spPr bwMode="auto">
          <a:xfrm flipH="1">
            <a:off x="7992851" y="4718267"/>
            <a:ext cx="611598" cy="59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827584" y="3664768"/>
            <a:ext cx="1232025" cy="576263"/>
            <a:chOff x="1258888" y="4581525"/>
            <a:chExt cx="1927225" cy="576263"/>
          </a:xfrm>
        </p:grpSpPr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7" name="Rectangle 74"/>
          <p:cNvSpPr>
            <a:spLocks noChangeArrowheads="1"/>
          </p:cNvSpPr>
          <p:nvPr/>
        </p:nvSpPr>
        <p:spPr bwMode="auto">
          <a:xfrm>
            <a:off x="847937" y="444240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Line 75"/>
          <p:cNvSpPr>
            <a:spLocks noChangeShapeType="1"/>
          </p:cNvSpPr>
          <p:nvPr/>
        </p:nvSpPr>
        <p:spPr bwMode="auto">
          <a:xfrm flipH="1" flipV="1">
            <a:off x="999695" y="4247493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1850324" y="3961396"/>
            <a:ext cx="571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grpSp>
        <p:nvGrpSpPr>
          <p:cNvPr id="99" name="Group 39"/>
          <p:cNvGrpSpPr>
            <a:grpSpLocks/>
          </p:cNvGrpSpPr>
          <p:nvPr/>
        </p:nvGrpSpPr>
        <p:grpSpPr bwMode="auto">
          <a:xfrm>
            <a:off x="4429442" y="4728810"/>
            <a:ext cx="1927225" cy="576262"/>
            <a:chOff x="1168" y="2774"/>
            <a:chExt cx="2358" cy="363"/>
          </a:xfrm>
        </p:grpSpPr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13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15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72" name="자유형 71"/>
          <p:cNvSpPr/>
          <p:nvPr/>
        </p:nvSpPr>
        <p:spPr bwMode="auto">
          <a:xfrm>
            <a:off x="4181412" y="3939817"/>
            <a:ext cx="3996635" cy="1055914"/>
          </a:xfrm>
          <a:custGeom>
            <a:avLst/>
            <a:gdLst>
              <a:gd name="connsiteX0" fmla="*/ 3547445 w 3996635"/>
              <a:gd name="connsiteY0" fmla="*/ 0 h 1055914"/>
              <a:gd name="connsiteX1" fmla="*/ 3950217 w 3996635"/>
              <a:gd name="connsiteY1" fmla="*/ 315686 h 1055914"/>
              <a:gd name="connsiteX2" fmla="*/ 2589502 w 3996635"/>
              <a:gd name="connsiteY2" fmla="*/ 533400 h 1055914"/>
              <a:gd name="connsiteX3" fmla="*/ 227302 w 3996635"/>
              <a:gd name="connsiteY3" fmla="*/ 555172 h 1055914"/>
              <a:gd name="connsiteX4" fmla="*/ 227302 w 3996635"/>
              <a:gd name="connsiteY4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6635" h="1055914">
                <a:moveTo>
                  <a:pt x="3547445" y="0"/>
                </a:moveTo>
                <a:cubicBezTo>
                  <a:pt x="3828659" y="113393"/>
                  <a:pt x="4109874" y="226786"/>
                  <a:pt x="3950217" y="315686"/>
                </a:cubicBezTo>
                <a:cubicBezTo>
                  <a:pt x="3790560" y="404586"/>
                  <a:pt x="3209988" y="493486"/>
                  <a:pt x="2589502" y="533400"/>
                </a:cubicBezTo>
                <a:cubicBezTo>
                  <a:pt x="1969016" y="573314"/>
                  <a:pt x="621002" y="468086"/>
                  <a:pt x="227302" y="555172"/>
                </a:cubicBezTo>
                <a:cubicBezTo>
                  <a:pt x="-166398" y="642258"/>
                  <a:pt x="30452" y="849086"/>
                  <a:pt x="227302" y="10559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/>
          <p:cNvCxnSpPr>
            <a:endCxn id="91" idx="1"/>
          </p:cNvCxnSpPr>
          <p:nvPr/>
        </p:nvCxnSpPr>
        <p:spPr bwMode="auto">
          <a:xfrm>
            <a:off x="6061123" y="4995731"/>
            <a:ext cx="803742" cy="21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자유형 81"/>
          <p:cNvSpPr/>
          <p:nvPr/>
        </p:nvSpPr>
        <p:spPr bwMode="auto">
          <a:xfrm>
            <a:off x="3640648" y="5148131"/>
            <a:ext cx="3250009" cy="675315"/>
          </a:xfrm>
          <a:custGeom>
            <a:avLst/>
            <a:gdLst>
              <a:gd name="connsiteX0" fmla="*/ 82266 w 3250009"/>
              <a:gd name="connsiteY0" fmla="*/ 0 h 675315"/>
              <a:gd name="connsiteX1" fmla="*/ 202009 w 3250009"/>
              <a:gd name="connsiteY1" fmla="*/ 315686 h 675315"/>
              <a:gd name="connsiteX2" fmla="*/ 1834866 w 3250009"/>
              <a:gd name="connsiteY2" fmla="*/ 674915 h 675315"/>
              <a:gd name="connsiteX3" fmla="*/ 2803695 w 3250009"/>
              <a:gd name="connsiteY3" fmla="*/ 381000 h 675315"/>
              <a:gd name="connsiteX4" fmla="*/ 3250009 w 3250009"/>
              <a:gd name="connsiteY4" fmla="*/ 130629 h 67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0009" h="675315">
                <a:moveTo>
                  <a:pt x="82266" y="0"/>
                </a:moveTo>
                <a:cubicBezTo>
                  <a:pt x="-3913" y="101600"/>
                  <a:pt x="-90091" y="203200"/>
                  <a:pt x="202009" y="315686"/>
                </a:cubicBezTo>
                <a:cubicBezTo>
                  <a:pt x="494109" y="428172"/>
                  <a:pt x="1401252" y="664029"/>
                  <a:pt x="1834866" y="674915"/>
                </a:cubicBezTo>
                <a:cubicBezTo>
                  <a:pt x="2268480" y="685801"/>
                  <a:pt x="2567838" y="471714"/>
                  <a:pt x="2803695" y="381000"/>
                </a:cubicBezTo>
                <a:cubicBezTo>
                  <a:pt x="3039552" y="290286"/>
                  <a:pt x="3144780" y="210457"/>
                  <a:pt x="3250009" y="1306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364913" y="204496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a=NULL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563" y="19785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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6162" y="20694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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 bwMode="auto">
          <a:xfrm>
            <a:off x="3981283" y="5100506"/>
            <a:ext cx="459336" cy="47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3991371" y="480022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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3337781" y="51785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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/>
      <p:bldP spid="61" grpId="0" animBg="1"/>
      <p:bldP spid="89" grpId="0"/>
      <p:bldP spid="97" grpId="0" animBg="1"/>
      <p:bldP spid="107" grpId="0"/>
      <p:bldP spid="108" grpId="0" animBg="1"/>
      <p:bldP spid="109" grpId="0" animBg="1"/>
      <p:bldP spid="82" grpId="0" animBg="1"/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2259013" y="3467639"/>
            <a:ext cx="6490391" cy="2219321"/>
          </a:xfrm>
          <a:custGeom>
            <a:avLst/>
            <a:gdLst>
              <a:gd name="connsiteX0" fmla="*/ 2013805 w 6829030"/>
              <a:gd name="connsiteY0" fmla="*/ 89458 h 2453035"/>
              <a:gd name="connsiteX1" fmla="*/ 306925 w 6829030"/>
              <a:gd name="connsiteY1" fmla="*/ 124292 h 2453035"/>
              <a:gd name="connsiteX2" fmla="*/ 124045 w 6829030"/>
              <a:gd name="connsiteY2" fmla="*/ 1291241 h 2453035"/>
              <a:gd name="connsiteX3" fmla="*/ 1656753 w 6829030"/>
              <a:gd name="connsiteY3" fmla="*/ 1447995 h 2453035"/>
              <a:gd name="connsiteX4" fmla="*/ 2205393 w 6829030"/>
              <a:gd name="connsiteY4" fmla="*/ 2371104 h 2453035"/>
              <a:gd name="connsiteX5" fmla="*/ 6542262 w 6829030"/>
              <a:gd name="connsiteY5" fmla="*/ 2214350 h 2453035"/>
              <a:gd name="connsiteX6" fmla="*/ 6368091 w 6829030"/>
              <a:gd name="connsiteY6" fmla="*/ 664224 h 2453035"/>
              <a:gd name="connsiteX7" fmla="*/ 5958788 w 6829030"/>
              <a:gd name="connsiteY7" fmla="*/ 202670 h 2453035"/>
              <a:gd name="connsiteX8" fmla="*/ 3555222 w 6829030"/>
              <a:gd name="connsiteY8" fmla="*/ 54624 h 2453035"/>
              <a:gd name="connsiteX9" fmla="*/ 1909302 w 6829030"/>
              <a:gd name="connsiteY9" fmla="*/ 89458 h 24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29030" h="2453035">
                <a:moveTo>
                  <a:pt x="2013805" y="89458"/>
                </a:moveTo>
                <a:cubicBezTo>
                  <a:pt x="1317845" y="6726"/>
                  <a:pt x="621885" y="-76005"/>
                  <a:pt x="306925" y="124292"/>
                </a:cubicBezTo>
                <a:cubicBezTo>
                  <a:pt x="-8035" y="324589"/>
                  <a:pt x="-100926" y="1070624"/>
                  <a:pt x="124045" y="1291241"/>
                </a:cubicBezTo>
                <a:cubicBezTo>
                  <a:pt x="349016" y="1511858"/>
                  <a:pt x="1309862" y="1268018"/>
                  <a:pt x="1656753" y="1447995"/>
                </a:cubicBezTo>
                <a:cubicBezTo>
                  <a:pt x="2003644" y="1627972"/>
                  <a:pt x="1391141" y="2243378"/>
                  <a:pt x="2205393" y="2371104"/>
                </a:cubicBezTo>
                <a:cubicBezTo>
                  <a:pt x="3019645" y="2498830"/>
                  <a:pt x="5848479" y="2498830"/>
                  <a:pt x="6542262" y="2214350"/>
                </a:cubicBezTo>
                <a:cubicBezTo>
                  <a:pt x="7236045" y="1929870"/>
                  <a:pt x="6465337" y="999504"/>
                  <a:pt x="6368091" y="664224"/>
                </a:cubicBezTo>
                <a:cubicBezTo>
                  <a:pt x="6270845" y="328944"/>
                  <a:pt x="6427599" y="304270"/>
                  <a:pt x="5958788" y="202670"/>
                </a:cubicBezTo>
                <a:cubicBezTo>
                  <a:pt x="5489977" y="101070"/>
                  <a:pt x="4230136" y="73493"/>
                  <a:pt x="3555222" y="54624"/>
                </a:cubicBezTo>
                <a:cubicBezTo>
                  <a:pt x="2880308" y="35755"/>
                  <a:pt x="2394805" y="62606"/>
                  <a:pt x="1909302" y="89458"/>
                </a:cubicBezTo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Polynomials – Addition (5)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26</a:t>
            </a:fld>
            <a:r>
              <a:rPr lang="en-US" altLang="ko-KR" dirty="0"/>
              <a:t>-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8805" y="1354398"/>
            <a:ext cx="1927225" cy="576262"/>
            <a:chOff x="1168" y="2774"/>
            <a:chExt cx="2358" cy="36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283068" y="1354398"/>
            <a:ext cx="1927225" cy="576262"/>
            <a:chOff x="1168" y="2774"/>
            <a:chExt cx="2358" cy="36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623043" y="1354398"/>
            <a:ext cx="1927225" cy="576262"/>
            <a:chOff x="1168" y="2774"/>
            <a:chExt cx="2358" cy="363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951030" y="2564904"/>
            <a:ext cx="1927225" cy="576262"/>
            <a:chOff x="1168" y="2774"/>
            <a:chExt cx="2358" cy="363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305293" y="2564904"/>
            <a:ext cx="1927225" cy="576262"/>
            <a:chOff x="1168" y="2774"/>
            <a:chExt cx="2358" cy="36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659555" y="2564904"/>
            <a:ext cx="1927225" cy="576262"/>
            <a:chOff x="1168" y="2774"/>
            <a:chExt cx="2358" cy="363"/>
          </a:xfrm>
        </p:grpSpPr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513130" y="163856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818180" y="164332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4818180" y="285382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13130" y="285382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H="1">
            <a:off x="6872405" y="136709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6905743" y="2564904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421853" y="3680262"/>
            <a:ext cx="1617708" cy="576263"/>
            <a:chOff x="1168" y="2774"/>
            <a:chExt cx="2358" cy="363"/>
          </a:xfrm>
        </p:grpSpPr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62" name="Group 63"/>
          <p:cNvGrpSpPr>
            <a:grpSpLocks/>
          </p:cNvGrpSpPr>
          <p:nvPr/>
        </p:nvGrpSpPr>
        <p:grpSpPr bwMode="auto">
          <a:xfrm>
            <a:off x="4530203" y="3680262"/>
            <a:ext cx="1470106" cy="576263"/>
            <a:chOff x="1168" y="2774"/>
            <a:chExt cx="2358" cy="363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6" name="Text Box 67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69" name="Line 70"/>
          <p:cNvSpPr>
            <a:spLocks noChangeShapeType="1"/>
          </p:cNvSpPr>
          <p:nvPr/>
        </p:nvSpPr>
        <p:spPr bwMode="auto">
          <a:xfrm flipV="1">
            <a:off x="3789772" y="3967600"/>
            <a:ext cx="740430" cy="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3407126" y="4908012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7427652" y="3199073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b=NULL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6493993" y="3680262"/>
            <a:ext cx="1412956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>
            <a:off x="6949874" y="36802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79"/>
          <p:cNvSpPr>
            <a:spLocks noChangeShapeType="1"/>
          </p:cNvSpPr>
          <p:nvPr/>
        </p:nvSpPr>
        <p:spPr bwMode="auto">
          <a:xfrm>
            <a:off x="7498699" y="3682563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" name="Text Box 80"/>
          <p:cNvSpPr txBox="1">
            <a:spLocks noChangeArrowheads="1"/>
          </p:cNvSpPr>
          <p:nvPr/>
        </p:nvSpPr>
        <p:spPr bwMode="auto">
          <a:xfrm>
            <a:off x="6614954" y="3785037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>
            <a:off x="7102953" y="3785037"/>
            <a:ext cx="3236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80" name="Line 85"/>
          <p:cNvSpPr>
            <a:spLocks noChangeShapeType="1"/>
          </p:cNvSpPr>
          <p:nvPr/>
        </p:nvSpPr>
        <p:spPr bwMode="auto">
          <a:xfrm>
            <a:off x="5774854" y="39676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04505" y="685145"/>
            <a:ext cx="8031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c=c-&gt;link;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return c;</a:t>
            </a:r>
          </a:p>
          <a:p>
            <a:pPr algn="l"/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0" name="Group 18"/>
          <p:cNvGrpSpPr>
            <a:grpSpLocks/>
          </p:cNvGrpSpPr>
          <p:nvPr/>
        </p:nvGrpSpPr>
        <p:grpSpPr bwMode="auto">
          <a:xfrm>
            <a:off x="6864865" y="4728810"/>
            <a:ext cx="1739584" cy="576262"/>
            <a:chOff x="1168" y="2774"/>
            <a:chExt cx="2358" cy="363"/>
          </a:xfrm>
        </p:grpSpPr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5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6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97" name="Line 50"/>
          <p:cNvSpPr>
            <a:spLocks noChangeShapeType="1"/>
          </p:cNvSpPr>
          <p:nvPr/>
        </p:nvSpPr>
        <p:spPr bwMode="auto">
          <a:xfrm flipH="1">
            <a:off x="7992851" y="4718267"/>
            <a:ext cx="611598" cy="59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827584" y="3664768"/>
            <a:ext cx="1232025" cy="576263"/>
            <a:chOff x="1258888" y="4581525"/>
            <a:chExt cx="1927225" cy="576263"/>
          </a:xfrm>
        </p:grpSpPr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1258888" y="4581525"/>
              <a:ext cx="19272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1877594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2519185" y="45815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1850324" y="3961396"/>
            <a:ext cx="571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2469218" y="444240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Line 75"/>
          <p:cNvSpPr>
            <a:spLocks noChangeShapeType="1"/>
          </p:cNvSpPr>
          <p:nvPr/>
        </p:nvSpPr>
        <p:spPr bwMode="auto">
          <a:xfrm flipH="1" flipV="1">
            <a:off x="2620976" y="4247493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grpSp>
        <p:nvGrpSpPr>
          <p:cNvPr id="99" name="Group 39"/>
          <p:cNvGrpSpPr>
            <a:grpSpLocks/>
          </p:cNvGrpSpPr>
          <p:nvPr/>
        </p:nvGrpSpPr>
        <p:grpSpPr bwMode="auto">
          <a:xfrm>
            <a:off x="4429442" y="4728810"/>
            <a:ext cx="1927225" cy="576262"/>
            <a:chOff x="1168" y="2774"/>
            <a:chExt cx="2358" cy="363"/>
          </a:xfrm>
        </p:grpSpPr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13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15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72" name="자유형 71"/>
          <p:cNvSpPr/>
          <p:nvPr/>
        </p:nvSpPr>
        <p:spPr bwMode="auto">
          <a:xfrm>
            <a:off x="4181412" y="3939817"/>
            <a:ext cx="3996635" cy="1055914"/>
          </a:xfrm>
          <a:custGeom>
            <a:avLst/>
            <a:gdLst>
              <a:gd name="connsiteX0" fmla="*/ 3547445 w 3996635"/>
              <a:gd name="connsiteY0" fmla="*/ 0 h 1055914"/>
              <a:gd name="connsiteX1" fmla="*/ 3950217 w 3996635"/>
              <a:gd name="connsiteY1" fmla="*/ 315686 h 1055914"/>
              <a:gd name="connsiteX2" fmla="*/ 2589502 w 3996635"/>
              <a:gd name="connsiteY2" fmla="*/ 533400 h 1055914"/>
              <a:gd name="connsiteX3" fmla="*/ 227302 w 3996635"/>
              <a:gd name="connsiteY3" fmla="*/ 555172 h 1055914"/>
              <a:gd name="connsiteX4" fmla="*/ 227302 w 3996635"/>
              <a:gd name="connsiteY4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6635" h="1055914">
                <a:moveTo>
                  <a:pt x="3547445" y="0"/>
                </a:moveTo>
                <a:cubicBezTo>
                  <a:pt x="3828659" y="113393"/>
                  <a:pt x="4109874" y="226786"/>
                  <a:pt x="3950217" y="315686"/>
                </a:cubicBezTo>
                <a:cubicBezTo>
                  <a:pt x="3790560" y="404586"/>
                  <a:pt x="3209988" y="493486"/>
                  <a:pt x="2589502" y="533400"/>
                </a:cubicBezTo>
                <a:cubicBezTo>
                  <a:pt x="1969016" y="573314"/>
                  <a:pt x="621002" y="468086"/>
                  <a:pt x="227302" y="555172"/>
                </a:cubicBezTo>
                <a:cubicBezTo>
                  <a:pt x="-166398" y="642258"/>
                  <a:pt x="30452" y="849086"/>
                  <a:pt x="227302" y="10559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/>
          <p:cNvCxnSpPr>
            <a:endCxn id="91" idx="1"/>
          </p:cNvCxnSpPr>
          <p:nvPr/>
        </p:nvCxnSpPr>
        <p:spPr bwMode="auto">
          <a:xfrm>
            <a:off x="6061123" y="4995731"/>
            <a:ext cx="803742" cy="21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자유형 81"/>
          <p:cNvSpPr/>
          <p:nvPr/>
        </p:nvSpPr>
        <p:spPr bwMode="auto">
          <a:xfrm>
            <a:off x="3640648" y="5148131"/>
            <a:ext cx="3250009" cy="675315"/>
          </a:xfrm>
          <a:custGeom>
            <a:avLst/>
            <a:gdLst>
              <a:gd name="connsiteX0" fmla="*/ 82266 w 3250009"/>
              <a:gd name="connsiteY0" fmla="*/ 0 h 675315"/>
              <a:gd name="connsiteX1" fmla="*/ 202009 w 3250009"/>
              <a:gd name="connsiteY1" fmla="*/ 315686 h 675315"/>
              <a:gd name="connsiteX2" fmla="*/ 1834866 w 3250009"/>
              <a:gd name="connsiteY2" fmla="*/ 674915 h 675315"/>
              <a:gd name="connsiteX3" fmla="*/ 2803695 w 3250009"/>
              <a:gd name="connsiteY3" fmla="*/ 381000 h 675315"/>
              <a:gd name="connsiteX4" fmla="*/ 3250009 w 3250009"/>
              <a:gd name="connsiteY4" fmla="*/ 130629 h 67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0009" h="675315">
                <a:moveTo>
                  <a:pt x="82266" y="0"/>
                </a:moveTo>
                <a:cubicBezTo>
                  <a:pt x="-3913" y="101600"/>
                  <a:pt x="-90091" y="203200"/>
                  <a:pt x="202009" y="315686"/>
                </a:cubicBezTo>
                <a:cubicBezTo>
                  <a:pt x="494109" y="428172"/>
                  <a:pt x="1401252" y="664029"/>
                  <a:pt x="1834866" y="674915"/>
                </a:cubicBezTo>
                <a:cubicBezTo>
                  <a:pt x="2268480" y="685801"/>
                  <a:pt x="2567838" y="471714"/>
                  <a:pt x="2803695" y="381000"/>
                </a:cubicBezTo>
                <a:cubicBezTo>
                  <a:pt x="3039552" y="290286"/>
                  <a:pt x="3144780" y="210457"/>
                  <a:pt x="3250009" y="1306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364913" y="204496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a=NULL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74"/>
          <p:cNvSpPr>
            <a:spLocks noChangeArrowheads="1"/>
          </p:cNvSpPr>
          <p:nvPr/>
        </p:nvSpPr>
        <p:spPr bwMode="auto">
          <a:xfrm>
            <a:off x="846638" y="444240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Line 75"/>
          <p:cNvSpPr>
            <a:spLocks noChangeShapeType="1"/>
          </p:cNvSpPr>
          <p:nvPr/>
        </p:nvSpPr>
        <p:spPr bwMode="auto">
          <a:xfrm flipH="1" flipV="1">
            <a:off x="998396" y="4247493"/>
            <a:ext cx="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697553" y="42064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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28527" y="427018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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6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9" grpId="0" animBg="1"/>
      <p:bldP spid="116" grpId="0"/>
      <p:bldP spid="117" grpId="0" animBg="1"/>
      <p:bldP spid="107" grpId="0"/>
      <p:bldP spid="1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Analysis of padd</a:t>
            </a:r>
          </a:p>
        </p:txBody>
      </p:sp>
      <p:graphicFrame>
        <p:nvGraphicFramePr>
          <p:cNvPr id="1280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827057"/>
              </p:ext>
            </p:extLst>
          </p:nvPr>
        </p:nvGraphicFramePr>
        <p:xfrm>
          <a:off x="1479550" y="1125538"/>
          <a:ext cx="3233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8" name="수식" r:id="rId3" imgW="1638000" imgH="241200" progId="Equation.3">
                  <p:embed/>
                </p:oleObj>
              </mc:Choice>
              <mc:Fallback>
                <p:oleObj name="수식" r:id="rId3" imgW="1638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125538"/>
                        <a:ext cx="3233738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27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58235"/>
              </p:ext>
            </p:extLst>
          </p:nvPr>
        </p:nvGraphicFramePr>
        <p:xfrm>
          <a:off x="1547813" y="1711533"/>
          <a:ext cx="3240211" cy="48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" name="Equation" r:id="rId5" imgW="1600200" imgH="241200" progId="Equation.3">
                  <p:embed/>
                </p:oleObj>
              </mc:Choice>
              <mc:Fallback>
                <p:oleObj name="Equation" r:id="rId5" imgW="16002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11533"/>
                        <a:ext cx="3240211" cy="488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042988" y="2287794"/>
            <a:ext cx="669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1"/>
              <a:t>where a</a:t>
            </a:r>
            <a:r>
              <a:rPr lang="en-US" altLang="ko-KR" sz="2400" i="1" baseline="-25000"/>
              <a:t>i</a:t>
            </a:r>
            <a:r>
              <a:rPr lang="en-US" altLang="ko-KR" sz="2400" i="1"/>
              <a:t>, b</a:t>
            </a:r>
            <a:r>
              <a:rPr lang="en-US" altLang="ko-KR" sz="2400" i="1" baseline="-25000"/>
              <a:t>i </a:t>
            </a:r>
            <a:r>
              <a:rPr lang="en-US" altLang="ko-KR" sz="2400" i="1">
                <a:cs typeface="Times New Roman" pitchFamily="18" charset="0"/>
              </a:rPr>
              <a:t>≠0,</a:t>
            </a:r>
            <a:r>
              <a:rPr lang="en-US" altLang="ko-KR" sz="2400">
                <a:cs typeface="Times New Roman" pitchFamily="18" charset="0"/>
              </a:rPr>
              <a:t> </a:t>
            </a:r>
            <a:r>
              <a:rPr lang="en-US" altLang="ko-KR" sz="2400" i="1">
                <a:cs typeface="Times New Roman" pitchFamily="18" charset="0"/>
              </a:rPr>
              <a:t>e</a:t>
            </a:r>
            <a:r>
              <a:rPr lang="en-US" altLang="ko-KR" sz="2400" i="1" baseline="-25000">
                <a:cs typeface="Times New Roman" pitchFamily="18" charset="0"/>
              </a:rPr>
              <a:t>m-1</a:t>
            </a:r>
            <a:r>
              <a:rPr lang="en-US" altLang="ko-KR" sz="2400" i="1">
                <a:cs typeface="Times New Roman" pitchFamily="18" charset="0"/>
              </a:rPr>
              <a:t> &gt; … </a:t>
            </a:r>
            <a:r>
              <a:rPr lang="en-US" altLang="ko-KR" i="1"/>
              <a:t>&gt;</a:t>
            </a:r>
            <a:r>
              <a:rPr lang="en-US" altLang="ko-KR"/>
              <a:t> </a:t>
            </a:r>
            <a:r>
              <a:rPr lang="en-US" altLang="ko-KR" sz="2400" i="1">
                <a:cs typeface="Times New Roman" pitchFamily="18" charset="0"/>
              </a:rPr>
              <a:t>e</a:t>
            </a:r>
            <a:r>
              <a:rPr lang="en-US" altLang="ko-KR" sz="2400" i="1" baseline="-25000">
                <a:cs typeface="Times New Roman" pitchFamily="18" charset="0"/>
              </a:rPr>
              <a:t>0</a:t>
            </a:r>
            <a:r>
              <a:rPr lang="en-US" altLang="ko-KR" sz="2400" i="1">
                <a:cs typeface="Times New Roman" pitchFamily="18" charset="0"/>
              </a:rPr>
              <a:t> ≥ 0, </a:t>
            </a:r>
            <a:r>
              <a:rPr lang="en-US" altLang="ko-KR" sz="2400" i="1"/>
              <a:t>f</a:t>
            </a:r>
            <a:r>
              <a:rPr lang="en-US" altLang="ko-KR" sz="2400" i="1" baseline="-25000"/>
              <a:t>n-1</a:t>
            </a:r>
            <a:r>
              <a:rPr lang="en-US" altLang="ko-KR" sz="2400" i="1"/>
              <a:t> &gt; … </a:t>
            </a:r>
            <a:r>
              <a:rPr lang="en-US" altLang="ko-KR" i="1"/>
              <a:t>&gt;</a:t>
            </a:r>
            <a:r>
              <a:rPr lang="en-US" altLang="ko-KR" sz="2400" i="1"/>
              <a:t> f</a:t>
            </a:r>
            <a:r>
              <a:rPr lang="en-US" altLang="ko-KR" sz="2400" i="1" baseline="-25000"/>
              <a:t>0</a:t>
            </a:r>
            <a:r>
              <a:rPr lang="en-US" altLang="ko-KR" sz="2400" i="1"/>
              <a:t> ≥ 0,</a:t>
            </a:r>
            <a:r>
              <a:rPr lang="en-US" altLang="ko-KR" sz="2400" i="1">
                <a:cs typeface="Times New Roman" pitchFamily="18" charset="0"/>
              </a:rPr>
              <a:t>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063809" y="3151394"/>
            <a:ext cx="66591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/>
              <a:t>0 ≤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number of coefficient additions</a:t>
            </a:r>
            <a:r>
              <a:rPr lang="en-US" altLang="ko-KR" sz="2400" dirty="0"/>
              <a:t> </a:t>
            </a:r>
            <a:r>
              <a:rPr lang="en-US" altLang="ko-KR" sz="2400" dirty="0">
                <a:cs typeface="Times New Roman" pitchFamily="18" charset="0"/>
              </a:rPr>
              <a:t>≤ min{</a:t>
            </a:r>
            <a:r>
              <a:rPr lang="en-US" altLang="ko-KR" sz="2400" i="1" dirty="0">
                <a:cs typeface="Times New Roman" pitchFamily="18" charset="0"/>
              </a:rPr>
              <a:t>m</a:t>
            </a:r>
            <a:r>
              <a:rPr lang="en-US" altLang="ko-KR" sz="2400" dirty="0">
                <a:cs typeface="Times New Roman" pitchFamily="18" charset="0"/>
              </a:rPr>
              <a:t>, </a:t>
            </a:r>
            <a:r>
              <a:rPr lang="en-US" altLang="ko-KR" sz="2400" i="1" dirty="0">
                <a:cs typeface="Times New Roman" pitchFamily="18" charset="0"/>
              </a:rPr>
              <a:t>n</a:t>
            </a:r>
            <a:r>
              <a:rPr lang="en-US" altLang="ko-KR" sz="2400" dirty="0">
                <a:cs typeface="Times New Roman" pitchFamily="18" charset="0"/>
              </a:rPr>
              <a:t>}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103313" y="3769458"/>
            <a:ext cx="591379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number of terms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>
                <a:cs typeface="Times New Roman" pitchFamily="18" charset="0"/>
              </a:rPr>
              <a:t>≤ </a:t>
            </a:r>
            <a:r>
              <a:rPr lang="en-US" altLang="ko-KR" sz="2400" i="1" dirty="0">
                <a:cs typeface="Times New Roman" pitchFamily="18" charset="0"/>
              </a:rPr>
              <a:t>m</a:t>
            </a:r>
            <a:r>
              <a:rPr lang="en-US" altLang="ko-KR" sz="2400" dirty="0">
                <a:cs typeface="Times New Roman" pitchFamily="18" charset="0"/>
              </a:rPr>
              <a:t> + </a:t>
            </a:r>
            <a:r>
              <a:rPr lang="en-US" altLang="ko-KR" sz="2400" i="1" dirty="0">
                <a:cs typeface="Times New Roman" pitchFamily="18" charset="0"/>
              </a:rPr>
              <a:t>n</a:t>
            </a:r>
          </a:p>
          <a:p>
            <a:pPr algn="l"/>
            <a:r>
              <a:rPr lang="en-US" altLang="ko-KR" sz="2400" dirty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number of exponent comparisons</a:t>
            </a:r>
            <a:r>
              <a:rPr lang="en-US" altLang="ko-KR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400" dirty="0"/>
              <a:t>≤ </a:t>
            </a:r>
            <a:r>
              <a:rPr lang="en-US" altLang="ko-KR" sz="2400" i="1" dirty="0"/>
              <a:t>m</a:t>
            </a:r>
            <a:r>
              <a:rPr lang="en-US" altLang="ko-KR" sz="2400" dirty="0"/>
              <a:t> + </a:t>
            </a:r>
            <a:r>
              <a:rPr lang="en-US" altLang="ko-KR" sz="2400" i="1" dirty="0"/>
              <a:t>n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116768" y="4609960"/>
            <a:ext cx="2771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f(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m,n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 = O(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m+n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en-US" altLang="ko-KR" sz="2400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8" grpId="0"/>
      <p:bldP spid="128009" grpId="0"/>
      <p:bldP spid="1280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Erasing Polynomials (1)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useful to reclaim the nodes that are used temporarily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66640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void erase(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{ /* erase the polynomial pointed to by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while(*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temp = *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= (*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)-&gt;link;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free(temp);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12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Reuse 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29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59966" y="1691236"/>
            <a:ext cx="1927225" cy="455818"/>
            <a:chOff x="1168" y="2774"/>
            <a:chExt cx="2358" cy="36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214229" y="1691236"/>
            <a:ext cx="1927225" cy="455818"/>
            <a:chOff x="1168" y="2774"/>
            <a:chExt cx="2358" cy="36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4204" y="1691236"/>
            <a:ext cx="1927225" cy="455818"/>
            <a:chOff x="1168" y="2774"/>
            <a:chExt cx="2358" cy="363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82191" y="2773648"/>
            <a:ext cx="1927225" cy="455818"/>
            <a:chOff x="1168" y="2774"/>
            <a:chExt cx="2358" cy="363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236454" y="2773648"/>
            <a:ext cx="1927225" cy="455818"/>
            <a:chOff x="1168" y="2774"/>
            <a:chExt cx="2358" cy="36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590716" y="2773648"/>
            <a:ext cx="1927225" cy="455818"/>
            <a:chOff x="1168" y="2774"/>
            <a:chExt cx="2358" cy="363"/>
          </a:xfrm>
        </p:grpSpPr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444291" y="1916006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749341" y="191977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4749341" y="300218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44291" y="300218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6836904" y="2773648"/>
            <a:ext cx="647700" cy="455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3607" y="2317829"/>
            <a:ext cx="944490" cy="2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startA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 flipV="1">
            <a:off x="1019499" y="2147054"/>
            <a:ext cx="0" cy="227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556805" y="3458003"/>
            <a:ext cx="944489" cy="2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startB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75"/>
          <p:cNvSpPr>
            <a:spLocks noChangeShapeType="1"/>
          </p:cNvSpPr>
          <p:nvPr/>
        </p:nvSpPr>
        <p:spPr bwMode="auto">
          <a:xfrm flipV="1">
            <a:off x="1013966" y="3237000"/>
            <a:ext cx="0" cy="227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94" name="Group 54"/>
          <p:cNvGrpSpPr>
            <a:grpSpLocks/>
          </p:cNvGrpSpPr>
          <p:nvPr/>
        </p:nvGrpSpPr>
        <p:grpSpPr bwMode="auto">
          <a:xfrm>
            <a:off x="921076" y="4074117"/>
            <a:ext cx="1617708" cy="455819"/>
            <a:chOff x="1168" y="2774"/>
            <a:chExt cx="2358" cy="363"/>
          </a:xfrm>
        </p:grpSpPr>
        <p:sp>
          <p:nvSpPr>
            <p:cNvPr id="95" name="Rectangle 5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6" name="Line 5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7" name="Line 5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8" name="Text Box 58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99" name="Text Box 5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0" name="Text Box 6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01" name="Group 63"/>
          <p:cNvGrpSpPr>
            <a:grpSpLocks/>
          </p:cNvGrpSpPr>
          <p:nvPr/>
        </p:nvGrpSpPr>
        <p:grpSpPr bwMode="auto">
          <a:xfrm>
            <a:off x="3029426" y="4074117"/>
            <a:ext cx="1470106" cy="455819"/>
            <a:chOff x="1168" y="2774"/>
            <a:chExt cx="2358" cy="363"/>
          </a:xfrm>
        </p:grpSpPr>
        <p:sp>
          <p:nvSpPr>
            <p:cNvPr id="102" name="Rectangle 64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4" name="Line 66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124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-3</a:t>
              </a: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2018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7" name="Text Box 69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08" name="Line 70"/>
          <p:cNvSpPr>
            <a:spLocks noChangeShapeType="1"/>
          </p:cNvSpPr>
          <p:nvPr/>
        </p:nvSpPr>
        <p:spPr bwMode="auto">
          <a:xfrm flipV="1">
            <a:off x="2288995" y="4301399"/>
            <a:ext cx="740430" cy="2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10" name="Rectangle 77"/>
          <p:cNvSpPr>
            <a:spLocks noChangeArrowheads="1"/>
          </p:cNvSpPr>
          <p:nvPr/>
        </p:nvSpPr>
        <p:spPr bwMode="auto">
          <a:xfrm>
            <a:off x="4993216" y="4074117"/>
            <a:ext cx="1412956" cy="4558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11" name="Line 78"/>
          <p:cNvSpPr>
            <a:spLocks noChangeShapeType="1"/>
          </p:cNvSpPr>
          <p:nvPr/>
        </p:nvSpPr>
        <p:spPr bwMode="auto">
          <a:xfrm>
            <a:off x="5449097" y="4074117"/>
            <a:ext cx="0" cy="455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>
            <a:off x="5997922" y="4075938"/>
            <a:ext cx="0" cy="455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" name="Text Box 80"/>
          <p:cNvSpPr txBox="1">
            <a:spLocks noChangeArrowheads="1"/>
          </p:cNvSpPr>
          <p:nvPr/>
        </p:nvSpPr>
        <p:spPr bwMode="auto">
          <a:xfrm>
            <a:off x="5114177" y="4156994"/>
            <a:ext cx="323656" cy="29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4" name="Text Box 81"/>
          <p:cNvSpPr txBox="1">
            <a:spLocks noChangeArrowheads="1"/>
          </p:cNvSpPr>
          <p:nvPr/>
        </p:nvSpPr>
        <p:spPr bwMode="auto">
          <a:xfrm>
            <a:off x="5602176" y="4156994"/>
            <a:ext cx="323656" cy="29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15" name="Line 85"/>
          <p:cNvSpPr>
            <a:spLocks noChangeShapeType="1"/>
          </p:cNvSpPr>
          <p:nvPr/>
        </p:nvSpPr>
        <p:spPr bwMode="auto">
          <a:xfrm>
            <a:off x="4274077" y="430139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116" name="Group 18"/>
          <p:cNvGrpSpPr>
            <a:grpSpLocks/>
          </p:cNvGrpSpPr>
          <p:nvPr/>
        </p:nvGrpSpPr>
        <p:grpSpPr bwMode="auto">
          <a:xfrm>
            <a:off x="5364088" y="4941168"/>
            <a:ext cx="1739584" cy="455818"/>
            <a:chOff x="1168" y="2774"/>
            <a:chExt cx="2358" cy="363"/>
          </a:xfrm>
        </p:grpSpPr>
        <p:sp>
          <p:nvSpPr>
            <p:cNvPr id="117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23" name="Line 50"/>
          <p:cNvSpPr>
            <a:spLocks noChangeShapeType="1"/>
          </p:cNvSpPr>
          <p:nvPr/>
        </p:nvSpPr>
        <p:spPr bwMode="auto">
          <a:xfrm flipH="1">
            <a:off x="6492074" y="4925743"/>
            <a:ext cx="611598" cy="4724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26" name="Rectangle 74"/>
          <p:cNvSpPr>
            <a:spLocks noChangeArrowheads="1"/>
          </p:cNvSpPr>
          <p:nvPr/>
        </p:nvSpPr>
        <p:spPr bwMode="auto">
          <a:xfrm>
            <a:off x="968441" y="4676965"/>
            <a:ext cx="311304" cy="2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Line 75"/>
          <p:cNvSpPr>
            <a:spLocks noChangeShapeType="1"/>
          </p:cNvSpPr>
          <p:nvPr/>
        </p:nvSpPr>
        <p:spPr bwMode="auto">
          <a:xfrm flipH="1" flipV="1">
            <a:off x="1120199" y="4522792"/>
            <a:ext cx="1" cy="227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grpSp>
        <p:nvGrpSpPr>
          <p:cNvPr id="128" name="Group 39"/>
          <p:cNvGrpSpPr>
            <a:grpSpLocks/>
          </p:cNvGrpSpPr>
          <p:nvPr/>
        </p:nvGrpSpPr>
        <p:grpSpPr bwMode="auto">
          <a:xfrm>
            <a:off x="2928665" y="4924330"/>
            <a:ext cx="1927225" cy="455818"/>
            <a:chOff x="1168" y="2774"/>
            <a:chExt cx="2358" cy="363"/>
          </a:xfrm>
        </p:grpSpPr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0" name="Line 41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1" name="Line 42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2" name="Text Box 43"/>
            <p:cNvSpPr txBox="1">
              <a:spLocks noChangeArrowheads="1"/>
            </p:cNvSpPr>
            <p:nvPr/>
          </p:nvSpPr>
          <p:spPr bwMode="auto">
            <a:xfrm>
              <a:off x="1245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4" name="Text Box 45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36" name="자유형 135"/>
          <p:cNvSpPr/>
          <p:nvPr/>
        </p:nvSpPr>
        <p:spPr bwMode="auto">
          <a:xfrm>
            <a:off x="2680635" y="4279423"/>
            <a:ext cx="3996635" cy="835218"/>
          </a:xfrm>
          <a:custGeom>
            <a:avLst/>
            <a:gdLst>
              <a:gd name="connsiteX0" fmla="*/ 3547445 w 3996635"/>
              <a:gd name="connsiteY0" fmla="*/ 0 h 1055914"/>
              <a:gd name="connsiteX1" fmla="*/ 3950217 w 3996635"/>
              <a:gd name="connsiteY1" fmla="*/ 315686 h 1055914"/>
              <a:gd name="connsiteX2" fmla="*/ 2589502 w 3996635"/>
              <a:gd name="connsiteY2" fmla="*/ 533400 h 1055914"/>
              <a:gd name="connsiteX3" fmla="*/ 227302 w 3996635"/>
              <a:gd name="connsiteY3" fmla="*/ 555172 h 1055914"/>
              <a:gd name="connsiteX4" fmla="*/ 227302 w 3996635"/>
              <a:gd name="connsiteY4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6635" h="1055914">
                <a:moveTo>
                  <a:pt x="3547445" y="0"/>
                </a:moveTo>
                <a:cubicBezTo>
                  <a:pt x="3828659" y="113393"/>
                  <a:pt x="4109874" y="226786"/>
                  <a:pt x="3950217" y="315686"/>
                </a:cubicBezTo>
                <a:cubicBezTo>
                  <a:pt x="3790560" y="404586"/>
                  <a:pt x="3209988" y="493486"/>
                  <a:pt x="2589502" y="533400"/>
                </a:cubicBezTo>
                <a:cubicBezTo>
                  <a:pt x="1969016" y="573314"/>
                  <a:pt x="621002" y="468086"/>
                  <a:pt x="227302" y="555172"/>
                </a:cubicBezTo>
                <a:cubicBezTo>
                  <a:pt x="-166398" y="642258"/>
                  <a:pt x="30452" y="849086"/>
                  <a:pt x="227302" y="10559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7" name="직선 화살표 연결선 136"/>
          <p:cNvCxnSpPr>
            <a:stCxn id="134" idx="1"/>
            <a:endCxn id="117" idx="1"/>
          </p:cNvCxnSpPr>
          <p:nvPr/>
        </p:nvCxnSpPr>
        <p:spPr bwMode="auto">
          <a:xfrm>
            <a:off x="4452954" y="5137170"/>
            <a:ext cx="911134" cy="31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486731" y="11465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sp>
        <p:nvSpPr>
          <p:cNvPr id="141" name="자유형 140"/>
          <p:cNvSpPr/>
          <p:nvPr/>
        </p:nvSpPr>
        <p:spPr bwMode="auto">
          <a:xfrm>
            <a:off x="700948" y="1826171"/>
            <a:ext cx="6505101" cy="1197429"/>
          </a:xfrm>
          <a:custGeom>
            <a:avLst/>
            <a:gdLst>
              <a:gd name="connsiteX0" fmla="*/ 6409781 w 6505101"/>
              <a:gd name="connsiteY0" fmla="*/ 0 h 1197429"/>
              <a:gd name="connsiteX1" fmla="*/ 6409781 w 6505101"/>
              <a:gd name="connsiteY1" fmla="*/ 533400 h 1197429"/>
              <a:gd name="connsiteX2" fmla="*/ 5419181 w 6505101"/>
              <a:gd name="connsiteY2" fmla="*/ 664029 h 1197429"/>
              <a:gd name="connsiteX3" fmla="*/ 3056981 w 6505101"/>
              <a:gd name="connsiteY3" fmla="*/ 555172 h 1197429"/>
              <a:gd name="connsiteX4" fmla="*/ 585924 w 6505101"/>
              <a:gd name="connsiteY4" fmla="*/ 566057 h 1197429"/>
              <a:gd name="connsiteX5" fmla="*/ 19867 w 6505101"/>
              <a:gd name="connsiteY5" fmla="*/ 1034143 h 1197429"/>
              <a:gd name="connsiteX6" fmla="*/ 183153 w 6505101"/>
              <a:gd name="connsiteY6" fmla="*/ 1197429 h 119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101" h="1197429">
                <a:moveTo>
                  <a:pt x="6409781" y="0"/>
                </a:moveTo>
                <a:cubicBezTo>
                  <a:pt x="6492331" y="211364"/>
                  <a:pt x="6574881" y="422729"/>
                  <a:pt x="6409781" y="533400"/>
                </a:cubicBezTo>
                <a:cubicBezTo>
                  <a:pt x="6244681" y="644071"/>
                  <a:pt x="5977981" y="660400"/>
                  <a:pt x="5419181" y="664029"/>
                </a:cubicBezTo>
                <a:cubicBezTo>
                  <a:pt x="4860381" y="667658"/>
                  <a:pt x="3862524" y="571501"/>
                  <a:pt x="3056981" y="555172"/>
                </a:cubicBezTo>
                <a:cubicBezTo>
                  <a:pt x="2251438" y="538843"/>
                  <a:pt x="1092110" y="486229"/>
                  <a:pt x="585924" y="566057"/>
                </a:cubicBezTo>
                <a:cubicBezTo>
                  <a:pt x="79738" y="645885"/>
                  <a:pt x="86995" y="928914"/>
                  <a:pt x="19867" y="1034143"/>
                </a:cubicBezTo>
                <a:cubicBezTo>
                  <a:pt x="-47262" y="1139372"/>
                  <a:pt x="67945" y="1168400"/>
                  <a:pt x="183153" y="11974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2" name="Line 51"/>
          <p:cNvSpPr>
            <a:spLocks noChangeShapeType="1"/>
          </p:cNvSpPr>
          <p:nvPr/>
        </p:nvSpPr>
        <p:spPr bwMode="auto">
          <a:xfrm flipH="1">
            <a:off x="6814501" y="1692491"/>
            <a:ext cx="647700" cy="455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44" name="직선 화살표 연결선 143"/>
          <p:cNvCxnSpPr>
            <a:endCxn id="6" idx="1"/>
          </p:cNvCxnSpPr>
          <p:nvPr/>
        </p:nvCxnSpPr>
        <p:spPr bwMode="auto">
          <a:xfrm>
            <a:off x="700948" y="1515862"/>
            <a:ext cx="159018" cy="4032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직사각형 144"/>
          <p:cNvSpPr/>
          <p:nvPr/>
        </p:nvSpPr>
        <p:spPr>
          <a:xfrm>
            <a:off x="1676364" y="703289"/>
            <a:ext cx="712065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latinLnBrk="0"/>
            <a:r>
              <a:rPr lang="en-US" b="1" dirty="0">
                <a:latin typeface="Courier New" pitchFamily="49" charset="0"/>
                <a:cs typeface="Courier New" pitchFamily="49" charset="0"/>
              </a:rPr>
              <a:t>/* a global variable that points to the first node of the free nodes list */</a:t>
            </a:r>
          </a:p>
        </p:txBody>
      </p:sp>
      <p:sp>
        <p:nvSpPr>
          <p:cNvPr id="109" name="타원 108"/>
          <p:cNvSpPr/>
          <p:nvPr/>
        </p:nvSpPr>
        <p:spPr bwMode="auto">
          <a:xfrm>
            <a:off x="599653" y="1481985"/>
            <a:ext cx="2429773" cy="9045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998740" y="1776622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391744" y="1826171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4000964" y="1792670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1650297" y="1826171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1663519" y="2841456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038777" y="2841455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3403355" y="2875926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006194" y="2877961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724078" y="2871358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305315" y="2834782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5754036" y="1789222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403686" y="1777186"/>
            <a:ext cx="288032" cy="290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8456" y="21366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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214551" y="169230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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1" grpId="0" animBg="1"/>
      <p:bldP spid="71" grpId="0"/>
      <p:bldP spid="72" grpId="0" animBg="1"/>
      <p:bldP spid="140" grpId="0"/>
      <p:bldP spid="141" grpId="0" animBg="1"/>
      <p:bldP spid="142" grpId="0" animBg="1"/>
      <p:bldP spid="145" grpId="0" animBg="1"/>
      <p:bldP spid="109" grpId="0" animBg="1"/>
      <p:bldP spid="54" grpId="0" animBg="1"/>
      <p:bldP spid="124" grpId="0" animBg="1"/>
      <p:bldP spid="125" grpId="0" animBg="1"/>
      <p:bldP spid="135" grpId="0" animBg="1"/>
      <p:bldP spid="138" grpId="0" animBg="1"/>
      <p:bldP spid="139" grpId="0" animBg="1"/>
      <p:bldP spid="143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Linked List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(BAT, CAT, EAT, FAT, HAT, JAT, LAT, MAT, OAT, PAT, RAT, SAT, VAT, WAT)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sequential mapping is used, 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62327"/>
              </p:ext>
            </p:extLst>
          </p:nvPr>
        </p:nvGraphicFramePr>
        <p:xfrm>
          <a:off x="683568" y="2276872"/>
          <a:ext cx="82089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2710544" y="3016124"/>
            <a:ext cx="493304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279" y="2987660"/>
            <a:ext cx="5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GAT</a:t>
            </a:r>
          </a:p>
        </p:txBody>
      </p:sp>
      <p:sp>
        <p:nvSpPr>
          <p:cNvPr id="9" name="자유형 8"/>
          <p:cNvSpPr/>
          <p:nvPr/>
        </p:nvSpPr>
        <p:spPr bwMode="auto">
          <a:xfrm>
            <a:off x="2566528" y="2657433"/>
            <a:ext cx="781336" cy="359228"/>
          </a:xfrm>
          <a:custGeom>
            <a:avLst/>
            <a:gdLst>
              <a:gd name="connsiteX0" fmla="*/ 0 w 381000"/>
              <a:gd name="connsiteY0" fmla="*/ 348343 h 359228"/>
              <a:gd name="connsiteX1" fmla="*/ 130629 w 381000"/>
              <a:gd name="connsiteY1" fmla="*/ 0 h 359228"/>
              <a:gd name="connsiteX2" fmla="*/ 381000 w 381000"/>
              <a:gd name="connsiteY2" fmla="*/ 359228 h 3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59228">
                <a:moveTo>
                  <a:pt x="0" y="348343"/>
                </a:moveTo>
                <a:lnTo>
                  <a:pt x="130629" y="0"/>
                </a:lnTo>
                <a:lnTo>
                  <a:pt x="381000" y="359228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6688" y="280299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How about inserting GAT?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91138"/>
              </p:ext>
            </p:extLst>
          </p:nvPr>
        </p:nvGraphicFramePr>
        <p:xfrm>
          <a:off x="687762" y="3449205"/>
          <a:ext cx="82089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32890" y="4313301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How about deleting LAT?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91744"/>
              </p:ext>
            </p:extLst>
          </p:nvPr>
        </p:nvGraphicFramePr>
        <p:xfrm>
          <a:off x="687762" y="4714344"/>
          <a:ext cx="82089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90534" y="108342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Sorted ordered list</a:t>
            </a:r>
          </a:p>
        </p:txBody>
      </p:sp>
      <p:sp>
        <p:nvSpPr>
          <p:cNvPr id="8" name="자유형 7"/>
          <p:cNvSpPr/>
          <p:nvPr/>
        </p:nvSpPr>
        <p:spPr bwMode="auto">
          <a:xfrm>
            <a:off x="4384065" y="3287488"/>
            <a:ext cx="1494221" cy="638863"/>
          </a:xfrm>
          <a:custGeom>
            <a:avLst/>
            <a:gdLst>
              <a:gd name="connsiteX0" fmla="*/ 699564 w 1494221"/>
              <a:gd name="connsiteY0" fmla="*/ 97971 h 638863"/>
              <a:gd name="connsiteX1" fmla="*/ 634249 w 1494221"/>
              <a:gd name="connsiteY1" fmla="*/ 87086 h 638863"/>
              <a:gd name="connsiteX2" fmla="*/ 590706 w 1494221"/>
              <a:gd name="connsiteY2" fmla="*/ 76200 h 638863"/>
              <a:gd name="connsiteX3" fmla="*/ 340335 w 1494221"/>
              <a:gd name="connsiteY3" fmla="*/ 65314 h 638863"/>
              <a:gd name="connsiteX4" fmla="*/ 198821 w 1494221"/>
              <a:gd name="connsiteY4" fmla="*/ 76200 h 638863"/>
              <a:gd name="connsiteX5" fmla="*/ 155278 w 1494221"/>
              <a:gd name="connsiteY5" fmla="*/ 87086 h 638863"/>
              <a:gd name="connsiteX6" fmla="*/ 100849 w 1494221"/>
              <a:gd name="connsiteY6" fmla="*/ 119743 h 638863"/>
              <a:gd name="connsiteX7" fmla="*/ 68192 w 1494221"/>
              <a:gd name="connsiteY7" fmla="*/ 152400 h 638863"/>
              <a:gd name="connsiteX8" fmla="*/ 46421 w 1494221"/>
              <a:gd name="connsiteY8" fmla="*/ 185057 h 638863"/>
              <a:gd name="connsiteX9" fmla="*/ 2878 w 1494221"/>
              <a:gd name="connsiteY9" fmla="*/ 283029 h 638863"/>
              <a:gd name="connsiteX10" fmla="*/ 35535 w 1494221"/>
              <a:gd name="connsiteY10" fmla="*/ 500743 h 638863"/>
              <a:gd name="connsiteX11" fmla="*/ 100849 w 1494221"/>
              <a:gd name="connsiteY11" fmla="*/ 533400 h 638863"/>
              <a:gd name="connsiteX12" fmla="*/ 144392 w 1494221"/>
              <a:gd name="connsiteY12" fmla="*/ 544286 h 638863"/>
              <a:gd name="connsiteX13" fmla="*/ 198821 w 1494221"/>
              <a:gd name="connsiteY13" fmla="*/ 566057 h 638863"/>
              <a:gd name="connsiteX14" fmla="*/ 285906 w 1494221"/>
              <a:gd name="connsiteY14" fmla="*/ 587829 h 638863"/>
              <a:gd name="connsiteX15" fmla="*/ 601592 w 1494221"/>
              <a:gd name="connsiteY15" fmla="*/ 598714 h 638863"/>
              <a:gd name="connsiteX16" fmla="*/ 623364 w 1494221"/>
              <a:gd name="connsiteY16" fmla="*/ 576943 h 638863"/>
              <a:gd name="connsiteX17" fmla="*/ 656021 w 1494221"/>
              <a:gd name="connsiteY17" fmla="*/ 566057 h 638863"/>
              <a:gd name="connsiteX18" fmla="*/ 688678 w 1494221"/>
              <a:gd name="connsiteY18" fmla="*/ 533400 h 638863"/>
              <a:gd name="connsiteX19" fmla="*/ 743106 w 1494221"/>
              <a:gd name="connsiteY19" fmla="*/ 489857 h 638863"/>
              <a:gd name="connsiteX20" fmla="*/ 775764 w 1494221"/>
              <a:gd name="connsiteY20" fmla="*/ 424543 h 638863"/>
              <a:gd name="connsiteX21" fmla="*/ 797535 w 1494221"/>
              <a:gd name="connsiteY21" fmla="*/ 381000 h 638863"/>
              <a:gd name="connsiteX22" fmla="*/ 797535 w 1494221"/>
              <a:gd name="connsiteY22" fmla="*/ 195943 h 638863"/>
              <a:gd name="connsiteX23" fmla="*/ 775764 w 1494221"/>
              <a:gd name="connsiteY23" fmla="*/ 163286 h 638863"/>
              <a:gd name="connsiteX24" fmla="*/ 721335 w 1494221"/>
              <a:gd name="connsiteY24" fmla="*/ 174171 h 638863"/>
              <a:gd name="connsiteX25" fmla="*/ 895506 w 1494221"/>
              <a:gd name="connsiteY25" fmla="*/ 152400 h 638863"/>
              <a:gd name="connsiteX26" fmla="*/ 949935 w 1494221"/>
              <a:gd name="connsiteY26" fmla="*/ 97971 h 638863"/>
              <a:gd name="connsiteX27" fmla="*/ 993478 w 1494221"/>
              <a:gd name="connsiteY27" fmla="*/ 32657 h 638863"/>
              <a:gd name="connsiteX28" fmla="*/ 971706 w 1494221"/>
              <a:gd name="connsiteY28" fmla="*/ 10886 h 638863"/>
              <a:gd name="connsiteX29" fmla="*/ 928164 w 1494221"/>
              <a:gd name="connsiteY29" fmla="*/ 54429 h 638863"/>
              <a:gd name="connsiteX30" fmla="*/ 1189421 w 1494221"/>
              <a:gd name="connsiteY30" fmla="*/ 76200 h 638863"/>
              <a:gd name="connsiteX31" fmla="*/ 1254735 w 1494221"/>
              <a:gd name="connsiteY31" fmla="*/ 54429 h 638863"/>
              <a:gd name="connsiteX32" fmla="*/ 1287392 w 1494221"/>
              <a:gd name="connsiteY32" fmla="*/ 32657 h 638863"/>
              <a:gd name="connsiteX33" fmla="*/ 1309164 w 1494221"/>
              <a:gd name="connsiteY33" fmla="*/ 10886 h 638863"/>
              <a:gd name="connsiteX34" fmla="*/ 1276506 w 1494221"/>
              <a:gd name="connsiteY34" fmla="*/ 0 h 638863"/>
              <a:gd name="connsiteX35" fmla="*/ 1254735 w 1494221"/>
              <a:gd name="connsiteY35" fmla="*/ 32657 h 638863"/>
              <a:gd name="connsiteX36" fmla="*/ 1309164 w 1494221"/>
              <a:gd name="connsiteY36" fmla="*/ 65314 h 638863"/>
              <a:gd name="connsiteX37" fmla="*/ 1461564 w 1494221"/>
              <a:gd name="connsiteY37" fmla="*/ 32657 h 638863"/>
              <a:gd name="connsiteX38" fmla="*/ 1494221 w 1494221"/>
              <a:gd name="connsiteY38" fmla="*/ 21771 h 6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4221" h="638863">
                <a:moveTo>
                  <a:pt x="699564" y="97971"/>
                </a:moveTo>
                <a:cubicBezTo>
                  <a:pt x="677792" y="94343"/>
                  <a:pt x="655892" y="91415"/>
                  <a:pt x="634249" y="87086"/>
                </a:cubicBezTo>
                <a:cubicBezTo>
                  <a:pt x="619578" y="84152"/>
                  <a:pt x="605626" y="77305"/>
                  <a:pt x="590706" y="76200"/>
                </a:cubicBezTo>
                <a:cubicBezTo>
                  <a:pt x="507398" y="70029"/>
                  <a:pt x="423792" y="68943"/>
                  <a:pt x="340335" y="65314"/>
                </a:cubicBezTo>
                <a:cubicBezTo>
                  <a:pt x="293164" y="68943"/>
                  <a:pt x="245808" y="70672"/>
                  <a:pt x="198821" y="76200"/>
                </a:cubicBezTo>
                <a:cubicBezTo>
                  <a:pt x="183962" y="77948"/>
                  <a:pt x="168660" y="80395"/>
                  <a:pt x="155278" y="87086"/>
                </a:cubicBezTo>
                <a:cubicBezTo>
                  <a:pt x="35732" y="146858"/>
                  <a:pt x="243485" y="72196"/>
                  <a:pt x="100849" y="119743"/>
                </a:cubicBezTo>
                <a:cubicBezTo>
                  <a:pt x="89963" y="130629"/>
                  <a:pt x="78047" y="140573"/>
                  <a:pt x="68192" y="152400"/>
                </a:cubicBezTo>
                <a:cubicBezTo>
                  <a:pt x="59817" y="162451"/>
                  <a:pt x="52912" y="173698"/>
                  <a:pt x="46421" y="185057"/>
                </a:cubicBezTo>
                <a:cubicBezTo>
                  <a:pt x="26078" y="220658"/>
                  <a:pt x="18432" y="244142"/>
                  <a:pt x="2878" y="283029"/>
                </a:cubicBezTo>
                <a:cubicBezTo>
                  <a:pt x="6259" y="340509"/>
                  <a:pt x="-18760" y="446448"/>
                  <a:pt x="35535" y="500743"/>
                </a:cubicBezTo>
                <a:cubicBezTo>
                  <a:pt x="54617" y="519825"/>
                  <a:pt x="76060" y="526317"/>
                  <a:pt x="100849" y="533400"/>
                </a:cubicBezTo>
                <a:cubicBezTo>
                  <a:pt x="115234" y="537510"/>
                  <a:pt x="130199" y="539555"/>
                  <a:pt x="144392" y="544286"/>
                </a:cubicBezTo>
                <a:cubicBezTo>
                  <a:pt x="162930" y="550465"/>
                  <a:pt x="180145" y="560310"/>
                  <a:pt x="198821" y="566057"/>
                </a:cubicBezTo>
                <a:cubicBezTo>
                  <a:pt x="227420" y="574857"/>
                  <a:pt x="285906" y="587829"/>
                  <a:pt x="285906" y="587829"/>
                </a:cubicBezTo>
                <a:cubicBezTo>
                  <a:pt x="375087" y="677006"/>
                  <a:pt x="315729" y="628286"/>
                  <a:pt x="601592" y="598714"/>
                </a:cubicBezTo>
                <a:cubicBezTo>
                  <a:pt x="611801" y="597658"/>
                  <a:pt x="614563" y="582223"/>
                  <a:pt x="623364" y="576943"/>
                </a:cubicBezTo>
                <a:cubicBezTo>
                  <a:pt x="633203" y="571039"/>
                  <a:pt x="645135" y="569686"/>
                  <a:pt x="656021" y="566057"/>
                </a:cubicBezTo>
                <a:cubicBezTo>
                  <a:pt x="666907" y="555171"/>
                  <a:pt x="676851" y="543255"/>
                  <a:pt x="688678" y="533400"/>
                </a:cubicBezTo>
                <a:cubicBezTo>
                  <a:pt x="722631" y="505106"/>
                  <a:pt x="717767" y="521531"/>
                  <a:pt x="743106" y="489857"/>
                </a:cubicBezTo>
                <a:cubicBezTo>
                  <a:pt x="775291" y="449626"/>
                  <a:pt x="757191" y="467881"/>
                  <a:pt x="775764" y="424543"/>
                </a:cubicBezTo>
                <a:cubicBezTo>
                  <a:pt x="782156" y="409628"/>
                  <a:pt x="790278" y="395514"/>
                  <a:pt x="797535" y="381000"/>
                </a:cubicBezTo>
                <a:cubicBezTo>
                  <a:pt x="808851" y="301793"/>
                  <a:pt x="817693" y="283296"/>
                  <a:pt x="797535" y="195943"/>
                </a:cubicBezTo>
                <a:cubicBezTo>
                  <a:pt x="794593" y="183195"/>
                  <a:pt x="783021" y="174172"/>
                  <a:pt x="775764" y="163286"/>
                </a:cubicBezTo>
                <a:cubicBezTo>
                  <a:pt x="757621" y="166914"/>
                  <a:pt x="702833" y="174171"/>
                  <a:pt x="721335" y="174171"/>
                </a:cubicBezTo>
                <a:cubicBezTo>
                  <a:pt x="838996" y="174171"/>
                  <a:pt x="826526" y="175394"/>
                  <a:pt x="895506" y="152400"/>
                </a:cubicBezTo>
                <a:cubicBezTo>
                  <a:pt x="913649" y="134257"/>
                  <a:pt x="938460" y="120920"/>
                  <a:pt x="949935" y="97971"/>
                </a:cubicBezTo>
                <a:cubicBezTo>
                  <a:pt x="976296" y="45249"/>
                  <a:pt x="960232" y="65903"/>
                  <a:pt x="993478" y="32657"/>
                </a:cubicBezTo>
                <a:cubicBezTo>
                  <a:pt x="986221" y="25400"/>
                  <a:pt x="981770" y="12899"/>
                  <a:pt x="971706" y="10886"/>
                </a:cubicBezTo>
                <a:cubicBezTo>
                  <a:pt x="935419" y="3629"/>
                  <a:pt x="935421" y="32657"/>
                  <a:pt x="928164" y="54429"/>
                </a:cubicBezTo>
                <a:cubicBezTo>
                  <a:pt x="992674" y="151196"/>
                  <a:pt x="946559" y="102221"/>
                  <a:pt x="1189421" y="76200"/>
                </a:cubicBezTo>
                <a:cubicBezTo>
                  <a:pt x="1212239" y="73755"/>
                  <a:pt x="1254735" y="54429"/>
                  <a:pt x="1254735" y="54429"/>
                </a:cubicBezTo>
                <a:cubicBezTo>
                  <a:pt x="1265621" y="47172"/>
                  <a:pt x="1277176" y="40830"/>
                  <a:pt x="1287392" y="32657"/>
                </a:cubicBezTo>
                <a:cubicBezTo>
                  <a:pt x="1295406" y="26246"/>
                  <a:pt x="1312410" y="20622"/>
                  <a:pt x="1309164" y="10886"/>
                </a:cubicBezTo>
                <a:cubicBezTo>
                  <a:pt x="1305535" y="0"/>
                  <a:pt x="1287392" y="3629"/>
                  <a:pt x="1276506" y="0"/>
                </a:cubicBezTo>
                <a:cubicBezTo>
                  <a:pt x="1269249" y="10886"/>
                  <a:pt x="1254735" y="19574"/>
                  <a:pt x="1254735" y="32657"/>
                </a:cubicBezTo>
                <a:cubicBezTo>
                  <a:pt x="1254735" y="52582"/>
                  <a:pt x="1300182" y="62320"/>
                  <a:pt x="1309164" y="65314"/>
                </a:cubicBezTo>
                <a:cubicBezTo>
                  <a:pt x="1417662" y="38190"/>
                  <a:pt x="1366734" y="48462"/>
                  <a:pt x="1461564" y="32657"/>
                </a:cubicBezTo>
                <a:lnTo>
                  <a:pt x="1494221" y="21771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0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4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dirty="0"/>
              <a:t>Memory Reuse 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/* provide a node for use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node;</a:t>
            </a:r>
          </a:p>
          <a:p>
            <a:pPr>
              <a:spcBef>
                <a:spcPts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if (avail) {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node = avail;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avail = avail-&gt;link;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MALLOC(node,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(*node));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node;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30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899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Reuse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31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44680" y="2925382"/>
            <a:ext cx="1448362" cy="506348"/>
            <a:chOff x="1168" y="2774"/>
            <a:chExt cx="2358" cy="3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413973" y="2925382"/>
            <a:ext cx="1448362" cy="506348"/>
            <a:chOff x="1168" y="2774"/>
            <a:chExt cx="2358" cy="363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5172529" y="2925382"/>
            <a:ext cx="1448362" cy="506348"/>
            <a:chOff x="1168" y="2774"/>
            <a:chExt cx="2358" cy="36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2835344" y="3175068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567652" y="3179254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Line 50"/>
          <p:cNvSpPr>
            <a:spLocks noChangeShapeType="1"/>
          </p:cNvSpPr>
          <p:nvPr/>
        </p:nvSpPr>
        <p:spPr bwMode="auto">
          <a:xfrm flipH="1">
            <a:off x="6111458" y="2936541"/>
            <a:ext cx="486764" cy="506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68196" y="36822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V="1">
            <a:off x="2769131" y="3442889"/>
            <a:ext cx="735749" cy="328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69836" y="2349974"/>
            <a:ext cx="39068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temp=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cxnSp>
        <p:nvCxnSpPr>
          <p:cNvPr id="38" name="직선 화살표 연결선 37"/>
          <p:cNvCxnSpPr/>
          <p:nvPr/>
        </p:nvCxnSpPr>
        <p:spPr bwMode="auto">
          <a:xfrm flipV="1">
            <a:off x="1220291" y="3431728"/>
            <a:ext cx="424389" cy="531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74685" y="38621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temp</a:t>
            </a:r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504968" y="1111840"/>
            <a:ext cx="1448362" cy="506348"/>
            <a:chOff x="1168" y="2774"/>
            <a:chExt cx="2358" cy="363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274261" y="1111840"/>
            <a:ext cx="1448362" cy="506348"/>
            <a:chOff x="1168" y="2774"/>
            <a:chExt cx="2358" cy="363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76" name="Group 18"/>
          <p:cNvGrpSpPr>
            <a:grpSpLocks/>
          </p:cNvGrpSpPr>
          <p:nvPr/>
        </p:nvGrpSpPr>
        <p:grpSpPr bwMode="auto">
          <a:xfrm>
            <a:off x="5032817" y="1111840"/>
            <a:ext cx="1448362" cy="506348"/>
            <a:chOff x="1168" y="2774"/>
            <a:chExt cx="2358" cy="363"/>
          </a:xfrm>
        </p:grpSpPr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81" name="Line 46"/>
          <p:cNvSpPr>
            <a:spLocks noChangeShapeType="1"/>
          </p:cNvSpPr>
          <p:nvPr/>
        </p:nvSpPr>
        <p:spPr bwMode="auto">
          <a:xfrm>
            <a:off x="2695632" y="1361526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>
            <a:off x="4427940" y="1365712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H="1">
            <a:off x="5971746" y="1122999"/>
            <a:ext cx="486764" cy="506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H="1" flipV="1">
            <a:off x="1759086" y="1618186"/>
            <a:ext cx="772320" cy="339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228484" y="186872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993" y="7332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123" y="47973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2)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0014" y="6970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avail != NULL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13009" y="482510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avail == NULL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/>
      <p:bldP spid="24" grpId="1"/>
      <p:bldP spid="35" grpId="0" animBg="1"/>
      <p:bldP spid="39" grpId="0"/>
      <p:bldP spid="39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5" grpId="0"/>
      <p:bldP spid="8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Reuse (3)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16204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node)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/* return a node to the available list 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node-&gt;link = avail;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avail = node;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32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76854" y="2787818"/>
            <a:ext cx="1448362" cy="506348"/>
            <a:chOff x="1168" y="2774"/>
            <a:chExt cx="2358" cy="3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61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28" y="2840"/>
              <a:ext cx="71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646147" y="2787818"/>
            <a:ext cx="1448362" cy="506348"/>
            <a:chOff x="1168" y="2774"/>
            <a:chExt cx="2358" cy="363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404703" y="2787818"/>
            <a:ext cx="1448362" cy="506348"/>
            <a:chOff x="1168" y="2774"/>
            <a:chExt cx="2358" cy="363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3752410" y="3040908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2027550" y="3041690"/>
            <a:ext cx="297666" cy="4313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 flipV="1">
            <a:off x="2815864" y="3297567"/>
            <a:ext cx="164426" cy="38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38683" y="35500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sp>
        <p:nvSpPr>
          <p:cNvPr id="27" name="Line 71"/>
          <p:cNvSpPr>
            <a:spLocks noChangeShapeType="1"/>
          </p:cNvSpPr>
          <p:nvPr/>
        </p:nvSpPr>
        <p:spPr bwMode="auto">
          <a:xfrm flipH="1" flipV="1">
            <a:off x="1061116" y="3304261"/>
            <a:ext cx="116097" cy="376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3656" y="354560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a_node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291640" y="2785555"/>
            <a:ext cx="1448362" cy="506348"/>
            <a:chOff x="1168" y="2774"/>
            <a:chExt cx="2358" cy="363"/>
          </a:xfrm>
        </p:grpSpPr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5639347" y="3038645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7230569" y="2796714"/>
            <a:ext cx="486764" cy="506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직사각형 52"/>
          <p:cNvSpPr/>
          <p:nvPr/>
        </p:nvSpPr>
        <p:spPr bwMode="auto">
          <a:xfrm>
            <a:off x="923073" y="2863142"/>
            <a:ext cx="302817" cy="296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411236" y="2860879"/>
            <a:ext cx="302817" cy="296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4774" y="236876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1) avail != NULL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838463" y="4667420"/>
            <a:ext cx="1448362" cy="506348"/>
            <a:chOff x="1168" y="2774"/>
            <a:chExt cx="2358" cy="363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4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1261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1928" y="2840"/>
              <a:ext cx="71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2607756" y="4667420"/>
            <a:ext cx="1448362" cy="506348"/>
            <a:chOff x="1168" y="2774"/>
            <a:chExt cx="2358" cy="363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84" name="Group 18"/>
          <p:cNvGrpSpPr>
            <a:grpSpLocks/>
          </p:cNvGrpSpPr>
          <p:nvPr/>
        </p:nvGrpSpPr>
        <p:grpSpPr bwMode="auto">
          <a:xfrm>
            <a:off x="4366312" y="4667420"/>
            <a:ext cx="1448362" cy="506348"/>
            <a:chOff x="1168" y="2774"/>
            <a:chExt cx="2358" cy="363"/>
          </a:xfrm>
        </p:grpSpPr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7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89" name="Line 46"/>
          <p:cNvSpPr>
            <a:spLocks noChangeShapeType="1"/>
          </p:cNvSpPr>
          <p:nvPr/>
        </p:nvSpPr>
        <p:spPr bwMode="auto">
          <a:xfrm>
            <a:off x="3714019" y="4920510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800292" y="54296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sp>
        <p:nvSpPr>
          <p:cNvPr id="95" name="Line 46"/>
          <p:cNvSpPr>
            <a:spLocks noChangeShapeType="1"/>
          </p:cNvSpPr>
          <p:nvPr/>
        </p:nvSpPr>
        <p:spPr bwMode="auto">
          <a:xfrm>
            <a:off x="1989159" y="4903612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96" name="직선 화살표 연결선 95"/>
          <p:cNvCxnSpPr>
            <a:stCxn id="92" idx="1"/>
          </p:cNvCxnSpPr>
          <p:nvPr/>
        </p:nvCxnSpPr>
        <p:spPr bwMode="auto">
          <a:xfrm flipH="1" flipV="1">
            <a:off x="1172607" y="5184928"/>
            <a:ext cx="1627685" cy="429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7" name="Group 18"/>
          <p:cNvGrpSpPr>
            <a:grpSpLocks/>
          </p:cNvGrpSpPr>
          <p:nvPr/>
        </p:nvGrpSpPr>
        <p:grpSpPr bwMode="auto">
          <a:xfrm>
            <a:off x="6253249" y="4665157"/>
            <a:ext cx="1448362" cy="506348"/>
            <a:chOff x="1168" y="2774"/>
            <a:chExt cx="2358" cy="363"/>
          </a:xfrm>
        </p:grpSpPr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9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02" name="Line 46"/>
          <p:cNvSpPr>
            <a:spLocks noChangeShapeType="1"/>
          </p:cNvSpPr>
          <p:nvPr/>
        </p:nvSpPr>
        <p:spPr bwMode="auto">
          <a:xfrm>
            <a:off x="5600956" y="4918247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" name="Line 50"/>
          <p:cNvSpPr>
            <a:spLocks noChangeShapeType="1"/>
          </p:cNvSpPr>
          <p:nvPr/>
        </p:nvSpPr>
        <p:spPr bwMode="auto">
          <a:xfrm flipH="1">
            <a:off x="7192178" y="4676316"/>
            <a:ext cx="486764" cy="506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" name="직사각형 103"/>
          <p:cNvSpPr/>
          <p:nvPr/>
        </p:nvSpPr>
        <p:spPr bwMode="auto">
          <a:xfrm>
            <a:off x="884682" y="4742744"/>
            <a:ext cx="302817" cy="296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372845" y="4740481"/>
            <a:ext cx="302817" cy="296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75483" y="4046649"/>
            <a:ext cx="23903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retNode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a_node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9800" y="577307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2)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13686" y="580079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avail == NULL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/>
      <p:bldP spid="26" grpId="1"/>
      <p:bldP spid="27" grpId="0" animBg="1"/>
      <p:bldP spid="27" grpId="1" animBg="1"/>
      <p:bldP spid="28" grpId="0"/>
      <p:bldP spid="28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89" grpId="0" animBg="1"/>
      <p:bldP spid="89" grpId="1" animBg="1"/>
      <p:bldP spid="92" grpId="0"/>
      <p:bldP spid="92" grpId="1"/>
      <p:bldP spid="95" grpId="0" animBg="1"/>
      <p:bldP spid="95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Representation of Polynomials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Circular representation</a:t>
            </a:r>
          </a:p>
          <a:p>
            <a:pPr lvl="1"/>
            <a:r>
              <a:rPr lang="en-US" dirty="0">
                <a:cs typeface="Consolas" pitchFamily="49" charset="0"/>
              </a:rPr>
              <a:t>The link field of the last node points to the first node in the list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33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09675" y="2222727"/>
            <a:ext cx="1927225" cy="576262"/>
            <a:chOff x="1168" y="2774"/>
            <a:chExt cx="2358" cy="3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016" y="284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563938" y="2222727"/>
            <a:ext cx="1927225" cy="576262"/>
            <a:chOff x="1168" y="2774"/>
            <a:chExt cx="2358" cy="363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16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903913" y="2222727"/>
            <a:ext cx="1927225" cy="576262"/>
            <a:chOff x="1168" y="2774"/>
            <a:chExt cx="2358" cy="363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323" y="2840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87" y="284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27" name="Line 46"/>
          <p:cNvSpPr>
            <a:spLocks noChangeShapeType="1"/>
          </p:cNvSpPr>
          <p:nvPr/>
        </p:nvSpPr>
        <p:spPr bwMode="auto">
          <a:xfrm>
            <a:off x="2794000" y="250688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" name="Line 47"/>
          <p:cNvSpPr>
            <a:spLocks noChangeShapeType="1"/>
          </p:cNvSpPr>
          <p:nvPr/>
        </p:nvSpPr>
        <p:spPr bwMode="auto">
          <a:xfrm>
            <a:off x="5099050" y="251165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" name="Rectangle 52"/>
          <p:cNvSpPr>
            <a:spLocks noChangeArrowheads="1"/>
          </p:cNvSpPr>
          <p:nvPr/>
        </p:nvSpPr>
        <p:spPr bwMode="auto">
          <a:xfrm>
            <a:off x="1398511" y="301488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V="1">
            <a:off x="1547813" y="279898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" name="자유형 31"/>
          <p:cNvSpPr/>
          <p:nvPr/>
        </p:nvSpPr>
        <p:spPr bwMode="auto">
          <a:xfrm>
            <a:off x="903514" y="2471057"/>
            <a:ext cx="7217229" cy="957943"/>
          </a:xfrm>
          <a:custGeom>
            <a:avLst/>
            <a:gdLst>
              <a:gd name="connsiteX0" fmla="*/ 6607629 w 7217229"/>
              <a:gd name="connsiteY0" fmla="*/ 0 h 957943"/>
              <a:gd name="connsiteX1" fmla="*/ 7206343 w 7217229"/>
              <a:gd name="connsiteY1" fmla="*/ 0 h 957943"/>
              <a:gd name="connsiteX2" fmla="*/ 7217229 w 7217229"/>
              <a:gd name="connsiteY2" fmla="*/ 957943 h 957943"/>
              <a:gd name="connsiteX3" fmla="*/ 0 w 7217229"/>
              <a:gd name="connsiteY3" fmla="*/ 957943 h 957943"/>
              <a:gd name="connsiteX4" fmla="*/ 10886 w 7217229"/>
              <a:gd name="connsiteY4" fmla="*/ 10886 h 957943"/>
              <a:gd name="connsiteX5" fmla="*/ 315686 w 7217229"/>
              <a:gd name="connsiteY5" fmla="*/ 21771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7229" h="957943">
                <a:moveTo>
                  <a:pt x="6607629" y="0"/>
                </a:moveTo>
                <a:lnTo>
                  <a:pt x="7206343" y="0"/>
                </a:lnTo>
                <a:lnTo>
                  <a:pt x="7217229" y="957943"/>
                </a:lnTo>
                <a:lnTo>
                  <a:pt x="0" y="957943"/>
                </a:lnTo>
                <a:lnTo>
                  <a:pt x="10886" y="10886"/>
                </a:lnTo>
                <a:lnTo>
                  <a:pt x="315686" y="2177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8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: Circularly Linked List (1)</a:t>
            </a:r>
          </a:p>
        </p:txBody>
      </p:sp>
      <p:sp>
        <p:nvSpPr>
          <p:cNvPr id="130167" name="Rectangle 1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Zero polynomial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</a:t>
            </a:r>
            <a:r>
              <a:rPr lang="en-US" altLang="ko-KR" sz="2400" i="1" dirty="0">
                <a:latin typeface="Times New Roman" pitchFamily="18" charset="0"/>
              </a:rPr>
              <a:t>3x</a:t>
            </a:r>
            <a:r>
              <a:rPr lang="en-US" altLang="ko-KR" sz="2400" i="1" baseline="30000" dirty="0">
                <a:latin typeface="Times New Roman" pitchFamily="18" charset="0"/>
              </a:rPr>
              <a:t>14</a:t>
            </a:r>
            <a:r>
              <a:rPr lang="en-US" altLang="ko-KR" sz="2400" i="1" dirty="0">
                <a:latin typeface="Times New Roman" pitchFamily="18" charset="0"/>
              </a:rPr>
              <a:t> + 2x</a:t>
            </a:r>
            <a:r>
              <a:rPr lang="en-US" altLang="ko-KR" sz="2400" i="1" baseline="30000" dirty="0">
                <a:latin typeface="Times New Roman" pitchFamily="18" charset="0"/>
              </a:rPr>
              <a:t>8</a:t>
            </a:r>
            <a:r>
              <a:rPr lang="en-US" altLang="ko-KR" sz="2400" i="1" dirty="0">
                <a:latin typeface="Times New Roman" pitchFamily="18" charset="0"/>
              </a:rPr>
              <a:t> + 1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34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330325" y="2926110"/>
            <a:ext cx="1511300" cy="576262"/>
            <a:chOff x="657" y="2341"/>
            <a:chExt cx="952" cy="363"/>
          </a:xfrm>
        </p:grpSpPr>
        <p:sp>
          <p:nvSpPr>
            <p:cNvPr id="35881" name="Rectangle 126"/>
            <p:cNvSpPr>
              <a:spLocks noChangeArrowheads="1"/>
            </p:cNvSpPr>
            <p:nvPr/>
          </p:nvSpPr>
          <p:spPr bwMode="auto">
            <a:xfrm>
              <a:off x="657" y="2341"/>
              <a:ext cx="952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82" name="Line 127"/>
            <p:cNvSpPr>
              <a:spLocks noChangeShapeType="1"/>
            </p:cNvSpPr>
            <p:nvPr/>
          </p:nvSpPr>
          <p:spPr bwMode="auto">
            <a:xfrm>
              <a:off x="975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83" name="Line 128"/>
            <p:cNvSpPr>
              <a:spLocks noChangeShapeType="1"/>
            </p:cNvSpPr>
            <p:nvPr/>
          </p:nvSpPr>
          <p:spPr bwMode="auto">
            <a:xfrm>
              <a:off x="1292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2413000" y="3935760"/>
            <a:ext cx="1511300" cy="576262"/>
            <a:chOff x="657" y="2341"/>
            <a:chExt cx="952" cy="363"/>
          </a:xfrm>
        </p:grpSpPr>
        <p:sp>
          <p:nvSpPr>
            <p:cNvPr id="35878" name="Rectangle 131"/>
            <p:cNvSpPr>
              <a:spLocks noChangeArrowheads="1"/>
            </p:cNvSpPr>
            <p:nvPr/>
          </p:nvSpPr>
          <p:spPr bwMode="auto">
            <a:xfrm>
              <a:off x="657" y="2341"/>
              <a:ext cx="952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79" name="Line 132"/>
            <p:cNvSpPr>
              <a:spLocks noChangeShapeType="1"/>
            </p:cNvSpPr>
            <p:nvPr/>
          </p:nvSpPr>
          <p:spPr bwMode="auto">
            <a:xfrm>
              <a:off x="975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80" name="Line 133"/>
            <p:cNvSpPr>
              <a:spLocks noChangeShapeType="1"/>
            </p:cNvSpPr>
            <p:nvPr/>
          </p:nvSpPr>
          <p:spPr bwMode="auto">
            <a:xfrm>
              <a:off x="1292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4797425" y="3935760"/>
            <a:ext cx="1511300" cy="576262"/>
            <a:chOff x="657" y="2341"/>
            <a:chExt cx="952" cy="363"/>
          </a:xfrm>
        </p:grpSpPr>
        <p:sp>
          <p:nvSpPr>
            <p:cNvPr id="35875" name="Rectangle 135"/>
            <p:cNvSpPr>
              <a:spLocks noChangeArrowheads="1"/>
            </p:cNvSpPr>
            <p:nvPr/>
          </p:nvSpPr>
          <p:spPr bwMode="auto">
            <a:xfrm>
              <a:off x="657" y="2341"/>
              <a:ext cx="952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76" name="Line 136"/>
            <p:cNvSpPr>
              <a:spLocks noChangeShapeType="1"/>
            </p:cNvSpPr>
            <p:nvPr/>
          </p:nvSpPr>
          <p:spPr bwMode="auto">
            <a:xfrm>
              <a:off x="975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77" name="Line 137"/>
            <p:cNvSpPr>
              <a:spLocks noChangeShapeType="1"/>
            </p:cNvSpPr>
            <p:nvPr/>
          </p:nvSpPr>
          <p:spPr bwMode="auto">
            <a:xfrm>
              <a:off x="1292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7092950" y="3935760"/>
            <a:ext cx="1511300" cy="576262"/>
            <a:chOff x="657" y="2341"/>
            <a:chExt cx="952" cy="363"/>
          </a:xfrm>
        </p:grpSpPr>
        <p:sp>
          <p:nvSpPr>
            <p:cNvPr id="35872" name="Rectangle 139"/>
            <p:cNvSpPr>
              <a:spLocks noChangeArrowheads="1"/>
            </p:cNvSpPr>
            <p:nvPr/>
          </p:nvSpPr>
          <p:spPr bwMode="auto">
            <a:xfrm>
              <a:off x="657" y="2341"/>
              <a:ext cx="952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73" name="Line 140"/>
            <p:cNvSpPr>
              <a:spLocks noChangeShapeType="1"/>
            </p:cNvSpPr>
            <p:nvPr/>
          </p:nvSpPr>
          <p:spPr bwMode="auto">
            <a:xfrm>
              <a:off x="975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74" name="Line 141"/>
            <p:cNvSpPr>
              <a:spLocks noChangeShapeType="1"/>
            </p:cNvSpPr>
            <p:nvPr/>
          </p:nvSpPr>
          <p:spPr bwMode="auto">
            <a:xfrm>
              <a:off x="1292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0190" name="Line 142"/>
          <p:cNvSpPr>
            <a:spLocks noChangeShapeType="1"/>
          </p:cNvSpPr>
          <p:nvPr/>
        </p:nvSpPr>
        <p:spPr bwMode="auto">
          <a:xfrm>
            <a:off x="827088" y="310549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0191" name="Line 143"/>
          <p:cNvSpPr>
            <a:spLocks noChangeShapeType="1"/>
          </p:cNvSpPr>
          <p:nvPr/>
        </p:nvSpPr>
        <p:spPr bwMode="auto">
          <a:xfrm>
            <a:off x="2627313" y="3213447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0192" name="Line 144"/>
          <p:cNvSpPr>
            <a:spLocks noChangeShapeType="1"/>
          </p:cNvSpPr>
          <p:nvPr/>
        </p:nvSpPr>
        <p:spPr bwMode="auto">
          <a:xfrm>
            <a:off x="3635375" y="4223097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0193" name="Line 145"/>
          <p:cNvSpPr>
            <a:spLocks noChangeShapeType="1"/>
          </p:cNvSpPr>
          <p:nvPr/>
        </p:nvSpPr>
        <p:spPr bwMode="auto">
          <a:xfrm>
            <a:off x="6083300" y="422309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0194" name="Freeform 146"/>
          <p:cNvSpPr>
            <a:spLocks/>
          </p:cNvSpPr>
          <p:nvPr/>
        </p:nvSpPr>
        <p:spPr bwMode="auto">
          <a:xfrm>
            <a:off x="898525" y="3284885"/>
            <a:ext cx="7489825" cy="1801812"/>
          </a:xfrm>
          <a:custGeom>
            <a:avLst/>
            <a:gdLst>
              <a:gd name="T0" fmla="*/ 4718 w 4718"/>
              <a:gd name="T1" fmla="*/ 771 h 1224"/>
              <a:gd name="T2" fmla="*/ 4718 w 4718"/>
              <a:gd name="T3" fmla="*/ 1224 h 1224"/>
              <a:gd name="T4" fmla="*/ 0 w 4718"/>
              <a:gd name="T5" fmla="*/ 1224 h 1224"/>
              <a:gd name="T6" fmla="*/ 0 w 4718"/>
              <a:gd name="T7" fmla="*/ 0 h 1224"/>
              <a:gd name="T8" fmla="*/ 227 w 4718"/>
              <a:gd name="T9" fmla="*/ 0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18"/>
              <a:gd name="T16" fmla="*/ 0 h 1224"/>
              <a:gd name="T17" fmla="*/ 4718 w 4718"/>
              <a:gd name="T18" fmla="*/ 1224 h 1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18" h="1224">
                <a:moveTo>
                  <a:pt x="4718" y="771"/>
                </a:moveTo>
                <a:lnTo>
                  <a:pt x="4718" y="1224"/>
                </a:lnTo>
                <a:lnTo>
                  <a:pt x="0" y="1224"/>
                </a:ln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0197" name="Line 149"/>
          <p:cNvSpPr>
            <a:spLocks noChangeShapeType="1"/>
          </p:cNvSpPr>
          <p:nvPr/>
        </p:nvSpPr>
        <p:spPr bwMode="auto">
          <a:xfrm>
            <a:off x="1476375" y="3213447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0200" name="Text Box 152"/>
          <p:cNvSpPr txBox="1">
            <a:spLocks noChangeArrowheads="1"/>
          </p:cNvSpPr>
          <p:nvPr/>
        </p:nvSpPr>
        <p:spPr bwMode="auto">
          <a:xfrm>
            <a:off x="2495520" y="4040535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0201" name="Text Box 153"/>
          <p:cNvSpPr txBox="1">
            <a:spLocks noChangeArrowheads="1"/>
          </p:cNvSpPr>
          <p:nvPr/>
        </p:nvSpPr>
        <p:spPr bwMode="auto">
          <a:xfrm>
            <a:off x="2935288" y="4040535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30202" name="Text Box 154"/>
          <p:cNvSpPr txBox="1">
            <a:spLocks noChangeArrowheads="1"/>
          </p:cNvSpPr>
          <p:nvPr/>
        </p:nvSpPr>
        <p:spPr bwMode="auto">
          <a:xfrm>
            <a:off x="4870420" y="4040535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30203" name="Text Box 155"/>
          <p:cNvSpPr txBox="1">
            <a:spLocks noChangeArrowheads="1"/>
          </p:cNvSpPr>
          <p:nvPr/>
        </p:nvSpPr>
        <p:spPr bwMode="auto">
          <a:xfrm>
            <a:off x="5375245" y="4040535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0204" name="Text Box 156"/>
          <p:cNvSpPr txBox="1">
            <a:spLocks noChangeArrowheads="1"/>
          </p:cNvSpPr>
          <p:nvPr/>
        </p:nvSpPr>
        <p:spPr bwMode="auto">
          <a:xfrm>
            <a:off x="7174676" y="404053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30205" name="Text Box 157"/>
          <p:cNvSpPr txBox="1">
            <a:spLocks noChangeArrowheads="1"/>
          </p:cNvSpPr>
          <p:nvPr/>
        </p:nvSpPr>
        <p:spPr bwMode="auto">
          <a:xfrm>
            <a:off x="7661245" y="4040535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0206" name="Text Box 158"/>
          <p:cNvSpPr txBox="1">
            <a:spLocks noChangeArrowheads="1"/>
          </p:cNvSpPr>
          <p:nvPr/>
        </p:nvSpPr>
        <p:spPr bwMode="auto">
          <a:xfrm>
            <a:off x="529039" y="2924944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195513" y="1411635"/>
            <a:ext cx="3138487" cy="582612"/>
            <a:chOff x="1383" y="1161"/>
            <a:chExt cx="1977" cy="367"/>
          </a:xfrm>
        </p:grpSpPr>
        <p:sp>
          <p:nvSpPr>
            <p:cNvPr id="35865" name="Rectangle 120"/>
            <p:cNvSpPr>
              <a:spLocks noChangeArrowheads="1"/>
            </p:cNvSpPr>
            <p:nvPr/>
          </p:nvSpPr>
          <p:spPr bwMode="auto">
            <a:xfrm>
              <a:off x="1927" y="1161"/>
              <a:ext cx="143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6" name="Line 121"/>
            <p:cNvSpPr>
              <a:spLocks noChangeShapeType="1"/>
            </p:cNvSpPr>
            <p:nvPr/>
          </p:nvSpPr>
          <p:spPr bwMode="auto">
            <a:xfrm>
              <a:off x="2426" y="116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7" name="Line 122"/>
            <p:cNvSpPr>
              <a:spLocks noChangeShapeType="1"/>
            </p:cNvSpPr>
            <p:nvPr/>
          </p:nvSpPr>
          <p:spPr bwMode="auto">
            <a:xfrm>
              <a:off x="2925" y="116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8" name="Line 123"/>
            <p:cNvSpPr>
              <a:spLocks noChangeShapeType="1"/>
            </p:cNvSpPr>
            <p:nvPr/>
          </p:nvSpPr>
          <p:spPr bwMode="auto">
            <a:xfrm>
              <a:off x="1565" y="138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9" name="Text Box 125"/>
            <p:cNvSpPr txBox="1">
              <a:spLocks noChangeArrowheads="1"/>
            </p:cNvSpPr>
            <p:nvPr/>
          </p:nvSpPr>
          <p:spPr bwMode="auto">
            <a:xfrm>
              <a:off x="1383" y="1297"/>
              <a:ext cx="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870" name="Line 147"/>
            <p:cNvSpPr>
              <a:spLocks noChangeShapeType="1"/>
            </p:cNvSpPr>
            <p:nvPr/>
          </p:nvSpPr>
          <p:spPr bwMode="auto">
            <a:xfrm>
              <a:off x="2109" y="134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71" name="Text Box 159"/>
            <p:cNvSpPr txBox="1">
              <a:spLocks noChangeArrowheads="1"/>
            </p:cNvSpPr>
            <p:nvPr/>
          </p:nvSpPr>
          <p:spPr bwMode="auto">
            <a:xfrm>
              <a:off x="2562" y="125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</a:rPr>
                <a:t>-1</a:t>
              </a:r>
            </a:p>
          </p:txBody>
        </p:sp>
      </p:grpSp>
      <p:sp>
        <p:nvSpPr>
          <p:cNvPr id="130208" name="Text Box 160"/>
          <p:cNvSpPr txBox="1">
            <a:spLocks noChangeArrowheads="1"/>
          </p:cNvSpPr>
          <p:nvPr/>
        </p:nvSpPr>
        <p:spPr bwMode="auto">
          <a:xfrm>
            <a:off x="1908175" y="2997547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-1</a:t>
            </a:r>
          </a:p>
        </p:txBody>
      </p:sp>
      <p:sp>
        <p:nvSpPr>
          <p:cNvPr id="130172" name="Freeform 124"/>
          <p:cNvSpPr>
            <a:spLocks/>
          </p:cNvSpPr>
          <p:nvPr/>
        </p:nvSpPr>
        <p:spPr bwMode="auto">
          <a:xfrm>
            <a:off x="2771775" y="1268760"/>
            <a:ext cx="2790825" cy="503237"/>
          </a:xfrm>
          <a:custGeom>
            <a:avLst/>
            <a:gdLst>
              <a:gd name="T0" fmla="*/ 1497 w 1950"/>
              <a:gd name="T1" fmla="*/ 317 h 317"/>
              <a:gd name="T2" fmla="*/ 1950 w 1950"/>
              <a:gd name="T3" fmla="*/ 317 h 317"/>
              <a:gd name="T4" fmla="*/ 1950 w 1950"/>
              <a:gd name="T5" fmla="*/ 0 h 317"/>
              <a:gd name="T6" fmla="*/ 0 w 1950"/>
              <a:gd name="T7" fmla="*/ 0 h 317"/>
              <a:gd name="T8" fmla="*/ 0 w 1950"/>
              <a:gd name="T9" fmla="*/ 226 h 317"/>
              <a:gd name="T10" fmla="*/ 136 w 1950"/>
              <a:gd name="T11" fmla="*/ 226 h 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50"/>
              <a:gd name="T19" fmla="*/ 0 h 317"/>
              <a:gd name="T20" fmla="*/ 1950 w 1950"/>
              <a:gd name="T21" fmla="*/ 317 h 3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50" h="317">
                <a:moveTo>
                  <a:pt x="1497" y="317"/>
                </a:moveTo>
                <a:lnTo>
                  <a:pt x="1950" y="317"/>
                </a:lnTo>
                <a:lnTo>
                  <a:pt x="1950" y="0"/>
                </a:lnTo>
                <a:lnTo>
                  <a:pt x="0" y="0"/>
                </a:lnTo>
                <a:lnTo>
                  <a:pt x="0" y="226"/>
                </a:lnTo>
                <a:lnTo>
                  <a:pt x="136" y="2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5533" y="2020793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Head node</a:t>
            </a:r>
          </a:p>
        </p:txBody>
      </p:sp>
    </p:spTree>
    <p:extLst>
      <p:ext uri="{BB962C8B-B14F-4D97-AF65-F5344CB8AC3E}">
        <p14:creationId xmlns:p14="http://schemas.microsoft.com/office/powerpoint/2010/main" val="13389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90" grpId="0" animBg="1"/>
      <p:bldP spid="130191" grpId="0" animBg="1"/>
      <p:bldP spid="130192" grpId="0" animBg="1"/>
      <p:bldP spid="130193" grpId="0" animBg="1"/>
      <p:bldP spid="130194" grpId="0" animBg="1"/>
      <p:bldP spid="130197" grpId="0" animBg="1"/>
      <p:bldP spid="130200" grpId="0"/>
      <p:bldP spid="130201" grpId="0"/>
      <p:bldP spid="130202" grpId="0"/>
      <p:bldP spid="130203" grpId="0"/>
      <p:bldP spid="130204" grpId="0"/>
      <p:bldP spid="130205" grpId="0"/>
      <p:bldP spid="130206" grpId="0"/>
      <p:bldP spid="1302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: Circularly Linked List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35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61844" name="Text Box 52"/>
          <p:cNvSpPr txBox="1">
            <a:spLocks noChangeArrowheads="1"/>
          </p:cNvSpPr>
          <p:nvPr/>
        </p:nvSpPr>
        <p:spPr bwMode="auto">
          <a:xfrm>
            <a:off x="201888" y="942975"/>
            <a:ext cx="2864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A(x) </a:t>
            </a:r>
            <a:r>
              <a:rPr lang="en-US" altLang="ko-KR" sz="2000" dirty="0">
                <a:latin typeface="Comic Sans MS" pitchFamily="66" charset="0"/>
              </a:rPr>
              <a:t>= </a:t>
            </a:r>
            <a:r>
              <a:rPr lang="en-US" altLang="ko-KR" sz="2400" i="1" dirty="0"/>
              <a:t>3x</a:t>
            </a:r>
            <a:r>
              <a:rPr lang="en-US" altLang="ko-KR" sz="2400" i="1" baseline="30000" dirty="0"/>
              <a:t>14</a:t>
            </a:r>
            <a:r>
              <a:rPr lang="en-US" altLang="ko-KR" sz="2400" i="1" dirty="0"/>
              <a:t> + 2x</a:t>
            </a:r>
            <a:r>
              <a:rPr lang="en-US" altLang="ko-KR" sz="2400" i="1" baseline="30000" dirty="0"/>
              <a:t>8</a:t>
            </a:r>
            <a:r>
              <a:rPr lang="en-US" altLang="ko-KR" sz="2400" i="1" dirty="0"/>
              <a:t> + 1</a:t>
            </a:r>
          </a:p>
        </p:txBody>
      </p:sp>
      <p:sp>
        <p:nvSpPr>
          <p:cNvPr id="161845" name="Text Box 53"/>
          <p:cNvSpPr txBox="1">
            <a:spLocks noChangeArrowheads="1"/>
          </p:cNvSpPr>
          <p:nvPr/>
        </p:nvSpPr>
        <p:spPr bwMode="auto">
          <a:xfrm>
            <a:off x="198727" y="2398713"/>
            <a:ext cx="3190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B(x)</a:t>
            </a:r>
            <a:r>
              <a:rPr lang="en-US" altLang="ko-KR" sz="2000" dirty="0">
                <a:latin typeface="Comic Sans MS" pitchFamily="66" charset="0"/>
              </a:rPr>
              <a:t> = </a:t>
            </a:r>
            <a:r>
              <a:rPr lang="en-US" altLang="ko-KR" sz="2400" i="1" dirty="0"/>
              <a:t>8x</a:t>
            </a:r>
            <a:r>
              <a:rPr lang="en-US" altLang="ko-KR" sz="2400" i="1" baseline="30000" dirty="0"/>
              <a:t>14</a:t>
            </a:r>
            <a:r>
              <a:rPr lang="en-US" altLang="ko-KR" sz="2400" i="1" dirty="0"/>
              <a:t> - 3x</a:t>
            </a:r>
            <a:r>
              <a:rPr lang="en-US" altLang="ko-KR" sz="2400" i="1" baseline="30000" dirty="0"/>
              <a:t>10</a:t>
            </a:r>
            <a:r>
              <a:rPr lang="en-US" altLang="ko-KR" sz="2400" i="1" dirty="0"/>
              <a:t> + 10x</a:t>
            </a:r>
            <a:r>
              <a:rPr lang="en-US" altLang="ko-KR" sz="2400" i="1" baseline="30000" dirty="0"/>
              <a:t>6</a:t>
            </a:r>
          </a:p>
        </p:txBody>
      </p:sp>
      <p:sp>
        <p:nvSpPr>
          <p:cNvPr id="161878" name="Rectangle 86"/>
          <p:cNvSpPr>
            <a:spLocks noChangeArrowheads="1"/>
          </p:cNvSpPr>
          <p:nvPr/>
        </p:nvSpPr>
        <p:spPr bwMode="auto">
          <a:xfrm>
            <a:off x="675405" y="44227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3191017" y="4348163"/>
            <a:ext cx="4890946" cy="576262"/>
            <a:chOff x="921" y="3022"/>
            <a:chExt cx="4170" cy="363"/>
          </a:xfrm>
        </p:grpSpPr>
        <p:grpSp>
          <p:nvGrpSpPr>
            <p:cNvPr id="36964" name="Group 71"/>
            <p:cNvGrpSpPr>
              <a:grpSpLocks/>
            </p:cNvGrpSpPr>
            <p:nvPr/>
          </p:nvGrpSpPr>
          <p:grpSpPr bwMode="auto">
            <a:xfrm>
              <a:off x="921" y="3022"/>
              <a:ext cx="1222" cy="363"/>
              <a:chOff x="1152" y="2774"/>
              <a:chExt cx="2374" cy="363"/>
            </a:xfrm>
          </p:grpSpPr>
          <p:sp>
            <p:nvSpPr>
              <p:cNvPr id="36981" name="Rectangle 72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82" name="Line 73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83" name="Line 74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84" name="Text Box 75"/>
              <p:cNvSpPr txBox="1">
                <a:spLocks noChangeArrowheads="1"/>
              </p:cNvSpPr>
              <p:nvPr/>
            </p:nvSpPr>
            <p:spPr bwMode="auto">
              <a:xfrm>
                <a:off x="1152" y="2840"/>
                <a:ext cx="72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36985" name="Text Box 76"/>
              <p:cNvSpPr txBox="1">
                <a:spLocks noChangeArrowheads="1"/>
              </p:cNvSpPr>
              <p:nvPr/>
            </p:nvSpPr>
            <p:spPr bwMode="auto">
              <a:xfrm>
                <a:off x="1924" y="2840"/>
                <a:ext cx="72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36986" name="Text Box 77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36965" name="Group 78"/>
            <p:cNvGrpSpPr>
              <a:grpSpLocks/>
            </p:cNvGrpSpPr>
            <p:nvPr/>
          </p:nvGrpSpPr>
          <p:grpSpPr bwMode="auto">
            <a:xfrm>
              <a:off x="2373" y="3022"/>
              <a:ext cx="1222" cy="363"/>
              <a:chOff x="1153" y="2774"/>
              <a:chExt cx="2373" cy="363"/>
            </a:xfrm>
          </p:grpSpPr>
          <p:sp>
            <p:nvSpPr>
              <p:cNvPr id="36975" name="Rectangle 79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76" name="Line 80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77" name="Line 81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78" name="Text Box 82"/>
              <p:cNvSpPr txBox="1">
                <a:spLocks noChangeArrowheads="1"/>
              </p:cNvSpPr>
              <p:nvPr/>
            </p:nvSpPr>
            <p:spPr bwMode="auto">
              <a:xfrm>
                <a:off x="1153" y="2840"/>
                <a:ext cx="72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-3</a:t>
                </a:r>
              </a:p>
            </p:txBody>
          </p:sp>
          <p:sp>
            <p:nvSpPr>
              <p:cNvPr id="36979" name="Text Box 83"/>
              <p:cNvSpPr txBox="1">
                <a:spLocks noChangeArrowheads="1"/>
              </p:cNvSpPr>
              <p:nvPr/>
            </p:nvSpPr>
            <p:spPr bwMode="auto">
              <a:xfrm>
                <a:off x="1924" y="2840"/>
                <a:ext cx="72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36980" name="Text Box 84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sp>
          <p:nvSpPr>
            <p:cNvPr id="36966" name="Line 85"/>
            <p:cNvSpPr>
              <a:spLocks noChangeShapeType="1"/>
            </p:cNvSpPr>
            <p:nvPr/>
          </p:nvSpPr>
          <p:spPr bwMode="auto">
            <a:xfrm>
              <a:off x="1837" y="3203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36967" name="Group 87"/>
            <p:cNvGrpSpPr>
              <a:grpSpLocks/>
            </p:cNvGrpSpPr>
            <p:nvPr/>
          </p:nvGrpSpPr>
          <p:grpSpPr bwMode="auto">
            <a:xfrm>
              <a:off x="3877" y="3022"/>
              <a:ext cx="1214" cy="363"/>
              <a:chOff x="1168" y="2774"/>
              <a:chExt cx="2358" cy="363"/>
            </a:xfrm>
          </p:grpSpPr>
          <p:sp>
            <p:nvSpPr>
              <p:cNvPr id="36969" name="Rectangle 88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70" name="Line 89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71" name="Line 90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72" name="Text Box 91"/>
              <p:cNvSpPr txBox="1">
                <a:spLocks noChangeArrowheads="1"/>
              </p:cNvSpPr>
              <p:nvPr/>
            </p:nvSpPr>
            <p:spPr bwMode="auto">
              <a:xfrm>
                <a:off x="1248" y="2840"/>
                <a:ext cx="5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6973" name="Text Box 92"/>
              <p:cNvSpPr txBox="1">
                <a:spLocks noChangeArrowheads="1"/>
              </p:cNvSpPr>
              <p:nvPr/>
            </p:nvSpPr>
            <p:spPr bwMode="auto">
              <a:xfrm>
                <a:off x="2030" y="2840"/>
                <a:ext cx="5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36974" name="Text Box 93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sp>
          <p:nvSpPr>
            <p:cNvPr id="36968" name="Line 95"/>
            <p:cNvSpPr>
              <a:spLocks noChangeShapeType="1"/>
            </p:cNvSpPr>
            <p:nvPr/>
          </p:nvSpPr>
          <p:spPr bwMode="auto">
            <a:xfrm>
              <a:off x="3424" y="320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4022" y="5341938"/>
            <a:ext cx="3225403" cy="576262"/>
            <a:chOff x="2393" y="3648"/>
            <a:chExt cx="2709" cy="363"/>
          </a:xfrm>
        </p:grpSpPr>
        <p:grpSp>
          <p:nvGrpSpPr>
            <p:cNvPr id="36950" name="Group 97"/>
            <p:cNvGrpSpPr>
              <a:grpSpLocks/>
            </p:cNvGrpSpPr>
            <p:nvPr/>
          </p:nvGrpSpPr>
          <p:grpSpPr bwMode="auto">
            <a:xfrm>
              <a:off x="3888" y="3648"/>
              <a:ext cx="1214" cy="363"/>
              <a:chOff x="1168" y="2774"/>
              <a:chExt cx="2358" cy="363"/>
            </a:xfrm>
          </p:grpSpPr>
          <p:sp>
            <p:nvSpPr>
              <p:cNvPr id="36958" name="Rectangle 98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59" name="Line 99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60" name="Line 100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61" name="Text Box 101"/>
              <p:cNvSpPr txBox="1">
                <a:spLocks noChangeArrowheads="1"/>
              </p:cNvSpPr>
              <p:nvPr/>
            </p:nvSpPr>
            <p:spPr bwMode="auto">
              <a:xfrm>
                <a:off x="1261" y="2840"/>
                <a:ext cx="50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6962" name="Text Box 102"/>
              <p:cNvSpPr txBox="1">
                <a:spLocks noChangeArrowheads="1"/>
              </p:cNvSpPr>
              <p:nvPr/>
            </p:nvSpPr>
            <p:spPr bwMode="auto">
              <a:xfrm>
                <a:off x="2025" y="284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6963" name="Text Box 103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36951" name="Group 104"/>
            <p:cNvGrpSpPr>
              <a:grpSpLocks/>
            </p:cNvGrpSpPr>
            <p:nvPr/>
          </p:nvGrpSpPr>
          <p:grpSpPr bwMode="auto">
            <a:xfrm>
              <a:off x="2393" y="3648"/>
              <a:ext cx="1221" cy="363"/>
              <a:chOff x="1154" y="2774"/>
              <a:chExt cx="2372" cy="363"/>
            </a:xfrm>
          </p:grpSpPr>
          <p:sp>
            <p:nvSpPr>
              <p:cNvPr id="36952" name="Rectangle 105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53" name="Line 106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54" name="Line 107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55" name="Text Box 108"/>
              <p:cNvSpPr txBox="1">
                <a:spLocks noChangeArrowheads="1"/>
              </p:cNvSpPr>
              <p:nvPr/>
            </p:nvSpPr>
            <p:spPr bwMode="auto">
              <a:xfrm>
                <a:off x="1154" y="2840"/>
                <a:ext cx="71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36956" name="Text Box 109"/>
              <p:cNvSpPr txBox="1">
                <a:spLocks noChangeArrowheads="1"/>
              </p:cNvSpPr>
              <p:nvPr/>
            </p:nvSpPr>
            <p:spPr bwMode="auto">
              <a:xfrm>
                <a:off x="2021" y="284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957" name="Text Box 110"/>
              <p:cNvSpPr txBox="1">
                <a:spLocks noChangeArrowheads="1"/>
              </p:cNvSpPr>
              <p:nvPr/>
            </p:nvSpPr>
            <p:spPr bwMode="auto">
              <a:xfrm>
                <a:off x="3033" y="2828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3200400" y="1455738"/>
            <a:ext cx="4876801" cy="473075"/>
            <a:chOff x="917" y="1056"/>
            <a:chExt cx="4171" cy="363"/>
          </a:xfrm>
        </p:grpSpPr>
        <p:grpSp>
          <p:nvGrpSpPr>
            <p:cNvPr id="36927" name="Group 4"/>
            <p:cNvGrpSpPr>
              <a:grpSpLocks/>
            </p:cNvGrpSpPr>
            <p:nvPr/>
          </p:nvGrpSpPr>
          <p:grpSpPr bwMode="auto">
            <a:xfrm>
              <a:off x="917" y="1056"/>
              <a:ext cx="1214" cy="363"/>
              <a:chOff x="1169" y="2774"/>
              <a:chExt cx="2357" cy="363"/>
            </a:xfrm>
          </p:grpSpPr>
          <p:sp>
            <p:nvSpPr>
              <p:cNvPr id="36944" name="Rectangle 5"/>
              <p:cNvSpPr>
                <a:spLocks noChangeArrowheads="1"/>
              </p:cNvSpPr>
              <p:nvPr/>
            </p:nvSpPr>
            <p:spPr bwMode="auto">
              <a:xfrm>
                <a:off x="1169" y="2774"/>
                <a:ext cx="2357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45" name="Line 6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46" name="Line 7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47" name="Text Box 8"/>
              <p:cNvSpPr txBox="1">
                <a:spLocks noChangeArrowheads="1"/>
              </p:cNvSpPr>
              <p:nvPr/>
            </p:nvSpPr>
            <p:spPr bwMode="auto">
              <a:xfrm>
                <a:off x="1258" y="2840"/>
                <a:ext cx="517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948" name="Text Box 9"/>
              <p:cNvSpPr txBox="1">
                <a:spLocks noChangeArrowheads="1"/>
              </p:cNvSpPr>
              <p:nvPr/>
            </p:nvSpPr>
            <p:spPr bwMode="auto">
              <a:xfrm>
                <a:off x="1924" y="2840"/>
                <a:ext cx="728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36949" name="Text Box 10"/>
              <p:cNvSpPr txBox="1">
                <a:spLocks noChangeArrowheads="1"/>
              </p:cNvSpPr>
              <p:nvPr/>
            </p:nvSpPr>
            <p:spPr bwMode="auto">
              <a:xfrm>
                <a:off x="2990" y="2828"/>
                <a:ext cx="307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36928" name="Group 11"/>
            <p:cNvGrpSpPr>
              <a:grpSpLocks/>
            </p:cNvGrpSpPr>
            <p:nvPr/>
          </p:nvGrpSpPr>
          <p:grpSpPr bwMode="auto">
            <a:xfrm>
              <a:off x="2400" y="1056"/>
              <a:ext cx="1214" cy="363"/>
              <a:chOff x="1169" y="2774"/>
              <a:chExt cx="2358" cy="363"/>
            </a:xfrm>
          </p:grpSpPr>
          <p:sp>
            <p:nvSpPr>
              <p:cNvPr id="36938" name="Rectangle 12"/>
              <p:cNvSpPr>
                <a:spLocks noChangeArrowheads="1"/>
              </p:cNvSpPr>
              <p:nvPr/>
            </p:nvSpPr>
            <p:spPr bwMode="auto">
              <a:xfrm>
                <a:off x="1169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39" name="Line 13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40" name="Line 14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41" name="Text Box 15"/>
              <p:cNvSpPr txBox="1">
                <a:spLocks noChangeArrowheads="1"/>
              </p:cNvSpPr>
              <p:nvPr/>
            </p:nvSpPr>
            <p:spPr bwMode="auto">
              <a:xfrm>
                <a:off x="1254" y="2840"/>
                <a:ext cx="517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6942" name="Text Box 16"/>
              <p:cNvSpPr txBox="1">
                <a:spLocks noChangeArrowheads="1"/>
              </p:cNvSpPr>
              <p:nvPr/>
            </p:nvSpPr>
            <p:spPr bwMode="auto">
              <a:xfrm>
                <a:off x="2027" y="2840"/>
                <a:ext cx="517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36943" name="Text Box 17"/>
              <p:cNvSpPr txBox="1">
                <a:spLocks noChangeArrowheads="1"/>
              </p:cNvSpPr>
              <p:nvPr/>
            </p:nvSpPr>
            <p:spPr bwMode="auto">
              <a:xfrm>
                <a:off x="2990" y="2828"/>
                <a:ext cx="305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36929" name="Group 18"/>
            <p:cNvGrpSpPr>
              <a:grpSpLocks/>
            </p:cNvGrpSpPr>
            <p:nvPr/>
          </p:nvGrpSpPr>
          <p:grpSpPr bwMode="auto">
            <a:xfrm>
              <a:off x="3874" y="1056"/>
              <a:ext cx="1214" cy="363"/>
              <a:chOff x="1168" y="2774"/>
              <a:chExt cx="2359" cy="363"/>
            </a:xfrm>
          </p:grpSpPr>
          <p:sp>
            <p:nvSpPr>
              <p:cNvPr id="36932" name="Rectangle 19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9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33" name="Line 20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34" name="Line 21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35" name="Text Box 22"/>
              <p:cNvSpPr txBox="1">
                <a:spLocks noChangeArrowheads="1"/>
              </p:cNvSpPr>
              <p:nvPr/>
            </p:nvSpPr>
            <p:spPr bwMode="auto">
              <a:xfrm>
                <a:off x="1259" y="2840"/>
                <a:ext cx="517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6936" name="Text Box 23"/>
              <p:cNvSpPr txBox="1">
                <a:spLocks noChangeArrowheads="1"/>
              </p:cNvSpPr>
              <p:nvPr/>
            </p:nvSpPr>
            <p:spPr bwMode="auto">
              <a:xfrm>
                <a:off x="2027" y="2840"/>
                <a:ext cx="517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6937" name="Text Box 24"/>
              <p:cNvSpPr txBox="1">
                <a:spLocks noChangeArrowheads="1"/>
              </p:cNvSpPr>
              <p:nvPr/>
            </p:nvSpPr>
            <p:spPr bwMode="auto">
              <a:xfrm>
                <a:off x="2990" y="2828"/>
                <a:ext cx="307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sp>
          <p:nvSpPr>
            <p:cNvPr id="36930" name="Line 46"/>
            <p:cNvSpPr>
              <a:spLocks noChangeShapeType="1"/>
            </p:cNvSpPr>
            <p:nvPr/>
          </p:nvSpPr>
          <p:spPr bwMode="auto">
            <a:xfrm>
              <a:off x="1915" y="123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931" name="Line 47"/>
            <p:cNvSpPr>
              <a:spLocks noChangeShapeType="1"/>
            </p:cNvSpPr>
            <p:nvPr/>
          </p:nvSpPr>
          <p:spPr bwMode="auto">
            <a:xfrm>
              <a:off x="3367" y="123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61846" name="Rectangle 54"/>
          <p:cNvSpPr>
            <a:spLocks noChangeArrowheads="1"/>
          </p:cNvSpPr>
          <p:nvPr/>
        </p:nvSpPr>
        <p:spPr bwMode="auto">
          <a:xfrm>
            <a:off x="634924" y="151765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849" name="Line 57"/>
          <p:cNvSpPr>
            <a:spLocks noChangeShapeType="1"/>
          </p:cNvSpPr>
          <p:nvPr/>
        </p:nvSpPr>
        <p:spPr bwMode="auto">
          <a:xfrm>
            <a:off x="1143000" y="17065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852" name="Freeform 60"/>
          <p:cNvSpPr>
            <a:spLocks/>
          </p:cNvSpPr>
          <p:nvPr/>
        </p:nvSpPr>
        <p:spPr bwMode="auto">
          <a:xfrm>
            <a:off x="609600" y="1706563"/>
            <a:ext cx="7785100" cy="511175"/>
          </a:xfrm>
          <a:custGeom>
            <a:avLst/>
            <a:gdLst>
              <a:gd name="T0" fmla="*/ 4720 w 5112"/>
              <a:gd name="T1" fmla="*/ 16 h 392"/>
              <a:gd name="T2" fmla="*/ 5008 w 5112"/>
              <a:gd name="T3" fmla="*/ 16 h 392"/>
              <a:gd name="T4" fmla="*/ 5104 w 5112"/>
              <a:gd name="T5" fmla="*/ 112 h 392"/>
              <a:gd name="T6" fmla="*/ 5056 w 5112"/>
              <a:gd name="T7" fmla="*/ 304 h 392"/>
              <a:gd name="T8" fmla="*/ 4816 w 5112"/>
              <a:gd name="T9" fmla="*/ 352 h 392"/>
              <a:gd name="T10" fmla="*/ 4384 w 5112"/>
              <a:gd name="T11" fmla="*/ 352 h 392"/>
              <a:gd name="T12" fmla="*/ 640 w 5112"/>
              <a:gd name="T13" fmla="*/ 352 h 392"/>
              <a:gd name="T14" fmla="*/ 544 w 5112"/>
              <a:gd name="T15" fmla="*/ 112 h 3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12"/>
              <a:gd name="T25" fmla="*/ 0 h 392"/>
              <a:gd name="T26" fmla="*/ 5112 w 5112"/>
              <a:gd name="T27" fmla="*/ 392 h 3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12" h="392">
                <a:moveTo>
                  <a:pt x="4720" y="16"/>
                </a:moveTo>
                <a:cubicBezTo>
                  <a:pt x="4832" y="8"/>
                  <a:pt x="4944" y="0"/>
                  <a:pt x="5008" y="16"/>
                </a:cubicBezTo>
                <a:cubicBezTo>
                  <a:pt x="5072" y="32"/>
                  <a:pt x="5096" y="64"/>
                  <a:pt x="5104" y="112"/>
                </a:cubicBezTo>
                <a:cubicBezTo>
                  <a:pt x="5112" y="160"/>
                  <a:pt x="5104" y="264"/>
                  <a:pt x="5056" y="304"/>
                </a:cubicBezTo>
                <a:cubicBezTo>
                  <a:pt x="5008" y="344"/>
                  <a:pt x="4928" y="344"/>
                  <a:pt x="4816" y="352"/>
                </a:cubicBezTo>
                <a:cubicBezTo>
                  <a:pt x="4704" y="360"/>
                  <a:pt x="5080" y="352"/>
                  <a:pt x="4384" y="352"/>
                </a:cubicBezTo>
                <a:cubicBezTo>
                  <a:pt x="3688" y="352"/>
                  <a:pt x="1280" y="392"/>
                  <a:pt x="640" y="352"/>
                </a:cubicBezTo>
                <a:cubicBezTo>
                  <a:pt x="0" y="312"/>
                  <a:pt x="272" y="212"/>
                  <a:pt x="54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06" name="Rectangle 114"/>
          <p:cNvSpPr>
            <a:spLocks noChangeArrowheads="1"/>
          </p:cNvSpPr>
          <p:nvPr/>
        </p:nvSpPr>
        <p:spPr bwMode="auto">
          <a:xfrm>
            <a:off x="1476375" y="1460500"/>
            <a:ext cx="1219200" cy="473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07" name="Line 115"/>
          <p:cNvSpPr>
            <a:spLocks noChangeShapeType="1"/>
          </p:cNvSpPr>
          <p:nvPr/>
        </p:nvSpPr>
        <p:spPr bwMode="auto">
          <a:xfrm>
            <a:off x="1931988" y="145573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08" name="Line 116"/>
          <p:cNvSpPr>
            <a:spLocks noChangeShapeType="1"/>
          </p:cNvSpPr>
          <p:nvPr/>
        </p:nvSpPr>
        <p:spPr bwMode="auto">
          <a:xfrm>
            <a:off x="2336800" y="145573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10" name="Line 118"/>
          <p:cNvSpPr>
            <a:spLocks noChangeShapeType="1"/>
          </p:cNvSpPr>
          <p:nvPr/>
        </p:nvSpPr>
        <p:spPr bwMode="auto">
          <a:xfrm>
            <a:off x="1619250" y="1700213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12" name="Line 120"/>
          <p:cNvSpPr>
            <a:spLocks noChangeShapeType="1"/>
          </p:cNvSpPr>
          <p:nvPr/>
        </p:nvSpPr>
        <p:spPr bwMode="auto">
          <a:xfrm>
            <a:off x="2514600" y="17065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3200400" y="2840038"/>
            <a:ext cx="4887499" cy="490537"/>
            <a:chOff x="931" y="2037"/>
            <a:chExt cx="4164" cy="363"/>
          </a:xfrm>
        </p:grpSpPr>
        <p:grpSp>
          <p:nvGrpSpPr>
            <p:cNvPr id="36904" name="Group 25"/>
            <p:cNvGrpSpPr>
              <a:grpSpLocks/>
            </p:cNvGrpSpPr>
            <p:nvPr/>
          </p:nvGrpSpPr>
          <p:grpSpPr bwMode="auto">
            <a:xfrm>
              <a:off x="931" y="2037"/>
              <a:ext cx="1214" cy="363"/>
              <a:chOff x="1168" y="2774"/>
              <a:chExt cx="2358" cy="363"/>
            </a:xfrm>
          </p:grpSpPr>
          <p:sp>
            <p:nvSpPr>
              <p:cNvPr id="36921" name="Rectangle 26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22" name="Line 27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23" name="Line 28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24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40"/>
                <a:ext cx="53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36925" name="Text Box 30"/>
              <p:cNvSpPr txBox="1">
                <a:spLocks noChangeArrowheads="1"/>
              </p:cNvSpPr>
              <p:nvPr/>
            </p:nvSpPr>
            <p:spPr bwMode="auto">
              <a:xfrm>
                <a:off x="1923" y="2840"/>
                <a:ext cx="725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36926" name="Text Box 31"/>
              <p:cNvSpPr txBox="1">
                <a:spLocks noChangeArrowheads="1"/>
              </p:cNvSpPr>
              <p:nvPr/>
            </p:nvSpPr>
            <p:spPr bwMode="auto">
              <a:xfrm>
                <a:off x="2994" y="2828"/>
                <a:ext cx="30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36905" name="Group 32"/>
            <p:cNvGrpSpPr>
              <a:grpSpLocks/>
            </p:cNvGrpSpPr>
            <p:nvPr/>
          </p:nvGrpSpPr>
          <p:grpSpPr bwMode="auto">
            <a:xfrm>
              <a:off x="2407" y="2037"/>
              <a:ext cx="1221" cy="363"/>
              <a:chOff x="1154" y="2774"/>
              <a:chExt cx="2372" cy="363"/>
            </a:xfrm>
          </p:grpSpPr>
          <p:sp>
            <p:nvSpPr>
              <p:cNvPr id="36915" name="Rectangle 33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16" name="Line 34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17" name="Line 35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18" name="Text Box 36"/>
              <p:cNvSpPr txBox="1">
                <a:spLocks noChangeArrowheads="1"/>
              </p:cNvSpPr>
              <p:nvPr/>
            </p:nvSpPr>
            <p:spPr bwMode="auto">
              <a:xfrm>
                <a:off x="1154" y="2840"/>
                <a:ext cx="725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-3</a:t>
                </a:r>
              </a:p>
            </p:txBody>
          </p:sp>
          <p:sp>
            <p:nvSpPr>
              <p:cNvPr id="36919" name="Text Box 37"/>
              <p:cNvSpPr txBox="1">
                <a:spLocks noChangeArrowheads="1"/>
              </p:cNvSpPr>
              <p:nvPr/>
            </p:nvSpPr>
            <p:spPr bwMode="auto">
              <a:xfrm>
                <a:off x="1922" y="2840"/>
                <a:ext cx="725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36920" name="Text Box 38"/>
              <p:cNvSpPr txBox="1">
                <a:spLocks noChangeArrowheads="1"/>
              </p:cNvSpPr>
              <p:nvPr/>
            </p:nvSpPr>
            <p:spPr bwMode="auto">
              <a:xfrm>
                <a:off x="2992" y="2828"/>
                <a:ext cx="30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grpSp>
          <p:nvGrpSpPr>
            <p:cNvPr id="36906" name="Group 39"/>
            <p:cNvGrpSpPr>
              <a:grpSpLocks/>
            </p:cNvGrpSpPr>
            <p:nvPr/>
          </p:nvGrpSpPr>
          <p:grpSpPr bwMode="auto">
            <a:xfrm>
              <a:off x="3871" y="2037"/>
              <a:ext cx="1224" cy="363"/>
              <a:chOff x="1149" y="2774"/>
              <a:chExt cx="2377" cy="363"/>
            </a:xfrm>
          </p:grpSpPr>
          <p:sp>
            <p:nvSpPr>
              <p:cNvPr id="36909" name="Rectangle 40"/>
              <p:cNvSpPr>
                <a:spLocks noChangeArrowheads="1"/>
              </p:cNvSpPr>
              <p:nvPr/>
            </p:nvSpPr>
            <p:spPr bwMode="auto">
              <a:xfrm>
                <a:off x="1168" y="2774"/>
                <a:ext cx="2358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10" name="Line 41"/>
              <p:cNvSpPr>
                <a:spLocks noChangeShapeType="1"/>
              </p:cNvSpPr>
              <p:nvPr/>
            </p:nvSpPr>
            <p:spPr bwMode="auto">
              <a:xfrm>
                <a:off x="1925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11" name="Line 42"/>
              <p:cNvSpPr>
                <a:spLocks noChangeShapeType="1"/>
              </p:cNvSpPr>
              <p:nvPr/>
            </p:nvSpPr>
            <p:spPr bwMode="auto">
              <a:xfrm>
                <a:off x="2710" y="277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912" name="Text Box 43"/>
              <p:cNvSpPr txBox="1">
                <a:spLocks noChangeArrowheads="1"/>
              </p:cNvSpPr>
              <p:nvPr/>
            </p:nvSpPr>
            <p:spPr bwMode="auto">
              <a:xfrm>
                <a:off x="1149" y="2840"/>
                <a:ext cx="725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36913" name="Text Box 44"/>
              <p:cNvSpPr txBox="1">
                <a:spLocks noChangeArrowheads="1"/>
              </p:cNvSpPr>
              <p:nvPr/>
            </p:nvSpPr>
            <p:spPr bwMode="auto">
              <a:xfrm>
                <a:off x="2025" y="2840"/>
                <a:ext cx="515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914" name="Text Box 45"/>
              <p:cNvSpPr txBox="1">
                <a:spLocks noChangeArrowheads="1"/>
              </p:cNvSpPr>
              <p:nvPr/>
            </p:nvSpPr>
            <p:spPr bwMode="auto">
              <a:xfrm>
                <a:off x="2992" y="2828"/>
                <a:ext cx="30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ko-KR">
                  <a:latin typeface="Comic Sans MS" pitchFamily="66" charset="0"/>
                </a:endParaRPr>
              </a:p>
            </p:txBody>
          </p:sp>
        </p:grpSp>
        <p:sp>
          <p:nvSpPr>
            <p:cNvPr id="36907" name="Line 48"/>
            <p:cNvSpPr>
              <a:spLocks noChangeShapeType="1"/>
            </p:cNvSpPr>
            <p:nvPr/>
          </p:nvSpPr>
          <p:spPr bwMode="auto">
            <a:xfrm>
              <a:off x="3367" y="221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908" name="Line 49"/>
            <p:cNvSpPr>
              <a:spLocks noChangeShapeType="1"/>
            </p:cNvSpPr>
            <p:nvPr/>
          </p:nvSpPr>
          <p:spPr bwMode="auto">
            <a:xfrm>
              <a:off x="1915" y="221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61847" name="Rectangle 55"/>
          <p:cNvSpPr>
            <a:spLocks noChangeArrowheads="1"/>
          </p:cNvSpPr>
          <p:nvPr/>
        </p:nvSpPr>
        <p:spPr bwMode="auto">
          <a:xfrm>
            <a:off x="622300" y="2963863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850" name="Line 58"/>
          <p:cNvSpPr>
            <a:spLocks noChangeShapeType="1"/>
          </p:cNvSpPr>
          <p:nvPr/>
        </p:nvSpPr>
        <p:spPr bwMode="auto">
          <a:xfrm>
            <a:off x="1143000" y="3136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851" name="Freeform 59"/>
          <p:cNvSpPr>
            <a:spLocks/>
          </p:cNvSpPr>
          <p:nvPr/>
        </p:nvSpPr>
        <p:spPr bwMode="auto">
          <a:xfrm>
            <a:off x="609600" y="3114675"/>
            <a:ext cx="7785100" cy="530225"/>
          </a:xfrm>
          <a:custGeom>
            <a:avLst/>
            <a:gdLst>
              <a:gd name="T0" fmla="*/ 4720 w 5112"/>
              <a:gd name="T1" fmla="*/ 16 h 392"/>
              <a:gd name="T2" fmla="*/ 5008 w 5112"/>
              <a:gd name="T3" fmla="*/ 16 h 392"/>
              <a:gd name="T4" fmla="*/ 5104 w 5112"/>
              <a:gd name="T5" fmla="*/ 112 h 392"/>
              <a:gd name="T6" fmla="*/ 5056 w 5112"/>
              <a:gd name="T7" fmla="*/ 304 h 392"/>
              <a:gd name="T8" fmla="*/ 4816 w 5112"/>
              <a:gd name="T9" fmla="*/ 352 h 392"/>
              <a:gd name="T10" fmla="*/ 4384 w 5112"/>
              <a:gd name="T11" fmla="*/ 352 h 392"/>
              <a:gd name="T12" fmla="*/ 640 w 5112"/>
              <a:gd name="T13" fmla="*/ 352 h 392"/>
              <a:gd name="T14" fmla="*/ 544 w 5112"/>
              <a:gd name="T15" fmla="*/ 112 h 3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12"/>
              <a:gd name="T25" fmla="*/ 0 h 392"/>
              <a:gd name="T26" fmla="*/ 5112 w 5112"/>
              <a:gd name="T27" fmla="*/ 392 h 3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12" h="392">
                <a:moveTo>
                  <a:pt x="4720" y="16"/>
                </a:moveTo>
                <a:cubicBezTo>
                  <a:pt x="4832" y="8"/>
                  <a:pt x="4944" y="0"/>
                  <a:pt x="5008" y="16"/>
                </a:cubicBezTo>
                <a:cubicBezTo>
                  <a:pt x="5072" y="32"/>
                  <a:pt x="5096" y="64"/>
                  <a:pt x="5104" y="112"/>
                </a:cubicBezTo>
                <a:cubicBezTo>
                  <a:pt x="5112" y="160"/>
                  <a:pt x="5104" y="264"/>
                  <a:pt x="5056" y="304"/>
                </a:cubicBezTo>
                <a:cubicBezTo>
                  <a:pt x="5008" y="344"/>
                  <a:pt x="4928" y="344"/>
                  <a:pt x="4816" y="352"/>
                </a:cubicBezTo>
                <a:cubicBezTo>
                  <a:pt x="4704" y="360"/>
                  <a:pt x="5080" y="352"/>
                  <a:pt x="4384" y="352"/>
                </a:cubicBezTo>
                <a:cubicBezTo>
                  <a:pt x="3688" y="352"/>
                  <a:pt x="1280" y="392"/>
                  <a:pt x="640" y="352"/>
                </a:cubicBezTo>
                <a:cubicBezTo>
                  <a:pt x="0" y="312"/>
                  <a:pt x="272" y="212"/>
                  <a:pt x="54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14" name="Rectangle 122"/>
          <p:cNvSpPr>
            <a:spLocks noChangeArrowheads="1"/>
          </p:cNvSpPr>
          <p:nvPr/>
        </p:nvSpPr>
        <p:spPr bwMode="auto">
          <a:xfrm>
            <a:off x="1524000" y="2854325"/>
            <a:ext cx="121920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15" name="Line 123"/>
          <p:cNvSpPr>
            <a:spLocks noChangeShapeType="1"/>
          </p:cNvSpPr>
          <p:nvPr/>
        </p:nvSpPr>
        <p:spPr bwMode="auto">
          <a:xfrm>
            <a:off x="1931988" y="2854325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16" name="Line 124"/>
          <p:cNvSpPr>
            <a:spLocks noChangeShapeType="1"/>
          </p:cNvSpPr>
          <p:nvPr/>
        </p:nvSpPr>
        <p:spPr bwMode="auto">
          <a:xfrm>
            <a:off x="2336800" y="2854325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17" name="Line 125"/>
          <p:cNvSpPr>
            <a:spLocks noChangeShapeType="1"/>
          </p:cNvSpPr>
          <p:nvPr/>
        </p:nvSpPr>
        <p:spPr bwMode="auto">
          <a:xfrm>
            <a:off x="1641475" y="31003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19" name="Line 127"/>
          <p:cNvSpPr>
            <a:spLocks noChangeShapeType="1"/>
          </p:cNvSpPr>
          <p:nvPr/>
        </p:nvSpPr>
        <p:spPr bwMode="auto">
          <a:xfrm>
            <a:off x="2514600" y="3114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22" name="Rectangle 130"/>
          <p:cNvSpPr>
            <a:spLocks noChangeArrowheads="1"/>
          </p:cNvSpPr>
          <p:nvPr/>
        </p:nvSpPr>
        <p:spPr bwMode="auto">
          <a:xfrm>
            <a:off x="1524000" y="4346575"/>
            <a:ext cx="12192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23" name="Line 131"/>
          <p:cNvSpPr>
            <a:spLocks noChangeShapeType="1"/>
          </p:cNvSpPr>
          <p:nvPr/>
        </p:nvSpPr>
        <p:spPr bwMode="auto">
          <a:xfrm>
            <a:off x="1931988" y="43465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24" name="Line 132"/>
          <p:cNvSpPr>
            <a:spLocks noChangeShapeType="1"/>
          </p:cNvSpPr>
          <p:nvPr/>
        </p:nvSpPr>
        <p:spPr bwMode="auto">
          <a:xfrm>
            <a:off x="2336800" y="43465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25" name="Line 133"/>
          <p:cNvSpPr>
            <a:spLocks noChangeShapeType="1"/>
          </p:cNvSpPr>
          <p:nvPr/>
        </p:nvSpPr>
        <p:spPr bwMode="auto">
          <a:xfrm>
            <a:off x="1641475" y="4633913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27" name="Line 135"/>
          <p:cNvSpPr>
            <a:spLocks noChangeShapeType="1"/>
          </p:cNvSpPr>
          <p:nvPr/>
        </p:nvSpPr>
        <p:spPr bwMode="auto">
          <a:xfrm>
            <a:off x="2514600" y="4651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29" name="Line 137"/>
          <p:cNvSpPr>
            <a:spLocks noChangeShapeType="1"/>
          </p:cNvSpPr>
          <p:nvPr/>
        </p:nvSpPr>
        <p:spPr bwMode="auto">
          <a:xfrm>
            <a:off x="1143000" y="4651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30" name="Text Box 138"/>
          <p:cNvSpPr txBox="1">
            <a:spLocks noChangeArrowheads="1"/>
          </p:cNvSpPr>
          <p:nvPr/>
        </p:nvSpPr>
        <p:spPr bwMode="auto">
          <a:xfrm>
            <a:off x="233226" y="3846513"/>
            <a:ext cx="4631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C(x) </a:t>
            </a:r>
            <a:r>
              <a:rPr lang="en-US" altLang="ko-KR" sz="2000" dirty="0">
                <a:latin typeface="Comic Sans MS" pitchFamily="66" charset="0"/>
              </a:rPr>
              <a:t>= </a:t>
            </a:r>
            <a:r>
              <a:rPr lang="en-US" altLang="ko-KR" sz="2400" i="1" dirty="0"/>
              <a:t>11x</a:t>
            </a:r>
            <a:r>
              <a:rPr lang="en-US" altLang="ko-KR" sz="2400" i="1" baseline="30000" dirty="0"/>
              <a:t>14</a:t>
            </a:r>
            <a:r>
              <a:rPr lang="en-US" altLang="ko-KR" sz="2400" i="1" dirty="0"/>
              <a:t> - 3x</a:t>
            </a:r>
            <a:r>
              <a:rPr lang="en-US" altLang="ko-KR" sz="2400" i="1" baseline="30000" dirty="0"/>
              <a:t>10</a:t>
            </a:r>
            <a:r>
              <a:rPr lang="en-US" altLang="ko-KR" sz="2400" i="1" dirty="0"/>
              <a:t> + 2x</a:t>
            </a:r>
            <a:r>
              <a:rPr lang="en-US" altLang="ko-KR" sz="2400" i="1" baseline="30000" dirty="0"/>
              <a:t>8</a:t>
            </a:r>
            <a:r>
              <a:rPr lang="en-US" altLang="ko-KR" sz="2400" i="1" dirty="0"/>
              <a:t> + 10x</a:t>
            </a:r>
            <a:r>
              <a:rPr lang="en-US" altLang="ko-KR" sz="2400" i="1" baseline="30000" dirty="0"/>
              <a:t>6 </a:t>
            </a:r>
            <a:r>
              <a:rPr lang="en-US" altLang="ko-KR" sz="2400" i="1" dirty="0"/>
              <a:t>+ 1</a:t>
            </a:r>
          </a:p>
        </p:txBody>
      </p:sp>
      <p:sp>
        <p:nvSpPr>
          <p:cNvPr id="161933" name="Freeform 141"/>
          <p:cNvSpPr>
            <a:spLocks/>
          </p:cNvSpPr>
          <p:nvPr/>
        </p:nvSpPr>
        <p:spPr bwMode="auto">
          <a:xfrm>
            <a:off x="5105400" y="4656138"/>
            <a:ext cx="2895600" cy="685800"/>
          </a:xfrm>
          <a:custGeom>
            <a:avLst/>
            <a:gdLst>
              <a:gd name="T0" fmla="*/ 1728 w 1824"/>
              <a:gd name="T1" fmla="*/ 0 h 336"/>
              <a:gd name="T2" fmla="*/ 1584 w 1824"/>
              <a:gd name="T3" fmla="*/ 192 h 336"/>
              <a:gd name="T4" fmla="*/ 288 w 1824"/>
              <a:gd name="T5" fmla="*/ 192 h 336"/>
              <a:gd name="T6" fmla="*/ 0 w 1824"/>
              <a:gd name="T7" fmla="*/ 33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336"/>
              <a:gd name="T14" fmla="*/ 1824 w 182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336">
                <a:moveTo>
                  <a:pt x="1728" y="0"/>
                </a:moveTo>
                <a:cubicBezTo>
                  <a:pt x="1776" y="80"/>
                  <a:pt x="1824" y="160"/>
                  <a:pt x="1584" y="192"/>
                </a:cubicBezTo>
                <a:cubicBezTo>
                  <a:pt x="1344" y="224"/>
                  <a:pt x="552" y="168"/>
                  <a:pt x="288" y="192"/>
                </a:cubicBezTo>
                <a:cubicBezTo>
                  <a:pt x="24" y="216"/>
                  <a:pt x="12" y="276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1934" name="Line 142"/>
          <p:cNvSpPr>
            <a:spLocks noChangeShapeType="1"/>
          </p:cNvSpPr>
          <p:nvPr/>
        </p:nvSpPr>
        <p:spPr bwMode="auto">
          <a:xfrm>
            <a:off x="6019800" y="564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35" name="Freeform 143"/>
          <p:cNvSpPr>
            <a:spLocks/>
          </p:cNvSpPr>
          <p:nvPr/>
        </p:nvSpPr>
        <p:spPr bwMode="auto">
          <a:xfrm>
            <a:off x="863600" y="4757738"/>
            <a:ext cx="7543800" cy="1460500"/>
          </a:xfrm>
          <a:custGeom>
            <a:avLst/>
            <a:gdLst>
              <a:gd name="T0" fmla="*/ 4400 w 4752"/>
              <a:gd name="T1" fmla="*/ 560 h 920"/>
              <a:gd name="T2" fmla="*/ 4688 w 4752"/>
              <a:gd name="T3" fmla="*/ 560 h 920"/>
              <a:gd name="T4" fmla="*/ 4688 w 4752"/>
              <a:gd name="T5" fmla="*/ 800 h 920"/>
              <a:gd name="T6" fmla="*/ 4304 w 4752"/>
              <a:gd name="T7" fmla="*/ 848 h 920"/>
              <a:gd name="T8" fmla="*/ 2192 w 4752"/>
              <a:gd name="T9" fmla="*/ 848 h 920"/>
              <a:gd name="T10" fmla="*/ 320 w 4752"/>
              <a:gd name="T11" fmla="*/ 800 h 920"/>
              <a:gd name="T12" fmla="*/ 272 w 4752"/>
              <a:gd name="T13" fmla="*/ 128 h 920"/>
              <a:gd name="T14" fmla="*/ 416 w 4752"/>
              <a:gd name="T15" fmla="*/ 32 h 9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52"/>
              <a:gd name="T25" fmla="*/ 0 h 920"/>
              <a:gd name="T26" fmla="*/ 4752 w 4752"/>
              <a:gd name="T27" fmla="*/ 920 h 9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52" h="920">
                <a:moveTo>
                  <a:pt x="4400" y="560"/>
                </a:moveTo>
                <a:cubicBezTo>
                  <a:pt x="4520" y="540"/>
                  <a:pt x="4640" y="520"/>
                  <a:pt x="4688" y="560"/>
                </a:cubicBezTo>
                <a:cubicBezTo>
                  <a:pt x="4736" y="600"/>
                  <a:pt x="4752" y="752"/>
                  <a:pt x="4688" y="800"/>
                </a:cubicBezTo>
                <a:cubicBezTo>
                  <a:pt x="4624" y="848"/>
                  <a:pt x="4720" y="840"/>
                  <a:pt x="4304" y="848"/>
                </a:cubicBezTo>
                <a:cubicBezTo>
                  <a:pt x="3888" y="856"/>
                  <a:pt x="2856" y="856"/>
                  <a:pt x="2192" y="848"/>
                </a:cubicBezTo>
                <a:cubicBezTo>
                  <a:pt x="1528" y="840"/>
                  <a:pt x="640" y="920"/>
                  <a:pt x="320" y="800"/>
                </a:cubicBezTo>
                <a:cubicBezTo>
                  <a:pt x="0" y="680"/>
                  <a:pt x="256" y="256"/>
                  <a:pt x="272" y="128"/>
                </a:cubicBezTo>
                <a:cubicBezTo>
                  <a:pt x="288" y="0"/>
                  <a:pt x="352" y="16"/>
                  <a:pt x="416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936" name="Text Box 144"/>
          <p:cNvSpPr txBox="1">
            <a:spLocks noChangeArrowheads="1"/>
          </p:cNvSpPr>
          <p:nvPr/>
        </p:nvSpPr>
        <p:spPr bwMode="auto">
          <a:xfrm>
            <a:off x="1880499" y="148431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61937" name="Text Box 145"/>
          <p:cNvSpPr txBox="1">
            <a:spLocks noChangeArrowheads="1"/>
          </p:cNvSpPr>
          <p:nvPr/>
        </p:nvSpPr>
        <p:spPr bwMode="auto">
          <a:xfrm>
            <a:off x="1896374" y="293211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61938" name="Text Box 146"/>
          <p:cNvSpPr txBox="1">
            <a:spLocks noChangeArrowheads="1"/>
          </p:cNvSpPr>
          <p:nvPr/>
        </p:nvSpPr>
        <p:spPr bwMode="auto">
          <a:xfrm>
            <a:off x="1880499" y="44370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404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4" grpId="0"/>
      <p:bldP spid="161845" grpId="0"/>
      <p:bldP spid="161878" grpId="0"/>
      <p:bldP spid="161846" grpId="0"/>
      <p:bldP spid="161849" grpId="0" animBg="1"/>
      <p:bldP spid="161852" grpId="0" animBg="1"/>
      <p:bldP spid="161906" grpId="0" animBg="1"/>
      <p:bldP spid="161907" grpId="0" animBg="1"/>
      <p:bldP spid="161908" grpId="0" animBg="1"/>
      <p:bldP spid="161910" grpId="0" animBg="1"/>
      <p:bldP spid="161912" grpId="0" animBg="1"/>
      <p:bldP spid="161847" grpId="0"/>
      <p:bldP spid="161850" grpId="0" animBg="1"/>
      <p:bldP spid="161851" grpId="0" animBg="1"/>
      <p:bldP spid="161914" grpId="0" animBg="1"/>
      <p:bldP spid="161915" grpId="0" animBg="1"/>
      <p:bldP spid="161916" grpId="0" animBg="1"/>
      <p:bldP spid="161917" grpId="0" animBg="1"/>
      <p:bldP spid="161919" grpId="0" animBg="1"/>
      <p:bldP spid="161922" grpId="0" animBg="1"/>
      <p:bldP spid="161923" grpId="0" animBg="1"/>
      <p:bldP spid="161924" grpId="0" animBg="1"/>
      <p:bldP spid="161925" grpId="0" animBg="1"/>
      <p:bldP spid="161927" grpId="0" animBg="1"/>
      <p:bldP spid="161929" grpId="0" animBg="1"/>
      <p:bldP spid="161930" grpId="0"/>
      <p:bldP spid="161933" grpId="0" animBg="1"/>
      <p:bldP spid="161934" grpId="0" animBg="1"/>
      <p:bldP spid="161935" grpId="0" animBg="1"/>
      <p:bldP spid="161936" grpId="0"/>
      <p:bldP spid="161937" grpId="0"/>
      <p:bldP spid="1619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Addition – Circular List (1)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cpadd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startA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c,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lastC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sum, done = FALSE;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startA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a;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a = a-&gt;link;   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b = b-&gt;link;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c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get_node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c-&gt;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-1;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lastC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c;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19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Addition – Circular List (2)</a:t>
            </a:r>
            <a:endParaRPr lang="ko-KR" altLang="en-US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switch (COMPARE(a-&gt;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)) {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case -1:   /* 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a-&gt;</a:t>
            </a:r>
            <a:r>
              <a:rPr lang="en-US" altLang="ko-KR" sz="1800" b="1" i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 &lt; b-&gt;</a:t>
            </a:r>
            <a:r>
              <a:rPr lang="en-US" altLang="ko-KR" sz="1800" b="1" i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attach(b-&gt;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coef,b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lastC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	 b = b-&gt;link;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	 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case 0:    /* 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a-&gt;</a:t>
            </a:r>
            <a:r>
              <a:rPr lang="en-US" altLang="ko-KR" sz="1800" b="1" i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 == b-&gt;</a:t>
            </a:r>
            <a:r>
              <a:rPr lang="en-US" altLang="ko-KR" sz="1800" b="1" i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if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startA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== a) done = TRUE;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else {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	    sum = 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+ b-&gt;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if (sum) attach(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sum,a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lastC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a = a-&gt;link; b = b-&gt;link;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case 1:    /* 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a-&gt;</a:t>
            </a:r>
            <a:r>
              <a:rPr lang="en-US" altLang="ko-KR" sz="1800" b="1" i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i="1" dirty="0">
                <a:solidFill>
                  <a:schemeClr val="tx1"/>
                </a:solidFill>
                <a:latin typeface="Courier New" pitchFamily="49" charset="0"/>
              </a:rPr>
              <a:t> &gt; b-&gt;</a:t>
            </a:r>
            <a:r>
              <a:rPr lang="en-US" altLang="ko-KR" sz="1800" b="1" i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attach(a-&gt;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coef,a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expon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,&amp;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lastC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	 a = a-&gt;link;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} while (!done);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lastC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-&gt;link =c;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return c;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defRPr/>
            </a:pP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37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Erasing a Circular List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cerase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/* erase the circular list pointed to by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polyPointer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if (*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temp = (*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)-&gt;link;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)-&gt;link = avail;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avail = temp;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38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158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Erasing a Circular List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39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91116" y="1420456"/>
            <a:ext cx="1448362" cy="506348"/>
            <a:chOff x="1168" y="2774"/>
            <a:chExt cx="2358" cy="36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61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28" y="2840"/>
              <a:ext cx="71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260409" y="1420456"/>
            <a:ext cx="1448362" cy="506348"/>
            <a:chOff x="1168" y="2774"/>
            <a:chExt cx="2358" cy="36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261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32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018965" y="1420456"/>
            <a:ext cx="1448362" cy="506348"/>
            <a:chOff x="1168" y="2774"/>
            <a:chExt cx="2358" cy="363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260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032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26" name="Line 46"/>
          <p:cNvSpPr>
            <a:spLocks noChangeShapeType="1"/>
          </p:cNvSpPr>
          <p:nvPr/>
        </p:nvSpPr>
        <p:spPr bwMode="auto">
          <a:xfrm>
            <a:off x="3681780" y="1670142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Line 47"/>
          <p:cNvSpPr>
            <a:spLocks noChangeShapeType="1"/>
          </p:cNvSpPr>
          <p:nvPr/>
        </p:nvSpPr>
        <p:spPr bwMode="auto">
          <a:xfrm>
            <a:off x="5414088" y="1674328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" name="Line 71"/>
          <p:cNvSpPr>
            <a:spLocks noChangeShapeType="1"/>
          </p:cNvSpPr>
          <p:nvPr/>
        </p:nvSpPr>
        <p:spPr bwMode="auto">
          <a:xfrm>
            <a:off x="1528536" y="1746408"/>
            <a:ext cx="9625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26440" y="1570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</a:t>
            </a:r>
          </a:p>
        </p:txBody>
      </p:sp>
      <p:sp>
        <p:nvSpPr>
          <p:cNvPr id="30" name="자유형 29"/>
          <p:cNvSpPr/>
          <p:nvPr/>
        </p:nvSpPr>
        <p:spPr bwMode="auto">
          <a:xfrm flipV="1">
            <a:off x="2123728" y="1052736"/>
            <a:ext cx="5595257" cy="707572"/>
          </a:xfrm>
          <a:custGeom>
            <a:avLst/>
            <a:gdLst>
              <a:gd name="connsiteX0" fmla="*/ 5094514 w 5595257"/>
              <a:gd name="connsiteY0" fmla="*/ 0 h 707572"/>
              <a:gd name="connsiteX1" fmla="*/ 5595257 w 5595257"/>
              <a:gd name="connsiteY1" fmla="*/ 0 h 707572"/>
              <a:gd name="connsiteX2" fmla="*/ 5595257 w 5595257"/>
              <a:gd name="connsiteY2" fmla="*/ 707572 h 707572"/>
              <a:gd name="connsiteX3" fmla="*/ 0 w 5595257"/>
              <a:gd name="connsiteY3" fmla="*/ 707572 h 707572"/>
              <a:gd name="connsiteX4" fmla="*/ 0 w 5595257"/>
              <a:gd name="connsiteY4" fmla="*/ 87086 h 707572"/>
              <a:gd name="connsiteX5" fmla="*/ 391885 w 5595257"/>
              <a:gd name="connsiteY5" fmla="*/ 87086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5257" h="707572">
                <a:moveTo>
                  <a:pt x="5094514" y="0"/>
                </a:moveTo>
                <a:lnTo>
                  <a:pt x="5595257" y="0"/>
                </a:lnTo>
                <a:lnTo>
                  <a:pt x="5595257" y="707572"/>
                </a:lnTo>
                <a:lnTo>
                  <a:pt x="0" y="707572"/>
                </a:lnTo>
                <a:lnTo>
                  <a:pt x="0" y="87086"/>
                </a:lnTo>
                <a:lnTo>
                  <a:pt x="391885" y="8708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2468939" y="2192104"/>
            <a:ext cx="1448362" cy="506348"/>
            <a:chOff x="1168" y="2774"/>
            <a:chExt cx="2358" cy="363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4238232" y="2192104"/>
            <a:ext cx="1448362" cy="506348"/>
            <a:chOff x="1168" y="2774"/>
            <a:chExt cx="2358" cy="363"/>
          </a:xfrm>
        </p:grpSpPr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41" name="Group 18"/>
          <p:cNvGrpSpPr>
            <a:grpSpLocks/>
          </p:cNvGrpSpPr>
          <p:nvPr/>
        </p:nvGrpSpPr>
        <p:grpSpPr bwMode="auto">
          <a:xfrm>
            <a:off x="5996788" y="2192104"/>
            <a:ext cx="1448362" cy="506348"/>
            <a:chOff x="1168" y="2774"/>
            <a:chExt cx="2358" cy="363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3659603" y="2441790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5391911" y="2445976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6935717" y="2203263"/>
            <a:ext cx="486764" cy="506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1972542" y="2421580"/>
            <a:ext cx="496397" cy="83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38521" y="219626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626131" y="1512519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153493" y="1489257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829979" y="1508871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356713" y="1485077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029779" y="1508871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571481" y="1508871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70" name="Group 4"/>
          <p:cNvGrpSpPr>
            <a:grpSpLocks/>
          </p:cNvGrpSpPr>
          <p:nvPr/>
        </p:nvGrpSpPr>
        <p:grpSpPr bwMode="auto">
          <a:xfrm>
            <a:off x="2411815" y="4092746"/>
            <a:ext cx="1448362" cy="506348"/>
            <a:chOff x="1168" y="2774"/>
            <a:chExt cx="2358" cy="363"/>
          </a:xfrm>
        </p:grpSpPr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4" name="Text Box 8"/>
            <p:cNvSpPr txBox="1">
              <a:spLocks noChangeArrowheads="1"/>
            </p:cNvSpPr>
            <p:nvPr/>
          </p:nvSpPr>
          <p:spPr bwMode="auto">
            <a:xfrm>
              <a:off x="1261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1928" y="2840"/>
              <a:ext cx="71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76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77" name="Group 11"/>
          <p:cNvGrpSpPr>
            <a:grpSpLocks/>
          </p:cNvGrpSpPr>
          <p:nvPr/>
        </p:nvGrpSpPr>
        <p:grpSpPr bwMode="auto">
          <a:xfrm>
            <a:off x="4181108" y="4092746"/>
            <a:ext cx="1448362" cy="506348"/>
            <a:chOff x="1168" y="2774"/>
            <a:chExt cx="2358" cy="363"/>
          </a:xfrm>
        </p:grpSpPr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1261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2" name="Text Box 16"/>
            <p:cNvSpPr txBox="1">
              <a:spLocks noChangeArrowheads="1"/>
            </p:cNvSpPr>
            <p:nvPr/>
          </p:nvSpPr>
          <p:spPr bwMode="auto">
            <a:xfrm>
              <a:off x="2032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84" name="Group 18"/>
          <p:cNvGrpSpPr>
            <a:grpSpLocks/>
          </p:cNvGrpSpPr>
          <p:nvPr/>
        </p:nvGrpSpPr>
        <p:grpSpPr bwMode="auto">
          <a:xfrm>
            <a:off x="5939664" y="4092746"/>
            <a:ext cx="1448362" cy="506348"/>
            <a:chOff x="1168" y="2774"/>
            <a:chExt cx="2358" cy="363"/>
          </a:xfrm>
        </p:grpSpPr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7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1260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9" name="Text Box 23"/>
            <p:cNvSpPr txBox="1">
              <a:spLocks noChangeArrowheads="1"/>
            </p:cNvSpPr>
            <p:nvPr/>
          </p:nvSpPr>
          <p:spPr bwMode="auto">
            <a:xfrm>
              <a:off x="2032" y="2840"/>
              <a:ext cx="5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92" name="Line 47"/>
          <p:cNvSpPr>
            <a:spLocks noChangeShapeType="1"/>
          </p:cNvSpPr>
          <p:nvPr/>
        </p:nvSpPr>
        <p:spPr bwMode="auto">
          <a:xfrm>
            <a:off x="5334787" y="4346618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47139" y="42425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</a:t>
            </a:r>
          </a:p>
        </p:txBody>
      </p:sp>
      <p:sp>
        <p:nvSpPr>
          <p:cNvPr id="95" name="자유형 94"/>
          <p:cNvSpPr/>
          <p:nvPr/>
        </p:nvSpPr>
        <p:spPr bwMode="auto">
          <a:xfrm flipV="1">
            <a:off x="2044427" y="3725026"/>
            <a:ext cx="5595257" cy="707572"/>
          </a:xfrm>
          <a:custGeom>
            <a:avLst/>
            <a:gdLst>
              <a:gd name="connsiteX0" fmla="*/ 5094514 w 5595257"/>
              <a:gd name="connsiteY0" fmla="*/ 0 h 707572"/>
              <a:gd name="connsiteX1" fmla="*/ 5595257 w 5595257"/>
              <a:gd name="connsiteY1" fmla="*/ 0 h 707572"/>
              <a:gd name="connsiteX2" fmla="*/ 5595257 w 5595257"/>
              <a:gd name="connsiteY2" fmla="*/ 707572 h 707572"/>
              <a:gd name="connsiteX3" fmla="*/ 0 w 5595257"/>
              <a:gd name="connsiteY3" fmla="*/ 707572 h 707572"/>
              <a:gd name="connsiteX4" fmla="*/ 0 w 5595257"/>
              <a:gd name="connsiteY4" fmla="*/ 87086 h 707572"/>
              <a:gd name="connsiteX5" fmla="*/ 391885 w 5595257"/>
              <a:gd name="connsiteY5" fmla="*/ 87086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5257" h="707572">
                <a:moveTo>
                  <a:pt x="5094514" y="0"/>
                </a:moveTo>
                <a:lnTo>
                  <a:pt x="5595257" y="0"/>
                </a:lnTo>
                <a:lnTo>
                  <a:pt x="5595257" y="707572"/>
                </a:lnTo>
                <a:lnTo>
                  <a:pt x="0" y="707572"/>
                </a:lnTo>
                <a:lnTo>
                  <a:pt x="0" y="87086"/>
                </a:lnTo>
                <a:lnTo>
                  <a:pt x="391885" y="8708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96" name="Group 4"/>
          <p:cNvGrpSpPr>
            <a:grpSpLocks/>
          </p:cNvGrpSpPr>
          <p:nvPr/>
        </p:nvGrpSpPr>
        <p:grpSpPr bwMode="auto">
          <a:xfrm>
            <a:off x="2425673" y="5399525"/>
            <a:ext cx="1448362" cy="506348"/>
            <a:chOff x="1168" y="2774"/>
            <a:chExt cx="2358" cy="363"/>
          </a:xfrm>
        </p:grpSpPr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8" name="Line 6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01" name="Group 11"/>
          <p:cNvGrpSpPr>
            <a:grpSpLocks/>
          </p:cNvGrpSpPr>
          <p:nvPr/>
        </p:nvGrpSpPr>
        <p:grpSpPr bwMode="auto">
          <a:xfrm>
            <a:off x="4194966" y="5399525"/>
            <a:ext cx="1448362" cy="506348"/>
            <a:chOff x="1168" y="2774"/>
            <a:chExt cx="2358" cy="363"/>
          </a:xfrm>
        </p:grpSpPr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3" name="Line 13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5" name="Text Box 17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grpSp>
        <p:nvGrpSpPr>
          <p:cNvPr id="106" name="Group 18"/>
          <p:cNvGrpSpPr>
            <a:grpSpLocks/>
          </p:cNvGrpSpPr>
          <p:nvPr/>
        </p:nvGrpSpPr>
        <p:grpSpPr bwMode="auto">
          <a:xfrm>
            <a:off x="5953522" y="5399525"/>
            <a:ext cx="1448362" cy="506348"/>
            <a:chOff x="1168" y="2774"/>
            <a:chExt cx="2358" cy="363"/>
          </a:xfrm>
        </p:grpSpPr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1168" y="2774"/>
              <a:ext cx="2358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8" name="Line 20"/>
            <p:cNvSpPr>
              <a:spLocks noChangeShapeType="1"/>
            </p:cNvSpPr>
            <p:nvPr/>
          </p:nvSpPr>
          <p:spPr bwMode="auto">
            <a:xfrm>
              <a:off x="1925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710" y="277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0" name="Text Box 24"/>
            <p:cNvSpPr txBox="1">
              <a:spLocks noChangeArrowheads="1"/>
            </p:cNvSpPr>
            <p:nvPr/>
          </p:nvSpPr>
          <p:spPr bwMode="auto">
            <a:xfrm>
              <a:off x="3033" y="2828"/>
              <a:ext cx="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ko-KR">
                <a:latin typeface="Comic Sans MS" pitchFamily="66" charset="0"/>
              </a:endParaRPr>
            </a:p>
          </p:txBody>
        </p:sp>
      </p:grpSp>
      <p:sp>
        <p:nvSpPr>
          <p:cNvPr id="111" name="Line 46"/>
          <p:cNvSpPr>
            <a:spLocks noChangeShapeType="1"/>
          </p:cNvSpPr>
          <p:nvPr/>
        </p:nvSpPr>
        <p:spPr bwMode="auto">
          <a:xfrm>
            <a:off x="3616337" y="5649211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" name="Line 47"/>
          <p:cNvSpPr>
            <a:spLocks noChangeShapeType="1"/>
          </p:cNvSpPr>
          <p:nvPr/>
        </p:nvSpPr>
        <p:spPr bwMode="auto">
          <a:xfrm>
            <a:off x="5348645" y="5653397"/>
            <a:ext cx="595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 flipH="1">
            <a:off x="6892451" y="5410684"/>
            <a:ext cx="486764" cy="506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195255" y="54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avail</a:t>
            </a:r>
          </a:p>
        </p:txBody>
      </p:sp>
      <p:sp>
        <p:nvSpPr>
          <p:cNvPr id="116" name="자유형 115"/>
          <p:cNvSpPr/>
          <p:nvPr/>
        </p:nvSpPr>
        <p:spPr bwMode="auto">
          <a:xfrm>
            <a:off x="2169589" y="4333600"/>
            <a:ext cx="1520866" cy="1285200"/>
          </a:xfrm>
          <a:custGeom>
            <a:avLst/>
            <a:gdLst>
              <a:gd name="connsiteX0" fmla="*/ 1471760 w 1520866"/>
              <a:gd name="connsiteY0" fmla="*/ 0 h 1428313"/>
              <a:gd name="connsiteX1" fmla="*/ 1375966 w 1520866"/>
              <a:gd name="connsiteY1" fmla="*/ 418011 h 1428313"/>
              <a:gd name="connsiteX2" fmla="*/ 252560 w 1520866"/>
              <a:gd name="connsiteY2" fmla="*/ 635726 h 1428313"/>
              <a:gd name="connsiteX3" fmla="*/ 12 w 1520866"/>
              <a:gd name="connsiteY3" fmla="*/ 1297577 h 1428313"/>
              <a:gd name="connsiteX4" fmla="*/ 243852 w 1520866"/>
              <a:gd name="connsiteY4" fmla="*/ 1428206 h 14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866" h="1428313">
                <a:moveTo>
                  <a:pt x="1471760" y="0"/>
                </a:moveTo>
                <a:cubicBezTo>
                  <a:pt x="1525463" y="156028"/>
                  <a:pt x="1579166" y="312057"/>
                  <a:pt x="1375966" y="418011"/>
                </a:cubicBezTo>
                <a:cubicBezTo>
                  <a:pt x="1172766" y="523965"/>
                  <a:pt x="481886" y="489132"/>
                  <a:pt x="252560" y="635726"/>
                </a:cubicBezTo>
                <a:cubicBezTo>
                  <a:pt x="23234" y="782320"/>
                  <a:pt x="1463" y="1165497"/>
                  <a:pt x="12" y="1297577"/>
                </a:cubicBezTo>
                <a:cubicBezTo>
                  <a:pt x="-1439" y="1429657"/>
                  <a:pt x="121206" y="1428931"/>
                  <a:pt x="243852" y="1428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1604181" y="4594857"/>
            <a:ext cx="2837395" cy="896731"/>
          </a:xfrm>
          <a:custGeom>
            <a:avLst/>
            <a:gdLst>
              <a:gd name="connsiteX0" fmla="*/ 13880 w 2520987"/>
              <a:gd name="connsiteY0" fmla="*/ 984069 h 984069"/>
              <a:gd name="connsiteX1" fmla="*/ 127092 w 2520987"/>
              <a:gd name="connsiteY1" fmla="*/ 748937 h 984069"/>
              <a:gd name="connsiteX2" fmla="*/ 936989 w 2520987"/>
              <a:gd name="connsiteY2" fmla="*/ 566057 h 984069"/>
              <a:gd name="connsiteX3" fmla="*/ 2339069 w 2520987"/>
              <a:gd name="connsiteY3" fmla="*/ 444137 h 984069"/>
              <a:gd name="connsiteX4" fmla="*/ 2460989 w 2520987"/>
              <a:gd name="connsiteY4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987" h="984069">
                <a:moveTo>
                  <a:pt x="13880" y="984069"/>
                </a:moveTo>
                <a:cubicBezTo>
                  <a:pt x="-6440" y="901337"/>
                  <a:pt x="-26759" y="818606"/>
                  <a:pt x="127092" y="748937"/>
                </a:cubicBezTo>
                <a:cubicBezTo>
                  <a:pt x="280943" y="679268"/>
                  <a:pt x="568326" y="616857"/>
                  <a:pt x="936989" y="566057"/>
                </a:cubicBezTo>
                <a:cubicBezTo>
                  <a:pt x="1305652" y="515257"/>
                  <a:pt x="2085069" y="538480"/>
                  <a:pt x="2339069" y="444137"/>
                </a:cubicBezTo>
                <a:cubicBezTo>
                  <a:pt x="2593069" y="349794"/>
                  <a:pt x="2527029" y="174897"/>
                  <a:pt x="246098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56023" y="422897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NULL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6546830" y="4184809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074192" y="4161547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750678" y="4181161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4277412" y="4157367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950478" y="4181161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2492180" y="4181161"/>
            <a:ext cx="296127" cy="377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1637" y="3028895"/>
            <a:ext cx="35202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cerase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(&amp;list);</a:t>
            </a:r>
          </a:p>
        </p:txBody>
      </p:sp>
    </p:spTree>
    <p:extLst>
      <p:ext uri="{BB962C8B-B14F-4D97-AF65-F5344CB8AC3E}">
        <p14:creationId xmlns:p14="http://schemas.microsoft.com/office/powerpoint/2010/main" val="29747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8" grpId="0" animBg="1"/>
      <p:bldP spid="28" grpId="1" animBg="1"/>
      <p:bldP spid="29" grpId="0"/>
      <p:bldP spid="30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92" grpId="0" animBg="1"/>
      <p:bldP spid="94" grpId="0"/>
      <p:bldP spid="95" grpId="0" animBg="1"/>
      <p:bldP spid="111" grpId="0" animBg="1"/>
      <p:bldP spid="112" grpId="0" animBg="1"/>
      <p:bldP spid="113" grpId="0" animBg="1"/>
      <p:bldP spid="115" grpId="0"/>
      <p:bldP spid="116" grpId="0" animBg="1"/>
      <p:bldP spid="117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sz="2000" dirty="0"/>
              <a:t>List elements are stored, in memory, in an arbitrary order</a:t>
            </a:r>
          </a:p>
          <a:p>
            <a:pPr marL="342900" indent="-342900">
              <a:buFontTx/>
              <a:buChar char="•"/>
            </a:pPr>
            <a:r>
              <a:rPr lang="en-US" sz="2000" dirty="0"/>
              <a:t>Explicit information (</a:t>
            </a:r>
            <a:r>
              <a:rPr lang="en-US" sz="2000" dirty="0">
                <a:solidFill>
                  <a:schemeClr val="hlink"/>
                </a:solidFill>
              </a:rPr>
              <a:t>called a </a:t>
            </a:r>
            <a:r>
              <a:rPr lang="en-US" sz="2000" i="1" dirty="0">
                <a:solidFill>
                  <a:schemeClr val="hlink"/>
                </a:solidFill>
              </a:rPr>
              <a:t>link</a:t>
            </a:r>
            <a:r>
              <a:rPr lang="en-US" sz="2000" dirty="0">
                <a:solidFill>
                  <a:schemeClr val="hlink"/>
                </a:solidFill>
              </a:rPr>
              <a:t>)  </a:t>
            </a:r>
            <a:r>
              <a:rPr lang="en-US" sz="2000" dirty="0"/>
              <a:t>is used to go from one element to the next</a:t>
            </a:r>
          </a:p>
          <a:p>
            <a:endParaRPr lang="en-US" sz="2000" dirty="0"/>
          </a:p>
        </p:txBody>
      </p:sp>
      <p:sp>
        <p:nvSpPr>
          <p:cNvPr id="110" name="슬라이드 번호 개체 틀 10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30708"/>
              </p:ext>
            </p:extLst>
          </p:nvPr>
        </p:nvGraphicFramePr>
        <p:xfrm>
          <a:off x="901959" y="3509809"/>
          <a:ext cx="7903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755576" y="2636912"/>
            <a:ext cx="508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(BAT, CAT, EAT, FAT, HAT, VAT, WAT)</a:t>
            </a: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43827"/>
              </p:ext>
            </p:extLst>
          </p:nvPr>
        </p:nvGraphicFramePr>
        <p:xfrm>
          <a:off x="899592" y="3212976"/>
          <a:ext cx="7903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8741"/>
              </p:ext>
            </p:extLst>
          </p:nvPr>
        </p:nvGraphicFramePr>
        <p:xfrm>
          <a:off x="899592" y="4005064"/>
          <a:ext cx="7903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179512" y="350100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9514" y="39096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6156176" y="4094357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55776" y="4077072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275856" y="4077072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876256" y="4077072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148274" y="4077072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8316416" y="4079161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436096" y="4108430"/>
            <a:ext cx="216024" cy="184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3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List Operations(1)</a:t>
            </a:r>
            <a:endParaRPr lang="ko-KR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ko-KR" sz="2400" dirty="0"/>
              <a:t>Base data structure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listNode</a:t>
            </a:r>
            <a:r>
              <a:rPr lang="en-US" altLang="ko-KR" b="1" dirty="0">
                <a:latin typeface="Courier New" pitchFamily="49" charset="0"/>
              </a:rPr>
              <a:t> *</a:t>
            </a:r>
            <a:r>
              <a:rPr lang="en-US" altLang="ko-KR" b="1" dirty="0" err="1">
                <a:latin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listNode</a:t>
            </a:r>
            <a:r>
              <a:rPr lang="en-US" altLang="ko-KR" b="1" dirty="0">
                <a:latin typeface="Courier New" pitchFamily="49" charset="0"/>
              </a:rPr>
              <a:t>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</a:rPr>
              <a:t> data;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</a:rPr>
              <a:t> link;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};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377783" y="38539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1992146" y="38539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3244683" y="38539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3859046" y="38539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5122696" y="38539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5737058" y="38539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1455676" y="39222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3327338" y="39222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5200588" y="39222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2303296" y="410480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4176546" y="410480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6861008" y="38539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7475371" y="38539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 flipH="1">
            <a:off x="7508708" y="3853979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6938901" y="39222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>
            <a:off x="6086308" y="410639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539552" y="3138016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1595271" y="344281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1379371" y="53017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1993733" y="53017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3246271" y="53017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3860633" y="53017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1457263" y="53700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3328926" y="53700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139297" name="Line 33"/>
          <p:cNvSpPr>
            <a:spLocks noChangeShapeType="1"/>
          </p:cNvSpPr>
          <p:nvPr/>
        </p:nvSpPr>
        <p:spPr bwMode="auto">
          <a:xfrm>
            <a:off x="2304883" y="555260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>
            <a:off x="4178133" y="555260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5140158" y="5301779"/>
            <a:ext cx="12255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300" name="Line 36"/>
          <p:cNvSpPr>
            <a:spLocks noChangeShapeType="1"/>
          </p:cNvSpPr>
          <p:nvPr/>
        </p:nvSpPr>
        <p:spPr bwMode="auto">
          <a:xfrm>
            <a:off x="5754521" y="530177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flipH="1">
            <a:off x="5787858" y="5301779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5218051" y="53700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53</a:t>
            </a:r>
          </a:p>
        </p:txBody>
      </p:sp>
      <p:sp>
        <p:nvSpPr>
          <p:cNvPr id="139304" name="Text Box 40"/>
          <p:cNvSpPr txBox="1">
            <a:spLocks noChangeArrowheads="1"/>
          </p:cNvSpPr>
          <p:nvPr/>
        </p:nvSpPr>
        <p:spPr bwMode="auto">
          <a:xfrm>
            <a:off x="539552" y="4585816"/>
            <a:ext cx="1451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list_head2</a:t>
            </a:r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>
            <a:off x="1596858" y="489061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9306" name="Text Box 42"/>
          <p:cNvSpPr txBox="1">
            <a:spLocks noChangeArrowheads="1"/>
          </p:cNvSpPr>
          <p:nvPr/>
        </p:nvSpPr>
        <p:spPr bwMode="auto">
          <a:xfrm>
            <a:off x="539552" y="2636912"/>
            <a:ext cx="5416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listPointer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list_head2;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animBg="1"/>
      <p:bldP spid="139271" grpId="0" animBg="1"/>
      <p:bldP spid="139272" grpId="0" animBg="1"/>
      <p:bldP spid="139273" grpId="0" animBg="1"/>
      <p:bldP spid="139274" grpId="0" animBg="1"/>
      <p:bldP spid="139275" grpId="0" animBg="1"/>
      <p:bldP spid="139276" grpId="0"/>
      <p:bldP spid="139277" grpId="0"/>
      <p:bldP spid="139278" grpId="0"/>
      <p:bldP spid="139279" grpId="0" animBg="1"/>
      <p:bldP spid="139280" grpId="0" animBg="1"/>
      <p:bldP spid="139281" grpId="0" animBg="1"/>
      <p:bldP spid="139282" grpId="0" animBg="1"/>
      <p:bldP spid="139283" grpId="0" animBg="1"/>
      <p:bldP spid="139284" grpId="0"/>
      <p:bldP spid="139285" grpId="0" animBg="1"/>
      <p:bldP spid="139286" grpId="0"/>
      <p:bldP spid="139287" grpId="0" animBg="1"/>
      <p:bldP spid="139288" grpId="0" animBg="1"/>
      <p:bldP spid="139289" grpId="0" animBg="1"/>
      <p:bldP spid="139290" grpId="0" animBg="1"/>
      <p:bldP spid="139291" grpId="0" animBg="1"/>
      <p:bldP spid="139294" grpId="0"/>
      <p:bldP spid="139295" grpId="0"/>
      <p:bldP spid="139297" grpId="0" animBg="1"/>
      <p:bldP spid="139298" grpId="0" animBg="1"/>
      <p:bldP spid="139299" grpId="0" animBg="1"/>
      <p:bldP spid="139300" grpId="0" animBg="1"/>
      <p:bldP spid="139301" grpId="0" animBg="1"/>
      <p:bldP spid="139302" grpId="0"/>
      <p:bldP spid="139304" grpId="0"/>
      <p:bldP spid="139305" grpId="0" animBg="1"/>
      <p:bldP spid="13930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Operations on</a:t>
            </a:r>
            <a:r>
              <a:rPr lang="ko-KR" altLang="en-US" dirty="0"/>
              <a:t> </a:t>
            </a:r>
            <a:r>
              <a:rPr lang="en-US" altLang="ko-KR" dirty="0"/>
              <a:t>Lists (2)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ko-KR" sz="2400" dirty="0"/>
              <a:t>Inverting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</a:rPr>
              <a:t> invert(</a:t>
            </a:r>
            <a:r>
              <a:rPr lang="en-US" altLang="ko-KR" b="1" dirty="0" err="1">
                <a:latin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</a:rPr>
              <a:t> lead)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</a:t>
            </a:r>
            <a:r>
              <a:rPr lang="en-US" altLang="ko-KR" b="1" dirty="0" err="1">
                <a:latin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</a:rPr>
              <a:t> middle, trail;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middle = NULL;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while (lead)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  trail = middle;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  middle = lead;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  lead = lead-&gt;link;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  middle-&gt;link = trail;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}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return middle;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41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383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42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955229" y="177281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1569591" y="177281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822129" y="177281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3436491" y="177281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1033121" y="184107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2904784" y="184107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1880741" y="202364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3753991" y="202364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716016" y="177281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5330378" y="1793714"/>
            <a:ext cx="6375" cy="482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5363716" y="1772816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793909" y="184107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53</a:t>
            </a: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1172716" y="13616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8460" y="1076459"/>
            <a:ext cx="132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950466" y="3036924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564828" y="303692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817366" y="3036924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3431728" y="303692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1028358" y="3105186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2900021" y="3105186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4711253" y="3036924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5325616" y="303692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789146" y="3105186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53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012879" y="26559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484016" y="2372603"/>
            <a:ext cx="14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list_head3</a:t>
            </a:r>
          </a:p>
        </p:txBody>
      </p:sp>
      <p:sp>
        <p:nvSpPr>
          <p:cNvPr id="47" name="자유형 46"/>
          <p:cNvSpPr/>
          <p:nvPr/>
        </p:nvSpPr>
        <p:spPr bwMode="auto">
          <a:xfrm>
            <a:off x="3146270" y="3384368"/>
            <a:ext cx="2449286" cy="428403"/>
          </a:xfrm>
          <a:custGeom>
            <a:avLst/>
            <a:gdLst>
              <a:gd name="connsiteX0" fmla="*/ 2449286 w 2449286"/>
              <a:gd name="connsiteY0" fmla="*/ 0 h 428403"/>
              <a:gd name="connsiteX1" fmla="*/ 1915886 w 2449286"/>
              <a:gd name="connsiteY1" fmla="*/ 424543 h 428403"/>
              <a:gd name="connsiteX2" fmla="*/ 0 w 2449286"/>
              <a:gd name="connsiteY2" fmla="*/ 174172 h 42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286" h="428403">
                <a:moveTo>
                  <a:pt x="2449286" y="0"/>
                </a:moveTo>
                <a:cubicBezTo>
                  <a:pt x="2386693" y="197757"/>
                  <a:pt x="2324100" y="395514"/>
                  <a:pt x="1915886" y="424543"/>
                </a:cubicBezTo>
                <a:cubicBezTo>
                  <a:pt x="1507672" y="453572"/>
                  <a:pt x="753836" y="313872"/>
                  <a:pt x="0" y="1741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자유형 47"/>
          <p:cNvSpPr/>
          <p:nvPr/>
        </p:nvSpPr>
        <p:spPr bwMode="auto">
          <a:xfrm>
            <a:off x="1260657" y="3384368"/>
            <a:ext cx="2449286" cy="428403"/>
          </a:xfrm>
          <a:custGeom>
            <a:avLst/>
            <a:gdLst>
              <a:gd name="connsiteX0" fmla="*/ 2449286 w 2449286"/>
              <a:gd name="connsiteY0" fmla="*/ 0 h 428403"/>
              <a:gd name="connsiteX1" fmla="*/ 1915886 w 2449286"/>
              <a:gd name="connsiteY1" fmla="*/ 424543 h 428403"/>
              <a:gd name="connsiteX2" fmla="*/ 0 w 2449286"/>
              <a:gd name="connsiteY2" fmla="*/ 174172 h 42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286" h="428403">
                <a:moveTo>
                  <a:pt x="2449286" y="0"/>
                </a:moveTo>
                <a:cubicBezTo>
                  <a:pt x="2386693" y="197757"/>
                  <a:pt x="2324100" y="395514"/>
                  <a:pt x="1915886" y="424543"/>
                </a:cubicBezTo>
                <a:cubicBezTo>
                  <a:pt x="1507672" y="453572"/>
                  <a:pt x="753836" y="313872"/>
                  <a:pt x="0" y="1741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아래쪽 화살표 48"/>
          <p:cNvSpPr/>
          <p:nvPr/>
        </p:nvSpPr>
        <p:spPr bwMode="auto">
          <a:xfrm>
            <a:off x="2672430" y="2410958"/>
            <a:ext cx="1116915" cy="35532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0" name="직선 연결선 49"/>
          <p:cNvCxnSpPr>
            <a:endCxn id="37" idx="1"/>
          </p:cNvCxnSpPr>
          <p:nvPr/>
        </p:nvCxnSpPr>
        <p:spPr bwMode="auto">
          <a:xfrm flipH="1">
            <a:off x="1564829" y="3036924"/>
            <a:ext cx="611188" cy="503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485300" y="1074744"/>
            <a:ext cx="60838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list_head3 = invert(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256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Operations on Lists (3)</a:t>
            </a:r>
            <a:endParaRPr lang="ko-KR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68923" y="726831"/>
            <a:ext cx="8495565" cy="5521569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altLang="ko-KR" sz="2400" dirty="0"/>
              <a:t>Concatenating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 concatenate (</a:t>
            </a: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ptr1, </a:t>
            </a: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ptr2)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{ /* produce a new list that contains the list ptr1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followed by the list ptr2 */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endParaRPr lang="en-US" altLang="ko-KR" sz="18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temp;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endParaRPr lang="en-US" altLang="ko-KR" sz="18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if (!ptr1)	return ptr2;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if (!ptr2) return ptr1;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/* find end of first list */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for (temp = ptr1; temp-&gt;link; temp = temp-&gt;link);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temp-&gt;link = ptr2; /* link end of first to start of 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                   second*/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endParaRPr lang="en-US" altLang="ko-KR" sz="18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return ptr1;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}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43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340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Concatenating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4812" y="1198443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359175" y="119844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11712" y="1198443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226075" y="119844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489725" y="1198443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104087" y="119844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22705" y="1266705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94367" y="1266705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567617" y="1266705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670325" y="144926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543575" y="144926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228037" y="1198443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842400" y="119844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7875737" y="1198443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305930" y="1266705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453337" y="145085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31962" y="1198443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ptr1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223177" y="1388943"/>
            <a:ext cx="498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730525" y="2224060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44887" y="222406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597425" y="2224060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211787" y="222406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808417" y="2292322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680080" y="2292322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656037" y="247488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4529287" y="247488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491312" y="2224060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6105675" y="222406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6139012" y="2224060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569205" y="2292322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53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16087" y="221500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ptr2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1207302" y="2428704"/>
            <a:ext cx="523223" cy="3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5536" y="3212976"/>
            <a:ext cx="46416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ptr1 = concatenate (ptr1, ptr2);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647870" y="4039788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262233" y="403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514770" y="4039788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129133" y="403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5392783" y="4039788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6007145" y="403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725763" y="4108050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3597425" y="4108050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470675" y="4108050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2573383" y="42906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4446633" y="42906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7131095" y="4039788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7745458" y="403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208988" y="4108050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6356395" y="429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435020" y="4039788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ptr1</a:t>
            </a: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1126235" y="4230288"/>
            <a:ext cx="498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1633583" y="5065405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2247945" y="506540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3500483" y="5065405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>
            <a:off x="4114845" y="506540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1711475" y="5133667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3583138" y="5133667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2559095" y="531623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4432345" y="531623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5394370" y="5065405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>
            <a:off x="6008733" y="506540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H="1">
            <a:off x="6042070" y="5065405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5472263" y="5133667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53</a:t>
            </a:r>
          </a:p>
        </p:txBody>
      </p:sp>
      <p:sp>
        <p:nvSpPr>
          <p:cNvPr id="77" name="자유형 76"/>
          <p:cNvSpPr/>
          <p:nvPr/>
        </p:nvSpPr>
        <p:spPr bwMode="auto">
          <a:xfrm>
            <a:off x="1874968" y="4278702"/>
            <a:ext cx="6256862" cy="785004"/>
          </a:xfrm>
          <a:custGeom>
            <a:avLst/>
            <a:gdLst>
              <a:gd name="connsiteX0" fmla="*/ 6182104 w 6256862"/>
              <a:gd name="connsiteY0" fmla="*/ 0 h 785004"/>
              <a:gd name="connsiteX1" fmla="*/ 6173477 w 6256862"/>
              <a:gd name="connsiteY1" fmla="*/ 517585 h 785004"/>
              <a:gd name="connsiteX2" fmla="*/ 5336715 w 6256862"/>
              <a:gd name="connsiteY2" fmla="*/ 552090 h 785004"/>
              <a:gd name="connsiteX3" fmla="*/ 2248458 w 6256862"/>
              <a:gd name="connsiteY3" fmla="*/ 517585 h 785004"/>
              <a:gd name="connsiteX4" fmla="*/ 273009 w 6256862"/>
              <a:gd name="connsiteY4" fmla="*/ 448573 h 785004"/>
              <a:gd name="connsiteX5" fmla="*/ 65975 w 6256862"/>
              <a:gd name="connsiteY5" fmla="*/ 785004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6862" h="785004">
                <a:moveTo>
                  <a:pt x="6182104" y="0"/>
                </a:moveTo>
                <a:cubicBezTo>
                  <a:pt x="6248239" y="212785"/>
                  <a:pt x="6314375" y="425570"/>
                  <a:pt x="6173477" y="517585"/>
                </a:cubicBezTo>
                <a:cubicBezTo>
                  <a:pt x="6032579" y="609600"/>
                  <a:pt x="5990885" y="552090"/>
                  <a:pt x="5336715" y="552090"/>
                </a:cubicBezTo>
                <a:cubicBezTo>
                  <a:pt x="4682545" y="552090"/>
                  <a:pt x="3092409" y="534838"/>
                  <a:pt x="2248458" y="517585"/>
                </a:cubicBezTo>
                <a:cubicBezTo>
                  <a:pt x="1404507" y="500332"/>
                  <a:pt x="636756" y="404003"/>
                  <a:pt x="273009" y="448573"/>
                </a:cubicBezTo>
                <a:cubicBezTo>
                  <a:pt x="-90738" y="493143"/>
                  <a:pt x="-12382" y="639073"/>
                  <a:pt x="65975" y="78500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2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Operations on Lists (4)</a:t>
            </a:r>
            <a:endParaRPr lang="ko-KR" alt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ko-KR" sz="2400" dirty="0"/>
              <a:t>Inserting at the front (circular list)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void  </a:t>
            </a:r>
            <a:r>
              <a:rPr lang="en-US" altLang="ko-KR" sz="1800" b="1" dirty="0" err="1">
                <a:latin typeface="Courier New" pitchFamily="49" charset="0"/>
              </a:rPr>
              <a:t>insertFront</a:t>
            </a:r>
            <a:r>
              <a:rPr lang="en-US" altLang="ko-KR" sz="1800" b="1" dirty="0">
                <a:latin typeface="Courier New" pitchFamily="49" charset="0"/>
              </a:rPr>
              <a:t> (</a:t>
            </a: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*last, </a:t>
            </a: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node)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{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/* insert node at the front of the circular list whose last node is pointed to by *last*/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if (!(*last))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	*last = node;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node-&gt;link = node;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} else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	node-&gt;link = (*last)-&gt;link;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(*last)-&gt;link = node;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}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275856" y="6340559"/>
            <a:ext cx="1905000" cy="28575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45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7220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Inserting at the front (circular 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48918" y="111084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163281" y="111084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15818" y="111084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030181" y="111084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93831" y="111084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908193" y="111084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26811" y="117910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498473" y="117910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371723" y="117910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74431" y="136167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347681" y="136167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032143" y="1110846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646506" y="111084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110036" y="1179108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6257443" y="136325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" name="자유형 19"/>
          <p:cNvSpPr/>
          <p:nvPr/>
        </p:nvSpPr>
        <p:spPr bwMode="auto">
          <a:xfrm>
            <a:off x="1133244" y="1300542"/>
            <a:ext cx="7448747" cy="675244"/>
          </a:xfrm>
          <a:custGeom>
            <a:avLst/>
            <a:gdLst>
              <a:gd name="connsiteX0" fmla="*/ 6874600 w 7448747"/>
              <a:gd name="connsiteY0" fmla="*/ 76200 h 675244"/>
              <a:gd name="connsiteX1" fmla="*/ 7277372 w 7448747"/>
              <a:gd name="connsiteY1" fmla="*/ 87085 h 675244"/>
              <a:gd name="connsiteX2" fmla="*/ 7342686 w 7448747"/>
              <a:gd name="connsiteY2" fmla="*/ 391885 h 675244"/>
              <a:gd name="connsiteX3" fmla="*/ 5851343 w 7448747"/>
              <a:gd name="connsiteY3" fmla="*/ 566057 h 675244"/>
              <a:gd name="connsiteX4" fmla="*/ 4109629 w 7448747"/>
              <a:gd name="connsiteY4" fmla="*/ 653142 h 675244"/>
              <a:gd name="connsiteX5" fmla="*/ 2629172 w 7448747"/>
              <a:gd name="connsiteY5" fmla="*/ 674914 h 675244"/>
              <a:gd name="connsiteX6" fmla="*/ 1050743 w 7448747"/>
              <a:gd name="connsiteY6" fmla="*/ 642257 h 675244"/>
              <a:gd name="connsiteX7" fmla="*/ 103686 w 7448747"/>
              <a:gd name="connsiteY7" fmla="*/ 500742 h 675244"/>
              <a:gd name="connsiteX8" fmla="*/ 60143 w 7448747"/>
              <a:gd name="connsiteY8" fmla="*/ 97971 h 675244"/>
              <a:gd name="connsiteX9" fmla="*/ 419372 w 7448747"/>
              <a:gd name="connsiteY9" fmla="*/ 0 h 67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747" h="675244">
                <a:moveTo>
                  <a:pt x="6874600" y="76200"/>
                </a:moveTo>
                <a:cubicBezTo>
                  <a:pt x="7036979" y="55335"/>
                  <a:pt x="7199358" y="34471"/>
                  <a:pt x="7277372" y="87085"/>
                </a:cubicBezTo>
                <a:cubicBezTo>
                  <a:pt x="7355386" y="139699"/>
                  <a:pt x="7580357" y="312056"/>
                  <a:pt x="7342686" y="391885"/>
                </a:cubicBezTo>
                <a:cubicBezTo>
                  <a:pt x="7105015" y="471714"/>
                  <a:pt x="6390186" y="522514"/>
                  <a:pt x="5851343" y="566057"/>
                </a:cubicBezTo>
                <a:cubicBezTo>
                  <a:pt x="5312500" y="609600"/>
                  <a:pt x="4646658" y="634999"/>
                  <a:pt x="4109629" y="653142"/>
                </a:cubicBezTo>
                <a:cubicBezTo>
                  <a:pt x="3572600" y="671285"/>
                  <a:pt x="3138986" y="676728"/>
                  <a:pt x="2629172" y="674914"/>
                </a:cubicBezTo>
                <a:cubicBezTo>
                  <a:pt x="2119358" y="673100"/>
                  <a:pt x="1471657" y="671286"/>
                  <a:pt x="1050743" y="642257"/>
                </a:cubicBezTo>
                <a:cubicBezTo>
                  <a:pt x="629829" y="613228"/>
                  <a:pt x="268786" y="591456"/>
                  <a:pt x="103686" y="500742"/>
                </a:cubicBezTo>
                <a:cubicBezTo>
                  <a:pt x="-61414" y="410028"/>
                  <a:pt x="7529" y="181428"/>
                  <a:pt x="60143" y="97971"/>
                </a:cubicBezTo>
                <a:cubicBezTo>
                  <a:pt x="112757" y="14514"/>
                  <a:pt x="266064" y="7257"/>
                  <a:pt x="41937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7110036" y="938754"/>
            <a:ext cx="218970" cy="17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22285"/>
              </p:ext>
            </p:extLst>
          </p:nvPr>
        </p:nvGraphicFramePr>
        <p:xfrm>
          <a:off x="2093800" y="2202116"/>
          <a:ext cx="1127676" cy="54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 bwMode="auto">
          <a:xfrm flipV="1">
            <a:off x="1681698" y="2388994"/>
            <a:ext cx="412102" cy="167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20992" y="2372062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new_node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946" y="2992219"/>
            <a:ext cx="460114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insertFront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(&amp;tail,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new_node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=tail-&gt;link</a:t>
            </a:r>
          </a:p>
        </p:txBody>
      </p:sp>
      <p:cxnSp>
        <p:nvCxnSpPr>
          <p:cNvPr id="26" name="직선 화살표 연결선 25"/>
          <p:cNvCxnSpPr/>
          <p:nvPr/>
        </p:nvCxnSpPr>
        <p:spPr bwMode="auto">
          <a:xfrm flipV="1">
            <a:off x="1336705" y="1618609"/>
            <a:ext cx="290106" cy="357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95224" y="1855835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741" y="92135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1)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6686535" y="608972"/>
            <a:ext cx="691215" cy="2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531290" y="3963352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2145653" y="3963352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3398190" y="3963352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4012553" y="3963352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5276203" y="3963352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5890565" y="3963352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1609183" y="4031614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3480845" y="4031614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5354095" y="4031614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2456803" y="421417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4330053" y="421417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7014515" y="3963352"/>
            <a:ext cx="122555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7628878" y="3963352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7092408" y="4031614"/>
            <a:ext cx="43794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6239815" y="42157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27293"/>
              </p:ext>
            </p:extLst>
          </p:nvPr>
        </p:nvGraphicFramePr>
        <p:xfrm>
          <a:off x="2076172" y="5054622"/>
          <a:ext cx="1127676" cy="54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" name="직선 화살표 연결선 71"/>
          <p:cNvCxnSpPr/>
          <p:nvPr/>
        </p:nvCxnSpPr>
        <p:spPr bwMode="auto">
          <a:xfrm flipH="1" flipV="1">
            <a:off x="1870121" y="4490670"/>
            <a:ext cx="1189711" cy="834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자유형 72"/>
          <p:cNvSpPr/>
          <p:nvPr/>
        </p:nvSpPr>
        <p:spPr bwMode="auto">
          <a:xfrm>
            <a:off x="2373086" y="4231766"/>
            <a:ext cx="5656477" cy="783771"/>
          </a:xfrm>
          <a:custGeom>
            <a:avLst/>
            <a:gdLst>
              <a:gd name="connsiteX0" fmla="*/ 5606143 w 5656477"/>
              <a:gd name="connsiteY0" fmla="*/ 0 h 783771"/>
              <a:gd name="connsiteX1" fmla="*/ 5377543 w 5656477"/>
              <a:gd name="connsiteY1" fmla="*/ 511628 h 783771"/>
              <a:gd name="connsiteX2" fmla="*/ 3461657 w 5656477"/>
              <a:gd name="connsiteY2" fmla="*/ 620485 h 783771"/>
              <a:gd name="connsiteX3" fmla="*/ 1556657 w 5656477"/>
              <a:gd name="connsiteY3" fmla="*/ 544285 h 783771"/>
              <a:gd name="connsiteX4" fmla="*/ 359228 w 5656477"/>
              <a:gd name="connsiteY4" fmla="*/ 533400 h 783771"/>
              <a:gd name="connsiteX5" fmla="*/ 0 w 5656477"/>
              <a:gd name="connsiteY5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477" h="783771">
                <a:moveTo>
                  <a:pt x="5606143" y="0"/>
                </a:moveTo>
                <a:cubicBezTo>
                  <a:pt x="5670550" y="204107"/>
                  <a:pt x="5734957" y="408214"/>
                  <a:pt x="5377543" y="511628"/>
                </a:cubicBezTo>
                <a:cubicBezTo>
                  <a:pt x="5020129" y="615042"/>
                  <a:pt x="4098471" y="615042"/>
                  <a:pt x="3461657" y="620485"/>
                </a:cubicBezTo>
                <a:cubicBezTo>
                  <a:pt x="2824843" y="625928"/>
                  <a:pt x="2073728" y="558799"/>
                  <a:pt x="1556657" y="544285"/>
                </a:cubicBezTo>
                <a:cubicBezTo>
                  <a:pt x="1039586" y="529771"/>
                  <a:pt x="618671" y="493486"/>
                  <a:pt x="359228" y="533400"/>
                </a:cubicBezTo>
                <a:cubicBezTo>
                  <a:pt x="99785" y="573314"/>
                  <a:pt x="49892" y="678542"/>
                  <a:pt x="0" y="78377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 bwMode="auto">
          <a:xfrm>
            <a:off x="7158780" y="3791260"/>
            <a:ext cx="218970" cy="17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6735279" y="3461478"/>
            <a:ext cx="691215" cy="2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 flipV="1">
            <a:off x="1786066" y="5343202"/>
            <a:ext cx="290106" cy="357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844585" y="5580428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7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Inserting at the front (circular 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52111" y="2212469"/>
            <a:ext cx="5534222" cy="635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62132"/>
              </p:ext>
            </p:extLst>
          </p:nvPr>
        </p:nvGraphicFramePr>
        <p:xfrm>
          <a:off x="2555904" y="1293476"/>
          <a:ext cx="1127676" cy="54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endCxn id="6" idx="1"/>
          </p:cNvCxnSpPr>
          <p:nvPr/>
        </p:nvCxnSpPr>
        <p:spPr bwMode="auto">
          <a:xfrm flipV="1">
            <a:off x="2143802" y="1564221"/>
            <a:ext cx="412102" cy="167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47960" y="1547289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new_node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4105609" y="1369113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list_head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>
            <a:off x="5280272" y="136911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=NULL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9502" y="2443757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insertFront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new_node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7960" y="2177791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listPointer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=NULL;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964" y="8898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2)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07495"/>
              </p:ext>
            </p:extLst>
          </p:nvPr>
        </p:nvGraphicFramePr>
        <p:xfrm>
          <a:off x="2596560" y="3608454"/>
          <a:ext cx="1127676" cy="54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4228157" y="339243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list_head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자유형 29"/>
          <p:cNvSpPr/>
          <p:nvPr/>
        </p:nvSpPr>
        <p:spPr bwMode="auto">
          <a:xfrm>
            <a:off x="2823922" y="3698112"/>
            <a:ext cx="2213216" cy="929042"/>
          </a:xfrm>
          <a:custGeom>
            <a:avLst/>
            <a:gdLst>
              <a:gd name="connsiteX0" fmla="*/ 2213216 w 2213216"/>
              <a:gd name="connsiteY0" fmla="*/ 0 h 929042"/>
              <a:gd name="connsiteX1" fmla="*/ 2060816 w 2213216"/>
              <a:gd name="connsiteY1" fmla="*/ 326571 h 929042"/>
              <a:gd name="connsiteX2" fmla="*/ 1483873 w 2213216"/>
              <a:gd name="connsiteY2" fmla="*/ 783771 h 929042"/>
              <a:gd name="connsiteX3" fmla="*/ 232016 w 2213216"/>
              <a:gd name="connsiteY3" fmla="*/ 914400 h 929042"/>
              <a:gd name="connsiteX4" fmla="*/ 3416 w 2213216"/>
              <a:gd name="connsiteY4" fmla="*/ 489857 h 92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216" h="929042">
                <a:moveTo>
                  <a:pt x="2213216" y="0"/>
                </a:moveTo>
                <a:cubicBezTo>
                  <a:pt x="2197794" y="97971"/>
                  <a:pt x="2182373" y="195943"/>
                  <a:pt x="2060816" y="326571"/>
                </a:cubicBezTo>
                <a:cubicBezTo>
                  <a:pt x="1939259" y="457199"/>
                  <a:pt x="1788673" y="685800"/>
                  <a:pt x="1483873" y="783771"/>
                </a:cubicBezTo>
                <a:cubicBezTo>
                  <a:pt x="1179073" y="881743"/>
                  <a:pt x="478759" y="963386"/>
                  <a:pt x="232016" y="914400"/>
                </a:cubicBezTo>
                <a:cubicBezTo>
                  <a:pt x="-14727" y="865414"/>
                  <a:pt x="-5656" y="677635"/>
                  <a:pt x="3416" y="4898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자유형 30"/>
          <p:cNvSpPr/>
          <p:nvPr/>
        </p:nvSpPr>
        <p:spPr bwMode="auto">
          <a:xfrm>
            <a:off x="2148448" y="3333777"/>
            <a:ext cx="1832734" cy="538506"/>
          </a:xfrm>
          <a:custGeom>
            <a:avLst/>
            <a:gdLst>
              <a:gd name="connsiteX0" fmla="*/ 1375576 w 1832734"/>
              <a:gd name="connsiteY0" fmla="*/ 451421 h 538506"/>
              <a:gd name="connsiteX1" fmla="*/ 1745690 w 1832734"/>
              <a:gd name="connsiteY1" fmla="*/ 440535 h 538506"/>
              <a:gd name="connsiteX2" fmla="*/ 1734804 w 1832734"/>
              <a:gd name="connsiteY2" fmla="*/ 179278 h 538506"/>
              <a:gd name="connsiteX3" fmla="*/ 678890 w 1832734"/>
              <a:gd name="connsiteY3" fmla="*/ 5106 h 538506"/>
              <a:gd name="connsiteX4" fmla="*/ 3976 w 1832734"/>
              <a:gd name="connsiteY4" fmla="*/ 92192 h 538506"/>
              <a:gd name="connsiteX5" fmla="*/ 450290 w 1832734"/>
              <a:gd name="connsiteY5" fmla="*/ 538506 h 53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734" h="538506">
                <a:moveTo>
                  <a:pt x="1375576" y="451421"/>
                </a:moveTo>
                <a:cubicBezTo>
                  <a:pt x="1530697" y="468656"/>
                  <a:pt x="1685819" y="485892"/>
                  <a:pt x="1745690" y="440535"/>
                </a:cubicBezTo>
                <a:cubicBezTo>
                  <a:pt x="1805561" y="395178"/>
                  <a:pt x="1912604" y="251849"/>
                  <a:pt x="1734804" y="179278"/>
                </a:cubicBezTo>
                <a:cubicBezTo>
                  <a:pt x="1557004" y="106707"/>
                  <a:pt x="967361" y="19620"/>
                  <a:pt x="678890" y="5106"/>
                </a:cubicBezTo>
                <a:cubicBezTo>
                  <a:pt x="390419" y="-9408"/>
                  <a:pt x="42076" y="3292"/>
                  <a:pt x="3976" y="92192"/>
                </a:cubicBezTo>
                <a:cubicBezTo>
                  <a:pt x="-34124" y="181092"/>
                  <a:pt x="208083" y="359799"/>
                  <a:pt x="450290" y="5385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6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Operations on Lists (5)</a:t>
            </a:r>
            <a:endParaRPr lang="ko-KR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ko-KR" sz="2400" dirty="0"/>
              <a:t>Finding the length (circular list)</a:t>
            </a:r>
          </a:p>
          <a:p>
            <a:pPr marL="0" indent="0">
              <a:defRPr/>
            </a:pPr>
            <a:endParaRPr lang="en-US" altLang="ko-KR" sz="2400" dirty="0"/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length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listPointer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last)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listPointer</a:t>
            </a:r>
            <a:r>
              <a:rPr lang="en-US" altLang="ko-KR" sz="1800" b="1" dirty="0">
                <a:latin typeface="Courier New" pitchFamily="49" charset="0"/>
              </a:rPr>
              <a:t> temp;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count = 0;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if (last)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temp = last;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do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  count++;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	  temp = temp-&gt;link;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   } while (temp != last);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   return count;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</a:rPr>
              <a:t>} </a:t>
            </a:r>
          </a:p>
          <a:p>
            <a:pPr>
              <a:spcBef>
                <a:spcPts val="0"/>
              </a:spcBef>
              <a:buFontTx/>
              <a:buAutoNum type="arabicPeriod" startAt="2"/>
              <a:defRPr/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48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Equivalence Classes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68923" y="726831"/>
            <a:ext cx="8423557" cy="5521569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Equivalence relation</a:t>
            </a:r>
            <a:r>
              <a:rPr lang="el-GR" altLang="ko-KR" dirty="0">
                <a:latin typeface="Times New Roman" pitchFamily="18" charset="0"/>
                <a:sym typeface="Symbol" pitchFamily="18" charset="2"/>
              </a:rPr>
              <a:t> </a:t>
            </a:r>
            <a:r>
              <a:rPr lang="en-US" altLang="ko-KR" sz="2400" dirty="0"/>
              <a:t> </a:t>
            </a:r>
          </a:p>
          <a:p>
            <a:pPr lvl="1">
              <a:defRPr/>
            </a:pPr>
            <a:r>
              <a:rPr lang="en-US" altLang="ko-KR" sz="2000" dirty="0"/>
              <a:t>For any polygon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</a:p>
          <a:p>
            <a:pPr lvl="1">
              <a:defRPr/>
            </a:pPr>
            <a:r>
              <a:rPr lang="en-US" altLang="ko-KR" sz="2000" dirty="0"/>
              <a:t>For any two polygons,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  <a:r>
              <a:rPr lang="en-US" altLang="ko-KR" sz="2000" dirty="0"/>
              <a:t>, if </a:t>
            </a:r>
            <a:r>
              <a:rPr lang="en-US" altLang="ko-KR" sz="2000" i="1" dirty="0">
                <a:latin typeface="Times New Roman" pitchFamily="18" charset="0"/>
              </a:rPr>
              <a:t>x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  <a:r>
              <a:rPr lang="en-US" altLang="ko-KR" sz="2000" dirty="0"/>
              <a:t> then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  <a:r>
              <a:rPr lang="en-US" altLang="ko-KR" sz="2000" dirty="0"/>
              <a:t>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</a:p>
          <a:p>
            <a:pPr lvl="1">
              <a:defRPr/>
            </a:pPr>
            <a:r>
              <a:rPr lang="en-US" altLang="ko-KR" sz="2000" dirty="0"/>
              <a:t>For any three polygons, </a:t>
            </a:r>
            <a:r>
              <a:rPr lang="en-US" altLang="ko-KR" sz="2000" i="1" dirty="0">
                <a:latin typeface="Times New Roman" pitchFamily="18" charset="0"/>
              </a:rPr>
              <a:t>x, y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z, </a:t>
            </a:r>
            <a:r>
              <a:rPr lang="en-US" altLang="ko-KR" sz="2000" dirty="0"/>
              <a:t>if </a:t>
            </a:r>
            <a:r>
              <a:rPr lang="en-US" altLang="ko-KR" sz="2000" i="1" dirty="0">
                <a:latin typeface="Times New Roman" pitchFamily="18" charset="0"/>
              </a:rPr>
              <a:t>x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  <a:r>
              <a:rPr lang="en-US" altLang="ko-KR" sz="2000" dirty="0"/>
              <a:t>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z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x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z</a:t>
            </a:r>
            <a:r>
              <a:rPr lang="en-US" altLang="ko-KR" sz="2000" i="1" dirty="0"/>
              <a:t> </a:t>
            </a:r>
          </a:p>
          <a:p>
            <a:pPr lvl="1">
              <a:defRPr/>
            </a:pPr>
            <a:endParaRPr lang="en-US" altLang="ko-KR" sz="2000" i="1" dirty="0"/>
          </a:p>
          <a:p>
            <a:pPr>
              <a:defRPr/>
            </a:pPr>
            <a:r>
              <a:rPr lang="en-US" altLang="ko-KR" sz="2400" dirty="0"/>
              <a:t>Problem</a:t>
            </a:r>
          </a:p>
          <a:p>
            <a:pPr lvl="1">
              <a:defRPr/>
            </a:pPr>
            <a:r>
              <a:rPr lang="en-US" altLang="ko-KR" sz="2000" dirty="0"/>
              <a:t>To partition a set </a:t>
            </a:r>
            <a:r>
              <a:rPr lang="en-US" altLang="ko-KR" sz="2000" i="1" dirty="0">
                <a:latin typeface="Times New Roman" pitchFamily="18" charset="0"/>
              </a:rPr>
              <a:t>S</a:t>
            </a:r>
            <a:r>
              <a:rPr lang="en-US" altLang="ko-KR" sz="2000" dirty="0"/>
              <a:t> into equivalent classes such that two members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  <a:r>
              <a:rPr lang="en-US" altLang="ko-KR" sz="2000" dirty="0"/>
              <a:t> of </a:t>
            </a:r>
            <a:r>
              <a:rPr lang="en-US" altLang="ko-KR" sz="2000" i="1" dirty="0">
                <a:latin typeface="Times New Roman" pitchFamily="18" charset="0"/>
              </a:rPr>
              <a:t>S</a:t>
            </a:r>
            <a:r>
              <a:rPr lang="en-US" altLang="ko-KR" sz="2000" dirty="0"/>
              <a:t> are in the same equivalence class    </a:t>
            </a:r>
            <a:r>
              <a:rPr lang="en-US" altLang="ko-KR" sz="2000" dirty="0" err="1"/>
              <a:t>iff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/>
              <a:t>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y</a:t>
            </a:r>
          </a:p>
          <a:p>
            <a:pPr lvl="1">
              <a:defRPr/>
            </a:pPr>
            <a:r>
              <a:rPr lang="en-US" altLang="ko-KR" sz="2000" dirty="0"/>
              <a:t>Example</a:t>
            </a:r>
          </a:p>
          <a:p>
            <a:pPr lvl="1">
              <a:buFontTx/>
              <a:buNone/>
              <a:defRPr/>
            </a:pPr>
            <a:r>
              <a:rPr lang="en-US" altLang="ko-KR" sz="2000" dirty="0"/>
              <a:t>0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4, 3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1, 6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10, 8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9, 7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4, 6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8, 3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5, 2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/>
              <a:t> 11, 11 </a:t>
            </a:r>
            <a:r>
              <a:rPr lang="el-GR" altLang="ko-KR" sz="2000" dirty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/>
              <a:t>0</a:t>
            </a:r>
          </a:p>
          <a:p>
            <a:pPr lvl="1">
              <a:buFontTx/>
              <a:buNone/>
              <a:defRPr/>
            </a:pPr>
            <a:r>
              <a:rPr lang="en-US" altLang="ko-KR" sz="2000" dirty="0">
                <a:sym typeface="Wingdings" pitchFamily="2" charset="2"/>
              </a:rPr>
              <a:t> {0,2,4,7,11}; {1,3,5}; {6,8,9,10}</a:t>
            </a:r>
            <a:endParaRPr lang="el-GR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49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273421" y="1052736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(Chapter 4, p.174)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37089"/>
              </p:ext>
            </p:extLst>
          </p:nvPr>
        </p:nvGraphicFramePr>
        <p:xfrm>
          <a:off x="989376" y="1957469"/>
          <a:ext cx="7903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08238"/>
              </p:ext>
            </p:extLst>
          </p:nvPr>
        </p:nvGraphicFramePr>
        <p:xfrm>
          <a:off x="987009" y="1660636"/>
          <a:ext cx="7903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25456"/>
              </p:ext>
            </p:extLst>
          </p:nvPr>
        </p:nvGraphicFramePr>
        <p:xfrm>
          <a:off x="987009" y="2452724"/>
          <a:ext cx="7903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8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929" y="194866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931" y="2357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209" y="1156580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Inserting GAT into data[5]</a:t>
            </a: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2960089" y="1156580"/>
            <a:ext cx="792088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73"/>
          <p:cNvSpPr>
            <a:spLocks noChangeArrowheads="1"/>
          </p:cNvSpPr>
          <p:nvPr/>
        </p:nvSpPr>
        <p:spPr bwMode="auto">
          <a:xfrm>
            <a:off x="1622406" y="3640919"/>
            <a:ext cx="760412" cy="249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74"/>
          <p:cNvSpPr>
            <a:spLocks noChangeArrowheads="1"/>
          </p:cNvSpPr>
          <p:nvPr/>
        </p:nvSpPr>
        <p:spPr bwMode="auto">
          <a:xfrm>
            <a:off x="1635544" y="3593294"/>
            <a:ext cx="565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>
                <a:latin typeface="Consolas" pitchFamily="49" charset="0"/>
                <a:cs typeface="Consolas" pitchFamily="49" charset="0"/>
              </a:rPr>
              <a:t>BAT</a:t>
            </a:r>
          </a:p>
        </p:txBody>
      </p:sp>
      <p:sp>
        <p:nvSpPr>
          <p:cNvPr id="14" name="Line 75"/>
          <p:cNvSpPr>
            <a:spLocks noChangeShapeType="1"/>
          </p:cNvSpPr>
          <p:nvPr/>
        </p:nvSpPr>
        <p:spPr bwMode="auto">
          <a:xfrm>
            <a:off x="1439843" y="3429782"/>
            <a:ext cx="119063" cy="309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76"/>
          <p:cNvSpPr>
            <a:spLocks noChangeArrowheads="1"/>
          </p:cNvSpPr>
          <p:nvPr/>
        </p:nvSpPr>
        <p:spPr bwMode="auto">
          <a:xfrm>
            <a:off x="992176" y="3198007"/>
            <a:ext cx="81913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i="1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2833668" y="3640919"/>
            <a:ext cx="758825" cy="249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2846806" y="3593294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8" name="Rectangle 79"/>
          <p:cNvSpPr>
            <a:spLocks noChangeArrowheads="1"/>
          </p:cNvSpPr>
          <p:nvPr/>
        </p:nvSpPr>
        <p:spPr bwMode="auto">
          <a:xfrm>
            <a:off x="4057631" y="3640919"/>
            <a:ext cx="760412" cy="249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80"/>
          <p:cNvSpPr>
            <a:spLocks noChangeShapeType="1"/>
          </p:cNvSpPr>
          <p:nvPr/>
        </p:nvSpPr>
        <p:spPr bwMode="auto">
          <a:xfrm>
            <a:off x="4632306" y="3636157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81"/>
          <p:cNvSpPr>
            <a:spLocks noChangeArrowheads="1"/>
          </p:cNvSpPr>
          <p:nvPr/>
        </p:nvSpPr>
        <p:spPr bwMode="auto">
          <a:xfrm>
            <a:off x="4065213" y="3593294"/>
            <a:ext cx="565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>
                <a:latin typeface="Consolas" pitchFamily="49" charset="0"/>
                <a:cs typeface="Consolas" pitchFamily="49" charset="0"/>
              </a:rPr>
              <a:t>EAT</a:t>
            </a:r>
          </a:p>
        </p:txBody>
      </p:sp>
      <p:sp>
        <p:nvSpPr>
          <p:cNvPr id="21" name="Rectangle 82"/>
          <p:cNvSpPr>
            <a:spLocks noChangeArrowheads="1"/>
          </p:cNvSpPr>
          <p:nvPr/>
        </p:nvSpPr>
        <p:spPr bwMode="auto">
          <a:xfrm>
            <a:off x="5259368" y="3640919"/>
            <a:ext cx="760413" cy="249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83"/>
          <p:cNvSpPr>
            <a:spLocks noChangeArrowheads="1"/>
          </p:cNvSpPr>
          <p:nvPr/>
        </p:nvSpPr>
        <p:spPr bwMode="auto">
          <a:xfrm>
            <a:off x="5261394" y="3593294"/>
            <a:ext cx="565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>
                <a:latin typeface="Consolas" pitchFamily="49" charset="0"/>
                <a:cs typeface="Consolas" pitchFamily="49" charset="0"/>
              </a:rPr>
              <a:t>FAT</a:t>
            </a:r>
          </a:p>
        </p:txBody>
      </p:sp>
      <p:sp>
        <p:nvSpPr>
          <p:cNvPr id="23" name="Rectangle 84"/>
          <p:cNvSpPr>
            <a:spLocks noChangeArrowheads="1"/>
          </p:cNvSpPr>
          <p:nvPr/>
        </p:nvSpPr>
        <p:spPr bwMode="auto">
          <a:xfrm>
            <a:off x="6478568" y="3640919"/>
            <a:ext cx="758825" cy="249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85"/>
          <p:cNvSpPr>
            <a:spLocks noChangeArrowheads="1"/>
          </p:cNvSpPr>
          <p:nvPr/>
        </p:nvSpPr>
        <p:spPr bwMode="auto">
          <a:xfrm>
            <a:off x="6497263" y="3593294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>
                <a:latin typeface="Consolas" pitchFamily="49" charset="0"/>
                <a:cs typeface="Consolas" pitchFamily="49" charset="0"/>
              </a:rPr>
              <a:t>HAT</a:t>
            </a:r>
          </a:p>
        </p:txBody>
      </p:sp>
      <p:sp>
        <p:nvSpPr>
          <p:cNvPr id="26" name="Line 87"/>
          <p:cNvSpPr>
            <a:spLocks noChangeShapeType="1"/>
          </p:cNvSpPr>
          <p:nvPr/>
        </p:nvSpPr>
        <p:spPr bwMode="auto">
          <a:xfrm flipV="1">
            <a:off x="2293918" y="3766332"/>
            <a:ext cx="4460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88"/>
          <p:cNvSpPr>
            <a:spLocks noChangeShapeType="1"/>
          </p:cNvSpPr>
          <p:nvPr/>
        </p:nvSpPr>
        <p:spPr bwMode="auto">
          <a:xfrm flipV="1">
            <a:off x="3503593" y="3766332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89"/>
          <p:cNvSpPr>
            <a:spLocks noChangeShapeType="1"/>
          </p:cNvSpPr>
          <p:nvPr/>
        </p:nvSpPr>
        <p:spPr bwMode="auto">
          <a:xfrm flipV="1">
            <a:off x="4721206" y="3766332"/>
            <a:ext cx="446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90"/>
          <p:cNvSpPr>
            <a:spLocks noChangeShapeType="1"/>
          </p:cNvSpPr>
          <p:nvPr/>
        </p:nvSpPr>
        <p:spPr bwMode="auto">
          <a:xfrm flipV="1">
            <a:off x="5932468" y="3766332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91"/>
          <p:cNvSpPr>
            <a:spLocks noChangeShapeType="1"/>
          </p:cNvSpPr>
          <p:nvPr/>
        </p:nvSpPr>
        <p:spPr bwMode="auto">
          <a:xfrm flipV="1">
            <a:off x="7148493" y="3766332"/>
            <a:ext cx="4460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92"/>
          <p:cNvSpPr>
            <a:spLocks noChangeShapeType="1"/>
          </p:cNvSpPr>
          <p:nvPr/>
        </p:nvSpPr>
        <p:spPr bwMode="auto">
          <a:xfrm>
            <a:off x="2205018" y="3636157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93"/>
          <p:cNvSpPr>
            <a:spLocks noChangeShapeType="1"/>
          </p:cNvSpPr>
          <p:nvPr/>
        </p:nvSpPr>
        <p:spPr bwMode="auto">
          <a:xfrm>
            <a:off x="3389293" y="3636157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94"/>
          <p:cNvSpPr>
            <a:spLocks noChangeShapeType="1"/>
          </p:cNvSpPr>
          <p:nvPr/>
        </p:nvSpPr>
        <p:spPr bwMode="auto">
          <a:xfrm>
            <a:off x="5843568" y="3636157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95"/>
          <p:cNvSpPr>
            <a:spLocks noChangeShapeType="1"/>
          </p:cNvSpPr>
          <p:nvPr/>
        </p:nvSpPr>
        <p:spPr bwMode="auto">
          <a:xfrm>
            <a:off x="7043718" y="3636157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97"/>
          <p:cNvSpPr>
            <a:spLocks noChangeArrowheads="1"/>
          </p:cNvSpPr>
          <p:nvPr/>
        </p:nvSpPr>
        <p:spPr bwMode="auto">
          <a:xfrm>
            <a:off x="5905125" y="4558494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16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>
                <a:latin typeface="Consolas" pitchFamily="49" charset="0"/>
                <a:cs typeface="Consolas" pitchFamily="49" charset="0"/>
              </a:rPr>
              <a:t>GAT</a:t>
            </a:r>
          </a:p>
        </p:txBody>
      </p:sp>
      <p:sp>
        <p:nvSpPr>
          <p:cNvPr id="36" name="Line 98"/>
          <p:cNvSpPr>
            <a:spLocks noChangeShapeType="1"/>
          </p:cNvSpPr>
          <p:nvPr/>
        </p:nvSpPr>
        <p:spPr bwMode="auto">
          <a:xfrm flipV="1">
            <a:off x="5229206" y="4731532"/>
            <a:ext cx="6223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99"/>
          <p:cNvSpPr>
            <a:spLocks noChangeShapeType="1"/>
          </p:cNvSpPr>
          <p:nvPr/>
        </p:nvSpPr>
        <p:spPr bwMode="auto">
          <a:xfrm>
            <a:off x="6451581" y="4601357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0"/>
          <p:cNvSpPr>
            <a:spLocks noChangeShapeType="1"/>
          </p:cNvSpPr>
          <p:nvPr/>
        </p:nvSpPr>
        <p:spPr bwMode="auto">
          <a:xfrm>
            <a:off x="5940406" y="3764744"/>
            <a:ext cx="236537" cy="825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01"/>
          <p:cNvSpPr>
            <a:spLocks noChangeShapeType="1"/>
          </p:cNvSpPr>
          <p:nvPr/>
        </p:nvSpPr>
        <p:spPr bwMode="auto">
          <a:xfrm flipH="1">
            <a:off x="6532543" y="3945719"/>
            <a:ext cx="236538" cy="7747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02"/>
          <p:cNvSpPr>
            <a:spLocks noChangeShapeType="1"/>
          </p:cNvSpPr>
          <p:nvPr/>
        </p:nvSpPr>
        <p:spPr bwMode="auto">
          <a:xfrm flipH="1">
            <a:off x="6095981" y="3688544"/>
            <a:ext cx="58737" cy="153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103"/>
          <p:cNvSpPr>
            <a:spLocks noChangeArrowheads="1"/>
          </p:cNvSpPr>
          <p:nvPr/>
        </p:nvSpPr>
        <p:spPr bwMode="auto">
          <a:xfrm>
            <a:off x="4849075" y="4571194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5886431" y="4606119"/>
            <a:ext cx="758825" cy="249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4581" y="3576387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57021" y="198132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GAT</a:t>
            </a:r>
            <a:endParaRPr lang="en-US" sz="1600" b="1" dirty="0"/>
          </a:p>
        </p:txBody>
      </p:sp>
      <p:sp>
        <p:nvSpPr>
          <p:cNvPr id="44" name="직사각형 43"/>
          <p:cNvSpPr/>
          <p:nvPr/>
        </p:nvSpPr>
        <p:spPr>
          <a:xfrm>
            <a:off x="4069497" y="247112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32301" y="2491408"/>
            <a:ext cx="311304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25" grpId="0"/>
      <p:bldP spid="44" grpId="0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Equivalence Relations Algorithm</a:t>
            </a:r>
            <a:endParaRPr lang="ko-KR" alt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Assume that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ko-KR" i="1" dirty="0">
                <a:latin typeface="Times New Roman" pitchFamily="18" charset="0"/>
              </a:rPr>
              <a:t>m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ko-KR" dirty="0"/>
              <a:t>is the number of pairs</a:t>
            </a:r>
            <a:r>
              <a:rPr lang="en-US" altLang="ko-KR" dirty="0">
                <a:latin typeface="Courier New" pitchFamily="49" charset="0"/>
              </a:rPr>
              <a:t>, 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ko-KR" dirty="0"/>
              <a:t>is the number of objects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 equivalence ()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initialize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to NULL and out to TRUE;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while (there are more pairs) {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read the next pair &lt;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&gt;;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put j on the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list;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put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on the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[j] list;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&lt; n;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if (out[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]) {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out[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FALSE;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output this equivalence class;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50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Equivalence Relations</a:t>
            </a:r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546023" y="733570"/>
            <a:ext cx="7632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4, 3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1, 6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10, 8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9, 7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4, 6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8, 3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5, 2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11, 11</a:t>
            </a:r>
            <a:r>
              <a:rPr lang="el-GR" altLang="ko-K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381000" indent="-381000" algn="l" eaLnBrk="0" latinLnBrk="0" hangingPunct="0"/>
            <a:endParaRPr lang="en-US" altLang="ko-KR" sz="20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16014" y="1635473"/>
            <a:ext cx="7416801" cy="576262"/>
            <a:chOff x="703" y="1389"/>
            <a:chExt cx="4672" cy="363"/>
          </a:xfrm>
        </p:grpSpPr>
        <p:sp>
          <p:nvSpPr>
            <p:cNvPr id="47227" name="Rectangle 5"/>
            <p:cNvSpPr>
              <a:spLocks noChangeArrowheads="1"/>
            </p:cNvSpPr>
            <p:nvPr/>
          </p:nvSpPr>
          <p:spPr bwMode="auto">
            <a:xfrm>
              <a:off x="703" y="1389"/>
              <a:ext cx="467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28" name="Line 6"/>
            <p:cNvSpPr>
              <a:spLocks noChangeShapeType="1"/>
            </p:cNvSpPr>
            <p:nvPr/>
          </p:nvSpPr>
          <p:spPr bwMode="auto">
            <a:xfrm>
              <a:off x="3027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29" name="Line 7"/>
            <p:cNvSpPr>
              <a:spLocks noChangeShapeType="1"/>
            </p:cNvSpPr>
            <p:nvPr/>
          </p:nvSpPr>
          <p:spPr bwMode="auto">
            <a:xfrm>
              <a:off x="1883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0" name="Line 8"/>
            <p:cNvSpPr>
              <a:spLocks noChangeShapeType="1"/>
            </p:cNvSpPr>
            <p:nvPr/>
          </p:nvSpPr>
          <p:spPr bwMode="auto">
            <a:xfrm>
              <a:off x="4196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1" name="Line 9"/>
            <p:cNvSpPr>
              <a:spLocks noChangeShapeType="1"/>
            </p:cNvSpPr>
            <p:nvPr/>
          </p:nvSpPr>
          <p:spPr bwMode="auto">
            <a:xfrm>
              <a:off x="1088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2" name="Line 10"/>
            <p:cNvSpPr>
              <a:spLocks noChangeShapeType="1"/>
            </p:cNvSpPr>
            <p:nvPr/>
          </p:nvSpPr>
          <p:spPr bwMode="auto">
            <a:xfrm>
              <a:off x="1482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3" name="Line 11"/>
            <p:cNvSpPr>
              <a:spLocks noChangeShapeType="1"/>
            </p:cNvSpPr>
            <p:nvPr/>
          </p:nvSpPr>
          <p:spPr bwMode="auto">
            <a:xfrm>
              <a:off x="2260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4" name="Line 12"/>
            <p:cNvSpPr>
              <a:spLocks noChangeShapeType="1"/>
            </p:cNvSpPr>
            <p:nvPr/>
          </p:nvSpPr>
          <p:spPr bwMode="auto">
            <a:xfrm>
              <a:off x="2654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5" name="Line 13"/>
            <p:cNvSpPr>
              <a:spLocks noChangeShapeType="1"/>
            </p:cNvSpPr>
            <p:nvPr/>
          </p:nvSpPr>
          <p:spPr bwMode="auto">
            <a:xfrm>
              <a:off x="3394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6" name="Line 14"/>
            <p:cNvSpPr>
              <a:spLocks noChangeShapeType="1"/>
            </p:cNvSpPr>
            <p:nvPr/>
          </p:nvSpPr>
          <p:spPr bwMode="auto">
            <a:xfrm>
              <a:off x="3788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7" name="Line 15"/>
            <p:cNvSpPr>
              <a:spLocks noChangeShapeType="1"/>
            </p:cNvSpPr>
            <p:nvPr/>
          </p:nvSpPr>
          <p:spPr bwMode="auto">
            <a:xfrm>
              <a:off x="4573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38" name="Line 16"/>
            <p:cNvSpPr>
              <a:spLocks noChangeShapeType="1"/>
            </p:cNvSpPr>
            <p:nvPr/>
          </p:nvSpPr>
          <p:spPr bwMode="auto">
            <a:xfrm>
              <a:off x="4967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483758" y="1706910"/>
            <a:ext cx="548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Calibri" panose="020F0502020204030204" pitchFamily="34" charset="0"/>
              </a:rPr>
              <a:t>seq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116013" y="4299294"/>
            <a:ext cx="503237" cy="1008061"/>
            <a:chOff x="703" y="2069"/>
            <a:chExt cx="317" cy="635"/>
          </a:xfrm>
        </p:grpSpPr>
        <p:sp>
          <p:nvSpPr>
            <p:cNvPr id="47225" name="Rectangle 23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26" name="Line 24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16250" y="2751489"/>
            <a:ext cx="503238" cy="1008064"/>
            <a:chOff x="703" y="2069"/>
            <a:chExt cx="317" cy="635"/>
          </a:xfrm>
        </p:grpSpPr>
        <p:sp>
          <p:nvSpPr>
            <p:cNvPr id="47223" name="Rectangle 26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24" name="Line 27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656013" y="2751489"/>
            <a:ext cx="503237" cy="1008064"/>
            <a:chOff x="703" y="2069"/>
            <a:chExt cx="317" cy="635"/>
          </a:xfrm>
        </p:grpSpPr>
        <p:sp>
          <p:nvSpPr>
            <p:cNvPr id="47221" name="Rectangle 32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22" name="Line 33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872038" y="2751489"/>
            <a:ext cx="503237" cy="1008064"/>
            <a:chOff x="703" y="2069"/>
            <a:chExt cx="317" cy="635"/>
          </a:xfrm>
        </p:grpSpPr>
        <p:sp>
          <p:nvSpPr>
            <p:cNvPr id="47219" name="Rectangle 38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20" name="Line 39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872038" y="4299294"/>
            <a:ext cx="503237" cy="1008061"/>
            <a:chOff x="703" y="2069"/>
            <a:chExt cx="317" cy="635"/>
          </a:xfrm>
        </p:grpSpPr>
        <p:sp>
          <p:nvSpPr>
            <p:cNvPr id="47217" name="Rectangle 41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18" name="Line 42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113463" y="2751489"/>
            <a:ext cx="503237" cy="1008064"/>
            <a:chOff x="703" y="2069"/>
            <a:chExt cx="317" cy="635"/>
          </a:xfrm>
        </p:grpSpPr>
        <p:sp>
          <p:nvSpPr>
            <p:cNvPr id="47215" name="Rectangle 44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16" name="Line 45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6113463" y="4299294"/>
            <a:ext cx="503237" cy="1008061"/>
            <a:chOff x="703" y="2069"/>
            <a:chExt cx="317" cy="635"/>
          </a:xfrm>
        </p:grpSpPr>
        <p:sp>
          <p:nvSpPr>
            <p:cNvPr id="47213" name="Rectangle 47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14" name="Line 48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027988" y="2751489"/>
            <a:ext cx="503237" cy="1008064"/>
            <a:chOff x="703" y="2069"/>
            <a:chExt cx="317" cy="635"/>
          </a:xfrm>
        </p:grpSpPr>
        <p:sp>
          <p:nvSpPr>
            <p:cNvPr id="47211" name="Rectangle 50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12" name="Line 51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8027988" y="4372319"/>
            <a:ext cx="503237" cy="1008061"/>
            <a:chOff x="703" y="2069"/>
            <a:chExt cx="317" cy="635"/>
          </a:xfrm>
        </p:grpSpPr>
        <p:sp>
          <p:nvSpPr>
            <p:cNvPr id="47209" name="Rectangle 53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10" name="Line 54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6770688" y="2751489"/>
            <a:ext cx="503237" cy="1008064"/>
            <a:chOff x="703" y="2069"/>
            <a:chExt cx="317" cy="635"/>
          </a:xfrm>
        </p:grpSpPr>
        <p:sp>
          <p:nvSpPr>
            <p:cNvPr id="47207" name="Rectangle 56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08" name="Line 57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7399338" y="2751489"/>
            <a:ext cx="503237" cy="1008064"/>
            <a:chOff x="703" y="2069"/>
            <a:chExt cx="317" cy="635"/>
          </a:xfrm>
        </p:grpSpPr>
        <p:sp>
          <p:nvSpPr>
            <p:cNvPr id="47205" name="Rectangle 59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06" name="Line 60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513388" y="2751489"/>
            <a:ext cx="503237" cy="1008064"/>
            <a:chOff x="703" y="2069"/>
            <a:chExt cx="317" cy="635"/>
          </a:xfrm>
        </p:grpSpPr>
        <p:sp>
          <p:nvSpPr>
            <p:cNvPr id="47203" name="Rectangle 62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04" name="Line 63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257675" y="2751489"/>
            <a:ext cx="503238" cy="1008064"/>
            <a:chOff x="703" y="2069"/>
            <a:chExt cx="317" cy="635"/>
          </a:xfrm>
        </p:grpSpPr>
        <p:sp>
          <p:nvSpPr>
            <p:cNvPr id="47201" name="Rectangle 65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02" name="Line 66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2371725" y="2751489"/>
            <a:ext cx="503238" cy="1008064"/>
            <a:chOff x="703" y="2069"/>
            <a:chExt cx="317" cy="635"/>
          </a:xfrm>
        </p:grpSpPr>
        <p:sp>
          <p:nvSpPr>
            <p:cNvPr id="47199" name="Rectangle 68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200" name="Line 69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1743075" y="2751489"/>
            <a:ext cx="503238" cy="1008064"/>
            <a:chOff x="703" y="2069"/>
            <a:chExt cx="317" cy="635"/>
          </a:xfrm>
        </p:grpSpPr>
        <p:sp>
          <p:nvSpPr>
            <p:cNvPr id="47197" name="Rectangle 71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98" name="Line 72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6505" name="Text Box 73"/>
          <p:cNvSpPr txBox="1">
            <a:spLocks noChangeArrowheads="1"/>
          </p:cNvSpPr>
          <p:nvPr/>
        </p:nvSpPr>
        <p:spPr bwMode="auto">
          <a:xfrm>
            <a:off x="1252461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6506" name="Text Box 74"/>
          <p:cNvSpPr txBox="1">
            <a:spLocks noChangeArrowheads="1"/>
          </p:cNvSpPr>
          <p:nvPr/>
        </p:nvSpPr>
        <p:spPr bwMode="auto">
          <a:xfrm>
            <a:off x="1840630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6507" name="Text Box 75"/>
          <p:cNvSpPr txBox="1">
            <a:spLocks noChangeArrowheads="1"/>
          </p:cNvSpPr>
          <p:nvPr/>
        </p:nvSpPr>
        <p:spPr bwMode="auto">
          <a:xfrm>
            <a:off x="2490711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6508" name="Text Box 76"/>
          <p:cNvSpPr txBox="1">
            <a:spLocks noChangeArrowheads="1"/>
          </p:cNvSpPr>
          <p:nvPr/>
        </p:nvSpPr>
        <p:spPr bwMode="auto">
          <a:xfrm>
            <a:off x="3124123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6509" name="Text Box 77"/>
          <p:cNvSpPr txBox="1">
            <a:spLocks noChangeArrowheads="1"/>
          </p:cNvSpPr>
          <p:nvPr/>
        </p:nvSpPr>
        <p:spPr bwMode="auto">
          <a:xfrm>
            <a:off x="3713086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6510" name="Text Box 78"/>
          <p:cNvSpPr txBox="1">
            <a:spLocks noChangeArrowheads="1"/>
          </p:cNvSpPr>
          <p:nvPr/>
        </p:nvSpPr>
        <p:spPr bwMode="auto">
          <a:xfrm>
            <a:off x="4362373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6511" name="Text Box 79"/>
          <p:cNvSpPr txBox="1">
            <a:spLocks noChangeArrowheads="1"/>
          </p:cNvSpPr>
          <p:nvPr/>
        </p:nvSpPr>
        <p:spPr bwMode="auto">
          <a:xfrm>
            <a:off x="4924348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6512" name="Text Box 80"/>
          <p:cNvSpPr txBox="1">
            <a:spLocks noChangeArrowheads="1"/>
          </p:cNvSpPr>
          <p:nvPr/>
        </p:nvSpPr>
        <p:spPr bwMode="auto">
          <a:xfrm>
            <a:off x="5513311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46513" name="Text Box 81"/>
          <p:cNvSpPr txBox="1">
            <a:spLocks noChangeArrowheads="1"/>
          </p:cNvSpPr>
          <p:nvPr/>
        </p:nvSpPr>
        <p:spPr bwMode="auto">
          <a:xfrm>
            <a:off x="6162598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6514" name="Text Box 82"/>
          <p:cNvSpPr txBox="1">
            <a:spLocks noChangeArrowheads="1"/>
          </p:cNvSpPr>
          <p:nvPr/>
        </p:nvSpPr>
        <p:spPr bwMode="auto">
          <a:xfrm>
            <a:off x="6869036" y="126876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6515" name="Text Box 83"/>
          <p:cNvSpPr txBox="1">
            <a:spLocks noChangeArrowheads="1"/>
          </p:cNvSpPr>
          <p:nvPr/>
        </p:nvSpPr>
        <p:spPr bwMode="auto">
          <a:xfrm>
            <a:off x="7395474" y="126876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46516" name="Text Box 84"/>
          <p:cNvSpPr txBox="1">
            <a:spLocks noChangeArrowheads="1"/>
          </p:cNvSpPr>
          <p:nvPr/>
        </p:nvSpPr>
        <p:spPr bwMode="auto">
          <a:xfrm>
            <a:off x="8043968" y="126876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6517" name="Line 85"/>
          <p:cNvSpPr>
            <a:spLocks noChangeShapeType="1"/>
          </p:cNvSpPr>
          <p:nvPr/>
        </p:nvSpPr>
        <p:spPr bwMode="auto">
          <a:xfrm>
            <a:off x="1403350" y="354364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0" name="Line 88"/>
          <p:cNvSpPr>
            <a:spLocks noChangeShapeType="1"/>
          </p:cNvSpPr>
          <p:nvPr/>
        </p:nvSpPr>
        <p:spPr bwMode="auto">
          <a:xfrm>
            <a:off x="5076825" y="354364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1" name="Line 89"/>
          <p:cNvSpPr>
            <a:spLocks noChangeShapeType="1"/>
          </p:cNvSpPr>
          <p:nvPr/>
        </p:nvSpPr>
        <p:spPr bwMode="auto">
          <a:xfrm>
            <a:off x="6372225" y="354364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2" name="Line 90"/>
          <p:cNvSpPr>
            <a:spLocks noChangeShapeType="1"/>
          </p:cNvSpPr>
          <p:nvPr/>
        </p:nvSpPr>
        <p:spPr bwMode="auto">
          <a:xfrm>
            <a:off x="8316913" y="354364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3" name="Line 91"/>
          <p:cNvSpPr>
            <a:spLocks noChangeShapeType="1"/>
          </p:cNvSpPr>
          <p:nvPr/>
        </p:nvSpPr>
        <p:spPr bwMode="auto">
          <a:xfrm flipH="1">
            <a:off x="1763713" y="321979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4" name="Line 92"/>
          <p:cNvSpPr>
            <a:spLocks noChangeShapeType="1"/>
          </p:cNvSpPr>
          <p:nvPr/>
        </p:nvSpPr>
        <p:spPr bwMode="auto">
          <a:xfrm flipH="1">
            <a:off x="2411413" y="321979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5" name="Line 93"/>
          <p:cNvSpPr>
            <a:spLocks noChangeShapeType="1"/>
          </p:cNvSpPr>
          <p:nvPr/>
        </p:nvSpPr>
        <p:spPr bwMode="auto">
          <a:xfrm flipH="1">
            <a:off x="4284663" y="321979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6" name="Line 94"/>
          <p:cNvSpPr>
            <a:spLocks noChangeShapeType="1"/>
          </p:cNvSpPr>
          <p:nvPr/>
        </p:nvSpPr>
        <p:spPr bwMode="auto">
          <a:xfrm flipH="1">
            <a:off x="5580063" y="321979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7" name="Line 95"/>
          <p:cNvSpPr>
            <a:spLocks noChangeShapeType="1"/>
          </p:cNvSpPr>
          <p:nvPr/>
        </p:nvSpPr>
        <p:spPr bwMode="auto">
          <a:xfrm flipH="1">
            <a:off x="6804025" y="321979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8" name="Line 96"/>
          <p:cNvSpPr>
            <a:spLocks noChangeShapeType="1"/>
          </p:cNvSpPr>
          <p:nvPr/>
        </p:nvSpPr>
        <p:spPr bwMode="auto">
          <a:xfrm flipH="1">
            <a:off x="7451725" y="321979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29" name="Line 97"/>
          <p:cNvSpPr>
            <a:spLocks noChangeShapeType="1"/>
          </p:cNvSpPr>
          <p:nvPr/>
        </p:nvSpPr>
        <p:spPr bwMode="auto">
          <a:xfrm flipH="1">
            <a:off x="8053388" y="485016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0" name="Line 98"/>
          <p:cNvSpPr>
            <a:spLocks noChangeShapeType="1"/>
          </p:cNvSpPr>
          <p:nvPr/>
        </p:nvSpPr>
        <p:spPr bwMode="auto">
          <a:xfrm flipH="1">
            <a:off x="6156325" y="4766023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1" name="Line 99"/>
          <p:cNvSpPr>
            <a:spLocks noChangeShapeType="1"/>
          </p:cNvSpPr>
          <p:nvPr/>
        </p:nvSpPr>
        <p:spPr bwMode="auto">
          <a:xfrm flipH="1">
            <a:off x="4910138" y="4778723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4" name="Line 102"/>
          <p:cNvSpPr>
            <a:spLocks noChangeShapeType="1"/>
          </p:cNvSpPr>
          <p:nvPr/>
        </p:nvSpPr>
        <p:spPr bwMode="auto">
          <a:xfrm flipH="1">
            <a:off x="1162050" y="4766023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5" name="Line 103"/>
          <p:cNvSpPr>
            <a:spLocks noChangeShapeType="1"/>
          </p:cNvSpPr>
          <p:nvPr/>
        </p:nvSpPr>
        <p:spPr bwMode="auto">
          <a:xfrm>
            <a:off x="1370013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6" name="Line 104"/>
          <p:cNvSpPr>
            <a:spLocks noChangeShapeType="1"/>
          </p:cNvSpPr>
          <p:nvPr/>
        </p:nvSpPr>
        <p:spPr bwMode="auto">
          <a:xfrm>
            <a:off x="1979613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7" name="Line 105"/>
          <p:cNvSpPr>
            <a:spLocks noChangeShapeType="1"/>
          </p:cNvSpPr>
          <p:nvPr/>
        </p:nvSpPr>
        <p:spPr bwMode="auto">
          <a:xfrm>
            <a:off x="2627313" y="199424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8" name="Line 106"/>
          <p:cNvSpPr>
            <a:spLocks noChangeShapeType="1"/>
          </p:cNvSpPr>
          <p:nvPr/>
        </p:nvSpPr>
        <p:spPr bwMode="auto">
          <a:xfrm>
            <a:off x="3276600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39" name="Line 107"/>
          <p:cNvSpPr>
            <a:spLocks noChangeShapeType="1"/>
          </p:cNvSpPr>
          <p:nvPr/>
        </p:nvSpPr>
        <p:spPr bwMode="auto">
          <a:xfrm>
            <a:off x="3851275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0" name="Line 108"/>
          <p:cNvSpPr>
            <a:spLocks noChangeShapeType="1"/>
          </p:cNvSpPr>
          <p:nvPr/>
        </p:nvSpPr>
        <p:spPr bwMode="auto">
          <a:xfrm>
            <a:off x="4500563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1" name="Line 109"/>
          <p:cNvSpPr>
            <a:spLocks noChangeShapeType="1"/>
          </p:cNvSpPr>
          <p:nvPr/>
        </p:nvSpPr>
        <p:spPr bwMode="auto">
          <a:xfrm>
            <a:off x="5076825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2" name="Line 110"/>
          <p:cNvSpPr>
            <a:spLocks noChangeShapeType="1"/>
          </p:cNvSpPr>
          <p:nvPr/>
        </p:nvSpPr>
        <p:spPr bwMode="auto">
          <a:xfrm>
            <a:off x="5724525" y="199266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3" name="Line 111"/>
          <p:cNvSpPr>
            <a:spLocks noChangeShapeType="1"/>
          </p:cNvSpPr>
          <p:nvPr/>
        </p:nvSpPr>
        <p:spPr bwMode="auto">
          <a:xfrm>
            <a:off x="6372225" y="199424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4" name="Line 112"/>
          <p:cNvSpPr>
            <a:spLocks noChangeShapeType="1"/>
          </p:cNvSpPr>
          <p:nvPr/>
        </p:nvSpPr>
        <p:spPr bwMode="auto">
          <a:xfrm>
            <a:off x="7019925" y="199424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5" name="Line 113"/>
          <p:cNvSpPr>
            <a:spLocks noChangeShapeType="1"/>
          </p:cNvSpPr>
          <p:nvPr/>
        </p:nvSpPr>
        <p:spPr bwMode="auto">
          <a:xfrm>
            <a:off x="7596188" y="199424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6" name="Line 114"/>
          <p:cNvSpPr>
            <a:spLocks noChangeShapeType="1"/>
          </p:cNvSpPr>
          <p:nvPr/>
        </p:nvSpPr>
        <p:spPr bwMode="auto">
          <a:xfrm>
            <a:off x="8243888" y="199424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6548" name="Text Box 116"/>
          <p:cNvSpPr txBox="1">
            <a:spLocks noChangeArrowheads="1"/>
          </p:cNvSpPr>
          <p:nvPr/>
        </p:nvSpPr>
        <p:spPr bwMode="auto">
          <a:xfrm>
            <a:off x="1192136" y="437232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6549" name="Text Box 117"/>
          <p:cNvSpPr txBox="1">
            <a:spLocks noChangeArrowheads="1"/>
          </p:cNvSpPr>
          <p:nvPr/>
        </p:nvSpPr>
        <p:spPr bwMode="auto">
          <a:xfrm>
            <a:off x="1822373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6550" name="Text Box 118"/>
          <p:cNvSpPr txBox="1">
            <a:spLocks noChangeArrowheads="1"/>
          </p:cNvSpPr>
          <p:nvPr/>
        </p:nvSpPr>
        <p:spPr bwMode="auto">
          <a:xfrm>
            <a:off x="2354368" y="278799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6551" name="Text Box 119"/>
          <p:cNvSpPr txBox="1">
            <a:spLocks noChangeArrowheads="1"/>
          </p:cNvSpPr>
          <p:nvPr/>
        </p:nvSpPr>
        <p:spPr bwMode="auto">
          <a:xfrm>
            <a:off x="3097136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18" name="Group 141"/>
          <p:cNvGrpSpPr>
            <a:grpSpLocks/>
          </p:cNvGrpSpPr>
          <p:nvPr/>
        </p:nvGrpSpPr>
        <p:grpSpPr bwMode="auto">
          <a:xfrm>
            <a:off x="3017838" y="3580160"/>
            <a:ext cx="503237" cy="1727200"/>
            <a:chOff x="1901" y="2614"/>
            <a:chExt cx="317" cy="1088"/>
          </a:xfrm>
        </p:grpSpPr>
        <p:grpSp>
          <p:nvGrpSpPr>
            <p:cNvPr id="47191" name="Group 28"/>
            <p:cNvGrpSpPr>
              <a:grpSpLocks/>
            </p:cNvGrpSpPr>
            <p:nvPr/>
          </p:nvGrpSpPr>
          <p:grpSpPr bwMode="auto">
            <a:xfrm>
              <a:off x="1901" y="3067"/>
              <a:ext cx="317" cy="635"/>
              <a:chOff x="703" y="2069"/>
              <a:chExt cx="317" cy="635"/>
            </a:xfrm>
          </p:grpSpPr>
          <p:sp>
            <p:nvSpPr>
              <p:cNvPr id="47195" name="Rectangle 29"/>
              <p:cNvSpPr>
                <a:spLocks noChangeArrowheads="1"/>
              </p:cNvSpPr>
              <p:nvPr/>
            </p:nvSpPr>
            <p:spPr bwMode="auto">
              <a:xfrm>
                <a:off x="703" y="2069"/>
                <a:ext cx="317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7196" name="Line 30"/>
              <p:cNvSpPr>
                <a:spLocks noChangeShapeType="1"/>
              </p:cNvSpPr>
              <p:nvPr/>
            </p:nvSpPr>
            <p:spPr bwMode="auto">
              <a:xfrm>
                <a:off x="703" y="2341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7192" name="Line 86"/>
            <p:cNvSpPr>
              <a:spLocks noChangeShapeType="1"/>
            </p:cNvSpPr>
            <p:nvPr/>
          </p:nvSpPr>
          <p:spPr bwMode="auto">
            <a:xfrm>
              <a:off x="2064" y="2614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93" name="Line 101"/>
            <p:cNvSpPr>
              <a:spLocks noChangeShapeType="1"/>
            </p:cNvSpPr>
            <p:nvPr/>
          </p:nvSpPr>
          <p:spPr bwMode="auto">
            <a:xfrm flipH="1">
              <a:off x="1927" y="3353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94" name="Text Box 120"/>
            <p:cNvSpPr txBox="1">
              <a:spLocks noChangeArrowheads="1"/>
            </p:cNvSpPr>
            <p:nvPr/>
          </p:nvSpPr>
          <p:spPr bwMode="auto">
            <a:xfrm>
              <a:off x="1965" y="3067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146553" name="Text Box 121"/>
          <p:cNvSpPr txBox="1">
            <a:spLocks noChangeArrowheads="1"/>
          </p:cNvSpPr>
          <p:nvPr/>
        </p:nvSpPr>
        <p:spPr bwMode="auto">
          <a:xfrm>
            <a:off x="3714673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grpSp>
        <p:nvGrpSpPr>
          <p:cNvPr id="20" name="Group 140"/>
          <p:cNvGrpSpPr>
            <a:grpSpLocks/>
          </p:cNvGrpSpPr>
          <p:nvPr/>
        </p:nvGrpSpPr>
        <p:grpSpPr bwMode="auto">
          <a:xfrm>
            <a:off x="3656013" y="3543648"/>
            <a:ext cx="503237" cy="1763712"/>
            <a:chOff x="2303" y="2591"/>
            <a:chExt cx="317" cy="1111"/>
          </a:xfrm>
        </p:grpSpPr>
        <p:grpSp>
          <p:nvGrpSpPr>
            <p:cNvPr id="47185" name="Group 34"/>
            <p:cNvGrpSpPr>
              <a:grpSpLocks/>
            </p:cNvGrpSpPr>
            <p:nvPr/>
          </p:nvGrpSpPr>
          <p:grpSpPr bwMode="auto">
            <a:xfrm>
              <a:off x="2303" y="3067"/>
              <a:ext cx="317" cy="635"/>
              <a:chOff x="703" y="2069"/>
              <a:chExt cx="317" cy="635"/>
            </a:xfrm>
          </p:grpSpPr>
          <p:sp>
            <p:nvSpPr>
              <p:cNvPr id="47189" name="Rectangle 35"/>
              <p:cNvSpPr>
                <a:spLocks noChangeArrowheads="1"/>
              </p:cNvSpPr>
              <p:nvPr/>
            </p:nvSpPr>
            <p:spPr bwMode="auto">
              <a:xfrm>
                <a:off x="703" y="2069"/>
                <a:ext cx="317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7190" name="Line 36"/>
              <p:cNvSpPr>
                <a:spLocks noChangeShapeType="1"/>
              </p:cNvSpPr>
              <p:nvPr/>
            </p:nvSpPr>
            <p:spPr bwMode="auto">
              <a:xfrm>
                <a:off x="703" y="2341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7186" name="Line 87"/>
            <p:cNvSpPr>
              <a:spLocks noChangeShapeType="1"/>
            </p:cNvSpPr>
            <p:nvPr/>
          </p:nvSpPr>
          <p:spPr bwMode="auto">
            <a:xfrm>
              <a:off x="2472" y="259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87" name="Line 100"/>
            <p:cNvSpPr>
              <a:spLocks noChangeShapeType="1"/>
            </p:cNvSpPr>
            <p:nvPr/>
          </p:nvSpPr>
          <p:spPr bwMode="auto">
            <a:xfrm flipH="1">
              <a:off x="2328" y="334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88" name="Text Box 122"/>
            <p:cNvSpPr txBox="1">
              <a:spLocks noChangeArrowheads="1"/>
            </p:cNvSpPr>
            <p:nvPr/>
          </p:nvSpPr>
          <p:spPr bwMode="auto">
            <a:xfrm>
              <a:off x="2376" y="3074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146555" name="Text Box 123"/>
          <p:cNvSpPr txBox="1">
            <a:spLocks noChangeArrowheads="1"/>
          </p:cNvSpPr>
          <p:nvPr/>
        </p:nvSpPr>
        <p:spPr bwMode="auto">
          <a:xfrm>
            <a:off x="4362373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6556" name="Text Box 124"/>
          <p:cNvSpPr txBox="1">
            <a:spLocks noChangeArrowheads="1"/>
          </p:cNvSpPr>
          <p:nvPr/>
        </p:nvSpPr>
        <p:spPr bwMode="auto">
          <a:xfrm>
            <a:off x="4937048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6557" name="Text Box 125"/>
          <p:cNvSpPr txBox="1">
            <a:spLocks noChangeArrowheads="1"/>
          </p:cNvSpPr>
          <p:nvPr/>
        </p:nvSpPr>
        <p:spPr bwMode="auto">
          <a:xfrm>
            <a:off x="4872937" y="429929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46558" name="Text Box 126"/>
          <p:cNvSpPr txBox="1">
            <a:spLocks noChangeArrowheads="1"/>
          </p:cNvSpPr>
          <p:nvPr/>
        </p:nvSpPr>
        <p:spPr bwMode="auto">
          <a:xfrm>
            <a:off x="5637136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6559" name="Text Box 127"/>
          <p:cNvSpPr txBox="1">
            <a:spLocks noChangeArrowheads="1"/>
          </p:cNvSpPr>
          <p:nvPr/>
        </p:nvSpPr>
        <p:spPr bwMode="auto">
          <a:xfrm>
            <a:off x="6162598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6560" name="Text Box 128"/>
          <p:cNvSpPr txBox="1">
            <a:spLocks noChangeArrowheads="1"/>
          </p:cNvSpPr>
          <p:nvPr/>
        </p:nvSpPr>
        <p:spPr bwMode="auto">
          <a:xfrm>
            <a:off x="6187998" y="42992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6561" name="Text Box 129"/>
          <p:cNvSpPr txBox="1">
            <a:spLocks noChangeArrowheads="1"/>
          </p:cNvSpPr>
          <p:nvPr/>
        </p:nvSpPr>
        <p:spPr bwMode="auto">
          <a:xfrm>
            <a:off x="6883323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6562" name="Text Box 130"/>
          <p:cNvSpPr txBox="1">
            <a:spLocks noChangeArrowheads="1"/>
          </p:cNvSpPr>
          <p:nvPr/>
        </p:nvSpPr>
        <p:spPr bwMode="auto">
          <a:xfrm>
            <a:off x="7457998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6563" name="Text Box 131"/>
          <p:cNvSpPr txBox="1">
            <a:spLocks noChangeArrowheads="1"/>
          </p:cNvSpPr>
          <p:nvPr/>
        </p:nvSpPr>
        <p:spPr bwMode="auto">
          <a:xfrm>
            <a:off x="8107286" y="278799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6564" name="Text Box 132"/>
          <p:cNvSpPr txBox="1">
            <a:spLocks noChangeArrowheads="1"/>
          </p:cNvSpPr>
          <p:nvPr/>
        </p:nvSpPr>
        <p:spPr bwMode="auto">
          <a:xfrm>
            <a:off x="8107286" y="437232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116013" y="2751489"/>
            <a:ext cx="503237" cy="1008064"/>
            <a:chOff x="703" y="2069"/>
            <a:chExt cx="317" cy="635"/>
          </a:xfrm>
        </p:grpSpPr>
        <p:sp>
          <p:nvSpPr>
            <p:cNvPr id="47183" name="Rectangle 19"/>
            <p:cNvSpPr>
              <a:spLocks noChangeArrowheads="1"/>
            </p:cNvSpPr>
            <p:nvPr/>
          </p:nvSpPr>
          <p:spPr bwMode="auto">
            <a:xfrm>
              <a:off x="703" y="2069"/>
              <a:ext cx="317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84" name="Line 20"/>
            <p:cNvSpPr>
              <a:spLocks noChangeShapeType="1"/>
            </p:cNvSpPr>
            <p:nvPr/>
          </p:nvSpPr>
          <p:spPr bwMode="auto">
            <a:xfrm>
              <a:off x="703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6547" name="Text Box 115"/>
          <p:cNvSpPr txBox="1">
            <a:spLocks noChangeArrowheads="1"/>
          </p:cNvSpPr>
          <p:nvPr/>
        </p:nvSpPr>
        <p:spPr bwMode="auto">
          <a:xfrm>
            <a:off x="1130406" y="278799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/>
              <a:t>Implementation of Equivalence Relations (1)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node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node {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data;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	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link;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 main (void)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short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out[MAX_SIZE];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[MAX_SIZE];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x,y,top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i,j,n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("Enter the size (&lt;= %d) ", MAX_SIZE);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("%d", &amp;n);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++) {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out[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]=TRUE;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]=NULL;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b="1" dirty="0">
                <a:latin typeface="Courier New" pitchFamily="49" charset="0"/>
              </a:rPr>
              <a:t>   </a:t>
            </a:r>
            <a:endParaRPr lang="ko-KR" altLang="en-US" b="1" dirty="0"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/>
              <a:t>Implementation of Equivalence Relations (2)</a:t>
            </a:r>
            <a:endParaRPr lang="ko-KR" altLang="en-US" sz="260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("Enter a pair of numbers (-1 -1 to quit): ");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("%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d%d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", &amp;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&amp;j);</a:t>
            </a:r>
          </a:p>
          <a:p>
            <a:pPr>
              <a:lnSpc>
                <a:spcPct val="90000"/>
              </a:lnSpc>
              <a:defRPr/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/* phase 1: input the equivalence class */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while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&gt;= 0) {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MALLOC(x,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(*x));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x-&gt;data = j;   x-&gt;link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];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x;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MALLOC(x,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(*x));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x-&gt;data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   x-&gt;link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[j];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[j] = x;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("Enter a pair of numbers (-1 -1 to quit): ");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("%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d%d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", &amp;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&amp;j);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170373" y="6309320"/>
            <a:ext cx="1905000" cy="28575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53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/>
              <a:t>Implementation of Equivalence Relations (3)</a:t>
            </a:r>
            <a:endParaRPr lang="ko-KR" altLang="en-US" sz="26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/* phase 2: print out the equivalent classes */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&lt; n;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if (out[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]) {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("\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nNew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class: %5d",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out[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FALSE; x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]; top = NULL;         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for (;;) {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while (x) {     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  j = x-&gt;data;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            if (out[j]) {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(%5d", j);   out[j] = FALSE;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    y=x-&gt;link; x-&gt;link=top; top=x; x=y;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  } else x = x-&gt;link;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}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if (!top) break;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   x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[top-&gt;data]; top = top-&gt;link;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	 } /* for (;;) */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}  /*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  */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 /* main() */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54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440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Doubly Linked Lists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Node structure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node *</a:t>
            </a:r>
            <a:r>
              <a:rPr lang="en-US" altLang="ko-KR" b="1" dirty="0" err="1">
                <a:latin typeface="Courier New" pitchFamily="49" charset="0"/>
              </a:rPr>
              <a:t>nodePointer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node {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</a:t>
            </a:r>
            <a:r>
              <a:rPr lang="en-US" altLang="ko-KR" b="1" dirty="0" err="1">
                <a:latin typeface="Courier New" pitchFamily="49" charset="0"/>
              </a:rPr>
              <a:t>nodePointer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llink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element item;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    </a:t>
            </a:r>
            <a:r>
              <a:rPr lang="en-US" altLang="ko-KR" b="1" dirty="0" err="1">
                <a:latin typeface="Courier New" pitchFamily="49" charset="0"/>
              </a:rPr>
              <a:t>nodePointer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rlink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ko-KR" dirty="0"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ptr</a:t>
            </a:r>
            <a:r>
              <a:rPr lang="en-US" altLang="ko-KR" dirty="0">
                <a:sym typeface="Wingdings" pitchFamily="2" charset="2"/>
              </a:rPr>
              <a:t> = </a:t>
            </a:r>
            <a:r>
              <a:rPr lang="en-US" altLang="ko-KR" dirty="0" err="1">
                <a:sym typeface="Wingdings" pitchFamily="2" charset="2"/>
              </a:rPr>
              <a:t>ptr</a:t>
            </a:r>
            <a:r>
              <a:rPr lang="en-US" altLang="ko-KR" dirty="0">
                <a:sym typeface="Wingdings" pitchFamily="2" charset="2"/>
              </a:rPr>
              <a:t>-&gt;</a:t>
            </a:r>
            <a:r>
              <a:rPr lang="en-US" altLang="ko-KR" dirty="0" err="1">
                <a:sym typeface="Wingdings" pitchFamily="2" charset="2"/>
              </a:rPr>
              <a:t>llink</a:t>
            </a:r>
            <a:r>
              <a:rPr lang="en-US" altLang="ko-KR" dirty="0">
                <a:sym typeface="Wingdings" pitchFamily="2" charset="2"/>
              </a:rPr>
              <a:t>-&gt;</a:t>
            </a:r>
            <a:r>
              <a:rPr lang="en-US" altLang="ko-KR" dirty="0" err="1">
                <a:sym typeface="Wingdings" pitchFamily="2" charset="2"/>
              </a:rPr>
              <a:t>rlink</a:t>
            </a:r>
            <a:r>
              <a:rPr lang="en-US" altLang="ko-KR" dirty="0">
                <a:sym typeface="Wingdings" pitchFamily="2" charset="2"/>
              </a:rPr>
              <a:t> = </a:t>
            </a:r>
            <a:r>
              <a:rPr lang="en-US" altLang="ko-KR" dirty="0" err="1">
                <a:sym typeface="Wingdings" pitchFamily="2" charset="2"/>
              </a:rPr>
              <a:t>ptr</a:t>
            </a:r>
            <a:r>
              <a:rPr lang="en-US" altLang="ko-KR" dirty="0">
                <a:sym typeface="Wingdings" pitchFamily="2" charset="2"/>
              </a:rPr>
              <a:t>-&gt;</a:t>
            </a:r>
            <a:r>
              <a:rPr lang="en-US" altLang="ko-KR" dirty="0" err="1">
                <a:sym typeface="Wingdings" pitchFamily="2" charset="2"/>
              </a:rPr>
              <a:t>rlink</a:t>
            </a:r>
            <a:r>
              <a:rPr lang="en-US" altLang="ko-KR" dirty="0">
                <a:sym typeface="Wingdings" pitchFamily="2" charset="2"/>
              </a:rPr>
              <a:t>-&gt;</a:t>
            </a:r>
            <a:r>
              <a:rPr lang="en-US" altLang="ko-KR" dirty="0" err="1">
                <a:sym typeface="Wingdings" pitchFamily="2" charset="2"/>
              </a:rPr>
              <a:t>llink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55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8373" name="Group 38"/>
          <p:cNvGrpSpPr>
            <a:grpSpLocks/>
          </p:cNvGrpSpPr>
          <p:nvPr/>
        </p:nvGrpSpPr>
        <p:grpSpPr bwMode="auto">
          <a:xfrm>
            <a:off x="3779838" y="4155658"/>
            <a:ext cx="1800225" cy="649288"/>
            <a:chOff x="2336" y="2704"/>
            <a:chExt cx="1134" cy="409"/>
          </a:xfrm>
        </p:grpSpPr>
        <p:sp>
          <p:nvSpPr>
            <p:cNvPr id="58392" name="Rectangle 30"/>
            <p:cNvSpPr>
              <a:spLocks noChangeArrowheads="1"/>
            </p:cNvSpPr>
            <p:nvPr/>
          </p:nvSpPr>
          <p:spPr bwMode="auto">
            <a:xfrm>
              <a:off x="2336" y="2704"/>
              <a:ext cx="1134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93" name="Line 31"/>
            <p:cNvSpPr>
              <a:spLocks noChangeShapeType="1"/>
            </p:cNvSpPr>
            <p:nvPr/>
          </p:nvSpPr>
          <p:spPr bwMode="auto">
            <a:xfrm>
              <a:off x="2686" y="270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94" name="Line 32"/>
            <p:cNvSpPr>
              <a:spLocks noChangeShapeType="1"/>
            </p:cNvSpPr>
            <p:nvPr/>
          </p:nvSpPr>
          <p:spPr bwMode="auto">
            <a:xfrm>
              <a:off x="3089" y="270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8374" name="Group 39"/>
          <p:cNvGrpSpPr>
            <a:grpSpLocks/>
          </p:cNvGrpSpPr>
          <p:nvPr/>
        </p:nvGrpSpPr>
        <p:grpSpPr bwMode="auto">
          <a:xfrm>
            <a:off x="6300788" y="4155658"/>
            <a:ext cx="1800225" cy="649288"/>
            <a:chOff x="2336" y="2704"/>
            <a:chExt cx="1134" cy="409"/>
          </a:xfrm>
        </p:grpSpPr>
        <p:sp>
          <p:nvSpPr>
            <p:cNvPr id="58389" name="Rectangle 40"/>
            <p:cNvSpPr>
              <a:spLocks noChangeArrowheads="1"/>
            </p:cNvSpPr>
            <p:nvPr/>
          </p:nvSpPr>
          <p:spPr bwMode="auto">
            <a:xfrm>
              <a:off x="2336" y="2704"/>
              <a:ext cx="1134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90" name="Line 41"/>
            <p:cNvSpPr>
              <a:spLocks noChangeShapeType="1"/>
            </p:cNvSpPr>
            <p:nvPr/>
          </p:nvSpPr>
          <p:spPr bwMode="auto">
            <a:xfrm>
              <a:off x="2686" y="270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91" name="Line 42"/>
            <p:cNvSpPr>
              <a:spLocks noChangeShapeType="1"/>
            </p:cNvSpPr>
            <p:nvPr/>
          </p:nvSpPr>
          <p:spPr bwMode="auto">
            <a:xfrm>
              <a:off x="3089" y="270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8375" name="Group 43"/>
          <p:cNvGrpSpPr>
            <a:grpSpLocks/>
          </p:cNvGrpSpPr>
          <p:nvPr/>
        </p:nvGrpSpPr>
        <p:grpSpPr bwMode="auto">
          <a:xfrm>
            <a:off x="1258888" y="4155658"/>
            <a:ext cx="1800225" cy="649288"/>
            <a:chOff x="2336" y="2704"/>
            <a:chExt cx="1134" cy="409"/>
          </a:xfrm>
        </p:grpSpPr>
        <p:sp>
          <p:nvSpPr>
            <p:cNvPr id="58386" name="Rectangle 44"/>
            <p:cNvSpPr>
              <a:spLocks noChangeArrowheads="1"/>
            </p:cNvSpPr>
            <p:nvPr/>
          </p:nvSpPr>
          <p:spPr bwMode="auto">
            <a:xfrm>
              <a:off x="2336" y="2704"/>
              <a:ext cx="1134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87" name="Line 45"/>
            <p:cNvSpPr>
              <a:spLocks noChangeShapeType="1"/>
            </p:cNvSpPr>
            <p:nvPr/>
          </p:nvSpPr>
          <p:spPr bwMode="auto">
            <a:xfrm>
              <a:off x="2686" y="270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88" name="Line 46"/>
            <p:cNvSpPr>
              <a:spLocks noChangeShapeType="1"/>
            </p:cNvSpPr>
            <p:nvPr/>
          </p:nvSpPr>
          <p:spPr bwMode="auto">
            <a:xfrm>
              <a:off x="3089" y="270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8376" name="Line 47"/>
          <p:cNvSpPr>
            <a:spLocks noChangeShapeType="1"/>
          </p:cNvSpPr>
          <p:nvPr/>
        </p:nvSpPr>
        <p:spPr bwMode="auto">
          <a:xfrm>
            <a:off x="2700338" y="437155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Line 48"/>
          <p:cNvSpPr>
            <a:spLocks noChangeShapeType="1"/>
          </p:cNvSpPr>
          <p:nvPr/>
        </p:nvSpPr>
        <p:spPr bwMode="auto">
          <a:xfrm>
            <a:off x="3132138" y="458745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Line 49"/>
          <p:cNvSpPr>
            <a:spLocks noChangeShapeType="1"/>
          </p:cNvSpPr>
          <p:nvPr/>
        </p:nvSpPr>
        <p:spPr bwMode="auto">
          <a:xfrm>
            <a:off x="5292725" y="437155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Line 50"/>
          <p:cNvSpPr>
            <a:spLocks noChangeShapeType="1"/>
          </p:cNvSpPr>
          <p:nvPr/>
        </p:nvSpPr>
        <p:spPr bwMode="auto">
          <a:xfrm flipH="1">
            <a:off x="5651500" y="458745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80" name="Line 51"/>
          <p:cNvSpPr>
            <a:spLocks noChangeShapeType="1"/>
          </p:cNvSpPr>
          <p:nvPr/>
        </p:nvSpPr>
        <p:spPr bwMode="auto">
          <a:xfrm>
            <a:off x="7885113" y="437155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81" name="Line 52"/>
          <p:cNvSpPr>
            <a:spLocks noChangeShapeType="1"/>
          </p:cNvSpPr>
          <p:nvPr/>
        </p:nvSpPr>
        <p:spPr bwMode="auto">
          <a:xfrm flipH="1">
            <a:off x="684213" y="437155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82" name="Text Box 53"/>
          <p:cNvSpPr txBox="1">
            <a:spLocks noChangeArrowheads="1"/>
          </p:cNvSpPr>
          <p:nvPr/>
        </p:nvSpPr>
        <p:spPr bwMode="auto">
          <a:xfrm>
            <a:off x="3459315" y="357301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ptr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383" name="Text Box 54"/>
          <p:cNvSpPr txBox="1">
            <a:spLocks noChangeArrowheads="1"/>
          </p:cNvSpPr>
          <p:nvPr/>
        </p:nvSpPr>
        <p:spPr bwMode="auto">
          <a:xfrm>
            <a:off x="3568555" y="4804946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llink</a:t>
            </a:r>
          </a:p>
        </p:txBody>
      </p:sp>
      <p:sp>
        <p:nvSpPr>
          <p:cNvPr id="58384" name="Text Box 55"/>
          <p:cNvSpPr txBox="1">
            <a:spLocks noChangeArrowheads="1"/>
          </p:cNvSpPr>
          <p:nvPr/>
        </p:nvSpPr>
        <p:spPr bwMode="auto">
          <a:xfrm>
            <a:off x="4925868" y="4804946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rlink</a:t>
            </a:r>
          </a:p>
        </p:txBody>
      </p:sp>
      <p:sp>
        <p:nvSpPr>
          <p:cNvPr id="58385" name="Text Box 56"/>
          <p:cNvSpPr txBox="1">
            <a:spLocks noChangeArrowheads="1"/>
          </p:cNvSpPr>
          <p:nvPr/>
        </p:nvSpPr>
        <p:spPr bwMode="auto">
          <a:xfrm>
            <a:off x="4289099" y="4804946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item</a:t>
            </a:r>
          </a:p>
        </p:txBody>
      </p:sp>
      <p:cxnSp>
        <p:nvCxnSpPr>
          <p:cNvPr id="4" name="직선 화살표 연결선 3"/>
          <p:cNvCxnSpPr>
            <a:stCxn id="58382" idx="2"/>
          </p:cNvCxnSpPr>
          <p:nvPr/>
        </p:nvCxnSpPr>
        <p:spPr bwMode="auto">
          <a:xfrm>
            <a:off x="3763245" y="3973126"/>
            <a:ext cx="303930" cy="182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 bwMode="auto">
          <a:xfrm>
            <a:off x="539874" y="5085605"/>
            <a:ext cx="8424614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9874" y="3429000"/>
            <a:ext cx="8424614" cy="151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Doubly Linked Circular Lists (DLCL)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Doubly linked circular list with head nodes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56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92500" y="5184936"/>
            <a:ext cx="2160588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59432" name="Rectangle 12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33" name="Line 13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34" name="Line 14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56712" name="Freeform 40"/>
          <p:cNvSpPr>
            <a:spLocks/>
          </p:cNvSpPr>
          <p:nvPr/>
        </p:nvSpPr>
        <p:spPr bwMode="auto">
          <a:xfrm>
            <a:off x="2987675" y="5327811"/>
            <a:ext cx="792163" cy="215900"/>
          </a:xfrm>
          <a:custGeom>
            <a:avLst/>
            <a:gdLst>
              <a:gd name="T0" fmla="*/ 499 w 499"/>
              <a:gd name="T1" fmla="*/ 136 h 136"/>
              <a:gd name="T2" fmla="*/ 0 w 499"/>
              <a:gd name="T3" fmla="*/ 136 h 136"/>
              <a:gd name="T4" fmla="*/ 0 w 499"/>
              <a:gd name="T5" fmla="*/ 0 h 136"/>
              <a:gd name="T6" fmla="*/ 318 w 499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136"/>
              <a:gd name="T14" fmla="*/ 499 w 499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136">
                <a:moveTo>
                  <a:pt x="499" y="136"/>
                </a:moveTo>
                <a:lnTo>
                  <a:pt x="0" y="136"/>
                </a:lnTo>
                <a:lnTo>
                  <a:pt x="0" y="0"/>
                </a:lnTo>
                <a:lnTo>
                  <a:pt x="31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13" name="Freeform 41"/>
          <p:cNvSpPr>
            <a:spLocks/>
          </p:cNvSpPr>
          <p:nvPr/>
        </p:nvSpPr>
        <p:spPr bwMode="auto">
          <a:xfrm>
            <a:off x="5292725" y="5327811"/>
            <a:ext cx="792163" cy="215900"/>
          </a:xfrm>
          <a:custGeom>
            <a:avLst/>
            <a:gdLst>
              <a:gd name="T0" fmla="*/ 0 w 499"/>
              <a:gd name="T1" fmla="*/ 0 h 136"/>
              <a:gd name="T2" fmla="*/ 499 w 499"/>
              <a:gd name="T3" fmla="*/ 0 h 136"/>
              <a:gd name="T4" fmla="*/ 499 w 499"/>
              <a:gd name="T5" fmla="*/ 136 h 136"/>
              <a:gd name="T6" fmla="*/ 226 w 499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136"/>
              <a:gd name="T14" fmla="*/ 499 w 499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  <a:lnTo>
                  <a:pt x="226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35375" y="1627535"/>
            <a:ext cx="2160588" cy="577850"/>
            <a:chOff x="2290" y="1026"/>
            <a:chExt cx="1452" cy="409"/>
          </a:xfrm>
        </p:grpSpPr>
        <p:sp>
          <p:nvSpPr>
            <p:cNvPr id="59429" name="Rectangle 7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30" name="Line 8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31" name="Line 9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71550" y="2778473"/>
            <a:ext cx="2160588" cy="577850"/>
            <a:chOff x="2290" y="1026"/>
            <a:chExt cx="1452" cy="409"/>
          </a:xfrm>
        </p:grpSpPr>
        <p:sp>
          <p:nvSpPr>
            <p:cNvPr id="59426" name="Rectangle 16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27" name="Line 17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28" name="Line 18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635375" y="2778473"/>
            <a:ext cx="2160588" cy="577850"/>
            <a:chOff x="2290" y="1026"/>
            <a:chExt cx="1452" cy="409"/>
          </a:xfrm>
        </p:grpSpPr>
        <p:sp>
          <p:nvSpPr>
            <p:cNvPr id="59423" name="Rectangle 20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24" name="Line 21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25" name="Line 22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300788" y="2778473"/>
            <a:ext cx="2160587" cy="577850"/>
            <a:chOff x="2290" y="1026"/>
            <a:chExt cx="1452" cy="409"/>
          </a:xfrm>
        </p:grpSpPr>
        <p:sp>
          <p:nvSpPr>
            <p:cNvPr id="59420" name="Rectangle 24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21" name="Line 25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22" name="Line 26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410531" y="126876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Head node</a:t>
            </a:r>
          </a:p>
        </p:txBody>
      </p:sp>
      <p:sp>
        <p:nvSpPr>
          <p:cNvPr id="156700" name="Line 28"/>
          <p:cNvSpPr>
            <a:spLocks noChangeShapeType="1"/>
          </p:cNvSpPr>
          <p:nvPr/>
        </p:nvSpPr>
        <p:spPr bwMode="auto">
          <a:xfrm>
            <a:off x="2700338" y="292452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 flipH="1">
            <a:off x="3132138" y="314042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5435600" y="292452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 flipH="1">
            <a:off x="5795963" y="306898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04" name="Freeform 32"/>
          <p:cNvSpPr>
            <a:spLocks/>
          </p:cNvSpPr>
          <p:nvPr/>
        </p:nvSpPr>
        <p:spPr bwMode="auto">
          <a:xfrm>
            <a:off x="5795963" y="1843435"/>
            <a:ext cx="3024187" cy="1225550"/>
          </a:xfrm>
          <a:custGeom>
            <a:avLst/>
            <a:gdLst>
              <a:gd name="T0" fmla="*/ 1452 w 1905"/>
              <a:gd name="T1" fmla="*/ 862 h 862"/>
              <a:gd name="T2" fmla="*/ 1905 w 1905"/>
              <a:gd name="T3" fmla="*/ 862 h 862"/>
              <a:gd name="T4" fmla="*/ 1905 w 1905"/>
              <a:gd name="T5" fmla="*/ 0 h 862"/>
              <a:gd name="T6" fmla="*/ 0 w 1905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862"/>
              <a:gd name="T14" fmla="*/ 1905 w 1905"/>
              <a:gd name="T15" fmla="*/ 862 h 8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862">
                <a:moveTo>
                  <a:pt x="1452" y="862"/>
                </a:moveTo>
                <a:lnTo>
                  <a:pt x="1905" y="862"/>
                </a:lnTo>
                <a:lnTo>
                  <a:pt x="190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6705" name="Freeform 33"/>
          <p:cNvSpPr>
            <a:spLocks/>
          </p:cNvSpPr>
          <p:nvPr/>
        </p:nvSpPr>
        <p:spPr bwMode="auto">
          <a:xfrm>
            <a:off x="684213" y="1843435"/>
            <a:ext cx="2879725" cy="1225550"/>
          </a:xfrm>
          <a:custGeom>
            <a:avLst/>
            <a:gdLst>
              <a:gd name="T0" fmla="*/ 362 w 1814"/>
              <a:gd name="T1" fmla="*/ 772 h 772"/>
              <a:gd name="T2" fmla="*/ 0 w 1814"/>
              <a:gd name="T3" fmla="*/ 772 h 772"/>
              <a:gd name="T4" fmla="*/ 0 w 1814"/>
              <a:gd name="T5" fmla="*/ 0 h 772"/>
              <a:gd name="T6" fmla="*/ 1814 w 1814"/>
              <a:gd name="T7" fmla="*/ 0 h 772"/>
              <a:gd name="T8" fmla="*/ 0 60000 65536"/>
              <a:gd name="T9" fmla="*/ 0 60000 65536"/>
              <a:gd name="T10" fmla="*/ 0 60000 65536"/>
              <a:gd name="T11" fmla="*/ 0 60000 65536"/>
              <a:gd name="T12" fmla="*/ 0 w 1814"/>
              <a:gd name="T13" fmla="*/ 0 h 772"/>
              <a:gd name="T14" fmla="*/ 1814 w 1814"/>
              <a:gd name="T15" fmla="*/ 772 h 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4" h="772">
                <a:moveTo>
                  <a:pt x="362" y="772"/>
                </a:moveTo>
                <a:lnTo>
                  <a:pt x="0" y="772"/>
                </a:lnTo>
                <a:lnTo>
                  <a:pt x="0" y="0"/>
                </a:lnTo>
                <a:lnTo>
                  <a:pt x="181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06" name="Freeform 34"/>
          <p:cNvSpPr>
            <a:spLocks/>
          </p:cNvSpPr>
          <p:nvPr/>
        </p:nvSpPr>
        <p:spPr bwMode="auto">
          <a:xfrm>
            <a:off x="1331913" y="1987898"/>
            <a:ext cx="4103687" cy="792162"/>
          </a:xfrm>
          <a:custGeom>
            <a:avLst/>
            <a:gdLst>
              <a:gd name="T0" fmla="*/ 2585 w 2585"/>
              <a:gd name="T1" fmla="*/ 0 h 499"/>
              <a:gd name="T2" fmla="*/ 2585 w 2585"/>
              <a:gd name="T3" fmla="*/ 363 h 499"/>
              <a:gd name="T4" fmla="*/ 0 w 2585"/>
              <a:gd name="T5" fmla="*/ 363 h 499"/>
              <a:gd name="T6" fmla="*/ 0 w 2585"/>
              <a:gd name="T7" fmla="*/ 499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2585"/>
              <a:gd name="T13" fmla="*/ 0 h 499"/>
              <a:gd name="T14" fmla="*/ 2585 w 2585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5" h="499">
                <a:moveTo>
                  <a:pt x="2585" y="0"/>
                </a:moveTo>
                <a:lnTo>
                  <a:pt x="2585" y="363"/>
                </a:lnTo>
                <a:lnTo>
                  <a:pt x="0" y="363"/>
                </a:lnTo>
                <a:lnTo>
                  <a:pt x="0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07" name="Freeform 35"/>
          <p:cNvSpPr>
            <a:spLocks/>
          </p:cNvSpPr>
          <p:nvPr/>
        </p:nvSpPr>
        <p:spPr bwMode="auto">
          <a:xfrm>
            <a:off x="3995738" y="2060923"/>
            <a:ext cx="2520950" cy="719137"/>
          </a:xfrm>
          <a:custGeom>
            <a:avLst/>
            <a:gdLst>
              <a:gd name="T0" fmla="*/ 0 w 1542"/>
              <a:gd name="T1" fmla="*/ 0 h 453"/>
              <a:gd name="T2" fmla="*/ 0 w 1542"/>
              <a:gd name="T3" fmla="*/ 226 h 453"/>
              <a:gd name="T4" fmla="*/ 1542 w 1542"/>
              <a:gd name="T5" fmla="*/ 226 h 453"/>
              <a:gd name="T6" fmla="*/ 1542 w 1542"/>
              <a:gd name="T7" fmla="*/ 453 h 453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453"/>
              <a:gd name="T14" fmla="*/ 1542 w 1542"/>
              <a:gd name="T15" fmla="*/ 453 h 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453">
                <a:moveTo>
                  <a:pt x="0" y="0"/>
                </a:moveTo>
                <a:lnTo>
                  <a:pt x="0" y="226"/>
                </a:lnTo>
                <a:lnTo>
                  <a:pt x="1542" y="226"/>
                </a:lnTo>
                <a:lnTo>
                  <a:pt x="1542" y="45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606655" y="170056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llink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046518" y="170056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rlink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4341487" y="170056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item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2017499" y="191646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>
            <a:off x="3276600" y="206092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1452349" y="5472273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list_head</a:t>
            </a:r>
          </a:p>
        </p:txBody>
      </p:sp>
      <p:sp>
        <p:nvSpPr>
          <p:cNvPr id="156717" name="Line 45"/>
          <p:cNvSpPr>
            <a:spLocks noChangeShapeType="1"/>
          </p:cNvSpPr>
          <p:nvPr/>
        </p:nvSpPr>
        <p:spPr bwMode="auto">
          <a:xfrm>
            <a:off x="2627313" y="568817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321198" y="4114780"/>
            <a:ext cx="2160588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1292478" y="418780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llink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2732341" y="418780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rlink</a:t>
            </a: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027310" y="418780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item</a:t>
            </a:r>
          </a:p>
        </p:txBody>
      </p: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3914380" y="4116204"/>
            <a:ext cx="1349881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5578670" y="4116204"/>
            <a:ext cx="1349881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9" name="Group 23"/>
          <p:cNvGrpSpPr>
            <a:grpSpLocks/>
          </p:cNvGrpSpPr>
          <p:nvPr/>
        </p:nvGrpSpPr>
        <p:grpSpPr bwMode="auto">
          <a:xfrm>
            <a:off x="7243953" y="4116204"/>
            <a:ext cx="1349880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4994483" y="4262254"/>
            <a:ext cx="5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>
            <a:off x="5264261" y="4478154"/>
            <a:ext cx="4492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6703405" y="4262254"/>
            <a:ext cx="5405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>
            <a:off x="6928551" y="4406716"/>
            <a:ext cx="5395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3187143" y="4550771"/>
            <a:ext cx="710681" cy="3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자유형 10"/>
          <p:cNvSpPr/>
          <p:nvPr/>
        </p:nvSpPr>
        <p:spPr bwMode="auto">
          <a:xfrm>
            <a:off x="1126502" y="4477275"/>
            <a:ext cx="7612289" cy="391885"/>
          </a:xfrm>
          <a:custGeom>
            <a:avLst/>
            <a:gdLst>
              <a:gd name="connsiteX0" fmla="*/ 7304314 w 7543800"/>
              <a:gd name="connsiteY0" fmla="*/ 10885 h 391885"/>
              <a:gd name="connsiteX1" fmla="*/ 7543800 w 7543800"/>
              <a:gd name="connsiteY1" fmla="*/ 10885 h 391885"/>
              <a:gd name="connsiteX2" fmla="*/ 7543800 w 7543800"/>
              <a:gd name="connsiteY2" fmla="*/ 391885 h 391885"/>
              <a:gd name="connsiteX3" fmla="*/ 0 w 7543800"/>
              <a:gd name="connsiteY3" fmla="*/ 391885 h 391885"/>
              <a:gd name="connsiteX4" fmla="*/ 0 w 7543800"/>
              <a:gd name="connsiteY4" fmla="*/ 10885 h 391885"/>
              <a:gd name="connsiteX5" fmla="*/ 185057 w 7543800"/>
              <a:gd name="connsiteY5" fmla="*/ 0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800" h="391885">
                <a:moveTo>
                  <a:pt x="7304314" y="10885"/>
                </a:moveTo>
                <a:lnTo>
                  <a:pt x="7543800" y="10885"/>
                </a:lnTo>
                <a:lnTo>
                  <a:pt x="7543800" y="391885"/>
                </a:lnTo>
                <a:lnTo>
                  <a:pt x="0" y="391885"/>
                </a:lnTo>
                <a:lnTo>
                  <a:pt x="0" y="10885"/>
                </a:lnTo>
                <a:lnTo>
                  <a:pt x="185057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1113386" y="3857039"/>
            <a:ext cx="7707086" cy="518400"/>
          </a:xfrm>
          <a:custGeom>
            <a:avLst/>
            <a:gdLst>
              <a:gd name="connsiteX0" fmla="*/ 348343 w 7707086"/>
              <a:gd name="connsiteY0" fmla="*/ 217714 h 337457"/>
              <a:gd name="connsiteX1" fmla="*/ 0 w 7707086"/>
              <a:gd name="connsiteY1" fmla="*/ 217714 h 337457"/>
              <a:gd name="connsiteX2" fmla="*/ 10886 w 7707086"/>
              <a:gd name="connsiteY2" fmla="*/ 0 h 337457"/>
              <a:gd name="connsiteX3" fmla="*/ 7707086 w 7707086"/>
              <a:gd name="connsiteY3" fmla="*/ 0 h 337457"/>
              <a:gd name="connsiteX4" fmla="*/ 7707086 w 7707086"/>
              <a:gd name="connsiteY4" fmla="*/ 337457 h 337457"/>
              <a:gd name="connsiteX5" fmla="*/ 7456715 w 7707086"/>
              <a:gd name="connsiteY5" fmla="*/ 337457 h 33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7086" h="337457">
                <a:moveTo>
                  <a:pt x="348343" y="217714"/>
                </a:moveTo>
                <a:lnTo>
                  <a:pt x="0" y="217714"/>
                </a:lnTo>
                <a:lnTo>
                  <a:pt x="10886" y="0"/>
                </a:lnTo>
                <a:lnTo>
                  <a:pt x="7707086" y="0"/>
                </a:lnTo>
                <a:lnTo>
                  <a:pt x="7707086" y="337457"/>
                </a:lnTo>
                <a:lnTo>
                  <a:pt x="7456715" y="33745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6" name="직선 화살표 연결선 15"/>
          <p:cNvCxnSpPr>
            <a:endCxn id="47" idx="1"/>
          </p:cNvCxnSpPr>
          <p:nvPr/>
        </p:nvCxnSpPr>
        <p:spPr bwMode="auto">
          <a:xfrm>
            <a:off x="669712" y="3857039"/>
            <a:ext cx="622766" cy="515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7511" y="3465948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 flipH="1">
            <a:off x="3566282" y="4288151"/>
            <a:ext cx="4492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3626" y="501317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Empty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3" grpId="0" animBg="1"/>
      <p:bldP spid="156712" grpId="0" animBg="1"/>
      <p:bldP spid="156713" grpId="0" animBg="1"/>
      <p:bldP spid="156700" grpId="0" animBg="1"/>
      <p:bldP spid="156701" grpId="0" animBg="1"/>
      <p:bldP spid="156702" grpId="0" animBg="1"/>
      <p:bldP spid="156703" grpId="0" animBg="1"/>
      <p:bldP spid="156704" grpId="0" animBg="1"/>
      <p:bldP spid="156705" grpId="0" animBg="1"/>
      <p:bldP spid="156706" grpId="0" animBg="1"/>
      <p:bldP spid="156707" grpId="0" animBg="1"/>
      <p:bldP spid="156714" grpId="0"/>
      <p:bldP spid="156715" grpId="0" animBg="1"/>
      <p:bldP spid="156716" grpId="0"/>
      <p:bldP spid="156717" grpId="0" animBg="1"/>
      <p:bldP spid="47" grpId="0"/>
      <p:bldP spid="48" grpId="0"/>
      <p:bldP spid="49" grpId="0"/>
      <p:bldP spid="63" grpId="0" animBg="1"/>
      <p:bldP spid="64" grpId="0" animBg="1"/>
      <p:bldP spid="65" grpId="0" animBg="1"/>
      <p:bldP spid="66" grpId="0" animBg="1"/>
      <p:bldP spid="11" grpId="0" animBg="1"/>
      <p:bldP spid="12" grpId="0" animBg="1"/>
      <p:bldP spid="76" grpId="0"/>
      <p:bldP spid="72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Inserting a Node to a DLCL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dinsert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node,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/* insert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to the right of the node */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node;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node-&gt;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node-&gt;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node-&gt;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newnode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6" name="Freeform 26"/>
          <p:cNvSpPr>
            <a:spLocks/>
          </p:cNvSpPr>
          <p:nvPr/>
        </p:nvSpPr>
        <p:spPr bwMode="auto">
          <a:xfrm>
            <a:off x="532967" y="3463616"/>
            <a:ext cx="2879725" cy="1225550"/>
          </a:xfrm>
          <a:custGeom>
            <a:avLst/>
            <a:gdLst>
              <a:gd name="T0" fmla="*/ 362 w 1814"/>
              <a:gd name="T1" fmla="*/ 772 h 772"/>
              <a:gd name="T2" fmla="*/ 0 w 1814"/>
              <a:gd name="T3" fmla="*/ 772 h 772"/>
              <a:gd name="T4" fmla="*/ 0 w 1814"/>
              <a:gd name="T5" fmla="*/ 0 h 772"/>
              <a:gd name="T6" fmla="*/ 1814 w 1814"/>
              <a:gd name="T7" fmla="*/ 0 h 772"/>
              <a:gd name="T8" fmla="*/ 0 60000 65536"/>
              <a:gd name="T9" fmla="*/ 0 60000 65536"/>
              <a:gd name="T10" fmla="*/ 0 60000 65536"/>
              <a:gd name="T11" fmla="*/ 0 60000 65536"/>
              <a:gd name="T12" fmla="*/ 0 w 1814"/>
              <a:gd name="T13" fmla="*/ 0 h 772"/>
              <a:gd name="T14" fmla="*/ 1814 w 1814"/>
              <a:gd name="T15" fmla="*/ 772 h 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4" h="772">
                <a:moveTo>
                  <a:pt x="362" y="772"/>
                </a:moveTo>
                <a:lnTo>
                  <a:pt x="0" y="772"/>
                </a:lnTo>
                <a:lnTo>
                  <a:pt x="0" y="0"/>
                </a:lnTo>
                <a:lnTo>
                  <a:pt x="181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251520" y="3068960"/>
            <a:ext cx="8712968" cy="3277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820304" y="4398654"/>
            <a:ext cx="2160588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3484129" y="3247716"/>
            <a:ext cx="2160588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3" name="Group 12"/>
          <p:cNvGrpSpPr>
            <a:grpSpLocks/>
          </p:cNvGrpSpPr>
          <p:nvPr/>
        </p:nvGrpSpPr>
        <p:grpSpPr bwMode="auto">
          <a:xfrm>
            <a:off x="3484129" y="4398654"/>
            <a:ext cx="2160588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7" name="Group 16"/>
          <p:cNvGrpSpPr>
            <a:grpSpLocks/>
          </p:cNvGrpSpPr>
          <p:nvPr/>
        </p:nvGrpSpPr>
        <p:grpSpPr bwMode="auto">
          <a:xfrm>
            <a:off x="6149542" y="4398654"/>
            <a:ext cx="2160587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2549092" y="4544704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2980892" y="4760604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5284354" y="4544704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>
            <a:off x="5644717" y="468916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" name="Freeform 25"/>
          <p:cNvSpPr>
            <a:spLocks/>
          </p:cNvSpPr>
          <p:nvPr/>
        </p:nvSpPr>
        <p:spPr bwMode="auto">
          <a:xfrm>
            <a:off x="5644717" y="3463616"/>
            <a:ext cx="3024187" cy="1225550"/>
          </a:xfrm>
          <a:custGeom>
            <a:avLst/>
            <a:gdLst>
              <a:gd name="T0" fmla="*/ 1452 w 1905"/>
              <a:gd name="T1" fmla="*/ 862 h 862"/>
              <a:gd name="T2" fmla="*/ 1905 w 1905"/>
              <a:gd name="T3" fmla="*/ 862 h 862"/>
              <a:gd name="T4" fmla="*/ 1905 w 1905"/>
              <a:gd name="T5" fmla="*/ 0 h 862"/>
              <a:gd name="T6" fmla="*/ 0 w 1905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862"/>
              <a:gd name="T14" fmla="*/ 1905 w 1905"/>
              <a:gd name="T15" fmla="*/ 862 h 8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862">
                <a:moveTo>
                  <a:pt x="1452" y="862"/>
                </a:moveTo>
                <a:lnTo>
                  <a:pt x="1905" y="862"/>
                </a:lnTo>
                <a:lnTo>
                  <a:pt x="190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" name="Freeform 27"/>
          <p:cNvSpPr>
            <a:spLocks/>
          </p:cNvSpPr>
          <p:nvPr/>
        </p:nvSpPr>
        <p:spPr bwMode="auto">
          <a:xfrm>
            <a:off x="1180667" y="3608079"/>
            <a:ext cx="4103687" cy="792162"/>
          </a:xfrm>
          <a:custGeom>
            <a:avLst/>
            <a:gdLst>
              <a:gd name="T0" fmla="*/ 2585 w 2585"/>
              <a:gd name="T1" fmla="*/ 0 h 499"/>
              <a:gd name="T2" fmla="*/ 2585 w 2585"/>
              <a:gd name="T3" fmla="*/ 363 h 499"/>
              <a:gd name="T4" fmla="*/ 0 w 2585"/>
              <a:gd name="T5" fmla="*/ 363 h 499"/>
              <a:gd name="T6" fmla="*/ 0 w 2585"/>
              <a:gd name="T7" fmla="*/ 499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2585"/>
              <a:gd name="T13" fmla="*/ 0 h 499"/>
              <a:gd name="T14" fmla="*/ 2585 w 2585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5" h="499">
                <a:moveTo>
                  <a:pt x="2585" y="0"/>
                </a:moveTo>
                <a:lnTo>
                  <a:pt x="2585" y="363"/>
                </a:lnTo>
                <a:lnTo>
                  <a:pt x="0" y="363"/>
                </a:lnTo>
                <a:lnTo>
                  <a:pt x="0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" name="Freeform 28"/>
          <p:cNvSpPr>
            <a:spLocks/>
          </p:cNvSpPr>
          <p:nvPr/>
        </p:nvSpPr>
        <p:spPr bwMode="auto">
          <a:xfrm>
            <a:off x="3844492" y="3681104"/>
            <a:ext cx="2520950" cy="719137"/>
          </a:xfrm>
          <a:custGeom>
            <a:avLst/>
            <a:gdLst>
              <a:gd name="T0" fmla="*/ 0 w 1542"/>
              <a:gd name="T1" fmla="*/ 0 h 453"/>
              <a:gd name="T2" fmla="*/ 0 w 1542"/>
              <a:gd name="T3" fmla="*/ 226 h 453"/>
              <a:gd name="T4" fmla="*/ 1542 w 1542"/>
              <a:gd name="T5" fmla="*/ 226 h 453"/>
              <a:gd name="T6" fmla="*/ 1542 w 1542"/>
              <a:gd name="T7" fmla="*/ 453 h 453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453"/>
              <a:gd name="T14" fmla="*/ 1542 w 1542"/>
              <a:gd name="T15" fmla="*/ 453 h 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453">
                <a:moveTo>
                  <a:pt x="0" y="0"/>
                </a:moveTo>
                <a:lnTo>
                  <a:pt x="0" y="226"/>
                </a:lnTo>
                <a:lnTo>
                  <a:pt x="1542" y="226"/>
                </a:lnTo>
                <a:lnTo>
                  <a:pt x="1542" y="45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1896818" y="3491716"/>
            <a:ext cx="1324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list_head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3125354" y="3681104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1683904" y="4495491"/>
            <a:ext cx="3016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a</a:t>
            </a: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4409642" y="4495491"/>
            <a:ext cx="3190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b</a:t>
            </a: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7090929" y="4495491"/>
            <a:ext cx="3016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c</a:t>
            </a:r>
          </a:p>
        </p:txBody>
      </p:sp>
      <p:grpSp>
        <p:nvGrpSpPr>
          <p:cNvPr id="74" name="Group 38"/>
          <p:cNvGrpSpPr>
            <a:grpSpLocks/>
          </p:cNvGrpSpPr>
          <p:nvPr/>
        </p:nvGrpSpPr>
        <p:grpSpPr bwMode="auto">
          <a:xfrm>
            <a:off x="4828742" y="5360679"/>
            <a:ext cx="2160587" cy="577850"/>
            <a:chOff x="2290" y="1026"/>
            <a:chExt cx="1452" cy="409"/>
          </a:xfrm>
          <a:solidFill>
            <a:schemeClr val="bg1"/>
          </a:solidFill>
        </p:grpSpPr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2290" y="1026"/>
              <a:ext cx="1452" cy="409"/>
            </a:xfrm>
            <a:prstGeom prst="rect">
              <a:avLst/>
            </a:prstGeom>
            <a:grp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Line 40"/>
            <p:cNvSpPr>
              <a:spLocks noChangeShapeType="1"/>
            </p:cNvSpPr>
            <p:nvPr/>
          </p:nvSpPr>
          <p:spPr bwMode="auto">
            <a:xfrm>
              <a:off x="2789" y="1026"/>
              <a:ext cx="0" cy="409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>
              <a:off x="3268" y="1026"/>
              <a:ext cx="0" cy="409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762192" y="5457516"/>
            <a:ext cx="3190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79" name="Freeform 45"/>
          <p:cNvSpPr>
            <a:spLocks/>
          </p:cNvSpPr>
          <p:nvPr/>
        </p:nvSpPr>
        <p:spPr bwMode="auto">
          <a:xfrm>
            <a:off x="3865129" y="5000316"/>
            <a:ext cx="1295400" cy="685800"/>
          </a:xfrm>
          <a:custGeom>
            <a:avLst/>
            <a:gdLst>
              <a:gd name="T0" fmla="*/ 816 w 816"/>
              <a:gd name="T1" fmla="*/ 432 h 432"/>
              <a:gd name="T2" fmla="*/ 0 w 816"/>
              <a:gd name="T3" fmla="*/ 432 h 432"/>
              <a:gd name="T4" fmla="*/ 0 w 816"/>
              <a:gd name="T5" fmla="*/ 0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816" y="432"/>
                </a:moveTo>
                <a:lnTo>
                  <a:pt x="0" y="43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" name="Freeform 46"/>
          <p:cNvSpPr>
            <a:spLocks/>
          </p:cNvSpPr>
          <p:nvPr/>
        </p:nvSpPr>
        <p:spPr bwMode="auto">
          <a:xfrm>
            <a:off x="6760729" y="5000316"/>
            <a:ext cx="533400" cy="685800"/>
          </a:xfrm>
          <a:custGeom>
            <a:avLst/>
            <a:gdLst>
              <a:gd name="T0" fmla="*/ 0 w 336"/>
              <a:gd name="T1" fmla="*/ 432 h 432"/>
              <a:gd name="T2" fmla="*/ 336 w 336"/>
              <a:gd name="T3" fmla="*/ 432 h 432"/>
              <a:gd name="T4" fmla="*/ 336 w 336"/>
              <a:gd name="T5" fmla="*/ 0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432"/>
                </a:moveTo>
                <a:lnTo>
                  <a:pt x="336" y="43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" name="Line 47"/>
          <p:cNvSpPr>
            <a:spLocks noChangeShapeType="1"/>
          </p:cNvSpPr>
          <p:nvPr/>
        </p:nvSpPr>
        <p:spPr bwMode="auto">
          <a:xfrm>
            <a:off x="6608329" y="4725144"/>
            <a:ext cx="0" cy="61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>
            <a:off x="5236729" y="4725144"/>
            <a:ext cx="0" cy="61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7864" y="59587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newnode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4409642" y="5824229"/>
            <a:ext cx="419100" cy="269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/>
          <p:cNvCxnSpPr/>
          <p:nvPr/>
        </p:nvCxnSpPr>
        <p:spPr bwMode="auto">
          <a:xfrm flipV="1">
            <a:off x="3125354" y="4980082"/>
            <a:ext cx="419100" cy="269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538344" y="51760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node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5678661" y="4436665"/>
            <a:ext cx="117475" cy="144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H="1">
            <a:off x="5862997" y="4616934"/>
            <a:ext cx="117475" cy="144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" grpId="0" animBg="1"/>
      <p:bldP spid="61" grpId="0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4" grpId="0"/>
      <p:bldP spid="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7544" y="3742998"/>
            <a:ext cx="8568952" cy="2592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Deleting a Node from DLCL</a:t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ddelete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node,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deleted)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/* delete from the DLCL pointed to by node */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if (node == deleted)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("Deletion of head node not permitted.\n");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else {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deleted-&gt;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deleted-&gt;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deleted-&gt;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rlink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deleted-&gt;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llink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free(deleted);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58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2918939" y="59659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deleted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666330" y="3835121"/>
            <a:ext cx="2160588" cy="502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4408846" y="3835121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5121602" y="3835121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002505" y="4835577"/>
            <a:ext cx="2160588" cy="502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1745021" y="4835577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2457777" y="4835577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3666330" y="4835577"/>
            <a:ext cx="2160588" cy="502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408846" y="4835577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5121602" y="4835577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6331743" y="4835577"/>
            <a:ext cx="2160587" cy="502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7074259" y="4835577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7787014" y="4835577"/>
            <a:ext cx="0" cy="502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2731293" y="4962532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>
            <a:off x="3163093" y="5215519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5466555" y="4962532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 flipH="1">
            <a:off x="5826918" y="51891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Freeform 24"/>
          <p:cNvSpPr>
            <a:spLocks/>
          </p:cNvSpPr>
          <p:nvPr/>
        </p:nvSpPr>
        <p:spPr bwMode="auto">
          <a:xfrm>
            <a:off x="5826918" y="4022793"/>
            <a:ext cx="3024187" cy="1065313"/>
          </a:xfrm>
          <a:custGeom>
            <a:avLst/>
            <a:gdLst>
              <a:gd name="T0" fmla="*/ 1452 w 1905"/>
              <a:gd name="T1" fmla="*/ 862 h 862"/>
              <a:gd name="T2" fmla="*/ 1905 w 1905"/>
              <a:gd name="T3" fmla="*/ 862 h 862"/>
              <a:gd name="T4" fmla="*/ 1905 w 1905"/>
              <a:gd name="T5" fmla="*/ 0 h 862"/>
              <a:gd name="T6" fmla="*/ 0 w 1905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862"/>
              <a:gd name="T14" fmla="*/ 1905 w 1905"/>
              <a:gd name="T15" fmla="*/ 862 h 8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862">
                <a:moveTo>
                  <a:pt x="1452" y="862"/>
                </a:moveTo>
                <a:lnTo>
                  <a:pt x="1905" y="862"/>
                </a:lnTo>
                <a:lnTo>
                  <a:pt x="190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" name="Freeform 25"/>
          <p:cNvSpPr>
            <a:spLocks/>
          </p:cNvSpPr>
          <p:nvPr/>
        </p:nvSpPr>
        <p:spPr bwMode="auto">
          <a:xfrm>
            <a:off x="715168" y="4022793"/>
            <a:ext cx="2879725" cy="1065313"/>
          </a:xfrm>
          <a:custGeom>
            <a:avLst/>
            <a:gdLst>
              <a:gd name="T0" fmla="*/ 362 w 1814"/>
              <a:gd name="T1" fmla="*/ 772 h 772"/>
              <a:gd name="T2" fmla="*/ 0 w 1814"/>
              <a:gd name="T3" fmla="*/ 772 h 772"/>
              <a:gd name="T4" fmla="*/ 0 w 1814"/>
              <a:gd name="T5" fmla="*/ 0 h 772"/>
              <a:gd name="T6" fmla="*/ 1814 w 1814"/>
              <a:gd name="T7" fmla="*/ 0 h 772"/>
              <a:gd name="T8" fmla="*/ 0 60000 65536"/>
              <a:gd name="T9" fmla="*/ 0 60000 65536"/>
              <a:gd name="T10" fmla="*/ 0 60000 65536"/>
              <a:gd name="T11" fmla="*/ 0 60000 65536"/>
              <a:gd name="T12" fmla="*/ 0 w 1814"/>
              <a:gd name="T13" fmla="*/ 0 h 772"/>
              <a:gd name="T14" fmla="*/ 1814 w 1814"/>
              <a:gd name="T15" fmla="*/ 772 h 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4" h="772">
                <a:moveTo>
                  <a:pt x="362" y="772"/>
                </a:moveTo>
                <a:lnTo>
                  <a:pt x="0" y="772"/>
                </a:lnTo>
                <a:lnTo>
                  <a:pt x="0" y="0"/>
                </a:lnTo>
                <a:lnTo>
                  <a:pt x="181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1362868" y="4148368"/>
            <a:ext cx="4103687" cy="688589"/>
          </a:xfrm>
          <a:custGeom>
            <a:avLst/>
            <a:gdLst>
              <a:gd name="T0" fmla="*/ 2585 w 2585"/>
              <a:gd name="T1" fmla="*/ 0 h 499"/>
              <a:gd name="T2" fmla="*/ 2585 w 2585"/>
              <a:gd name="T3" fmla="*/ 363 h 499"/>
              <a:gd name="T4" fmla="*/ 0 w 2585"/>
              <a:gd name="T5" fmla="*/ 363 h 499"/>
              <a:gd name="T6" fmla="*/ 0 w 2585"/>
              <a:gd name="T7" fmla="*/ 499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2585"/>
              <a:gd name="T13" fmla="*/ 0 h 499"/>
              <a:gd name="T14" fmla="*/ 2585 w 2585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5" h="499">
                <a:moveTo>
                  <a:pt x="2585" y="0"/>
                </a:moveTo>
                <a:lnTo>
                  <a:pt x="2585" y="363"/>
                </a:lnTo>
                <a:lnTo>
                  <a:pt x="0" y="363"/>
                </a:lnTo>
                <a:lnTo>
                  <a:pt x="0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" name="Freeform 27"/>
          <p:cNvSpPr>
            <a:spLocks/>
          </p:cNvSpPr>
          <p:nvPr/>
        </p:nvSpPr>
        <p:spPr bwMode="auto">
          <a:xfrm>
            <a:off x="4026693" y="4211845"/>
            <a:ext cx="2520950" cy="625112"/>
          </a:xfrm>
          <a:custGeom>
            <a:avLst/>
            <a:gdLst>
              <a:gd name="T0" fmla="*/ 0 w 1542"/>
              <a:gd name="T1" fmla="*/ 0 h 453"/>
              <a:gd name="T2" fmla="*/ 0 w 1542"/>
              <a:gd name="T3" fmla="*/ 226 h 453"/>
              <a:gd name="T4" fmla="*/ 1542 w 1542"/>
              <a:gd name="T5" fmla="*/ 226 h 453"/>
              <a:gd name="T6" fmla="*/ 1542 w 1542"/>
              <a:gd name="T7" fmla="*/ 453 h 453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453"/>
              <a:gd name="T14" fmla="*/ 1542 w 1542"/>
              <a:gd name="T15" fmla="*/ 453 h 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453">
                <a:moveTo>
                  <a:pt x="0" y="0"/>
                </a:moveTo>
                <a:lnTo>
                  <a:pt x="0" y="226"/>
                </a:lnTo>
                <a:lnTo>
                  <a:pt x="1542" y="226"/>
                </a:lnTo>
                <a:lnTo>
                  <a:pt x="1542" y="45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2656649" y="40229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node</a:t>
            </a:r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3307555" y="421184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866105" y="4919753"/>
            <a:ext cx="301625" cy="318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a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4591843" y="4919753"/>
            <a:ext cx="319087" cy="318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b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7273130" y="4919753"/>
            <a:ext cx="301625" cy="318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c</a:t>
            </a:r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2751930" y="5226099"/>
            <a:ext cx="4038600" cy="529897"/>
          </a:xfrm>
          <a:custGeom>
            <a:avLst/>
            <a:gdLst>
              <a:gd name="T0" fmla="*/ 0 w 2400"/>
              <a:gd name="T1" fmla="*/ 0 h 288"/>
              <a:gd name="T2" fmla="*/ 0 w 2400"/>
              <a:gd name="T3" fmla="*/ 288 h 288"/>
              <a:gd name="T4" fmla="*/ 2400 w 2400"/>
              <a:gd name="T5" fmla="*/ 288 h 288"/>
              <a:gd name="T6" fmla="*/ 2400 w 2400"/>
              <a:gd name="T7" fmla="*/ 9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288"/>
              <a:gd name="T14" fmla="*/ 2400 w 240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288">
                <a:moveTo>
                  <a:pt x="0" y="0"/>
                </a:moveTo>
                <a:lnTo>
                  <a:pt x="0" y="288"/>
                </a:lnTo>
                <a:lnTo>
                  <a:pt x="2400" y="288"/>
                </a:lnTo>
                <a:lnTo>
                  <a:pt x="2400" y="96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2980530" y="5226099"/>
            <a:ext cx="3657600" cy="331185"/>
          </a:xfrm>
          <a:custGeom>
            <a:avLst/>
            <a:gdLst>
              <a:gd name="T0" fmla="*/ 2208 w 2208"/>
              <a:gd name="T1" fmla="*/ 0 h 336"/>
              <a:gd name="T2" fmla="*/ 2208 w 2208"/>
              <a:gd name="T3" fmla="*/ 336 h 336"/>
              <a:gd name="T4" fmla="*/ 0 w 2208"/>
              <a:gd name="T5" fmla="*/ 336 h 336"/>
              <a:gd name="T6" fmla="*/ 0 w 2208"/>
              <a:gd name="T7" fmla="*/ 9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336"/>
              <a:gd name="T14" fmla="*/ 2208 w 220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336">
                <a:moveTo>
                  <a:pt x="2208" y="0"/>
                </a:moveTo>
                <a:lnTo>
                  <a:pt x="2208" y="336"/>
                </a:lnTo>
                <a:lnTo>
                  <a:pt x="0" y="33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486942" y="5337876"/>
            <a:ext cx="292970" cy="745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H="1">
            <a:off x="3163093" y="4836957"/>
            <a:ext cx="291409" cy="242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 flipH="1">
            <a:off x="5967309" y="5085184"/>
            <a:ext cx="291409" cy="242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7" grpId="0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Chains in C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dirty="0"/>
              <a:t>A chain is a linked list in which each node represents one element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dirty="0"/>
              <a:t>There is a link or pointer from one element to the next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996952"/>
            <a:ext cx="5886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listPointer</a:t>
            </a:r>
            <a:endParaRPr kumimoji="0"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/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  char data[4];</a:t>
            </a:r>
          </a:p>
          <a:p>
            <a:pPr algn="l"/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ko-KR" sz="2000" b="1" dirty="0" err="1"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 link;</a:t>
            </a:r>
          </a:p>
          <a:p>
            <a:pPr algn="l"/>
            <a:r>
              <a:rPr kumimoji="0" lang="en-US" altLang="ko-KR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773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Chains in C 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2" indent="-381000">
              <a:buSzTx/>
              <a:buNone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listPointer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first = NULL;</a:t>
            </a:r>
          </a:p>
          <a:p>
            <a:pPr marL="381000" lvl="2" indent="-381000">
              <a:buSzTx/>
              <a:buNone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MALLOC(first,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(*first));</a:t>
            </a:r>
          </a:p>
          <a:p>
            <a:pPr marL="381000" lvl="2" indent="-381000">
              <a:buSzTx/>
              <a:buNone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(first-&gt;data, “BAT”);</a:t>
            </a:r>
          </a:p>
          <a:p>
            <a:pPr marL="381000" lvl="2" indent="-381000">
              <a:buSzTx/>
              <a:buNone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first-&gt;link=NULL;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684213" y="3619500"/>
            <a:ext cx="1066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4787143" y="2805113"/>
            <a:ext cx="944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*first</a:t>
            </a: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3400576" y="3227388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684862" y="4100513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515170" y="471805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data[0]</a:t>
            </a: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2980945" y="5222875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data[1]</a:t>
            </a:r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4563170" y="471805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data[2]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6758138" y="4646613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17" name="Line 55"/>
          <p:cNvSpPr>
            <a:spLocks noChangeShapeType="1"/>
          </p:cNvSpPr>
          <p:nvPr/>
        </p:nvSpPr>
        <p:spPr bwMode="auto">
          <a:xfrm>
            <a:off x="1217613" y="38481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auto">
          <a:xfrm flipV="1">
            <a:off x="2665413" y="4260850"/>
            <a:ext cx="685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 flipV="1">
            <a:off x="3959738" y="4260849"/>
            <a:ext cx="153475" cy="1038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auto">
          <a:xfrm flipV="1">
            <a:off x="5332413" y="418465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60"/>
          <p:cNvSpPr>
            <a:spLocks noChangeShapeType="1"/>
          </p:cNvSpPr>
          <p:nvPr/>
        </p:nvSpPr>
        <p:spPr bwMode="auto">
          <a:xfrm flipH="1">
            <a:off x="2665413" y="33909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61"/>
          <p:cNvSpPr>
            <a:spLocks noChangeShapeType="1"/>
          </p:cNvSpPr>
          <p:nvPr/>
        </p:nvSpPr>
        <p:spPr bwMode="auto">
          <a:xfrm>
            <a:off x="4951413" y="3390900"/>
            <a:ext cx="18700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62"/>
          <p:cNvSpPr>
            <a:spLocks noChangeShapeType="1"/>
          </p:cNvSpPr>
          <p:nvPr/>
        </p:nvSpPr>
        <p:spPr bwMode="auto">
          <a:xfrm flipH="1">
            <a:off x="2665413" y="3009900"/>
            <a:ext cx="220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63"/>
          <p:cNvSpPr>
            <a:spLocks noChangeShapeType="1"/>
          </p:cNvSpPr>
          <p:nvPr/>
        </p:nvSpPr>
        <p:spPr bwMode="auto">
          <a:xfrm>
            <a:off x="5865813" y="3009900"/>
            <a:ext cx="220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65"/>
          <p:cNvSpPr>
            <a:spLocks noChangeShapeType="1"/>
          </p:cNvSpPr>
          <p:nvPr/>
        </p:nvSpPr>
        <p:spPr bwMode="auto">
          <a:xfrm flipV="1">
            <a:off x="7596188" y="4149725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5661720" y="5222875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data[3]</a:t>
            </a:r>
          </a:p>
        </p:txBody>
      </p:sp>
      <p:sp>
        <p:nvSpPr>
          <p:cNvPr id="28" name="Line 67"/>
          <p:cNvSpPr>
            <a:spLocks noChangeShapeType="1"/>
          </p:cNvSpPr>
          <p:nvPr/>
        </p:nvSpPr>
        <p:spPr bwMode="auto">
          <a:xfrm flipV="1">
            <a:off x="6430963" y="4221163"/>
            <a:ext cx="12700" cy="1077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15331"/>
              </p:ext>
            </p:extLst>
          </p:nvPr>
        </p:nvGraphicFramePr>
        <p:xfrm>
          <a:off x="2681032" y="3612062"/>
          <a:ext cx="5391980" cy="56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2665413" y="3619500"/>
            <a:ext cx="1066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3732213" y="3619500"/>
            <a:ext cx="1066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4799013" y="3619500"/>
            <a:ext cx="1066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5865813" y="3619500"/>
            <a:ext cx="1011237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 \0</a:t>
            </a:r>
          </a:p>
        </p:txBody>
      </p:sp>
      <p:sp>
        <p:nvSpPr>
          <p:cNvPr id="25" name="Line 64"/>
          <p:cNvSpPr>
            <a:spLocks noChangeShapeType="1"/>
          </p:cNvSpPr>
          <p:nvPr/>
        </p:nvSpPr>
        <p:spPr bwMode="auto">
          <a:xfrm>
            <a:off x="6877050" y="36449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877050" y="3628244"/>
            <a:ext cx="119856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75375" y="370198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NULL </a:t>
            </a:r>
          </a:p>
        </p:txBody>
      </p:sp>
    </p:spTree>
    <p:extLst>
      <p:ext uri="{BB962C8B-B14F-4D97-AF65-F5344CB8AC3E}">
        <p14:creationId xmlns:p14="http://schemas.microsoft.com/office/powerpoint/2010/main" val="167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 animBg="1"/>
      <p:bldP spid="6" grpId="0" animBg="1"/>
      <p:bldP spid="7" grpId="0" animBg="1"/>
      <p:bldP spid="8" grpId="0" animBg="1"/>
      <p:bldP spid="9" grpId="0" animBg="1"/>
      <p:bldP spid="25" grpId="0" animBg="1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Nodes Linked List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create2()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/* Create a linked list with two nodes </a:t>
            </a:r>
            <a:r>
              <a:rPr kumimoji="0"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first, second;</a:t>
            </a:r>
          </a:p>
          <a:p>
            <a:endParaRPr kumimoji="0"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MALLOC(first,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(*first));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MALLOC(second,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(*second));</a:t>
            </a:r>
          </a:p>
          <a:p>
            <a:endParaRPr kumimoji="0"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second-&gt;link = NULL;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second-&gt;data = 20;</a:t>
            </a:r>
          </a:p>
          <a:p>
            <a:endParaRPr kumimoji="0"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first-&gt;data = 10;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first-&gt;link = second;</a:t>
            </a:r>
          </a:p>
          <a:p>
            <a:endParaRPr kumimoji="0"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return first;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01881" y="4139925"/>
            <a:ext cx="725039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333065" y="4139925"/>
            <a:ext cx="503841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18073" y="4217713"/>
            <a:ext cx="46807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ko-KR" altLang="en-US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342552" y="3644505"/>
            <a:ext cx="259330" cy="4954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320696" y="4139925"/>
            <a:ext cx="725039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8051879" y="4139925"/>
            <a:ext cx="503841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436888" y="4217713"/>
            <a:ext cx="46807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ko-KR" altLang="en-US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6627996" y="4412975"/>
            <a:ext cx="5529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85862" y="3219140"/>
            <a:ext cx="81913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  <a:cs typeface="Consolas" pitchFamily="49" charset="0"/>
              </a:rPr>
              <a:t>first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431608" y="3212976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  <a:cs typeface="Consolas" pitchFamily="49" charset="0"/>
              </a:rPr>
              <a:t>second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992333" y="3585452"/>
            <a:ext cx="377318" cy="573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직선 연결선 18"/>
          <p:cNvCxnSpPr/>
          <p:nvPr/>
        </p:nvCxnSpPr>
        <p:spPr bwMode="auto">
          <a:xfrm flipH="1">
            <a:off x="8051879" y="4139925"/>
            <a:ext cx="503841" cy="520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76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818007" y="4084202"/>
            <a:ext cx="3298669" cy="1289014"/>
          </a:xfrm>
          <a:prstGeom prst="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35585" y="2624085"/>
            <a:ext cx="3736415" cy="1427459"/>
          </a:xfrm>
          <a:prstGeom prst="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410406" y="4305714"/>
            <a:ext cx="1111397" cy="1385351"/>
          </a:xfrm>
          <a:prstGeom prst="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71900" y="1628800"/>
            <a:ext cx="2932547" cy="4968552"/>
          </a:xfrm>
          <a:prstGeom prst="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Insertion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insert50(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*first,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/* insert a new node with data=50 into the chain first after node x </a:t>
            </a:r>
            <a:r>
              <a:rPr kumimoji="0"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listPointer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MALLOC(temp,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(*temp));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temp-&gt;data = 50;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if(*first) {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temp-&gt;link = x-&gt;link;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x-&gt;link = temp;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else {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temp-&gt;link = NULL;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*first = temp;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kumimoji="0"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-</a:t>
            </a:r>
            <a:fld id="{EE0E9808-323A-4C16-8E39-E4E97485EE40}" type="slidenum">
              <a:rPr lang="ko-KR" altLang="en-US" smtClean="0"/>
              <a:pPr>
                <a:defRPr/>
              </a:pPr>
              <a:t>9</a:t>
            </a:fld>
            <a:r>
              <a:rPr lang="en-US" altLang="ko-KR" dirty="0"/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056863" y="2432319"/>
            <a:ext cx="365125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421988" y="2432319"/>
            <a:ext cx="349250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671845" y="3736598"/>
            <a:ext cx="352425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035382" y="3736598"/>
            <a:ext cx="349250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716667" y="4955459"/>
            <a:ext cx="350837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075442" y="4955459"/>
            <a:ext cx="352425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737164" y="6070178"/>
            <a:ext cx="349250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092764" y="6070178"/>
            <a:ext cx="350837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endParaRPr kumimoji="0" lang="ko-KR" altLang="en-US" sz="2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856938" y="4300226"/>
            <a:ext cx="349250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50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195529" y="4300226"/>
            <a:ext cx="350837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234663" y="2004737"/>
            <a:ext cx="0" cy="427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6062560" y="3892171"/>
            <a:ext cx="570565" cy="2067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6633125" y="2561993"/>
            <a:ext cx="53053" cy="3629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7201276" y="5111034"/>
            <a:ext cx="112291" cy="3919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6956007" y="5839279"/>
            <a:ext cx="71669" cy="23089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6930581" y="3892173"/>
            <a:ext cx="310612" cy="10286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6980831" y="4300226"/>
            <a:ext cx="210112" cy="2444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5828096" y="1628800"/>
            <a:ext cx="101951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dirty="0">
                <a:ea typeface="돋움" pitchFamily="50" charset="-127"/>
              </a:rPr>
              <a:t>*</a:t>
            </a:r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first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671901" y="3908840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ea typeface="돋움" pitchFamily="50" charset="-127"/>
              </a:rPr>
              <a:t>x</a:t>
            </a: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>
            <a:off x="6982432" y="4481135"/>
            <a:ext cx="1410286" cy="4743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7281444" y="3892171"/>
            <a:ext cx="575494" cy="41354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6633125" y="3354980"/>
            <a:ext cx="130500" cy="3629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96749" y="2872767"/>
            <a:ext cx="242374" cy="527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2218" y="5427404"/>
            <a:ext cx="242374" cy="527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4906560" y="4738935"/>
            <a:ext cx="0" cy="427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4355976" y="4321422"/>
            <a:ext cx="101951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ea typeface="돋움" pitchFamily="50" charset="-127"/>
              </a:rPr>
              <a:t>*</a:t>
            </a:r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first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660497" y="5175249"/>
            <a:ext cx="349250" cy="311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50</a:t>
            </a: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009747" y="5176343"/>
            <a:ext cx="350837" cy="311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endParaRPr kumimoji="0" lang="ko-KR" altLang="en-US" sz="2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4188561" y="2852337"/>
            <a:ext cx="1460198" cy="2880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 bwMode="auto">
          <a:xfrm rot="808608">
            <a:off x="3774179" y="4756715"/>
            <a:ext cx="632409" cy="25833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595472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(p. 153, Figure  4.7)</a:t>
            </a:r>
          </a:p>
        </p:txBody>
      </p:sp>
      <p:cxnSp>
        <p:nvCxnSpPr>
          <p:cNvPr id="26" name="직선 화살표 연결선 25"/>
          <p:cNvCxnSpPr>
            <a:endCxn id="13" idx="0"/>
          </p:cNvCxnSpPr>
          <p:nvPr/>
        </p:nvCxnSpPr>
        <p:spPr bwMode="auto">
          <a:xfrm flipH="1">
            <a:off x="8031563" y="3892173"/>
            <a:ext cx="163966" cy="408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985241" y="35519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temp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3DDDB8C-FDA9-42DD-9F45-ED54354F8191}"/>
              </a:ext>
            </a:extLst>
          </p:cNvPr>
          <p:cNvCxnSpPr/>
          <p:nvPr/>
        </p:nvCxnSpPr>
        <p:spPr bwMode="auto">
          <a:xfrm flipH="1">
            <a:off x="5003682" y="5175249"/>
            <a:ext cx="350837" cy="311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3658C7A-CC52-4E9E-9228-E42572FAC6C9}"/>
              </a:ext>
            </a:extLst>
          </p:cNvPr>
          <p:cNvCxnSpPr/>
          <p:nvPr/>
        </p:nvCxnSpPr>
        <p:spPr bwMode="auto">
          <a:xfrm flipH="1">
            <a:off x="7074989" y="6076212"/>
            <a:ext cx="350837" cy="311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00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 animBg="1"/>
      <p:bldP spid="39" grpId="0" animBg="1"/>
      <p:bldP spid="1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  <p:bldP spid="36" grpId="0" animBg="1"/>
      <p:bldP spid="38" grpId="0"/>
      <p:bldP spid="41" grpId="0" animBg="1"/>
      <p:bldP spid="42" grpId="0" animBg="1"/>
      <p:bldP spid="18" grpId="0" animBg="1"/>
      <p:bldP spid="37" grpId="0" animBg="1"/>
      <p:bldP spid="34" grpId="0"/>
    </p:bldLst>
  </p:timing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ch2_array_struct_ani</Template>
  <TotalTime>3608</TotalTime>
  <Words>3769</Words>
  <Application>Microsoft Office PowerPoint</Application>
  <PresentationFormat>화면 슬라이드 쇼(4:3)</PresentationFormat>
  <Paragraphs>1177</Paragraphs>
  <Slides>58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69" baseType="lpstr">
      <vt:lpstr>굴림</vt:lpstr>
      <vt:lpstr>Calibri</vt:lpstr>
      <vt:lpstr>Comic Sans MS</vt:lpstr>
      <vt:lpstr>Consolas</vt:lpstr>
      <vt:lpstr>Courier New</vt:lpstr>
      <vt:lpstr>Times New Roman</vt:lpstr>
      <vt:lpstr>Wingdings</vt:lpstr>
      <vt:lpstr>Wingdings 2</vt:lpstr>
      <vt:lpstr>ch1_basic</vt:lpstr>
      <vt:lpstr>수식</vt:lpstr>
      <vt:lpstr>Equation</vt:lpstr>
      <vt:lpstr>Lists</vt:lpstr>
      <vt:lpstr>Content</vt:lpstr>
      <vt:lpstr>Why Linked List</vt:lpstr>
      <vt:lpstr>Linked Lists (1)</vt:lpstr>
      <vt:lpstr>Linked Lists (2)</vt:lpstr>
      <vt:lpstr>Representing Chains in C (1)</vt:lpstr>
      <vt:lpstr>Representing Chains in C (2)</vt:lpstr>
      <vt:lpstr>Two Nodes Linked List</vt:lpstr>
      <vt:lpstr>List Insertion</vt:lpstr>
      <vt:lpstr>List Delete</vt:lpstr>
      <vt:lpstr>Linked Stacks and Queues</vt:lpstr>
      <vt:lpstr>Multiple Stacks</vt:lpstr>
      <vt:lpstr>Stack Operations (1)</vt:lpstr>
      <vt:lpstr>Stack Operations (2)</vt:lpstr>
      <vt:lpstr>Multiple Queues </vt:lpstr>
      <vt:lpstr>Queue Operations (1)</vt:lpstr>
      <vt:lpstr>Queue Operations (2)</vt:lpstr>
      <vt:lpstr>Polynomials - Representation</vt:lpstr>
      <vt:lpstr>Add Two Polynomials (1)</vt:lpstr>
      <vt:lpstr>Add Two Polynomials (2)</vt:lpstr>
      <vt:lpstr>Polynomials – Addition (1)</vt:lpstr>
      <vt:lpstr>Polynomials – Addition (2)</vt:lpstr>
      <vt:lpstr>Polynomials – Addition (3)</vt:lpstr>
      <vt:lpstr>Polynomials – Addition (4)</vt:lpstr>
      <vt:lpstr>Polynomials – Addition (5)</vt:lpstr>
      <vt:lpstr>Polynomials – Addition (5)</vt:lpstr>
      <vt:lpstr>Analysis of padd</vt:lpstr>
      <vt:lpstr>Erasing Polynomials (1)</vt:lpstr>
      <vt:lpstr>Memory Reuse (1)</vt:lpstr>
      <vt:lpstr>Memory Reuse (2)</vt:lpstr>
      <vt:lpstr>Memory Reuse (2)</vt:lpstr>
      <vt:lpstr>Memory Reuse (3)</vt:lpstr>
      <vt:lpstr>Circular Representation of Polynomials</vt:lpstr>
      <vt:lpstr>Polynomial : Circularly Linked List (1)</vt:lpstr>
      <vt:lpstr>Polynomial : Circularly Linked List (2)</vt:lpstr>
      <vt:lpstr>Polynomial Addition – Circular List (1)</vt:lpstr>
      <vt:lpstr>Polynomial Addition – Circular List (2)</vt:lpstr>
      <vt:lpstr>Erasing a Circular List (1)</vt:lpstr>
      <vt:lpstr>Erasing a Circular List (2)</vt:lpstr>
      <vt:lpstr>Additional List Operations(1)</vt:lpstr>
      <vt:lpstr>Additional Operations on Lists (2)</vt:lpstr>
      <vt:lpstr>Inverting</vt:lpstr>
      <vt:lpstr>Additional Operations on Lists (3)</vt:lpstr>
      <vt:lpstr>Concatenating</vt:lpstr>
      <vt:lpstr>Additional Operations on Lists (4)</vt:lpstr>
      <vt:lpstr>Inserting at the front (circular list)</vt:lpstr>
      <vt:lpstr>Inserting at the front (circular list)</vt:lpstr>
      <vt:lpstr>Additional Operations on Lists (5)</vt:lpstr>
      <vt:lpstr>Equivalence Classes</vt:lpstr>
      <vt:lpstr>Equivalence Relations Algorithm</vt:lpstr>
      <vt:lpstr>Example of Equivalence Relations</vt:lpstr>
      <vt:lpstr>Implementation of Equivalence Relations (1)</vt:lpstr>
      <vt:lpstr>Implementation of Equivalence Relations (2)</vt:lpstr>
      <vt:lpstr>Implementation of Equivalence Relations (3)</vt:lpstr>
      <vt:lpstr>Doubly Linked Lists</vt:lpstr>
      <vt:lpstr>Doubly Linked Circular Lists (DLCL)</vt:lpstr>
      <vt:lpstr>Inserting a Node to a DLCL</vt:lpstr>
      <vt:lpstr>Deleting a Node from DLCL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익준 염</cp:lastModifiedBy>
  <cp:revision>4428</cp:revision>
  <cp:lastPrinted>2016-03-31T08:05:52Z</cp:lastPrinted>
  <dcterms:created xsi:type="dcterms:W3CDTF">1601-01-01T00:00:00Z</dcterms:created>
  <dcterms:modified xsi:type="dcterms:W3CDTF">2019-10-12T11:55:46Z</dcterms:modified>
</cp:coreProperties>
</file>