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106"/>
  </p:notesMasterIdLst>
  <p:sldIdLst>
    <p:sldId id="256" r:id="rId2"/>
    <p:sldId id="257" r:id="rId3"/>
    <p:sldId id="259" r:id="rId4"/>
    <p:sldId id="268" r:id="rId5"/>
    <p:sldId id="266" r:id="rId6"/>
    <p:sldId id="381" r:id="rId7"/>
    <p:sldId id="260" r:id="rId8"/>
    <p:sldId id="265" r:id="rId9"/>
    <p:sldId id="394" r:id="rId10"/>
    <p:sldId id="395" r:id="rId11"/>
    <p:sldId id="379" r:id="rId12"/>
    <p:sldId id="380" r:id="rId13"/>
    <p:sldId id="269" r:id="rId14"/>
    <p:sldId id="316" r:id="rId15"/>
    <p:sldId id="271" r:id="rId16"/>
    <p:sldId id="272" r:id="rId17"/>
    <p:sldId id="273" r:id="rId18"/>
    <p:sldId id="274" r:id="rId19"/>
    <p:sldId id="310" r:id="rId20"/>
    <p:sldId id="382" r:id="rId21"/>
    <p:sldId id="383" r:id="rId22"/>
    <p:sldId id="276" r:id="rId23"/>
    <p:sldId id="277" r:id="rId24"/>
    <p:sldId id="278" r:id="rId25"/>
    <p:sldId id="279" r:id="rId26"/>
    <p:sldId id="280" r:id="rId27"/>
    <p:sldId id="317" r:id="rId28"/>
    <p:sldId id="283" r:id="rId29"/>
    <p:sldId id="286" r:id="rId30"/>
    <p:sldId id="284" r:id="rId31"/>
    <p:sldId id="285" r:id="rId32"/>
    <p:sldId id="291" r:id="rId33"/>
    <p:sldId id="390" r:id="rId34"/>
    <p:sldId id="391" r:id="rId35"/>
    <p:sldId id="292" r:id="rId36"/>
    <p:sldId id="293" r:id="rId37"/>
    <p:sldId id="294" r:id="rId38"/>
    <p:sldId id="296" r:id="rId39"/>
    <p:sldId id="392" r:id="rId40"/>
    <p:sldId id="297" r:id="rId41"/>
    <p:sldId id="298" r:id="rId42"/>
    <p:sldId id="393" r:id="rId43"/>
    <p:sldId id="299" r:id="rId44"/>
    <p:sldId id="300" r:id="rId45"/>
    <p:sldId id="301" r:id="rId46"/>
    <p:sldId id="302" r:id="rId47"/>
    <p:sldId id="303" r:id="rId48"/>
    <p:sldId id="397" r:id="rId49"/>
    <p:sldId id="305" r:id="rId50"/>
    <p:sldId id="304" r:id="rId51"/>
    <p:sldId id="307" r:id="rId52"/>
    <p:sldId id="309" r:id="rId53"/>
    <p:sldId id="306" r:id="rId54"/>
    <p:sldId id="396" r:id="rId55"/>
    <p:sldId id="398" r:id="rId56"/>
    <p:sldId id="399" r:id="rId57"/>
    <p:sldId id="400" r:id="rId58"/>
    <p:sldId id="401" r:id="rId59"/>
    <p:sldId id="402" r:id="rId60"/>
    <p:sldId id="403" r:id="rId61"/>
    <p:sldId id="404" r:id="rId62"/>
    <p:sldId id="405" r:id="rId63"/>
    <p:sldId id="406" r:id="rId64"/>
    <p:sldId id="407" r:id="rId65"/>
    <p:sldId id="408" r:id="rId66"/>
    <p:sldId id="409" r:id="rId67"/>
    <p:sldId id="410" r:id="rId68"/>
    <p:sldId id="411" r:id="rId69"/>
    <p:sldId id="412" r:id="rId70"/>
    <p:sldId id="413" r:id="rId71"/>
    <p:sldId id="414" r:id="rId72"/>
    <p:sldId id="415" r:id="rId73"/>
    <p:sldId id="416" r:id="rId74"/>
    <p:sldId id="417" r:id="rId75"/>
    <p:sldId id="418" r:id="rId76"/>
    <p:sldId id="419" r:id="rId77"/>
    <p:sldId id="420" r:id="rId78"/>
    <p:sldId id="421" r:id="rId79"/>
    <p:sldId id="422" r:id="rId80"/>
    <p:sldId id="423" r:id="rId81"/>
    <p:sldId id="424" r:id="rId82"/>
    <p:sldId id="425" r:id="rId83"/>
    <p:sldId id="426" r:id="rId84"/>
    <p:sldId id="427" r:id="rId85"/>
    <p:sldId id="428" r:id="rId86"/>
    <p:sldId id="429" r:id="rId87"/>
    <p:sldId id="430" r:id="rId88"/>
    <p:sldId id="431" r:id="rId89"/>
    <p:sldId id="432" r:id="rId90"/>
    <p:sldId id="433" r:id="rId91"/>
    <p:sldId id="434" r:id="rId92"/>
    <p:sldId id="435" r:id="rId93"/>
    <p:sldId id="436" r:id="rId94"/>
    <p:sldId id="437" r:id="rId95"/>
    <p:sldId id="438" r:id="rId96"/>
    <p:sldId id="439" r:id="rId97"/>
    <p:sldId id="440" r:id="rId98"/>
    <p:sldId id="441" r:id="rId99"/>
    <p:sldId id="442" r:id="rId100"/>
    <p:sldId id="443" r:id="rId101"/>
    <p:sldId id="444" r:id="rId102"/>
    <p:sldId id="445" r:id="rId103"/>
    <p:sldId id="446" r:id="rId104"/>
    <p:sldId id="447" r:id="rId105"/>
  </p:sldIdLst>
  <p:sldSz cx="9144000" cy="6858000" type="screen4x3"/>
  <p:notesSz cx="7099300" cy="10234613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66"/>
    <a:srgbClr val="A27800"/>
    <a:srgbClr val="CC9900"/>
    <a:srgbClr val="FF0066"/>
    <a:srgbClr val="00CC66"/>
    <a:srgbClr val="FF0000"/>
    <a:srgbClr val="FFFFCC"/>
    <a:srgbClr val="0099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86" autoAdjust="0"/>
    <p:restoredTop sz="95187" autoAdjust="0"/>
  </p:normalViewPr>
  <p:slideViewPr>
    <p:cSldViewPr>
      <p:cViewPr varScale="1">
        <p:scale>
          <a:sx n="96" d="100"/>
          <a:sy n="96" d="100"/>
        </p:scale>
        <p:origin x="153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9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67.xml"/><Relationship Id="rId3" Type="http://schemas.openxmlformats.org/officeDocument/2006/relationships/slide" Target="slides/slide58.xml"/><Relationship Id="rId7" Type="http://schemas.openxmlformats.org/officeDocument/2006/relationships/slide" Target="slides/slide66.xml"/><Relationship Id="rId12" Type="http://schemas.openxmlformats.org/officeDocument/2006/relationships/slide" Target="slides/slide81.xml"/><Relationship Id="rId2" Type="http://schemas.openxmlformats.org/officeDocument/2006/relationships/slide" Target="slides/slide42.xml"/><Relationship Id="rId1" Type="http://schemas.openxmlformats.org/officeDocument/2006/relationships/slide" Target="slides/slide14.xml"/><Relationship Id="rId6" Type="http://schemas.openxmlformats.org/officeDocument/2006/relationships/slide" Target="slides/slide63.xml"/><Relationship Id="rId11" Type="http://schemas.openxmlformats.org/officeDocument/2006/relationships/slide" Target="slides/slide80.xml"/><Relationship Id="rId5" Type="http://schemas.openxmlformats.org/officeDocument/2006/relationships/slide" Target="slides/slide62.xml"/><Relationship Id="rId10" Type="http://schemas.openxmlformats.org/officeDocument/2006/relationships/slide" Target="slides/slide77.xml"/><Relationship Id="rId4" Type="http://schemas.openxmlformats.org/officeDocument/2006/relationships/slide" Target="slides/slide61.xml"/><Relationship Id="rId9" Type="http://schemas.openxmlformats.org/officeDocument/2006/relationships/slide" Target="slides/slide7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굴림" pitchFamily="50" charset="-127"/>
              </a:defRPr>
            </a:lvl1pPr>
          </a:lstStyle>
          <a:p>
            <a:fld id="{889BC420-F04B-42E9-A046-094B2F6E344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9659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BC420-F04B-42E9-A046-094B2F6E3444}" type="slidenum">
              <a:rPr lang="ko-KR" altLang="en-US" smtClean="0"/>
              <a:pPr/>
              <a:t>82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4949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onsolas" pitchFamily="49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-</a:t>
            </a:r>
            <a:fld id="{482D9452-BCFD-4717-A68E-38C396DFB3EB}" type="slidenum">
              <a:rPr lang="ko-KR" altLang="en-US" smtClean="0"/>
              <a:pPr/>
              <a:t>‹#›</a:t>
            </a:fld>
            <a:r>
              <a:rPr lang="en-US" altLang="ko-KR"/>
              <a:t>/112-</a:t>
            </a:r>
          </a:p>
        </p:txBody>
      </p:sp>
    </p:spTree>
    <p:extLst>
      <p:ext uri="{BB962C8B-B14F-4D97-AF65-F5344CB8AC3E}">
        <p14:creationId xmlns:p14="http://schemas.microsoft.com/office/powerpoint/2010/main" val="77474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-</a:t>
            </a:r>
            <a:fld id="{28C64FE5-1F89-40FD-8D1D-99D77B9B82FC}" type="slidenum">
              <a:rPr lang="ko-KR" altLang="en-US" smtClean="0"/>
              <a:pPr/>
              <a:t>‹#›</a:t>
            </a:fld>
            <a:r>
              <a:rPr lang="en-US" altLang="ko-KR"/>
              <a:t>/112-</a:t>
            </a:r>
          </a:p>
        </p:txBody>
      </p:sp>
    </p:spTree>
    <p:extLst>
      <p:ext uri="{BB962C8B-B14F-4D97-AF65-F5344CB8AC3E}">
        <p14:creationId xmlns:p14="http://schemas.microsoft.com/office/powerpoint/2010/main" val="64723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85750"/>
            <a:ext cx="2006600" cy="5962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85750"/>
            <a:ext cx="5867400" cy="5962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-</a:t>
            </a:r>
            <a:fld id="{32005981-E3EC-4E14-8B3E-738E531DDEFC}" type="slidenum">
              <a:rPr lang="ko-KR" altLang="en-US" smtClean="0"/>
              <a:pPr/>
              <a:t>‹#›</a:t>
            </a:fld>
            <a:r>
              <a:rPr lang="en-US" altLang="ko-KR"/>
              <a:t>/112-</a:t>
            </a:r>
          </a:p>
        </p:txBody>
      </p:sp>
    </p:spTree>
    <p:extLst>
      <p:ext uri="{BB962C8B-B14F-4D97-AF65-F5344CB8AC3E}">
        <p14:creationId xmlns:p14="http://schemas.microsoft.com/office/powerpoint/2010/main" val="367853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865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latin typeface="Consolas" pitchFamily="49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923" y="726831"/>
            <a:ext cx="8167077" cy="5521569"/>
          </a:xfrm>
        </p:spPr>
        <p:txBody>
          <a:bodyPr/>
          <a:lstStyle>
            <a:lvl1pPr latinLnBrk="0">
              <a:buNone/>
              <a:defRPr sz="2400">
                <a:solidFill>
                  <a:schemeClr val="accent6"/>
                </a:solidFill>
                <a:latin typeface="Consolas" pitchFamily="49" charset="0"/>
              </a:defRPr>
            </a:lvl1pPr>
            <a:lvl2pPr marL="0" latinLnBrk="0">
              <a:buSzPct val="80000"/>
              <a:buFont typeface="Wingdings" pitchFamily="2" charset="2"/>
              <a:buChar char="l"/>
              <a:defRPr sz="2000">
                <a:latin typeface="Consolas" pitchFamily="49" charset="0"/>
              </a:defRPr>
            </a:lvl2pPr>
            <a:lvl3pPr marL="536400" indent="-342900" latinLnBrk="0">
              <a:buSzPct val="80000"/>
              <a:buFont typeface="Wingdings 2" pitchFamily="18" charset="2"/>
              <a:buChar char=""/>
              <a:defRPr sz="1800">
                <a:latin typeface="Consolas" pitchFamily="49" charset="0"/>
              </a:defRPr>
            </a:lvl3pPr>
            <a:lvl4pPr marL="1714500" indent="-342900" latinLnBrk="0">
              <a:buFont typeface="+mj-lt"/>
              <a:buNone/>
              <a:defRPr sz="1600">
                <a:latin typeface="Consolas" pitchFamily="49" charset="0"/>
              </a:defRPr>
            </a:lvl4pPr>
            <a:lvl5pPr marL="2171700" indent="-342900" latinLnBrk="0">
              <a:buFont typeface="+mj-lt"/>
              <a:buNone/>
              <a:defRPr sz="1600">
                <a:latin typeface="Consolas" pitchFamily="49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‹#›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91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-</a:t>
            </a:r>
            <a:fld id="{B7787C87-D806-4922-8354-52DF77947986}" type="slidenum">
              <a:rPr lang="ko-KR" altLang="en-US" smtClean="0"/>
              <a:pPr/>
              <a:t>‹#›</a:t>
            </a:fld>
            <a:r>
              <a:rPr lang="en-US" altLang="ko-KR"/>
              <a:t>/112-</a:t>
            </a:r>
          </a:p>
        </p:txBody>
      </p:sp>
    </p:spTree>
    <p:extLst>
      <p:ext uri="{BB962C8B-B14F-4D97-AF65-F5344CB8AC3E}">
        <p14:creationId xmlns:p14="http://schemas.microsoft.com/office/powerpoint/2010/main" val="171293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009650"/>
            <a:ext cx="3937000" cy="5238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99000" y="1009650"/>
            <a:ext cx="3937000" cy="5238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-</a:t>
            </a:r>
            <a:fld id="{BAD32E18-84E3-4114-ACBF-7EF7AD6A132D}" type="slidenum">
              <a:rPr lang="ko-KR" altLang="en-US" smtClean="0"/>
              <a:pPr/>
              <a:t>‹#›</a:t>
            </a:fld>
            <a:r>
              <a:rPr lang="en-US" altLang="ko-KR"/>
              <a:t>/112-</a:t>
            </a:r>
          </a:p>
        </p:txBody>
      </p:sp>
    </p:spTree>
    <p:extLst>
      <p:ext uri="{BB962C8B-B14F-4D97-AF65-F5344CB8AC3E}">
        <p14:creationId xmlns:p14="http://schemas.microsoft.com/office/powerpoint/2010/main" val="107461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-</a:t>
            </a:r>
            <a:fld id="{F9D8DCFC-759F-4B09-9CEE-BE7635849AA2}" type="slidenum">
              <a:rPr lang="ko-KR" altLang="en-US" smtClean="0"/>
              <a:pPr/>
              <a:t>‹#›</a:t>
            </a:fld>
            <a:r>
              <a:rPr lang="en-US" altLang="ko-KR"/>
              <a:t>/112-</a:t>
            </a:r>
          </a:p>
        </p:txBody>
      </p:sp>
    </p:spTree>
    <p:extLst>
      <p:ext uri="{BB962C8B-B14F-4D97-AF65-F5344CB8AC3E}">
        <p14:creationId xmlns:p14="http://schemas.microsoft.com/office/powerpoint/2010/main" val="301643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-</a:t>
            </a:r>
            <a:fld id="{92E88F80-F0FF-45C9-8DAC-F22ADA0B77E5}" type="slidenum">
              <a:rPr lang="ko-KR" altLang="en-US" smtClean="0"/>
              <a:pPr/>
              <a:t>‹#›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832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-</a:t>
            </a:r>
            <a:fld id="{FB570D34-D974-443B-A036-3FC8AC19B354}" type="slidenum">
              <a:rPr lang="ko-KR" altLang="en-US" smtClean="0"/>
              <a:pPr/>
              <a:t>‹#›</a:t>
            </a:fld>
            <a:r>
              <a:rPr lang="en-US" altLang="ko-KR"/>
              <a:t>/112-</a:t>
            </a:r>
          </a:p>
        </p:txBody>
      </p:sp>
    </p:spTree>
    <p:extLst>
      <p:ext uri="{BB962C8B-B14F-4D97-AF65-F5344CB8AC3E}">
        <p14:creationId xmlns:p14="http://schemas.microsoft.com/office/powerpoint/2010/main" val="398537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-</a:t>
            </a:r>
            <a:fld id="{796B8374-62C8-434B-A5EA-FC1122162B8A}" type="slidenum">
              <a:rPr lang="ko-KR" altLang="en-US" smtClean="0"/>
              <a:pPr/>
              <a:t>‹#›</a:t>
            </a:fld>
            <a:r>
              <a:rPr lang="en-US" altLang="ko-KR"/>
              <a:t>/112-</a:t>
            </a:r>
          </a:p>
        </p:txBody>
      </p:sp>
    </p:spTree>
    <p:extLst>
      <p:ext uri="{BB962C8B-B14F-4D97-AF65-F5344CB8AC3E}">
        <p14:creationId xmlns:p14="http://schemas.microsoft.com/office/powerpoint/2010/main" val="337118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-</a:t>
            </a:r>
            <a:fld id="{66F28C34-533B-4FD1-8A78-1AAA8E199DD5}" type="slidenum">
              <a:rPr lang="ko-KR" altLang="en-US" smtClean="0"/>
              <a:pPr/>
              <a:t>‹#›</a:t>
            </a:fld>
            <a:r>
              <a:rPr lang="en-US" altLang="ko-KR"/>
              <a:t>/112-</a:t>
            </a:r>
          </a:p>
        </p:txBody>
      </p:sp>
    </p:spTree>
    <p:extLst>
      <p:ext uri="{BB962C8B-B14F-4D97-AF65-F5344CB8AC3E}">
        <p14:creationId xmlns:p14="http://schemas.microsoft.com/office/powerpoint/2010/main" val="164472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285750"/>
            <a:ext cx="79756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09650"/>
            <a:ext cx="80264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>
                <a:latin typeface="+mn-ea"/>
              </a:defRPr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32138" y="6381750"/>
            <a:ext cx="1905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Courier New" pitchFamily="49" charset="0"/>
              </a:defRPr>
            </a:lvl1pPr>
          </a:lstStyle>
          <a:p>
            <a:r>
              <a:rPr lang="ko-KR" altLang="en-US"/>
              <a:t>-</a:t>
            </a:r>
            <a:fld id="{DCE81341-F311-4713-B047-EFDF02AA8EDB}" type="slidenum">
              <a:rPr lang="ko-KR" altLang="en-US" smtClean="0"/>
              <a:pPr/>
              <a:t>‹#›</a:t>
            </a:fld>
            <a:r>
              <a:rPr lang="en-US" altLang="ko-KR"/>
              <a:t>/112-</a:t>
            </a:r>
          </a:p>
        </p:txBody>
      </p:sp>
    </p:spTree>
    <p:extLst>
      <p:ext uri="{BB962C8B-B14F-4D97-AF65-F5344CB8AC3E}">
        <p14:creationId xmlns:p14="http://schemas.microsoft.com/office/powerpoint/2010/main" val="384512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mic Sans MS" pitchFamily="66" charset="0"/>
          <a:ea typeface="굴림" pitchFamily="50" charset="-127"/>
        </a:defRPr>
      </a:lvl9pPr>
    </p:titleStyle>
    <p:bodyStyle>
      <a:lvl1pPr marL="381000" indent="-381000" algn="l" rtl="0" eaLnBrk="1" fontAlgn="base" latinLnBrk="1" hangingPunct="1">
        <a:spcBef>
          <a:spcPct val="20000"/>
        </a:spcBef>
        <a:spcAft>
          <a:spcPct val="0"/>
        </a:spcAft>
        <a:buAutoNum type="arabicPeriod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1" fontAlgn="base" latinLnBrk="1" hangingPunct="1">
        <a:spcBef>
          <a:spcPct val="20000"/>
        </a:spcBef>
        <a:spcAft>
          <a:spcPct val="0"/>
        </a:spcAft>
        <a:buAutoNum type="arabicParenR"/>
        <a:defRPr kumimoji="1">
          <a:solidFill>
            <a:schemeClr val="tx1"/>
          </a:solidFill>
          <a:latin typeface="+mn-lt"/>
          <a:ea typeface="+mn-ea"/>
        </a:defRPr>
      </a:lvl2pPr>
      <a:lvl3pPr marL="1219200" indent="-304800" algn="l" rtl="0" eaLnBrk="1" fontAlgn="base" latinLnBrk="1" hangingPunct="1">
        <a:spcBef>
          <a:spcPct val="20000"/>
        </a:spcBef>
        <a:spcAft>
          <a:spcPct val="0"/>
        </a:spcAft>
        <a:buAutoNum type="circleNumDbPlain"/>
        <a:defRPr kumimoji="1" sz="1600">
          <a:solidFill>
            <a:schemeClr val="tx1"/>
          </a:solidFill>
          <a:latin typeface="+mn-lt"/>
          <a:ea typeface="+mn-ea"/>
        </a:defRPr>
      </a:lvl3pPr>
      <a:lvl4pPr marL="1638300" indent="-2667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4pPr>
      <a:lvl5pPr marL="2095500" indent="-2667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5pPr>
      <a:lvl6pPr marL="2552700" indent="-2667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3009900" indent="-2667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467100" indent="-2667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924300" indent="-2667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000"/>
              <a:t>Trees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</a:t>
            </a:r>
            <a:r>
              <a:rPr lang="en-US" dirty="0" err="1"/>
              <a:t>ary</a:t>
            </a:r>
            <a:r>
              <a:rPr lang="en-US" dirty="0"/>
              <a:t> Tree Representation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accent2"/>
                </a:solidFill>
                <a:cs typeface="Consolas" pitchFamily="49" charset="0"/>
              </a:rPr>
              <a:t>Node structure for a tree of degree </a:t>
            </a:r>
            <a:r>
              <a:rPr lang="en-US" sz="2000" i="1" dirty="0">
                <a:solidFill>
                  <a:schemeClr val="accent2"/>
                </a:solidFill>
                <a:cs typeface="Consolas" pitchFamily="49" charset="0"/>
              </a:rPr>
              <a:t>k</a:t>
            </a:r>
          </a:p>
          <a:p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10</a:t>
            </a:fld>
            <a:r>
              <a:rPr lang="en-US" altLang="ko-KR"/>
              <a:t>-</a:t>
            </a:r>
            <a:endParaRPr lang="en-US" altLang="ko-KR" dirty="0"/>
          </a:p>
        </p:txBody>
      </p: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743258" y="1628800"/>
            <a:ext cx="6269037" cy="503237"/>
            <a:chOff x="657" y="1117"/>
            <a:chExt cx="3949" cy="317"/>
          </a:xfrm>
        </p:grpSpPr>
        <p:sp>
          <p:nvSpPr>
            <p:cNvPr id="6" name="Rectangle 28"/>
            <p:cNvSpPr>
              <a:spLocks noChangeArrowheads="1"/>
            </p:cNvSpPr>
            <p:nvPr/>
          </p:nvSpPr>
          <p:spPr bwMode="auto">
            <a:xfrm>
              <a:off x="657" y="1117"/>
              <a:ext cx="3901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Line 29"/>
            <p:cNvSpPr>
              <a:spLocks noChangeShapeType="1"/>
            </p:cNvSpPr>
            <p:nvPr/>
          </p:nvSpPr>
          <p:spPr bwMode="auto">
            <a:xfrm>
              <a:off x="1247" y="1117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Line 30"/>
            <p:cNvSpPr>
              <a:spLocks noChangeShapeType="1"/>
            </p:cNvSpPr>
            <p:nvPr/>
          </p:nvSpPr>
          <p:spPr bwMode="auto">
            <a:xfrm>
              <a:off x="1777" y="1117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Line 31"/>
            <p:cNvSpPr>
              <a:spLocks noChangeShapeType="1"/>
            </p:cNvSpPr>
            <p:nvPr/>
          </p:nvSpPr>
          <p:spPr bwMode="auto">
            <a:xfrm>
              <a:off x="2321" y="1117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Line 32"/>
            <p:cNvSpPr>
              <a:spLocks noChangeShapeType="1"/>
            </p:cNvSpPr>
            <p:nvPr/>
          </p:nvSpPr>
          <p:spPr bwMode="auto">
            <a:xfrm>
              <a:off x="2820" y="1117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" name="Text Box 34"/>
            <p:cNvSpPr txBox="1">
              <a:spLocks noChangeArrowheads="1"/>
            </p:cNvSpPr>
            <p:nvPr/>
          </p:nvSpPr>
          <p:spPr bwMode="auto">
            <a:xfrm>
              <a:off x="739" y="1162"/>
              <a:ext cx="43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data</a:t>
              </a:r>
            </a:p>
          </p:txBody>
        </p:sp>
        <p:sp>
          <p:nvSpPr>
            <p:cNvPr id="12" name="Text Box 35"/>
            <p:cNvSpPr txBox="1">
              <a:spLocks noChangeArrowheads="1"/>
            </p:cNvSpPr>
            <p:nvPr/>
          </p:nvSpPr>
          <p:spPr bwMode="auto">
            <a:xfrm>
              <a:off x="1216" y="1162"/>
              <a:ext cx="5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child</a:t>
              </a:r>
              <a:r>
                <a:rPr lang="en-US" altLang="ko-KR" baseline="-25000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3" name="Text Box 36"/>
            <p:cNvSpPr txBox="1">
              <a:spLocks noChangeArrowheads="1"/>
            </p:cNvSpPr>
            <p:nvPr/>
          </p:nvSpPr>
          <p:spPr bwMode="auto">
            <a:xfrm>
              <a:off x="1758" y="1162"/>
              <a:ext cx="5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child</a:t>
              </a:r>
              <a:r>
                <a:rPr lang="en-US" altLang="ko-KR" baseline="-25000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4" name="Text Box 37"/>
            <p:cNvSpPr txBox="1">
              <a:spLocks noChangeArrowheads="1"/>
            </p:cNvSpPr>
            <p:nvPr/>
          </p:nvSpPr>
          <p:spPr bwMode="auto">
            <a:xfrm>
              <a:off x="2268" y="1162"/>
              <a:ext cx="5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child</a:t>
              </a:r>
              <a:r>
                <a:rPr lang="en-US" altLang="ko-KR" baseline="-25000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5" name="Text Box 38"/>
            <p:cNvSpPr txBox="1">
              <a:spLocks noChangeArrowheads="1"/>
            </p:cNvSpPr>
            <p:nvPr/>
          </p:nvSpPr>
          <p:spPr bwMode="auto">
            <a:xfrm>
              <a:off x="4037" y="1162"/>
              <a:ext cx="5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 err="1">
                  <a:latin typeface="Consolas" pitchFamily="49" charset="0"/>
                  <a:cs typeface="Consolas" pitchFamily="49" charset="0"/>
                </a:rPr>
                <a:t>child</a:t>
              </a:r>
              <a:r>
                <a:rPr lang="en-US" altLang="ko-KR" baseline="-25000" dirty="0" err="1">
                  <a:latin typeface="Consolas" pitchFamily="49" charset="0"/>
                  <a:cs typeface="Consolas" pitchFamily="49" charset="0"/>
                </a:rPr>
                <a:t>k</a:t>
              </a:r>
              <a:endParaRPr lang="en-US" altLang="ko-KR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39"/>
            <p:cNvSpPr>
              <a:spLocks noChangeShapeType="1"/>
            </p:cNvSpPr>
            <p:nvPr/>
          </p:nvSpPr>
          <p:spPr bwMode="auto">
            <a:xfrm>
              <a:off x="4014" y="1117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7" name="Text Box 61"/>
          <p:cNvSpPr txBox="1">
            <a:spLocks noChangeArrowheads="1"/>
          </p:cNvSpPr>
          <p:nvPr/>
        </p:nvSpPr>
        <p:spPr bwMode="auto">
          <a:xfrm>
            <a:off x="4869964" y="1612924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dirty="0"/>
              <a:t>…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27201" y="2420888"/>
            <a:ext cx="7981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latin typeface="Consolas" pitchFamily="49" charset="0"/>
                <a:cs typeface="Consolas" pitchFamily="49" charset="0"/>
              </a:rPr>
              <a:t>Lemma 5.1 If </a:t>
            </a:r>
            <a:r>
              <a:rPr lang="en-US" altLang="ko-KR" i="1" dirty="0"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is </a:t>
            </a:r>
            <a:r>
              <a:rPr lang="en-US" altLang="ko-KR" i="1" dirty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ary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tree with </a:t>
            </a:r>
            <a:r>
              <a:rPr lang="en-US" altLang="ko-KR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nodes, each having a fixed size, then </a:t>
            </a:r>
            <a:r>
              <a:rPr lang="en-US" altLang="ko-KR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ko-KR" i="1" dirty="0">
                <a:latin typeface="Consolas" pitchFamily="49" charset="0"/>
                <a:cs typeface="Consolas" pitchFamily="49" charset="0"/>
                <a:sym typeface="Symbol"/>
              </a:rPr>
              <a:t>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i="1" dirty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-1) + 1 of the </a:t>
            </a:r>
            <a:r>
              <a:rPr lang="en-US" altLang="ko-KR" i="1" dirty="0" err="1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ko-KR" i="1" dirty="0" err="1">
                <a:latin typeface="Consolas" pitchFamily="49" charset="0"/>
                <a:cs typeface="Consolas" pitchFamily="49" charset="0"/>
                <a:sym typeface="Symbol"/>
              </a:rPr>
              <a:t></a:t>
            </a:r>
            <a:r>
              <a:rPr lang="en-US" altLang="ko-KR" i="1" dirty="0" err="1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child fields are 0, </a:t>
            </a:r>
            <a:r>
              <a:rPr lang="en-US" altLang="ko-KR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>
                <a:latin typeface="Consolas" pitchFamily="49" charset="0"/>
                <a:cs typeface="Consolas" pitchFamily="49" charset="0"/>
                <a:sym typeface="Symbol"/>
              </a:rPr>
              <a:t>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1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0333" y="321297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Chapter 5, p.195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E853DB-51E0-1D40-8DF2-1ABC61071149}"/>
              </a:ext>
            </a:extLst>
          </p:cNvPr>
          <p:cNvSpPr txBox="1"/>
          <p:nvPr/>
        </p:nvSpPr>
        <p:spPr>
          <a:xfrm>
            <a:off x="743258" y="3582308"/>
            <a:ext cx="4836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노드가 최대 </a:t>
            </a:r>
            <a:r>
              <a:rPr lang="en-US" altLang="ko-KR" dirty="0"/>
              <a:t>k</a:t>
            </a:r>
            <a:r>
              <a:rPr lang="ko-KR" altLang="en-US" dirty="0"/>
              <a:t>개의 </a:t>
            </a:r>
            <a:r>
              <a:rPr lang="en-US" altLang="ko-KR" dirty="0"/>
              <a:t>child</a:t>
            </a:r>
            <a:r>
              <a:rPr lang="ko-KR" altLang="en-US" dirty="0" err="1"/>
              <a:t>를</a:t>
            </a:r>
            <a:r>
              <a:rPr lang="ko-KR" altLang="en-US" dirty="0"/>
              <a:t> 가진다고 해서 각 </a:t>
            </a:r>
            <a:r>
              <a:rPr lang="ko-KR" altLang="en-US" dirty="0" err="1"/>
              <a:t>노드마다</a:t>
            </a:r>
            <a:r>
              <a:rPr lang="ko-KR" altLang="en-US" dirty="0"/>
              <a:t> </a:t>
            </a:r>
            <a:r>
              <a:rPr lang="en-US" altLang="ko-KR" dirty="0"/>
              <a:t>k</a:t>
            </a:r>
            <a:r>
              <a:rPr lang="ko-KR" altLang="en-US" dirty="0"/>
              <a:t>개의 </a:t>
            </a:r>
            <a:r>
              <a:rPr lang="en-US" altLang="ko-KR" dirty="0"/>
              <a:t>child field</a:t>
            </a:r>
            <a:r>
              <a:rPr lang="ko-KR" altLang="en-US" dirty="0" err="1"/>
              <a:t>를</a:t>
            </a:r>
            <a:r>
              <a:rPr lang="ko-KR" altLang="en-US" dirty="0"/>
              <a:t> 만든다면 </a:t>
            </a:r>
            <a:r>
              <a:rPr lang="en-US" altLang="ko-KR" dirty="0"/>
              <a:t>n*(k-1)1+1</a:t>
            </a:r>
            <a:r>
              <a:rPr lang="ko-KR" altLang="en-US" dirty="0"/>
              <a:t>개의 </a:t>
            </a:r>
            <a:r>
              <a:rPr lang="en-US" altLang="ko-KR" dirty="0"/>
              <a:t>child field</a:t>
            </a:r>
            <a:r>
              <a:rPr lang="ko-KR" altLang="en-US" dirty="0"/>
              <a:t>는 놀게 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Leaf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/>
              <a:t> 같은 경우 </a:t>
            </a:r>
            <a:r>
              <a:rPr lang="en-US" altLang="ko-KR" dirty="0"/>
              <a:t>child</a:t>
            </a:r>
            <a:r>
              <a:rPr lang="ko-KR" altLang="en-US" dirty="0"/>
              <a:t>가 없음</a:t>
            </a:r>
            <a:r>
              <a:rPr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0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Equivalence Classes (2)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100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auto">
          <a:xfrm>
            <a:off x="730999" y="1090777"/>
            <a:ext cx="5756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(c) Trees following 7</a:t>
            </a:r>
            <a:r>
              <a:rPr lang="en-US" altLang="ko-KR" dirty="0">
                <a:latin typeface="Consolas" pitchFamily="49" charset="0"/>
                <a:cs typeface="Consolas" pitchFamily="49" charset="0"/>
                <a:sym typeface="Symbol"/>
              </a:rPr>
              <a:t>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4, 6</a:t>
            </a:r>
            <a:r>
              <a:rPr lang="en-US" altLang="ko-KR" dirty="0">
                <a:latin typeface="Consolas" pitchFamily="49" charset="0"/>
                <a:cs typeface="Consolas" pitchFamily="49" charset="0"/>
                <a:sym typeface="Symbol"/>
              </a:rPr>
              <a:t>8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, 3</a:t>
            </a:r>
            <a:r>
              <a:rPr lang="en-US" altLang="ko-KR" dirty="0">
                <a:latin typeface="Consolas" pitchFamily="49" charset="0"/>
                <a:cs typeface="Consolas" pitchFamily="49" charset="0"/>
                <a:sym typeface="Symbol"/>
              </a:rPr>
              <a:t>5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, and 2</a:t>
            </a:r>
            <a:r>
              <a:rPr lang="en-US" altLang="ko-KR" dirty="0">
                <a:latin typeface="Consolas" pitchFamily="49" charset="0"/>
                <a:cs typeface="Consolas" pitchFamily="49" charset="0"/>
                <a:sym typeface="Symbol"/>
              </a:rPr>
              <a:t>11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203930" y="2528957"/>
            <a:ext cx="4333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701319" y="3312199"/>
            <a:ext cx="4333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822085" y="2515622"/>
            <a:ext cx="4333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4653858" y="2540379"/>
            <a:ext cx="4333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1203930" y="3300777"/>
            <a:ext cx="4333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5300194" y="3312199"/>
            <a:ext cx="4333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Oval 17"/>
          <p:cNvSpPr>
            <a:spLocks noChangeArrowheads="1"/>
          </p:cNvSpPr>
          <p:nvPr/>
        </p:nvSpPr>
        <p:spPr bwMode="auto">
          <a:xfrm>
            <a:off x="2836905" y="2553328"/>
            <a:ext cx="4333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19"/>
          <p:cNvSpPr>
            <a:spLocks noChangeArrowheads="1"/>
          </p:cNvSpPr>
          <p:nvPr/>
        </p:nvSpPr>
        <p:spPr bwMode="auto">
          <a:xfrm>
            <a:off x="1835696" y="3300777"/>
            <a:ext cx="4333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14" name="Oval 21"/>
          <p:cNvSpPr>
            <a:spLocks noChangeArrowheads="1"/>
          </p:cNvSpPr>
          <p:nvPr/>
        </p:nvSpPr>
        <p:spPr bwMode="auto">
          <a:xfrm>
            <a:off x="3609351" y="3325148"/>
            <a:ext cx="4333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5" name="Oval 23"/>
          <p:cNvSpPr>
            <a:spLocks noChangeArrowheads="1"/>
          </p:cNvSpPr>
          <p:nvPr/>
        </p:nvSpPr>
        <p:spPr bwMode="auto">
          <a:xfrm>
            <a:off x="3631123" y="4101557"/>
            <a:ext cx="4333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6" name="Oval 25"/>
          <p:cNvSpPr>
            <a:spLocks noChangeArrowheads="1"/>
          </p:cNvSpPr>
          <p:nvPr/>
        </p:nvSpPr>
        <p:spPr bwMode="auto">
          <a:xfrm>
            <a:off x="2885820" y="3325148"/>
            <a:ext cx="4333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7" name="Oval 27"/>
          <p:cNvSpPr>
            <a:spLocks noChangeArrowheads="1"/>
          </p:cNvSpPr>
          <p:nvPr/>
        </p:nvSpPr>
        <p:spPr bwMode="auto">
          <a:xfrm>
            <a:off x="6811741" y="3287442"/>
            <a:ext cx="4333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188551" y="1689765"/>
          <a:ext cx="758367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9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9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19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19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19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19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19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19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[0]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[2]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[3]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[4]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[5]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[6]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[7]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[8]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[9]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[10]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[11]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59440" y="1977797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parent</a:t>
            </a:r>
          </a:p>
        </p:txBody>
      </p:sp>
      <p:cxnSp>
        <p:nvCxnSpPr>
          <p:cNvPr id="20" name="직선 화살표 연결선 19"/>
          <p:cNvCxnSpPr>
            <a:stCxn id="10" idx="0"/>
            <a:endCxn id="6" idx="4"/>
          </p:cNvCxnSpPr>
          <p:nvPr/>
        </p:nvCxnSpPr>
        <p:spPr bwMode="auto">
          <a:xfrm flipV="1">
            <a:off x="1420624" y="2960757"/>
            <a:ext cx="0" cy="340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직선 화살표 연결선 20"/>
          <p:cNvCxnSpPr/>
          <p:nvPr/>
        </p:nvCxnSpPr>
        <p:spPr bwMode="auto">
          <a:xfrm flipV="1">
            <a:off x="4876033" y="2946272"/>
            <a:ext cx="0" cy="3411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직선 화살표 연결선 21"/>
          <p:cNvCxnSpPr/>
          <p:nvPr/>
        </p:nvCxnSpPr>
        <p:spPr bwMode="auto">
          <a:xfrm flipV="1">
            <a:off x="3078160" y="2959221"/>
            <a:ext cx="0" cy="3411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직선 화살표 연결선 22"/>
          <p:cNvCxnSpPr/>
          <p:nvPr/>
        </p:nvCxnSpPr>
        <p:spPr bwMode="auto">
          <a:xfrm flipV="1">
            <a:off x="3847817" y="3760387"/>
            <a:ext cx="0" cy="3411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직선 화살표 연결선 24"/>
          <p:cNvCxnSpPr/>
          <p:nvPr/>
        </p:nvCxnSpPr>
        <p:spPr bwMode="auto">
          <a:xfrm flipV="1">
            <a:off x="7038779" y="2982400"/>
            <a:ext cx="0" cy="3411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직선 화살표 연결선 26"/>
          <p:cNvCxnSpPr>
            <a:stCxn id="13" idx="0"/>
            <a:endCxn id="6" idx="5"/>
          </p:cNvCxnSpPr>
          <p:nvPr/>
        </p:nvCxnSpPr>
        <p:spPr bwMode="auto">
          <a:xfrm flipH="1" flipV="1">
            <a:off x="1573850" y="2897521"/>
            <a:ext cx="478540" cy="4032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731685" y="3768705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union(7,4)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81875" y="375537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union(2,11)</a:t>
            </a:r>
          </a:p>
        </p:txBody>
      </p:sp>
      <p:cxnSp>
        <p:nvCxnSpPr>
          <p:cNvPr id="30" name="직선 화살표 연결선 29"/>
          <p:cNvCxnSpPr/>
          <p:nvPr/>
        </p:nvCxnSpPr>
        <p:spPr bwMode="auto">
          <a:xfrm flipH="1" flipV="1">
            <a:off x="3193381" y="2960757"/>
            <a:ext cx="478540" cy="3784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409187" y="3859862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union(3,5)</a:t>
            </a:r>
          </a:p>
        </p:txBody>
      </p:sp>
      <p:cxnSp>
        <p:nvCxnSpPr>
          <p:cNvPr id="32" name="직선 화살표 연결선 31"/>
          <p:cNvCxnSpPr/>
          <p:nvPr/>
        </p:nvCxnSpPr>
        <p:spPr bwMode="auto">
          <a:xfrm flipH="1" flipV="1">
            <a:off x="4964156" y="2934850"/>
            <a:ext cx="478540" cy="3784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2707131" y="4499828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union(6,8)</a:t>
            </a:r>
          </a:p>
        </p:txBody>
      </p:sp>
    </p:spTree>
    <p:extLst>
      <p:ext uri="{BB962C8B-B14F-4D97-AF65-F5344CB8AC3E}">
        <p14:creationId xmlns:p14="http://schemas.microsoft.com/office/powerpoint/2010/main" val="40183097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Equivalence Classes (2)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101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auto">
          <a:xfrm>
            <a:off x="535070" y="1058101"/>
            <a:ext cx="33505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(d) Trees following </a:t>
            </a:r>
            <a:r>
              <a:rPr lang="en-US" altLang="ko-KR" dirty="0">
                <a:latin typeface="Consolas" pitchFamily="49" charset="0"/>
                <a:cs typeface="Consolas" pitchFamily="49" charset="0"/>
                <a:sym typeface="Symbol"/>
              </a:rPr>
              <a:t>110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252175" y="2358948"/>
            <a:ext cx="4333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7010845" y="3215954"/>
            <a:ext cx="4333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3036069" y="3053761"/>
            <a:ext cx="4333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6963384" y="2444134"/>
            <a:ext cx="4333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1252175" y="3130768"/>
            <a:ext cx="4333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7609720" y="3215954"/>
            <a:ext cx="4333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Oval 17"/>
          <p:cNvSpPr>
            <a:spLocks noChangeArrowheads="1"/>
          </p:cNvSpPr>
          <p:nvPr/>
        </p:nvSpPr>
        <p:spPr bwMode="auto">
          <a:xfrm>
            <a:off x="5146431" y="2457083"/>
            <a:ext cx="4333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19"/>
          <p:cNvSpPr>
            <a:spLocks noChangeArrowheads="1"/>
          </p:cNvSpPr>
          <p:nvPr/>
        </p:nvSpPr>
        <p:spPr bwMode="auto">
          <a:xfrm>
            <a:off x="1883941" y="3130768"/>
            <a:ext cx="4333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14" name="Oval 21"/>
          <p:cNvSpPr>
            <a:spLocks noChangeArrowheads="1"/>
          </p:cNvSpPr>
          <p:nvPr/>
        </p:nvSpPr>
        <p:spPr bwMode="auto">
          <a:xfrm>
            <a:off x="5918877" y="3228903"/>
            <a:ext cx="4333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5" name="Oval 23"/>
          <p:cNvSpPr>
            <a:spLocks noChangeArrowheads="1"/>
          </p:cNvSpPr>
          <p:nvPr/>
        </p:nvSpPr>
        <p:spPr bwMode="auto">
          <a:xfrm>
            <a:off x="5940649" y="4005312"/>
            <a:ext cx="4333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6" name="Oval 25"/>
          <p:cNvSpPr>
            <a:spLocks noChangeArrowheads="1"/>
          </p:cNvSpPr>
          <p:nvPr/>
        </p:nvSpPr>
        <p:spPr bwMode="auto">
          <a:xfrm>
            <a:off x="5195346" y="3228903"/>
            <a:ext cx="4333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7" name="Oval 27"/>
          <p:cNvSpPr>
            <a:spLocks noChangeArrowheads="1"/>
          </p:cNvSpPr>
          <p:nvPr/>
        </p:nvSpPr>
        <p:spPr bwMode="auto">
          <a:xfrm>
            <a:off x="3025725" y="3825581"/>
            <a:ext cx="4333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236796" y="1519756"/>
          <a:ext cx="758367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9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9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19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19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19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19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19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19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[0]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[2]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[3]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[4]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[5]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[6]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[7]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[8]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[9]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[10]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[11]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07685" y="1807788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parent</a:t>
            </a:r>
          </a:p>
        </p:txBody>
      </p:sp>
      <p:cxnSp>
        <p:nvCxnSpPr>
          <p:cNvPr id="20" name="직선 화살표 연결선 19"/>
          <p:cNvCxnSpPr>
            <a:stCxn id="10" idx="0"/>
            <a:endCxn id="6" idx="4"/>
          </p:cNvCxnSpPr>
          <p:nvPr/>
        </p:nvCxnSpPr>
        <p:spPr bwMode="auto">
          <a:xfrm flipV="1">
            <a:off x="1468869" y="2790748"/>
            <a:ext cx="0" cy="340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직선 화살표 연결선 20"/>
          <p:cNvCxnSpPr/>
          <p:nvPr/>
        </p:nvCxnSpPr>
        <p:spPr bwMode="auto">
          <a:xfrm flipV="1">
            <a:off x="7185559" y="2850027"/>
            <a:ext cx="0" cy="3411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직선 화살표 연결선 21"/>
          <p:cNvCxnSpPr/>
          <p:nvPr/>
        </p:nvCxnSpPr>
        <p:spPr bwMode="auto">
          <a:xfrm flipV="1">
            <a:off x="5387686" y="2862976"/>
            <a:ext cx="0" cy="3411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직선 화살표 연결선 22"/>
          <p:cNvCxnSpPr/>
          <p:nvPr/>
        </p:nvCxnSpPr>
        <p:spPr bwMode="auto">
          <a:xfrm flipV="1">
            <a:off x="6157343" y="3664142"/>
            <a:ext cx="0" cy="3411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직선 화살표 연결선 23"/>
          <p:cNvCxnSpPr/>
          <p:nvPr/>
        </p:nvCxnSpPr>
        <p:spPr bwMode="auto">
          <a:xfrm flipV="1">
            <a:off x="3252763" y="3520539"/>
            <a:ext cx="0" cy="3411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직선 화살표 연결선 24"/>
          <p:cNvCxnSpPr>
            <a:stCxn id="13" idx="0"/>
            <a:endCxn id="6" idx="5"/>
          </p:cNvCxnSpPr>
          <p:nvPr/>
        </p:nvCxnSpPr>
        <p:spPr bwMode="auto">
          <a:xfrm flipH="1" flipV="1">
            <a:off x="1622095" y="2727512"/>
            <a:ext cx="478540" cy="4032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1405551" y="398552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union(11,0)</a:t>
            </a:r>
          </a:p>
        </p:txBody>
      </p:sp>
      <p:cxnSp>
        <p:nvCxnSpPr>
          <p:cNvPr id="28" name="직선 화살표 연결선 27"/>
          <p:cNvCxnSpPr/>
          <p:nvPr/>
        </p:nvCxnSpPr>
        <p:spPr bwMode="auto">
          <a:xfrm flipH="1" flipV="1">
            <a:off x="5502907" y="2864512"/>
            <a:ext cx="478540" cy="3784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직선 화살표 연결선 29"/>
          <p:cNvCxnSpPr/>
          <p:nvPr/>
        </p:nvCxnSpPr>
        <p:spPr bwMode="auto">
          <a:xfrm flipH="1" flipV="1">
            <a:off x="7273682" y="2838605"/>
            <a:ext cx="478540" cy="3784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직선 화살표 연결선 32"/>
          <p:cNvCxnSpPr>
            <a:stCxn id="8" idx="1"/>
            <a:endCxn id="6" idx="6"/>
          </p:cNvCxnSpPr>
          <p:nvPr/>
        </p:nvCxnSpPr>
        <p:spPr bwMode="auto">
          <a:xfrm flipH="1" flipV="1">
            <a:off x="1685563" y="2574848"/>
            <a:ext cx="1413974" cy="5421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9994883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Counting the Binary Trees (1)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How many distinct binary trees are there with </a:t>
            </a:r>
            <a:r>
              <a:rPr lang="en-US" altLang="ko-KR" sz="2000" i="1" dirty="0">
                <a:latin typeface="Times New Roman" pitchFamily="18" charset="0"/>
              </a:rPr>
              <a:t>n</a:t>
            </a:r>
            <a:r>
              <a:rPr lang="en-US" altLang="ko-KR" sz="2000" dirty="0"/>
              <a:t> nodes?</a:t>
            </a:r>
          </a:p>
          <a:p>
            <a:endParaRPr lang="en-US" altLang="ko-KR" sz="2000" dirty="0"/>
          </a:p>
          <a:p>
            <a:r>
              <a:rPr lang="en-US" altLang="ko-KR" sz="2000" dirty="0"/>
              <a:t>Every binary tree has a unique pair of preorder-</a:t>
            </a:r>
            <a:r>
              <a:rPr lang="en-US" altLang="ko-KR" sz="2000" dirty="0" err="1"/>
              <a:t>inorder</a:t>
            </a:r>
            <a:r>
              <a:rPr lang="en-US" altLang="ko-KR" sz="2000" dirty="0"/>
              <a:t> sequences. </a:t>
            </a:r>
          </a:p>
          <a:p>
            <a:pPr lvl="1">
              <a:buFont typeface="Wingdings" pitchFamily="2" charset="2"/>
              <a:buChar char="à"/>
            </a:pPr>
            <a:r>
              <a:rPr lang="en-US" altLang="ko-KR" sz="1800" dirty="0">
                <a:sym typeface="Wingdings" pitchFamily="2" charset="2"/>
              </a:rPr>
              <a:t>Constructing a binary tree from its </a:t>
            </a:r>
            <a:r>
              <a:rPr lang="en-US" altLang="ko-KR" sz="1800" dirty="0" err="1">
                <a:sym typeface="Wingdings" pitchFamily="2" charset="2"/>
              </a:rPr>
              <a:t>inorder</a:t>
            </a:r>
            <a:r>
              <a:rPr lang="en-US" altLang="ko-KR" sz="1800" dirty="0">
                <a:sym typeface="Wingdings" pitchFamily="2" charset="2"/>
              </a:rPr>
              <a:t> (LVR) and preorder (VLR) sequences </a:t>
            </a:r>
          </a:p>
          <a:p>
            <a:pPr lvl="1">
              <a:buFont typeface="Wingdings" pitchFamily="2" charset="2"/>
              <a:buChar char="à"/>
            </a:pPr>
            <a:r>
              <a:rPr lang="en-US" altLang="ko-KR" sz="1800" dirty="0">
                <a:sym typeface="Wingdings" pitchFamily="2" charset="2"/>
              </a:rPr>
              <a:t>number of distinct binary trees</a:t>
            </a:r>
          </a:p>
          <a:p>
            <a:pPr lvl="1">
              <a:buFontTx/>
              <a:buNone/>
            </a:pPr>
            <a:r>
              <a:rPr lang="en-US" altLang="ko-KR" sz="1800" dirty="0">
                <a:sym typeface="Wingdings" pitchFamily="2" charset="2"/>
              </a:rPr>
              <a:t>   = number of distinct </a:t>
            </a:r>
            <a:r>
              <a:rPr lang="en-US" altLang="ko-KR" sz="1800" dirty="0" err="1">
                <a:sym typeface="Wingdings" pitchFamily="2" charset="2"/>
              </a:rPr>
              <a:t>inorder</a:t>
            </a:r>
            <a:r>
              <a:rPr lang="en-US" altLang="ko-KR" sz="1800" dirty="0">
                <a:sym typeface="Wingdings" pitchFamily="2" charset="2"/>
              </a:rPr>
              <a:t> permutations obtainable from binary trees having the preorder permutation </a:t>
            </a:r>
            <a:r>
              <a:rPr lang="en-US" altLang="ko-KR" sz="1800" dirty="0">
                <a:latin typeface="Times New Roman" pitchFamily="18" charset="0"/>
                <a:sym typeface="Wingdings" pitchFamily="2" charset="2"/>
              </a:rPr>
              <a:t>1,2,…,</a:t>
            </a:r>
            <a:r>
              <a:rPr lang="en-US" altLang="ko-KR" sz="1800" i="1" dirty="0">
                <a:latin typeface="Times New Roman" pitchFamily="18" charset="0"/>
                <a:sym typeface="Wingdings" pitchFamily="2" charset="2"/>
              </a:rPr>
              <a:t>n</a:t>
            </a:r>
            <a:r>
              <a:rPr lang="en-US" altLang="ko-KR" sz="1800" dirty="0"/>
              <a:t> </a:t>
            </a:r>
          </a:p>
          <a:p>
            <a:pPr>
              <a:buFontTx/>
              <a:buNone/>
            </a:pPr>
            <a:endParaRPr lang="en-US" altLang="ko-KR" sz="1600" dirty="0"/>
          </a:p>
          <a:p>
            <a:pPr marL="0" indent="0"/>
            <a:r>
              <a:rPr lang="en-US" altLang="ko-KR" sz="2000" dirty="0"/>
              <a:t># of distinct permutations obtainable by passing the numbers </a:t>
            </a:r>
            <a:r>
              <a:rPr lang="en-US" altLang="ko-KR" sz="2000" dirty="0">
                <a:latin typeface="Times New Roman" pitchFamily="18" charset="0"/>
              </a:rPr>
              <a:t>1</a:t>
            </a:r>
            <a:r>
              <a:rPr lang="en-US" altLang="ko-KR" sz="2000" dirty="0"/>
              <a:t> to </a:t>
            </a:r>
            <a:r>
              <a:rPr lang="en-US" altLang="ko-KR" sz="2000" i="1" dirty="0">
                <a:latin typeface="Times New Roman" pitchFamily="18" charset="0"/>
              </a:rPr>
              <a:t>n</a:t>
            </a:r>
            <a:r>
              <a:rPr lang="en-US" altLang="ko-KR" sz="2000" dirty="0"/>
              <a:t> through a stack and deleting in all possible ways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102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2684228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Counting the Binary Trees (2)</a:t>
            </a:r>
            <a:endParaRPr lang="ko-KR" altLang="en-US" dirty="0"/>
          </a:p>
        </p:txBody>
      </p:sp>
      <p:sp>
        <p:nvSpPr>
          <p:cNvPr id="19763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# of binary trees of size 0 (C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): 1 </a:t>
            </a:r>
          </a:p>
          <a:p>
            <a:r>
              <a:rPr lang="en-US" altLang="ko-KR" sz="2000" dirty="0"/>
              <a:t># of binary trees of size 1 (C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): 1</a:t>
            </a:r>
          </a:p>
          <a:p>
            <a:r>
              <a:rPr lang="en-US" altLang="ko-KR" sz="2000" dirty="0"/>
              <a:t># of binary trees of size 2 (C</a:t>
            </a:r>
            <a:r>
              <a:rPr lang="en-US" altLang="ko-KR" sz="2000" baseline="-25000" dirty="0"/>
              <a:t>2</a:t>
            </a:r>
            <a:r>
              <a:rPr lang="en-US" altLang="ko-KR" sz="2000" dirty="0"/>
              <a:t>): 2</a:t>
            </a:r>
          </a:p>
          <a:p>
            <a:r>
              <a:rPr lang="en-US" altLang="ko-KR" sz="2000" dirty="0"/>
              <a:t># of binary trees of size 3 (C</a:t>
            </a:r>
            <a:r>
              <a:rPr lang="en-US" altLang="ko-KR" sz="2000" baseline="-25000" dirty="0"/>
              <a:t>3</a:t>
            </a:r>
            <a:r>
              <a:rPr lang="en-US" altLang="ko-KR" sz="2000" dirty="0"/>
              <a:t>): 5</a:t>
            </a:r>
          </a:p>
          <a:p>
            <a:r>
              <a:rPr lang="en-US" altLang="ko-KR" sz="2000" dirty="0"/>
              <a:t># of binary trees of size 4 (C</a:t>
            </a:r>
            <a:r>
              <a:rPr lang="en-US" altLang="ko-KR" sz="2000" baseline="-25000" dirty="0"/>
              <a:t>4</a:t>
            </a:r>
            <a:r>
              <a:rPr lang="en-US" altLang="ko-KR" sz="2000" dirty="0"/>
              <a:t>):??</a:t>
            </a:r>
          </a:p>
          <a:p>
            <a:pPr lvl="1">
              <a:buFontTx/>
              <a:buNone/>
            </a:pPr>
            <a:r>
              <a:rPr lang="en-US" altLang="ko-KR" sz="1800" dirty="0"/>
              <a:t>C</a:t>
            </a:r>
            <a:r>
              <a:rPr lang="en-US" altLang="ko-KR" sz="1800" baseline="-25000" dirty="0"/>
              <a:t>0</a:t>
            </a:r>
            <a:r>
              <a:rPr lang="en-US" altLang="ko-KR" sz="1800" dirty="0">
                <a:sym typeface="Symbol" pitchFamily="18" charset="2"/>
              </a:rPr>
              <a:t></a:t>
            </a:r>
            <a:r>
              <a:rPr lang="en-US" altLang="ko-KR" sz="1800" dirty="0"/>
              <a:t>C</a:t>
            </a:r>
            <a:r>
              <a:rPr lang="en-US" altLang="ko-KR" sz="1800" baseline="-25000" dirty="0"/>
              <a:t>3</a:t>
            </a:r>
            <a:r>
              <a:rPr lang="en-US" altLang="ko-KR" sz="1800" dirty="0"/>
              <a:t> + C</a:t>
            </a:r>
            <a:r>
              <a:rPr lang="en-US" altLang="ko-KR" sz="1800" baseline="-25000" dirty="0"/>
              <a:t>1 </a:t>
            </a:r>
            <a:r>
              <a:rPr lang="en-US" altLang="ko-KR" sz="1800" dirty="0">
                <a:sym typeface="Symbol" pitchFamily="18" charset="2"/>
              </a:rPr>
              <a:t></a:t>
            </a:r>
            <a:r>
              <a:rPr lang="en-US" altLang="ko-KR" sz="1800" dirty="0"/>
              <a:t> C</a:t>
            </a:r>
            <a:r>
              <a:rPr lang="en-US" altLang="ko-KR" sz="1800" baseline="-25000" dirty="0"/>
              <a:t>2</a:t>
            </a:r>
            <a:r>
              <a:rPr lang="en-US" altLang="ko-KR" sz="1800" dirty="0"/>
              <a:t> + C</a:t>
            </a:r>
            <a:r>
              <a:rPr lang="en-US" altLang="ko-KR" sz="1800" baseline="-25000" dirty="0"/>
              <a:t>2</a:t>
            </a:r>
            <a:r>
              <a:rPr lang="en-US" altLang="ko-KR" sz="1800" dirty="0"/>
              <a:t> </a:t>
            </a:r>
            <a:r>
              <a:rPr lang="en-US" altLang="ko-KR" sz="1800" dirty="0">
                <a:sym typeface="Symbol" pitchFamily="18" charset="2"/>
              </a:rPr>
              <a:t></a:t>
            </a:r>
            <a:r>
              <a:rPr lang="en-US" altLang="ko-KR" sz="1800" dirty="0"/>
              <a:t> C</a:t>
            </a:r>
            <a:r>
              <a:rPr lang="en-US" altLang="ko-KR" sz="1800" baseline="-25000" dirty="0"/>
              <a:t>1</a:t>
            </a:r>
            <a:r>
              <a:rPr lang="en-US" altLang="ko-KR" sz="1800" dirty="0"/>
              <a:t> + C</a:t>
            </a:r>
            <a:r>
              <a:rPr lang="en-US" altLang="ko-KR" sz="1800" baseline="-25000" dirty="0"/>
              <a:t>3</a:t>
            </a:r>
            <a:r>
              <a:rPr lang="en-US" altLang="ko-KR" sz="1800" dirty="0"/>
              <a:t> </a:t>
            </a:r>
            <a:r>
              <a:rPr lang="en-US" altLang="ko-KR" sz="1800" dirty="0">
                <a:sym typeface="Symbol" pitchFamily="18" charset="2"/>
              </a:rPr>
              <a:t></a:t>
            </a:r>
            <a:r>
              <a:rPr lang="en-US" altLang="ko-KR" sz="1800" dirty="0"/>
              <a:t> C</a:t>
            </a:r>
            <a:r>
              <a:rPr lang="en-US" altLang="ko-KR" sz="1800" baseline="-25000" dirty="0"/>
              <a:t>0</a:t>
            </a:r>
            <a:r>
              <a:rPr lang="en-US" altLang="ko-KR" sz="1800" dirty="0"/>
              <a:t> = 14</a:t>
            </a:r>
          </a:p>
          <a:p>
            <a:endParaRPr lang="en-US" altLang="ko-KR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103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197634" name="Line 2"/>
          <p:cNvSpPr>
            <a:spLocks noChangeShapeType="1"/>
          </p:cNvSpPr>
          <p:nvPr/>
        </p:nvSpPr>
        <p:spPr bwMode="auto">
          <a:xfrm>
            <a:off x="6418983" y="4221088"/>
            <a:ext cx="43180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97635" name="Line 3"/>
          <p:cNvSpPr>
            <a:spLocks noChangeShapeType="1"/>
          </p:cNvSpPr>
          <p:nvPr/>
        </p:nvSpPr>
        <p:spPr bwMode="auto">
          <a:xfrm>
            <a:off x="1830563" y="3609107"/>
            <a:ext cx="360362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97636" name="Line 4"/>
          <p:cNvSpPr>
            <a:spLocks noChangeShapeType="1"/>
          </p:cNvSpPr>
          <p:nvPr/>
        </p:nvSpPr>
        <p:spPr bwMode="auto">
          <a:xfrm flipH="1">
            <a:off x="678038" y="3609107"/>
            <a:ext cx="360362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97639" name="Oval 7"/>
          <p:cNvSpPr>
            <a:spLocks noChangeArrowheads="1"/>
          </p:cNvSpPr>
          <p:nvPr/>
        </p:nvSpPr>
        <p:spPr bwMode="auto">
          <a:xfrm>
            <a:off x="893938" y="3320182"/>
            <a:ext cx="360362" cy="360362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7640" name="Oval 8"/>
          <p:cNvSpPr>
            <a:spLocks noChangeArrowheads="1"/>
          </p:cNvSpPr>
          <p:nvPr/>
        </p:nvSpPr>
        <p:spPr bwMode="auto">
          <a:xfrm>
            <a:off x="462138" y="4040907"/>
            <a:ext cx="360362" cy="360362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7641" name="Oval 9"/>
          <p:cNvSpPr>
            <a:spLocks noChangeArrowheads="1"/>
          </p:cNvSpPr>
          <p:nvPr/>
        </p:nvSpPr>
        <p:spPr bwMode="auto">
          <a:xfrm>
            <a:off x="1614663" y="3320182"/>
            <a:ext cx="360362" cy="360362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7642" name="Oval 10"/>
          <p:cNvSpPr>
            <a:spLocks noChangeArrowheads="1"/>
          </p:cNvSpPr>
          <p:nvPr/>
        </p:nvSpPr>
        <p:spPr bwMode="auto">
          <a:xfrm>
            <a:off x="1975025" y="4040907"/>
            <a:ext cx="360363" cy="360362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7643" name="Line 11"/>
          <p:cNvSpPr>
            <a:spLocks noChangeShapeType="1"/>
          </p:cNvSpPr>
          <p:nvPr/>
        </p:nvSpPr>
        <p:spPr bwMode="auto">
          <a:xfrm>
            <a:off x="6079258" y="3501951"/>
            <a:ext cx="360362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97644" name="Line 12"/>
          <p:cNvSpPr>
            <a:spLocks noChangeShapeType="1"/>
          </p:cNvSpPr>
          <p:nvPr/>
        </p:nvSpPr>
        <p:spPr bwMode="auto">
          <a:xfrm flipH="1">
            <a:off x="2766270" y="3609801"/>
            <a:ext cx="360362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97645" name="Oval 13"/>
          <p:cNvSpPr>
            <a:spLocks noChangeArrowheads="1"/>
          </p:cNvSpPr>
          <p:nvPr/>
        </p:nvSpPr>
        <p:spPr bwMode="auto">
          <a:xfrm>
            <a:off x="2982170" y="3320876"/>
            <a:ext cx="360362" cy="360363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7646" name="Oval 14"/>
          <p:cNvSpPr>
            <a:spLocks noChangeArrowheads="1"/>
          </p:cNvSpPr>
          <p:nvPr/>
        </p:nvSpPr>
        <p:spPr bwMode="auto">
          <a:xfrm>
            <a:off x="2550370" y="4041601"/>
            <a:ext cx="360362" cy="360363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7647" name="Oval 15"/>
          <p:cNvSpPr>
            <a:spLocks noChangeArrowheads="1"/>
          </p:cNvSpPr>
          <p:nvPr/>
        </p:nvSpPr>
        <p:spPr bwMode="auto">
          <a:xfrm>
            <a:off x="5863358" y="3213026"/>
            <a:ext cx="360362" cy="360362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7648" name="Oval 16"/>
          <p:cNvSpPr>
            <a:spLocks noChangeArrowheads="1"/>
          </p:cNvSpPr>
          <p:nvPr/>
        </p:nvSpPr>
        <p:spPr bwMode="auto">
          <a:xfrm>
            <a:off x="6223720" y="3933751"/>
            <a:ext cx="360363" cy="360362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7649" name="Line 17"/>
          <p:cNvSpPr>
            <a:spLocks noChangeShapeType="1"/>
          </p:cNvSpPr>
          <p:nvPr/>
        </p:nvSpPr>
        <p:spPr bwMode="auto">
          <a:xfrm>
            <a:off x="3248870" y="3655839"/>
            <a:ext cx="452437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97650" name="Oval 18"/>
          <p:cNvSpPr>
            <a:spLocks noChangeArrowheads="1"/>
          </p:cNvSpPr>
          <p:nvPr/>
        </p:nvSpPr>
        <p:spPr bwMode="auto">
          <a:xfrm>
            <a:off x="3556845" y="4041601"/>
            <a:ext cx="360362" cy="360363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7651" name="Oval 19"/>
          <p:cNvSpPr>
            <a:spLocks noChangeArrowheads="1"/>
          </p:cNvSpPr>
          <p:nvPr/>
        </p:nvSpPr>
        <p:spPr bwMode="auto">
          <a:xfrm>
            <a:off x="6634883" y="4797351"/>
            <a:ext cx="360362" cy="360362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7652" name="Line 20"/>
          <p:cNvSpPr>
            <a:spLocks noChangeShapeType="1"/>
          </p:cNvSpPr>
          <p:nvPr/>
        </p:nvSpPr>
        <p:spPr bwMode="auto">
          <a:xfrm flipH="1">
            <a:off x="4041951" y="4365551"/>
            <a:ext cx="554037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97653" name="Line 21"/>
          <p:cNvSpPr>
            <a:spLocks noChangeShapeType="1"/>
          </p:cNvSpPr>
          <p:nvPr/>
        </p:nvSpPr>
        <p:spPr bwMode="auto">
          <a:xfrm>
            <a:off x="4257851" y="3644826"/>
            <a:ext cx="360362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97654" name="Oval 22"/>
          <p:cNvSpPr>
            <a:spLocks noChangeArrowheads="1"/>
          </p:cNvSpPr>
          <p:nvPr/>
        </p:nvSpPr>
        <p:spPr bwMode="auto">
          <a:xfrm>
            <a:off x="4041951" y="3355901"/>
            <a:ext cx="360362" cy="360362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7655" name="Oval 23"/>
          <p:cNvSpPr>
            <a:spLocks noChangeArrowheads="1"/>
          </p:cNvSpPr>
          <p:nvPr/>
        </p:nvSpPr>
        <p:spPr bwMode="auto">
          <a:xfrm>
            <a:off x="4402313" y="4076626"/>
            <a:ext cx="360363" cy="360362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7656" name="Oval 24"/>
          <p:cNvSpPr>
            <a:spLocks noChangeArrowheads="1"/>
          </p:cNvSpPr>
          <p:nvPr/>
        </p:nvSpPr>
        <p:spPr bwMode="auto">
          <a:xfrm>
            <a:off x="3897488" y="4724326"/>
            <a:ext cx="360363" cy="360362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197657" name="Group 25"/>
          <p:cNvGrpSpPr>
            <a:grpSpLocks/>
          </p:cNvGrpSpPr>
          <p:nvPr/>
        </p:nvGrpSpPr>
        <p:grpSpPr bwMode="auto">
          <a:xfrm flipH="1">
            <a:off x="7456639" y="3307483"/>
            <a:ext cx="1131888" cy="1801812"/>
            <a:chOff x="4286" y="2250"/>
            <a:chExt cx="713" cy="1135"/>
          </a:xfrm>
        </p:grpSpPr>
        <p:sp>
          <p:nvSpPr>
            <p:cNvPr id="197658" name="Line 26"/>
            <p:cNvSpPr>
              <a:spLocks noChangeShapeType="1"/>
            </p:cNvSpPr>
            <p:nvPr/>
          </p:nvSpPr>
          <p:spPr bwMode="auto">
            <a:xfrm>
              <a:off x="4681" y="2886"/>
              <a:ext cx="227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7659" name="Line 27"/>
            <p:cNvSpPr>
              <a:spLocks noChangeShapeType="1"/>
            </p:cNvSpPr>
            <p:nvPr/>
          </p:nvSpPr>
          <p:spPr bwMode="auto">
            <a:xfrm>
              <a:off x="4422" y="2432"/>
              <a:ext cx="227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7660" name="Oval 28"/>
            <p:cNvSpPr>
              <a:spLocks noChangeArrowheads="1"/>
            </p:cNvSpPr>
            <p:nvPr/>
          </p:nvSpPr>
          <p:spPr bwMode="auto">
            <a:xfrm>
              <a:off x="4286" y="2250"/>
              <a:ext cx="227" cy="227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7661" name="Oval 29"/>
            <p:cNvSpPr>
              <a:spLocks noChangeArrowheads="1"/>
            </p:cNvSpPr>
            <p:nvPr/>
          </p:nvSpPr>
          <p:spPr bwMode="auto">
            <a:xfrm>
              <a:off x="4513" y="2704"/>
              <a:ext cx="227" cy="227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7662" name="Oval 30"/>
            <p:cNvSpPr>
              <a:spLocks noChangeArrowheads="1"/>
            </p:cNvSpPr>
            <p:nvPr/>
          </p:nvSpPr>
          <p:spPr bwMode="auto">
            <a:xfrm>
              <a:off x="4772" y="3158"/>
              <a:ext cx="227" cy="227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97663" name="Line 31"/>
          <p:cNvSpPr>
            <a:spLocks noChangeShapeType="1"/>
          </p:cNvSpPr>
          <p:nvPr/>
        </p:nvSpPr>
        <p:spPr bwMode="auto">
          <a:xfrm>
            <a:off x="5142088" y="4367138"/>
            <a:ext cx="381000" cy="501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97664" name="Line 32"/>
          <p:cNvSpPr>
            <a:spLocks noChangeShapeType="1"/>
          </p:cNvSpPr>
          <p:nvPr/>
        </p:nvSpPr>
        <p:spPr bwMode="auto">
          <a:xfrm flipH="1">
            <a:off x="5070651" y="3646413"/>
            <a:ext cx="360362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97665" name="Oval 33"/>
          <p:cNvSpPr>
            <a:spLocks noChangeArrowheads="1"/>
          </p:cNvSpPr>
          <p:nvPr/>
        </p:nvSpPr>
        <p:spPr bwMode="auto">
          <a:xfrm flipH="1">
            <a:off x="5286551" y="3430513"/>
            <a:ext cx="360362" cy="360363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97666" name="Oval 34"/>
          <p:cNvSpPr>
            <a:spLocks noChangeArrowheads="1"/>
          </p:cNvSpPr>
          <p:nvPr/>
        </p:nvSpPr>
        <p:spPr bwMode="auto">
          <a:xfrm flipH="1">
            <a:off x="4926188" y="4078213"/>
            <a:ext cx="360363" cy="360363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97667" name="Oval 35"/>
          <p:cNvSpPr>
            <a:spLocks noChangeArrowheads="1"/>
          </p:cNvSpPr>
          <p:nvPr/>
        </p:nvSpPr>
        <p:spPr bwMode="auto">
          <a:xfrm flipH="1">
            <a:off x="5378626" y="4797351"/>
            <a:ext cx="360362" cy="360362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527527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Counting the Binary Trees (3)</a:t>
            </a:r>
            <a:endParaRPr lang="ko-KR" altLang="en-US" dirty="0"/>
          </a:p>
        </p:txBody>
      </p:sp>
      <p:graphicFrame>
        <p:nvGraphicFramePr>
          <p:cNvPr id="198661" name="Group 5"/>
          <p:cNvGraphicFramePr>
            <a:graphicFrameLocks noGrp="1"/>
          </p:cNvGraphicFramePr>
          <p:nvPr>
            <p:ph idx="1"/>
          </p:nvPr>
        </p:nvGraphicFramePr>
        <p:xfrm>
          <a:off x="5220072" y="2204864"/>
          <a:ext cx="3312368" cy="3727450"/>
        </p:xfrm>
        <a:graphic>
          <a:graphicData uri="http://schemas.openxmlformats.org/drawingml/2006/table">
            <a:tbl>
              <a:tblPr/>
              <a:tblGrid>
                <a:gridCol w="1538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3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</a:t>
                      </a:r>
                    </a:p>
                  </a:txBody>
                  <a:tcPr marL="364032" marR="3640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)</a:t>
                      </a:r>
                    </a:p>
                  </a:txBody>
                  <a:tcPr marL="364032" marR="3640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0</a:t>
                      </a:r>
                    </a:p>
                  </a:txBody>
                  <a:tcPr marL="364032" marR="3640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1</a:t>
                      </a:r>
                    </a:p>
                  </a:txBody>
                  <a:tcPr marL="364032" marR="3640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1</a:t>
                      </a:r>
                    </a:p>
                  </a:txBody>
                  <a:tcPr marL="364032" marR="3640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1</a:t>
                      </a:r>
                    </a:p>
                  </a:txBody>
                  <a:tcPr marL="364032" marR="3640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2</a:t>
                      </a:r>
                    </a:p>
                  </a:txBody>
                  <a:tcPr marL="364032" marR="3640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2</a:t>
                      </a:r>
                    </a:p>
                  </a:txBody>
                  <a:tcPr marL="364032" marR="3640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3</a:t>
                      </a:r>
                    </a:p>
                  </a:txBody>
                  <a:tcPr marL="364032" marR="3640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5</a:t>
                      </a:r>
                    </a:p>
                  </a:txBody>
                  <a:tcPr marL="364032" marR="3640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4</a:t>
                      </a:r>
                    </a:p>
                  </a:txBody>
                  <a:tcPr marL="364032" marR="3640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14</a:t>
                      </a:r>
                    </a:p>
                  </a:txBody>
                  <a:tcPr marL="364032" marR="3640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5</a:t>
                      </a:r>
                    </a:p>
                  </a:txBody>
                  <a:tcPr marL="364032" marR="3640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42</a:t>
                      </a:r>
                    </a:p>
                  </a:txBody>
                  <a:tcPr marL="364032" marR="3640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6</a:t>
                      </a:r>
                    </a:p>
                  </a:txBody>
                  <a:tcPr marL="364032" marR="3640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132</a:t>
                      </a:r>
                    </a:p>
                  </a:txBody>
                  <a:tcPr marL="364032" marR="3640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7</a:t>
                      </a:r>
                    </a:p>
                  </a:txBody>
                  <a:tcPr marL="364032" marR="3640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429</a:t>
                      </a:r>
                    </a:p>
                  </a:txBody>
                  <a:tcPr marL="364032" marR="3640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8</a:t>
                      </a:r>
                    </a:p>
                  </a:txBody>
                  <a:tcPr marL="364032" marR="3640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1430</a:t>
                      </a:r>
                    </a:p>
                  </a:txBody>
                  <a:tcPr marL="364032" marR="3640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9</a:t>
                      </a:r>
                    </a:p>
                  </a:txBody>
                  <a:tcPr marL="364032" marR="3640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4862</a:t>
                      </a:r>
                    </a:p>
                  </a:txBody>
                  <a:tcPr marL="364032" marR="3640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104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836712"/>
            <a:ext cx="8077200" cy="5238750"/>
          </a:xfrm>
        </p:spPr>
        <p:txBody>
          <a:bodyPr/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Catalan numbers</a:t>
            </a:r>
          </a:p>
          <a:p>
            <a:pPr>
              <a:buFontTx/>
              <a:buNone/>
            </a:pPr>
            <a:r>
              <a:rPr lang="en-US" altLang="ko-KR" i="1" dirty="0">
                <a:latin typeface="Times New Roman" pitchFamily="18" charset="0"/>
              </a:rPr>
              <a:t>C</a:t>
            </a:r>
            <a:r>
              <a:rPr lang="en-US" altLang="ko-KR" dirty="0">
                <a:latin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</a:rPr>
              <a:t>)</a:t>
            </a:r>
            <a:r>
              <a:rPr lang="en-US" altLang="ko-KR" i="1" dirty="0">
                <a:latin typeface="Times New Roman" pitchFamily="18" charset="0"/>
              </a:rPr>
              <a:t> =    </a:t>
            </a:r>
            <a:r>
              <a:rPr lang="en-US" altLang="ko-KR" dirty="0">
                <a:latin typeface="Times New Roman" pitchFamily="18" charset="0"/>
              </a:rPr>
              <a:t>1</a:t>
            </a:r>
            <a:r>
              <a:rPr lang="en-US" altLang="ko-KR" i="1" dirty="0">
                <a:latin typeface="Times New Roman" pitchFamily="18" charset="0"/>
              </a:rPr>
              <a:t>, if n=0</a:t>
            </a:r>
          </a:p>
          <a:p>
            <a:pPr>
              <a:buFontTx/>
              <a:buNone/>
            </a:pPr>
            <a:r>
              <a:rPr lang="en-US" altLang="ko-KR" i="1" dirty="0">
                <a:latin typeface="Times New Roman" pitchFamily="18" charset="0"/>
              </a:rPr>
              <a:t>              </a:t>
            </a:r>
            <a:r>
              <a:rPr lang="en-US" altLang="ko-KR" dirty="0">
                <a:latin typeface="Times New Roman" pitchFamily="18" charset="0"/>
              </a:rPr>
              <a:t>C(0)C(</a:t>
            </a:r>
            <a:r>
              <a:rPr lang="en-US" altLang="ko-KR" i="1" dirty="0">
                <a:latin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</a:rPr>
              <a:t>-1) + C(1)C(</a:t>
            </a:r>
            <a:r>
              <a:rPr lang="en-US" altLang="ko-KR" i="1" dirty="0">
                <a:latin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</a:rPr>
              <a:t>-2) + … + C(</a:t>
            </a:r>
            <a:r>
              <a:rPr lang="en-US" altLang="ko-KR" i="1" dirty="0">
                <a:latin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</a:rPr>
              <a:t>-2)C(1)+ C(</a:t>
            </a:r>
            <a:r>
              <a:rPr lang="en-US" altLang="ko-KR" i="1" dirty="0">
                <a:latin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</a:rPr>
              <a:t>-1)C(0), if </a:t>
            </a:r>
            <a:r>
              <a:rPr lang="en-US" altLang="ko-KR" i="1" dirty="0">
                <a:latin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</a:rPr>
              <a:t>&gt;0</a:t>
            </a:r>
          </a:p>
        </p:txBody>
      </p:sp>
      <p:sp>
        <p:nvSpPr>
          <p:cNvPr id="198660" name="AutoShape 4"/>
          <p:cNvSpPr>
            <a:spLocks/>
          </p:cNvSpPr>
          <p:nvPr/>
        </p:nvSpPr>
        <p:spPr bwMode="auto">
          <a:xfrm>
            <a:off x="1403648" y="1303784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98692" name="Object 36"/>
          <p:cNvGraphicFramePr>
            <a:graphicFrameLocks noChangeAspect="1"/>
          </p:cNvGraphicFramePr>
          <p:nvPr/>
        </p:nvGraphicFramePr>
        <p:xfrm>
          <a:off x="899592" y="2276872"/>
          <a:ext cx="168592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수식" r:id="rId3" imgW="1041120" imgH="419040" progId="Equation.3">
                  <p:embed/>
                </p:oleObj>
              </mc:Choice>
              <mc:Fallback>
                <p:oleObj name="수식" r:id="rId3" imgW="1041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276872"/>
                        <a:ext cx="1685925" cy="677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540500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Left Child-Right Sibling Representation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11</a:t>
            </a:fld>
            <a:r>
              <a:rPr lang="en-US" altLang="ko-KR"/>
              <a:t>-</a:t>
            </a:r>
            <a:endParaRPr lang="en-US" altLang="ko-KR" dirty="0"/>
          </a:p>
        </p:txBody>
      </p: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403178" y="1256060"/>
            <a:ext cx="3952798" cy="1524868"/>
            <a:chOff x="563" y="1835"/>
            <a:chExt cx="1876" cy="643"/>
          </a:xfrm>
        </p:grpSpPr>
        <p:sp>
          <p:nvSpPr>
            <p:cNvPr id="6" name="Rectangle 22"/>
            <p:cNvSpPr>
              <a:spLocks noChangeArrowheads="1"/>
            </p:cNvSpPr>
            <p:nvPr/>
          </p:nvSpPr>
          <p:spPr bwMode="auto">
            <a:xfrm>
              <a:off x="563" y="1835"/>
              <a:ext cx="1876" cy="6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Line 23"/>
            <p:cNvSpPr>
              <a:spLocks noChangeShapeType="1"/>
            </p:cNvSpPr>
            <p:nvPr/>
          </p:nvSpPr>
          <p:spPr bwMode="auto">
            <a:xfrm>
              <a:off x="563" y="2153"/>
              <a:ext cx="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Line 24"/>
            <p:cNvSpPr>
              <a:spLocks noChangeShapeType="1"/>
            </p:cNvSpPr>
            <p:nvPr/>
          </p:nvSpPr>
          <p:spPr bwMode="auto">
            <a:xfrm>
              <a:off x="1380" y="216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Text Box 33"/>
            <p:cNvSpPr txBox="1">
              <a:spLocks noChangeArrowheads="1"/>
            </p:cNvSpPr>
            <p:nvPr/>
          </p:nvSpPr>
          <p:spPr bwMode="auto">
            <a:xfrm>
              <a:off x="1277" y="1888"/>
              <a:ext cx="355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Consolas" pitchFamily="49" charset="0"/>
                  <a:cs typeface="Consolas" pitchFamily="49" charset="0"/>
                </a:rPr>
                <a:t>Data</a:t>
              </a:r>
            </a:p>
          </p:txBody>
        </p:sp>
        <p:sp>
          <p:nvSpPr>
            <p:cNvPr id="10" name="Text Box 41"/>
            <p:cNvSpPr txBox="1">
              <a:spLocks noChangeArrowheads="1"/>
            </p:cNvSpPr>
            <p:nvPr/>
          </p:nvSpPr>
          <p:spPr bwMode="auto">
            <a:xfrm>
              <a:off x="599" y="2205"/>
              <a:ext cx="757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Consolas" pitchFamily="49" charset="0"/>
                  <a:cs typeface="Consolas" pitchFamily="49" charset="0"/>
                </a:rPr>
                <a:t>Left child</a:t>
              </a:r>
            </a:p>
          </p:txBody>
        </p:sp>
        <p:sp>
          <p:nvSpPr>
            <p:cNvPr id="11" name="Text Box 42"/>
            <p:cNvSpPr txBox="1">
              <a:spLocks noChangeArrowheads="1"/>
            </p:cNvSpPr>
            <p:nvPr/>
          </p:nvSpPr>
          <p:spPr bwMode="auto">
            <a:xfrm>
              <a:off x="1433" y="2205"/>
              <a:ext cx="958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Consolas" pitchFamily="49" charset="0"/>
                  <a:cs typeface="Consolas" pitchFamily="49" charset="0"/>
                </a:rPr>
                <a:t>Right sibling</a:t>
              </a:r>
            </a:p>
          </p:txBody>
        </p:sp>
      </p:grpSp>
      <p:sp>
        <p:nvSpPr>
          <p:cNvPr id="25" name="Oval 10"/>
          <p:cNvSpPr>
            <a:spLocks noChangeArrowheads="1"/>
          </p:cNvSpPr>
          <p:nvPr/>
        </p:nvSpPr>
        <p:spPr bwMode="auto">
          <a:xfrm>
            <a:off x="3010347" y="3093938"/>
            <a:ext cx="383982" cy="38968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en-US" altLang="ko-KR" sz="2400" dirty="0">
                <a:latin typeface="Arial" pitchFamily="34" charset="0"/>
                <a:ea typeface="돋움" pitchFamily="50" charset="-127"/>
              </a:rPr>
              <a:t>A</a:t>
            </a:r>
          </a:p>
        </p:txBody>
      </p:sp>
      <p:sp>
        <p:nvSpPr>
          <p:cNvPr id="26" name="Oval 11"/>
          <p:cNvSpPr>
            <a:spLocks noChangeArrowheads="1"/>
          </p:cNvSpPr>
          <p:nvPr/>
        </p:nvSpPr>
        <p:spPr bwMode="auto">
          <a:xfrm>
            <a:off x="2336037" y="3892306"/>
            <a:ext cx="383982" cy="38968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en-US" altLang="ko-KR" sz="2400">
                <a:latin typeface="Arial" pitchFamily="34" charset="0"/>
                <a:ea typeface="돋움" pitchFamily="50" charset="-127"/>
              </a:rPr>
              <a:t>B</a:t>
            </a:r>
          </a:p>
        </p:txBody>
      </p:sp>
      <p:sp>
        <p:nvSpPr>
          <p:cNvPr id="27" name="Oval 12"/>
          <p:cNvSpPr>
            <a:spLocks noChangeArrowheads="1"/>
          </p:cNvSpPr>
          <p:nvPr/>
        </p:nvSpPr>
        <p:spPr bwMode="auto">
          <a:xfrm>
            <a:off x="1717919" y="4747701"/>
            <a:ext cx="383982" cy="38968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en-US" altLang="ko-KR" sz="2400">
                <a:latin typeface="Arial" pitchFamily="34" charset="0"/>
                <a:ea typeface="돋움" pitchFamily="50" charset="-127"/>
              </a:rPr>
              <a:t>E</a:t>
            </a:r>
          </a:p>
        </p:txBody>
      </p:sp>
      <p:sp>
        <p:nvSpPr>
          <p:cNvPr id="28" name="Oval 13"/>
          <p:cNvSpPr>
            <a:spLocks noChangeArrowheads="1"/>
          </p:cNvSpPr>
          <p:nvPr/>
        </p:nvSpPr>
        <p:spPr bwMode="auto">
          <a:xfrm>
            <a:off x="1043608" y="5622104"/>
            <a:ext cx="383982" cy="38968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en-US" altLang="ko-KR" sz="2400">
                <a:latin typeface="Arial" pitchFamily="34" charset="0"/>
                <a:ea typeface="돋움" pitchFamily="50" charset="-127"/>
              </a:rPr>
              <a:t>K</a:t>
            </a:r>
          </a:p>
        </p:txBody>
      </p:sp>
      <p:sp>
        <p:nvSpPr>
          <p:cNvPr id="29" name="Oval 14"/>
          <p:cNvSpPr>
            <a:spLocks noChangeArrowheads="1"/>
          </p:cNvSpPr>
          <p:nvPr/>
        </p:nvSpPr>
        <p:spPr bwMode="auto">
          <a:xfrm>
            <a:off x="1792842" y="5631608"/>
            <a:ext cx="383982" cy="38968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en-US" altLang="ko-KR" sz="2400">
                <a:latin typeface="Arial" pitchFamily="34" charset="0"/>
                <a:ea typeface="돋움" pitchFamily="50" charset="-127"/>
              </a:rPr>
              <a:t>L</a:t>
            </a:r>
          </a:p>
        </p:txBody>
      </p:sp>
      <p:sp>
        <p:nvSpPr>
          <p:cNvPr id="30" name="Oval 15"/>
          <p:cNvSpPr>
            <a:spLocks noChangeArrowheads="1"/>
          </p:cNvSpPr>
          <p:nvPr/>
        </p:nvSpPr>
        <p:spPr bwMode="auto">
          <a:xfrm>
            <a:off x="2457787" y="4747701"/>
            <a:ext cx="383982" cy="38968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en-US" altLang="ko-KR" sz="2400">
                <a:latin typeface="Arial" pitchFamily="34" charset="0"/>
                <a:ea typeface="돋움" pitchFamily="50" charset="-127"/>
              </a:rPr>
              <a:t>F</a:t>
            </a:r>
          </a:p>
        </p:txBody>
      </p:sp>
      <p:sp>
        <p:nvSpPr>
          <p:cNvPr id="31" name="Oval 16"/>
          <p:cNvSpPr>
            <a:spLocks noChangeArrowheads="1"/>
          </p:cNvSpPr>
          <p:nvPr/>
        </p:nvSpPr>
        <p:spPr bwMode="auto">
          <a:xfrm>
            <a:off x="3178925" y="4766709"/>
            <a:ext cx="383982" cy="38968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en-US" altLang="ko-KR" sz="2400">
                <a:latin typeface="Arial" pitchFamily="34" charset="0"/>
                <a:ea typeface="돋움" pitchFamily="50" charset="-127"/>
              </a:rPr>
              <a:t>G</a:t>
            </a:r>
          </a:p>
        </p:txBody>
      </p:sp>
      <p:sp>
        <p:nvSpPr>
          <p:cNvPr id="32" name="Oval 17"/>
          <p:cNvSpPr>
            <a:spLocks noChangeArrowheads="1"/>
          </p:cNvSpPr>
          <p:nvPr/>
        </p:nvSpPr>
        <p:spPr bwMode="auto">
          <a:xfrm>
            <a:off x="3750216" y="3892306"/>
            <a:ext cx="383982" cy="38968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en-US" altLang="ko-KR" sz="2400">
                <a:latin typeface="Arial" pitchFamily="34" charset="0"/>
                <a:ea typeface="돋움" pitchFamily="50" charset="-127"/>
              </a:rPr>
              <a:t>C</a:t>
            </a:r>
          </a:p>
        </p:txBody>
      </p:sp>
      <p:sp>
        <p:nvSpPr>
          <p:cNvPr id="33" name="Oval 18"/>
          <p:cNvSpPr>
            <a:spLocks noChangeArrowheads="1"/>
          </p:cNvSpPr>
          <p:nvPr/>
        </p:nvSpPr>
        <p:spPr bwMode="auto">
          <a:xfrm>
            <a:off x="5164395" y="3892306"/>
            <a:ext cx="383982" cy="38968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en-US" altLang="ko-KR" sz="2400" dirty="0">
                <a:latin typeface="Arial" pitchFamily="34" charset="0"/>
                <a:ea typeface="돋움" pitchFamily="50" charset="-127"/>
              </a:rPr>
              <a:t>D</a:t>
            </a:r>
          </a:p>
        </p:txBody>
      </p:sp>
      <p:sp>
        <p:nvSpPr>
          <p:cNvPr id="34" name="Oval 19"/>
          <p:cNvSpPr>
            <a:spLocks noChangeArrowheads="1"/>
          </p:cNvSpPr>
          <p:nvPr/>
        </p:nvSpPr>
        <p:spPr bwMode="auto">
          <a:xfrm>
            <a:off x="4555642" y="4766709"/>
            <a:ext cx="383982" cy="38968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en-US" altLang="ko-KR" sz="2400">
                <a:latin typeface="Arial" pitchFamily="34" charset="0"/>
                <a:ea typeface="돋움" pitchFamily="50" charset="-127"/>
              </a:rPr>
              <a:t>H</a:t>
            </a:r>
          </a:p>
        </p:txBody>
      </p:sp>
      <p:sp>
        <p:nvSpPr>
          <p:cNvPr id="35" name="Oval 20"/>
          <p:cNvSpPr>
            <a:spLocks noChangeArrowheads="1"/>
          </p:cNvSpPr>
          <p:nvPr/>
        </p:nvSpPr>
        <p:spPr bwMode="auto">
          <a:xfrm>
            <a:off x="3946890" y="5612600"/>
            <a:ext cx="383982" cy="38968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en-US" altLang="ko-KR" sz="2400">
                <a:latin typeface="Arial" pitchFamily="34" charset="0"/>
                <a:ea typeface="돋움" pitchFamily="50" charset="-127"/>
              </a:rPr>
              <a:t>M</a:t>
            </a:r>
          </a:p>
        </p:txBody>
      </p: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5314242" y="4776214"/>
            <a:ext cx="383982" cy="38968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en-US" altLang="ko-KR" sz="2400">
                <a:latin typeface="Arial" pitchFamily="34" charset="0"/>
                <a:ea typeface="돋움" pitchFamily="50" charset="-127"/>
              </a:rPr>
              <a:t>I</a:t>
            </a:r>
          </a:p>
        </p:txBody>
      </p:sp>
      <p:sp>
        <p:nvSpPr>
          <p:cNvPr id="37" name="Oval 22"/>
          <p:cNvSpPr>
            <a:spLocks noChangeArrowheads="1"/>
          </p:cNvSpPr>
          <p:nvPr/>
        </p:nvSpPr>
        <p:spPr bwMode="auto">
          <a:xfrm>
            <a:off x="6063476" y="4776214"/>
            <a:ext cx="383982" cy="38968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en-US" altLang="ko-KR" sz="2400">
                <a:latin typeface="Arial" pitchFamily="34" charset="0"/>
                <a:ea typeface="돋움" pitchFamily="50" charset="-127"/>
              </a:rPr>
              <a:t>J</a:t>
            </a:r>
          </a:p>
        </p:txBody>
      </p:sp>
      <p:sp>
        <p:nvSpPr>
          <p:cNvPr id="38" name="Line 23"/>
          <p:cNvSpPr>
            <a:spLocks noChangeShapeType="1"/>
          </p:cNvSpPr>
          <p:nvPr/>
        </p:nvSpPr>
        <p:spPr bwMode="auto">
          <a:xfrm flipH="1">
            <a:off x="2668509" y="3431344"/>
            <a:ext cx="393348" cy="51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24"/>
          <p:cNvSpPr>
            <a:spLocks noChangeShapeType="1"/>
          </p:cNvSpPr>
          <p:nvPr/>
        </p:nvSpPr>
        <p:spPr bwMode="auto">
          <a:xfrm flipH="1">
            <a:off x="2036343" y="4259413"/>
            <a:ext cx="394519" cy="53105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25"/>
          <p:cNvSpPr>
            <a:spLocks noChangeShapeType="1"/>
          </p:cNvSpPr>
          <p:nvPr/>
        </p:nvSpPr>
        <p:spPr bwMode="auto">
          <a:xfrm flipH="1">
            <a:off x="1356179" y="5119560"/>
            <a:ext cx="423785" cy="5655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>
            <a:off x="2724702" y="4087146"/>
            <a:ext cx="101146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27"/>
          <p:cNvSpPr>
            <a:spLocks noChangeShapeType="1"/>
          </p:cNvSpPr>
          <p:nvPr/>
        </p:nvSpPr>
        <p:spPr bwMode="auto">
          <a:xfrm>
            <a:off x="2106584" y="4942541"/>
            <a:ext cx="33715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28"/>
          <p:cNvSpPr>
            <a:spLocks noChangeShapeType="1"/>
          </p:cNvSpPr>
          <p:nvPr/>
        </p:nvSpPr>
        <p:spPr bwMode="auto">
          <a:xfrm flipH="1">
            <a:off x="3441157" y="4259413"/>
            <a:ext cx="394519" cy="53105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29"/>
          <p:cNvSpPr>
            <a:spLocks noChangeShapeType="1"/>
          </p:cNvSpPr>
          <p:nvPr/>
        </p:nvSpPr>
        <p:spPr bwMode="auto">
          <a:xfrm>
            <a:off x="4138881" y="4087146"/>
            <a:ext cx="101146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30"/>
          <p:cNvSpPr>
            <a:spLocks noChangeShapeType="1"/>
          </p:cNvSpPr>
          <p:nvPr/>
        </p:nvSpPr>
        <p:spPr bwMode="auto">
          <a:xfrm flipH="1">
            <a:off x="4845970" y="4259413"/>
            <a:ext cx="394519" cy="53105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31"/>
          <p:cNvSpPr>
            <a:spLocks noChangeShapeType="1"/>
          </p:cNvSpPr>
          <p:nvPr/>
        </p:nvSpPr>
        <p:spPr bwMode="auto">
          <a:xfrm flipH="1">
            <a:off x="4227852" y="5114807"/>
            <a:ext cx="394519" cy="53105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32"/>
          <p:cNvSpPr>
            <a:spLocks noChangeShapeType="1"/>
          </p:cNvSpPr>
          <p:nvPr/>
        </p:nvSpPr>
        <p:spPr bwMode="auto">
          <a:xfrm>
            <a:off x="4953673" y="4971054"/>
            <a:ext cx="33715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33"/>
          <p:cNvSpPr>
            <a:spLocks noChangeShapeType="1"/>
          </p:cNvSpPr>
          <p:nvPr/>
        </p:nvSpPr>
        <p:spPr bwMode="auto">
          <a:xfrm>
            <a:off x="5712272" y="4971054"/>
            <a:ext cx="33715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34"/>
          <p:cNvSpPr>
            <a:spLocks noChangeShapeType="1"/>
          </p:cNvSpPr>
          <p:nvPr/>
        </p:nvSpPr>
        <p:spPr bwMode="auto">
          <a:xfrm>
            <a:off x="1432273" y="5826448"/>
            <a:ext cx="33715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82B10-ACB2-C94E-B686-842978D8F808}"/>
              </a:ext>
            </a:extLst>
          </p:cNvPr>
          <p:cNvSpPr txBox="1"/>
          <p:nvPr/>
        </p:nvSpPr>
        <p:spPr>
          <a:xfrm>
            <a:off x="6804248" y="2420888"/>
            <a:ext cx="2160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</a:t>
            </a:r>
            <a:r>
              <a:rPr lang="ko-KR" altLang="en-US" dirty="0"/>
              <a:t>가 </a:t>
            </a:r>
            <a:r>
              <a:rPr lang="ko-KR" altLang="en-US" dirty="0" err="1"/>
              <a:t>얼마이든간데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개의 포인터만 가짐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부모를 찾아가기 힘듦</a:t>
            </a:r>
            <a:r>
              <a:rPr lang="en-US" altLang="ko-KR" dirty="0"/>
              <a:t>.</a:t>
            </a:r>
            <a:endParaRPr kumimoji="1"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6672205-9965-FE4F-A267-F42AB84C2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959883"/>
              </p:ext>
            </p:extLst>
          </p:nvPr>
        </p:nvGraphicFramePr>
        <p:xfrm>
          <a:off x="7236296" y="4204859"/>
          <a:ext cx="106255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277">
                  <a:extLst>
                    <a:ext uri="{9D8B030D-6E8A-4147-A177-3AD203B41FA5}">
                      <a16:colId xmlns:a16="http://schemas.microsoft.com/office/drawing/2014/main" val="3549961172"/>
                    </a:ext>
                  </a:extLst>
                </a:gridCol>
                <a:gridCol w="531277">
                  <a:extLst>
                    <a:ext uri="{9D8B030D-6E8A-4147-A177-3AD203B41FA5}">
                      <a16:colId xmlns:a16="http://schemas.microsoft.com/office/drawing/2014/main" val="1487564644"/>
                    </a:ext>
                  </a:extLst>
                </a:gridCol>
              </a:tblGrid>
              <a:tr h="19970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85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631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54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Left Child-Right Child Representation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12</a:t>
            </a:fld>
            <a:r>
              <a:rPr lang="en-US" altLang="ko-KR"/>
              <a:t>-</a:t>
            </a:r>
            <a:endParaRPr lang="en-US" altLang="ko-KR" dirty="0"/>
          </a:p>
        </p:txBody>
      </p:sp>
      <p:grpSp>
        <p:nvGrpSpPr>
          <p:cNvPr id="13" name="Group 50"/>
          <p:cNvGrpSpPr>
            <a:grpSpLocks/>
          </p:cNvGrpSpPr>
          <p:nvPr/>
        </p:nvGrpSpPr>
        <p:grpSpPr bwMode="auto">
          <a:xfrm>
            <a:off x="1237076" y="1268760"/>
            <a:ext cx="3660760" cy="1656184"/>
            <a:chOff x="612" y="3022"/>
            <a:chExt cx="1786" cy="636"/>
          </a:xfrm>
        </p:grpSpPr>
        <p:sp>
          <p:nvSpPr>
            <p:cNvPr id="14" name="Rectangle 25"/>
            <p:cNvSpPr>
              <a:spLocks noChangeArrowheads="1"/>
            </p:cNvSpPr>
            <p:nvPr/>
          </p:nvSpPr>
          <p:spPr bwMode="auto">
            <a:xfrm>
              <a:off x="612" y="3022"/>
              <a:ext cx="1786" cy="6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5" name="Line 26"/>
            <p:cNvSpPr>
              <a:spLocks noChangeShapeType="1"/>
            </p:cNvSpPr>
            <p:nvPr/>
          </p:nvSpPr>
          <p:spPr bwMode="auto">
            <a:xfrm>
              <a:off x="612" y="3340"/>
              <a:ext cx="17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6" name="Line 27"/>
            <p:cNvSpPr>
              <a:spLocks noChangeShapeType="1"/>
            </p:cNvSpPr>
            <p:nvPr/>
          </p:nvSpPr>
          <p:spPr bwMode="auto">
            <a:xfrm>
              <a:off x="1474" y="334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7" name="Text Box 40"/>
            <p:cNvSpPr txBox="1">
              <a:spLocks noChangeArrowheads="1"/>
            </p:cNvSpPr>
            <p:nvPr/>
          </p:nvSpPr>
          <p:spPr bwMode="auto">
            <a:xfrm>
              <a:off x="1285" y="3067"/>
              <a:ext cx="342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Consolas" pitchFamily="49" charset="0"/>
                  <a:cs typeface="Consolas" pitchFamily="49" charset="0"/>
                </a:rPr>
                <a:t>data</a:t>
              </a:r>
            </a:p>
          </p:txBody>
        </p:sp>
        <p:sp>
          <p:nvSpPr>
            <p:cNvPr id="18" name="Text Box 43"/>
            <p:cNvSpPr txBox="1">
              <a:spLocks noChangeArrowheads="1"/>
            </p:cNvSpPr>
            <p:nvPr/>
          </p:nvSpPr>
          <p:spPr bwMode="auto">
            <a:xfrm>
              <a:off x="682" y="3385"/>
              <a:ext cx="728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Left child</a:t>
              </a:r>
            </a:p>
          </p:txBody>
        </p:sp>
        <p:sp>
          <p:nvSpPr>
            <p:cNvPr id="19" name="Text Box 44"/>
            <p:cNvSpPr txBox="1">
              <a:spLocks noChangeArrowheads="1"/>
            </p:cNvSpPr>
            <p:nvPr/>
          </p:nvSpPr>
          <p:spPr bwMode="auto">
            <a:xfrm>
              <a:off x="1547" y="3385"/>
              <a:ext cx="792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Consolas" pitchFamily="49" charset="0"/>
                  <a:cs typeface="Consolas" pitchFamily="49" charset="0"/>
                </a:rPr>
                <a:t>Right child</a:t>
              </a:r>
            </a:p>
          </p:txBody>
        </p:sp>
      </p:grpSp>
      <p:pic>
        <p:nvPicPr>
          <p:cNvPr id="20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509" y="1268760"/>
            <a:ext cx="3654425" cy="465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B45B2D-DBD1-A94A-9393-809B025D3A09}"/>
              </a:ext>
            </a:extLst>
          </p:cNvPr>
          <p:cNvSpPr txBox="1"/>
          <p:nvPr/>
        </p:nvSpPr>
        <p:spPr>
          <a:xfrm>
            <a:off x="683568" y="3356992"/>
            <a:ext cx="4093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어떤 종류의 트리도 손실없이 </a:t>
            </a:r>
            <a:r>
              <a:rPr kumimoji="1" lang="en-US" altLang="ko-KR" dirty="0"/>
              <a:t>binary tree</a:t>
            </a:r>
            <a:r>
              <a:rPr kumimoji="1" lang="ko-KR" altLang="en-US" dirty="0"/>
              <a:t>로 만들 수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0501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Binary Tree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Definition 1)</a:t>
            </a:r>
          </a:p>
          <a:p>
            <a:pPr lvl="1"/>
            <a:r>
              <a:rPr lang="en-US" altLang="ko-KR" sz="1800" dirty="0"/>
              <a:t>Finite set of nodes that is either empty or consists of a root and two disjoint binary trees called the left </a:t>
            </a:r>
            <a:r>
              <a:rPr lang="en-US" altLang="ko-KR" sz="1800" dirty="0" err="1"/>
              <a:t>subtree</a:t>
            </a:r>
            <a:r>
              <a:rPr lang="en-US" altLang="ko-KR" sz="1800" dirty="0"/>
              <a:t> and the right </a:t>
            </a:r>
            <a:r>
              <a:rPr lang="en-US" altLang="ko-KR" sz="1800" dirty="0" err="1"/>
              <a:t>subtree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/>
              <a:t>Differences from Tree</a:t>
            </a:r>
          </a:p>
          <a:p>
            <a:pPr lvl="2"/>
            <a:r>
              <a:rPr lang="en-US" altLang="ko-KR" dirty="0"/>
              <a:t>Minimum number of nodes : 1 vs. 0</a:t>
            </a:r>
          </a:p>
          <a:p>
            <a:pPr lvl="2"/>
            <a:r>
              <a:rPr lang="en-US" altLang="ko-KR" dirty="0"/>
              <a:t>Significance of the order of the children : No vs. Yes</a:t>
            </a:r>
          </a:p>
        </p:txBody>
      </p:sp>
      <p:sp>
        <p:nvSpPr>
          <p:cNvPr id="44" name="슬라이드 번호 개체 틀 4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13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 flipH="1">
            <a:off x="1166624" y="2766851"/>
            <a:ext cx="1085918" cy="1316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3473080" y="2712440"/>
            <a:ext cx="1153228" cy="13711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7675" name="Line 27"/>
          <p:cNvSpPr>
            <a:spLocks noChangeShapeType="1"/>
          </p:cNvSpPr>
          <p:nvPr/>
        </p:nvSpPr>
        <p:spPr bwMode="auto">
          <a:xfrm flipH="1">
            <a:off x="6255182" y="2766851"/>
            <a:ext cx="542959" cy="7133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7676" name="Line 28"/>
          <p:cNvSpPr>
            <a:spLocks noChangeShapeType="1"/>
          </p:cNvSpPr>
          <p:nvPr/>
        </p:nvSpPr>
        <p:spPr bwMode="auto">
          <a:xfrm flipH="1">
            <a:off x="7001564" y="3699103"/>
            <a:ext cx="406845" cy="6589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7674" name="Line 26"/>
          <p:cNvSpPr>
            <a:spLocks noChangeShapeType="1"/>
          </p:cNvSpPr>
          <p:nvPr/>
        </p:nvSpPr>
        <p:spPr bwMode="auto">
          <a:xfrm>
            <a:off x="6798142" y="2766851"/>
            <a:ext cx="1289341" cy="16456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7663" name="Oval 15"/>
          <p:cNvSpPr>
            <a:spLocks noChangeArrowheads="1"/>
          </p:cNvSpPr>
          <p:nvPr/>
        </p:nvSpPr>
        <p:spPr bwMode="auto">
          <a:xfrm>
            <a:off x="7237645" y="3369025"/>
            <a:ext cx="542959" cy="51993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6743573" y="4180359"/>
            <a:ext cx="575617" cy="50057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7665" name="Oval 17"/>
          <p:cNvSpPr>
            <a:spLocks noChangeArrowheads="1"/>
          </p:cNvSpPr>
          <p:nvPr/>
        </p:nvSpPr>
        <p:spPr bwMode="auto">
          <a:xfrm>
            <a:off x="7747946" y="4150115"/>
            <a:ext cx="568470" cy="51993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7356058" y="3424627"/>
            <a:ext cx="326075" cy="400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C</a:t>
            </a:r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6851989" y="4248056"/>
            <a:ext cx="326075" cy="400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D</a:t>
            </a:r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7894530" y="4248056"/>
            <a:ext cx="326075" cy="400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E</a:t>
            </a:r>
          </a:p>
        </p:txBody>
      </p:sp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2400622" y="3130804"/>
            <a:ext cx="5229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Consolas" pitchFamily="49" charset="0"/>
                <a:cs typeface="Times New Roman" pitchFamily="18" charset="0"/>
              </a:rPr>
              <a:t>≠</a:t>
            </a:r>
          </a:p>
        </p:txBody>
      </p:sp>
      <p:sp>
        <p:nvSpPr>
          <p:cNvPr id="37" name="Oval 15"/>
          <p:cNvSpPr>
            <a:spLocks noChangeArrowheads="1"/>
          </p:cNvSpPr>
          <p:nvPr/>
        </p:nvSpPr>
        <p:spPr bwMode="auto">
          <a:xfrm>
            <a:off x="6553585" y="2542554"/>
            <a:ext cx="542959" cy="51993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6662028" y="2602407"/>
            <a:ext cx="326075" cy="400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A</a:t>
            </a:r>
          </a:p>
        </p:txBody>
      </p:sp>
      <p:sp>
        <p:nvSpPr>
          <p:cNvPr id="38" name="Oval 15"/>
          <p:cNvSpPr>
            <a:spLocks noChangeArrowheads="1"/>
          </p:cNvSpPr>
          <p:nvPr/>
        </p:nvSpPr>
        <p:spPr bwMode="auto">
          <a:xfrm>
            <a:off x="5887974" y="3347992"/>
            <a:ext cx="542959" cy="51993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5996417" y="3424627"/>
            <a:ext cx="326075" cy="400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B</a:t>
            </a:r>
          </a:p>
        </p:txBody>
      </p:sp>
      <p:sp>
        <p:nvSpPr>
          <p:cNvPr id="39" name="Oval 15"/>
          <p:cNvSpPr>
            <a:spLocks noChangeArrowheads="1"/>
          </p:cNvSpPr>
          <p:nvPr/>
        </p:nvSpPr>
        <p:spPr bwMode="auto">
          <a:xfrm>
            <a:off x="3201600" y="2542554"/>
            <a:ext cx="542959" cy="51993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3744559" y="3179170"/>
            <a:ext cx="542959" cy="51993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1" name="Oval 15"/>
          <p:cNvSpPr>
            <a:spLocks noChangeArrowheads="1"/>
          </p:cNvSpPr>
          <p:nvPr/>
        </p:nvSpPr>
        <p:spPr bwMode="auto">
          <a:xfrm>
            <a:off x="4383246" y="3826588"/>
            <a:ext cx="542959" cy="51993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476993" y="3179170"/>
            <a:ext cx="542959" cy="51993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auto">
          <a:xfrm>
            <a:off x="869716" y="3826588"/>
            <a:ext cx="542959" cy="51993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45" name="Oval 15"/>
          <p:cNvSpPr>
            <a:spLocks noChangeArrowheads="1"/>
          </p:cNvSpPr>
          <p:nvPr/>
        </p:nvSpPr>
        <p:spPr bwMode="auto">
          <a:xfrm>
            <a:off x="1999011" y="2567946"/>
            <a:ext cx="542959" cy="51993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978159" y="3919168"/>
            <a:ext cx="326075" cy="400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C</a:t>
            </a:r>
          </a:p>
        </p:txBody>
      </p:sp>
      <p:sp>
        <p:nvSpPr>
          <p:cNvPr id="27669" name="Text Box 21"/>
          <p:cNvSpPr txBox="1">
            <a:spLocks noChangeArrowheads="1"/>
          </p:cNvSpPr>
          <p:nvPr/>
        </p:nvSpPr>
        <p:spPr bwMode="auto">
          <a:xfrm>
            <a:off x="1585436" y="3260183"/>
            <a:ext cx="326075" cy="400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B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2107454" y="2638682"/>
            <a:ext cx="326075" cy="400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</a:rPr>
              <a:t>A</a:t>
            </a:r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3338462" y="2627800"/>
            <a:ext cx="326075" cy="400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A</a:t>
            </a:r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3879925" y="3260183"/>
            <a:ext cx="326075" cy="400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B</a:t>
            </a:r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4491689" y="3919168"/>
            <a:ext cx="326075" cy="400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</a:rPr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4FAE4B-3471-C24C-ABCF-B74436299AA2}"/>
              </a:ext>
            </a:extLst>
          </p:cNvPr>
          <p:cNvSpPr txBox="1"/>
          <p:nvPr/>
        </p:nvSpPr>
        <p:spPr>
          <a:xfrm>
            <a:off x="869716" y="5445224"/>
            <a:ext cx="7350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일반적인 </a:t>
            </a:r>
            <a:r>
              <a:rPr kumimoji="1" lang="en-US" altLang="ko-KR" dirty="0"/>
              <a:t>tree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child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다 같게 봄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lang="en-US" altLang="ko-KR" dirty="0"/>
              <a:t>Binary tree</a:t>
            </a:r>
            <a:r>
              <a:rPr lang="ko-KR" altLang="en-US" dirty="0"/>
              <a:t>에서는 </a:t>
            </a:r>
            <a:r>
              <a:rPr lang="en-US" altLang="ko-KR" dirty="0"/>
              <a:t>left, right child</a:t>
            </a:r>
            <a:r>
              <a:rPr lang="ko-KR" altLang="en-US" dirty="0" err="1"/>
              <a:t>를</a:t>
            </a:r>
            <a:r>
              <a:rPr lang="ko-KR" altLang="en-US" dirty="0"/>
              <a:t> 구별함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kumimoji="1" lang="ko-KR" alt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Tree Representation of Trees</a:t>
            </a:r>
            <a:endParaRPr lang="ko-KR" altLang="en-US" dirty="0"/>
          </a:p>
        </p:txBody>
      </p:sp>
      <p:sp>
        <p:nvSpPr>
          <p:cNvPr id="54" name="슬라이드 번호 개체 틀 5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14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139304" name="AutoShape 40"/>
          <p:cNvSpPr>
            <a:spLocks noChangeArrowheads="1"/>
          </p:cNvSpPr>
          <p:nvPr/>
        </p:nvSpPr>
        <p:spPr bwMode="auto">
          <a:xfrm>
            <a:off x="2971800" y="3420429"/>
            <a:ext cx="366960" cy="412194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grpSp>
        <p:nvGrpSpPr>
          <p:cNvPr id="139323" name="Group 59"/>
          <p:cNvGrpSpPr>
            <a:grpSpLocks/>
          </p:cNvGrpSpPr>
          <p:nvPr/>
        </p:nvGrpSpPr>
        <p:grpSpPr bwMode="auto">
          <a:xfrm>
            <a:off x="762000" y="1066800"/>
            <a:ext cx="3492500" cy="2200275"/>
            <a:chOff x="480" y="672"/>
            <a:chExt cx="2200" cy="1386"/>
          </a:xfrm>
        </p:grpSpPr>
        <p:sp>
          <p:nvSpPr>
            <p:cNvPr id="139316" name="Line 52"/>
            <p:cNvSpPr>
              <a:spLocks noChangeShapeType="1"/>
            </p:cNvSpPr>
            <p:nvPr/>
          </p:nvSpPr>
          <p:spPr bwMode="auto">
            <a:xfrm>
              <a:off x="1632" y="148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39280" name="Line 16"/>
            <p:cNvSpPr>
              <a:spLocks noChangeShapeType="1"/>
            </p:cNvSpPr>
            <p:nvPr/>
          </p:nvSpPr>
          <p:spPr bwMode="auto">
            <a:xfrm flipH="1">
              <a:off x="966" y="900"/>
              <a:ext cx="636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39269" name="Text Box 5"/>
            <p:cNvSpPr txBox="1">
              <a:spLocks noChangeArrowheads="1"/>
            </p:cNvSpPr>
            <p:nvPr/>
          </p:nvSpPr>
          <p:spPr bwMode="auto">
            <a:xfrm>
              <a:off x="1504" y="1260"/>
              <a:ext cx="294" cy="2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>
                  <a:latin typeface="Consolas" pitchFamily="49" charset="0"/>
                  <a:ea typeface="바탕" pitchFamily="18" charset="-127"/>
                </a:rPr>
                <a:t>C</a:t>
              </a:r>
              <a:endParaRPr lang="en-US" altLang="ko-KR">
                <a:latin typeface="Consolas" pitchFamily="49" charset="0"/>
              </a:endParaRPr>
            </a:p>
          </p:txBody>
        </p:sp>
        <p:sp>
          <p:nvSpPr>
            <p:cNvPr id="139270" name="Text Box 6"/>
            <p:cNvSpPr txBox="1">
              <a:spLocks noChangeArrowheads="1"/>
            </p:cNvSpPr>
            <p:nvPr/>
          </p:nvSpPr>
          <p:spPr bwMode="auto">
            <a:xfrm>
              <a:off x="2422" y="1260"/>
              <a:ext cx="258" cy="2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>
                  <a:latin typeface="Consolas" pitchFamily="49" charset="0"/>
                  <a:ea typeface="바탕" pitchFamily="18" charset="-127"/>
                </a:rPr>
                <a:t>D</a:t>
              </a:r>
              <a:endParaRPr lang="en-US" altLang="ko-KR">
                <a:latin typeface="Consolas" pitchFamily="49" charset="0"/>
              </a:endParaRPr>
            </a:p>
          </p:txBody>
        </p:sp>
        <p:sp>
          <p:nvSpPr>
            <p:cNvPr id="139271" name="Text Box 7"/>
            <p:cNvSpPr txBox="1">
              <a:spLocks noChangeArrowheads="1"/>
            </p:cNvSpPr>
            <p:nvPr/>
          </p:nvSpPr>
          <p:spPr bwMode="auto">
            <a:xfrm>
              <a:off x="480" y="1836"/>
              <a:ext cx="252" cy="22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>
                  <a:latin typeface="Consolas" pitchFamily="49" charset="0"/>
                  <a:ea typeface="바탕" pitchFamily="18" charset="-127"/>
                </a:rPr>
                <a:t>E</a:t>
              </a:r>
              <a:endParaRPr lang="en-US" altLang="ko-KR">
                <a:latin typeface="Consolas" pitchFamily="49" charset="0"/>
              </a:endParaRPr>
            </a:p>
          </p:txBody>
        </p:sp>
        <p:sp>
          <p:nvSpPr>
            <p:cNvPr id="139272" name="Text Box 8"/>
            <p:cNvSpPr txBox="1">
              <a:spLocks noChangeArrowheads="1"/>
            </p:cNvSpPr>
            <p:nvPr/>
          </p:nvSpPr>
          <p:spPr bwMode="auto">
            <a:xfrm>
              <a:off x="1014" y="1836"/>
              <a:ext cx="240" cy="22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>
                  <a:latin typeface="Consolas" pitchFamily="49" charset="0"/>
                  <a:ea typeface="바탕" pitchFamily="18" charset="-127"/>
                </a:rPr>
                <a:t>F</a:t>
              </a:r>
              <a:endParaRPr lang="en-US" altLang="ko-KR">
                <a:latin typeface="Consolas" pitchFamily="49" charset="0"/>
              </a:endParaRPr>
            </a:p>
          </p:txBody>
        </p:sp>
        <p:sp>
          <p:nvSpPr>
            <p:cNvPr id="139281" name="Line 17"/>
            <p:cNvSpPr>
              <a:spLocks noChangeShapeType="1"/>
            </p:cNvSpPr>
            <p:nvPr/>
          </p:nvSpPr>
          <p:spPr bwMode="auto">
            <a:xfrm>
              <a:off x="1648" y="878"/>
              <a:ext cx="0" cy="3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39282" name="Line 18"/>
            <p:cNvSpPr>
              <a:spLocks noChangeShapeType="1"/>
            </p:cNvSpPr>
            <p:nvPr/>
          </p:nvSpPr>
          <p:spPr bwMode="auto">
            <a:xfrm>
              <a:off x="1648" y="878"/>
              <a:ext cx="858" cy="3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39283" name="Line 19"/>
            <p:cNvSpPr>
              <a:spLocks noChangeShapeType="1"/>
            </p:cNvSpPr>
            <p:nvPr/>
          </p:nvSpPr>
          <p:spPr bwMode="auto">
            <a:xfrm flipH="1">
              <a:off x="600" y="1476"/>
              <a:ext cx="276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39284" name="Line 20"/>
            <p:cNvSpPr>
              <a:spLocks noChangeShapeType="1"/>
            </p:cNvSpPr>
            <p:nvPr/>
          </p:nvSpPr>
          <p:spPr bwMode="auto">
            <a:xfrm>
              <a:off x="876" y="1476"/>
              <a:ext cx="234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39292" name="Text Box 28" descr="A"/>
            <p:cNvSpPr txBox="1">
              <a:spLocks noChangeArrowheads="1"/>
            </p:cNvSpPr>
            <p:nvPr/>
          </p:nvSpPr>
          <p:spPr bwMode="auto">
            <a:xfrm>
              <a:off x="1494" y="672"/>
              <a:ext cx="294" cy="2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>
                  <a:latin typeface="Consolas" pitchFamily="49" charset="0"/>
                  <a:ea typeface="바탕" pitchFamily="18" charset="-127"/>
                </a:rPr>
                <a:t>A</a:t>
              </a:r>
              <a:endParaRPr lang="en-US" altLang="ko-KR">
                <a:latin typeface="Consolas" pitchFamily="49" charset="0"/>
              </a:endParaRPr>
            </a:p>
          </p:txBody>
        </p:sp>
        <p:sp>
          <p:nvSpPr>
            <p:cNvPr id="139268" name="Text Box 4"/>
            <p:cNvSpPr txBox="1">
              <a:spLocks noChangeArrowheads="1"/>
            </p:cNvSpPr>
            <p:nvPr/>
          </p:nvSpPr>
          <p:spPr bwMode="auto">
            <a:xfrm>
              <a:off x="744" y="1260"/>
              <a:ext cx="270" cy="2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>
                  <a:latin typeface="Consolas" pitchFamily="49" charset="0"/>
                  <a:ea typeface="바탕" pitchFamily="18" charset="-127"/>
                </a:rPr>
                <a:t>B</a:t>
              </a:r>
              <a:endParaRPr lang="en-US" altLang="ko-KR">
                <a:latin typeface="Consolas" pitchFamily="49" charset="0"/>
              </a:endParaRPr>
            </a:p>
          </p:txBody>
        </p:sp>
        <p:sp>
          <p:nvSpPr>
            <p:cNvPr id="139317" name="Text Box 53"/>
            <p:cNvSpPr txBox="1">
              <a:spLocks noChangeArrowheads="1"/>
            </p:cNvSpPr>
            <p:nvPr/>
          </p:nvSpPr>
          <p:spPr bwMode="auto">
            <a:xfrm>
              <a:off x="1488" y="1770"/>
              <a:ext cx="294" cy="2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>
                  <a:latin typeface="Consolas" pitchFamily="49" charset="0"/>
                  <a:ea typeface="바탕" pitchFamily="18" charset="-127"/>
                </a:rPr>
                <a:t>G</a:t>
              </a:r>
              <a:endParaRPr lang="en-US" altLang="ko-KR">
                <a:latin typeface="Consolas" pitchFamily="49" charset="0"/>
              </a:endParaRPr>
            </a:p>
          </p:txBody>
        </p:sp>
      </p:grpSp>
      <p:sp>
        <p:nvSpPr>
          <p:cNvPr id="139300" name="Line 36"/>
          <p:cNvSpPr>
            <a:spLocks noChangeShapeType="1"/>
          </p:cNvSpPr>
          <p:nvPr/>
        </p:nvSpPr>
        <p:spPr bwMode="auto">
          <a:xfrm flipH="1">
            <a:off x="1552575" y="5229225"/>
            <a:ext cx="43815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39319" name="Line 55"/>
          <p:cNvSpPr>
            <a:spLocks noChangeShapeType="1"/>
          </p:cNvSpPr>
          <p:nvPr/>
        </p:nvSpPr>
        <p:spPr bwMode="auto">
          <a:xfrm flipH="1">
            <a:off x="2971800" y="5248275"/>
            <a:ext cx="2286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39301" name="Line 37"/>
          <p:cNvSpPr>
            <a:spLocks noChangeShapeType="1"/>
          </p:cNvSpPr>
          <p:nvPr/>
        </p:nvSpPr>
        <p:spPr bwMode="auto">
          <a:xfrm flipV="1">
            <a:off x="1549400" y="5948363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39298" name="Line 34"/>
          <p:cNvSpPr>
            <a:spLocks noChangeShapeType="1"/>
          </p:cNvSpPr>
          <p:nvPr/>
        </p:nvSpPr>
        <p:spPr bwMode="auto">
          <a:xfrm flipV="1">
            <a:off x="2006600" y="5038725"/>
            <a:ext cx="1219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39299" name="Line 35"/>
          <p:cNvSpPr>
            <a:spLocks noChangeShapeType="1"/>
          </p:cNvSpPr>
          <p:nvPr/>
        </p:nvSpPr>
        <p:spPr bwMode="auto">
          <a:xfrm flipV="1">
            <a:off x="3149600" y="5038725"/>
            <a:ext cx="1447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39293" name="Line 29"/>
          <p:cNvSpPr>
            <a:spLocks noChangeShapeType="1"/>
          </p:cNvSpPr>
          <p:nvPr/>
        </p:nvSpPr>
        <p:spPr bwMode="auto">
          <a:xfrm flipH="1">
            <a:off x="2133600" y="4314825"/>
            <a:ext cx="1009650" cy="638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139294" name="Text Box 30"/>
          <p:cNvSpPr txBox="1">
            <a:spLocks noChangeArrowheads="1"/>
          </p:cNvSpPr>
          <p:nvPr/>
        </p:nvSpPr>
        <p:spPr bwMode="auto">
          <a:xfrm>
            <a:off x="2987675" y="4886325"/>
            <a:ext cx="466725" cy="409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>
                <a:latin typeface="Consolas" pitchFamily="49" charset="0"/>
                <a:ea typeface="바탕" pitchFamily="18" charset="-127"/>
              </a:rPr>
              <a:t>C</a:t>
            </a:r>
            <a:endParaRPr lang="en-US" altLang="ko-KR">
              <a:latin typeface="Consolas" pitchFamily="49" charset="0"/>
            </a:endParaRPr>
          </a:p>
        </p:txBody>
      </p:sp>
      <p:sp>
        <p:nvSpPr>
          <p:cNvPr id="139295" name="Text Box 31"/>
          <p:cNvSpPr txBox="1">
            <a:spLocks noChangeArrowheads="1"/>
          </p:cNvSpPr>
          <p:nvPr/>
        </p:nvSpPr>
        <p:spPr bwMode="auto">
          <a:xfrm>
            <a:off x="4445000" y="4886325"/>
            <a:ext cx="409575" cy="409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>
                <a:latin typeface="Consolas" pitchFamily="49" charset="0"/>
                <a:ea typeface="바탕" pitchFamily="18" charset="-127"/>
              </a:rPr>
              <a:t>D</a:t>
            </a:r>
            <a:endParaRPr lang="en-US" altLang="ko-KR">
              <a:latin typeface="Consolas" pitchFamily="49" charset="0"/>
            </a:endParaRPr>
          </a:p>
        </p:txBody>
      </p:sp>
      <p:sp>
        <p:nvSpPr>
          <p:cNvPr id="139296" name="Text Box 32"/>
          <p:cNvSpPr txBox="1">
            <a:spLocks noChangeArrowheads="1"/>
          </p:cNvSpPr>
          <p:nvPr/>
        </p:nvSpPr>
        <p:spPr bwMode="auto">
          <a:xfrm>
            <a:off x="1362075" y="5772150"/>
            <a:ext cx="400050" cy="352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>
                <a:latin typeface="Consolas" pitchFamily="49" charset="0"/>
                <a:ea typeface="바탕" pitchFamily="18" charset="-127"/>
              </a:rPr>
              <a:t>E</a:t>
            </a:r>
            <a:endParaRPr lang="en-US" altLang="ko-KR">
              <a:latin typeface="Consolas" pitchFamily="49" charset="0"/>
            </a:endParaRPr>
          </a:p>
        </p:txBody>
      </p:sp>
      <p:sp>
        <p:nvSpPr>
          <p:cNvPr id="139297" name="Text Box 33"/>
          <p:cNvSpPr txBox="1">
            <a:spLocks noChangeArrowheads="1"/>
          </p:cNvSpPr>
          <p:nvPr/>
        </p:nvSpPr>
        <p:spPr bwMode="auto">
          <a:xfrm>
            <a:off x="2209800" y="5772150"/>
            <a:ext cx="381000" cy="352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>
                <a:latin typeface="Consolas" pitchFamily="49" charset="0"/>
                <a:ea typeface="바탕" pitchFamily="18" charset="-127"/>
              </a:rPr>
              <a:t>F</a:t>
            </a:r>
            <a:endParaRPr lang="en-US" altLang="ko-KR">
              <a:latin typeface="Consolas" pitchFamily="49" charset="0"/>
            </a:endParaRPr>
          </a:p>
        </p:txBody>
      </p:sp>
      <p:sp>
        <p:nvSpPr>
          <p:cNvPr id="139302" name="Text Box 38" descr="A"/>
          <p:cNvSpPr txBox="1">
            <a:spLocks noChangeArrowheads="1"/>
          </p:cNvSpPr>
          <p:nvPr/>
        </p:nvSpPr>
        <p:spPr bwMode="auto">
          <a:xfrm>
            <a:off x="2971800" y="3952875"/>
            <a:ext cx="466725" cy="3746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>
                <a:latin typeface="Consolas" pitchFamily="49" charset="0"/>
                <a:ea typeface="바탕" pitchFamily="18" charset="-127"/>
              </a:rPr>
              <a:t>A</a:t>
            </a:r>
            <a:endParaRPr lang="en-US" altLang="ko-KR">
              <a:latin typeface="Consolas" pitchFamily="49" charset="0"/>
            </a:endParaRPr>
          </a:p>
        </p:txBody>
      </p:sp>
      <p:sp>
        <p:nvSpPr>
          <p:cNvPr id="139303" name="Text Box 39"/>
          <p:cNvSpPr txBox="1">
            <a:spLocks noChangeArrowheads="1"/>
          </p:cNvSpPr>
          <p:nvPr/>
        </p:nvSpPr>
        <p:spPr bwMode="auto">
          <a:xfrm>
            <a:off x="1781175" y="4886325"/>
            <a:ext cx="428625" cy="409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>
                <a:latin typeface="Consolas" pitchFamily="49" charset="0"/>
                <a:ea typeface="바탕" pitchFamily="18" charset="-127"/>
              </a:rPr>
              <a:t>B</a:t>
            </a:r>
            <a:endParaRPr lang="en-US" altLang="ko-KR">
              <a:latin typeface="Consolas" pitchFamily="49" charset="0"/>
            </a:endParaRPr>
          </a:p>
        </p:txBody>
      </p:sp>
      <p:sp>
        <p:nvSpPr>
          <p:cNvPr id="139318" name="Text Box 54"/>
          <p:cNvSpPr txBox="1">
            <a:spLocks noChangeArrowheads="1"/>
          </p:cNvSpPr>
          <p:nvPr/>
        </p:nvSpPr>
        <p:spPr bwMode="auto">
          <a:xfrm>
            <a:off x="2857500" y="5772150"/>
            <a:ext cx="400050" cy="352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>
                <a:latin typeface="Consolas" pitchFamily="49" charset="0"/>
                <a:ea typeface="바탕" pitchFamily="18" charset="-127"/>
              </a:rPr>
              <a:t>G</a:t>
            </a:r>
            <a:endParaRPr lang="en-US" altLang="ko-KR">
              <a:latin typeface="Consolas" pitchFamily="49" charset="0"/>
            </a:endParaRPr>
          </a:p>
        </p:txBody>
      </p:sp>
      <p:grpSp>
        <p:nvGrpSpPr>
          <p:cNvPr id="139325" name="Group 61"/>
          <p:cNvGrpSpPr>
            <a:grpSpLocks/>
          </p:cNvGrpSpPr>
          <p:nvPr/>
        </p:nvGrpSpPr>
        <p:grpSpPr bwMode="auto">
          <a:xfrm>
            <a:off x="5676900" y="1943100"/>
            <a:ext cx="2476500" cy="3076575"/>
            <a:chOff x="3576" y="1224"/>
            <a:chExt cx="1560" cy="1938"/>
          </a:xfrm>
        </p:grpSpPr>
        <p:sp>
          <p:nvSpPr>
            <p:cNvPr id="139321" name="Line 57"/>
            <p:cNvSpPr>
              <a:spLocks noChangeShapeType="1"/>
            </p:cNvSpPr>
            <p:nvPr/>
          </p:nvSpPr>
          <p:spPr bwMode="auto">
            <a:xfrm flipH="1">
              <a:off x="4542" y="2616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39305" name="Line 41"/>
            <p:cNvSpPr>
              <a:spLocks noChangeShapeType="1"/>
            </p:cNvSpPr>
            <p:nvPr/>
          </p:nvSpPr>
          <p:spPr bwMode="auto">
            <a:xfrm>
              <a:off x="3726" y="2616"/>
              <a:ext cx="336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39306" name="Line 42"/>
            <p:cNvSpPr>
              <a:spLocks noChangeShapeType="1"/>
            </p:cNvSpPr>
            <p:nvPr/>
          </p:nvSpPr>
          <p:spPr bwMode="auto">
            <a:xfrm>
              <a:off x="4014" y="2040"/>
              <a:ext cx="576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39307" name="Line 43"/>
            <p:cNvSpPr>
              <a:spLocks noChangeShapeType="1"/>
            </p:cNvSpPr>
            <p:nvPr/>
          </p:nvSpPr>
          <p:spPr bwMode="auto">
            <a:xfrm>
              <a:off x="4590" y="2568"/>
              <a:ext cx="528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39308" name="Line 44"/>
            <p:cNvSpPr>
              <a:spLocks noChangeShapeType="1"/>
            </p:cNvSpPr>
            <p:nvPr/>
          </p:nvSpPr>
          <p:spPr bwMode="auto">
            <a:xfrm flipH="1">
              <a:off x="4062" y="1452"/>
              <a:ext cx="636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39309" name="Text Box 45"/>
            <p:cNvSpPr txBox="1">
              <a:spLocks noChangeArrowheads="1"/>
            </p:cNvSpPr>
            <p:nvPr/>
          </p:nvSpPr>
          <p:spPr bwMode="auto">
            <a:xfrm>
              <a:off x="4446" y="2376"/>
              <a:ext cx="294" cy="2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>
                  <a:latin typeface="Consolas" pitchFamily="49" charset="0"/>
                  <a:ea typeface="바탕" pitchFamily="18" charset="-127"/>
                </a:rPr>
                <a:t>C</a:t>
              </a:r>
              <a:endParaRPr lang="en-US" altLang="ko-KR">
                <a:latin typeface="Consolas" pitchFamily="49" charset="0"/>
              </a:endParaRPr>
            </a:p>
          </p:txBody>
        </p:sp>
        <p:sp>
          <p:nvSpPr>
            <p:cNvPr id="139310" name="Text Box 46"/>
            <p:cNvSpPr txBox="1">
              <a:spLocks noChangeArrowheads="1"/>
            </p:cNvSpPr>
            <p:nvPr/>
          </p:nvSpPr>
          <p:spPr bwMode="auto">
            <a:xfrm>
              <a:off x="4878" y="2886"/>
              <a:ext cx="258" cy="2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>
                  <a:latin typeface="Consolas" pitchFamily="49" charset="0"/>
                  <a:ea typeface="바탕" pitchFamily="18" charset="-127"/>
                </a:rPr>
                <a:t>D</a:t>
              </a:r>
              <a:endParaRPr lang="en-US" altLang="ko-KR">
                <a:latin typeface="Consolas" pitchFamily="49" charset="0"/>
              </a:endParaRPr>
            </a:p>
          </p:txBody>
        </p:sp>
        <p:sp>
          <p:nvSpPr>
            <p:cNvPr id="139311" name="Text Box 47"/>
            <p:cNvSpPr txBox="1">
              <a:spLocks noChangeArrowheads="1"/>
            </p:cNvSpPr>
            <p:nvPr/>
          </p:nvSpPr>
          <p:spPr bwMode="auto">
            <a:xfrm>
              <a:off x="3576" y="2388"/>
              <a:ext cx="252" cy="22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>
                  <a:latin typeface="Consolas" pitchFamily="49" charset="0"/>
                  <a:ea typeface="바탕" pitchFamily="18" charset="-127"/>
                </a:rPr>
                <a:t>E</a:t>
              </a:r>
              <a:endParaRPr lang="en-US" altLang="ko-KR">
                <a:latin typeface="Consolas" pitchFamily="49" charset="0"/>
              </a:endParaRPr>
            </a:p>
          </p:txBody>
        </p:sp>
        <p:sp>
          <p:nvSpPr>
            <p:cNvPr id="139312" name="Text Box 48"/>
            <p:cNvSpPr txBox="1">
              <a:spLocks noChangeArrowheads="1"/>
            </p:cNvSpPr>
            <p:nvPr/>
          </p:nvSpPr>
          <p:spPr bwMode="auto">
            <a:xfrm>
              <a:off x="3918" y="2922"/>
              <a:ext cx="240" cy="22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>
                  <a:latin typeface="Consolas" pitchFamily="49" charset="0"/>
                  <a:ea typeface="바탕" pitchFamily="18" charset="-127"/>
                </a:rPr>
                <a:t>F</a:t>
              </a:r>
              <a:endParaRPr lang="en-US" altLang="ko-KR">
                <a:latin typeface="Consolas" pitchFamily="49" charset="0"/>
              </a:endParaRPr>
            </a:p>
          </p:txBody>
        </p:sp>
        <p:sp>
          <p:nvSpPr>
            <p:cNvPr id="139313" name="Line 49"/>
            <p:cNvSpPr>
              <a:spLocks noChangeShapeType="1"/>
            </p:cNvSpPr>
            <p:nvPr/>
          </p:nvSpPr>
          <p:spPr bwMode="auto">
            <a:xfrm flipH="1">
              <a:off x="3696" y="2028"/>
              <a:ext cx="276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Consolas" pitchFamily="49" charset="0"/>
              </a:endParaRPr>
            </a:p>
          </p:txBody>
        </p:sp>
        <p:sp>
          <p:nvSpPr>
            <p:cNvPr id="139314" name="Text Box 50" descr="A"/>
            <p:cNvSpPr txBox="1">
              <a:spLocks noChangeArrowheads="1"/>
            </p:cNvSpPr>
            <p:nvPr/>
          </p:nvSpPr>
          <p:spPr bwMode="auto">
            <a:xfrm>
              <a:off x="4590" y="1224"/>
              <a:ext cx="294" cy="2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>
                  <a:latin typeface="Consolas" pitchFamily="49" charset="0"/>
                  <a:ea typeface="바탕" pitchFamily="18" charset="-127"/>
                </a:rPr>
                <a:t>A</a:t>
              </a:r>
              <a:endParaRPr lang="en-US" altLang="ko-KR">
                <a:latin typeface="Consolas" pitchFamily="49" charset="0"/>
              </a:endParaRPr>
            </a:p>
          </p:txBody>
        </p:sp>
        <p:sp>
          <p:nvSpPr>
            <p:cNvPr id="139315" name="Text Box 51"/>
            <p:cNvSpPr txBox="1">
              <a:spLocks noChangeArrowheads="1"/>
            </p:cNvSpPr>
            <p:nvPr/>
          </p:nvSpPr>
          <p:spPr bwMode="auto">
            <a:xfrm>
              <a:off x="3840" y="1812"/>
              <a:ext cx="270" cy="2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>
                  <a:latin typeface="Consolas" pitchFamily="49" charset="0"/>
                  <a:ea typeface="바탕" pitchFamily="18" charset="-127"/>
                </a:rPr>
                <a:t>B</a:t>
              </a:r>
              <a:endParaRPr lang="en-US" altLang="ko-KR">
                <a:latin typeface="Consolas" pitchFamily="49" charset="0"/>
              </a:endParaRPr>
            </a:p>
          </p:txBody>
        </p:sp>
        <p:sp>
          <p:nvSpPr>
            <p:cNvPr id="139320" name="Text Box 56"/>
            <p:cNvSpPr txBox="1">
              <a:spLocks noChangeArrowheads="1"/>
            </p:cNvSpPr>
            <p:nvPr/>
          </p:nvSpPr>
          <p:spPr bwMode="auto">
            <a:xfrm>
              <a:off x="4446" y="2904"/>
              <a:ext cx="258" cy="2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>
                  <a:latin typeface="Consolas" pitchFamily="49" charset="0"/>
                  <a:ea typeface="바탕" pitchFamily="18" charset="-127"/>
                </a:rPr>
                <a:t>G</a:t>
              </a:r>
              <a:endParaRPr lang="en-US" altLang="ko-KR">
                <a:latin typeface="Consolas" pitchFamily="49" charset="0"/>
              </a:endParaRPr>
            </a:p>
          </p:txBody>
        </p:sp>
      </p:grpSp>
      <p:sp>
        <p:nvSpPr>
          <p:cNvPr id="139322" name="AutoShape 58"/>
          <p:cNvSpPr>
            <a:spLocks noChangeArrowheads="1"/>
          </p:cNvSpPr>
          <p:nvPr/>
        </p:nvSpPr>
        <p:spPr bwMode="auto">
          <a:xfrm rot="13900540">
            <a:off x="5036220" y="4280178"/>
            <a:ext cx="366960" cy="412194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7679" y="3429278"/>
            <a:ext cx="2878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Left child-right sibling representation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DC075-4B54-7944-A54C-F42239650C2D}"/>
              </a:ext>
            </a:extLst>
          </p:cNvPr>
          <p:cNvSpPr txBox="1"/>
          <p:nvPr/>
        </p:nvSpPr>
        <p:spPr>
          <a:xfrm>
            <a:off x="5037138" y="1066800"/>
            <a:ext cx="1767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어떤 종류의 </a:t>
            </a:r>
            <a:r>
              <a:rPr kumimoji="1" lang="en-US" altLang="ko-KR" dirty="0"/>
              <a:t>tree</a:t>
            </a:r>
            <a:r>
              <a:rPr lang="ko-KR" altLang="en-US" dirty="0"/>
              <a:t>도 </a:t>
            </a:r>
            <a:r>
              <a:rPr lang="en-US" altLang="ko-KR" dirty="0"/>
              <a:t>binary</a:t>
            </a:r>
            <a:r>
              <a:rPr lang="ko-KR" altLang="en-US" dirty="0"/>
              <a:t>로 바꿈</a:t>
            </a:r>
            <a:r>
              <a:rPr lang="en-US" altLang="ko-KR" dirty="0"/>
              <a:t>.</a:t>
            </a:r>
          </a:p>
          <a:p>
            <a:r>
              <a:rPr kumimoji="1" lang="ko-KR" altLang="en-US" dirty="0"/>
              <a:t>그 방법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Abstract Data Type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ko-KR" altLang="en-US" sz="1800" dirty="0"/>
              <a:t> </a:t>
            </a:r>
            <a:r>
              <a:rPr lang="en-US" altLang="ko-KR" sz="1800" dirty="0">
                <a:latin typeface="Times New Roman" pitchFamily="18" charset="0"/>
              </a:rPr>
              <a:t>ADT </a:t>
            </a:r>
            <a:r>
              <a:rPr lang="en-US" altLang="ko-KR" sz="1800" i="1" dirty="0" err="1">
                <a:latin typeface="Courier New" pitchFamily="49" charset="0"/>
              </a:rPr>
              <a:t>Binary_Tree</a:t>
            </a:r>
            <a:r>
              <a:rPr lang="en-US" altLang="ko-KR" sz="1800" dirty="0"/>
              <a:t> (abbreviated </a:t>
            </a:r>
            <a:r>
              <a:rPr lang="en-US" altLang="ko-KR" sz="1800" dirty="0" err="1">
                <a:latin typeface="Courier New" pitchFamily="49" charset="0"/>
              </a:rPr>
              <a:t>BinTree</a:t>
            </a:r>
            <a:r>
              <a:rPr lang="en-US" altLang="ko-KR" sz="1800" dirty="0"/>
              <a:t>) is</a:t>
            </a:r>
          </a:p>
          <a:p>
            <a:pPr>
              <a:buFontTx/>
              <a:buNone/>
            </a:pPr>
            <a:r>
              <a:rPr lang="en-US" altLang="ko-KR" sz="1800" dirty="0"/>
              <a:t>	</a:t>
            </a:r>
            <a:r>
              <a:rPr lang="en-US" altLang="ko-KR" sz="1800" dirty="0">
                <a:latin typeface="Times New Roman" pitchFamily="18" charset="0"/>
              </a:rPr>
              <a:t>objects</a:t>
            </a:r>
            <a:r>
              <a:rPr lang="en-US" altLang="ko-KR" sz="1800" dirty="0"/>
              <a:t>: a finite set of nodes either empty or consisting of a root node, left </a:t>
            </a:r>
            <a:r>
              <a:rPr lang="en-US" altLang="ko-KR" sz="1800" dirty="0" err="1"/>
              <a:t>Binary_Tree</a:t>
            </a:r>
            <a:r>
              <a:rPr lang="en-US" altLang="ko-KR" sz="1800" dirty="0"/>
              <a:t>, and right </a:t>
            </a:r>
            <a:r>
              <a:rPr lang="en-US" altLang="ko-KR" sz="1800" dirty="0" err="1"/>
              <a:t>Binary_Tree</a:t>
            </a:r>
            <a:endParaRPr lang="en-US" altLang="ko-KR" sz="1800" dirty="0"/>
          </a:p>
          <a:p>
            <a:pPr>
              <a:buFontTx/>
              <a:buNone/>
            </a:pPr>
            <a:r>
              <a:rPr lang="en-US" altLang="ko-KR" sz="1800" dirty="0"/>
              <a:t>     </a:t>
            </a:r>
            <a:r>
              <a:rPr lang="en-US" altLang="ko-KR" sz="1800" dirty="0">
                <a:latin typeface="Times New Roman" pitchFamily="18" charset="0"/>
              </a:rPr>
              <a:t>functions</a:t>
            </a:r>
            <a:r>
              <a:rPr lang="en-US" altLang="ko-KR" sz="1800" dirty="0"/>
              <a:t>: </a:t>
            </a:r>
          </a:p>
          <a:p>
            <a:pPr>
              <a:buFontTx/>
              <a:buNone/>
            </a:pPr>
            <a:r>
              <a:rPr lang="en-US" altLang="ko-KR" sz="1800" dirty="0"/>
              <a:t>         for all </a:t>
            </a:r>
            <a:r>
              <a:rPr lang="en-US" altLang="ko-KR" sz="1800" dirty="0" err="1"/>
              <a:t>bt</a:t>
            </a:r>
            <a:r>
              <a:rPr lang="en-US" altLang="ko-KR" sz="1800" dirty="0"/>
              <a:t>, bt1, bt2 </a:t>
            </a:r>
            <a:r>
              <a:rPr lang="en-US" altLang="ko-KR" sz="1800" dirty="0">
                <a:sym typeface="Symbol" pitchFamily="18" charset="2"/>
              </a:rPr>
              <a:t></a:t>
            </a:r>
            <a:r>
              <a:rPr lang="en-US" altLang="ko-KR" sz="1800" dirty="0"/>
              <a:t> </a:t>
            </a:r>
            <a:r>
              <a:rPr lang="en-US" altLang="ko-KR" sz="1800" dirty="0" err="1">
                <a:latin typeface="Courier New" pitchFamily="49" charset="0"/>
              </a:rPr>
              <a:t>BinTree</a:t>
            </a:r>
            <a:r>
              <a:rPr lang="en-US" altLang="ko-KR" sz="1800" dirty="0"/>
              <a:t>, item </a:t>
            </a:r>
            <a:r>
              <a:rPr lang="en-US" altLang="ko-KR" sz="1800" dirty="0">
                <a:sym typeface="Symbol" pitchFamily="18" charset="2"/>
              </a:rPr>
              <a:t></a:t>
            </a:r>
            <a:r>
              <a:rPr lang="en-US" altLang="ko-KR" sz="1800" dirty="0"/>
              <a:t>  element</a:t>
            </a:r>
          </a:p>
          <a:p>
            <a:pPr>
              <a:buFontTx/>
              <a:buNone/>
            </a:pPr>
            <a:endParaRPr lang="en-US" altLang="ko-KR" sz="1800" dirty="0"/>
          </a:p>
          <a:p>
            <a:pPr>
              <a:buFontTx/>
              <a:buNone/>
            </a:pPr>
            <a:r>
              <a:rPr lang="en-US" altLang="ko-KR" sz="1800" dirty="0"/>
              <a:t>          </a:t>
            </a:r>
            <a:r>
              <a:rPr lang="en-US" altLang="ko-KR" sz="1800" dirty="0" err="1">
                <a:latin typeface="Courier New" pitchFamily="49" charset="0"/>
              </a:rPr>
              <a:t>BinTree</a:t>
            </a:r>
            <a:r>
              <a:rPr lang="en-US" altLang="ko-KR" sz="1800" dirty="0">
                <a:latin typeface="Courier New" pitchFamily="49" charset="0"/>
              </a:rPr>
              <a:t> Create() ::= …</a:t>
            </a:r>
          </a:p>
          <a:p>
            <a:pPr>
              <a:buFontTx/>
              <a:buNone/>
            </a:pPr>
            <a:r>
              <a:rPr lang="en-US" altLang="ko-KR" sz="1800" dirty="0">
                <a:latin typeface="Courier New" pitchFamily="49" charset="0"/>
              </a:rPr>
              <a:t>         Boolean </a:t>
            </a:r>
            <a:r>
              <a:rPr lang="en-US" altLang="ko-KR" sz="1800" dirty="0" err="1">
                <a:latin typeface="Courier New" pitchFamily="49" charset="0"/>
              </a:rPr>
              <a:t>IsEmpty</a:t>
            </a:r>
            <a:r>
              <a:rPr lang="en-US" altLang="ko-KR" sz="1800" dirty="0">
                <a:latin typeface="Courier New" pitchFamily="49" charset="0"/>
              </a:rPr>
              <a:t> (</a:t>
            </a:r>
            <a:r>
              <a:rPr lang="en-US" altLang="ko-KR" sz="1800" dirty="0" err="1"/>
              <a:t>bt</a:t>
            </a:r>
            <a:r>
              <a:rPr lang="en-US" altLang="ko-KR" sz="1800" dirty="0">
                <a:latin typeface="Courier New" pitchFamily="49" charset="0"/>
              </a:rPr>
              <a:t>) ::= …</a:t>
            </a:r>
          </a:p>
          <a:p>
            <a:pPr>
              <a:buFontTx/>
              <a:buNone/>
            </a:pPr>
            <a:r>
              <a:rPr lang="en-US" altLang="ko-KR" sz="1800" dirty="0">
                <a:latin typeface="Courier New" pitchFamily="49" charset="0"/>
              </a:rPr>
              <a:t>         </a:t>
            </a:r>
            <a:r>
              <a:rPr lang="en-US" altLang="ko-KR" sz="1800" dirty="0" err="1">
                <a:latin typeface="Courier New" pitchFamily="49" charset="0"/>
              </a:rPr>
              <a:t>BinTree</a:t>
            </a:r>
            <a:r>
              <a:rPr lang="en-US" altLang="ko-KR" sz="1800" dirty="0">
                <a:latin typeface="Courier New" pitchFamily="49" charset="0"/>
              </a:rPr>
              <a:t> </a:t>
            </a:r>
            <a:r>
              <a:rPr lang="en-US" altLang="ko-KR" sz="1800" dirty="0" err="1">
                <a:latin typeface="Courier New" pitchFamily="49" charset="0"/>
              </a:rPr>
              <a:t>MakeBT</a:t>
            </a:r>
            <a:r>
              <a:rPr lang="en-US" altLang="ko-KR" sz="1800" dirty="0">
                <a:latin typeface="Courier New" pitchFamily="49" charset="0"/>
              </a:rPr>
              <a:t> (</a:t>
            </a:r>
            <a:r>
              <a:rPr lang="en-US" altLang="ko-KR" sz="1800" dirty="0"/>
              <a:t>bt1</a:t>
            </a:r>
            <a:r>
              <a:rPr lang="en-US" altLang="ko-KR" sz="1800" dirty="0">
                <a:latin typeface="Courier New" pitchFamily="49" charset="0"/>
              </a:rPr>
              <a:t>, </a:t>
            </a:r>
            <a:r>
              <a:rPr lang="en-US" altLang="ko-KR" sz="1800" dirty="0"/>
              <a:t>item</a:t>
            </a:r>
            <a:r>
              <a:rPr lang="en-US" altLang="ko-KR" sz="1800" dirty="0">
                <a:latin typeface="Courier New" pitchFamily="49" charset="0"/>
              </a:rPr>
              <a:t>, </a:t>
            </a:r>
            <a:r>
              <a:rPr lang="en-US" altLang="ko-KR" sz="1800" dirty="0"/>
              <a:t>bt2</a:t>
            </a:r>
            <a:r>
              <a:rPr lang="en-US" altLang="ko-KR" sz="1800" dirty="0">
                <a:latin typeface="Courier New" pitchFamily="49" charset="0"/>
              </a:rPr>
              <a:t>) ::= …</a:t>
            </a:r>
          </a:p>
          <a:p>
            <a:r>
              <a:rPr lang="en-US" altLang="ko-KR" sz="1800" dirty="0">
                <a:latin typeface="Courier New" pitchFamily="49" charset="0"/>
              </a:rPr>
              <a:t>		  </a:t>
            </a:r>
            <a:r>
              <a:rPr lang="en-US" altLang="ko-KR" sz="1800" dirty="0" err="1">
                <a:latin typeface="Courier New" pitchFamily="49" charset="0"/>
              </a:rPr>
              <a:t>BinTree</a:t>
            </a:r>
            <a:r>
              <a:rPr lang="en-US" altLang="ko-KR" sz="1800" dirty="0">
                <a:latin typeface="Courier New" pitchFamily="49" charset="0"/>
              </a:rPr>
              <a:t> </a:t>
            </a:r>
            <a:r>
              <a:rPr lang="en-US" altLang="ko-KR" sz="1800" dirty="0" err="1">
                <a:latin typeface="Courier New" pitchFamily="49" charset="0"/>
              </a:rPr>
              <a:t>Lchild</a:t>
            </a:r>
            <a:r>
              <a:rPr lang="en-US" altLang="ko-KR" sz="1800" dirty="0">
                <a:latin typeface="Courier New" pitchFamily="49" charset="0"/>
              </a:rPr>
              <a:t> (</a:t>
            </a:r>
            <a:r>
              <a:rPr lang="en-US" altLang="ko-KR" sz="1800" dirty="0" err="1"/>
              <a:t>bt</a:t>
            </a:r>
            <a:r>
              <a:rPr lang="en-US" altLang="ko-KR" sz="1800" dirty="0">
                <a:latin typeface="Courier New" pitchFamily="49" charset="0"/>
              </a:rPr>
              <a:t>) ::= …</a:t>
            </a:r>
          </a:p>
          <a:p>
            <a:r>
              <a:rPr lang="en-US" altLang="ko-KR" sz="1800" dirty="0">
                <a:latin typeface="Courier New" pitchFamily="49" charset="0"/>
              </a:rPr>
              <a:t>		  element Data (</a:t>
            </a:r>
            <a:r>
              <a:rPr lang="en-US" altLang="ko-KR" sz="1800" dirty="0" err="1"/>
              <a:t>bt</a:t>
            </a:r>
            <a:r>
              <a:rPr lang="en-US" altLang="ko-KR" sz="1800" dirty="0">
                <a:latin typeface="Courier New" pitchFamily="49" charset="0"/>
              </a:rPr>
              <a:t>) ::= …</a:t>
            </a:r>
          </a:p>
          <a:p>
            <a:pPr>
              <a:buFontTx/>
              <a:buNone/>
            </a:pPr>
            <a:r>
              <a:rPr lang="en-US" altLang="ko-KR" sz="1800" dirty="0">
                <a:latin typeface="Courier New" pitchFamily="49" charset="0"/>
              </a:rPr>
              <a:t>         </a:t>
            </a:r>
            <a:r>
              <a:rPr lang="en-US" altLang="ko-KR" sz="1800" dirty="0" err="1">
                <a:latin typeface="Courier New" pitchFamily="49" charset="0"/>
              </a:rPr>
              <a:t>BinTree</a:t>
            </a:r>
            <a:r>
              <a:rPr lang="en-US" altLang="ko-KR" sz="1800" dirty="0">
                <a:latin typeface="Courier New" pitchFamily="49" charset="0"/>
              </a:rPr>
              <a:t> </a:t>
            </a:r>
            <a:r>
              <a:rPr lang="en-US" altLang="ko-KR" sz="1800" dirty="0" err="1">
                <a:latin typeface="Courier New" pitchFamily="49" charset="0"/>
              </a:rPr>
              <a:t>Rchild</a:t>
            </a:r>
            <a:r>
              <a:rPr lang="en-US" altLang="ko-KR" sz="1800" dirty="0">
                <a:latin typeface="Courier New" pitchFamily="49" charset="0"/>
              </a:rPr>
              <a:t> (</a:t>
            </a:r>
            <a:r>
              <a:rPr lang="en-US" altLang="ko-KR" sz="1800" dirty="0" err="1"/>
              <a:t>bt</a:t>
            </a:r>
            <a:r>
              <a:rPr lang="en-US" altLang="ko-KR" sz="1800" dirty="0">
                <a:latin typeface="Courier New" pitchFamily="49" charset="0"/>
              </a:rPr>
              <a:t>)</a:t>
            </a:r>
            <a:r>
              <a:rPr lang="en-US" altLang="ko-KR" sz="1800" dirty="0"/>
              <a:t> ::= …</a:t>
            </a:r>
          </a:p>
          <a:p>
            <a:pPr>
              <a:buFontTx/>
              <a:buNone/>
            </a:pPr>
            <a:r>
              <a:rPr lang="en-US" altLang="ko-KR" sz="1800" dirty="0"/>
              <a:t>        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15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0" name="직선 연결선 30719"/>
          <p:cNvCxnSpPr/>
          <p:nvPr/>
        </p:nvCxnSpPr>
        <p:spPr bwMode="auto">
          <a:xfrm>
            <a:off x="1588533" y="3874208"/>
            <a:ext cx="5400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직선 연결선 59"/>
          <p:cNvCxnSpPr/>
          <p:nvPr/>
        </p:nvCxnSpPr>
        <p:spPr bwMode="auto">
          <a:xfrm>
            <a:off x="1588533" y="3283708"/>
            <a:ext cx="5400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/>
          <p:nvPr/>
        </p:nvCxnSpPr>
        <p:spPr bwMode="auto">
          <a:xfrm>
            <a:off x="1588533" y="4468769"/>
            <a:ext cx="5400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/>
          <p:nvPr/>
        </p:nvCxnSpPr>
        <p:spPr bwMode="auto">
          <a:xfrm>
            <a:off x="1588533" y="5219757"/>
            <a:ext cx="5400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Properties of Binary Tree (1)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chemeClr val="tx1"/>
                </a:solidFill>
              </a:rPr>
              <a:t>Lemma 5.2 [Maximum number of nodes]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The maximum number of nodes on level </a:t>
            </a:r>
            <a:r>
              <a:rPr lang="en-US" altLang="ko-KR" sz="2000" i="1" dirty="0" err="1">
                <a:solidFill>
                  <a:schemeClr val="tx1"/>
                </a:solidFill>
              </a:rPr>
              <a:t>i</a:t>
            </a:r>
            <a:r>
              <a:rPr lang="en-US" altLang="ko-KR" sz="2000" dirty="0">
                <a:solidFill>
                  <a:schemeClr val="tx1"/>
                </a:solidFill>
              </a:rPr>
              <a:t> of a binary tree is 2</a:t>
            </a:r>
            <a:r>
              <a:rPr lang="en-US" altLang="ko-KR" sz="2000" i="1" baseline="30000" dirty="0">
                <a:solidFill>
                  <a:schemeClr val="tx1"/>
                </a:solidFill>
              </a:rPr>
              <a:t>i</a:t>
            </a:r>
            <a:r>
              <a:rPr lang="en-US" altLang="ko-KR" sz="2000" baseline="30000" dirty="0">
                <a:solidFill>
                  <a:schemeClr val="tx1"/>
                </a:solidFill>
              </a:rPr>
              <a:t>-1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en-US" altLang="ko-KR" sz="2000" i="1" dirty="0" err="1">
                <a:solidFill>
                  <a:schemeClr val="tx1"/>
                </a:solidFill>
              </a:rPr>
              <a:t>i</a:t>
            </a:r>
            <a:r>
              <a:rPr lang="en-US" altLang="ko-KR" sz="2000" dirty="0">
                <a:solidFill>
                  <a:schemeClr val="tx1"/>
                </a:solidFill>
              </a:rPr>
              <a:t> ≥1. </a:t>
            </a:r>
            <a:endParaRPr lang="ko-KR" altLang="en-US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The maximum number of nodes in a binary tree of depth </a:t>
            </a:r>
            <a:r>
              <a:rPr lang="en-US" altLang="ko-KR" sz="2000" i="1" dirty="0">
                <a:solidFill>
                  <a:schemeClr val="tx1"/>
                </a:solidFill>
              </a:rPr>
              <a:t>k</a:t>
            </a:r>
            <a:r>
              <a:rPr lang="en-US" altLang="ko-KR" sz="2000" dirty="0">
                <a:solidFill>
                  <a:schemeClr val="tx1"/>
                </a:solidFill>
              </a:rPr>
              <a:t> is 2</a:t>
            </a:r>
            <a:r>
              <a:rPr lang="en-US" altLang="ko-KR" sz="2000" i="1" baseline="30000" dirty="0">
                <a:solidFill>
                  <a:schemeClr val="tx1"/>
                </a:solidFill>
              </a:rPr>
              <a:t>k</a:t>
            </a:r>
            <a:r>
              <a:rPr lang="en-US" altLang="ko-KR" sz="2000" dirty="0">
                <a:solidFill>
                  <a:schemeClr val="tx1"/>
                </a:solidFill>
              </a:rPr>
              <a:t>–1, </a:t>
            </a:r>
            <a:r>
              <a:rPr lang="en-US" altLang="ko-KR" sz="2000" i="1" dirty="0">
                <a:solidFill>
                  <a:schemeClr val="tx1"/>
                </a:solidFill>
              </a:rPr>
              <a:t>k</a:t>
            </a:r>
            <a:r>
              <a:rPr lang="en-US" altLang="ko-KR" sz="2000" dirty="0">
                <a:solidFill>
                  <a:schemeClr val="tx1"/>
                </a:solidFill>
              </a:rPr>
              <a:t> ≥1. 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16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2827341" y="3398334"/>
            <a:ext cx="698868" cy="4081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604147" y="3398334"/>
            <a:ext cx="699725" cy="4418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>
            <a:off x="2361429" y="3975673"/>
            <a:ext cx="349434" cy="4081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710863" y="4010118"/>
            <a:ext cx="349434" cy="3736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4070916" y="3941976"/>
            <a:ext cx="349434" cy="4073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380953" y="3975673"/>
            <a:ext cx="388831" cy="3736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1932344" y="4519315"/>
            <a:ext cx="351147" cy="5773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283491" y="4519315"/>
            <a:ext cx="154162" cy="6117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2865881" y="4553761"/>
            <a:ext cx="233813" cy="5091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3099694" y="4587457"/>
            <a:ext cx="271497" cy="5091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H="1">
            <a:off x="3837103" y="4553761"/>
            <a:ext cx="272353" cy="5428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4070916" y="4587457"/>
            <a:ext cx="271497" cy="5091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4769784" y="4519315"/>
            <a:ext cx="38541" cy="5773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4808325" y="4553761"/>
            <a:ext cx="466769" cy="5428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3371191" y="3127262"/>
            <a:ext cx="387975" cy="33921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3477391" y="3103708"/>
            <a:ext cx="183281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2516448" y="3704601"/>
            <a:ext cx="387975" cy="33921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620078" y="3690224"/>
            <a:ext cx="183281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4187394" y="3704601"/>
            <a:ext cx="387975" cy="33921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4294451" y="3690224"/>
            <a:ext cx="183281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2128473" y="4298414"/>
            <a:ext cx="387975" cy="33921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2232961" y="4284785"/>
            <a:ext cx="183281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2875303" y="4298414"/>
            <a:ext cx="387975" cy="33921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2979790" y="4284785"/>
            <a:ext cx="183281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3867936" y="4299162"/>
            <a:ext cx="387975" cy="33921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3972423" y="4284785"/>
            <a:ext cx="183281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4614766" y="4299162"/>
            <a:ext cx="387975" cy="33921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4719253" y="4284785"/>
            <a:ext cx="183281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1691680" y="5029260"/>
            <a:ext cx="387975" cy="33921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1795311" y="5015632"/>
            <a:ext cx="183281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36" name="Oval 34"/>
          <p:cNvSpPr>
            <a:spLocks noChangeArrowheads="1"/>
          </p:cNvSpPr>
          <p:nvPr/>
        </p:nvSpPr>
        <p:spPr bwMode="auto">
          <a:xfrm>
            <a:off x="2204697" y="5029260"/>
            <a:ext cx="387975" cy="33921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2308329" y="5015632"/>
            <a:ext cx="183281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38" name="Oval 36"/>
          <p:cNvSpPr>
            <a:spLocks noChangeArrowheads="1"/>
          </p:cNvSpPr>
          <p:nvPr/>
        </p:nvSpPr>
        <p:spPr bwMode="auto">
          <a:xfrm>
            <a:off x="2674036" y="5030009"/>
            <a:ext cx="387975" cy="33921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2737413" y="5015632"/>
            <a:ext cx="262075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40" name="Oval 38"/>
          <p:cNvSpPr>
            <a:spLocks noChangeArrowheads="1"/>
          </p:cNvSpPr>
          <p:nvPr/>
        </p:nvSpPr>
        <p:spPr bwMode="auto">
          <a:xfrm>
            <a:off x="3177632" y="5030009"/>
            <a:ext cx="387975" cy="33921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3240153" y="5015632"/>
            <a:ext cx="262075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2" name="Oval 40"/>
          <p:cNvSpPr>
            <a:spLocks noChangeArrowheads="1"/>
          </p:cNvSpPr>
          <p:nvPr/>
        </p:nvSpPr>
        <p:spPr bwMode="auto">
          <a:xfrm>
            <a:off x="3682085" y="5030757"/>
            <a:ext cx="387975" cy="33921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746319" y="5017129"/>
            <a:ext cx="262075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44" name="Oval 42"/>
          <p:cNvSpPr>
            <a:spLocks noChangeArrowheads="1"/>
          </p:cNvSpPr>
          <p:nvPr/>
        </p:nvSpPr>
        <p:spPr bwMode="auto">
          <a:xfrm>
            <a:off x="4195102" y="5030757"/>
            <a:ext cx="387975" cy="33921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4258479" y="5017129"/>
            <a:ext cx="262075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46" name="Oval 44"/>
          <p:cNvSpPr>
            <a:spLocks noChangeArrowheads="1"/>
          </p:cNvSpPr>
          <p:nvPr/>
        </p:nvSpPr>
        <p:spPr bwMode="auto">
          <a:xfrm>
            <a:off x="4653306" y="5031507"/>
            <a:ext cx="387975" cy="33921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4716683" y="5017129"/>
            <a:ext cx="262075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sp>
        <p:nvSpPr>
          <p:cNvPr id="48" name="Oval 46"/>
          <p:cNvSpPr>
            <a:spLocks noChangeArrowheads="1"/>
          </p:cNvSpPr>
          <p:nvPr/>
        </p:nvSpPr>
        <p:spPr bwMode="auto">
          <a:xfrm>
            <a:off x="5156902" y="5039757"/>
            <a:ext cx="387975" cy="36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5219424" y="5043774"/>
            <a:ext cx="262075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42851" y="299695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Level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67644" y="359294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Level 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799009" y="417337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Level 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261216" y="491198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Level 4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Properties of Binary Tree (2)</a:t>
            </a:r>
            <a:endParaRPr lang="ko-KR" alt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68923" y="726831"/>
            <a:ext cx="8167077" cy="3494257"/>
          </a:xfrm>
        </p:spPr>
        <p:txBody>
          <a:bodyPr/>
          <a:lstStyle/>
          <a:p>
            <a:r>
              <a:rPr lang="en-US" altLang="ko-KR" sz="2000" dirty="0">
                <a:solidFill>
                  <a:schemeClr val="tx1"/>
                </a:solidFill>
              </a:rPr>
              <a:t>Lemma 5.3 [Relation between number of leaf nodes and nodes of degree 2]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 For any nonempty binary tree </a:t>
            </a:r>
            <a:r>
              <a:rPr lang="en-US" altLang="ko-KR" sz="2000" i="1" dirty="0">
                <a:solidFill>
                  <a:schemeClr val="tx1"/>
                </a:solidFill>
              </a:rPr>
              <a:t>T</a:t>
            </a:r>
            <a:r>
              <a:rPr lang="en-US" altLang="ko-KR" sz="2000" dirty="0">
                <a:solidFill>
                  <a:schemeClr val="tx1"/>
                </a:solidFill>
              </a:rPr>
              <a:t>, if </a:t>
            </a:r>
            <a:r>
              <a:rPr lang="en-US" altLang="ko-KR" sz="2000" i="1" dirty="0">
                <a:solidFill>
                  <a:schemeClr val="tx1"/>
                </a:solidFill>
              </a:rPr>
              <a:t>n</a:t>
            </a:r>
            <a:r>
              <a:rPr lang="en-US" altLang="ko-KR" sz="2000" i="1" baseline="-25000" dirty="0">
                <a:solidFill>
                  <a:schemeClr val="tx1"/>
                </a:solidFill>
              </a:rPr>
              <a:t>0</a:t>
            </a:r>
            <a:r>
              <a:rPr lang="en-US" altLang="ko-KR" sz="2000" dirty="0">
                <a:solidFill>
                  <a:schemeClr val="tx1"/>
                </a:solidFill>
              </a:rPr>
              <a:t> is the number of leaf nodes and </a:t>
            </a:r>
            <a:r>
              <a:rPr lang="en-US" altLang="ko-KR" sz="2000" i="1" dirty="0">
                <a:solidFill>
                  <a:schemeClr val="tx1"/>
                </a:solidFill>
              </a:rPr>
              <a:t>n</a:t>
            </a:r>
            <a:r>
              <a:rPr lang="en-US" altLang="ko-KR" sz="2000" i="1" baseline="-25000" dirty="0">
                <a:solidFill>
                  <a:schemeClr val="tx1"/>
                </a:solidFill>
              </a:rPr>
              <a:t>2</a:t>
            </a:r>
            <a:r>
              <a:rPr lang="en-US" altLang="ko-KR" sz="2000" dirty="0">
                <a:solidFill>
                  <a:schemeClr val="tx1"/>
                </a:solidFill>
              </a:rPr>
              <a:t> the number of nodes of degree 2, 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    then </a:t>
            </a:r>
            <a:r>
              <a:rPr lang="en-US" altLang="ko-KR" sz="2000" i="1" dirty="0">
                <a:solidFill>
                  <a:schemeClr val="tx1"/>
                </a:solidFill>
              </a:rPr>
              <a:t>n</a:t>
            </a:r>
            <a:r>
              <a:rPr lang="en-US" altLang="ko-KR" sz="2000" i="1" baseline="-25000" dirty="0">
                <a:solidFill>
                  <a:schemeClr val="tx1"/>
                </a:solidFill>
              </a:rPr>
              <a:t>0</a:t>
            </a:r>
            <a:r>
              <a:rPr lang="en-US" altLang="ko-KR" sz="2000" i="1" dirty="0">
                <a:solidFill>
                  <a:schemeClr val="tx1"/>
                </a:solidFill>
              </a:rPr>
              <a:t> = n</a:t>
            </a:r>
            <a:r>
              <a:rPr lang="en-US" altLang="ko-KR" sz="2000" i="1" baseline="-25000" dirty="0">
                <a:solidFill>
                  <a:schemeClr val="tx1"/>
                </a:solidFill>
              </a:rPr>
              <a:t>2</a:t>
            </a:r>
            <a:r>
              <a:rPr lang="en-US" altLang="ko-KR" sz="2000" i="1" dirty="0">
                <a:solidFill>
                  <a:schemeClr val="tx1"/>
                </a:solidFill>
              </a:rPr>
              <a:t>+</a:t>
            </a:r>
            <a:r>
              <a:rPr lang="en-US" altLang="ko-KR" sz="2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ko-KR" sz="2000" dirty="0"/>
              <a:t>(proof) </a:t>
            </a:r>
            <a:r>
              <a:rPr lang="en-US" altLang="ko-KR" sz="2000" i="1" dirty="0"/>
              <a:t>n</a:t>
            </a:r>
            <a:r>
              <a:rPr lang="en-US" altLang="ko-KR" sz="2000" dirty="0"/>
              <a:t> = </a:t>
            </a:r>
            <a:r>
              <a:rPr lang="en-US" altLang="ko-KR" sz="2000" i="1" dirty="0"/>
              <a:t>n</a:t>
            </a:r>
            <a:r>
              <a:rPr lang="en-US" altLang="ko-KR" sz="2000" i="1" baseline="-25000" dirty="0"/>
              <a:t>0</a:t>
            </a:r>
            <a:r>
              <a:rPr lang="en-US" altLang="ko-KR" sz="2000" dirty="0"/>
              <a:t> + </a:t>
            </a:r>
            <a:r>
              <a:rPr lang="en-US" altLang="ko-KR" sz="2000" i="1" dirty="0"/>
              <a:t>n</a:t>
            </a:r>
            <a:r>
              <a:rPr lang="en-US" altLang="ko-KR" sz="2000" i="1" baseline="-25000" dirty="0"/>
              <a:t>1</a:t>
            </a:r>
            <a:r>
              <a:rPr lang="en-US" altLang="ko-KR" sz="2000" dirty="0"/>
              <a:t> + </a:t>
            </a:r>
            <a:r>
              <a:rPr lang="en-US" altLang="ko-KR" sz="2000" i="1" dirty="0"/>
              <a:t>n</a:t>
            </a:r>
            <a:r>
              <a:rPr lang="en-US" altLang="ko-KR" sz="2000" i="1" baseline="-25000" dirty="0"/>
              <a:t>2</a:t>
            </a:r>
          </a:p>
          <a:p>
            <a:r>
              <a:rPr lang="en-US" altLang="ko-KR" sz="2000" dirty="0"/>
              <a:t>	</a:t>
            </a:r>
            <a:r>
              <a:rPr lang="en-US" altLang="ko-KR" sz="2000" i="1" dirty="0"/>
              <a:t>B</a:t>
            </a:r>
            <a:r>
              <a:rPr lang="en-US" altLang="ko-KR" sz="2000" dirty="0"/>
              <a:t> : the number of branches </a:t>
            </a:r>
            <a:r>
              <a:rPr lang="en-US" altLang="ko-KR" sz="2000" dirty="0">
                <a:sym typeface="Wingdings" pitchFamily="2" charset="2"/>
              </a:rPr>
              <a:t> </a:t>
            </a:r>
            <a:r>
              <a:rPr lang="en-US" altLang="ko-KR" sz="2000" i="1" dirty="0">
                <a:sym typeface="Wingdings" pitchFamily="2" charset="2"/>
              </a:rPr>
              <a:t>n</a:t>
            </a:r>
            <a:r>
              <a:rPr lang="en-US" altLang="ko-KR" sz="2000" dirty="0">
                <a:sym typeface="Wingdings" pitchFamily="2" charset="2"/>
              </a:rPr>
              <a:t> = </a:t>
            </a:r>
            <a:r>
              <a:rPr lang="en-US" altLang="ko-KR" sz="2000" i="1" dirty="0">
                <a:sym typeface="Wingdings" pitchFamily="2" charset="2"/>
              </a:rPr>
              <a:t>B</a:t>
            </a:r>
            <a:r>
              <a:rPr lang="en-US" altLang="ko-KR" sz="2000" dirty="0">
                <a:sym typeface="Wingdings" pitchFamily="2" charset="2"/>
              </a:rPr>
              <a:t> + 1</a:t>
            </a:r>
          </a:p>
          <a:p>
            <a:r>
              <a:rPr lang="en-US" altLang="ko-KR" sz="2000" dirty="0">
                <a:sym typeface="Wingdings" pitchFamily="2" charset="2"/>
              </a:rPr>
              <a:t>    </a:t>
            </a:r>
            <a:r>
              <a:rPr lang="en-US" altLang="ko-KR" sz="2000" i="1" dirty="0">
                <a:sym typeface="Wingdings" pitchFamily="2" charset="2"/>
              </a:rPr>
              <a:t>B = n</a:t>
            </a:r>
            <a:r>
              <a:rPr lang="en-US" altLang="ko-KR" sz="2000" i="1" baseline="-25000" dirty="0">
                <a:sym typeface="Wingdings" pitchFamily="2" charset="2"/>
              </a:rPr>
              <a:t>1</a:t>
            </a:r>
            <a:r>
              <a:rPr lang="en-US" altLang="ko-KR" sz="2000" i="1" dirty="0">
                <a:sym typeface="Wingdings" pitchFamily="2" charset="2"/>
              </a:rPr>
              <a:t> </a:t>
            </a:r>
            <a:r>
              <a:rPr lang="en-US" altLang="ko-KR" sz="2000" dirty="0">
                <a:sym typeface="Wingdings" pitchFamily="2" charset="2"/>
              </a:rPr>
              <a:t>+</a:t>
            </a:r>
            <a:r>
              <a:rPr lang="en-US" altLang="ko-KR" sz="2000" i="1" dirty="0">
                <a:sym typeface="Wingdings" pitchFamily="2" charset="2"/>
              </a:rPr>
              <a:t> n</a:t>
            </a:r>
            <a:r>
              <a:rPr lang="en-US" altLang="ko-KR" sz="2000" i="1" baseline="-25000" dirty="0">
                <a:sym typeface="Wingdings" pitchFamily="2" charset="2"/>
              </a:rPr>
              <a:t>2</a:t>
            </a:r>
            <a:r>
              <a:rPr lang="en-US" altLang="ko-KR" sz="2000" dirty="0">
                <a:sym typeface="Symbol" pitchFamily="18" charset="2"/>
              </a:rPr>
              <a:t></a:t>
            </a:r>
            <a:r>
              <a:rPr lang="en-US" altLang="ko-KR" sz="2000" dirty="0">
                <a:sym typeface="Wingdings" pitchFamily="2" charset="2"/>
              </a:rPr>
              <a:t>2</a:t>
            </a:r>
          </a:p>
          <a:p>
            <a:r>
              <a:rPr lang="en-US" altLang="ko-KR" sz="2000" i="1" dirty="0">
                <a:sym typeface="Wingdings" pitchFamily="2" charset="2"/>
              </a:rPr>
              <a:t>     n = n</a:t>
            </a:r>
            <a:r>
              <a:rPr lang="en-US" altLang="ko-KR" sz="2000" i="1" baseline="-25000" dirty="0">
                <a:sym typeface="Wingdings" pitchFamily="2" charset="2"/>
              </a:rPr>
              <a:t>0</a:t>
            </a:r>
            <a:r>
              <a:rPr lang="en-US" altLang="ko-KR" sz="2000" i="1" dirty="0">
                <a:sym typeface="Wingdings" pitchFamily="2" charset="2"/>
              </a:rPr>
              <a:t> </a:t>
            </a:r>
            <a:r>
              <a:rPr lang="en-US" altLang="ko-KR" sz="2000" dirty="0">
                <a:sym typeface="Wingdings" pitchFamily="2" charset="2"/>
              </a:rPr>
              <a:t>+</a:t>
            </a:r>
            <a:r>
              <a:rPr lang="en-US" altLang="ko-KR" sz="2000" i="1" dirty="0">
                <a:sym typeface="Wingdings" pitchFamily="2" charset="2"/>
              </a:rPr>
              <a:t> n</a:t>
            </a:r>
            <a:r>
              <a:rPr lang="en-US" altLang="ko-KR" sz="2000" i="1" baseline="-25000" dirty="0">
                <a:sym typeface="Wingdings" pitchFamily="2" charset="2"/>
              </a:rPr>
              <a:t>2</a:t>
            </a:r>
            <a:r>
              <a:rPr lang="en-US" altLang="ko-KR" sz="2000" i="1" dirty="0">
                <a:sym typeface="Wingdings" pitchFamily="2" charset="2"/>
              </a:rPr>
              <a:t> </a:t>
            </a:r>
            <a:r>
              <a:rPr lang="en-US" altLang="ko-KR" sz="2000" dirty="0">
                <a:sym typeface="Wingdings" pitchFamily="2" charset="2"/>
              </a:rPr>
              <a:t>+</a:t>
            </a:r>
            <a:r>
              <a:rPr lang="en-US" altLang="ko-KR" sz="2000" i="1" dirty="0">
                <a:sym typeface="Wingdings" pitchFamily="2" charset="2"/>
              </a:rPr>
              <a:t> n</a:t>
            </a:r>
            <a:r>
              <a:rPr lang="en-US" altLang="ko-KR" sz="2000" i="1" baseline="-25000" dirty="0">
                <a:sym typeface="Wingdings" pitchFamily="2" charset="2"/>
              </a:rPr>
              <a:t>1</a:t>
            </a:r>
            <a:r>
              <a:rPr lang="en-US" altLang="ko-KR" sz="2000" i="1" dirty="0">
                <a:sym typeface="Wingdings" pitchFamily="2" charset="2"/>
              </a:rPr>
              <a:t> = </a:t>
            </a:r>
            <a:r>
              <a:rPr lang="en-US" altLang="ko-KR" sz="2000" i="1" dirty="0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n</a:t>
            </a:r>
            <a:r>
              <a:rPr lang="en-US" altLang="ko-KR" sz="2000" i="1" baseline="-25000" dirty="0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1</a:t>
            </a:r>
            <a:r>
              <a:rPr lang="en-US" altLang="ko-KR" sz="2000" i="1" dirty="0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 + n</a:t>
            </a:r>
            <a:r>
              <a:rPr lang="en-US" altLang="ko-KR" sz="2000" i="1" baseline="-25000" dirty="0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2 </a:t>
            </a:r>
            <a:r>
              <a:rPr lang="en-US" altLang="ko-KR" sz="2000" dirty="0">
                <a:solidFill>
                  <a:schemeClr val="accent2"/>
                </a:solidFill>
                <a:cs typeface="Consolas" pitchFamily="49" charset="0"/>
                <a:sym typeface="Symbol" pitchFamily="18" charset="2"/>
              </a:rPr>
              <a:t></a:t>
            </a:r>
            <a:r>
              <a:rPr lang="en-US" altLang="ko-KR" sz="2000" dirty="0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2</a:t>
            </a:r>
            <a:r>
              <a:rPr lang="en-US" altLang="ko-KR" sz="2000" i="1" dirty="0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+</a:t>
            </a:r>
            <a:r>
              <a:rPr lang="en-US" altLang="ko-KR" sz="2000" i="1" dirty="0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1</a:t>
            </a:r>
            <a:endParaRPr lang="en-US" altLang="ko-KR" sz="2000" i="1" dirty="0">
              <a:sym typeface="Wingdings" pitchFamily="2" charset="2"/>
            </a:endParaRPr>
          </a:p>
          <a:p>
            <a:r>
              <a:rPr lang="en-US" altLang="ko-KR" sz="2000" i="1" dirty="0">
                <a:sym typeface="Wingdings" pitchFamily="2" charset="2"/>
              </a:rPr>
              <a:t>     </a:t>
            </a:r>
            <a:r>
              <a:rPr lang="en-US" altLang="ko-KR" sz="2000" i="1" dirty="0">
                <a:cs typeface="Consolas" panose="020B0609020204030204" pitchFamily="49" charset="0"/>
                <a:sym typeface="Wingdings" pitchFamily="2" charset="2"/>
              </a:rPr>
              <a:t>n</a:t>
            </a:r>
            <a:r>
              <a:rPr lang="en-US" altLang="ko-KR" sz="2000" i="1" baseline="-25000" dirty="0">
                <a:cs typeface="Consolas" panose="020B0609020204030204" pitchFamily="49" charset="0"/>
                <a:sym typeface="Wingdings" pitchFamily="2" charset="2"/>
              </a:rPr>
              <a:t>0</a:t>
            </a:r>
            <a:r>
              <a:rPr lang="en-US" altLang="ko-KR" sz="2000" i="1" dirty="0">
                <a:cs typeface="Consolas" panose="020B0609020204030204" pitchFamily="49" charset="0"/>
                <a:sym typeface="Wingdings" pitchFamily="2" charset="2"/>
              </a:rPr>
              <a:t> </a:t>
            </a:r>
            <a:r>
              <a:rPr lang="en-US" altLang="ko-KR" sz="2000" dirty="0">
                <a:cs typeface="Consolas" panose="020B0609020204030204" pitchFamily="49" charset="0"/>
                <a:sym typeface="Wingdings" pitchFamily="2" charset="2"/>
              </a:rPr>
              <a:t>+</a:t>
            </a:r>
            <a:r>
              <a:rPr lang="en-US" altLang="ko-KR" sz="2000" i="1" dirty="0">
                <a:cs typeface="Consolas" panose="020B0609020204030204" pitchFamily="49" charset="0"/>
                <a:sym typeface="Wingdings" pitchFamily="2" charset="2"/>
              </a:rPr>
              <a:t> n</a:t>
            </a:r>
            <a:r>
              <a:rPr lang="en-US" altLang="ko-KR" sz="2000" i="1" baseline="-25000" dirty="0"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altLang="ko-KR" sz="2000" i="1" dirty="0">
                <a:cs typeface="Consolas" panose="020B0609020204030204" pitchFamily="49" charset="0"/>
                <a:sym typeface="Wingdings" pitchFamily="2" charset="2"/>
              </a:rPr>
              <a:t> </a:t>
            </a:r>
            <a:r>
              <a:rPr lang="en-US" altLang="ko-KR" sz="2000" dirty="0">
                <a:cs typeface="Consolas" panose="020B0609020204030204" pitchFamily="49" charset="0"/>
                <a:sym typeface="Wingdings" pitchFamily="2" charset="2"/>
              </a:rPr>
              <a:t>+</a:t>
            </a:r>
            <a:r>
              <a:rPr lang="en-US" altLang="ko-KR" sz="2000" i="1" dirty="0">
                <a:cs typeface="Consolas" panose="020B0609020204030204" pitchFamily="49" charset="0"/>
                <a:sym typeface="Wingdings" pitchFamily="2" charset="2"/>
              </a:rPr>
              <a:t> n</a:t>
            </a:r>
            <a:r>
              <a:rPr lang="en-US" altLang="ko-KR" sz="2000" i="1" baseline="-25000" dirty="0"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altLang="ko-KR" sz="2000" i="1" dirty="0">
                <a:cs typeface="Consolas" panose="020B0609020204030204" pitchFamily="49" charset="0"/>
                <a:sym typeface="Wingdings" pitchFamily="2" charset="2"/>
              </a:rPr>
              <a:t> </a:t>
            </a:r>
            <a:r>
              <a:rPr lang="en-US" altLang="ko-KR" sz="2000" dirty="0">
                <a:cs typeface="Consolas" panose="020B0609020204030204" pitchFamily="49" charset="0"/>
                <a:sym typeface="Wingdings" pitchFamily="2" charset="2"/>
              </a:rPr>
              <a:t>=</a:t>
            </a:r>
            <a:r>
              <a:rPr lang="en-US" altLang="ko-KR" sz="2000" i="1" dirty="0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 n</a:t>
            </a:r>
            <a:r>
              <a:rPr lang="en-US" altLang="ko-KR" sz="2000" i="1" baseline="-25000" dirty="0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1</a:t>
            </a:r>
            <a:r>
              <a:rPr lang="en-US" altLang="ko-KR" sz="2000" i="1" dirty="0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+</a:t>
            </a:r>
            <a:r>
              <a:rPr lang="en-US" altLang="ko-KR" sz="2000" i="1" dirty="0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 n</a:t>
            </a:r>
            <a:r>
              <a:rPr lang="en-US" altLang="ko-KR" sz="2000" i="1" baseline="-25000" dirty="0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2 </a:t>
            </a:r>
            <a:r>
              <a:rPr lang="en-US" altLang="ko-KR" sz="2000" dirty="0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+</a:t>
            </a:r>
            <a:r>
              <a:rPr lang="en-US" altLang="ko-KR" sz="2000" i="1" dirty="0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 n</a:t>
            </a:r>
            <a:r>
              <a:rPr lang="en-US" altLang="ko-KR" sz="2000" i="1" baseline="-25000" dirty="0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2</a:t>
            </a:r>
            <a:r>
              <a:rPr lang="en-US" altLang="ko-KR" sz="2000" i="1" dirty="0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+</a:t>
            </a:r>
            <a:r>
              <a:rPr lang="en-US" altLang="ko-KR" sz="2000" i="1" dirty="0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1</a:t>
            </a:r>
            <a:r>
              <a:rPr lang="en-US" altLang="ko-KR" sz="2000" i="1" dirty="0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 </a:t>
            </a:r>
            <a:endParaRPr lang="en-US" altLang="ko-KR" sz="2000" i="1" dirty="0">
              <a:sym typeface="Wingdings" pitchFamily="2" charset="2"/>
            </a:endParaRPr>
          </a:p>
          <a:p>
            <a:r>
              <a:rPr lang="en-US" altLang="ko-KR" sz="2000" i="1" dirty="0">
                <a:sym typeface="Wingdings" pitchFamily="2" charset="2"/>
              </a:rPr>
              <a:t>     n</a:t>
            </a:r>
            <a:r>
              <a:rPr lang="en-US" altLang="ko-KR" sz="2000" i="1" baseline="-25000" dirty="0">
                <a:sym typeface="Wingdings" pitchFamily="2" charset="2"/>
              </a:rPr>
              <a:t>0</a:t>
            </a:r>
            <a:r>
              <a:rPr lang="en-US" altLang="ko-KR" sz="2000" i="1" dirty="0">
                <a:sym typeface="Wingdings" pitchFamily="2" charset="2"/>
              </a:rPr>
              <a:t> = n</a:t>
            </a:r>
            <a:r>
              <a:rPr lang="en-US" altLang="ko-KR" sz="2000" i="1" baseline="-25000" dirty="0">
                <a:sym typeface="Wingdings" pitchFamily="2" charset="2"/>
              </a:rPr>
              <a:t>2</a:t>
            </a:r>
            <a:r>
              <a:rPr lang="en-US" altLang="ko-KR" sz="2000" i="1" dirty="0">
                <a:sym typeface="Wingdings" pitchFamily="2" charset="2"/>
              </a:rPr>
              <a:t> </a:t>
            </a:r>
            <a:r>
              <a:rPr lang="en-US" altLang="ko-KR" sz="2000" dirty="0">
                <a:sym typeface="Wingdings" pitchFamily="2" charset="2"/>
              </a:rPr>
              <a:t>+</a:t>
            </a:r>
            <a:r>
              <a:rPr lang="en-US" altLang="ko-KR" sz="2000" i="1" dirty="0">
                <a:sym typeface="Wingdings" pitchFamily="2" charset="2"/>
              </a:rPr>
              <a:t> </a:t>
            </a:r>
            <a:r>
              <a:rPr lang="en-US" altLang="ko-KR" sz="2000" dirty="0">
                <a:sym typeface="Wingdings" pitchFamily="2" charset="2"/>
              </a:rPr>
              <a:t>1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17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B72079-8743-C14F-8D8E-D1C20E289732}"/>
              </a:ext>
            </a:extLst>
          </p:cNvPr>
          <p:cNvSpPr txBox="1"/>
          <p:nvPr/>
        </p:nvSpPr>
        <p:spPr>
          <a:xfrm>
            <a:off x="6442829" y="2219678"/>
            <a:ext cx="22322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 : </a:t>
            </a:r>
            <a:r>
              <a:rPr lang="ko-KR" altLang="en-US" dirty="0"/>
              <a:t>노드의 개수</a:t>
            </a:r>
            <a:endParaRPr lang="en-US" altLang="ko-KR" dirty="0"/>
          </a:p>
          <a:p>
            <a:r>
              <a:rPr lang="en-US" altLang="ko-KR" dirty="0"/>
              <a:t>N1 : child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개인 노드의 개수</a:t>
            </a:r>
            <a:endParaRPr lang="en-US" altLang="ko-KR" dirty="0"/>
          </a:p>
          <a:p>
            <a:r>
              <a:rPr lang="en-US" altLang="ko-KR" dirty="0"/>
              <a:t>N2 : child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개인 노드의 개수</a:t>
            </a:r>
            <a:endParaRPr lang="en-US" altLang="ko-KR" dirty="0"/>
          </a:p>
          <a:p>
            <a:endParaRPr lang="en-US" altLang="ko-KR" dirty="0"/>
          </a:p>
          <a:p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0FF7DE-EC5B-234E-A7FB-88703D79EE1E}"/>
              </a:ext>
            </a:extLst>
          </p:cNvPr>
          <p:cNvSpPr txBox="1"/>
          <p:nvPr/>
        </p:nvSpPr>
        <p:spPr>
          <a:xfrm>
            <a:off x="2844497" y="3223897"/>
            <a:ext cx="345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N1</a:t>
            </a:r>
            <a:r>
              <a:rPr lang="ko-KR" altLang="en-US" dirty="0"/>
              <a:t>은 </a:t>
            </a:r>
            <a:r>
              <a:rPr lang="en-US" altLang="ko-KR" dirty="0"/>
              <a:t>branch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n2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endParaRPr kumimoji="1" lang="ko-KR" alt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Definitions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Definition 2) </a:t>
            </a:r>
          </a:p>
          <a:p>
            <a:r>
              <a:rPr lang="en-US" altLang="ko-KR" sz="2000" dirty="0">
                <a:solidFill>
                  <a:schemeClr val="accent2"/>
                </a:solidFill>
              </a:rPr>
              <a:t>A </a:t>
            </a:r>
            <a:r>
              <a:rPr lang="en-US" altLang="ko-KR" sz="2000" dirty="0">
                <a:solidFill>
                  <a:srgbClr val="FF0000"/>
                </a:solidFill>
              </a:rPr>
              <a:t>full binary tree </a:t>
            </a:r>
            <a:r>
              <a:rPr lang="en-US" altLang="ko-KR" sz="2000" dirty="0"/>
              <a:t>of depth </a:t>
            </a:r>
            <a:r>
              <a:rPr lang="en-US" altLang="ko-KR" sz="2000" i="1" dirty="0">
                <a:latin typeface="Times New Roman" pitchFamily="18" charset="0"/>
              </a:rPr>
              <a:t>k</a:t>
            </a:r>
            <a:r>
              <a:rPr lang="en-US" altLang="ko-KR" sz="2000" dirty="0"/>
              <a:t> is a binary tree of depth </a:t>
            </a:r>
            <a:r>
              <a:rPr lang="en-US" altLang="ko-KR" sz="2000" i="1" dirty="0">
                <a:latin typeface="Times New Roman" pitchFamily="18" charset="0"/>
              </a:rPr>
              <a:t>k</a:t>
            </a:r>
            <a:r>
              <a:rPr lang="en-US" altLang="ko-KR" sz="2000" dirty="0"/>
              <a:t> having </a:t>
            </a:r>
            <a:r>
              <a:rPr lang="en-US" altLang="ko-KR" sz="2000" dirty="0">
                <a:latin typeface="Times New Roman" pitchFamily="18" charset="0"/>
              </a:rPr>
              <a:t>2</a:t>
            </a:r>
            <a:r>
              <a:rPr lang="en-US" altLang="ko-KR" sz="2000" i="1" baseline="30000" dirty="0">
                <a:latin typeface="Times New Roman" pitchFamily="18" charset="0"/>
              </a:rPr>
              <a:t>k</a:t>
            </a:r>
            <a:r>
              <a:rPr lang="en-US" altLang="ko-KR" sz="2000" i="1" dirty="0">
                <a:latin typeface="Times New Roman" pitchFamily="18" charset="0"/>
              </a:rPr>
              <a:t>–</a:t>
            </a:r>
            <a:r>
              <a:rPr lang="en-US" altLang="ko-KR" sz="2000" dirty="0">
                <a:latin typeface="Times New Roman" pitchFamily="18" charset="0"/>
              </a:rPr>
              <a:t>1</a:t>
            </a:r>
            <a:r>
              <a:rPr lang="en-US" altLang="ko-KR" sz="2000" dirty="0"/>
              <a:t> nodes, </a:t>
            </a:r>
            <a:r>
              <a:rPr lang="en-US" altLang="ko-KR" sz="2000" i="1" dirty="0">
                <a:latin typeface="Times New Roman" pitchFamily="18" charset="0"/>
              </a:rPr>
              <a:t>k</a:t>
            </a:r>
            <a:r>
              <a:rPr lang="en-US" altLang="ko-KR" sz="2000" dirty="0">
                <a:latin typeface="Times New Roman" pitchFamily="18" charset="0"/>
              </a:rPr>
              <a:t> </a:t>
            </a:r>
            <a:r>
              <a:rPr lang="en-US" altLang="ko-KR" sz="2000" dirty="0"/>
              <a:t>≥0. </a:t>
            </a:r>
            <a:r>
              <a:rPr lang="en-US" altLang="ko-KR" sz="2000" dirty="0">
                <a:solidFill>
                  <a:srgbClr val="FF0000"/>
                </a:solidFill>
              </a:rPr>
              <a:t>(Assume that the depth of the root node is 1)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Definition 3)</a:t>
            </a:r>
          </a:p>
          <a:p>
            <a:r>
              <a:rPr lang="en-US" altLang="ko-KR" sz="2000" dirty="0"/>
              <a:t>A </a:t>
            </a:r>
            <a:r>
              <a:rPr lang="en-US" altLang="ko-KR" sz="2000" dirty="0">
                <a:solidFill>
                  <a:srgbClr val="FF0000"/>
                </a:solidFill>
              </a:rPr>
              <a:t>binary tree </a:t>
            </a:r>
            <a:r>
              <a:rPr lang="en-US" altLang="ko-KR" sz="2000" dirty="0"/>
              <a:t>with </a:t>
            </a:r>
            <a:r>
              <a:rPr lang="en-US" altLang="ko-KR" sz="2000" i="1" dirty="0">
                <a:latin typeface="Times New Roman" pitchFamily="18" charset="0"/>
              </a:rPr>
              <a:t>n</a:t>
            </a:r>
            <a:r>
              <a:rPr lang="en-US" altLang="ko-KR" sz="2000" dirty="0"/>
              <a:t> nodes and depth </a:t>
            </a:r>
            <a:r>
              <a:rPr lang="en-US" altLang="ko-KR" sz="2000" i="1" dirty="0">
                <a:latin typeface="Times New Roman" pitchFamily="18" charset="0"/>
              </a:rPr>
              <a:t>k</a:t>
            </a:r>
            <a:r>
              <a:rPr lang="en-US" altLang="ko-KR" sz="2000" dirty="0"/>
              <a:t> is </a:t>
            </a:r>
            <a:r>
              <a:rPr lang="en-US" altLang="ko-KR" sz="2000" dirty="0">
                <a:solidFill>
                  <a:srgbClr val="FF0000"/>
                </a:solidFill>
              </a:rPr>
              <a:t>complete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iff</a:t>
            </a:r>
            <a:r>
              <a:rPr lang="en-US" altLang="ko-KR" sz="2000" dirty="0"/>
              <a:t> its nodes correspond to the nodes numbered from 1 to </a:t>
            </a:r>
            <a:r>
              <a:rPr lang="en-US" altLang="ko-KR" sz="2000" i="1" dirty="0">
                <a:latin typeface="Times New Roman" pitchFamily="18" charset="0"/>
              </a:rPr>
              <a:t>n</a:t>
            </a:r>
            <a:r>
              <a:rPr lang="en-US" altLang="ko-KR" sz="2000" dirty="0"/>
              <a:t> in the full binary tree of depth </a:t>
            </a:r>
            <a:r>
              <a:rPr lang="en-US" altLang="ko-KR" sz="2000" i="1" dirty="0">
                <a:latin typeface="Times New Roman" pitchFamily="18" charset="0"/>
              </a:rPr>
              <a:t>k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18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571472" y="2571744"/>
            <a:ext cx="777716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2000" dirty="0">
                <a:latin typeface="Consolas" pitchFamily="49" charset="0"/>
              </a:rPr>
              <a:t>A nonempty tree is said to be full if al of its leaves are at the same level and all of its nodes have the same degree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31640" y="5034411"/>
                <a:ext cx="523713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/>
                  <a:t>k</a:t>
                </a:r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, because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≤ </m:t>
                    </m:r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034411"/>
                <a:ext cx="5237139" cy="374270"/>
              </a:xfrm>
              <a:prstGeom prst="rect">
                <a:avLst/>
              </a:prstGeom>
              <a:blipFill rotWithShape="0">
                <a:blip r:embed="rId2"/>
                <a:stretch>
                  <a:fillRect l="-465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 Example of Full Binary Tree</a:t>
            </a:r>
          </a:p>
        </p:txBody>
      </p:sp>
      <p:sp>
        <p:nvSpPr>
          <p:cNvPr id="54" name="슬라이드 번호 개체 틀 5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19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133124" name="Line 4"/>
          <p:cNvSpPr>
            <a:spLocks noChangeShapeType="1"/>
          </p:cNvSpPr>
          <p:nvPr/>
        </p:nvSpPr>
        <p:spPr bwMode="auto">
          <a:xfrm flipH="1">
            <a:off x="2980607" y="1527088"/>
            <a:ext cx="1156235" cy="6045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3125" name="Line 5"/>
          <p:cNvSpPr>
            <a:spLocks noChangeShapeType="1"/>
          </p:cNvSpPr>
          <p:nvPr/>
        </p:nvSpPr>
        <p:spPr bwMode="auto">
          <a:xfrm>
            <a:off x="4265786" y="1527088"/>
            <a:ext cx="1157652" cy="6544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H="1">
            <a:off x="2209784" y="2382320"/>
            <a:ext cx="578118" cy="6045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3127" name="Line 7"/>
          <p:cNvSpPr>
            <a:spLocks noChangeShapeType="1"/>
          </p:cNvSpPr>
          <p:nvPr/>
        </p:nvSpPr>
        <p:spPr bwMode="auto">
          <a:xfrm>
            <a:off x="2787902" y="2433345"/>
            <a:ext cx="578118" cy="5535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3128" name="Line 8"/>
          <p:cNvSpPr>
            <a:spLocks noChangeShapeType="1"/>
          </p:cNvSpPr>
          <p:nvPr/>
        </p:nvSpPr>
        <p:spPr bwMode="auto">
          <a:xfrm flipH="1">
            <a:off x="5038026" y="2332403"/>
            <a:ext cx="578118" cy="6034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3129" name="Line 9"/>
          <p:cNvSpPr>
            <a:spLocks noChangeShapeType="1"/>
          </p:cNvSpPr>
          <p:nvPr/>
        </p:nvSpPr>
        <p:spPr bwMode="auto">
          <a:xfrm>
            <a:off x="5550964" y="2382320"/>
            <a:ext cx="643298" cy="5535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3130" name="Line 10"/>
          <p:cNvSpPr>
            <a:spLocks noChangeShapeType="1"/>
          </p:cNvSpPr>
          <p:nvPr/>
        </p:nvSpPr>
        <p:spPr bwMode="auto">
          <a:xfrm flipH="1">
            <a:off x="1499889" y="3187635"/>
            <a:ext cx="580952" cy="8552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33131" name="Line 11"/>
          <p:cNvSpPr>
            <a:spLocks noChangeShapeType="1"/>
          </p:cNvSpPr>
          <p:nvPr/>
        </p:nvSpPr>
        <p:spPr bwMode="auto">
          <a:xfrm>
            <a:off x="2080841" y="3187635"/>
            <a:ext cx="255052" cy="9062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33132" name="Line 12"/>
          <p:cNvSpPr>
            <a:spLocks noChangeShapeType="1"/>
          </p:cNvSpPr>
          <p:nvPr/>
        </p:nvSpPr>
        <p:spPr bwMode="auto">
          <a:xfrm flipH="1">
            <a:off x="3044370" y="3238661"/>
            <a:ext cx="386829" cy="7542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3133" name="Line 13"/>
          <p:cNvSpPr>
            <a:spLocks noChangeShapeType="1"/>
          </p:cNvSpPr>
          <p:nvPr/>
        </p:nvSpPr>
        <p:spPr bwMode="auto">
          <a:xfrm>
            <a:off x="3431199" y="3288577"/>
            <a:ext cx="449175" cy="7542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3134" name="Line 14"/>
          <p:cNvSpPr>
            <a:spLocks noChangeShapeType="1"/>
          </p:cNvSpPr>
          <p:nvPr/>
        </p:nvSpPr>
        <p:spPr bwMode="auto">
          <a:xfrm flipH="1">
            <a:off x="4651198" y="3238661"/>
            <a:ext cx="450592" cy="8042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33135" name="Line 15"/>
          <p:cNvSpPr>
            <a:spLocks noChangeShapeType="1"/>
          </p:cNvSpPr>
          <p:nvPr/>
        </p:nvSpPr>
        <p:spPr bwMode="auto">
          <a:xfrm>
            <a:off x="5038026" y="3288577"/>
            <a:ext cx="449175" cy="7542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3136" name="Line 16"/>
          <p:cNvSpPr>
            <a:spLocks noChangeShapeType="1"/>
          </p:cNvSpPr>
          <p:nvPr/>
        </p:nvSpPr>
        <p:spPr bwMode="auto">
          <a:xfrm flipH="1">
            <a:off x="6194262" y="3187635"/>
            <a:ext cx="63763" cy="8552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3137" name="Line 17"/>
          <p:cNvSpPr>
            <a:spLocks noChangeShapeType="1"/>
          </p:cNvSpPr>
          <p:nvPr/>
        </p:nvSpPr>
        <p:spPr bwMode="auto">
          <a:xfrm>
            <a:off x="6258025" y="3238661"/>
            <a:ext cx="772241" cy="8042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3138" name="Oval 18"/>
          <p:cNvSpPr>
            <a:spLocks noChangeArrowheads="1"/>
          </p:cNvSpPr>
          <p:nvPr/>
        </p:nvSpPr>
        <p:spPr bwMode="auto">
          <a:xfrm>
            <a:off x="3880374" y="1125539"/>
            <a:ext cx="641881" cy="50249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3139" name="Text Box 19"/>
          <p:cNvSpPr txBox="1">
            <a:spLocks noChangeArrowheads="1"/>
          </p:cNvSpPr>
          <p:nvPr/>
        </p:nvSpPr>
        <p:spPr bwMode="auto">
          <a:xfrm>
            <a:off x="4056076" y="1185155"/>
            <a:ext cx="303228" cy="30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33140" name="Oval 20"/>
          <p:cNvSpPr>
            <a:spLocks noChangeArrowheads="1"/>
          </p:cNvSpPr>
          <p:nvPr/>
        </p:nvSpPr>
        <p:spPr bwMode="auto">
          <a:xfrm>
            <a:off x="2466253" y="1980771"/>
            <a:ext cx="641881" cy="50249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3141" name="Text Box 21"/>
          <p:cNvSpPr txBox="1">
            <a:spLocks noChangeArrowheads="1"/>
          </p:cNvSpPr>
          <p:nvPr/>
        </p:nvSpPr>
        <p:spPr bwMode="auto">
          <a:xfrm>
            <a:off x="2637704" y="2053982"/>
            <a:ext cx="303228" cy="30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33142" name="Oval 22"/>
          <p:cNvSpPr>
            <a:spLocks noChangeArrowheads="1"/>
          </p:cNvSpPr>
          <p:nvPr/>
        </p:nvSpPr>
        <p:spPr bwMode="auto">
          <a:xfrm>
            <a:off x="5230732" y="1980771"/>
            <a:ext cx="641881" cy="50249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3143" name="Text Box 23"/>
          <p:cNvSpPr txBox="1">
            <a:spLocks noChangeArrowheads="1"/>
          </p:cNvSpPr>
          <p:nvPr/>
        </p:nvSpPr>
        <p:spPr bwMode="auto">
          <a:xfrm>
            <a:off x="5407852" y="2053982"/>
            <a:ext cx="303228" cy="30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33144" name="Oval 24"/>
          <p:cNvSpPr>
            <a:spLocks noChangeArrowheads="1"/>
          </p:cNvSpPr>
          <p:nvPr/>
        </p:nvSpPr>
        <p:spPr bwMode="auto">
          <a:xfrm>
            <a:off x="1824372" y="2860407"/>
            <a:ext cx="641881" cy="50249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3145" name="Text Box 25"/>
          <p:cNvSpPr txBox="1">
            <a:spLocks noChangeArrowheads="1"/>
          </p:cNvSpPr>
          <p:nvPr/>
        </p:nvSpPr>
        <p:spPr bwMode="auto">
          <a:xfrm>
            <a:off x="1997241" y="2934726"/>
            <a:ext cx="303228" cy="30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33146" name="Oval 26"/>
          <p:cNvSpPr>
            <a:spLocks noChangeArrowheads="1"/>
          </p:cNvSpPr>
          <p:nvPr/>
        </p:nvSpPr>
        <p:spPr bwMode="auto">
          <a:xfrm>
            <a:off x="3059957" y="2860407"/>
            <a:ext cx="641881" cy="50249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3147" name="Text Box 27"/>
          <p:cNvSpPr txBox="1">
            <a:spLocks noChangeArrowheads="1"/>
          </p:cNvSpPr>
          <p:nvPr/>
        </p:nvSpPr>
        <p:spPr bwMode="auto">
          <a:xfrm>
            <a:off x="3232825" y="2934726"/>
            <a:ext cx="303228" cy="30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33148" name="Oval 28"/>
          <p:cNvSpPr>
            <a:spLocks noChangeArrowheads="1"/>
          </p:cNvSpPr>
          <p:nvPr/>
        </p:nvSpPr>
        <p:spPr bwMode="auto">
          <a:xfrm>
            <a:off x="4702208" y="2861516"/>
            <a:ext cx="641881" cy="50249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3149" name="Text Box 29"/>
          <p:cNvSpPr txBox="1">
            <a:spLocks noChangeArrowheads="1"/>
          </p:cNvSpPr>
          <p:nvPr/>
        </p:nvSpPr>
        <p:spPr bwMode="auto">
          <a:xfrm>
            <a:off x="4875076" y="2934726"/>
            <a:ext cx="303228" cy="30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3150" name="Oval 30"/>
          <p:cNvSpPr>
            <a:spLocks noChangeArrowheads="1"/>
          </p:cNvSpPr>
          <p:nvPr/>
        </p:nvSpPr>
        <p:spPr bwMode="auto">
          <a:xfrm>
            <a:off x="5937793" y="2861516"/>
            <a:ext cx="641881" cy="50249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3151" name="Text Box 31"/>
          <p:cNvSpPr txBox="1">
            <a:spLocks noChangeArrowheads="1"/>
          </p:cNvSpPr>
          <p:nvPr/>
        </p:nvSpPr>
        <p:spPr bwMode="auto">
          <a:xfrm>
            <a:off x="6110661" y="2934726"/>
            <a:ext cx="303228" cy="30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133152" name="Oval 32"/>
          <p:cNvSpPr>
            <a:spLocks noChangeArrowheads="1"/>
          </p:cNvSpPr>
          <p:nvPr/>
        </p:nvSpPr>
        <p:spPr bwMode="auto">
          <a:xfrm>
            <a:off x="1101725" y="3943035"/>
            <a:ext cx="641881" cy="50249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3153" name="Text Box 33"/>
          <p:cNvSpPr txBox="1">
            <a:spLocks noChangeArrowheads="1"/>
          </p:cNvSpPr>
          <p:nvPr/>
        </p:nvSpPr>
        <p:spPr bwMode="auto">
          <a:xfrm>
            <a:off x="1273177" y="4017355"/>
            <a:ext cx="303228" cy="30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33154" name="Oval 34"/>
          <p:cNvSpPr>
            <a:spLocks noChangeArrowheads="1"/>
          </p:cNvSpPr>
          <p:nvPr/>
        </p:nvSpPr>
        <p:spPr bwMode="auto">
          <a:xfrm>
            <a:off x="1950481" y="3943035"/>
            <a:ext cx="641881" cy="50249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3155" name="Text Box 35"/>
          <p:cNvSpPr txBox="1">
            <a:spLocks noChangeArrowheads="1"/>
          </p:cNvSpPr>
          <p:nvPr/>
        </p:nvSpPr>
        <p:spPr bwMode="auto">
          <a:xfrm>
            <a:off x="2121933" y="4017355"/>
            <a:ext cx="303228" cy="30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33156" name="Oval 36"/>
          <p:cNvSpPr>
            <a:spLocks noChangeArrowheads="1"/>
          </p:cNvSpPr>
          <p:nvPr/>
        </p:nvSpPr>
        <p:spPr bwMode="auto">
          <a:xfrm>
            <a:off x="2726973" y="3944144"/>
            <a:ext cx="641881" cy="50249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3157" name="Text Box 37"/>
          <p:cNvSpPr txBox="1">
            <a:spLocks noChangeArrowheads="1"/>
          </p:cNvSpPr>
          <p:nvPr/>
        </p:nvSpPr>
        <p:spPr bwMode="auto">
          <a:xfrm>
            <a:off x="2831827" y="4017355"/>
            <a:ext cx="433588" cy="30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33158" name="Oval 38"/>
          <p:cNvSpPr>
            <a:spLocks noChangeArrowheads="1"/>
          </p:cNvSpPr>
          <p:nvPr/>
        </p:nvSpPr>
        <p:spPr bwMode="auto">
          <a:xfrm>
            <a:off x="3560142" y="3944144"/>
            <a:ext cx="641881" cy="50249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3159" name="Text Box 39"/>
          <p:cNvSpPr txBox="1">
            <a:spLocks noChangeArrowheads="1"/>
          </p:cNvSpPr>
          <p:nvPr/>
        </p:nvSpPr>
        <p:spPr bwMode="auto">
          <a:xfrm>
            <a:off x="3663580" y="4017355"/>
            <a:ext cx="433588" cy="30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133160" name="Oval 40"/>
          <p:cNvSpPr>
            <a:spLocks noChangeArrowheads="1"/>
          </p:cNvSpPr>
          <p:nvPr/>
        </p:nvSpPr>
        <p:spPr bwMode="auto">
          <a:xfrm>
            <a:off x="4394729" y="3945253"/>
            <a:ext cx="641881" cy="50249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3161" name="Text Box 41"/>
          <p:cNvSpPr txBox="1">
            <a:spLocks noChangeArrowheads="1"/>
          </p:cNvSpPr>
          <p:nvPr/>
        </p:nvSpPr>
        <p:spPr bwMode="auto">
          <a:xfrm>
            <a:off x="4501000" y="4019573"/>
            <a:ext cx="433588" cy="30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3162" name="Oval 42"/>
          <p:cNvSpPr>
            <a:spLocks noChangeArrowheads="1"/>
          </p:cNvSpPr>
          <p:nvPr/>
        </p:nvSpPr>
        <p:spPr bwMode="auto">
          <a:xfrm>
            <a:off x="5243485" y="3945253"/>
            <a:ext cx="641881" cy="50249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3163" name="Text Box 43"/>
          <p:cNvSpPr txBox="1">
            <a:spLocks noChangeArrowheads="1"/>
          </p:cNvSpPr>
          <p:nvPr/>
        </p:nvSpPr>
        <p:spPr bwMode="auto">
          <a:xfrm>
            <a:off x="5348339" y="4019573"/>
            <a:ext cx="433588" cy="30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133164" name="Oval 44"/>
          <p:cNvSpPr>
            <a:spLocks noChangeArrowheads="1"/>
          </p:cNvSpPr>
          <p:nvPr/>
        </p:nvSpPr>
        <p:spPr bwMode="auto">
          <a:xfrm>
            <a:off x="6001556" y="3946363"/>
            <a:ext cx="641881" cy="50249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3165" name="Text Box 45"/>
          <p:cNvSpPr txBox="1">
            <a:spLocks noChangeArrowheads="1"/>
          </p:cNvSpPr>
          <p:nvPr/>
        </p:nvSpPr>
        <p:spPr bwMode="auto">
          <a:xfrm>
            <a:off x="6106410" y="4019573"/>
            <a:ext cx="433588" cy="30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sp>
        <p:nvSpPr>
          <p:cNvPr id="133166" name="Oval 46"/>
          <p:cNvSpPr>
            <a:spLocks noChangeArrowheads="1"/>
          </p:cNvSpPr>
          <p:nvPr/>
        </p:nvSpPr>
        <p:spPr bwMode="auto">
          <a:xfrm>
            <a:off x="6834725" y="3946363"/>
            <a:ext cx="641881" cy="50249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3167" name="Text Box 47"/>
          <p:cNvSpPr txBox="1">
            <a:spLocks noChangeArrowheads="1"/>
          </p:cNvSpPr>
          <p:nvPr/>
        </p:nvSpPr>
        <p:spPr bwMode="auto">
          <a:xfrm>
            <a:off x="6938163" y="4019573"/>
            <a:ext cx="433588" cy="30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33168" name="Line 48"/>
          <p:cNvSpPr>
            <a:spLocks noChangeShapeType="1"/>
          </p:cNvSpPr>
          <p:nvPr/>
        </p:nvSpPr>
        <p:spPr bwMode="auto">
          <a:xfrm flipH="1">
            <a:off x="4833938" y="1409700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33169" name="Text Box 49"/>
          <p:cNvSpPr txBox="1">
            <a:spLocks noChangeArrowheads="1"/>
          </p:cNvSpPr>
          <p:nvPr/>
        </p:nvSpPr>
        <p:spPr bwMode="auto">
          <a:xfrm>
            <a:off x="6084888" y="1196975"/>
            <a:ext cx="6429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</a:rPr>
              <a:t>root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Introduction</a:t>
            </a:r>
          </a:p>
          <a:p>
            <a:r>
              <a:rPr lang="en-US" altLang="ko-KR" sz="2000" dirty="0"/>
              <a:t>Binary Trees</a:t>
            </a:r>
          </a:p>
          <a:p>
            <a:r>
              <a:rPr lang="en-US" altLang="ko-KR" sz="2000" dirty="0"/>
              <a:t>Binary Tree Traversals</a:t>
            </a:r>
          </a:p>
          <a:p>
            <a:r>
              <a:rPr lang="en-US" altLang="ko-KR" sz="2000" dirty="0"/>
              <a:t>Additional Binary Tree Operations</a:t>
            </a:r>
          </a:p>
          <a:p>
            <a:r>
              <a:rPr lang="en-US" altLang="ko-KR" sz="2000" dirty="0"/>
              <a:t>Threaded Binary Trees</a:t>
            </a:r>
          </a:p>
          <a:p>
            <a:r>
              <a:rPr lang="en-US" altLang="ko-KR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Heaps</a:t>
            </a:r>
          </a:p>
          <a:p>
            <a:r>
              <a:rPr lang="en-US" altLang="ko-KR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Binary Search Trees</a:t>
            </a:r>
          </a:p>
          <a:p>
            <a:r>
              <a:rPr lang="en-US" altLang="ko-KR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Forests</a:t>
            </a:r>
          </a:p>
          <a:p>
            <a:r>
              <a:rPr lang="en-US" altLang="ko-KR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Set Representation</a:t>
            </a:r>
          </a:p>
          <a:p>
            <a:r>
              <a:rPr lang="en-US" altLang="ko-KR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Counting Binary Trees</a:t>
            </a:r>
          </a:p>
          <a:p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2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33"/>
          <p:cNvSpPr txBox="1">
            <a:spLocks noChangeArrowheads="1"/>
          </p:cNvSpPr>
          <p:nvPr/>
        </p:nvSpPr>
        <p:spPr bwMode="auto">
          <a:xfrm>
            <a:off x="2034479" y="3378314"/>
            <a:ext cx="5212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[8]</a:t>
            </a:r>
          </a:p>
        </p:txBody>
      </p:sp>
      <p:sp>
        <p:nvSpPr>
          <p:cNvPr id="14" name="Text Box 35"/>
          <p:cNvSpPr txBox="1">
            <a:spLocks noChangeArrowheads="1"/>
          </p:cNvSpPr>
          <p:nvPr/>
        </p:nvSpPr>
        <p:spPr bwMode="auto">
          <a:xfrm>
            <a:off x="2538535" y="3378314"/>
            <a:ext cx="5212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[9]</a:t>
            </a:r>
          </a:p>
        </p:txBody>
      </p:sp>
      <p:sp>
        <p:nvSpPr>
          <p:cNvPr id="15" name="Text Box 37"/>
          <p:cNvSpPr txBox="1">
            <a:spLocks noChangeArrowheads="1"/>
          </p:cNvSpPr>
          <p:nvPr/>
        </p:nvSpPr>
        <p:spPr bwMode="auto">
          <a:xfrm>
            <a:off x="3088525" y="3378314"/>
            <a:ext cx="6335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[10]</a:t>
            </a:r>
          </a:p>
        </p:txBody>
      </p:sp>
      <p:sp>
        <p:nvSpPr>
          <p:cNvPr id="16" name="Text Box 39"/>
          <p:cNvSpPr txBox="1">
            <a:spLocks noChangeArrowheads="1"/>
          </p:cNvSpPr>
          <p:nvPr/>
        </p:nvSpPr>
        <p:spPr bwMode="auto">
          <a:xfrm>
            <a:off x="3803781" y="3378314"/>
            <a:ext cx="6335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[11]</a:t>
            </a:r>
          </a:p>
        </p:txBody>
      </p:sp>
      <p:sp>
        <p:nvSpPr>
          <p:cNvPr id="17" name="Text Box 41"/>
          <p:cNvSpPr txBox="1">
            <a:spLocks noChangeArrowheads="1"/>
          </p:cNvSpPr>
          <p:nvPr/>
        </p:nvSpPr>
        <p:spPr bwMode="auto">
          <a:xfrm>
            <a:off x="4528418" y="3378314"/>
            <a:ext cx="6335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[12]</a:t>
            </a:r>
          </a:p>
        </p:txBody>
      </p:sp>
      <p:sp>
        <p:nvSpPr>
          <p:cNvPr id="18" name="Text Box 43"/>
          <p:cNvSpPr txBox="1">
            <a:spLocks noChangeArrowheads="1"/>
          </p:cNvSpPr>
          <p:nvPr/>
        </p:nvSpPr>
        <p:spPr bwMode="auto">
          <a:xfrm>
            <a:off x="5096708" y="3378314"/>
            <a:ext cx="6335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[13]</a:t>
            </a:r>
          </a:p>
        </p:txBody>
      </p:sp>
      <p:sp>
        <p:nvSpPr>
          <p:cNvPr id="19" name="Text Box 45"/>
          <p:cNvSpPr txBox="1">
            <a:spLocks noChangeArrowheads="1"/>
          </p:cNvSpPr>
          <p:nvPr/>
        </p:nvSpPr>
        <p:spPr bwMode="auto">
          <a:xfrm>
            <a:off x="5708257" y="3378314"/>
            <a:ext cx="6335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[14]</a:t>
            </a:r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6300192" y="3378314"/>
            <a:ext cx="6335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[15]</a:t>
            </a:r>
          </a:p>
        </p:txBody>
      </p:sp>
      <p:sp>
        <p:nvSpPr>
          <p:cNvPr id="53" name="Line 10"/>
          <p:cNvSpPr>
            <a:spLocks noChangeShapeType="1"/>
          </p:cNvSpPr>
          <p:nvPr/>
        </p:nvSpPr>
        <p:spPr bwMode="auto">
          <a:xfrm flipH="1">
            <a:off x="1798145" y="4093202"/>
            <a:ext cx="433871" cy="7339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4" name="Line 11"/>
          <p:cNvSpPr>
            <a:spLocks noChangeShapeType="1"/>
          </p:cNvSpPr>
          <p:nvPr/>
        </p:nvSpPr>
        <p:spPr bwMode="auto">
          <a:xfrm flipH="1">
            <a:off x="2132586" y="4115154"/>
            <a:ext cx="206839" cy="6101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59" name="Line 10"/>
          <p:cNvSpPr>
            <a:spLocks noChangeShapeType="1"/>
          </p:cNvSpPr>
          <p:nvPr/>
        </p:nvSpPr>
        <p:spPr bwMode="auto">
          <a:xfrm flipH="1">
            <a:off x="2514018" y="4053284"/>
            <a:ext cx="433871" cy="7339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0" name="Line 11"/>
          <p:cNvSpPr>
            <a:spLocks noChangeShapeType="1"/>
          </p:cNvSpPr>
          <p:nvPr/>
        </p:nvSpPr>
        <p:spPr bwMode="auto">
          <a:xfrm flipH="1">
            <a:off x="2866356" y="4112299"/>
            <a:ext cx="81533" cy="674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79" name="Line 11"/>
          <p:cNvSpPr>
            <a:spLocks noChangeShapeType="1"/>
          </p:cNvSpPr>
          <p:nvPr/>
        </p:nvSpPr>
        <p:spPr bwMode="auto">
          <a:xfrm flipH="1">
            <a:off x="3280002" y="4115154"/>
            <a:ext cx="214382" cy="6481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80" name="Line 10"/>
          <p:cNvSpPr>
            <a:spLocks noChangeShapeType="1"/>
          </p:cNvSpPr>
          <p:nvPr/>
        </p:nvSpPr>
        <p:spPr bwMode="auto">
          <a:xfrm flipH="1">
            <a:off x="3571725" y="4023636"/>
            <a:ext cx="3174" cy="7635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81" name="Line 10"/>
          <p:cNvSpPr>
            <a:spLocks noChangeShapeType="1"/>
          </p:cNvSpPr>
          <p:nvPr/>
        </p:nvSpPr>
        <p:spPr bwMode="auto">
          <a:xfrm flipH="1">
            <a:off x="3972036" y="4098781"/>
            <a:ext cx="169424" cy="6693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4175440" y="4023636"/>
            <a:ext cx="171058" cy="7347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83" name="Line 10"/>
          <p:cNvSpPr>
            <a:spLocks noChangeShapeType="1"/>
          </p:cNvSpPr>
          <p:nvPr/>
        </p:nvSpPr>
        <p:spPr bwMode="auto">
          <a:xfrm flipH="1">
            <a:off x="4688240" y="4098781"/>
            <a:ext cx="169424" cy="6693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84" name="Line 10"/>
          <p:cNvSpPr>
            <a:spLocks noChangeShapeType="1"/>
          </p:cNvSpPr>
          <p:nvPr/>
        </p:nvSpPr>
        <p:spPr bwMode="auto">
          <a:xfrm>
            <a:off x="4889708" y="4023636"/>
            <a:ext cx="171058" cy="7347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85" name="Line 10"/>
          <p:cNvSpPr>
            <a:spLocks noChangeShapeType="1"/>
          </p:cNvSpPr>
          <p:nvPr/>
        </p:nvSpPr>
        <p:spPr bwMode="auto">
          <a:xfrm>
            <a:off x="5577240" y="4056363"/>
            <a:ext cx="234825" cy="7347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86" name="Line 10"/>
          <p:cNvSpPr>
            <a:spLocks noChangeShapeType="1"/>
          </p:cNvSpPr>
          <p:nvPr/>
        </p:nvSpPr>
        <p:spPr bwMode="auto">
          <a:xfrm flipH="1">
            <a:off x="5485693" y="4053285"/>
            <a:ext cx="63376" cy="7339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87" name="Line 10"/>
          <p:cNvSpPr>
            <a:spLocks noChangeShapeType="1"/>
          </p:cNvSpPr>
          <p:nvPr/>
        </p:nvSpPr>
        <p:spPr bwMode="auto">
          <a:xfrm>
            <a:off x="6166450" y="4023636"/>
            <a:ext cx="35983" cy="77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88" name="Line 10"/>
          <p:cNvSpPr>
            <a:spLocks noChangeShapeType="1"/>
          </p:cNvSpPr>
          <p:nvPr/>
        </p:nvSpPr>
        <p:spPr bwMode="auto">
          <a:xfrm>
            <a:off x="6145363" y="4018295"/>
            <a:ext cx="487533" cy="7401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6728619" y="4061321"/>
            <a:ext cx="177422" cy="6970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90" name="Line 10"/>
          <p:cNvSpPr>
            <a:spLocks noChangeShapeType="1"/>
          </p:cNvSpPr>
          <p:nvPr/>
        </p:nvSpPr>
        <p:spPr bwMode="auto">
          <a:xfrm>
            <a:off x="6728619" y="4023636"/>
            <a:ext cx="628030" cy="72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 Representation of Binary Trees (1)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20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3762671" y="1255394"/>
            <a:ext cx="5212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[1]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2658152" y="2007412"/>
            <a:ext cx="5212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[2]</a:t>
            </a:r>
          </a:p>
        </p:txBody>
      </p:sp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4714588" y="2016421"/>
            <a:ext cx="5212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[3]</a:t>
            </a: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175868" y="2772243"/>
            <a:ext cx="5212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[4]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3144630" y="2772243"/>
            <a:ext cx="5212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[5]</a:t>
            </a:r>
          </a:p>
        </p:txBody>
      </p:sp>
      <p:sp>
        <p:nvSpPr>
          <p:cNvPr id="11" name="Text Box 29"/>
          <p:cNvSpPr txBox="1">
            <a:spLocks noChangeArrowheads="1"/>
          </p:cNvSpPr>
          <p:nvPr/>
        </p:nvSpPr>
        <p:spPr bwMode="auto">
          <a:xfrm>
            <a:off x="4345298" y="2772243"/>
            <a:ext cx="5212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[6]</a:t>
            </a:r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5250440" y="2727492"/>
            <a:ext cx="5212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[7]</a:t>
            </a:r>
          </a:p>
        </p:txBody>
      </p:sp>
      <p:sp>
        <p:nvSpPr>
          <p:cNvPr id="21" name="Line 4"/>
          <p:cNvSpPr>
            <a:spLocks noChangeShapeType="1"/>
          </p:cNvSpPr>
          <p:nvPr/>
        </p:nvSpPr>
        <p:spPr bwMode="auto">
          <a:xfrm flipH="1">
            <a:off x="3502941" y="1607804"/>
            <a:ext cx="863509" cy="5187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>
            <a:off x="4462747" y="1607804"/>
            <a:ext cx="864567" cy="5616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2927268" y="2341732"/>
            <a:ext cx="431754" cy="5187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3359022" y="2385520"/>
            <a:ext cx="431754" cy="4750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 flipH="1">
            <a:off x="5039478" y="2298896"/>
            <a:ext cx="431754" cy="5178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5422554" y="2341732"/>
            <a:ext cx="480433" cy="4750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H="1">
            <a:off x="2397099" y="3032824"/>
            <a:ext cx="433871" cy="7339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2830970" y="3032824"/>
            <a:ext cx="190480" cy="7777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 flipH="1">
            <a:off x="3550561" y="3076612"/>
            <a:ext cx="288894" cy="6473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0" name="Line 13"/>
          <p:cNvSpPr>
            <a:spLocks noChangeShapeType="1"/>
          </p:cNvSpPr>
          <p:nvPr/>
        </p:nvSpPr>
        <p:spPr bwMode="auto">
          <a:xfrm>
            <a:off x="3839455" y="3119449"/>
            <a:ext cx="335456" cy="6473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 flipH="1">
            <a:off x="4750584" y="3076612"/>
            <a:ext cx="336514" cy="6901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>
            <a:off x="5039478" y="3119449"/>
            <a:ext cx="335456" cy="6473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 flipH="1">
            <a:off x="5902987" y="3032824"/>
            <a:ext cx="47620" cy="7339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>
            <a:off x="5950607" y="3076612"/>
            <a:ext cx="576731" cy="6901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" name="Oval 18"/>
          <p:cNvSpPr>
            <a:spLocks noChangeArrowheads="1"/>
          </p:cNvSpPr>
          <p:nvPr/>
        </p:nvSpPr>
        <p:spPr bwMode="auto">
          <a:xfrm>
            <a:off x="4174911" y="1263210"/>
            <a:ext cx="479374" cy="4312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6" name="Oval 20"/>
          <p:cNvSpPr>
            <a:spLocks noChangeArrowheads="1"/>
          </p:cNvSpPr>
          <p:nvPr/>
        </p:nvSpPr>
        <p:spPr bwMode="auto">
          <a:xfrm>
            <a:off x="3118806" y="1997138"/>
            <a:ext cx="479374" cy="4312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7" name="Oval 22"/>
          <p:cNvSpPr>
            <a:spLocks noChangeArrowheads="1"/>
          </p:cNvSpPr>
          <p:nvPr/>
        </p:nvSpPr>
        <p:spPr bwMode="auto">
          <a:xfrm>
            <a:off x="5183396" y="1997138"/>
            <a:ext cx="479374" cy="4312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8" name="Oval 24"/>
          <p:cNvSpPr>
            <a:spLocks noChangeArrowheads="1"/>
          </p:cNvSpPr>
          <p:nvPr/>
        </p:nvSpPr>
        <p:spPr bwMode="auto">
          <a:xfrm>
            <a:off x="2639432" y="2752009"/>
            <a:ext cx="479374" cy="4312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9" name="Oval 26"/>
          <p:cNvSpPr>
            <a:spLocks noChangeArrowheads="1"/>
          </p:cNvSpPr>
          <p:nvPr/>
        </p:nvSpPr>
        <p:spPr bwMode="auto">
          <a:xfrm>
            <a:off x="3562201" y="2752009"/>
            <a:ext cx="479374" cy="4312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0" name="Oval 28"/>
          <p:cNvSpPr>
            <a:spLocks noChangeArrowheads="1"/>
          </p:cNvSpPr>
          <p:nvPr/>
        </p:nvSpPr>
        <p:spPr bwMode="auto">
          <a:xfrm>
            <a:off x="4788680" y="2752960"/>
            <a:ext cx="479374" cy="4312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5689677" y="2709416"/>
            <a:ext cx="479374" cy="4312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2" name="Oval 32"/>
          <p:cNvSpPr>
            <a:spLocks noChangeArrowheads="1"/>
          </p:cNvSpPr>
          <p:nvPr/>
        </p:nvSpPr>
        <p:spPr bwMode="auto">
          <a:xfrm>
            <a:off x="2099739" y="3681080"/>
            <a:ext cx="479374" cy="4312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3" name="Oval 34"/>
          <p:cNvSpPr>
            <a:spLocks noChangeArrowheads="1"/>
          </p:cNvSpPr>
          <p:nvPr/>
        </p:nvSpPr>
        <p:spPr bwMode="auto">
          <a:xfrm>
            <a:off x="2733614" y="3681080"/>
            <a:ext cx="479374" cy="4312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" name="Oval 36"/>
          <p:cNvSpPr>
            <a:spLocks noChangeArrowheads="1"/>
          </p:cNvSpPr>
          <p:nvPr/>
        </p:nvSpPr>
        <p:spPr bwMode="auto">
          <a:xfrm>
            <a:off x="3313519" y="3682032"/>
            <a:ext cx="479374" cy="4312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5" name="Oval 38"/>
          <p:cNvSpPr>
            <a:spLocks noChangeArrowheads="1"/>
          </p:cNvSpPr>
          <p:nvPr/>
        </p:nvSpPr>
        <p:spPr bwMode="auto">
          <a:xfrm>
            <a:off x="3935753" y="3682032"/>
            <a:ext cx="479374" cy="4312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auto">
          <a:xfrm>
            <a:off x="4559045" y="3682984"/>
            <a:ext cx="479374" cy="4312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7" name="Oval 42"/>
          <p:cNvSpPr>
            <a:spLocks noChangeArrowheads="1"/>
          </p:cNvSpPr>
          <p:nvPr/>
        </p:nvSpPr>
        <p:spPr bwMode="auto">
          <a:xfrm>
            <a:off x="5192920" y="3682984"/>
            <a:ext cx="479374" cy="4312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8" name="Oval 44"/>
          <p:cNvSpPr>
            <a:spLocks noChangeArrowheads="1"/>
          </p:cNvSpPr>
          <p:nvPr/>
        </p:nvSpPr>
        <p:spPr bwMode="auto">
          <a:xfrm>
            <a:off x="5759069" y="3683935"/>
            <a:ext cx="479374" cy="4312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9" name="Oval 46"/>
          <p:cNvSpPr>
            <a:spLocks noChangeArrowheads="1"/>
          </p:cNvSpPr>
          <p:nvPr/>
        </p:nvSpPr>
        <p:spPr bwMode="auto">
          <a:xfrm>
            <a:off x="6381303" y="3683935"/>
            <a:ext cx="479374" cy="4312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" name="Text Box 33"/>
          <p:cNvSpPr txBox="1">
            <a:spLocks noChangeArrowheads="1"/>
          </p:cNvSpPr>
          <p:nvPr/>
        </p:nvSpPr>
        <p:spPr bwMode="auto">
          <a:xfrm>
            <a:off x="1461405" y="4962654"/>
            <a:ext cx="463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Arial Narrow" pitchFamily="34" charset="0"/>
                <a:cs typeface="Consolas" pitchFamily="49" charset="0"/>
              </a:rPr>
              <a:t>[16]</a:t>
            </a:r>
          </a:p>
        </p:txBody>
      </p:sp>
      <p:sp>
        <p:nvSpPr>
          <p:cNvPr id="63" name="Oval 32"/>
          <p:cNvSpPr>
            <a:spLocks noChangeArrowheads="1"/>
          </p:cNvSpPr>
          <p:nvPr/>
        </p:nvSpPr>
        <p:spPr bwMode="auto">
          <a:xfrm>
            <a:off x="1623430" y="4725343"/>
            <a:ext cx="240706" cy="259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64" name="Oval 32"/>
          <p:cNvSpPr>
            <a:spLocks noChangeArrowheads="1"/>
          </p:cNvSpPr>
          <p:nvPr/>
        </p:nvSpPr>
        <p:spPr bwMode="auto">
          <a:xfrm>
            <a:off x="2371812" y="4725343"/>
            <a:ext cx="240706" cy="259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65" name="Oval 32"/>
          <p:cNvSpPr>
            <a:spLocks noChangeArrowheads="1"/>
          </p:cNvSpPr>
          <p:nvPr/>
        </p:nvSpPr>
        <p:spPr bwMode="auto">
          <a:xfrm>
            <a:off x="2746003" y="4725343"/>
            <a:ext cx="240706" cy="259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66" name="Oval 32"/>
          <p:cNvSpPr>
            <a:spLocks noChangeArrowheads="1"/>
          </p:cNvSpPr>
          <p:nvPr/>
        </p:nvSpPr>
        <p:spPr bwMode="auto">
          <a:xfrm>
            <a:off x="3120194" y="4725343"/>
            <a:ext cx="240706" cy="259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67" name="Oval 32"/>
          <p:cNvSpPr>
            <a:spLocks noChangeArrowheads="1"/>
          </p:cNvSpPr>
          <p:nvPr/>
        </p:nvSpPr>
        <p:spPr bwMode="auto">
          <a:xfrm>
            <a:off x="3494385" y="4725343"/>
            <a:ext cx="240706" cy="259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68" name="Oval 32"/>
          <p:cNvSpPr>
            <a:spLocks noChangeArrowheads="1"/>
          </p:cNvSpPr>
          <p:nvPr/>
        </p:nvSpPr>
        <p:spPr bwMode="auto">
          <a:xfrm>
            <a:off x="3868576" y="4725343"/>
            <a:ext cx="240706" cy="259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69" name="Oval 32"/>
          <p:cNvSpPr>
            <a:spLocks noChangeArrowheads="1"/>
          </p:cNvSpPr>
          <p:nvPr/>
        </p:nvSpPr>
        <p:spPr bwMode="auto">
          <a:xfrm>
            <a:off x="4242767" y="4725343"/>
            <a:ext cx="240706" cy="259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70" name="Oval 32"/>
          <p:cNvSpPr>
            <a:spLocks noChangeArrowheads="1"/>
          </p:cNvSpPr>
          <p:nvPr/>
        </p:nvSpPr>
        <p:spPr bwMode="auto">
          <a:xfrm>
            <a:off x="4616958" y="4725343"/>
            <a:ext cx="240706" cy="259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71" name="Oval 32"/>
          <p:cNvSpPr>
            <a:spLocks noChangeArrowheads="1"/>
          </p:cNvSpPr>
          <p:nvPr/>
        </p:nvSpPr>
        <p:spPr bwMode="auto">
          <a:xfrm>
            <a:off x="4991149" y="4725343"/>
            <a:ext cx="240706" cy="259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72" name="Oval 32"/>
          <p:cNvSpPr>
            <a:spLocks noChangeArrowheads="1"/>
          </p:cNvSpPr>
          <p:nvPr/>
        </p:nvSpPr>
        <p:spPr bwMode="auto">
          <a:xfrm>
            <a:off x="5365340" y="4725343"/>
            <a:ext cx="240706" cy="259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73" name="Oval 32"/>
          <p:cNvSpPr>
            <a:spLocks noChangeArrowheads="1"/>
          </p:cNvSpPr>
          <p:nvPr/>
        </p:nvSpPr>
        <p:spPr bwMode="auto">
          <a:xfrm>
            <a:off x="5739531" y="4725343"/>
            <a:ext cx="240706" cy="259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74" name="Oval 32"/>
          <p:cNvSpPr>
            <a:spLocks noChangeArrowheads="1"/>
          </p:cNvSpPr>
          <p:nvPr/>
        </p:nvSpPr>
        <p:spPr bwMode="auto">
          <a:xfrm>
            <a:off x="6113722" y="4725343"/>
            <a:ext cx="240706" cy="259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75" name="Oval 32"/>
          <p:cNvSpPr>
            <a:spLocks noChangeArrowheads="1"/>
          </p:cNvSpPr>
          <p:nvPr/>
        </p:nvSpPr>
        <p:spPr bwMode="auto">
          <a:xfrm>
            <a:off x="6862104" y="4725343"/>
            <a:ext cx="240706" cy="259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76" name="Oval 32"/>
          <p:cNvSpPr>
            <a:spLocks noChangeArrowheads="1"/>
          </p:cNvSpPr>
          <p:nvPr/>
        </p:nvSpPr>
        <p:spPr bwMode="auto">
          <a:xfrm>
            <a:off x="6487913" y="4725343"/>
            <a:ext cx="240706" cy="259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77" name="Oval 32"/>
          <p:cNvSpPr>
            <a:spLocks noChangeArrowheads="1"/>
          </p:cNvSpPr>
          <p:nvPr/>
        </p:nvSpPr>
        <p:spPr bwMode="auto">
          <a:xfrm>
            <a:off x="1997621" y="4725343"/>
            <a:ext cx="240706" cy="259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78" name="Oval 32"/>
          <p:cNvSpPr>
            <a:spLocks noChangeArrowheads="1"/>
          </p:cNvSpPr>
          <p:nvPr/>
        </p:nvSpPr>
        <p:spPr bwMode="auto">
          <a:xfrm>
            <a:off x="7236296" y="4725343"/>
            <a:ext cx="240706" cy="259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91" name="Text Box 33"/>
          <p:cNvSpPr txBox="1">
            <a:spLocks noChangeArrowheads="1"/>
          </p:cNvSpPr>
          <p:nvPr/>
        </p:nvSpPr>
        <p:spPr bwMode="auto">
          <a:xfrm>
            <a:off x="1846992" y="4962654"/>
            <a:ext cx="463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Arial Narrow" pitchFamily="34" charset="0"/>
                <a:cs typeface="Consolas" pitchFamily="49" charset="0"/>
              </a:rPr>
              <a:t>[17]</a:t>
            </a:r>
          </a:p>
        </p:txBody>
      </p:sp>
      <p:sp>
        <p:nvSpPr>
          <p:cNvPr id="92" name="Text Box 33"/>
          <p:cNvSpPr txBox="1">
            <a:spLocks noChangeArrowheads="1"/>
          </p:cNvSpPr>
          <p:nvPr/>
        </p:nvSpPr>
        <p:spPr bwMode="auto">
          <a:xfrm>
            <a:off x="2232579" y="4962654"/>
            <a:ext cx="463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Arial Narrow" pitchFamily="34" charset="0"/>
                <a:cs typeface="Consolas" pitchFamily="49" charset="0"/>
              </a:rPr>
              <a:t>[18]</a:t>
            </a:r>
          </a:p>
        </p:txBody>
      </p:sp>
      <p:sp>
        <p:nvSpPr>
          <p:cNvPr id="93" name="Text Box 33"/>
          <p:cNvSpPr txBox="1">
            <a:spLocks noChangeArrowheads="1"/>
          </p:cNvSpPr>
          <p:nvPr/>
        </p:nvSpPr>
        <p:spPr bwMode="auto">
          <a:xfrm>
            <a:off x="2618166" y="4962654"/>
            <a:ext cx="463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Arial Narrow" pitchFamily="34" charset="0"/>
                <a:cs typeface="Consolas" pitchFamily="49" charset="0"/>
              </a:rPr>
              <a:t>[19]</a:t>
            </a:r>
          </a:p>
        </p:txBody>
      </p:sp>
      <p:sp>
        <p:nvSpPr>
          <p:cNvPr id="94" name="Text Box 33"/>
          <p:cNvSpPr txBox="1">
            <a:spLocks noChangeArrowheads="1"/>
          </p:cNvSpPr>
          <p:nvPr/>
        </p:nvSpPr>
        <p:spPr bwMode="auto">
          <a:xfrm>
            <a:off x="3003753" y="4962654"/>
            <a:ext cx="463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Arial Narrow" pitchFamily="34" charset="0"/>
                <a:cs typeface="Consolas" pitchFamily="49" charset="0"/>
              </a:rPr>
              <a:t>[20]</a:t>
            </a:r>
          </a:p>
        </p:txBody>
      </p:sp>
      <p:sp>
        <p:nvSpPr>
          <p:cNvPr id="95" name="Text Box 33"/>
          <p:cNvSpPr txBox="1">
            <a:spLocks noChangeArrowheads="1"/>
          </p:cNvSpPr>
          <p:nvPr/>
        </p:nvSpPr>
        <p:spPr bwMode="auto">
          <a:xfrm>
            <a:off x="3389340" y="4962654"/>
            <a:ext cx="463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Arial Narrow" pitchFamily="34" charset="0"/>
                <a:cs typeface="Consolas" pitchFamily="49" charset="0"/>
              </a:rPr>
              <a:t>[21]</a:t>
            </a:r>
          </a:p>
        </p:txBody>
      </p:sp>
      <p:sp>
        <p:nvSpPr>
          <p:cNvPr id="96" name="Text Box 33"/>
          <p:cNvSpPr txBox="1">
            <a:spLocks noChangeArrowheads="1"/>
          </p:cNvSpPr>
          <p:nvPr/>
        </p:nvSpPr>
        <p:spPr bwMode="auto">
          <a:xfrm>
            <a:off x="3774927" y="4962654"/>
            <a:ext cx="463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Arial Narrow" pitchFamily="34" charset="0"/>
                <a:cs typeface="Consolas" pitchFamily="49" charset="0"/>
              </a:rPr>
              <a:t>[22]</a:t>
            </a:r>
          </a:p>
        </p:txBody>
      </p:sp>
      <p:sp>
        <p:nvSpPr>
          <p:cNvPr id="97" name="Text Box 33"/>
          <p:cNvSpPr txBox="1">
            <a:spLocks noChangeArrowheads="1"/>
          </p:cNvSpPr>
          <p:nvPr/>
        </p:nvSpPr>
        <p:spPr bwMode="auto">
          <a:xfrm>
            <a:off x="4160514" y="4962654"/>
            <a:ext cx="463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Arial Narrow" pitchFamily="34" charset="0"/>
                <a:cs typeface="Consolas" pitchFamily="49" charset="0"/>
              </a:rPr>
              <a:t>[23]</a:t>
            </a:r>
          </a:p>
        </p:txBody>
      </p:sp>
      <p:sp>
        <p:nvSpPr>
          <p:cNvPr id="98" name="Text Box 33"/>
          <p:cNvSpPr txBox="1">
            <a:spLocks noChangeArrowheads="1"/>
          </p:cNvSpPr>
          <p:nvPr/>
        </p:nvSpPr>
        <p:spPr bwMode="auto">
          <a:xfrm>
            <a:off x="4546101" y="4962654"/>
            <a:ext cx="463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Arial Narrow" pitchFamily="34" charset="0"/>
                <a:cs typeface="Consolas" pitchFamily="49" charset="0"/>
              </a:rPr>
              <a:t>[24]</a:t>
            </a:r>
          </a:p>
        </p:txBody>
      </p:sp>
      <p:sp>
        <p:nvSpPr>
          <p:cNvPr id="99" name="Text Box 33"/>
          <p:cNvSpPr txBox="1">
            <a:spLocks noChangeArrowheads="1"/>
          </p:cNvSpPr>
          <p:nvPr/>
        </p:nvSpPr>
        <p:spPr bwMode="auto">
          <a:xfrm>
            <a:off x="4931688" y="4962654"/>
            <a:ext cx="463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Arial Narrow" pitchFamily="34" charset="0"/>
                <a:cs typeface="Consolas" pitchFamily="49" charset="0"/>
              </a:rPr>
              <a:t>[25]</a:t>
            </a:r>
          </a:p>
        </p:txBody>
      </p:sp>
      <p:sp>
        <p:nvSpPr>
          <p:cNvPr id="100" name="Text Box 33"/>
          <p:cNvSpPr txBox="1">
            <a:spLocks noChangeArrowheads="1"/>
          </p:cNvSpPr>
          <p:nvPr/>
        </p:nvSpPr>
        <p:spPr bwMode="auto">
          <a:xfrm>
            <a:off x="5317275" y="4962654"/>
            <a:ext cx="463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Arial Narrow" pitchFamily="34" charset="0"/>
                <a:cs typeface="Consolas" pitchFamily="49" charset="0"/>
              </a:rPr>
              <a:t>[26]</a:t>
            </a:r>
          </a:p>
        </p:txBody>
      </p:sp>
      <p:sp>
        <p:nvSpPr>
          <p:cNvPr id="101" name="Text Box 33"/>
          <p:cNvSpPr txBox="1">
            <a:spLocks noChangeArrowheads="1"/>
          </p:cNvSpPr>
          <p:nvPr/>
        </p:nvSpPr>
        <p:spPr bwMode="auto">
          <a:xfrm>
            <a:off x="5702862" y="4962654"/>
            <a:ext cx="463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Arial Narrow" pitchFamily="34" charset="0"/>
                <a:cs typeface="Consolas" pitchFamily="49" charset="0"/>
              </a:rPr>
              <a:t>[27]</a:t>
            </a:r>
          </a:p>
        </p:txBody>
      </p:sp>
      <p:sp>
        <p:nvSpPr>
          <p:cNvPr id="102" name="Text Box 33"/>
          <p:cNvSpPr txBox="1">
            <a:spLocks noChangeArrowheads="1"/>
          </p:cNvSpPr>
          <p:nvPr/>
        </p:nvSpPr>
        <p:spPr bwMode="auto">
          <a:xfrm>
            <a:off x="6088449" y="4962654"/>
            <a:ext cx="463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Arial Narrow" pitchFamily="34" charset="0"/>
                <a:cs typeface="Consolas" pitchFamily="49" charset="0"/>
              </a:rPr>
              <a:t>[28]</a:t>
            </a:r>
          </a:p>
        </p:txBody>
      </p:sp>
      <p:sp>
        <p:nvSpPr>
          <p:cNvPr id="103" name="Text Box 33"/>
          <p:cNvSpPr txBox="1">
            <a:spLocks noChangeArrowheads="1"/>
          </p:cNvSpPr>
          <p:nvPr/>
        </p:nvSpPr>
        <p:spPr bwMode="auto">
          <a:xfrm>
            <a:off x="6474036" y="4962654"/>
            <a:ext cx="463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Arial Narrow" pitchFamily="34" charset="0"/>
                <a:cs typeface="Consolas" pitchFamily="49" charset="0"/>
              </a:rPr>
              <a:t>[29]</a:t>
            </a:r>
          </a:p>
        </p:txBody>
      </p:sp>
      <p:sp>
        <p:nvSpPr>
          <p:cNvPr id="104" name="Text Box 33"/>
          <p:cNvSpPr txBox="1">
            <a:spLocks noChangeArrowheads="1"/>
          </p:cNvSpPr>
          <p:nvPr/>
        </p:nvSpPr>
        <p:spPr bwMode="auto">
          <a:xfrm>
            <a:off x="6859623" y="4962654"/>
            <a:ext cx="463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Arial Narrow" pitchFamily="34" charset="0"/>
                <a:cs typeface="Consolas" pitchFamily="49" charset="0"/>
              </a:rPr>
              <a:t>[30]</a:t>
            </a:r>
          </a:p>
        </p:txBody>
      </p:sp>
      <p:sp>
        <p:nvSpPr>
          <p:cNvPr id="105" name="Text Box 33"/>
          <p:cNvSpPr txBox="1">
            <a:spLocks noChangeArrowheads="1"/>
          </p:cNvSpPr>
          <p:nvPr/>
        </p:nvSpPr>
        <p:spPr bwMode="auto">
          <a:xfrm>
            <a:off x="7245208" y="4962654"/>
            <a:ext cx="463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Arial Narrow" pitchFamily="34" charset="0"/>
                <a:cs typeface="Consolas" pitchFamily="49" charset="0"/>
              </a:rPr>
              <a:t>[31]</a:t>
            </a:r>
          </a:p>
        </p:txBody>
      </p:sp>
    </p:spTree>
    <p:extLst>
      <p:ext uri="{BB962C8B-B14F-4D97-AF65-F5344CB8AC3E}">
        <p14:creationId xmlns:p14="http://schemas.microsoft.com/office/powerpoint/2010/main" val="2414723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 Representation of Binary Trees (2)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21</a:t>
            </a:fld>
            <a:r>
              <a:rPr lang="en-US" altLang="ko-KR"/>
              <a:t>-</a:t>
            </a:r>
            <a:endParaRPr lang="en-US" altLang="ko-KR" dirty="0"/>
          </a:p>
        </p:txBody>
      </p: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544967" y="1865586"/>
            <a:ext cx="1989138" cy="3157537"/>
            <a:chOff x="158" y="1483"/>
            <a:chExt cx="1253" cy="1989"/>
          </a:xfrm>
        </p:grpSpPr>
        <p:sp>
          <p:nvSpPr>
            <p:cNvPr id="6" name="Oval 20"/>
            <p:cNvSpPr>
              <a:spLocks noChangeArrowheads="1"/>
            </p:cNvSpPr>
            <p:nvPr/>
          </p:nvSpPr>
          <p:spPr bwMode="auto">
            <a:xfrm>
              <a:off x="1159" y="1483"/>
              <a:ext cx="252" cy="2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sz="2000" dirty="0">
                  <a:latin typeface="Consolas" pitchFamily="49" charset="0"/>
                  <a:ea typeface="돋움" pitchFamily="50" charset="-127"/>
                  <a:cs typeface="Consolas" pitchFamily="49" charset="0"/>
                </a:rPr>
                <a:t>A</a:t>
              </a:r>
            </a:p>
          </p:txBody>
        </p:sp>
        <p:sp>
          <p:nvSpPr>
            <p:cNvPr id="7" name="Oval 21"/>
            <p:cNvSpPr>
              <a:spLocks noChangeArrowheads="1"/>
            </p:cNvSpPr>
            <p:nvPr/>
          </p:nvSpPr>
          <p:spPr bwMode="auto">
            <a:xfrm>
              <a:off x="901" y="1921"/>
              <a:ext cx="252" cy="21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sz="2000">
                  <a:latin typeface="Consolas" pitchFamily="49" charset="0"/>
                  <a:ea typeface="돋움" pitchFamily="50" charset="-127"/>
                  <a:cs typeface="Consolas" pitchFamily="49" charset="0"/>
                </a:rPr>
                <a:t>B</a:t>
              </a:r>
            </a:p>
          </p:txBody>
        </p:sp>
        <p:sp>
          <p:nvSpPr>
            <p:cNvPr id="8" name="Line 22"/>
            <p:cNvSpPr>
              <a:spLocks noChangeShapeType="1"/>
            </p:cNvSpPr>
            <p:nvPr/>
          </p:nvSpPr>
          <p:spPr bwMode="auto">
            <a:xfrm flipH="1">
              <a:off x="1063" y="1675"/>
              <a:ext cx="138" cy="2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23"/>
            <p:cNvSpPr>
              <a:spLocks noChangeArrowheads="1"/>
            </p:cNvSpPr>
            <p:nvPr/>
          </p:nvSpPr>
          <p:spPr bwMode="auto">
            <a:xfrm>
              <a:off x="637" y="2358"/>
              <a:ext cx="253" cy="21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sz="2000">
                  <a:latin typeface="Consolas" pitchFamily="49" charset="0"/>
                  <a:ea typeface="돋움" pitchFamily="50" charset="-127"/>
                  <a:cs typeface="Consolas" pitchFamily="49" charset="0"/>
                </a:rPr>
                <a:t>C</a:t>
              </a:r>
            </a:p>
          </p:txBody>
        </p:sp>
        <p:sp>
          <p:nvSpPr>
            <p:cNvPr id="10" name="Line 24"/>
            <p:cNvSpPr>
              <a:spLocks noChangeShapeType="1"/>
            </p:cNvSpPr>
            <p:nvPr/>
          </p:nvSpPr>
          <p:spPr bwMode="auto">
            <a:xfrm flipH="1">
              <a:off x="800" y="2108"/>
              <a:ext cx="142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25"/>
            <p:cNvSpPr>
              <a:spLocks noChangeArrowheads="1"/>
            </p:cNvSpPr>
            <p:nvPr/>
          </p:nvSpPr>
          <p:spPr bwMode="auto">
            <a:xfrm>
              <a:off x="398" y="2806"/>
              <a:ext cx="252" cy="21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sz="2000">
                  <a:latin typeface="Consolas" pitchFamily="49" charset="0"/>
                  <a:ea typeface="돋움" pitchFamily="50" charset="-127"/>
                  <a:cs typeface="Consolas" pitchFamily="49" charset="0"/>
                </a:rPr>
                <a:t>D</a:t>
              </a:r>
            </a:p>
          </p:txBody>
        </p:sp>
        <p:sp>
          <p:nvSpPr>
            <p:cNvPr id="12" name="Line 26"/>
            <p:cNvSpPr>
              <a:spLocks noChangeShapeType="1"/>
            </p:cNvSpPr>
            <p:nvPr/>
          </p:nvSpPr>
          <p:spPr bwMode="auto">
            <a:xfrm flipH="1">
              <a:off x="560" y="2553"/>
              <a:ext cx="130" cy="2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27"/>
            <p:cNvSpPr>
              <a:spLocks noChangeArrowheads="1"/>
            </p:cNvSpPr>
            <p:nvPr/>
          </p:nvSpPr>
          <p:spPr bwMode="auto">
            <a:xfrm>
              <a:off x="158" y="3259"/>
              <a:ext cx="252" cy="21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sz="2000">
                  <a:latin typeface="Consolas" pitchFamily="49" charset="0"/>
                  <a:ea typeface="돋움" pitchFamily="50" charset="-127"/>
                  <a:cs typeface="Consolas" pitchFamily="49" charset="0"/>
                </a:rPr>
                <a:t>E</a:t>
              </a:r>
            </a:p>
          </p:txBody>
        </p:sp>
        <p:sp>
          <p:nvSpPr>
            <p:cNvPr id="14" name="Line 28"/>
            <p:cNvSpPr>
              <a:spLocks noChangeShapeType="1"/>
            </p:cNvSpPr>
            <p:nvPr/>
          </p:nvSpPr>
          <p:spPr bwMode="auto">
            <a:xfrm flipH="1">
              <a:off x="320" y="3006"/>
              <a:ext cx="130" cy="2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Text Box 33"/>
          <p:cNvSpPr txBox="1">
            <a:spLocks noChangeArrowheads="1"/>
          </p:cNvSpPr>
          <p:nvPr/>
        </p:nvSpPr>
        <p:spPr bwMode="auto">
          <a:xfrm>
            <a:off x="3059832" y="3597652"/>
            <a:ext cx="5212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[8]</a:t>
            </a:r>
          </a:p>
        </p:txBody>
      </p:sp>
      <p:sp>
        <p:nvSpPr>
          <p:cNvPr id="16" name="Text Box 35"/>
          <p:cNvSpPr txBox="1">
            <a:spLocks noChangeArrowheads="1"/>
          </p:cNvSpPr>
          <p:nvPr/>
        </p:nvSpPr>
        <p:spPr bwMode="auto">
          <a:xfrm>
            <a:off x="3690663" y="3597652"/>
            <a:ext cx="5212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[9]</a:t>
            </a:r>
          </a:p>
        </p:txBody>
      </p:sp>
      <p:sp>
        <p:nvSpPr>
          <p:cNvPr id="17" name="Text Box 37"/>
          <p:cNvSpPr txBox="1">
            <a:spLocks noChangeArrowheads="1"/>
          </p:cNvSpPr>
          <p:nvPr/>
        </p:nvSpPr>
        <p:spPr bwMode="auto">
          <a:xfrm>
            <a:off x="4243085" y="3597652"/>
            <a:ext cx="6335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[10]</a:t>
            </a:r>
          </a:p>
        </p:txBody>
      </p:sp>
      <p:sp>
        <p:nvSpPr>
          <p:cNvPr id="18" name="Text Box 39"/>
          <p:cNvSpPr txBox="1">
            <a:spLocks noChangeArrowheads="1"/>
          </p:cNvSpPr>
          <p:nvPr/>
        </p:nvSpPr>
        <p:spPr bwMode="auto">
          <a:xfrm>
            <a:off x="4958341" y="3597652"/>
            <a:ext cx="6335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[11]</a:t>
            </a:r>
          </a:p>
        </p:txBody>
      </p:sp>
      <p:sp>
        <p:nvSpPr>
          <p:cNvPr id="19" name="Text Box 41"/>
          <p:cNvSpPr txBox="1">
            <a:spLocks noChangeArrowheads="1"/>
          </p:cNvSpPr>
          <p:nvPr/>
        </p:nvSpPr>
        <p:spPr bwMode="auto">
          <a:xfrm>
            <a:off x="5682978" y="3597652"/>
            <a:ext cx="6335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[12]</a:t>
            </a:r>
          </a:p>
        </p:txBody>
      </p:sp>
      <p:sp>
        <p:nvSpPr>
          <p:cNvPr id="20" name="Text Box 43"/>
          <p:cNvSpPr txBox="1">
            <a:spLocks noChangeArrowheads="1"/>
          </p:cNvSpPr>
          <p:nvPr/>
        </p:nvSpPr>
        <p:spPr bwMode="auto">
          <a:xfrm>
            <a:off x="6251268" y="3597652"/>
            <a:ext cx="6335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[13]</a:t>
            </a:r>
          </a:p>
        </p:txBody>
      </p:sp>
      <p:sp>
        <p:nvSpPr>
          <p:cNvPr id="21" name="Text Box 45"/>
          <p:cNvSpPr txBox="1">
            <a:spLocks noChangeArrowheads="1"/>
          </p:cNvSpPr>
          <p:nvPr/>
        </p:nvSpPr>
        <p:spPr bwMode="auto">
          <a:xfrm>
            <a:off x="6862817" y="3597652"/>
            <a:ext cx="6335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[14]</a:t>
            </a:r>
          </a:p>
        </p:txBody>
      </p:sp>
      <p:sp>
        <p:nvSpPr>
          <p:cNvPr id="22" name="Text Box 47"/>
          <p:cNvSpPr txBox="1">
            <a:spLocks noChangeArrowheads="1"/>
          </p:cNvSpPr>
          <p:nvPr/>
        </p:nvSpPr>
        <p:spPr bwMode="auto">
          <a:xfrm>
            <a:off x="7586718" y="3597652"/>
            <a:ext cx="6335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[15]</a:t>
            </a: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2952705" y="4312540"/>
            <a:ext cx="433871" cy="73392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3287146" y="4334492"/>
            <a:ext cx="206839" cy="6101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>
            <a:off x="3668578" y="4272622"/>
            <a:ext cx="433871" cy="7339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 flipH="1">
            <a:off x="4020916" y="4331637"/>
            <a:ext cx="81533" cy="674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 flipH="1">
            <a:off x="4434562" y="4334492"/>
            <a:ext cx="214382" cy="6481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H="1">
            <a:off x="4726285" y="4242974"/>
            <a:ext cx="3174" cy="7635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5126596" y="4318119"/>
            <a:ext cx="169424" cy="6693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30" name="Line 10"/>
          <p:cNvSpPr>
            <a:spLocks noChangeShapeType="1"/>
          </p:cNvSpPr>
          <p:nvPr/>
        </p:nvSpPr>
        <p:spPr bwMode="auto">
          <a:xfrm>
            <a:off x="5330000" y="4242974"/>
            <a:ext cx="171058" cy="7347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31" name="Line 10"/>
          <p:cNvSpPr>
            <a:spLocks noChangeShapeType="1"/>
          </p:cNvSpPr>
          <p:nvPr/>
        </p:nvSpPr>
        <p:spPr bwMode="auto">
          <a:xfrm flipH="1">
            <a:off x="5842800" y="4318119"/>
            <a:ext cx="169424" cy="6693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>
            <a:off x="6044268" y="4242974"/>
            <a:ext cx="171058" cy="7347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>
            <a:off x="6731800" y="4275701"/>
            <a:ext cx="234825" cy="7347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>
            <a:off x="6633126" y="4285391"/>
            <a:ext cx="7127" cy="7211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35" name="Line 10"/>
          <p:cNvSpPr>
            <a:spLocks noChangeShapeType="1"/>
          </p:cNvSpPr>
          <p:nvPr/>
        </p:nvSpPr>
        <p:spPr bwMode="auto">
          <a:xfrm>
            <a:off x="7179571" y="4323094"/>
            <a:ext cx="177422" cy="6970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36" name="Line 10"/>
          <p:cNvSpPr>
            <a:spLocks noChangeShapeType="1"/>
          </p:cNvSpPr>
          <p:nvPr/>
        </p:nvSpPr>
        <p:spPr bwMode="auto">
          <a:xfrm>
            <a:off x="7299923" y="4237633"/>
            <a:ext cx="487533" cy="7401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7883179" y="4280659"/>
            <a:ext cx="177422" cy="6970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7883179" y="4242974"/>
            <a:ext cx="628030" cy="72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4820824" y="1474732"/>
            <a:ext cx="5212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[1]</a:t>
            </a:r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3812712" y="2226750"/>
            <a:ext cx="5212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[2]</a:t>
            </a:r>
          </a:p>
        </p:txBody>
      </p:sp>
      <p:sp>
        <p:nvSpPr>
          <p:cNvPr id="41" name="Text Box 23"/>
          <p:cNvSpPr txBox="1">
            <a:spLocks noChangeArrowheads="1"/>
          </p:cNvSpPr>
          <p:nvPr/>
        </p:nvSpPr>
        <p:spPr bwMode="auto">
          <a:xfrm>
            <a:off x="5869148" y="2235759"/>
            <a:ext cx="5212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[3]</a:t>
            </a:r>
          </a:p>
        </p:txBody>
      </p:sp>
      <p:sp>
        <p:nvSpPr>
          <p:cNvPr id="42" name="Text Box 25"/>
          <p:cNvSpPr txBox="1">
            <a:spLocks noChangeArrowheads="1"/>
          </p:cNvSpPr>
          <p:nvPr/>
        </p:nvSpPr>
        <p:spPr bwMode="auto">
          <a:xfrm>
            <a:off x="3330428" y="2991581"/>
            <a:ext cx="5212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[4]</a:t>
            </a:r>
          </a:p>
        </p:txBody>
      </p:sp>
      <p:sp>
        <p:nvSpPr>
          <p:cNvPr id="43" name="Text Box 27"/>
          <p:cNvSpPr txBox="1">
            <a:spLocks noChangeArrowheads="1"/>
          </p:cNvSpPr>
          <p:nvPr/>
        </p:nvSpPr>
        <p:spPr bwMode="auto">
          <a:xfrm>
            <a:off x="4299190" y="2991581"/>
            <a:ext cx="5212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[5]</a:t>
            </a: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5499858" y="2991581"/>
            <a:ext cx="5212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[6]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6405000" y="2946830"/>
            <a:ext cx="5212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[7]</a:t>
            </a:r>
          </a:p>
        </p:txBody>
      </p:sp>
      <p:sp>
        <p:nvSpPr>
          <p:cNvPr id="46" name="Line 4"/>
          <p:cNvSpPr>
            <a:spLocks noChangeShapeType="1"/>
          </p:cNvSpPr>
          <p:nvPr/>
        </p:nvSpPr>
        <p:spPr bwMode="auto">
          <a:xfrm flipH="1">
            <a:off x="4657501" y="1827142"/>
            <a:ext cx="863509" cy="51879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7" name="Line 5"/>
          <p:cNvSpPr>
            <a:spLocks noChangeShapeType="1"/>
          </p:cNvSpPr>
          <p:nvPr/>
        </p:nvSpPr>
        <p:spPr bwMode="auto">
          <a:xfrm>
            <a:off x="5617307" y="1827142"/>
            <a:ext cx="864567" cy="5616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 flipH="1">
            <a:off x="4081828" y="2561070"/>
            <a:ext cx="431754" cy="51879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>
            <a:off x="4513582" y="2604858"/>
            <a:ext cx="431754" cy="4750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0" name="Line 8"/>
          <p:cNvSpPr>
            <a:spLocks noChangeShapeType="1"/>
          </p:cNvSpPr>
          <p:nvPr/>
        </p:nvSpPr>
        <p:spPr bwMode="auto">
          <a:xfrm flipH="1">
            <a:off x="6194038" y="2518234"/>
            <a:ext cx="431754" cy="5178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" name="Line 9"/>
          <p:cNvSpPr>
            <a:spLocks noChangeShapeType="1"/>
          </p:cNvSpPr>
          <p:nvPr/>
        </p:nvSpPr>
        <p:spPr bwMode="auto">
          <a:xfrm>
            <a:off x="6577114" y="2561070"/>
            <a:ext cx="480433" cy="4750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 flipH="1">
            <a:off x="3551659" y="3252162"/>
            <a:ext cx="433871" cy="73392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>
            <a:off x="3985530" y="3252162"/>
            <a:ext cx="190480" cy="7777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 flipH="1">
            <a:off x="4705121" y="3295950"/>
            <a:ext cx="288894" cy="6473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5" name="Line 13"/>
          <p:cNvSpPr>
            <a:spLocks noChangeShapeType="1"/>
          </p:cNvSpPr>
          <p:nvPr/>
        </p:nvSpPr>
        <p:spPr bwMode="auto">
          <a:xfrm>
            <a:off x="4994015" y="3338787"/>
            <a:ext cx="335456" cy="6473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6" name="Line 14"/>
          <p:cNvSpPr>
            <a:spLocks noChangeShapeType="1"/>
          </p:cNvSpPr>
          <p:nvPr/>
        </p:nvSpPr>
        <p:spPr bwMode="auto">
          <a:xfrm flipH="1">
            <a:off x="5905144" y="3295950"/>
            <a:ext cx="336514" cy="6901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7" name="Line 15"/>
          <p:cNvSpPr>
            <a:spLocks noChangeShapeType="1"/>
          </p:cNvSpPr>
          <p:nvPr/>
        </p:nvSpPr>
        <p:spPr bwMode="auto">
          <a:xfrm>
            <a:off x="6194038" y="3338787"/>
            <a:ext cx="335456" cy="6473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" name="Line 16"/>
          <p:cNvSpPr>
            <a:spLocks noChangeShapeType="1"/>
          </p:cNvSpPr>
          <p:nvPr/>
        </p:nvSpPr>
        <p:spPr bwMode="auto">
          <a:xfrm flipH="1">
            <a:off x="7057547" y="3252162"/>
            <a:ext cx="47620" cy="7339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" name="Line 17"/>
          <p:cNvSpPr>
            <a:spLocks noChangeShapeType="1"/>
          </p:cNvSpPr>
          <p:nvPr/>
        </p:nvSpPr>
        <p:spPr bwMode="auto">
          <a:xfrm>
            <a:off x="7105167" y="3295950"/>
            <a:ext cx="576731" cy="6901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0" name="Oval 18"/>
          <p:cNvSpPr>
            <a:spLocks noChangeArrowheads="1"/>
          </p:cNvSpPr>
          <p:nvPr/>
        </p:nvSpPr>
        <p:spPr bwMode="auto">
          <a:xfrm>
            <a:off x="5329471" y="1482548"/>
            <a:ext cx="479374" cy="4312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1" name="Oval 20"/>
          <p:cNvSpPr>
            <a:spLocks noChangeArrowheads="1"/>
          </p:cNvSpPr>
          <p:nvPr/>
        </p:nvSpPr>
        <p:spPr bwMode="auto">
          <a:xfrm>
            <a:off x="4273366" y="2216476"/>
            <a:ext cx="479374" cy="4312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" name="Oval 22"/>
          <p:cNvSpPr>
            <a:spLocks noChangeArrowheads="1"/>
          </p:cNvSpPr>
          <p:nvPr/>
        </p:nvSpPr>
        <p:spPr bwMode="auto">
          <a:xfrm>
            <a:off x="6337956" y="2216476"/>
            <a:ext cx="479374" cy="4312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3" name="Oval 24"/>
          <p:cNvSpPr>
            <a:spLocks noChangeArrowheads="1"/>
          </p:cNvSpPr>
          <p:nvPr/>
        </p:nvSpPr>
        <p:spPr bwMode="auto">
          <a:xfrm>
            <a:off x="3793992" y="2971347"/>
            <a:ext cx="479374" cy="4312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4" name="Oval 26"/>
          <p:cNvSpPr>
            <a:spLocks noChangeArrowheads="1"/>
          </p:cNvSpPr>
          <p:nvPr/>
        </p:nvSpPr>
        <p:spPr bwMode="auto">
          <a:xfrm>
            <a:off x="4716761" y="2971347"/>
            <a:ext cx="479374" cy="4312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5" name="Oval 28"/>
          <p:cNvSpPr>
            <a:spLocks noChangeArrowheads="1"/>
          </p:cNvSpPr>
          <p:nvPr/>
        </p:nvSpPr>
        <p:spPr bwMode="auto">
          <a:xfrm>
            <a:off x="5943240" y="2972298"/>
            <a:ext cx="479374" cy="4312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6" name="Oval 30"/>
          <p:cNvSpPr>
            <a:spLocks noChangeArrowheads="1"/>
          </p:cNvSpPr>
          <p:nvPr/>
        </p:nvSpPr>
        <p:spPr bwMode="auto">
          <a:xfrm>
            <a:off x="6844237" y="2928754"/>
            <a:ext cx="479374" cy="4312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7" name="Oval 32"/>
          <p:cNvSpPr>
            <a:spLocks noChangeArrowheads="1"/>
          </p:cNvSpPr>
          <p:nvPr/>
        </p:nvSpPr>
        <p:spPr bwMode="auto">
          <a:xfrm>
            <a:off x="3254299" y="3900418"/>
            <a:ext cx="479374" cy="4312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8" name="Oval 34"/>
          <p:cNvSpPr>
            <a:spLocks noChangeArrowheads="1"/>
          </p:cNvSpPr>
          <p:nvPr/>
        </p:nvSpPr>
        <p:spPr bwMode="auto">
          <a:xfrm>
            <a:off x="3888174" y="3900418"/>
            <a:ext cx="479374" cy="4312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" name="Oval 36"/>
          <p:cNvSpPr>
            <a:spLocks noChangeArrowheads="1"/>
          </p:cNvSpPr>
          <p:nvPr/>
        </p:nvSpPr>
        <p:spPr bwMode="auto">
          <a:xfrm>
            <a:off x="4468079" y="3901370"/>
            <a:ext cx="479374" cy="4312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" name="Oval 38"/>
          <p:cNvSpPr>
            <a:spLocks noChangeArrowheads="1"/>
          </p:cNvSpPr>
          <p:nvPr/>
        </p:nvSpPr>
        <p:spPr bwMode="auto">
          <a:xfrm>
            <a:off x="5090313" y="3901370"/>
            <a:ext cx="479374" cy="4312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1" name="Oval 40"/>
          <p:cNvSpPr>
            <a:spLocks noChangeArrowheads="1"/>
          </p:cNvSpPr>
          <p:nvPr/>
        </p:nvSpPr>
        <p:spPr bwMode="auto">
          <a:xfrm>
            <a:off x="5713605" y="3902322"/>
            <a:ext cx="479374" cy="4312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2" name="Oval 42"/>
          <p:cNvSpPr>
            <a:spLocks noChangeArrowheads="1"/>
          </p:cNvSpPr>
          <p:nvPr/>
        </p:nvSpPr>
        <p:spPr bwMode="auto">
          <a:xfrm>
            <a:off x="6347480" y="3902322"/>
            <a:ext cx="479374" cy="4312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" name="Oval 44"/>
          <p:cNvSpPr>
            <a:spLocks noChangeArrowheads="1"/>
          </p:cNvSpPr>
          <p:nvPr/>
        </p:nvSpPr>
        <p:spPr bwMode="auto">
          <a:xfrm>
            <a:off x="6913629" y="3903273"/>
            <a:ext cx="479374" cy="4312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4" name="Oval 46"/>
          <p:cNvSpPr>
            <a:spLocks noChangeArrowheads="1"/>
          </p:cNvSpPr>
          <p:nvPr/>
        </p:nvSpPr>
        <p:spPr bwMode="auto">
          <a:xfrm>
            <a:off x="7535863" y="3903273"/>
            <a:ext cx="479374" cy="4312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5" name="Text Box 33"/>
          <p:cNvSpPr txBox="1">
            <a:spLocks noChangeArrowheads="1"/>
          </p:cNvSpPr>
          <p:nvPr/>
        </p:nvSpPr>
        <p:spPr bwMode="auto">
          <a:xfrm>
            <a:off x="2615965" y="5181992"/>
            <a:ext cx="463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Arial Narrow" pitchFamily="34" charset="0"/>
                <a:cs typeface="Consolas" pitchFamily="49" charset="0"/>
              </a:rPr>
              <a:t>[16]</a:t>
            </a:r>
          </a:p>
        </p:txBody>
      </p:sp>
      <p:sp>
        <p:nvSpPr>
          <p:cNvPr id="76" name="Oval 32"/>
          <p:cNvSpPr>
            <a:spLocks noChangeArrowheads="1"/>
          </p:cNvSpPr>
          <p:nvPr/>
        </p:nvSpPr>
        <p:spPr bwMode="auto">
          <a:xfrm>
            <a:off x="2777990" y="4944681"/>
            <a:ext cx="240706" cy="2598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77" name="Oval 32"/>
          <p:cNvSpPr>
            <a:spLocks noChangeArrowheads="1"/>
          </p:cNvSpPr>
          <p:nvPr/>
        </p:nvSpPr>
        <p:spPr bwMode="auto">
          <a:xfrm>
            <a:off x="3526372" y="4944681"/>
            <a:ext cx="240706" cy="259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78" name="Oval 32"/>
          <p:cNvSpPr>
            <a:spLocks noChangeArrowheads="1"/>
          </p:cNvSpPr>
          <p:nvPr/>
        </p:nvSpPr>
        <p:spPr bwMode="auto">
          <a:xfrm>
            <a:off x="3900563" y="4944681"/>
            <a:ext cx="240706" cy="259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79" name="Oval 32"/>
          <p:cNvSpPr>
            <a:spLocks noChangeArrowheads="1"/>
          </p:cNvSpPr>
          <p:nvPr/>
        </p:nvSpPr>
        <p:spPr bwMode="auto">
          <a:xfrm>
            <a:off x="4274754" y="4944681"/>
            <a:ext cx="240706" cy="259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80" name="Oval 32"/>
          <p:cNvSpPr>
            <a:spLocks noChangeArrowheads="1"/>
          </p:cNvSpPr>
          <p:nvPr/>
        </p:nvSpPr>
        <p:spPr bwMode="auto">
          <a:xfrm>
            <a:off x="4648945" y="4944681"/>
            <a:ext cx="240706" cy="259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81" name="Oval 32"/>
          <p:cNvSpPr>
            <a:spLocks noChangeArrowheads="1"/>
          </p:cNvSpPr>
          <p:nvPr/>
        </p:nvSpPr>
        <p:spPr bwMode="auto">
          <a:xfrm>
            <a:off x="5023136" y="4944681"/>
            <a:ext cx="240706" cy="259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82" name="Oval 32"/>
          <p:cNvSpPr>
            <a:spLocks noChangeArrowheads="1"/>
          </p:cNvSpPr>
          <p:nvPr/>
        </p:nvSpPr>
        <p:spPr bwMode="auto">
          <a:xfrm>
            <a:off x="5397327" y="4944681"/>
            <a:ext cx="240706" cy="259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83" name="Oval 32"/>
          <p:cNvSpPr>
            <a:spLocks noChangeArrowheads="1"/>
          </p:cNvSpPr>
          <p:nvPr/>
        </p:nvSpPr>
        <p:spPr bwMode="auto">
          <a:xfrm>
            <a:off x="5771518" y="4944681"/>
            <a:ext cx="240706" cy="259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84" name="Oval 32"/>
          <p:cNvSpPr>
            <a:spLocks noChangeArrowheads="1"/>
          </p:cNvSpPr>
          <p:nvPr/>
        </p:nvSpPr>
        <p:spPr bwMode="auto">
          <a:xfrm>
            <a:off x="6145709" y="4944681"/>
            <a:ext cx="240706" cy="259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85" name="Oval 32"/>
          <p:cNvSpPr>
            <a:spLocks noChangeArrowheads="1"/>
          </p:cNvSpPr>
          <p:nvPr/>
        </p:nvSpPr>
        <p:spPr bwMode="auto">
          <a:xfrm>
            <a:off x="6519900" y="4944681"/>
            <a:ext cx="240706" cy="259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86" name="Oval 32"/>
          <p:cNvSpPr>
            <a:spLocks noChangeArrowheads="1"/>
          </p:cNvSpPr>
          <p:nvPr/>
        </p:nvSpPr>
        <p:spPr bwMode="auto">
          <a:xfrm>
            <a:off x="6894091" y="4944681"/>
            <a:ext cx="240706" cy="259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87" name="Oval 32"/>
          <p:cNvSpPr>
            <a:spLocks noChangeArrowheads="1"/>
          </p:cNvSpPr>
          <p:nvPr/>
        </p:nvSpPr>
        <p:spPr bwMode="auto">
          <a:xfrm>
            <a:off x="7268282" y="4944681"/>
            <a:ext cx="240706" cy="259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88" name="Oval 32"/>
          <p:cNvSpPr>
            <a:spLocks noChangeArrowheads="1"/>
          </p:cNvSpPr>
          <p:nvPr/>
        </p:nvSpPr>
        <p:spPr bwMode="auto">
          <a:xfrm>
            <a:off x="8016664" y="4944681"/>
            <a:ext cx="240706" cy="259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89" name="Oval 32"/>
          <p:cNvSpPr>
            <a:spLocks noChangeArrowheads="1"/>
          </p:cNvSpPr>
          <p:nvPr/>
        </p:nvSpPr>
        <p:spPr bwMode="auto">
          <a:xfrm>
            <a:off x="7642473" y="4944681"/>
            <a:ext cx="240706" cy="259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90" name="Oval 32"/>
          <p:cNvSpPr>
            <a:spLocks noChangeArrowheads="1"/>
          </p:cNvSpPr>
          <p:nvPr/>
        </p:nvSpPr>
        <p:spPr bwMode="auto">
          <a:xfrm>
            <a:off x="3152181" y="4944681"/>
            <a:ext cx="240706" cy="259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91" name="Oval 32"/>
          <p:cNvSpPr>
            <a:spLocks noChangeArrowheads="1"/>
          </p:cNvSpPr>
          <p:nvPr/>
        </p:nvSpPr>
        <p:spPr bwMode="auto">
          <a:xfrm>
            <a:off x="8390856" y="4944681"/>
            <a:ext cx="240706" cy="259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92" name="Text Box 33"/>
          <p:cNvSpPr txBox="1">
            <a:spLocks noChangeArrowheads="1"/>
          </p:cNvSpPr>
          <p:nvPr/>
        </p:nvSpPr>
        <p:spPr bwMode="auto">
          <a:xfrm>
            <a:off x="3001552" y="5181992"/>
            <a:ext cx="463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Arial Narrow" pitchFamily="34" charset="0"/>
                <a:cs typeface="Consolas" pitchFamily="49" charset="0"/>
              </a:rPr>
              <a:t>[17]</a:t>
            </a:r>
          </a:p>
        </p:txBody>
      </p:sp>
      <p:sp>
        <p:nvSpPr>
          <p:cNvPr id="93" name="Text Box 33"/>
          <p:cNvSpPr txBox="1">
            <a:spLocks noChangeArrowheads="1"/>
          </p:cNvSpPr>
          <p:nvPr/>
        </p:nvSpPr>
        <p:spPr bwMode="auto">
          <a:xfrm>
            <a:off x="3387139" y="5181992"/>
            <a:ext cx="463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Arial Narrow" pitchFamily="34" charset="0"/>
                <a:cs typeface="Consolas" pitchFamily="49" charset="0"/>
              </a:rPr>
              <a:t>[18]</a:t>
            </a:r>
          </a:p>
        </p:txBody>
      </p:sp>
      <p:sp>
        <p:nvSpPr>
          <p:cNvPr id="94" name="Text Box 33"/>
          <p:cNvSpPr txBox="1">
            <a:spLocks noChangeArrowheads="1"/>
          </p:cNvSpPr>
          <p:nvPr/>
        </p:nvSpPr>
        <p:spPr bwMode="auto">
          <a:xfrm>
            <a:off x="3772726" y="5181992"/>
            <a:ext cx="463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Arial Narrow" pitchFamily="34" charset="0"/>
                <a:cs typeface="Consolas" pitchFamily="49" charset="0"/>
              </a:rPr>
              <a:t>[19]</a:t>
            </a:r>
          </a:p>
        </p:txBody>
      </p:sp>
      <p:sp>
        <p:nvSpPr>
          <p:cNvPr id="95" name="Text Box 33"/>
          <p:cNvSpPr txBox="1">
            <a:spLocks noChangeArrowheads="1"/>
          </p:cNvSpPr>
          <p:nvPr/>
        </p:nvSpPr>
        <p:spPr bwMode="auto">
          <a:xfrm>
            <a:off x="4158313" y="5181992"/>
            <a:ext cx="463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Arial Narrow" pitchFamily="34" charset="0"/>
                <a:cs typeface="Consolas" pitchFamily="49" charset="0"/>
              </a:rPr>
              <a:t>[20]</a:t>
            </a:r>
          </a:p>
        </p:txBody>
      </p:sp>
      <p:sp>
        <p:nvSpPr>
          <p:cNvPr id="96" name="Text Box 33"/>
          <p:cNvSpPr txBox="1">
            <a:spLocks noChangeArrowheads="1"/>
          </p:cNvSpPr>
          <p:nvPr/>
        </p:nvSpPr>
        <p:spPr bwMode="auto">
          <a:xfrm>
            <a:off x="4543900" y="5181992"/>
            <a:ext cx="463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Arial Narrow" pitchFamily="34" charset="0"/>
                <a:cs typeface="Consolas" pitchFamily="49" charset="0"/>
              </a:rPr>
              <a:t>[21]</a:t>
            </a:r>
          </a:p>
        </p:txBody>
      </p:sp>
      <p:sp>
        <p:nvSpPr>
          <p:cNvPr id="97" name="Text Box 33"/>
          <p:cNvSpPr txBox="1">
            <a:spLocks noChangeArrowheads="1"/>
          </p:cNvSpPr>
          <p:nvPr/>
        </p:nvSpPr>
        <p:spPr bwMode="auto">
          <a:xfrm>
            <a:off x="4929487" y="5181992"/>
            <a:ext cx="463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Arial Narrow" pitchFamily="34" charset="0"/>
                <a:cs typeface="Consolas" pitchFamily="49" charset="0"/>
              </a:rPr>
              <a:t>[22]</a:t>
            </a:r>
          </a:p>
        </p:txBody>
      </p:sp>
      <p:sp>
        <p:nvSpPr>
          <p:cNvPr id="98" name="Text Box 33"/>
          <p:cNvSpPr txBox="1">
            <a:spLocks noChangeArrowheads="1"/>
          </p:cNvSpPr>
          <p:nvPr/>
        </p:nvSpPr>
        <p:spPr bwMode="auto">
          <a:xfrm>
            <a:off x="5315074" y="5181992"/>
            <a:ext cx="463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Arial Narrow" pitchFamily="34" charset="0"/>
                <a:cs typeface="Consolas" pitchFamily="49" charset="0"/>
              </a:rPr>
              <a:t>[23]</a:t>
            </a:r>
          </a:p>
        </p:txBody>
      </p:sp>
      <p:sp>
        <p:nvSpPr>
          <p:cNvPr id="99" name="Text Box 33"/>
          <p:cNvSpPr txBox="1">
            <a:spLocks noChangeArrowheads="1"/>
          </p:cNvSpPr>
          <p:nvPr/>
        </p:nvSpPr>
        <p:spPr bwMode="auto">
          <a:xfrm>
            <a:off x="5700661" y="5181992"/>
            <a:ext cx="463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Arial Narrow" pitchFamily="34" charset="0"/>
                <a:cs typeface="Consolas" pitchFamily="49" charset="0"/>
              </a:rPr>
              <a:t>[24]</a:t>
            </a:r>
          </a:p>
        </p:txBody>
      </p:sp>
      <p:sp>
        <p:nvSpPr>
          <p:cNvPr id="100" name="Text Box 33"/>
          <p:cNvSpPr txBox="1">
            <a:spLocks noChangeArrowheads="1"/>
          </p:cNvSpPr>
          <p:nvPr/>
        </p:nvSpPr>
        <p:spPr bwMode="auto">
          <a:xfrm>
            <a:off x="6086248" y="5181992"/>
            <a:ext cx="463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Arial Narrow" pitchFamily="34" charset="0"/>
                <a:cs typeface="Consolas" pitchFamily="49" charset="0"/>
              </a:rPr>
              <a:t>[25]</a:t>
            </a:r>
          </a:p>
        </p:txBody>
      </p:sp>
      <p:sp>
        <p:nvSpPr>
          <p:cNvPr id="101" name="Text Box 33"/>
          <p:cNvSpPr txBox="1">
            <a:spLocks noChangeArrowheads="1"/>
          </p:cNvSpPr>
          <p:nvPr/>
        </p:nvSpPr>
        <p:spPr bwMode="auto">
          <a:xfrm>
            <a:off x="6471835" y="5181992"/>
            <a:ext cx="463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Arial Narrow" pitchFamily="34" charset="0"/>
                <a:cs typeface="Consolas" pitchFamily="49" charset="0"/>
              </a:rPr>
              <a:t>[26]</a:t>
            </a:r>
          </a:p>
        </p:txBody>
      </p:sp>
      <p:sp>
        <p:nvSpPr>
          <p:cNvPr id="102" name="Text Box 33"/>
          <p:cNvSpPr txBox="1">
            <a:spLocks noChangeArrowheads="1"/>
          </p:cNvSpPr>
          <p:nvPr/>
        </p:nvSpPr>
        <p:spPr bwMode="auto">
          <a:xfrm>
            <a:off x="6857422" y="5181992"/>
            <a:ext cx="463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Arial Narrow" pitchFamily="34" charset="0"/>
                <a:cs typeface="Consolas" pitchFamily="49" charset="0"/>
              </a:rPr>
              <a:t>[27]</a:t>
            </a:r>
          </a:p>
        </p:txBody>
      </p:sp>
      <p:sp>
        <p:nvSpPr>
          <p:cNvPr id="103" name="Text Box 33"/>
          <p:cNvSpPr txBox="1">
            <a:spLocks noChangeArrowheads="1"/>
          </p:cNvSpPr>
          <p:nvPr/>
        </p:nvSpPr>
        <p:spPr bwMode="auto">
          <a:xfrm>
            <a:off x="7243009" y="5181992"/>
            <a:ext cx="463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Arial Narrow" pitchFamily="34" charset="0"/>
                <a:cs typeface="Consolas" pitchFamily="49" charset="0"/>
              </a:rPr>
              <a:t>[28]</a:t>
            </a:r>
          </a:p>
        </p:txBody>
      </p:sp>
      <p:sp>
        <p:nvSpPr>
          <p:cNvPr id="104" name="Text Box 33"/>
          <p:cNvSpPr txBox="1">
            <a:spLocks noChangeArrowheads="1"/>
          </p:cNvSpPr>
          <p:nvPr/>
        </p:nvSpPr>
        <p:spPr bwMode="auto">
          <a:xfrm>
            <a:off x="7628596" y="5181992"/>
            <a:ext cx="463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Arial Narrow" pitchFamily="34" charset="0"/>
                <a:cs typeface="Consolas" pitchFamily="49" charset="0"/>
              </a:rPr>
              <a:t>[29]</a:t>
            </a:r>
          </a:p>
        </p:txBody>
      </p:sp>
      <p:sp>
        <p:nvSpPr>
          <p:cNvPr id="105" name="Text Box 33"/>
          <p:cNvSpPr txBox="1">
            <a:spLocks noChangeArrowheads="1"/>
          </p:cNvSpPr>
          <p:nvPr/>
        </p:nvSpPr>
        <p:spPr bwMode="auto">
          <a:xfrm>
            <a:off x="8014183" y="5181992"/>
            <a:ext cx="463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Arial Narrow" pitchFamily="34" charset="0"/>
                <a:cs typeface="Consolas" pitchFamily="49" charset="0"/>
              </a:rPr>
              <a:t>[30]</a:t>
            </a:r>
          </a:p>
        </p:txBody>
      </p:sp>
      <p:sp>
        <p:nvSpPr>
          <p:cNvPr id="106" name="Text Box 33"/>
          <p:cNvSpPr txBox="1">
            <a:spLocks noChangeArrowheads="1"/>
          </p:cNvSpPr>
          <p:nvPr/>
        </p:nvSpPr>
        <p:spPr bwMode="auto">
          <a:xfrm>
            <a:off x="8399768" y="5181992"/>
            <a:ext cx="463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Arial Narrow" pitchFamily="34" charset="0"/>
                <a:cs typeface="Consolas" pitchFamily="49" charset="0"/>
              </a:rPr>
              <a:t>[31]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13113" y="1496254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349514" y="2229749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902928" y="2990641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350162" y="3937545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732108" y="4902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11" name="오른쪽 화살표 110"/>
          <p:cNvSpPr/>
          <p:nvPr/>
        </p:nvSpPr>
        <p:spPr bwMode="auto">
          <a:xfrm>
            <a:off x="2483768" y="3057004"/>
            <a:ext cx="407764" cy="56212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781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 Representation of Binary Trees (3)</a:t>
            </a:r>
            <a:endParaRPr lang="ko-KR" altLang="en-US" dirty="0"/>
          </a:p>
        </p:txBody>
      </p:sp>
      <p:sp>
        <p:nvSpPr>
          <p:cNvPr id="100" name="슬라이드 번호 개체 틀 9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22</a:t>
            </a:fld>
            <a:r>
              <a:rPr lang="en-US" altLang="ko-KR"/>
              <a:t>-</a:t>
            </a:r>
            <a:endParaRPr lang="en-US" altLang="ko-KR" dirty="0"/>
          </a:p>
        </p:txBody>
      </p:sp>
      <p:grpSp>
        <p:nvGrpSpPr>
          <p:cNvPr id="135" name="Group 85"/>
          <p:cNvGrpSpPr>
            <a:grpSpLocks/>
          </p:cNvGrpSpPr>
          <p:nvPr/>
        </p:nvGrpSpPr>
        <p:grpSpPr bwMode="auto">
          <a:xfrm>
            <a:off x="1201578" y="1412776"/>
            <a:ext cx="4703922" cy="3692788"/>
            <a:chOff x="2200" y="1480"/>
            <a:chExt cx="2281" cy="1596"/>
          </a:xfrm>
        </p:grpSpPr>
        <p:sp>
          <p:nvSpPr>
            <p:cNvPr id="136" name="Oval 3"/>
            <p:cNvSpPr>
              <a:spLocks noChangeArrowheads="1"/>
            </p:cNvSpPr>
            <p:nvPr/>
          </p:nvSpPr>
          <p:spPr bwMode="auto">
            <a:xfrm>
              <a:off x="3268" y="1480"/>
              <a:ext cx="252" cy="21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sz="2000">
                  <a:latin typeface="Consolas" pitchFamily="49" charset="0"/>
                  <a:ea typeface="돋움" pitchFamily="50" charset="-127"/>
                  <a:cs typeface="Consolas" pitchFamily="49" charset="0"/>
                </a:rPr>
                <a:t>A</a:t>
              </a:r>
            </a:p>
          </p:txBody>
        </p:sp>
        <p:sp>
          <p:nvSpPr>
            <p:cNvPr id="137" name="Line 4"/>
            <p:cNvSpPr>
              <a:spLocks noChangeShapeType="1"/>
            </p:cNvSpPr>
            <p:nvPr/>
          </p:nvSpPr>
          <p:spPr bwMode="auto">
            <a:xfrm flipH="1">
              <a:off x="2916" y="1675"/>
              <a:ext cx="382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8" name="Oval 5"/>
            <p:cNvSpPr>
              <a:spLocks noChangeArrowheads="1"/>
            </p:cNvSpPr>
            <p:nvPr/>
          </p:nvSpPr>
          <p:spPr bwMode="auto">
            <a:xfrm>
              <a:off x="2722" y="1983"/>
              <a:ext cx="252" cy="21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sz="2000">
                  <a:latin typeface="Consolas" pitchFamily="49" charset="0"/>
                  <a:ea typeface="돋움" pitchFamily="50" charset="-127"/>
                  <a:cs typeface="Consolas" pitchFamily="49" charset="0"/>
                </a:rPr>
                <a:t>B</a:t>
              </a:r>
            </a:p>
          </p:txBody>
        </p:sp>
        <p:sp>
          <p:nvSpPr>
            <p:cNvPr id="139" name="Oval 6"/>
            <p:cNvSpPr>
              <a:spLocks noChangeArrowheads="1"/>
            </p:cNvSpPr>
            <p:nvPr/>
          </p:nvSpPr>
          <p:spPr bwMode="auto">
            <a:xfrm>
              <a:off x="2464" y="2420"/>
              <a:ext cx="252" cy="2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sz="2000">
                  <a:latin typeface="Consolas" pitchFamily="49" charset="0"/>
                  <a:ea typeface="돋움" pitchFamily="50" charset="-127"/>
                  <a:cs typeface="Consolas" pitchFamily="49" charset="0"/>
                </a:rPr>
                <a:t>D</a:t>
              </a:r>
            </a:p>
          </p:txBody>
        </p:sp>
        <p:sp>
          <p:nvSpPr>
            <p:cNvPr id="140" name="Oval 7"/>
            <p:cNvSpPr>
              <a:spLocks noChangeArrowheads="1"/>
            </p:cNvSpPr>
            <p:nvPr/>
          </p:nvSpPr>
          <p:spPr bwMode="auto">
            <a:xfrm>
              <a:off x="3017" y="2426"/>
              <a:ext cx="252" cy="21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sz="2000">
                  <a:latin typeface="Consolas" pitchFamily="49" charset="0"/>
                  <a:ea typeface="돋움" pitchFamily="50" charset="-127"/>
                  <a:cs typeface="Consolas" pitchFamily="49" charset="0"/>
                </a:rPr>
                <a:t>E</a:t>
              </a:r>
            </a:p>
          </p:txBody>
        </p:sp>
        <p:sp>
          <p:nvSpPr>
            <p:cNvPr id="141" name="Line 8"/>
            <p:cNvSpPr>
              <a:spLocks noChangeShapeType="1"/>
            </p:cNvSpPr>
            <p:nvPr/>
          </p:nvSpPr>
          <p:spPr bwMode="auto">
            <a:xfrm flipH="1">
              <a:off x="2626" y="2168"/>
              <a:ext cx="130" cy="2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2" name="Line 9"/>
            <p:cNvSpPr>
              <a:spLocks noChangeShapeType="1"/>
            </p:cNvSpPr>
            <p:nvPr/>
          </p:nvSpPr>
          <p:spPr bwMode="auto">
            <a:xfrm>
              <a:off x="2953" y="2168"/>
              <a:ext cx="133" cy="2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3" name="Oval 10"/>
            <p:cNvSpPr>
              <a:spLocks noChangeArrowheads="1"/>
            </p:cNvSpPr>
            <p:nvPr/>
          </p:nvSpPr>
          <p:spPr bwMode="auto">
            <a:xfrm>
              <a:off x="3934" y="1983"/>
              <a:ext cx="252" cy="21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sz="2000">
                  <a:latin typeface="Consolas" pitchFamily="49" charset="0"/>
                  <a:ea typeface="돋움" pitchFamily="50" charset="-127"/>
                  <a:cs typeface="Consolas" pitchFamily="49" charset="0"/>
                </a:rPr>
                <a:t>C</a:t>
              </a:r>
            </a:p>
          </p:txBody>
        </p:sp>
        <p:sp>
          <p:nvSpPr>
            <p:cNvPr id="144" name="Oval 11"/>
            <p:cNvSpPr>
              <a:spLocks noChangeArrowheads="1"/>
            </p:cNvSpPr>
            <p:nvPr/>
          </p:nvSpPr>
          <p:spPr bwMode="auto">
            <a:xfrm>
              <a:off x="3676" y="2420"/>
              <a:ext cx="252" cy="2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sz="2000">
                  <a:latin typeface="Consolas" pitchFamily="49" charset="0"/>
                  <a:ea typeface="돋움" pitchFamily="50" charset="-127"/>
                  <a:cs typeface="Consolas" pitchFamily="49" charset="0"/>
                </a:rPr>
                <a:t>F</a:t>
              </a:r>
            </a:p>
          </p:txBody>
        </p:sp>
        <p:sp>
          <p:nvSpPr>
            <p:cNvPr id="145" name="Oval 12"/>
            <p:cNvSpPr>
              <a:spLocks noChangeArrowheads="1"/>
            </p:cNvSpPr>
            <p:nvPr/>
          </p:nvSpPr>
          <p:spPr bwMode="auto">
            <a:xfrm>
              <a:off x="4229" y="2426"/>
              <a:ext cx="252" cy="21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sz="2000">
                  <a:latin typeface="Consolas" pitchFamily="49" charset="0"/>
                  <a:ea typeface="돋움" pitchFamily="50" charset="-127"/>
                  <a:cs typeface="Consolas" pitchFamily="49" charset="0"/>
                </a:rPr>
                <a:t>G</a:t>
              </a:r>
            </a:p>
          </p:txBody>
        </p:sp>
        <p:sp>
          <p:nvSpPr>
            <p:cNvPr id="146" name="Line 13"/>
            <p:cNvSpPr>
              <a:spLocks noChangeShapeType="1"/>
            </p:cNvSpPr>
            <p:nvPr/>
          </p:nvSpPr>
          <p:spPr bwMode="auto">
            <a:xfrm flipH="1">
              <a:off x="3838" y="2168"/>
              <a:ext cx="130" cy="2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7" name="Line 14"/>
            <p:cNvSpPr>
              <a:spLocks noChangeShapeType="1"/>
            </p:cNvSpPr>
            <p:nvPr/>
          </p:nvSpPr>
          <p:spPr bwMode="auto">
            <a:xfrm>
              <a:off x="4164" y="2168"/>
              <a:ext cx="133" cy="2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8" name="Line 15"/>
            <p:cNvSpPr>
              <a:spLocks noChangeShapeType="1"/>
            </p:cNvSpPr>
            <p:nvPr/>
          </p:nvSpPr>
          <p:spPr bwMode="auto">
            <a:xfrm>
              <a:off x="3514" y="1643"/>
              <a:ext cx="471" cy="3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9" name="Oval 16"/>
            <p:cNvSpPr>
              <a:spLocks noChangeArrowheads="1"/>
            </p:cNvSpPr>
            <p:nvPr/>
          </p:nvSpPr>
          <p:spPr bwMode="auto">
            <a:xfrm>
              <a:off x="2200" y="2858"/>
              <a:ext cx="252" cy="21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sz="2000">
                  <a:latin typeface="Consolas" pitchFamily="49" charset="0"/>
                  <a:ea typeface="돋움" pitchFamily="50" charset="-127"/>
                  <a:cs typeface="Consolas" pitchFamily="49" charset="0"/>
                </a:rPr>
                <a:t>H</a:t>
              </a:r>
            </a:p>
          </p:txBody>
        </p:sp>
        <p:sp>
          <p:nvSpPr>
            <p:cNvPr id="150" name="Oval 17"/>
            <p:cNvSpPr>
              <a:spLocks noChangeArrowheads="1"/>
            </p:cNvSpPr>
            <p:nvPr/>
          </p:nvSpPr>
          <p:spPr bwMode="auto">
            <a:xfrm>
              <a:off x="2699" y="2863"/>
              <a:ext cx="252" cy="21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sz="2000">
                  <a:latin typeface="Consolas" pitchFamily="49" charset="0"/>
                  <a:ea typeface="돋움" pitchFamily="50" charset="-127"/>
                  <a:cs typeface="Consolas" pitchFamily="49" charset="0"/>
                </a:rPr>
                <a:t>I</a:t>
              </a:r>
            </a:p>
          </p:txBody>
        </p:sp>
        <p:sp>
          <p:nvSpPr>
            <p:cNvPr id="151" name="Line 18"/>
            <p:cNvSpPr>
              <a:spLocks noChangeShapeType="1"/>
            </p:cNvSpPr>
            <p:nvPr/>
          </p:nvSpPr>
          <p:spPr bwMode="auto">
            <a:xfrm flipH="1">
              <a:off x="2363" y="2605"/>
              <a:ext cx="129" cy="2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2" name="Line 19"/>
            <p:cNvSpPr>
              <a:spLocks noChangeShapeType="1"/>
            </p:cNvSpPr>
            <p:nvPr/>
          </p:nvSpPr>
          <p:spPr bwMode="auto">
            <a:xfrm>
              <a:off x="2689" y="2605"/>
              <a:ext cx="13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4" name="Rectangle 63"/>
          <p:cNvSpPr>
            <a:spLocks noChangeArrowheads="1"/>
          </p:cNvSpPr>
          <p:nvPr/>
        </p:nvSpPr>
        <p:spPr bwMode="auto">
          <a:xfrm>
            <a:off x="6500813" y="1514476"/>
            <a:ext cx="382588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-</a:t>
            </a:r>
          </a:p>
        </p:txBody>
      </p:sp>
      <p:sp>
        <p:nvSpPr>
          <p:cNvPr id="155" name="Rectangle 64"/>
          <p:cNvSpPr>
            <a:spLocks noChangeArrowheads="1"/>
          </p:cNvSpPr>
          <p:nvPr/>
        </p:nvSpPr>
        <p:spPr bwMode="auto">
          <a:xfrm>
            <a:off x="6500813" y="1895476"/>
            <a:ext cx="382588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56" name="Rectangle 65"/>
          <p:cNvSpPr>
            <a:spLocks noChangeArrowheads="1"/>
          </p:cNvSpPr>
          <p:nvPr/>
        </p:nvSpPr>
        <p:spPr bwMode="auto">
          <a:xfrm>
            <a:off x="6500813" y="2276476"/>
            <a:ext cx="382588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57" name="Rectangle 66"/>
          <p:cNvSpPr>
            <a:spLocks noChangeArrowheads="1"/>
          </p:cNvSpPr>
          <p:nvPr/>
        </p:nvSpPr>
        <p:spPr bwMode="auto">
          <a:xfrm>
            <a:off x="6500813" y="2657476"/>
            <a:ext cx="382588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158" name="Rectangle 67"/>
          <p:cNvSpPr>
            <a:spLocks noChangeArrowheads="1"/>
          </p:cNvSpPr>
          <p:nvPr/>
        </p:nvSpPr>
        <p:spPr bwMode="auto">
          <a:xfrm>
            <a:off x="6500813" y="3038476"/>
            <a:ext cx="382588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159" name="Rectangle 68"/>
          <p:cNvSpPr>
            <a:spLocks noChangeArrowheads="1"/>
          </p:cNvSpPr>
          <p:nvPr/>
        </p:nvSpPr>
        <p:spPr bwMode="auto">
          <a:xfrm>
            <a:off x="6500813" y="3419476"/>
            <a:ext cx="382588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60" name="Rectangle 69"/>
          <p:cNvSpPr>
            <a:spLocks noChangeArrowheads="1"/>
          </p:cNvSpPr>
          <p:nvPr/>
        </p:nvSpPr>
        <p:spPr bwMode="auto">
          <a:xfrm>
            <a:off x="6500813" y="3800476"/>
            <a:ext cx="382588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161" name="Rectangle 70"/>
          <p:cNvSpPr>
            <a:spLocks noChangeArrowheads="1"/>
          </p:cNvSpPr>
          <p:nvPr/>
        </p:nvSpPr>
        <p:spPr bwMode="auto">
          <a:xfrm>
            <a:off x="6500813" y="4181476"/>
            <a:ext cx="382588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162" name="Rectangle 71"/>
          <p:cNvSpPr>
            <a:spLocks noChangeArrowheads="1"/>
          </p:cNvSpPr>
          <p:nvPr/>
        </p:nvSpPr>
        <p:spPr bwMode="auto">
          <a:xfrm>
            <a:off x="6500813" y="4562476"/>
            <a:ext cx="382588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163" name="Rectangle 72"/>
          <p:cNvSpPr>
            <a:spLocks noChangeArrowheads="1"/>
          </p:cNvSpPr>
          <p:nvPr/>
        </p:nvSpPr>
        <p:spPr bwMode="auto">
          <a:xfrm>
            <a:off x="6500813" y="4943476"/>
            <a:ext cx="382588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64" name="Rectangle 73"/>
          <p:cNvSpPr>
            <a:spLocks noChangeArrowheads="1"/>
          </p:cNvSpPr>
          <p:nvPr/>
        </p:nvSpPr>
        <p:spPr bwMode="auto">
          <a:xfrm>
            <a:off x="5905500" y="1514476"/>
            <a:ext cx="76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dirty="0">
                <a:latin typeface="Consolas" pitchFamily="49" charset="0"/>
                <a:cs typeface="Consolas" pitchFamily="49" charset="0"/>
              </a:rPr>
              <a:t>[0]</a:t>
            </a:r>
          </a:p>
        </p:txBody>
      </p:sp>
      <p:sp>
        <p:nvSpPr>
          <p:cNvPr id="165" name="Rectangle 74"/>
          <p:cNvSpPr>
            <a:spLocks noChangeArrowheads="1"/>
          </p:cNvSpPr>
          <p:nvPr/>
        </p:nvSpPr>
        <p:spPr bwMode="auto">
          <a:xfrm>
            <a:off x="5905500" y="1895476"/>
            <a:ext cx="76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[1]</a:t>
            </a:r>
          </a:p>
        </p:txBody>
      </p:sp>
      <p:sp>
        <p:nvSpPr>
          <p:cNvPr id="166" name="Rectangle 75"/>
          <p:cNvSpPr>
            <a:spLocks noChangeArrowheads="1"/>
          </p:cNvSpPr>
          <p:nvPr/>
        </p:nvSpPr>
        <p:spPr bwMode="auto">
          <a:xfrm>
            <a:off x="5905500" y="2276476"/>
            <a:ext cx="76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[2]</a:t>
            </a:r>
          </a:p>
        </p:txBody>
      </p:sp>
      <p:sp>
        <p:nvSpPr>
          <p:cNvPr id="167" name="Rectangle 76"/>
          <p:cNvSpPr>
            <a:spLocks noChangeArrowheads="1"/>
          </p:cNvSpPr>
          <p:nvPr/>
        </p:nvSpPr>
        <p:spPr bwMode="auto">
          <a:xfrm>
            <a:off x="5905500" y="2657476"/>
            <a:ext cx="76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[3]</a:t>
            </a:r>
          </a:p>
        </p:txBody>
      </p:sp>
      <p:sp>
        <p:nvSpPr>
          <p:cNvPr id="168" name="Rectangle 77"/>
          <p:cNvSpPr>
            <a:spLocks noChangeArrowheads="1"/>
          </p:cNvSpPr>
          <p:nvPr/>
        </p:nvSpPr>
        <p:spPr bwMode="auto">
          <a:xfrm>
            <a:off x="5905500" y="3038476"/>
            <a:ext cx="76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[4]</a:t>
            </a:r>
          </a:p>
        </p:txBody>
      </p:sp>
      <p:sp>
        <p:nvSpPr>
          <p:cNvPr id="169" name="Rectangle 78"/>
          <p:cNvSpPr>
            <a:spLocks noChangeArrowheads="1"/>
          </p:cNvSpPr>
          <p:nvPr/>
        </p:nvSpPr>
        <p:spPr bwMode="auto">
          <a:xfrm>
            <a:off x="5905500" y="3419476"/>
            <a:ext cx="76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[5]</a:t>
            </a:r>
          </a:p>
        </p:txBody>
      </p:sp>
      <p:sp>
        <p:nvSpPr>
          <p:cNvPr id="170" name="Rectangle 79"/>
          <p:cNvSpPr>
            <a:spLocks noChangeArrowheads="1"/>
          </p:cNvSpPr>
          <p:nvPr/>
        </p:nvSpPr>
        <p:spPr bwMode="auto">
          <a:xfrm>
            <a:off x="5905500" y="3800476"/>
            <a:ext cx="76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[6]</a:t>
            </a:r>
          </a:p>
        </p:txBody>
      </p:sp>
      <p:sp>
        <p:nvSpPr>
          <p:cNvPr id="171" name="Rectangle 80"/>
          <p:cNvSpPr>
            <a:spLocks noChangeArrowheads="1"/>
          </p:cNvSpPr>
          <p:nvPr/>
        </p:nvSpPr>
        <p:spPr bwMode="auto">
          <a:xfrm>
            <a:off x="5905500" y="4181476"/>
            <a:ext cx="76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dirty="0">
                <a:latin typeface="Consolas" pitchFamily="49" charset="0"/>
                <a:cs typeface="Consolas" pitchFamily="49" charset="0"/>
              </a:rPr>
              <a:t>[7]</a:t>
            </a:r>
          </a:p>
        </p:txBody>
      </p:sp>
      <p:sp>
        <p:nvSpPr>
          <p:cNvPr id="172" name="Rectangle 81"/>
          <p:cNvSpPr>
            <a:spLocks noChangeArrowheads="1"/>
          </p:cNvSpPr>
          <p:nvPr/>
        </p:nvSpPr>
        <p:spPr bwMode="auto">
          <a:xfrm>
            <a:off x="5905500" y="4562476"/>
            <a:ext cx="76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[8]</a:t>
            </a:r>
          </a:p>
        </p:txBody>
      </p:sp>
      <p:sp>
        <p:nvSpPr>
          <p:cNvPr id="173" name="Rectangle 82"/>
          <p:cNvSpPr>
            <a:spLocks noChangeArrowheads="1"/>
          </p:cNvSpPr>
          <p:nvPr/>
        </p:nvSpPr>
        <p:spPr bwMode="auto">
          <a:xfrm>
            <a:off x="5905500" y="4943476"/>
            <a:ext cx="76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[9]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 Representation of Binary Trees (4)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Lemma 5.4 : If a complete binary tree with </a:t>
            </a:r>
            <a:r>
              <a:rPr lang="en-US" altLang="ko-KR" sz="2000" i="1" dirty="0">
                <a:latin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</a:rPr>
              <a:t> </a:t>
            </a:r>
            <a:r>
              <a:rPr lang="en-US" altLang="ko-KR" sz="2000" dirty="0"/>
              <a:t>nodes           is represented sequentially, then for any node with index </a:t>
            </a:r>
            <a:r>
              <a:rPr lang="en-US" altLang="ko-KR" sz="2000" i="1" dirty="0" err="1">
                <a:latin typeface="Times New Roman" pitchFamily="18" charset="0"/>
              </a:rPr>
              <a:t>i</a:t>
            </a:r>
            <a:r>
              <a:rPr lang="en-US" altLang="ko-KR" sz="2000" dirty="0"/>
              <a:t>, </a:t>
            </a:r>
            <a:r>
              <a:rPr lang="en-US" altLang="ko-KR" sz="2000" dirty="0">
                <a:latin typeface="Times New Roman" pitchFamily="18" charset="0"/>
              </a:rPr>
              <a:t>1 ≤ </a:t>
            </a:r>
            <a:r>
              <a:rPr lang="en-US" altLang="ko-KR" sz="2000" i="1" dirty="0" err="1">
                <a:latin typeface="Times New Roman" pitchFamily="18" charset="0"/>
              </a:rPr>
              <a:t>i</a:t>
            </a:r>
            <a:r>
              <a:rPr lang="en-US" altLang="ko-KR" sz="2000" dirty="0">
                <a:latin typeface="Times New Roman" pitchFamily="18" charset="0"/>
              </a:rPr>
              <a:t> ≤ </a:t>
            </a:r>
            <a:r>
              <a:rPr lang="en-US" altLang="ko-KR" sz="2000" i="1" dirty="0">
                <a:latin typeface="Times New Roman" pitchFamily="18" charset="0"/>
              </a:rPr>
              <a:t>n</a:t>
            </a:r>
            <a:r>
              <a:rPr lang="en-US" altLang="ko-KR" sz="2000" dirty="0"/>
              <a:t>, we have:</a:t>
            </a:r>
          </a:p>
          <a:p>
            <a:endParaRPr lang="en-US" altLang="ko-KR" sz="2000" dirty="0"/>
          </a:p>
          <a:p>
            <a:r>
              <a:rPr lang="en-US" altLang="ko-KR" sz="2000" dirty="0">
                <a:latin typeface="Times New Roman" pitchFamily="18" charset="0"/>
              </a:rPr>
              <a:t>    </a:t>
            </a:r>
            <a:r>
              <a:rPr lang="en-US" altLang="ko-KR" sz="2000" dirty="0"/>
              <a:t>1) </a:t>
            </a:r>
            <a:r>
              <a:rPr lang="en-US" altLang="ko-KR" sz="2000" i="1" dirty="0">
                <a:latin typeface="Times New Roman" pitchFamily="18" charset="0"/>
              </a:rPr>
              <a:t>parent </a:t>
            </a:r>
            <a:r>
              <a:rPr lang="en-US" altLang="ko-KR" sz="2000" dirty="0">
                <a:latin typeface="Times New Roman" pitchFamily="18" charset="0"/>
              </a:rPr>
              <a:t>(</a:t>
            </a:r>
            <a:r>
              <a:rPr lang="en-US" altLang="ko-KR" sz="2000" i="1" dirty="0" err="1">
                <a:latin typeface="Times New Roman" pitchFamily="18" charset="0"/>
              </a:rPr>
              <a:t>i</a:t>
            </a:r>
            <a:r>
              <a:rPr lang="en-US" altLang="ko-KR" sz="2000" dirty="0">
                <a:latin typeface="Times New Roman" pitchFamily="18" charset="0"/>
              </a:rPr>
              <a:t>)</a:t>
            </a:r>
            <a:r>
              <a:rPr lang="en-US" altLang="ko-KR" sz="2000" dirty="0"/>
              <a:t> is at </a:t>
            </a:r>
            <a:r>
              <a:rPr lang="en-US" altLang="ko-KR" sz="2000" dirty="0">
                <a:latin typeface="Times New Roman" pitchFamily="18" charset="0"/>
                <a:sym typeface="Symbol" pitchFamily="18" charset="2"/>
              </a:rPr>
              <a:t></a:t>
            </a:r>
            <a:r>
              <a:rPr lang="en-US" altLang="ko-KR" sz="2000" i="1" dirty="0">
                <a:latin typeface="Times New Roman" pitchFamily="18" charset="0"/>
              </a:rPr>
              <a:t> </a:t>
            </a:r>
            <a:r>
              <a:rPr lang="en-US" altLang="ko-KR" sz="2000" i="1" dirty="0" err="1">
                <a:latin typeface="Times New Roman" pitchFamily="18" charset="0"/>
              </a:rPr>
              <a:t>i</a:t>
            </a:r>
            <a:r>
              <a:rPr lang="en-US" altLang="ko-KR" sz="2000" dirty="0">
                <a:latin typeface="Times New Roman" pitchFamily="18" charset="0"/>
              </a:rPr>
              <a:t>/2 </a:t>
            </a:r>
            <a:r>
              <a:rPr lang="en-US" altLang="ko-KR" sz="2000" dirty="0">
                <a:latin typeface="Times New Roman" pitchFamily="18" charset="0"/>
                <a:sym typeface="Symbol" pitchFamily="18" charset="2"/>
              </a:rPr>
              <a:t></a:t>
            </a:r>
            <a:r>
              <a:rPr lang="en-US" altLang="ko-KR" sz="2000" dirty="0"/>
              <a:t> if </a:t>
            </a:r>
            <a:r>
              <a:rPr lang="en-US" altLang="ko-KR" sz="2000" i="1" dirty="0" err="1">
                <a:latin typeface="Times New Roman" pitchFamily="18" charset="0"/>
              </a:rPr>
              <a:t>i</a:t>
            </a:r>
            <a:r>
              <a:rPr lang="en-US" altLang="ko-KR" sz="2000" dirty="0">
                <a:latin typeface="Times New Roman" pitchFamily="18" charset="0"/>
              </a:rPr>
              <a:t> ≠ 1</a:t>
            </a:r>
            <a:r>
              <a:rPr lang="en-US" altLang="ko-KR" sz="2000" dirty="0"/>
              <a:t>, </a:t>
            </a:r>
          </a:p>
          <a:p>
            <a:r>
              <a:rPr lang="en-US" altLang="ko-KR" sz="2000" dirty="0"/>
              <a:t>        If </a:t>
            </a:r>
            <a:r>
              <a:rPr lang="en-US" altLang="ko-KR" sz="2000" i="1" dirty="0" err="1">
                <a:latin typeface="Times New Roman" pitchFamily="18" charset="0"/>
              </a:rPr>
              <a:t>i</a:t>
            </a:r>
            <a:r>
              <a:rPr lang="en-US" altLang="ko-KR" sz="2000" dirty="0">
                <a:latin typeface="Times New Roman" pitchFamily="18" charset="0"/>
              </a:rPr>
              <a:t> = 1</a:t>
            </a:r>
            <a:r>
              <a:rPr lang="en-US" altLang="ko-KR" sz="2000" dirty="0"/>
              <a:t>, it is at the root and has no parent</a:t>
            </a:r>
          </a:p>
          <a:p>
            <a:r>
              <a:rPr lang="en-US" altLang="ko-KR" sz="2000" dirty="0"/>
              <a:t>  2) </a:t>
            </a:r>
            <a:r>
              <a:rPr lang="en-US" altLang="ko-KR" sz="2000" i="1" dirty="0" err="1">
                <a:latin typeface="Times New Roman" pitchFamily="18" charset="0"/>
              </a:rPr>
              <a:t>leftChild</a:t>
            </a:r>
            <a:r>
              <a:rPr lang="en-US" altLang="ko-KR" sz="2000" dirty="0">
                <a:latin typeface="Times New Roman" pitchFamily="18" charset="0"/>
              </a:rPr>
              <a:t>(</a:t>
            </a:r>
            <a:r>
              <a:rPr lang="en-US" altLang="ko-KR" sz="2000" i="1" dirty="0" err="1">
                <a:latin typeface="Times New Roman" pitchFamily="18" charset="0"/>
              </a:rPr>
              <a:t>i</a:t>
            </a:r>
            <a:r>
              <a:rPr lang="en-US" altLang="ko-KR" sz="2000" dirty="0">
                <a:latin typeface="Times New Roman" pitchFamily="18" charset="0"/>
              </a:rPr>
              <a:t>)</a:t>
            </a:r>
            <a:r>
              <a:rPr lang="en-US" altLang="ko-KR" sz="2000" dirty="0"/>
              <a:t> is at </a:t>
            </a:r>
            <a:r>
              <a:rPr lang="en-US" altLang="ko-KR" sz="2000" dirty="0">
                <a:latin typeface="Times New Roman" pitchFamily="18" charset="0"/>
              </a:rPr>
              <a:t>2</a:t>
            </a:r>
            <a:r>
              <a:rPr lang="en-US" altLang="ko-KR" sz="2000" i="1" dirty="0">
                <a:latin typeface="Times New Roman" pitchFamily="18" charset="0"/>
              </a:rPr>
              <a:t>i</a:t>
            </a:r>
            <a:r>
              <a:rPr lang="en-US" altLang="ko-KR" sz="2000" dirty="0">
                <a:latin typeface="Times New Roman" pitchFamily="18" charset="0"/>
              </a:rPr>
              <a:t>  </a:t>
            </a:r>
            <a:r>
              <a:rPr lang="en-US" altLang="ko-KR" sz="2000" dirty="0"/>
              <a:t>if </a:t>
            </a:r>
            <a:r>
              <a:rPr lang="en-US" altLang="ko-KR" sz="2000" dirty="0">
                <a:latin typeface="Times New Roman" pitchFamily="18" charset="0"/>
              </a:rPr>
              <a:t>2</a:t>
            </a:r>
            <a:r>
              <a:rPr lang="en-US" altLang="ko-KR" sz="2000" i="1" dirty="0">
                <a:latin typeface="Times New Roman" pitchFamily="18" charset="0"/>
              </a:rPr>
              <a:t>i</a:t>
            </a:r>
            <a:r>
              <a:rPr lang="en-US" altLang="ko-KR" sz="2000" dirty="0">
                <a:latin typeface="Times New Roman" pitchFamily="18" charset="0"/>
              </a:rPr>
              <a:t> ≤ </a:t>
            </a:r>
            <a:r>
              <a:rPr lang="en-US" altLang="ko-KR" sz="2000" i="1" dirty="0">
                <a:latin typeface="Times New Roman" pitchFamily="18" charset="0"/>
              </a:rPr>
              <a:t>n</a:t>
            </a:r>
            <a:r>
              <a:rPr lang="en-US" altLang="ko-KR" sz="2000" dirty="0"/>
              <a:t>.   </a:t>
            </a:r>
          </a:p>
          <a:p>
            <a:r>
              <a:rPr lang="en-US" altLang="ko-KR" sz="2000" dirty="0"/>
              <a:t>        If </a:t>
            </a:r>
            <a:r>
              <a:rPr lang="en-US" altLang="ko-KR" sz="2000" dirty="0">
                <a:latin typeface="Times New Roman" pitchFamily="18" charset="0"/>
              </a:rPr>
              <a:t>2</a:t>
            </a:r>
            <a:r>
              <a:rPr lang="en-US" altLang="ko-KR" sz="2000" i="1" dirty="0">
                <a:latin typeface="Times New Roman" pitchFamily="18" charset="0"/>
              </a:rPr>
              <a:t>i</a:t>
            </a:r>
            <a:r>
              <a:rPr lang="en-US" altLang="ko-KR" sz="2000" dirty="0">
                <a:latin typeface="Times New Roman" pitchFamily="18" charset="0"/>
              </a:rPr>
              <a:t> &gt; </a:t>
            </a:r>
            <a:r>
              <a:rPr lang="en-US" altLang="ko-KR" sz="2000" i="1" dirty="0">
                <a:latin typeface="Times New Roman" pitchFamily="18" charset="0"/>
              </a:rPr>
              <a:t>n</a:t>
            </a:r>
            <a:r>
              <a:rPr lang="en-US" altLang="ko-KR" sz="2000" dirty="0"/>
              <a:t>, then </a:t>
            </a:r>
            <a:r>
              <a:rPr lang="en-US" altLang="ko-KR" sz="2000" i="1" dirty="0" err="1">
                <a:latin typeface="Times New Roman" pitchFamily="18" charset="0"/>
              </a:rPr>
              <a:t>i</a:t>
            </a:r>
            <a:r>
              <a:rPr lang="en-US" altLang="ko-KR" sz="2000" dirty="0">
                <a:latin typeface="Times New Roman" pitchFamily="18" charset="0"/>
              </a:rPr>
              <a:t> </a:t>
            </a:r>
            <a:r>
              <a:rPr lang="en-US" altLang="ko-KR" sz="2000" dirty="0"/>
              <a:t>has no left child</a:t>
            </a:r>
          </a:p>
          <a:p>
            <a:r>
              <a:rPr lang="en-US" altLang="ko-KR" sz="2000" dirty="0"/>
              <a:t>  3) </a:t>
            </a:r>
            <a:r>
              <a:rPr lang="en-US" altLang="ko-KR" sz="2000" i="1" dirty="0" err="1">
                <a:latin typeface="Times New Roman" pitchFamily="18" charset="0"/>
              </a:rPr>
              <a:t>rightChild</a:t>
            </a:r>
            <a:r>
              <a:rPr lang="en-US" altLang="ko-KR" sz="2000" dirty="0">
                <a:latin typeface="Times New Roman" pitchFamily="18" charset="0"/>
              </a:rPr>
              <a:t>(</a:t>
            </a:r>
            <a:r>
              <a:rPr lang="en-US" altLang="ko-KR" sz="2000" i="1" dirty="0" err="1">
                <a:latin typeface="Times New Roman" pitchFamily="18" charset="0"/>
              </a:rPr>
              <a:t>i</a:t>
            </a:r>
            <a:r>
              <a:rPr lang="en-US" altLang="ko-KR" sz="2000" dirty="0">
                <a:latin typeface="Times New Roman" pitchFamily="18" charset="0"/>
              </a:rPr>
              <a:t>)</a:t>
            </a:r>
            <a:r>
              <a:rPr lang="en-US" altLang="ko-KR" sz="2000" dirty="0"/>
              <a:t> is at </a:t>
            </a:r>
            <a:r>
              <a:rPr lang="en-US" altLang="ko-KR" sz="2000" dirty="0">
                <a:latin typeface="Times New Roman" pitchFamily="18" charset="0"/>
              </a:rPr>
              <a:t>2</a:t>
            </a:r>
            <a:r>
              <a:rPr lang="en-US" altLang="ko-KR" sz="2000" i="1" dirty="0">
                <a:latin typeface="Times New Roman" pitchFamily="18" charset="0"/>
              </a:rPr>
              <a:t>i</a:t>
            </a:r>
            <a:r>
              <a:rPr lang="en-US" altLang="ko-KR" sz="2000" dirty="0">
                <a:latin typeface="Times New Roman" pitchFamily="18" charset="0"/>
              </a:rPr>
              <a:t> + 1</a:t>
            </a:r>
            <a:r>
              <a:rPr lang="en-US" altLang="ko-KR" sz="2000" dirty="0"/>
              <a:t>, if </a:t>
            </a:r>
            <a:r>
              <a:rPr lang="en-US" altLang="ko-KR" sz="2000" dirty="0">
                <a:latin typeface="Times New Roman" pitchFamily="18" charset="0"/>
              </a:rPr>
              <a:t>2</a:t>
            </a:r>
            <a:r>
              <a:rPr lang="en-US" altLang="ko-KR" sz="2000" i="1" dirty="0">
                <a:latin typeface="Times New Roman" pitchFamily="18" charset="0"/>
              </a:rPr>
              <a:t>i</a:t>
            </a:r>
            <a:r>
              <a:rPr lang="en-US" altLang="ko-KR" sz="2000" dirty="0">
                <a:latin typeface="Times New Roman" pitchFamily="18" charset="0"/>
              </a:rPr>
              <a:t> +1 ≤ </a:t>
            </a:r>
            <a:r>
              <a:rPr lang="en-US" altLang="ko-KR" sz="2000" i="1" dirty="0">
                <a:latin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</a:rPr>
              <a:t>.</a:t>
            </a:r>
            <a:r>
              <a:rPr lang="en-US" altLang="ko-KR" sz="2000" dirty="0"/>
              <a:t>     </a:t>
            </a:r>
          </a:p>
          <a:p>
            <a:r>
              <a:rPr lang="en-US" altLang="ko-KR" sz="2000" dirty="0"/>
              <a:t>        If </a:t>
            </a:r>
            <a:r>
              <a:rPr lang="en-US" altLang="ko-KR" sz="2000" dirty="0">
                <a:latin typeface="Times New Roman" pitchFamily="18" charset="0"/>
              </a:rPr>
              <a:t>2</a:t>
            </a:r>
            <a:r>
              <a:rPr lang="en-US" altLang="ko-KR" sz="2000" i="1" dirty="0">
                <a:latin typeface="Times New Roman" pitchFamily="18" charset="0"/>
              </a:rPr>
              <a:t>i</a:t>
            </a:r>
            <a:r>
              <a:rPr lang="en-US" altLang="ko-KR" sz="2000" dirty="0">
                <a:latin typeface="Times New Roman" pitchFamily="18" charset="0"/>
              </a:rPr>
              <a:t> +1 &gt; </a:t>
            </a:r>
            <a:r>
              <a:rPr lang="en-US" altLang="ko-KR" sz="2000" i="1" dirty="0">
                <a:latin typeface="Times New Roman" pitchFamily="18" charset="0"/>
              </a:rPr>
              <a:t>n</a:t>
            </a:r>
            <a:r>
              <a:rPr lang="en-US" altLang="ko-KR" sz="2000" dirty="0"/>
              <a:t>, then </a:t>
            </a:r>
            <a:r>
              <a:rPr lang="en-US" altLang="ko-KR" sz="2000" i="1" dirty="0" err="1">
                <a:latin typeface="Times New Roman" pitchFamily="18" charset="0"/>
              </a:rPr>
              <a:t>i</a:t>
            </a:r>
            <a:r>
              <a:rPr lang="en-US" altLang="ko-KR" sz="2000" dirty="0">
                <a:latin typeface="Times New Roman" pitchFamily="18" charset="0"/>
              </a:rPr>
              <a:t> </a:t>
            </a:r>
            <a:r>
              <a:rPr lang="en-US" altLang="ko-KR" sz="2000" dirty="0"/>
              <a:t>has no right child</a:t>
            </a:r>
            <a:endParaRPr lang="ko-KR" altLang="en-US" sz="2000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23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Linked Representation (1)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1800" b="1" dirty="0" err="1">
                <a:latin typeface="Courier New" pitchFamily="49" charset="0"/>
              </a:rPr>
              <a:t>typedef</a:t>
            </a:r>
            <a:r>
              <a:rPr lang="en-US" altLang="ko-KR" sz="1800" b="1" dirty="0">
                <a:latin typeface="Courier New" pitchFamily="49" charset="0"/>
              </a:rPr>
              <a:t> </a:t>
            </a:r>
            <a:r>
              <a:rPr lang="en-US" altLang="ko-KR" sz="1800" b="1" dirty="0" err="1">
                <a:latin typeface="Courier New" pitchFamily="49" charset="0"/>
              </a:rPr>
              <a:t>struct</a:t>
            </a:r>
            <a:r>
              <a:rPr lang="en-US" altLang="ko-KR" sz="1800" b="1" dirty="0">
                <a:latin typeface="Courier New" pitchFamily="49" charset="0"/>
              </a:rPr>
              <a:t> node* </a:t>
            </a:r>
            <a:r>
              <a:rPr lang="en-US" altLang="ko-KR" sz="1800" b="1" dirty="0" err="1">
                <a:latin typeface="Courier New" pitchFamily="49" charset="0"/>
              </a:rPr>
              <a:t>treePointer</a:t>
            </a:r>
            <a:r>
              <a:rPr lang="en-US" altLang="ko-KR" sz="1800" b="1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1800" b="1" dirty="0" err="1">
                <a:latin typeface="Courier New" pitchFamily="49" charset="0"/>
              </a:rPr>
              <a:t>typedef</a:t>
            </a:r>
            <a:r>
              <a:rPr lang="en-US" altLang="ko-KR" sz="1800" b="1" dirty="0">
                <a:latin typeface="Courier New" pitchFamily="49" charset="0"/>
              </a:rPr>
              <a:t> </a:t>
            </a:r>
            <a:r>
              <a:rPr lang="en-US" altLang="ko-KR" sz="1800" b="1" dirty="0" err="1">
                <a:latin typeface="Courier New" pitchFamily="49" charset="0"/>
              </a:rPr>
              <a:t>struct</a:t>
            </a:r>
            <a:r>
              <a:rPr lang="en-US" altLang="ko-KR" sz="1800" b="1" dirty="0">
                <a:latin typeface="Courier New" pitchFamily="49" charset="0"/>
              </a:rPr>
              <a:t> node {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</a:t>
            </a:r>
            <a:r>
              <a:rPr lang="en-US" altLang="ko-KR" sz="1800" b="1" dirty="0" err="1">
                <a:latin typeface="Courier New" pitchFamily="49" charset="0"/>
              </a:rPr>
              <a:t>int</a:t>
            </a:r>
            <a:r>
              <a:rPr lang="en-US" altLang="ko-KR" sz="1800" b="1" dirty="0">
                <a:latin typeface="Courier New" pitchFamily="49" charset="0"/>
              </a:rPr>
              <a:t> data;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</a:t>
            </a:r>
            <a:r>
              <a:rPr lang="en-US" altLang="ko-KR" sz="1800" b="1" dirty="0" err="1">
                <a:latin typeface="Courier New" pitchFamily="49" charset="0"/>
              </a:rPr>
              <a:t>treePointer</a:t>
            </a:r>
            <a:r>
              <a:rPr lang="en-US" altLang="ko-KR" sz="1800" b="1" dirty="0">
                <a:latin typeface="Courier New" pitchFamily="49" charset="0"/>
              </a:rPr>
              <a:t> </a:t>
            </a:r>
            <a:r>
              <a:rPr lang="en-US" altLang="ko-KR" sz="1800" b="1" dirty="0" err="1">
                <a:latin typeface="Courier New" pitchFamily="49" charset="0"/>
              </a:rPr>
              <a:t>leftChild</a:t>
            </a:r>
            <a:r>
              <a:rPr lang="en-US" altLang="ko-KR" sz="1800" b="1" dirty="0">
                <a:latin typeface="Courier New" pitchFamily="49" charset="0"/>
              </a:rPr>
              <a:t>, </a:t>
            </a:r>
            <a:r>
              <a:rPr lang="en-US" altLang="ko-KR" sz="1800" b="1" dirty="0" err="1">
                <a:latin typeface="Courier New" pitchFamily="49" charset="0"/>
              </a:rPr>
              <a:t>rightChild</a:t>
            </a:r>
            <a:r>
              <a:rPr lang="en-US" altLang="ko-KR" sz="1800" b="1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};</a:t>
            </a:r>
          </a:p>
          <a:p>
            <a:pPr>
              <a:buFontTx/>
              <a:buNone/>
            </a:pPr>
            <a:endParaRPr lang="ko-KR" altLang="en-US" sz="2000" b="1" dirty="0">
              <a:latin typeface="Courier New" pitchFamily="49" charset="0"/>
            </a:endParaRP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24</a:t>
            </a:fld>
            <a:r>
              <a:rPr lang="en-US" altLang="ko-KR"/>
              <a:t>-</a:t>
            </a:r>
            <a:endParaRPr lang="en-US" altLang="ko-KR" dirty="0"/>
          </a:p>
        </p:txBody>
      </p:sp>
      <p:grpSp>
        <p:nvGrpSpPr>
          <p:cNvPr id="36886" name="Group 22"/>
          <p:cNvGrpSpPr>
            <a:grpSpLocks/>
          </p:cNvGrpSpPr>
          <p:nvPr/>
        </p:nvGrpSpPr>
        <p:grpSpPr bwMode="auto">
          <a:xfrm>
            <a:off x="971550" y="2852936"/>
            <a:ext cx="3960813" cy="792162"/>
            <a:chOff x="612" y="2205"/>
            <a:chExt cx="2495" cy="499"/>
          </a:xfrm>
        </p:grpSpPr>
        <p:sp>
          <p:nvSpPr>
            <p:cNvPr id="36868" name="Rectangle 4"/>
            <p:cNvSpPr>
              <a:spLocks noChangeArrowheads="1"/>
            </p:cNvSpPr>
            <p:nvPr/>
          </p:nvSpPr>
          <p:spPr bwMode="auto">
            <a:xfrm>
              <a:off x="612" y="2205"/>
              <a:ext cx="2495" cy="4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870" name="Line 6"/>
            <p:cNvSpPr>
              <a:spLocks noChangeShapeType="1"/>
            </p:cNvSpPr>
            <p:nvPr/>
          </p:nvSpPr>
          <p:spPr bwMode="auto">
            <a:xfrm>
              <a:off x="1250" y="2205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871" name="Line 7"/>
            <p:cNvSpPr>
              <a:spLocks noChangeShapeType="1"/>
            </p:cNvSpPr>
            <p:nvPr/>
          </p:nvSpPr>
          <p:spPr bwMode="auto">
            <a:xfrm>
              <a:off x="2167" y="2205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872" name="Text Box 8"/>
            <p:cNvSpPr txBox="1">
              <a:spLocks noChangeArrowheads="1"/>
            </p:cNvSpPr>
            <p:nvPr/>
          </p:nvSpPr>
          <p:spPr bwMode="auto">
            <a:xfrm>
              <a:off x="1280" y="2352"/>
              <a:ext cx="83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 err="1">
                  <a:latin typeface="Consolas" pitchFamily="49" charset="0"/>
                  <a:cs typeface="Consolas" pitchFamily="49" charset="0"/>
                </a:rPr>
                <a:t>leftChild</a:t>
              </a:r>
              <a:endParaRPr lang="en-US" altLang="ko-KR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873" name="Text Box 9"/>
            <p:cNvSpPr txBox="1">
              <a:spLocks noChangeArrowheads="1"/>
            </p:cNvSpPr>
            <p:nvPr/>
          </p:nvSpPr>
          <p:spPr bwMode="auto">
            <a:xfrm>
              <a:off x="2183" y="2341"/>
              <a:ext cx="9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 err="1">
                  <a:latin typeface="Consolas" pitchFamily="49" charset="0"/>
                  <a:cs typeface="Consolas" pitchFamily="49" charset="0"/>
                </a:rPr>
                <a:t>rightChild</a:t>
              </a:r>
              <a:endParaRPr lang="en-US" altLang="ko-KR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874" name="Text Box 10"/>
            <p:cNvSpPr txBox="1">
              <a:spLocks noChangeArrowheads="1"/>
            </p:cNvSpPr>
            <p:nvPr/>
          </p:nvSpPr>
          <p:spPr bwMode="auto">
            <a:xfrm>
              <a:off x="759" y="2361"/>
              <a:ext cx="43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data</a:t>
              </a:r>
            </a:p>
          </p:txBody>
        </p:sp>
      </p:grpSp>
      <p:grpSp>
        <p:nvGrpSpPr>
          <p:cNvPr id="36888" name="Group 24"/>
          <p:cNvGrpSpPr>
            <a:grpSpLocks/>
          </p:cNvGrpSpPr>
          <p:nvPr/>
        </p:nvGrpSpPr>
        <p:grpSpPr bwMode="auto">
          <a:xfrm>
            <a:off x="5651500" y="3068638"/>
            <a:ext cx="1800225" cy="1728787"/>
            <a:chOff x="3560" y="1933"/>
            <a:chExt cx="1134" cy="1089"/>
          </a:xfrm>
        </p:grpSpPr>
        <p:sp>
          <p:nvSpPr>
            <p:cNvPr id="36875" name="Oval 11"/>
            <p:cNvSpPr>
              <a:spLocks noChangeArrowheads="1"/>
            </p:cNvSpPr>
            <p:nvPr/>
          </p:nvSpPr>
          <p:spPr bwMode="auto">
            <a:xfrm>
              <a:off x="3833" y="1933"/>
              <a:ext cx="590" cy="5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876" name="Text Box 12"/>
            <p:cNvSpPr txBox="1">
              <a:spLocks noChangeArrowheads="1"/>
            </p:cNvSpPr>
            <p:nvPr/>
          </p:nvSpPr>
          <p:spPr bwMode="auto">
            <a:xfrm>
              <a:off x="3899" y="2069"/>
              <a:ext cx="47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Consolas" pitchFamily="49" charset="0"/>
                  <a:cs typeface="Consolas" pitchFamily="49" charset="0"/>
                </a:rPr>
                <a:t>data</a:t>
              </a:r>
            </a:p>
          </p:txBody>
        </p:sp>
        <p:sp>
          <p:nvSpPr>
            <p:cNvPr id="36877" name="Line 13"/>
            <p:cNvSpPr>
              <a:spLocks noChangeShapeType="1"/>
            </p:cNvSpPr>
            <p:nvPr/>
          </p:nvSpPr>
          <p:spPr bwMode="auto">
            <a:xfrm flipH="1">
              <a:off x="3560" y="2432"/>
              <a:ext cx="409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878" name="Line 14"/>
            <p:cNvSpPr>
              <a:spLocks noChangeShapeType="1"/>
            </p:cNvSpPr>
            <p:nvPr/>
          </p:nvSpPr>
          <p:spPr bwMode="auto">
            <a:xfrm>
              <a:off x="4286" y="2432"/>
              <a:ext cx="408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36887" name="Group 23"/>
          <p:cNvGrpSpPr>
            <a:grpSpLocks/>
          </p:cNvGrpSpPr>
          <p:nvPr/>
        </p:nvGrpSpPr>
        <p:grpSpPr bwMode="auto">
          <a:xfrm>
            <a:off x="990600" y="4381698"/>
            <a:ext cx="3960813" cy="792163"/>
            <a:chOff x="624" y="3168"/>
            <a:chExt cx="2495" cy="499"/>
          </a:xfrm>
        </p:grpSpPr>
        <p:sp>
          <p:nvSpPr>
            <p:cNvPr id="36879" name="Rectangle 15"/>
            <p:cNvSpPr>
              <a:spLocks noChangeArrowheads="1"/>
            </p:cNvSpPr>
            <p:nvPr/>
          </p:nvSpPr>
          <p:spPr bwMode="auto">
            <a:xfrm>
              <a:off x="624" y="3168"/>
              <a:ext cx="2495" cy="4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880" name="Line 16"/>
            <p:cNvSpPr>
              <a:spLocks noChangeShapeType="1"/>
            </p:cNvSpPr>
            <p:nvPr/>
          </p:nvSpPr>
          <p:spPr bwMode="auto">
            <a:xfrm>
              <a:off x="1519" y="3168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881" name="Line 17"/>
            <p:cNvSpPr>
              <a:spLocks noChangeShapeType="1"/>
            </p:cNvSpPr>
            <p:nvPr/>
          </p:nvSpPr>
          <p:spPr bwMode="auto">
            <a:xfrm>
              <a:off x="2109" y="3168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882" name="Text Box 18"/>
            <p:cNvSpPr txBox="1">
              <a:spLocks noChangeArrowheads="1"/>
            </p:cNvSpPr>
            <p:nvPr/>
          </p:nvSpPr>
          <p:spPr bwMode="auto">
            <a:xfrm>
              <a:off x="648" y="3312"/>
              <a:ext cx="83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 err="1">
                  <a:latin typeface="Consolas" pitchFamily="49" charset="0"/>
                  <a:cs typeface="Consolas" pitchFamily="49" charset="0"/>
                </a:rPr>
                <a:t>leftChild</a:t>
              </a:r>
              <a:endParaRPr lang="en-US" altLang="ko-KR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883" name="Text Box 19"/>
            <p:cNvSpPr txBox="1">
              <a:spLocks noChangeArrowheads="1"/>
            </p:cNvSpPr>
            <p:nvPr/>
          </p:nvSpPr>
          <p:spPr bwMode="auto">
            <a:xfrm>
              <a:off x="2195" y="3304"/>
              <a:ext cx="9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 err="1">
                  <a:latin typeface="Consolas" pitchFamily="49" charset="0"/>
                  <a:cs typeface="Consolas" pitchFamily="49" charset="0"/>
                </a:rPr>
                <a:t>rightChild</a:t>
              </a:r>
              <a:endParaRPr lang="en-US" altLang="ko-KR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884" name="Text Box 20"/>
            <p:cNvSpPr txBox="1">
              <a:spLocks noChangeArrowheads="1"/>
            </p:cNvSpPr>
            <p:nvPr/>
          </p:nvSpPr>
          <p:spPr bwMode="auto">
            <a:xfrm>
              <a:off x="1623" y="3312"/>
              <a:ext cx="43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data</a:t>
              </a:r>
            </a:p>
          </p:txBody>
        </p:sp>
      </p:grpSp>
      <p:sp>
        <p:nvSpPr>
          <p:cNvPr id="36885" name="AutoShape 21"/>
          <p:cNvSpPr>
            <a:spLocks noChangeArrowheads="1"/>
          </p:cNvSpPr>
          <p:nvPr/>
        </p:nvSpPr>
        <p:spPr bwMode="auto">
          <a:xfrm>
            <a:off x="2590800" y="3848298"/>
            <a:ext cx="762000" cy="381000"/>
          </a:xfrm>
          <a:prstGeom prst="downArrow">
            <a:avLst>
              <a:gd name="adj1" fmla="val 67500"/>
              <a:gd name="adj2" fmla="val 5666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Linked Representation (2)</a:t>
            </a:r>
          </a:p>
        </p:txBody>
      </p:sp>
      <p:sp>
        <p:nvSpPr>
          <p:cNvPr id="73" name="슬라이드 번호 개체 틀 7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25</a:t>
            </a:fld>
            <a:r>
              <a:rPr lang="en-US" altLang="ko-KR"/>
              <a:t>-</a:t>
            </a:r>
            <a:endParaRPr lang="en-US" altLang="ko-KR" dirty="0"/>
          </a:p>
        </p:txBody>
      </p:sp>
      <p:grpSp>
        <p:nvGrpSpPr>
          <p:cNvPr id="37975" name="Group 87"/>
          <p:cNvGrpSpPr>
            <a:grpSpLocks/>
          </p:cNvGrpSpPr>
          <p:nvPr/>
        </p:nvGrpSpPr>
        <p:grpSpPr bwMode="auto">
          <a:xfrm>
            <a:off x="395288" y="620688"/>
            <a:ext cx="4411663" cy="5183187"/>
            <a:chOff x="249" y="709"/>
            <a:chExt cx="2779" cy="3265"/>
          </a:xfrm>
        </p:grpSpPr>
        <p:sp>
          <p:nvSpPr>
            <p:cNvPr id="37892" name="Rectangle 4"/>
            <p:cNvSpPr>
              <a:spLocks noChangeArrowheads="1"/>
            </p:cNvSpPr>
            <p:nvPr/>
          </p:nvSpPr>
          <p:spPr bwMode="auto">
            <a:xfrm>
              <a:off x="884" y="754"/>
              <a:ext cx="862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893" name="Line 5"/>
            <p:cNvSpPr>
              <a:spLocks noChangeShapeType="1"/>
            </p:cNvSpPr>
            <p:nvPr/>
          </p:nvSpPr>
          <p:spPr bwMode="auto">
            <a:xfrm>
              <a:off x="1156" y="754"/>
              <a:ext cx="1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894" name="Line 6"/>
            <p:cNvSpPr>
              <a:spLocks noChangeShapeType="1"/>
            </p:cNvSpPr>
            <p:nvPr/>
          </p:nvSpPr>
          <p:spPr bwMode="auto">
            <a:xfrm>
              <a:off x="1461" y="754"/>
              <a:ext cx="1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895" name="Text Box 7"/>
            <p:cNvSpPr txBox="1">
              <a:spLocks noChangeArrowheads="1"/>
            </p:cNvSpPr>
            <p:nvPr/>
          </p:nvSpPr>
          <p:spPr bwMode="auto">
            <a:xfrm>
              <a:off x="1214" y="799"/>
              <a:ext cx="1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7896" name="Rectangle 8"/>
            <p:cNvSpPr>
              <a:spLocks noChangeArrowheads="1"/>
            </p:cNvSpPr>
            <p:nvPr/>
          </p:nvSpPr>
          <p:spPr bwMode="auto">
            <a:xfrm>
              <a:off x="657" y="1434"/>
              <a:ext cx="862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897" name="Line 9"/>
            <p:cNvSpPr>
              <a:spLocks noChangeShapeType="1"/>
            </p:cNvSpPr>
            <p:nvPr/>
          </p:nvSpPr>
          <p:spPr bwMode="auto">
            <a:xfrm>
              <a:off x="929" y="1434"/>
              <a:ext cx="1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898" name="Line 10"/>
            <p:cNvSpPr>
              <a:spLocks noChangeShapeType="1"/>
            </p:cNvSpPr>
            <p:nvPr/>
          </p:nvSpPr>
          <p:spPr bwMode="auto">
            <a:xfrm>
              <a:off x="1234" y="1434"/>
              <a:ext cx="1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899" name="Text Box 11"/>
            <p:cNvSpPr txBox="1">
              <a:spLocks noChangeArrowheads="1"/>
            </p:cNvSpPr>
            <p:nvPr/>
          </p:nvSpPr>
          <p:spPr bwMode="auto">
            <a:xfrm>
              <a:off x="987" y="1479"/>
              <a:ext cx="1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7900" name="Rectangle 12"/>
            <p:cNvSpPr>
              <a:spLocks noChangeArrowheads="1"/>
            </p:cNvSpPr>
            <p:nvPr/>
          </p:nvSpPr>
          <p:spPr bwMode="auto">
            <a:xfrm>
              <a:off x="521" y="2205"/>
              <a:ext cx="862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01" name="Line 13"/>
            <p:cNvSpPr>
              <a:spLocks noChangeShapeType="1"/>
            </p:cNvSpPr>
            <p:nvPr/>
          </p:nvSpPr>
          <p:spPr bwMode="auto">
            <a:xfrm>
              <a:off x="793" y="2205"/>
              <a:ext cx="1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02" name="Line 14"/>
            <p:cNvSpPr>
              <a:spLocks noChangeShapeType="1"/>
            </p:cNvSpPr>
            <p:nvPr/>
          </p:nvSpPr>
          <p:spPr bwMode="auto">
            <a:xfrm>
              <a:off x="1098" y="2205"/>
              <a:ext cx="1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03" name="Text Box 15"/>
            <p:cNvSpPr txBox="1">
              <a:spLocks noChangeArrowheads="1"/>
            </p:cNvSpPr>
            <p:nvPr/>
          </p:nvSpPr>
          <p:spPr bwMode="auto">
            <a:xfrm>
              <a:off x="848" y="2250"/>
              <a:ext cx="2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7904" name="Rectangle 16"/>
            <p:cNvSpPr>
              <a:spLocks noChangeArrowheads="1"/>
            </p:cNvSpPr>
            <p:nvPr/>
          </p:nvSpPr>
          <p:spPr bwMode="auto">
            <a:xfrm>
              <a:off x="340" y="2931"/>
              <a:ext cx="862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05" name="Line 17"/>
            <p:cNvSpPr>
              <a:spLocks noChangeShapeType="1"/>
            </p:cNvSpPr>
            <p:nvPr/>
          </p:nvSpPr>
          <p:spPr bwMode="auto">
            <a:xfrm>
              <a:off x="612" y="2931"/>
              <a:ext cx="1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06" name="Line 18"/>
            <p:cNvSpPr>
              <a:spLocks noChangeShapeType="1"/>
            </p:cNvSpPr>
            <p:nvPr/>
          </p:nvSpPr>
          <p:spPr bwMode="auto">
            <a:xfrm>
              <a:off x="917" y="2931"/>
              <a:ext cx="1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07" name="Text Box 19"/>
            <p:cNvSpPr txBox="1">
              <a:spLocks noChangeArrowheads="1"/>
            </p:cNvSpPr>
            <p:nvPr/>
          </p:nvSpPr>
          <p:spPr bwMode="auto">
            <a:xfrm>
              <a:off x="670" y="2976"/>
              <a:ext cx="1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7908" name="Rectangle 20"/>
            <p:cNvSpPr>
              <a:spLocks noChangeArrowheads="1"/>
            </p:cNvSpPr>
            <p:nvPr/>
          </p:nvSpPr>
          <p:spPr bwMode="auto">
            <a:xfrm>
              <a:off x="249" y="3657"/>
              <a:ext cx="862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09" name="Line 21"/>
            <p:cNvSpPr>
              <a:spLocks noChangeShapeType="1"/>
            </p:cNvSpPr>
            <p:nvPr/>
          </p:nvSpPr>
          <p:spPr bwMode="auto">
            <a:xfrm>
              <a:off x="521" y="3657"/>
              <a:ext cx="1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10" name="Line 22"/>
            <p:cNvSpPr>
              <a:spLocks noChangeShapeType="1"/>
            </p:cNvSpPr>
            <p:nvPr/>
          </p:nvSpPr>
          <p:spPr bwMode="auto">
            <a:xfrm>
              <a:off x="826" y="3657"/>
              <a:ext cx="1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11" name="Text Box 23"/>
            <p:cNvSpPr txBox="1">
              <a:spLocks noChangeArrowheads="1"/>
            </p:cNvSpPr>
            <p:nvPr/>
          </p:nvSpPr>
          <p:spPr bwMode="auto">
            <a:xfrm>
              <a:off x="579" y="3702"/>
              <a:ext cx="1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7912" name="Line 24"/>
            <p:cNvSpPr>
              <a:spLocks noChangeShapeType="1"/>
            </p:cNvSpPr>
            <p:nvPr/>
          </p:nvSpPr>
          <p:spPr bwMode="auto">
            <a:xfrm flipH="1">
              <a:off x="249" y="3657"/>
              <a:ext cx="272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13" name="Line 25"/>
            <p:cNvSpPr>
              <a:spLocks noChangeShapeType="1"/>
            </p:cNvSpPr>
            <p:nvPr/>
          </p:nvSpPr>
          <p:spPr bwMode="auto">
            <a:xfrm flipH="1">
              <a:off x="839" y="3657"/>
              <a:ext cx="272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14" name="Line 26"/>
            <p:cNvSpPr>
              <a:spLocks noChangeShapeType="1"/>
            </p:cNvSpPr>
            <p:nvPr/>
          </p:nvSpPr>
          <p:spPr bwMode="auto">
            <a:xfrm flipH="1">
              <a:off x="930" y="2931"/>
              <a:ext cx="27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15" name="Line 27"/>
            <p:cNvSpPr>
              <a:spLocks noChangeShapeType="1"/>
            </p:cNvSpPr>
            <p:nvPr/>
          </p:nvSpPr>
          <p:spPr bwMode="auto">
            <a:xfrm flipH="1">
              <a:off x="1111" y="2205"/>
              <a:ext cx="27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16" name="Line 28"/>
            <p:cNvSpPr>
              <a:spLocks noChangeShapeType="1"/>
            </p:cNvSpPr>
            <p:nvPr/>
          </p:nvSpPr>
          <p:spPr bwMode="auto">
            <a:xfrm flipH="1">
              <a:off x="1247" y="1434"/>
              <a:ext cx="27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17" name="Line 29"/>
            <p:cNvSpPr>
              <a:spLocks noChangeShapeType="1"/>
            </p:cNvSpPr>
            <p:nvPr/>
          </p:nvSpPr>
          <p:spPr bwMode="auto">
            <a:xfrm flipH="1">
              <a:off x="1474" y="754"/>
              <a:ext cx="272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18" name="Line 30"/>
            <p:cNvSpPr>
              <a:spLocks noChangeShapeType="1"/>
            </p:cNvSpPr>
            <p:nvPr/>
          </p:nvSpPr>
          <p:spPr bwMode="auto">
            <a:xfrm flipH="1">
              <a:off x="793" y="981"/>
              <a:ext cx="227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19" name="Line 31"/>
            <p:cNvSpPr>
              <a:spLocks noChangeShapeType="1"/>
            </p:cNvSpPr>
            <p:nvPr/>
          </p:nvSpPr>
          <p:spPr bwMode="auto">
            <a:xfrm flipH="1">
              <a:off x="657" y="1661"/>
              <a:ext cx="136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20" name="Line 32"/>
            <p:cNvSpPr>
              <a:spLocks noChangeShapeType="1"/>
            </p:cNvSpPr>
            <p:nvPr/>
          </p:nvSpPr>
          <p:spPr bwMode="auto">
            <a:xfrm flipH="1">
              <a:off x="476" y="2432"/>
              <a:ext cx="227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21" name="Line 33"/>
            <p:cNvSpPr>
              <a:spLocks noChangeShapeType="1"/>
            </p:cNvSpPr>
            <p:nvPr/>
          </p:nvSpPr>
          <p:spPr bwMode="auto">
            <a:xfrm flipH="1">
              <a:off x="385" y="3158"/>
              <a:ext cx="136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68" name="Line 80"/>
            <p:cNvSpPr>
              <a:spLocks noChangeShapeType="1"/>
            </p:cNvSpPr>
            <p:nvPr/>
          </p:nvSpPr>
          <p:spPr bwMode="auto">
            <a:xfrm flipH="1">
              <a:off x="1820" y="843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69" name="Text Box 81"/>
            <p:cNvSpPr txBox="1">
              <a:spLocks noChangeArrowheads="1"/>
            </p:cNvSpPr>
            <p:nvPr/>
          </p:nvSpPr>
          <p:spPr bwMode="auto">
            <a:xfrm>
              <a:off x="2593" y="709"/>
              <a:ext cx="43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root</a:t>
              </a:r>
            </a:p>
          </p:txBody>
        </p:sp>
      </p:grpSp>
      <p:grpSp>
        <p:nvGrpSpPr>
          <p:cNvPr id="37974" name="Group 86"/>
          <p:cNvGrpSpPr>
            <a:grpSpLocks/>
          </p:cNvGrpSpPr>
          <p:nvPr/>
        </p:nvGrpSpPr>
        <p:grpSpPr bwMode="auto">
          <a:xfrm>
            <a:off x="3635375" y="1268388"/>
            <a:ext cx="5132388" cy="3311525"/>
            <a:chOff x="2290" y="1117"/>
            <a:chExt cx="3233" cy="2086"/>
          </a:xfrm>
        </p:grpSpPr>
        <p:sp>
          <p:nvSpPr>
            <p:cNvPr id="37936" name="Rectangle 48"/>
            <p:cNvSpPr>
              <a:spLocks noChangeArrowheads="1"/>
            </p:cNvSpPr>
            <p:nvPr/>
          </p:nvSpPr>
          <p:spPr bwMode="auto">
            <a:xfrm>
              <a:off x="3469" y="1117"/>
              <a:ext cx="862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37" name="Line 49"/>
            <p:cNvSpPr>
              <a:spLocks noChangeShapeType="1"/>
            </p:cNvSpPr>
            <p:nvPr/>
          </p:nvSpPr>
          <p:spPr bwMode="auto">
            <a:xfrm>
              <a:off x="3741" y="1117"/>
              <a:ext cx="1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38" name="Line 50"/>
            <p:cNvSpPr>
              <a:spLocks noChangeShapeType="1"/>
            </p:cNvSpPr>
            <p:nvPr/>
          </p:nvSpPr>
          <p:spPr bwMode="auto">
            <a:xfrm>
              <a:off x="4046" y="1117"/>
              <a:ext cx="1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39" name="Text Box 51"/>
            <p:cNvSpPr txBox="1">
              <a:spLocks noChangeArrowheads="1"/>
            </p:cNvSpPr>
            <p:nvPr/>
          </p:nvSpPr>
          <p:spPr bwMode="auto">
            <a:xfrm>
              <a:off x="3799" y="1162"/>
              <a:ext cx="1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7941" name="Rectangle 53"/>
            <p:cNvSpPr>
              <a:spLocks noChangeArrowheads="1"/>
            </p:cNvSpPr>
            <p:nvPr/>
          </p:nvSpPr>
          <p:spPr bwMode="auto">
            <a:xfrm>
              <a:off x="2880" y="1933"/>
              <a:ext cx="862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42" name="Line 54"/>
            <p:cNvSpPr>
              <a:spLocks noChangeShapeType="1"/>
            </p:cNvSpPr>
            <p:nvPr/>
          </p:nvSpPr>
          <p:spPr bwMode="auto">
            <a:xfrm>
              <a:off x="3152" y="1933"/>
              <a:ext cx="1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43" name="Line 55"/>
            <p:cNvSpPr>
              <a:spLocks noChangeShapeType="1"/>
            </p:cNvSpPr>
            <p:nvPr/>
          </p:nvSpPr>
          <p:spPr bwMode="auto">
            <a:xfrm>
              <a:off x="3457" y="1933"/>
              <a:ext cx="1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44" name="Text Box 56"/>
            <p:cNvSpPr txBox="1">
              <a:spLocks noChangeArrowheads="1"/>
            </p:cNvSpPr>
            <p:nvPr/>
          </p:nvSpPr>
          <p:spPr bwMode="auto">
            <a:xfrm>
              <a:off x="3210" y="1978"/>
              <a:ext cx="1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7946" name="Rectangle 58"/>
            <p:cNvSpPr>
              <a:spLocks noChangeArrowheads="1"/>
            </p:cNvSpPr>
            <p:nvPr/>
          </p:nvSpPr>
          <p:spPr bwMode="auto">
            <a:xfrm>
              <a:off x="2290" y="2840"/>
              <a:ext cx="862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48" name="Line 60"/>
            <p:cNvSpPr>
              <a:spLocks noChangeShapeType="1"/>
            </p:cNvSpPr>
            <p:nvPr/>
          </p:nvSpPr>
          <p:spPr bwMode="auto">
            <a:xfrm>
              <a:off x="2867" y="2840"/>
              <a:ext cx="1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49" name="Text Box 61"/>
            <p:cNvSpPr txBox="1">
              <a:spLocks noChangeArrowheads="1"/>
            </p:cNvSpPr>
            <p:nvPr/>
          </p:nvSpPr>
          <p:spPr bwMode="auto">
            <a:xfrm>
              <a:off x="2620" y="2885"/>
              <a:ext cx="1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7950" name="Line 62"/>
            <p:cNvSpPr>
              <a:spLocks noChangeShapeType="1"/>
            </p:cNvSpPr>
            <p:nvPr/>
          </p:nvSpPr>
          <p:spPr bwMode="auto">
            <a:xfrm flipH="1">
              <a:off x="2880" y="2840"/>
              <a:ext cx="27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51" name="Rectangle 63"/>
            <p:cNvSpPr>
              <a:spLocks noChangeArrowheads="1"/>
            </p:cNvSpPr>
            <p:nvPr/>
          </p:nvSpPr>
          <p:spPr bwMode="auto">
            <a:xfrm>
              <a:off x="3878" y="2886"/>
              <a:ext cx="862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52" name="Line 64"/>
            <p:cNvSpPr>
              <a:spLocks noChangeShapeType="1"/>
            </p:cNvSpPr>
            <p:nvPr/>
          </p:nvSpPr>
          <p:spPr bwMode="auto">
            <a:xfrm>
              <a:off x="4150" y="2886"/>
              <a:ext cx="1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53" name="Line 65"/>
            <p:cNvSpPr>
              <a:spLocks noChangeShapeType="1"/>
            </p:cNvSpPr>
            <p:nvPr/>
          </p:nvSpPr>
          <p:spPr bwMode="auto">
            <a:xfrm>
              <a:off x="4455" y="2886"/>
              <a:ext cx="1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54" name="Text Box 66"/>
            <p:cNvSpPr txBox="1">
              <a:spLocks noChangeArrowheads="1"/>
            </p:cNvSpPr>
            <p:nvPr/>
          </p:nvSpPr>
          <p:spPr bwMode="auto">
            <a:xfrm>
              <a:off x="4208" y="2931"/>
              <a:ext cx="1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7955" name="Line 67"/>
            <p:cNvSpPr>
              <a:spLocks noChangeShapeType="1"/>
            </p:cNvSpPr>
            <p:nvPr/>
          </p:nvSpPr>
          <p:spPr bwMode="auto">
            <a:xfrm flipH="1">
              <a:off x="3878" y="2886"/>
              <a:ext cx="272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56" name="Line 68"/>
            <p:cNvSpPr>
              <a:spLocks noChangeShapeType="1"/>
            </p:cNvSpPr>
            <p:nvPr/>
          </p:nvSpPr>
          <p:spPr bwMode="auto">
            <a:xfrm flipH="1">
              <a:off x="4468" y="2886"/>
              <a:ext cx="272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57" name="Rectangle 69"/>
            <p:cNvSpPr>
              <a:spLocks noChangeArrowheads="1"/>
            </p:cNvSpPr>
            <p:nvPr/>
          </p:nvSpPr>
          <p:spPr bwMode="auto">
            <a:xfrm>
              <a:off x="4141" y="1979"/>
              <a:ext cx="862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58" name="Line 70"/>
            <p:cNvSpPr>
              <a:spLocks noChangeShapeType="1"/>
            </p:cNvSpPr>
            <p:nvPr/>
          </p:nvSpPr>
          <p:spPr bwMode="auto">
            <a:xfrm>
              <a:off x="4413" y="1979"/>
              <a:ext cx="1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59" name="Line 71"/>
            <p:cNvSpPr>
              <a:spLocks noChangeShapeType="1"/>
            </p:cNvSpPr>
            <p:nvPr/>
          </p:nvSpPr>
          <p:spPr bwMode="auto">
            <a:xfrm>
              <a:off x="4718" y="1979"/>
              <a:ext cx="1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60" name="Text Box 72"/>
            <p:cNvSpPr txBox="1">
              <a:spLocks noChangeArrowheads="1"/>
            </p:cNvSpPr>
            <p:nvPr/>
          </p:nvSpPr>
          <p:spPr bwMode="auto">
            <a:xfrm>
              <a:off x="4468" y="2024"/>
              <a:ext cx="2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7961" name="Line 73"/>
            <p:cNvSpPr>
              <a:spLocks noChangeShapeType="1"/>
            </p:cNvSpPr>
            <p:nvPr/>
          </p:nvSpPr>
          <p:spPr bwMode="auto">
            <a:xfrm flipH="1">
              <a:off x="4731" y="1979"/>
              <a:ext cx="27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62" name="Line 74"/>
            <p:cNvSpPr>
              <a:spLocks noChangeShapeType="1"/>
            </p:cNvSpPr>
            <p:nvPr/>
          </p:nvSpPr>
          <p:spPr bwMode="auto">
            <a:xfrm flipH="1">
              <a:off x="3061" y="1298"/>
              <a:ext cx="54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64" name="Line 76"/>
            <p:cNvSpPr>
              <a:spLocks noChangeShapeType="1"/>
            </p:cNvSpPr>
            <p:nvPr/>
          </p:nvSpPr>
          <p:spPr bwMode="auto">
            <a:xfrm flipH="1">
              <a:off x="2426" y="2115"/>
              <a:ext cx="590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65" name="Line 77"/>
            <p:cNvSpPr>
              <a:spLocks noChangeShapeType="1"/>
            </p:cNvSpPr>
            <p:nvPr/>
          </p:nvSpPr>
          <p:spPr bwMode="auto">
            <a:xfrm>
              <a:off x="3606" y="2160"/>
              <a:ext cx="635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66" name="Line 78"/>
            <p:cNvSpPr>
              <a:spLocks noChangeShapeType="1"/>
            </p:cNvSpPr>
            <p:nvPr/>
          </p:nvSpPr>
          <p:spPr bwMode="auto">
            <a:xfrm>
              <a:off x="4150" y="1298"/>
              <a:ext cx="182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67" name="Line 79"/>
            <p:cNvSpPr>
              <a:spLocks noChangeShapeType="1"/>
            </p:cNvSpPr>
            <p:nvPr/>
          </p:nvSpPr>
          <p:spPr bwMode="auto">
            <a:xfrm flipH="1">
              <a:off x="4150" y="1979"/>
              <a:ext cx="272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70" name="Line 82"/>
            <p:cNvSpPr>
              <a:spLocks noChangeShapeType="1"/>
            </p:cNvSpPr>
            <p:nvPr/>
          </p:nvSpPr>
          <p:spPr bwMode="auto">
            <a:xfrm flipH="1">
              <a:off x="4315" y="1251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71" name="Text Box 83"/>
            <p:cNvSpPr txBox="1">
              <a:spLocks noChangeArrowheads="1"/>
            </p:cNvSpPr>
            <p:nvPr/>
          </p:nvSpPr>
          <p:spPr bwMode="auto">
            <a:xfrm>
              <a:off x="5088" y="1117"/>
              <a:ext cx="43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root</a:t>
              </a:r>
            </a:p>
          </p:txBody>
        </p:sp>
        <p:sp>
          <p:nvSpPr>
            <p:cNvPr id="37947" name="Line 59"/>
            <p:cNvSpPr>
              <a:spLocks noChangeShapeType="1"/>
            </p:cNvSpPr>
            <p:nvPr/>
          </p:nvSpPr>
          <p:spPr bwMode="auto">
            <a:xfrm>
              <a:off x="2562" y="2840"/>
              <a:ext cx="1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7963" name="Line 75"/>
            <p:cNvSpPr>
              <a:spLocks noChangeShapeType="1"/>
            </p:cNvSpPr>
            <p:nvPr/>
          </p:nvSpPr>
          <p:spPr bwMode="auto">
            <a:xfrm flipH="1">
              <a:off x="2290" y="2840"/>
              <a:ext cx="27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Binary Tree Traversal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L : moving left</a:t>
            </a:r>
          </a:p>
          <a:p>
            <a:r>
              <a:rPr lang="en-US" altLang="ko-KR" sz="2000" dirty="0"/>
              <a:t>V : visiting the node</a:t>
            </a:r>
          </a:p>
          <a:p>
            <a:r>
              <a:rPr lang="en-US" altLang="ko-KR" sz="2000" dirty="0"/>
              <a:t>R : moving right</a:t>
            </a:r>
          </a:p>
          <a:p>
            <a:endParaRPr lang="en-US" altLang="ko-KR" sz="2000" dirty="0"/>
          </a:p>
          <a:p>
            <a:r>
              <a:rPr lang="en-US" altLang="ko-KR" sz="2000" dirty="0"/>
              <a:t>6 possible combinations of traversal </a:t>
            </a:r>
          </a:p>
          <a:p>
            <a:r>
              <a:rPr lang="en-US" altLang="ko-KR" sz="2000" dirty="0"/>
              <a:t>	 : LVR  (</a:t>
            </a:r>
            <a:r>
              <a:rPr lang="en-US" altLang="ko-KR" sz="2000" dirty="0" err="1"/>
              <a:t>inorder</a:t>
            </a:r>
            <a:r>
              <a:rPr lang="en-US" altLang="ko-KR" sz="2000" dirty="0"/>
              <a:t>, “depth-first”)</a:t>
            </a:r>
          </a:p>
          <a:p>
            <a:r>
              <a:rPr lang="en-US" altLang="ko-KR" sz="2000" dirty="0"/>
              <a:t>    : LRV  (</a:t>
            </a:r>
            <a:r>
              <a:rPr lang="en-US" altLang="ko-KR" sz="2000" dirty="0" err="1"/>
              <a:t>postorder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    : VLR  (preorder)</a:t>
            </a:r>
          </a:p>
          <a:p>
            <a:r>
              <a:rPr lang="en-US" altLang="ko-KR" sz="2000" dirty="0"/>
              <a:t>    : VRL</a:t>
            </a:r>
          </a:p>
          <a:p>
            <a:r>
              <a:rPr lang="en-US" altLang="ko-KR" sz="2000" dirty="0"/>
              <a:t>    : RVL</a:t>
            </a:r>
          </a:p>
          <a:p>
            <a:r>
              <a:rPr lang="en-US" altLang="ko-KR" sz="2000" dirty="0"/>
              <a:t>    : RLV 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26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Arithmetic Expression</a:t>
            </a:r>
          </a:p>
        </p:txBody>
      </p:sp>
      <p:sp>
        <p:nvSpPr>
          <p:cNvPr id="52" name="슬라이드 번호 개체 틀 5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27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633474" y="1097930"/>
            <a:ext cx="30732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A / B * C * D + E</a:t>
            </a:r>
          </a:p>
        </p:txBody>
      </p:sp>
      <p:sp>
        <p:nvSpPr>
          <p:cNvPr id="140292" name="AutoShape 4"/>
          <p:cNvSpPr>
            <a:spLocks noChangeArrowheads="1"/>
          </p:cNvSpPr>
          <p:nvPr/>
        </p:nvSpPr>
        <p:spPr bwMode="auto">
          <a:xfrm>
            <a:off x="3865424" y="893882"/>
            <a:ext cx="504031" cy="935037"/>
          </a:xfrm>
          <a:prstGeom prst="rightArrow">
            <a:avLst>
              <a:gd name="adj1" fmla="val 50000"/>
              <a:gd name="adj2" fmla="val 4593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6640140" y="764704"/>
            <a:ext cx="630237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000" dirty="0">
                <a:latin typeface="Consolas" pitchFamily="49" charset="0"/>
                <a:ea typeface="바탕" pitchFamily="18" charset="-127"/>
                <a:cs typeface="Consolas" pitchFamily="49" charset="0"/>
              </a:rPr>
              <a:t>+</a:t>
            </a:r>
            <a:endParaRPr lang="en-US" altLang="ko-K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5757490" y="1674341"/>
            <a:ext cx="755650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2000">
                <a:latin typeface="Consolas" pitchFamily="49" charset="0"/>
                <a:ea typeface="바탕" pitchFamily="18" charset="-127"/>
                <a:cs typeface="Consolas" pitchFamily="49" charset="0"/>
              </a:rPr>
              <a:t>*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0295" name="Text Box 7"/>
          <p:cNvSpPr txBox="1">
            <a:spLocks noChangeArrowheads="1"/>
          </p:cNvSpPr>
          <p:nvPr/>
        </p:nvSpPr>
        <p:spPr bwMode="auto">
          <a:xfrm>
            <a:off x="4873252" y="2696691"/>
            <a:ext cx="757238" cy="4556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2000" dirty="0">
                <a:latin typeface="Consolas" pitchFamily="49" charset="0"/>
                <a:ea typeface="바탕" pitchFamily="18" charset="-127"/>
                <a:cs typeface="Consolas" pitchFamily="49" charset="0"/>
              </a:rPr>
              <a:t>*</a:t>
            </a:r>
            <a:endParaRPr lang="ko-KR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0296" name="Text Box 8"/>
          <p:cNvSpPr txBox="1">
            <a:spLocks noChangeArrowheads="1"/>
          </p:cNvSpPr>
          <p:nvPr/>
        </p:nvSpPr>
        <p:spPr bwMode="auto">
          <a:xfrm>
            <a:off x="3863602" y="3606329"/>
            <a:ext cx="884238" cy="4556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000">
                <a:latin typeface="Consolas" pitchFamily="49" charset="0"/>
                <a:ea typeface="바탕" pitchFamily="18" charset="-127"/>
                <a:cs typeface="Consolas" pitchFamily="49" charset="0"/>
              </a:rPr>
              <a:t>/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0297" name="Text Box 9"/>
          <p:cNvSpPr txBox="1">
            <a:spLocks noChangeArrowheads="1"/>
          </p:cNvSpPr>
          <p:nvPr/>
        </p:nvSpPr>
        <p:spPr bwMode="auto">
          <a:xfrm>
            <a:off x="3106365" y="4630266"/>
            <a:ext cx="757237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000" dirty="0">
                <a:latin typeface="Consolas" pitchFamily="49" charset="0"/>
                <a:ea typeface="바탕" pitchFamily="18" charset="-127"/>
                <a:cs typeface="Consolas" pitchFamily="49" charset="0"/>
              </a:rPr>
              <a:t>A</a:t>
            </a:r>
            <a:endParaRPr lang="en-US" altLang="ko-K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0298" name="Text Box 10"/>
          <p:cNvSpPr txBox="1">
            <a:spLocks noChangeArrowheads="1"/>
          </p:cNvSpPr>
          <p:nvPr/>
        </p:nvSpPr>
        <p:spPr bwMode="auto">
          <a:xfrm>
            <a:off x="7522790" y="1674341"/>
            <a:ext cx="757237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000" dirty="0">
                <a:latin typeface="Consolas" pitchFamily="49" charset="0"/>
                <a:ea typeface="바탕" pitchFamily="18" charset="-127"/>
                <a:cs typeface="Consolas" pitchFamily="49" charset="0"/>
              </a:rPr>
              <a:t>E</a:t>
            </a:r>
            <a:endParaRPr lang="en-US" altLang="ko-K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0299" name="Text Box 11"/>
          <p:cNvSpPr txBox="1">
            <a:spLocks noChangeArrowheads="1"/>
          </p:cNvSpPr>
          <p:nvPr/>
        </p:nvSpPr>
        <p:spPr bwMode="auto">
          <a:xfrm>
            <a:off x="6513140" y="2696691"/>
            <a:ext cx="757237" cy="4556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400">
                <a:latin typeface="Consolas" pitchFamily="49" charset="0"/>
                <a:ea typeface="바탕" pitchFamily="18" charset="-127"/>
                <a:cs typeface="Consolas" pitchFamily="49" charset="0"/>
              </a:rPr>
              <a:t>D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0300" name="Text Box 12"/>
          <p:cNvSpPr txBox="1">
            <a:spLocks noChangeArrowheads="1"/>
          </p:cNvSpPr>
          <p:nvPr/>
        </p:nvSpPr>
        <p:spPr bwMode="auto">
          <a:xfrm>
            <a:off x="5505077" y="3606329"/>
            <a:ext cx="755650" cy="4556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000">
                <a:latin typeface="Consolas" pitchFamily="49" charset="0"/>
                <a:ea typeface="바탕" pitchFamily="18" charset="-127"/>
                <a:cs typeface="Consolas" pitchFamily="49" charset="0"/>
              </a:rPr>
              <a:t>C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0301" name="Text Box 13"/>
          <p:cNvSpPr txBox="1">
            <a:spLocks noChangeArrowheads="1"/>
          </p:cNvSpPr>
          <p:nvPr/>
        </p:nvSpPr>
        <p:spPr bwMode="auto">
          <a:xfrm>
            <a:off x="4495427" y="4630266"/>
            <a:ext cx="757238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000">
                <a:latin typeface="Consolas" pitchFamily="49" charset="0"/>
                <a:ea typeface="바탕" pitchFamily="18" charset="-127"/>
                <a:cs typeface="Consolas" pitchFamily="49" charset="0"/>
              </a:rPr>
              <a:t>B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0302" name="Line 14"/>
          <p:cNvSpPr>
            <a:spLocks noChangeShapeType="1"/>
          </p:cNvSpPr>
          <p:nvPr/>
        </p:nvSpPr>
        <p:spPr bwMode="auto">
          <a:xfrm flipV="1">
            <a:off x="6135315" y="1218729"/>
            <a:ext cx="757237" cy="455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0303" name="Line 15"/>
          <p:cNvSpPr>
            <a:spLocks noChangeShapeType="1"/>
          </p:cNvSpPr>
          <p:nvPr/>
        </p:nvSpPr>
        <p:spPr bwMode="auto">
          <a:xfrm flipH="1" flipV="1">
            <a:off x="6892552" y="1218729"/>
            <a:ext cx="757238" cy="455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0304" name="Line 16"/>
          <p:cNvSpPr>
            <a:spLocks noChangeShapeType="1"/>
          </p:cNvSpPr>
          <p:nvPr/>
        </p:nvSpPr>
        <p:spPr bwMode="auto">
          <a:xfrm flipV="1">
            <a:off x="5252665" y="2128366"/>
            <a:ext cx="755650" cy="568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0305" name="Line 17"/>
          <p:cNvSpPr>
            <a:spLocks noChangeShapeType="1"/>
          </p:cNvSpPr>
          <p:nvPr/>
        </p:nvSpPr>
        <p:spPr bwMode="auto">
          <a:xfrm flipH="1" flipV="1">
            <a:off x="6008315" y="2128366"/>
            <a:ext cx="884237" cy="568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0306" name="Line 18"/>
          <p:cNvSpPr>
            <a:spLocks noChangeShapeType="1"/>
          </p:cNvSpPr>
          <p:nvPr/>
        </p:nvSpPr>
        <p:spPr bwMode="auto">
          <a:xfrm flipV="1">
            <a:off x="4243015" y="3152304"/>
            <a:ext cx="971524" cy="45402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0307" name="Line 19"/>
          <p:cNvSpPr>
            <a:spLocks noChangeShapeType="1"/>
          </p:cNvSpPr>
          <p:nvPr/>
        </p:nvSpPr>
        <p:spPr bwMode="auto">
          <a:xfrm>
            <a:off x="5377282" y="3152304"/>
            <a:ext cx="505619" cy="454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0308" name="Line 20"/>
          <p:cNvSpPr>
            <a:spLocks noChangeShapeType="1"/>
          </p:cNvSpPr>
          <p:nvPr/>
        </p:nvSpPr>
        <p:spPr bwMode="auto">
          <a:xfrm flipV="1">
            <a:off x="3358777" y="4061941"/>
            <a:ext cx="884238" cy="568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0309" name="Line 21"/>
          <p:cNvSpPr>
            <a:spLocks noChangeShapeType="1"/>
          </p:cNvSpPr>
          <p:nvPr/>
        </p:nvSpPr>
        <p:spPr bwMode="auto">
          <a:xfrm>
            <a:off x="4243015" y="4061941"/>
            <a:ext cx="630237" cy="568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2980952" y="5539904"/>
            <a:ext cx="377825" cy="227012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3611190" y="5539904"/>
            <a:ext cx="379412" cy="227012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0312" name="Line 24"/>
          <p:cNvSpPr>
            <a:spLocks noChangeShapeType="1"/>
          </p:cNvSpPr>
          <p:nvPr/>
        </p:nvSpPr>
        <p:spPr bwMode="auto">
          <a:xfrm flipV="1">
            <a:off x="3106365" y="5084291"/>
            <a:ext cx="379412" cy="4556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0313" name="Line 25"/>
          <p:cNvSpPr>
            <a:spLocks noChangeShapeType="1"/>
          </p:cNvSpPr>
          <p:nvPr/>
        </p:nvSpPr>
        <p:spPr bwMode="auto">
          <a:xfrm flipH="1" flipV="1">
            <a:off x="3485777" y="5084291"/>
            <a:ext cx="252413" cy="4556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4368427" y="5539904"/>
            <a:ext cx="379413" cy="227012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5000252" y="5539904"/>
            <a:ext cx="377825" cy="227012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0316" name="Line 28"/>
          <p:cNvSpPr>
            <a:spLocks noChangeShapeType="1"/>
          </p:cNvSpPr>
          <p:nvPr/>
        </p:nvSpPr>
        <p:spPr bwMode="auto">
          <a:xfrm flipV="1">
            <a:off x="4495427" y="5084291"/>
            <a:ext cx="377825" cy="4556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0317" name="Line 29"/>
          <p:cNvSpPr>
            <a:spLocks noChangeShapeType="1"/>
          </p:cNvSpPr>
          <p:nvPr/>
        </p:nvSpPr>
        <p:spPr bwMode="auto">
          <a:xfrm flipH="1" flipV="1">
            <a:off x="4873252" y="5084291"/>
            <a:ext cx="252413" cy="4556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5505077" y="4515966"/>
            <a:ext cx="377825" cy="227013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0319" name="Rectangle 31"/>
          <p:cNvSpPr>
            <a:spLocks noChangeArrowheads="1"/>
          </p:cNvSpPr>
          <p:nvPr/>
        </p:nvSpPr>
        <p:spPr bwMode="auto">
          <a:xfrm>
            <a:off x="6135315" y="4515966"/>
            <a:ext cx="377825" cy="227013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0320" name="Line 32"/>
          <p:cNvSpPr>
            <a:spLocks noChangeShapeType="1"/>
          </p:cNvSpPr>
          <p:nvPr/>
        </p:nvSpPr>
        <p:spPr bwMode="auto">
          <a:xfrm flipV="1">
            <a:off x="5630490" y="4061941"/>
            <a:ext cx="377825" cy="454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0321" name="Line 33"/>
          <p:cNvSpPr>
            <a:spLocks noChangeShapeType="1"/>
          </p:cNvSpPr>
          <p:nvPr/>
        </p:nvSpPr>
        <p:spPr bwMode="auto">
          <a:xfrm flipH="1" flipV="1">
            <a:off x="6008315" y="4061941"/>
            <a:ext cx="252412" cy="454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6513140" y="3606329"/>
            <a:ext cx="379412" cy="228600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0323" name="Rectangle 35"/>
          <p:cNvSpPr>
            <a:spLocks noChangeArrowheads="1"/>
          </p:cNvSpPr>
          <p:nvPr/>
        </p:nvSpPr>
        <p:spPr bwMode="auto">
          <a:xfrm>
            <a:off x="7144965" y="3606329"/>
            <a:ext cx="377825" cy="228600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0324" name="Line 36"/>
          <p:cNvSpPr>
            <a:spLocks noChangeShapeType="1"/>
          </p:cNvSpPr>
          <p:nvPr/>
        </p:nvSpPr>
        <p:spPr bwMode="auto">
          <a:xfrm flipV="1">
            <a:off x="6640140" y="3152304"/>
            <a:ext cx="377825" cy="454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0325" name="Line 37"/>
          <p:cNvSpPr>
            <a:spLocks noChangeShapeType="1"/>
          </p:cNvSpPr>
          <p:nvPr/>
        </p:nvSpPr>
        <p:spPr bwMode="auto">
          <a:xfrm flipH="1" flipV="1">
            <a:off x="7017965" y="3152304"/>
            <a:ext cx="252412" cy="454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0326" name="Rectangle 38"/>
          <p:cNvSpPr>
            <a:spLocks noChangeArrowheads="1"/>
          </p:cNvSpPr>
          <p:nvPr/>
        </p:nvSpPr>
        <p:spPr bwMode="auto">
          <a:xfrm>
            <a:off x="7522790" y="2583979"/>
            <a:ext cx="379412" cy="227012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0327" name="Rectangle 39"/>
          <p:cNvSpPr>
            <a:spLocks noChangeArrowheads="1"/>
          </p:cNvSpPr>
          <p:nvPr/>
        </p:nvSpPr>
        <p:spPr bwMode="auto">
          <a:xfrm>
            <a:off x="8154615" y="2583979"/>
            <a:ext cx="377825" cy="227012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0328" name="Line 40"/>
          <p:cNvSpPr>
            <a:spLocks noChangeShapeType="1"/>
          </p:cNvSpPr>
          <p:nvPr/>
        </p:nvSpPr>
        <p:spPr bwMode="auto">
          <a:xfrm flipV="1">
            <a:off x="7649790" y="2128366"/>
            <a:ext cx="377825" cy="4556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0329" name="Line 41"/>
          <p:cNvSpPr>
            <a:spLocks noChangeShapeType="1"/>
          </p:cNvSpPr>
          <p:nvPr/>
        </p:nvSpPr>
        <p:spPr bwMode="auto">
          <a:xfrm flipH="1" flipV="1">
            <a:off x="8027615" y="2128366"/>
            <a:ext cx="252412" cy="4556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Inorder</a:t>
            </a:r>
            <a:r>
              <a:rPr lang="en-US" altLang="ko-KR" dirty="0"/>
              <a:t> Traversal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ko-KR" sz="1800" b="1" dirty="0" err="1">
                <a:latin typeface="Courier New" pitchFamily="49" charset="0"/>
                <a:cs typeface="Courier New" pitchFamily="49" charset="0"/>
              </a:rPr>
              <a:t>inorder</a:t>
            </a: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800" b="1" dirty="0" err="1">
                <a:latin typeface="Courier New" pitchFamily="49" charset="0"/>
                <a:cs typeface="Courier New" pitchFamily="49" charset="0"/>
              </a:rPr>
              <a:t>treePointer</a:t>
            </a: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800" b="1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altLang="ko-KR" sz="1800" b="1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1800" b="1" dirty="0" err="1">
                <a:latin typeface="Courier New" pitchFamily="49" charset="0"/>
                <a:cs typeface="Courier New" pitchFamily="49" charset="0"/>
              </a:rPr>
              <a:t>inorder</a:t>
            </a: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800" b="1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altLang="ko-KR" sz="1800" b="1" dirty="0" err="1">
                <a:latin typeface="Courier New" pitchFamily="49" charset="0"/>
                <a:cs typeface="Courier New" pitchFamily="49" charset="0"/>
              </a:rPr>
              <a:t>leftChild</a:t>
            </a: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("%c", </a:t>
            </a:r>
            <a:r>
              <a:rPr lang="en-US" altLang="ko-KR" sz="1800" b="1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-&gt;data);</a:t>
            </a:r>
          </a:p>
          <a:p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1800" b="1" dirty="0" err="1">
                <a:latin typeface="Courier New" pitchFamily="49" charset="0"/>
                <a:cs typeface="Courier New" pitchFamily="49" charset="0"/>
              </a:rPr>
              <a:t>inorder</a:t>
            </a: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800" b="1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altLang="ko-KR" sz="1800" b="1" dirty="0" err="1">
                <a:latin typeface="Courier New" pitchFamily="49" charset="0"/>
                <a:cs typeface="Courier New" pitchFamily="49" charset="0"/>
              </a:rPr>
              <a:t>rightChild</a:t>
            </a: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  return;</a:t>
            </a:r>
          </a:p>
          <a:p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ko-KR" altLang="en-US" sz="1800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28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57642" y="4091543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Inorder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traversal : A/B*C*D+E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072188" y="1163638"/>
            <a:ext cx="630237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000" dirty="0">
                <a:latin typeface="Consolas" pitchFamily="49" charset="0"/>
                <a:ea typeface="바탕" pitchFamily="18" charset="-127"/>
                <a:cs typeface="Consolas" pitchFamily="49" charset="0"/>
              </a:rPr>
              <a:t>+</a:t>
            </a:r>
            <a:endParaRPr lang="en-US" altLang="ko-K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189538" y="2073275"/>
            <a:ext cx="755650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2000">
                <a:latin typeface="Consolas" pitchFamily="49" charset="0"/>
                <a:ea typeface="바탕" pitchFamily="18" charset="-127"/>
                <a:cs typeface="Consolas" pitchFamily="49" charset="0"/>
              </a:rPr>
              <a:t>*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305300" y="3095625"/>
            <a:ext cx="757238" cy="4556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2000" dirty="0">
                <a:latin typeface="Consolas" pitchFamily="49" charset="0"/>
                <a:ea typeface="바탕" pitchFamily="18" charset="-127"/>
                <a:cs typeface="Consolas" pitchFamily="49" charset="0"/>
              </a:rPr>
              <a:t>*</a:t>
            </a:r>
            <a:endParaRPr lang="ko-KR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295650" y="4005263"/>
            <a:ext cx="884238" cy="4556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000">
                <a:latin typeface="Consolas" pitchFamily="49" charset="0"/>
                <a:ea typeface="바탕" pitchFamily="18" charset="-127"/>
                <a:cs typeface="Consolas" pitchFamily="49" charset="0"/>
              </a:rPr>
              <a:t>/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538413" y="5029200"/>
            <a:ext cx="757237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000" dirty="0">
                <a:latin typeface="Consolas" pitchFamily="49" charset="0"/>
                <a:ea typeface="바탕" pitchFamily="18" charset="-127"/>
                <a:cs typeface="Consolas" pitchFamily="49" charset="0"/>
              </a:rPr>
              <a:t>A</a:t>
            </a:r>
            <a:endParaRPr lang="en-US" altLang="ko-K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7954838" y="2073275"/>
            <a:ext cx="757237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000" dirty="0">
                <a:latin typeface="Consolas" pitchFamily="49" charset="0"/>
                <a:ea typeface="바탕" pitchFamily="18" charset="-127"/>
                <a:cs typeface="Consolas" pitchFamily="49" charset="0"/>
              </a:rPr>
              <a:t>E</a:t>
            </a:r>
            <a:endParaRPr lang="en-US" altLang="ko-K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945188" y="3095625"/>
            <a:ext cx="757237" cy="4556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000" dirty="0">
                <a:latin typeface="Consolas" pitchFamily="49" charset="0"/>
                <a:ea typeface="바탕" pitchFamily="18" charset="-127"/>
                <a:cs typeface="Consolas" pitchFamily="49" charset="0"/>
              </a:rPr>
              <a:t>D</a:t>
            </a:r>
            <a:endParaRPr lang="en-US" altLang="ko-K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937125" y="4005263"/>
            <a:ext cx="755650" cy="4556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000">
                <a:latin typeface="Consolas" pitchFamily="49" charset="0"/>
                <a:ea typeface="바탕" pitchFamily="18" charset="-127"/>
                <a:cs typeface="Consolas" pitchFamily="49" charset="0"/>
              </a:rPr>
              <a:t>C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927475" y="5029200"/>
            <a:ext cx="757238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000">
                <a:latin typeface="Consolas" pitchFamily="49" charset="0"/>
                <a:ea typeface="바탕" pitchFamily="18" charset="-127"/>
                <a:cs typeface="Consolas" pitchFamily="49" charset="0"/>
              </a:rPr>
              <a:t>B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6567363" y="1617663"/>
            <a:ext cx="757237" cy="455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 flipV="1">
            <a:off x="7324600" y="1617663"/>
            <a:ext cx="757238" cy="455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5684713" y="2527300"/>
            <a:ext cx="755650" cy="568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 flipV="1">
            <a:off x="6440363" y="2527300"/>
            <a:ext cx="884237" cy="568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V="1">
            <a:off x="4675063" y="3551238"/>
            <a:ext cx="971524" cy="45402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5809330" y="3551238"/>
            <a:ext cx="505619" cy="454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V="1">
            <a:off x="3790825" y="4460875"/>
            <a:ext cx="884238" cy="568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4675063" y="4460875"/>
            <a:ext cx="630237" cy="568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413000" y="5938838"/>
            <a:ext cx="377825" cy="227012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4043238" y="5938838"/>
            <a:ext cx="379412" cy="227012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V="1">
            <a:off x="3538413" y="5483225"/>
            <a:ext cx="379412" cy="4556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H="1" flipV="1">
            <a:off x="3917825" y="5483225"/>
            <a:ext cx="252413" cy="4556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4800475" y="5938838"/>
            <a:ext cx="379413" cy="227012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5432300" y="5938838"/>
            <a:ext cx="377825" cy="227012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 flipV="1">
            <a:off x="4927475" y="5483225"/>
            <a:ext cx="377825" cy="4556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H="1" flipV="1">
            <a:off x="5305300" y="5483225"/>
            <a:ext cx="252413" cy="4556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5937125" y="4914900"/>
            <a:ext cx="377825" cy="227013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6567363" y="4914900"/>
            <a:ext cx="377825" cy="227013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V="1">
            <a:off x="6062538" y="4460875"/>
            <a:ext cx="377825" cy="454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 flipH="1" flipV="1">
            <a:off x="6440363" y="4460875"/>
            <a:ext cx="252412" cy="454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6945188" y="4005263"/>
            <a:ext cx="379412" cy="228600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7577013" y="4005263"/>
            <a:ext cx="377825" cy="228600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 flipV="1">
            <a:off x="7072188" y="3551238"/>
            <a:ext cx="377825" cy="454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 flipH="1" flipV="1">
            <a:off x="7450013" y="3551238"/>
            <a:ext cx="252412" cy="454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7954838" y="2982913"/>
            <a:ext cx="379412" cy="227012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8586663" y="2982913"/>
            <a:ext cx="377825" cy="227012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 flipV="1">
            <a:off x="8081838" y="2527300"/>
            <a:ext cx="377825" cy="4556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 flipH="1" flipV="1">
            <a:off x="8459663" y="2527300"/>
            <a:ext cx="252412" cy="4556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903736-BC4A-EF4C-BD24-60EA07364679}"/>
              </a:ext>
            </a:extLst>
          </p:cNvPr>
          <p:cNvSpPr txBox="1"/>
          <p:nvPr/>
        </p:nvSpPr>
        <p:spPr>
          <a:xfrm>
            <a:off x="323528" y="47251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Depth first</a:t>
            </a:r>
            <a:endParaRPr kumimoji="1" lang="ko-KR" altLang="en-US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Iterative Inorder Traversal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void </a:t>
            </a:r>
            <a:r>
              <a:rPr lang="en-US" altLang="ko-KR" sz="1800" b="1" dirty="0" err="1">
                <a:latin typeface="Courier New" pitchFamily="49" charset="0"/>
              </a:rPr>
              <a:t>iterInorder</a:t>
            </a:r>
            <a:r>
              <a:rPr lang="en-US" altLang="ko-KR" sz="1800" b="1" dirty="0">
                <a:latin typeface="Courier New" pitchFamily="49" charset="0"/>
              </a:rPr>
              <a:t>(</a:t>
            </a:r>
            <a:r>
              <a:rPr lang="en-US" altLang="ko-KR" sz="1800" b="1" dirty="0" err="1">
                <a:latin typeface="Courier New" pitchFamily="49" charset="0"/>
              </a:rPr>
              <a:t>treePointer</a:t>
            </a:r>
            <a:r>
              <a:rPr lang="en-US" altLang="ko-KR" sz="1800" b="1" dirty="0">
                <a:latin typeface="Courier New" pitchFamily="49" charset="0"/>
              </a:rPr>
              <a:t> node)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</a:t>
            </a:r>
            <a:r>
              <a:rPr lang="en-US" altLang="ko-KR" sz="1800" b="1" dirty="0" err="1">
                <a:latin typeface="Courier New" pitchFamily="49" charset="0"/>
              </a:rPr>
              <a:t>int</a:t>
            </a:r>
            <a:r>
              <a:rPr lang="en-US" altLang="ko-KR" sz="1800" b="1" dirty="0">
                <a:latin typeface="Courier New" pitchFamily="49" charset="0"/>
              </a:rPr>
              <a:t> top = -1; 	/* initialize the stack </a:t>
            </a:r>
            <a:r>
              <a:rPr lang="ko-KR" altLang="en-US" sz="1800" b="1" dirty="0">
                <a:latin typeface="Courier New" pitchFamily="49" charset="0"/>
              </a:rPr>
              <a:t>*</a:t>
            </a:r>
            <a:r>
              <a:rPr lang="en-US" altLang="ko-KR" sz="1800" b="1" dirty="0">
                <a:latin typeface="Courier New" pitchFamily="49" charset="0"/>
              </a:rPr>
              <a:t>/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</a:t>
            </a:r>
            <a:r>
              <a:rPr lang="en-US" altLang="ko-KR" sz="1800" b="1" dirty="0" err="1">
                <a:latin typeface="Courier New" pitchFamily="49" charset="0"/>
              </a:rPr>
              <a:t>treePointer</a:t>
            </a:r>
            <a:r>
              <a:rPr lang="en-US" altLang="ko-KR" sz="1800" b="1" dirty="0">
                <a:latin typeface="Courier New" pitchFamily="49" charset="0"/>
              </a:rPr>
              <a:t> stack[MAX_STACK_SIZE];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for (;;) {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  for (; node; node = node-&gt;</a:t>
            </a:r>
            <a:r>
              <a:rPr lang="en-US" altLang="ko-KR" sz="1800" b="1" dirty="0" err="1">
                <a:latin typeface="Courier New" pitchFamily="49" charset="0"/>
              </a:rPr>
              <a:t>leftChild</a:t>
            </a:r>
            <a:r>
              <a:rPr lang="en-US" altLang="ko-KR" sz="1800" b="1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     push(node); /* add to the stack</a:t>
            </a:r>
            <a:r>
              <a:rPr lang="ko-KR" altLang="en-US" sz="1800" b="1" dirty="0">
                <a:latin typeface="Courier New" pitchFamily="49" charset="0"/>
              </a:rPr>
              <a:t> *</a:t>
            </a:r>
            <a:r>
              <a:rPr lang="en-US" altLang="ko-KR" sz="1800" b="1" dirty="0">
                <a:latin typeface="Courier New" pitchFamily="49" charset="0"/>
              </a:rPr>
              <a:t>/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  node = pop(); /* delete from the stack</a:t>
            </a:r>
            <a:r>
              <a:rPr lang="ko-KR" altLang="en-US" sz="1800" b="1" dirty="0">
                <a:latin typeface="Courier New" pitchFamily="49" charset="0"/>
              </a:rPr>
              <a:t> *</a:t>
            </a:r>
            <a:r>
              <a:rPr lang="en-US" altLang="ko-KR" sz="1800" b="1" dirty="0">
                <a:latin typeface="Courier New" pitchFamily="49" charset="0"/>
              </a:rPr>
              <a:t>/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  if (!node) break; /* empty stack */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  </a:t>
            </a:r>
            <a:r>
              <a:rPr lang="en-US" altLang="ko-KR" sz="1800" b="1" dirty="0" err="1">
                <a:latin typeface="Courier New" pitchFamily="49" charset="0"/>
              </a:rPr>
              <a:t>printf</a:t>
            </a:r>
            <a:r>
              <a:rPr lang="en-US" altLang="ko-KR" sz="1800" b="1" dirty="0">
                <a:latin typeface="Courier New" pitchFamily="49" charset="0"/>
              </a:rPr>
              <a:t>("%c", node-&gt;data);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  node = node-&gt;</a:t>
            </a:r>
            <a:r>
              <a:rPr lang="en-US" altLang="ko-KR" sz="1800" b="1" dirty="0" err="1">
                <a:latin typeface="Courier New" pitchFamily="49" charset="0"/>
              </a:rPr>
              <a:t>rightChild</a:t>
            </a:r>
            <a:r>
              <a:rPr lang="en-US" altLang="ko-KR" sz="1800" b="1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}</a:t>
            </a:r>
          </a:p>
          <a:p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   return;</a:t>
            </a:r>
            <a:endParaRPr lang="en-US" altLang="ko-KR" sz="18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} </a:t>
            </a:r>
            <a:endParaRPr lang="ko-KR" altLang="en-US" sz="1800" b="1" dirty="0">
              <a:latin typeface="Courier New" pitchFamily="49" charset="0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 dirty="0"/>
              <a:t>-</a:t>
            </a:r>
            <a:fld id="{9477418C-E807-4682-A7CB-EA0034CCA55E}" type="slidenum">
              <a:rPr lang="ko-KR" altLang="en-US" smtClean="0"/>
              <a:pPr/>
              <a:t>29</a:t>
            </a:fld>
            <a:r>
              <a:rPr lang="en-US" altLang="ko-KR" dirty="0"/>
              <a:t>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ACFC5-AE50-C74C-A0AB-E2133792868A}"/>
              </a:ext>
            </a:extLst>
          </p:cNvPr>
          <p:cNvSpPr txBox="1"/>
          <p:nvPr/>
        </p:nvSpPr>
        <p:spPr>
          <a:xfrm>
            <a:off x="6012160" y="4509120"/>
            <a:ext cx="2623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모든 </a:t>
            </a:r>
            <a:r>
              <a:rPr kumimoji="1" lang="en-US" altLang="ko-KR" dirty="0"/>
              <a:t>recursive</a:t>
            </a:r>
            <a:r>
              <a:rPr kumimoji="1" lang="ko-KR" altLang="en-US" dirty="0"/>
              <a:t>한 함수는 </a:t>
            </a:r>
            <a:r>
              <a:rPr kumimoji="1" lang="en-US" altLang="ko-KR" dirty="0"/>
              <a:t>iterate</a:t>
            </a:r>
            <a:r>
              <a:rPr kumimoji="1" lang="ko-KR" altLang="en-US" dirty="0"/>
              <a:t>한 함수로 바꿀 수 있음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Iter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stack</a:t>
            </a:r>
            <a:r>
              <a:rPr kumimoji="1" lang="ko-KR" altLang="en-US" dirty="0"/>
              <a:t>을 사용해야 함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Definition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Definitions of Tree</a:t>
            </a:r>
          </a:p>
          <a:p>
            <a:pPr lvl="1"/>
            <a:r>
              <a:rPr lang="en-US" altLang="ko-KR" dirty="0"/>
              <a:t>A finite set of one or more nodes </a:t>
            </a:r>
            <a:r>
              <a:rPr lang="en-US" altLang="ko-KR" dirty="0" err="1"/>
              <a:t>s.t.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sz="2000" dirty="0"/>
              <a:t>There is a specially designated node called the </a:t>
            </a:r>
            <a:r>
              <a:rPr lang="en-US" altLang="ko-KR" sz="2000" dirty="0">
                <a:solidFill>
                  <a:srgbClr val="FF0000"/>
                </a:solidFill>
              </a:rPr>
              <a:t>root</a:t>
            </a:r>
          </a:p>
          <a:p>
            <a:pPr lvl="2"/>
            <a:r>
              <a:rPr lang="en-US" altLang="ko-KR" sz="2000" dirty="0"/>
              <a:t>The remaining nodes are partitioned into n </a:t>
            </a:r>
            <a:r>
              <a:rPr lang="en-US" altLang="ko-KR" sz="2000" dirty="0">
                <a:sym typeface="Symbol" pitchFamily="18" charset="2"/>
              </a:rPr>
              <a:t></a:t>
            </a:r>
            <a:r>
              <a:rPr lang="en-US" altLang="ko-KR" sz="2000" dirty="0"/>
              <a:t> 0 disjoint sets T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,…, </a:t>
            </a:r>
            <a:r>
              <a:rPr lang="en-US" altLang="ko-KR" sz="2000" dirty="0" err="1"/>
              <a:t>T</a:t>
            </a:r>
            <a:r>
              <a:rPr lang="en-US" altLang="ko-KR" sz="2000" baseline="-25000" dirty="0" err="1"/>
              <a:t>n</a:t>
            </a:r>
            <a:r>
              <a:rPr lang="en-US" altLang="ko-KR" sz="2000" dirty="0"/>
              <a:t>, where each of these sets is a tree. </a:t>
            </a:r>
            <a:endParaRPr lang="en-US" altLang="ko-KR" dirty="0"/>
          </a:p>
          <a:p>
            <a:r>
              <a:rPr lang="en-US" altLang="ko-KR" dirty="0"/>
              <a:t>Examples of tree</a:t>
            </a:r>
          </a:p>
          <a:p>
            <a:pPr lvl="1"/>
            <a:r>
              <a:rPr lang="en-US" altLang="ko-KR" dirty="0"/>
              <a:t>Botanic tree</a:t>
            </a:r>
          </a:p>
          <a:p>
            <a:pPr lvl="1"/>
            <a:r>
              <a:rPr lang="en-US" altLang="ko-KR" dirty="0"/>
              <a:t>Family tree</a:t>
            </a:r>
          </a:p>
          <a:p>
            <a:pPr lvl="1"/>
            <a:endParaRPr lang="en-US" altLang="ko-KR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3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Preorder Traversal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void preorder(</a:t>
            </a:r>
            <a:r>
              <a:rPr lang="en-US" altLang="ko-KR" sz="1800" b="1" dirty="0" err="1">
                <a:latin typeface="Courier New" pitchFamily="49" charset="0"/>
              </a:rPr>
              <a:t>treePointer</a:t>
            </a:r>
            <a:r>
              <a:rPr lang="en-US" altLang="ko-KR" sz="1800" b="1" dirty="0">
                <a:latin typeface="Courier New" pitchFamily="49" charset="0"/>
              </a:rPr>
              <a:t> </a:t>
            </a:r>
            <a:r>
              <a:rPr lang="en-US" altLang="ko-KR" sz="1800" b="1" dirty="0" err="1">
                <a:latin typeface="Courier New" pitchFamily="49" charset="0"/>
              </a:rPr>
              <a:t>ptr</a:t>
            </a:r>
            <a:r>
              <a:rPr lang="en-US" altLang="ko-KR" sz="1800" b="1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if (</a:t>
            </a:r>
            <a:r>
              <a:rPr lang="en-US" altLang="ko-KR" sz="1800" b="1" dirty="0" err="1">
                <a:latin typeface="Courier New" pitchFamily="49" charset="0"/>
              </a:rPr>
              <a:t>ptr</a:t>
            </a:r>
            <a:r>
              <a:rPr lang="en-US" altLang="ko-KR" sz="1800" b="1" dirty="0">
                <a:latin typeface="Courier New" pitchFamily="49" charset="0"/>
              </a:rPr>
              <a:t>) {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  </a:t>
            </a:r>
            <a:r>
              <a:rPr lang="en-US" altLang="ko-KR" sz="1800" b="1" dirty="0" err="1">
                <a:latin typeface="Courier New" pitchFamily="49" charset="0"/>
              </a:rPr>
              <a:t>printf</a:t>
            </a:r>
            <a:r>
              <a:rPr lang="en-US" altLang="ko-KR" sz="1800" b="1" dirty="0">
                <a:latin typeface="Courier New" pitchFamily="49" charset="0"/>
              </a:rPr>
              <a:t>("%c", </a:t>
            </a:r>
            <a:r>
              <a:rPr lang="en-US" altLang="ko-KR" sz="1800" b="1" dirty="0" err="1">
                <a:latin typeface="Courier New" pitchFamily="49" charset="0"/>
              </a:rPr>
              <a:t>ptr</a:t>
            </a:r>
            <a:r>
              <a:rPr lang="en-US" altLang="ko-KR" sz="1800" b="1" dirty="0">
                <a:latin typeface="Courier New" pitchFamily="49" charset="0"/>
              </a:rPr>
              <a:t>-&gt;data);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  preorder(</a:t>
            </a:r>
            <a:r>
              <a:rPr lang="en-US" altLang="ko-KR" sz="1800" b="1" dirty="0" err="1">
                <a:latin typeface="Courier New" pitchFamily="49" charset="0"/>
              </a:rPr>
              <a:t>ptr</a:t>
            </a:r>
            <a:r>
              <a:rPr lang="en-US" altLang="ko-KR" sz="1800" b="1" dirty="0">
                <a:latin typeface="Courier New" pitchFamily="49" charset="0"/>
              </a:rPr>
              <a:t>-&gt;</a:t>
            </a:r>
            <a:r>
              <a:rPr lang="en-US" altLang="ko-KR" sz="1800" b="1" dirty="0" err="1">
                <a:latin typeface="Courier New" pitchFamily="49" charset="0"/>
              </a:rPr>
              <a:t>leftChild</a:t>
            </a:r>
            <a:r>
              <a:rPr lang="en-US" altLang="ko-KR" sz="1800" b="1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  preorder(</a:t>
            </a:r>
            <a:r>
              <a:rPr lang="en-US" altLang="ko-KR" sz="1800" b="1" dirty="0" err="1">
                <a:latin typeface="Courier New" pitchFamily="49" charset="0"/>
              </a:rPr>
              <a:t>ptr</a:t>
            </a:r>
            <a:r>
              <a:rPr lang="en-US" altLang="ko-KR" sz="1800" b="1" dirty="0">
                <a:latin typeface="Courier New" pitchFamily="49" charset="0"/>
              </a:rPr>
              <a:t>-&gt;</a:t>
            </a:r>
            <a:r>
              <a:rPr lang="en-US" altLang="ko-KR" sz="1800" b="1" dirty="0" err="1">
                <a:latin typeface="Courier New" pitchFamily="49" charset="0"/>
              </a:rPr>
              <a:t>rightChild</a:t>
            </a:r>
            <a:r>
              <a:rPr lang="en-US" altLang="ko-KR" sz="1800" b="1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} </a:t>
            </a:r>
          </a:p>
          <a:p>
            <a:r>
              <a:rPr lang="en-US" altLang="ko-KR" sz="1800" b="1" dirty="0">
                <a:latin typeface="Courier New" pitchFamily="49" charset="0"/>
              </a:rPr>
              <a:t>   </a:t>
            </a: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return;</a:t>
            </a:r>
            <a:r>
              <a:rPr lang="en-US" altLang="ko-KR" sz="1800" b="1" dirty="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}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30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86455" y="4421927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dirty="0">
                <a:latin typeface="Consolas" pitchFamily="49" charset="0"/>
                <a:cs typeface="Consolas" pitchFamily="49" charset="0"/>
              </a:rPr>
              <a:t>Preorder traversal : +**/ABCDE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072188" y="1163638"/>
            <a:ext cx="630237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000" dirty="0">
                <a:latin typeface="Consolas" pitchFamily="49" charset="0"/>
                <a:ea typeface="바탕" pitchFamily="18" charset="-127"/>
                <a:cs typeface="Consolas" pitchFamily="49" charset="0"/>
              </a:rPr>
              <a:t>+</a:t>
            </a:r>
            <a:endParaRPr lang="en-US" altLang="ko-K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189538" y="2073275"/>
            <a:ext cx="755650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2000">
                <a:latin typeface="Consolas" pitchFamily="49" charset="0"/>
                <a:ea typeface="바탕" pitchFamily="18" charset="-127"/>
                <a:cs typeface="Consolas" pitchFamily="49" charset="0"/>
              </a:rPr>
              <a:t>*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305300" y="3095625"/>
            <a:ext cx="757238" cy="4556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2000" dirty="0">
                <a:latin typeface="Consolas" pitchFamily="49" charset="0"/>
                <a:ea typeface="바탕" pitchFamily="18" charset="-127"/>
                <a:cs typeface="Consolas" pitchFamily="49" charset="0"/>
              </a:rPr>
              <a:t>*</a:t>
            </a:r>
            <a:endParaRPr lang="ko-KR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295650" y="4005263"/>
            <a:ext cx="884238" cy="4556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000">
                <a:latin typeface="Consolas" pitchFamily="49" charset="0"/>
                <a:ea typeface="바탕" pitchFamily="18" charset="-127"/>
                <a:cs typeface="Consolas" pitchFamily="49" charset="0"/>
              </a:rPr>
              <a:t>/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538413" y="5029200"/>
            <a:ext cx="757237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000" dirty="0">
                <a:latin typeface="Consolas" pitchFamily="49" charset="0"/>
                <a:ea typeface="바탕" pitchFamily="18" charset="-127"/>
                <a:cs typeface="Consolas" pitchFamily="49" charset="0"/>
              </a:rPr>
              <a:t>A</a:t>
            </a:r>
            <a:endParaRPr lang="en-US" altLang="ko-K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7954838" y="2073275"/>
            <a:ext cx="757237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000" dirty="0">
                <a:latin typeface="Consolas" pitchFamily="49" charset="0"/>
                <a:ea typeface="바탕" pitchFamily="18" charset="-127"/>
                <a:cs typeface="Consolas" pitchFamily="49" charset="0"/>
              </a:rPr>
              <a:t>E</a:t>
            </a:r>
            <a:endParaRPr lang="en-US" altLang="ko-K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945188" y="3095625"/>
            <a:ext cx="757237" cy="4556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000" dirty="0">
                <a:latin typeface="Consolas" pitchFamily="49" charset="0"/>
                <a:ea typeface="바탕" pitchFamily="18" charset="-127"/>
                <a:cs typeface="Consolas" pitchFamily="49" charset="0"/>
              </a:rPr>
              <a:t>D</a:t>
            </a:r>
            <a:endParaRPr lang="en-US" altLang="ko-K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937125" y="4005263"/>
            <a:ext cx="755650" cy="4556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000">
                <a:latin typeface="Consolas" pitchFamily="49" charset="0"/>
                <a:ea typeface="바탕" pitchFamily="18" charset="-127"/>
                <a:cs typeface="Consolas" pitchFamily="49" charset="0"/>
              </a:rPr>
              <a:t>C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927475" y="5029200"/>
            <a:ext cx="757238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000">
                <a:latin typeface="Consolas" pitchFamily="49" charset="0"/>
                <a:ea typeface="바탕" pitchFamily="18" charset="-127"/>
                <a:cs typeface="Consolas" pitchFamily="49" charset="0"/>
              </a:rPr>
              <a:t>B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6567363" y="1617663"/>
            <a:ext cx="757237" cy="455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 flipV="1">
            <a:off x="7324600" y="1617663"/>
            <a:ext cx="757238" cy="455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5684713" y="2527300"/>
            <a:ext cx="755650" cy="568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 flipV="1">
            <a:off x="6440363" y="2527300"/>
            <a:ext cx="884237" cy="568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V="1">
            <a:off x="4675063" y="3551238"/>
            <a:ext cx="971524" cy="45402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5809330" y="3551238"/>
            <a:ext cx="505619" cy="454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V="1">
            <a:off x="3790825" y="4460875"/>
            <a:ext cx="884238" cy="568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4675063" y="4460875"/>
            <a:ext cx="630237" cy="568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413000" y="5938838"/>
            <a:ext cx="377825" cy="227012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4043238" y="5938838"/>
            <a:ext cx="379412" cy="227012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V="1">
            <a:off x="3538413" y="5483225"/>
            <a:ext cx="379412" cy="4556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H="1" flipV="1">
            <a:off x="3917825" y="5483225"/>
            <a:ext cx="252413" cy="4556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4800475" y="5938838"/>
            <a:ext cx="379413" cy="227012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5432300" y="5938838"/>
            <a:ext cx="377825" cy="227012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 flipV="1">
            <a:off x="4927475" y="5483225"/>
            <a:ext cx="377825" cy="4556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H="1" flipV="1">
            <a:off x="5305300" y="5483225"/>
            <a:ext cx="252413" cy="4556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5937125" y="4914900"/>
            <a:ext cx="377825" cy="227013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6567363" y="4914900"/>
            <a:ext cx="377825" cy="227013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V="1">
            <a:off x="6062538" y="4460875"/>
            <a:ext cx="377825" cy="454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 flipH="1" flipV="1">
            <a:off x="6440363" y="4460875"/>
            <a:ext cx="252412" cy="454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6945188" y="4005263"/>
            <a:ext cx="379412" cy="228600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7577013" y="4005263"/>
            <a:ext cx="377825" cy="228600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 flipV="1">
            <a:off x="7072188" y="3551238"/>
            <a:ext cx="377825" cy="454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 flipH="1" flipV="1">
            <a:off x="7450013" y="3551238"/>
            <a:ext cx="252412" cy="454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7954838" y="2982913"/>
            <a:ext cx="379412" cy="227012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8586663" y="2982913"/>
            <a:ext cx="377825" cy="227012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 flipV="1">
            <a:off x="8081838" y="2527300"/>
            <a:ext cx="377825" cy="4556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 flipH="1" flipV="1">
            <a:off x="8459663" y="2527300"/>
            <a:ext cx="252412" cy="4556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Postorder</a:t>
            </a:r>
            <a:r>
              <a:rPr lang="en-US" altLang="ko-KR" dirty="0"/>
              <a:t> Traversal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void </a:t>
            </a:r>
            <a:r>
              <a:rPr lang="en-US" altLang="ko-KR" sz="1800" b="1" dirty="0" err="1">
                <a:latin typeface="Courier New" pitchFamily="49" charset="0"/>
              </a:rPr>
              <a:t>postorder</a:t>
            </a:r>
            <a:r>
              <a:rPr lang="en-US" altLang="ko-KR" sz="1800" b="1" dirty="0">
                <a:latin typeface="Courier New" pitchFamily="49" charset="0"/>
              </a:rPr>
              <a:t>(</a:t>
            </a:r>
            <a:r>
              <a:rPr lang="en-US" altLang="ko-KR" sz="1800" b="1" dirty="0" err="1">
                <a:latin typeface="Courier New" pitchFamily="49" charset="0"/>
              </a:rPr>
              <a:t>treePointer</a:t>
            </a:r>
            <a:r>
              <a:rPr lang="en-US" altLang="ko-KR" sz="1800" b="1" dirty="0">
                <a:latin typeface="Courier New" pitchFamily="49" charset="0"/>
              </a:rPr>
              <a:t> </a:t>
            </a:r>
            <a:r>
              <a:rPr lang="en-US" altLang="ko-KR" sz="1800" b="1" dirty="0" err="1">
                <a:latin typeface="Courier New" pitchFamily="49" charset="0"/>
              </a:rPr>
              <a:t>ptr</a:t>
            </a:r>
            <a:r>
              <a:rPr lang="en-US" altLang="ko-KR" sz="1800" b="1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if (</a:t>
            </a:r>
            <a:r>
              <a:rPr lang="en-US" altLang="ko-KR" sz="1800" b="1" dirty="0" err="1">
                <a:latin typeface="Courier New" pitchFamily="49" charset="0"/>
              </a:rPr>
              <a:t>ptr</a:t>
            </a:r>
            <a:r>
              <a:rPr lang="en-US" altLang="ko-KR" sz="1800" b="1" dirty="0">
                <a:latin typeface="Courier New" pitchFamily="49" charset="0"/>
              </a:rPr>
              <a:t>) {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  </a:t>
            </a:r>
            <a:r>
              <a:rPr lang="en-US" altLang="ko-KR" sz="1800" b="1" dirty="0" err="1">
                <a:latin typeface="Courier New" pitchFamily="49" charset="0"/>
              </a:rPr>
              <a:t>postorder</a:t>
            </a:r>
            <a:r>
              <a:rPr lang="en-US" altLang="ko-KR" sz="1800" b="1" dirty="0">
                <a:latin typeface="Courier New" pitchFamily="49" charset="0"/>
              </a:rPr>
              <a:t>(</a:t>
            </a:r>
            <a:r>
              <a:rPr lang="en-US" altLang="ko-KR" sz="1800" b="1" dirty="0" err="1">
                <a:latin typeface="Courier New" pitchFamily="49" charset="0"/>
              </a:rPr>
              <a:t>ptr</a:t>
            </a:r>
            <a:r>
              <a:rPr lang="en-US" altLang="ko-KR" sz="1800" b="1" dirty="0">
                <a:latin typeface="Courier New" pitchFamily="49" charset="0"/>
              </a:rPr>
              <a:t>-&gt;</a:t>
            </a:r>
            <a:r>
              <a:rPr lang="en-US" altLang="ko-KR" sz="1800" b="1" dirty="0" err="1">
                <a:latin typeface="Courier New" pitchFamily="49" charset="0"/>
              </a:rPr>
              <a:t>leftChild</a:t>
            </a:r>
            <a:r>
              <a:rPr lang="en-US" altLang="ko-KR" sz="1800" b="1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  </a:t>
            </a:r>
            <a:r>
              <a:rPr lang="en-US" altLang="ko-KR" sz="1800" b="1" dirty="0" err="1">
                <a:latin typeface="Courier New" pitchFamily="49" charset="0"/>
              </a:rPr>
              <a:t>postorder</a:t>
            </a:r>
            <a:r>
              <a:rPr lang="en-US" altLang="ko-KR" sz="1800" b="1" dirty="0">
                <a:latin typeface="Courier New" pitchFamily="49" charset="0"/>
              </a:rPr>
              <a:t>(</a:t>
            </a:r>
            <a:r>
              <a:rPr lang="en-US" altLang="ko-KR" sz="1800" b="1" dirty="0" err="1">
                <a:latin typeface="Courier New" pitchFamily="49" charset="0"/>
              </a:rPr>
              <a:t>ptr</a:t>
            </a:r>
            <a:r>
              <a:rPr lang="en-US" altLang="ko-KR" sz="1800" b="1" dirty="0">
                <a:latin typeface="Courier New" pitchFamily="49" charset="0"/>
              </a:rPr>
              <a:t>-&gt;</a:t>
            </a:r>
            <a:r>
              <a:rPr lang="en-US" altLang="ko-KR" sz="1800" b="1" dirty="0" err="1">
                <a:latin typeface="Courier New" pitchFamily="49" charset="0"/>
              </a:rPr>
              <a:t>rightChild</a:t>
            </a:r>
            <a:r>
              <a:rPr lang="en-US" altLang="ko-KR" sz="1800" b="1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  </a:t>
            </a:r>
            <a:r>
              <a:rPr lang="en-US" altLang="ko-KR" sz="1800" b="1" dirty="0" err="1">
                <a:latin typeface="Courier New" pitchFamily="49" charset="0"/>
              </a:rPr>
              <a:t>printf</a:t>
            </a:r>
            <a:r>
              <a:rPr lang="en-US" altLang="ko-KR" sz="1800" b="1" dirty="0">
                <a:latin typeface="Courier New" pitchFamily="49" charset="0"/>
              </a:rPr>
              <a:t>("%c", </a:t>
            </a:r>
            <a:r>
              <a:rPr lang="en-US" altLang="ko-KR" sz="1800" b="1" dirty="0" err="1">
                <a:latin typeface="Courier New" pitchFamily="49" charset="0"/>
              </a:rPr>
              <a:t>ptr</a:t>
            </a:r>
            <a:r>
              <a:rPr lang="en-US" altLang="ko-KR" sz="1800" b="1" dirty="0">
                <a:latin typeface="Courier New" pitchFamily="49" charset="0"/>
              </a:rPr>
              <a:t>-&gt;data);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}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	return;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}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31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135986" y="1163638"/>
            <a:ext cx="630237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000" dirty="0">
                <a:latin typeface="Consolas" pitchFamily="49" charset="0"/>
                <a:ea typeface="바탕" pitchFamily="18" charset="-127"/>
                <a:cs typeface="Consolas" pitchFamily="49" charset="0"/>
              </a:rPr>
              <a:t>+</a:t>
            </a:r>
            <a:endParaRPr lang="en-US" altLang="ko-K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253336" y="2073275"/>
            <a:ext cx="755650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2000">
                <a:latin typeface="Consolas" pitchFamily="49" charset="0"/>
                <a:ea typeface="바탕" pitchFamily="18" charset="-127"/>
                <a:cs typeface="Consolas" pitchFamily="49" charset="0"/>
              </a:rPr>
              <a:t>*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369098" y="3095625"/>
            <a:ext cx="757238" cy="4556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2000" dirty="0">
                <a:latin typeface="Consolas" pitchFamily="49" charset="0"/>
                <a:ea typeface="바탕" pitchFamily="18" charset="-127"/>
                <a:cs typeface="Consolas" pitchFamily="49" charset="0"/>
              </a:rPr>
              <a:t>*</a:t>
            </a:r>
            <a:endParaRPr lang="ko-KR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359448" y="4005263"/>
            <a:ext cx="884238" cy="4556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000">
                <a:latin typeface="Consolas" pitchFamily="49" charset="0"/>
                <a:ea typeface="바탕" pitchFamily="18" charset="-127"/>
                <a:cs typeface="Consolas" pitchFamily="49" charset="0"/>
              </a:rPr>
              <a:t>/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602211" y="5029200"/>
            <a:ext cx="757237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000" dirty="0">
                <a:latin typeface="Consolas" pitchFamily="49" charset="0"/>
                <a:ea typeface="바탕" pitchFamily="18" charset="-127"/>
                <a:cs typeface="Consolas" pitchFamily="49" charset="0"/>
              </a:rPr>
              <a:t>A</a:t>
            </a:r>
            <a:endParaRPr lang="en-US" altLang="ko-K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8018636" y="2073275"/>
            <a:ext cx="757237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000" dirty="0">
                <a:latin typeface="Consolas" pitchFamily="49" charset="0"/>
                <a:ea typeface="바탕" pitchFamily="18" charset="-127"/>
                <a:cs typeface="Consolas" pitchFamily="49" charset="0"/>
              </a:rPr>
              <a:t>E</a:t>
            </a:r>
            <a:endParaRPr lang="en-US" altLang="ko-K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008986" y="3095625"/>
            <a:ext cx="757237" cy="4556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000" dirty="0">
                <a:latin typeface="Consolas" pitchFamily="49" charset="0"/>
                <a:ea typeface="바탕" pitchFamily="18" charset="-127"/>
                <a:cs typeface="Consolas" pitchFamily="49" charset="0"/>
              </a:rPr>
              <a:t>D</a:t>
            </a:r>
            <a:endParaRPr lang="en-US" altLang="ko-K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000923" y="4005263"/>
            <a:ext cx="755650" cy="4556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000">
                <a:latin typeface="Consolas" pitchFamily="49" charset="0"/>
                <a:ea typeface="바탕" pitchFamily="18" charset="-127"/>
                <a:cs typeface="Consolas" pitchFamily="49" charset="0"/>
              </a:rPr>
              <a:t>C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991273" y="5029200"/>
            <a:ext cx="757238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000">
                <a:latin typeface="Consolas" pitchFamily="49" charset="0"/>
                <a:ea typeface="바탕" pitchFamily="18" charset="-127"/>
                <a:cs typeface="Consolas" pitchFamily="49" charset="0"/>
              </a:rPr>
              <a:t>B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6631161" y="1617663"/>
            <a:ext cx="757237" cy="455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 flipV="1">
            <a:off x="7388398" y="1617663"/>
            <a:ext cx="757238" cy="455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5748511" y="2527300"/>
            <a:ext cx="755650" cy="568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 flipV="1">
            <a:off x="6504161" y="2527300"/>
            <a:ext cx="884237" cy="568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4738861" y="3551238"/>
            <a:ext cx="971524" cy="45402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5873128" y="3551238"/>
            <a:ext cx="505619" cy="454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V="1">
            <a:off x="3854623" y="4460875"/>
            <a:ext cx="884238" cy="568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4738861" y="4460875"/>
            <a:ext cx="630237" cy="568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476798" y="5938838"/>
            <a:ext cx="377825" cy="227012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107036" y="5938838"/>
            <a:ext cx="379412" cy="227012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V="1">
            <a:off x="3602211" y="5483225"/>
            <a:ext cx="379412" cy="4556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H="1" flipV="1">
            <a:off x="3981623" y="5483225"/>
            <a:ext cx="252413" cy="4556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864273" y="5938838"/>
            <a:ext cx="379413" cy="227012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496098" y="5938838"/>
            <a:ext cx="377825" cy="227012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V="1">
            <a:off x="4991273" y="5483225"/>
            <a:ext cx="377825" cy="4556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 flipV="1">
            <a:off x="5369098" y="5483225"/>
            <a:ext cx="252413" cy="4556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000923" y="4914900"/>
            <a:ext cx="377825" cy="227013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631161" y="4914900"/>
            <a:ext cx="377825" cy="227013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 flipV="1">
            <a:off x="6126336" y="4460875"/>
            <a:ext cx="377825" cy="454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H="1" flipV="1">
            <a:off x="6504161" y="4460875"/>
            <a:ext cx="252412" cy="454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7008986" y="4005263"/>
            <a:ext cx="379412" cy="228600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640811" y="4005263"/>
            <a:ext cx="377825" cy="228600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 flipV="1">
            <a:off x="7135986" y="3551238"/>
            <a:ext cx="377825" cy="454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 flipH="1" flipV="1">
            <a:off x="7513811" y="3551238"/>
            <a:ext cx="252412" cy="454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8018636" y="2982913"/>
            <a:ext cx="379412" cy="227012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8650461" y="2982913"/>
            <a:ext cx="377825" cy="227012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 flipV="1">
            <a:off x="8145636" y="2527300"/>
            <a:ext cx="377825" cy="4556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 flipH="1" flipV="1">
            <a:off x="8523461" y="2527300"/>
            <a:ext cx="252412" cy="4556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3" name="Text Box 44"/>
          <p:cNvSpPr txBox="1">
            <a:spLocks noChangeArrowheads="1"/>
          </p:cNvSpPr>
          <p:nvPr/>
        </p:nvSpPr>
        <p:spPr bwMode="auto">
          <a:xfrm>
            <a:off x="28349" y="4390985"/>
            <a:ext cx="44165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Postorder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traversal: AB/C*D*E+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Level-order Traversal (“Breadth-first”) (1)</a:t>
            </a:r>
            <a:endParaRPr lang="ko-KR" altLang="en-US" sz="2400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void </a:t>
            </a:r>
            <a:r>
              <a:rPr lang="en-US" altLang="ko-KR" sz="1800" b="1" dirty="0" err="1">
                <a:latin typeface="Courier New" pitchFamily="49" charset="0"/>
              </a:rPr>
              <a:t>levelOrder</a:t>
            </a:r>
            <a:r>
              <a:rPr lang="en-US" altLang="ko-KR" sz="1800" b="1" dirty="0">
                <a:latin typeface="Courier New" pitchFamily="49" charset="0"/>
              </a:rPr>
              <a:t>(</a:t>
            </a:r>
            <a:r>
              <a:rPr lang="en-US" altLang="ko-KR" sz="1800" b="1" dirty="0" err="1">
                <a:latin typeface="Courier New" pitchFamily="49" charset="0"/>
              </a:rPr>
              <a:t>treePointer</a:t>
            </a:r>
            <a:r>
              <a:rPr lang="en-US" altLang="ko-KR" sz="1800" b="1" dirty="0">
                <a:latin typeface="Courier New" pitchFamily="49" charset="0"/>
              </a:rPr>
              <a:t> </a:t>
            </a:r>
            <a:r>
              <a:rPr lang="en-US" altLang="ko-KR" sz="1800" b="1" dirty="0" err="1">
                <a:latin typeface="Courier New" pitchFamily="49" charset="0"/>
              </a:rPr>
              <a:t>ptr</a:t>
            </a:r>
            <a:r>
              <a:rPr lang="en-US" altLang="ko-KR" sz="18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</a:t>
            </a:r>
            <a:r>
              <a:rPr lang="en-US" altLang="ko-KR" sz="1800" b="1" dirty="0" err="1">
                <a:latin typeface="Courier New" pitchFamily="49" charset="0"/>
              </a:rPr>
              <a:t>treePointer</a:t>
            </a:r>
            <a:r>
              <a:rPr lang="en-US" altLang="ko-KR" sz="1800" b="1" dirty="0">
                <a:latin typeface="Courier New" pitchFamily="49" charset="0"/>
              </a:rPr>
              <a:t> queue[MAX_QUEUE_SIZE];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if (!</a:t>
            </a:r>
            <a:r>
              <a:rPr lang="en-US" altLang="ko-KR" sz="1800" b="1" dirty="0" err="1">
                <a:latin typeface="Courier New" pitchFamily="49" charset="0"/>
              </a:rPr>
              <a:t>ptr</a:t>
            </a:r>
            <a:r>
              <a:rPr lang="en-US" altLang="ko-KR" sz="1800" b="1" dirty="0">
                <a:latin typeface="Courier New" pitchFamily="49" charset="0"/>
              </a:rPr>
              <a:t>) return; /* empty tree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</a:t>
            </a:r>
            <a:r>
              <a:rPr lang="en-US" altLang="ko-KR" sz="1800" b="1" dirty="0" err="1">
                <a:latin typeface="Courier New" pitchFamily="49" charset="0"/>
              </a:rPr>
              <a:t>addq</a:t>
            </a:r>
            <a:r>
              <a:rPr lang="en-US" altLang="ko-KR" sz="1800" b="1" dirty="0">
                <a:latin typeface="Courier New" pitchFamily="49" charset="0"/>
              </a:rPr>
              <a:t>(</a:t>
            </a:r>
            <a:r>
              <a:rPr lang="en-US" altLang="ko-KR" sz="1800" b="1" dirty="0" err="1">
                <a:latin typeface="Courier New" pitchFamily="49" charset="0"/>
              </a:rPr>
              <a:t>ptr</a:t>
            </a:r>
            <a:r>
              <a:rPr lang="en-US" altLang="ko-KR" sz="18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for (;;)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  </a:t>
            </a:r>
            <a:r>
              <a:rPr lang="en-US" altLang="ko-KR" sz="1800" b="1" dirty="0" err="1">
                <a:latin typeface="Courier New" pitchFamily="49" charset="0"/>
              </a:rPr>
              <a:t>ptr</a:t>
            </a:r>
            <a:r>
              <a:rPr lang="en-US" altLang="ko-KR" sz="1800" b="1" dirty="0">
                <a:latin typeface="Courier New" pitchFamily="49" charset="0"/>
              </a:rPr>
              <a:t> = </a:t>
            </a:r>
            <a:r>
              <a:rPr lang="en-US" altLang="ko-KR" sz="1800" b="1" dirty="0" err="1">
                <a:latin typeface="Courier New" pitchFamily="49" charset="0"/>
              </a:rPr>
              <a:t>deleteq</a:t>
            </a:r>
            <a:r>
              <a:rPr lang="en-US" altLang="ko-KR" sz="1800" b="1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  if (</a:t>
            </a:r>
            <a:r>
              <a:rPr lang="en-US" altLang="ko-KR" sz="1800" b="1" dirty="0" err="1">
                <a:latin typeface="Courier New" pitchFamily="49" charset="0"/>
              </a:rPr>
              <a:t>ptr</a:t>
            </a:r>
            <a:r>
              <a:rPr lang="en-US" altLang="ko-KR" sz="1800" b="1" dirty="0">
                <a:latin typeface="Courier New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     </a:t>
            </a:r>
            <a:r>
              <a:rPr lang="en-US" altLang="ko-KR" sz="1800" b="1" dirty="0" err="1">
                <a:latin typeface="Courier New" pitchFamily="49" charset="0"/>
              </a:rPr>
              <a:t>printf</a:t>
            </a:r>
            <a:r>
              <a:rPr lang="en-US" altLang="ko-KR" sz="1800" b="1" dirty="0">
                <a:latin typeface="Courier New" pitchFamily="49" charset="0"/>
              </a:rPr>
              <a:t>("%c", </a:t>
            </a:r>
            <a:r>
              <a:rPr lang="en-US" altLang="ko-KR" sz="1800" b="1" dirty="0" err="1">
                <a:latin typeface="Courier New" pitchFamily="49" charset="0"/>
              </a:rPr>
              <a:t>ptr</a:t>
            </a:r>
            <a:r>
              <a:rPr lang="en-US" altLang="ko-KR" sz="1800" b="1" dirty="0">
                <a:latin typeface="Courier New" pitchFamily="49" charset="0"/>
              </a:rPr>
              <a:t>-&gt;data);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     if(</a:t>
            </a:r>
            <a:r>
              <a:rPr lang="en-US" altLang="ko-KR" sz="1800" b="1" dirty="0" err="1">
                <a:latin typeface="Courier New" pitchFamily="49" charset="0"/>
              </a:rPr>
              <a:t>ptr</a:t>
            </a:r>
            <a:r>
              <a:rPr lang="en-US" altLang="ko-KR" sz="1800" b="1" dirty="0">
                <a:latin typeface="Courier New" pitchFamily="49" charset="0"/>
              </a:rPr>
              <a:t>-&gt;</a:t>
            </a:r>
            <a:r>
              <a:rPr lang="en-US" altLang="ko-KR" sz="1800" b="1" dirty="0" err="1">
                <a:latin typeface="Courier New" pitchFamily="49" charset="0"/>
              </a:rPr>
              <a:t>leftChild</a:t>
            </a:r>
            <a:r>
              <a:rPr lang="en-US" altLang="ko-KR" sz="18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        </a:t>
            </a:r>
            <a:r>
              <a:rPr lang="en-US" altLang="ko-KR" sz="1800" b="1" dirty="0" err="1">
                <a:latin typeface="Courier New" pitchFamily="49" charset="0"/>
              </a:rPr>
              <a:t>addq</a:t>
            </a:r>
            <a:r>
              <a:rPr lang="en-US" altLang="ko-KR" sz="1800" b="1" dirty="0">
                <a:latin typeface="Courier New" pitchFamily="49" charset="0"/>
              </a:rPr>
              <a:t>(</a:t>
            </a:r>
            <a:r>
              <a:rPr lang="en-US" altLang="ko-KR" sz="1800" b="1" dirty="0" err="1">
                <a:latin typeface="Courier New" pitchFamily="49" charset="0"/>
              </a:rPr>
              <a:t>ptr</a:t>
            </a:r>
            <a:r>
              <a:rPr lang="en-US" altLang="ko-KR" sz="1800" b="1" dirty="0">
                <a:latin typeface="Courier New" pitchFamily="49" charset="0"/>
              </a:rPr>
              <a:t>-&gt;</a:t>
            </a:r>
            <a:r>
              <a:rPr lang="en-US" altLang="ko-KR" sz="1800" b="1" dirty="0" err="1">
                <a:latin typeface="Courier New" pitchFamily="49" charset="0"/>
              </a:rPr>
              <a:t>leftChild</a:t>
            </a:r>
            <a:r>
              <a:rPr lang="en-US" altLang="ko-KR" sz="18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     if (</a:t>
            </a:r>
            <a:r>
              <a:rPr lang="en-US" altLang="ko-KR" sz="1800" b="1" dirty="0" err="1">
                <a:latin typeface="Courier New" pitchFamily="49" charset="0"/>
              </a:rPr>
              <a:t>ptr</a:t>
            </a:r>
            <a:r>
              <a:rPr lang="en-US" altLang="ko-KR" sz="1800" b="1" dirty="0">
                <a:latin typeface="Courier New" pitchFamily="49" charset="0"/>
              </a:rPr>
              <a:t>-&gt;</a:t>
            </a:r>
            <a:r>
              <a:rPr lang="en-US" altLang="ko-KR" sz="1800" b="1" dirty="0" err="1">
                <a:latin typeface="Courier New" pitchFamily="49" charset="0"/>
              </a:rPr>
              <a:t>rightChild</a:t>
            </a:r>
            <a:r>
              <a:rPr lang="en-US" altLang="ko-KR" sz="18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        </a:t>
            </a:r>
            <a:r>
              <a:rPr lang="en-US" altLang="ko-KR" sz="1800" b="1" dirty="0" err="1">
                <a:latin typeface="Courier New" pitchFamily="49" charset="0"/>
              </a:rPr>
              <a:t>addq</a:t>
            </a:r>
            <a:r>
              <a:rPr lang="en-US" altLang="ko-KR" sz="1800" b="1" dirty="0">
                <a:latin typeface="Courier New" pitchFamily="49" charset="0"/>
              </a:rPr>
              <a:t>(</a:t>
            </a:r>
            <a:r>
              <a:rPr lang="en-US" altLang="ko-KR" sz="1800" b="1" dirty="0" err="1">
                <a:latin typeface="Courier New" pitchFamily="49" charset="0"/>
              </a:rPr>
              <a:t>ptr</a:t>
            </a:r>
            <a:r>
              <a:rPr lang="en-US" altLang="ko-KR" sz="1800" b="1" dirty="0">
                <a:latin typeface="Courier New" pitchFamily="49" charset="0"/>
              </a:rPr>
              <a:t>-&gt;</a:t>
            </a:r>
            <a:r>
              <a:rPr lang="en-US" altLang="ko-KR" sz="1800" b="1" dirty="0" err="1">
                <a:latin typeface="Courier New" pitchFamily="49" charset="0"/>
              </a:rPr>
              <a:t>rightChild</a:t>
            </a:r>
            <a:r>
              <a:rPr lang="en-US" altLang="ko-KR" sz="18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  } /* if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  else break;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} /* for (;;)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} </a:t>
            </a:r>
            <a:endParaRPr lang="ko-KR" altLang="en-US" sz="1800" b="1" dirty="0">
              <a:latin typeface="Courier New" pitchFamily="49" charset="0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32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600" dirty="0"/>
              <a:t>Level-order Traversal (“Breadth-first”) (2)</a:t>
            </a:r>
            <a:endParaRPr lang="en-US" sz="2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33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>
            <a:off x="2977872" y="1656096"/>
            <a:ext cx="1243285" cy="7987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359808" y="1656096"/>
            <a:ext cx="1244808" cy="8647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2149016" y="2786096"/>
            <a:ext cx="621642" cy="7987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770658" y="2853515"/>
            <a:ext cx="621642" cy="7313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5190188" y="2720143"/>
            <a:ext cx="621642" cy="7973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5741743" y="2786096"/>
            <a:ext cx="691729" cy="7313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1385676" y="3850143"/>
            <a:ext cx="624690" cy="113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010365" y="3850143"/>
            <a:ext cx="274254" cy="11974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>
            <a:off x="3046436" y="3917562"/>
            <a:ext cx="415952" cy="9966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3462388" y="3983515"/>
            <a:ext cx="482992" cy="9966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4774236" y="3917562"/>
            <a:ext cx="484515" cy="1062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5190188" y="3983515"/>
            <a:ext cx="482992" cy="9966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6433472" y="3850143"/>
            <a:ext cx="68563" cy="113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6502036" y="3917562"/>
            <a:ext cx="830380" cy="1062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3945379" y="1125538"/>
            <a:ext cx="690206" cy="66393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4119074" y="1261842"/>
            <a:ext cx="355006" cy="461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2424794" y="2255538"/>
            <a:ext cx="690206" cy="66393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2595441" y="2352270"/>
            <a:ext cx="355006" cy="461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5397402" y="2255538"/>
            <a:ext cx="690206" cy="66393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5572619" y="2352270"/>
            <a:ext cx="355006" cy="461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T</a:t>
            </a: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1734588" y="3417782"/>
            <a:ext cx="690206" cy="66393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1903711" y="3515979"/>
            <a:ext cx="355006" cy="461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3063196" y="3417782"/>
            <a:ext cx="690206" cy="66393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3235366" y="3515979"/>
            <a:ext cx="355006" cy="461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_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4829087" y="3419248"/>
            <a:ext cx="690206" cy="66393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4999733" y="3515979"/>
            <a:ext cx="355006" cy="461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6157695" y="3419248"/>
            <a:ext cx="690206" cy="66393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6328341" y="3515979"/>
            <a:ext cx="355006" cy="461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T</a:t>
            </a: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957535" y="4848236"/>
            <a:ext cx="690206" cy="66393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1126658" y="4946433"/>
            <a:ext cx="355006" cy="461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1870191" y="4848236"/>
            <a:ext cx="690206" cy="66393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2040838" y="4946433"/>
            <a:ext cx="355006" cy="461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</a:t>
            </a: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2705142" y="4849702"/>
            <a:ext cx="690206" cy="66393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2874265" y="4946433"/>
            <a:ext cx="355006" cy="461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3601038" y="4849702"/>
            <a:ext cx="690206" cy="66393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3768638" y="4946433"/>
            <a:ext cx="355006" cy="461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T</a:t>
            </a:r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4498458" y="4851167"/>
            <a:ext cx="690206" cy="66393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4670629" y="4949365"/>
            <a:ext cx="355006" cy="461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</a:t>
            </a: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5411114" y="4851167"/>
            <a:ext cx="690206" cy="66393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5" name="Text Box 44"/>
          <p:cNvSpPr txBox="1">
            <a:spLocks noChangeArrowheads="1"/>
          </p:cNvSpPr>
          <p:nvPr/>
        </p:nvSpPr>
        <p:spPr bwMode="auto">
          <a:xfrm>
            <a:off x="5581761" y="4949365"/>
            <a:ext cx="355006" cy="461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6226258" y="4852633"/>
            <a:ext cx="690206" cy="66393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6395381" y="4949365"/>
            <a:ext cx="355006" cy="461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7122154" y="4852633"/>
            <a:ext cx="690206" cy="66393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9" name="Text Box 48"/>
          <p:cNvSpPr txBox="1">
            <a:spLocks noChangeArrowheads="1"/>
          </p:cNvSpPr>
          <p:nvPr/>
        </p:nvSpPr>
        <p:spPr bwMode="auto">
          <a:xfrm>
            <a:off x="7291278" y="4949365"/>
            <a:ext cx="355006" cy="461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342762" y="17605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942575" y="17531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209684" y="28498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71774" y="29194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146077" y="29194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089688" y="28915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92328" y="42304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135395" y="42641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944837" y="42304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549668" y="423047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653459" y="428380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362792" y="422936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109371" y="422936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836681" y="422807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932212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Level-order Traversal (“Breadth-first”) (3)</a:t>
            </a:r>
            <a:endParaRPr lang="ko-KR" altLang="en-US" dirty="0"/>
          </a:p>
        </p:txBody>
      </p:sp>
      <p:sp>
        <p:nvSpPr>
          <p:cNvPr id="74" name="슬라이드 번호 개체 틀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34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4541564" y="799777"/>
            <a:ext cx="630238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ko-KR" sz="2000">
              <a:latin typeface="Comic Sans MS" pitchFamily="66" charset="0"/>
            </a:endParaRPr>
          </a:p>
        </p:txBody>
      </p:sp>
      <p:sp>
        <p:nvSpPr>
          <p:cNvPr id="205829" name="Text Box 5"/>
          <p:cNvSpPr txBox="1">
            <a:spLocks noChangeArrowheads="1"/>
          </p:cNvSpPr>
          <p:nvPr/>
        </p:nvSpPr>
        <p:spPr bwMode="auto">
          <a:xfrm>
            <a:off x="3658914" y="1709415"/>
            <a:ext cx="755650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205830" name="Text Box 6"/>
          <p:cNvSpPr txBox="1">
            <a:spLocks noChangeArrowheads="1"/>
          </p:cNvSpPr>
          <p:nvPr/>
        </p:nvSpPr>
        <p:spPr bwMode="auto">
          <a:xfrm>
            <a:off x="2774677" y="2731765"/>
            <a:ext cx="757237" cy="4556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205831" name="Text Box 7"/>
          <p:cNvSpPr txBox="1">
            <a:spLocks noChangeArrowheads="1"/>
          </p:cNvSpPr>
          <p:nvPr/>
        </p:nvSpPr>
        <p:spPr bwMode="auto">
          <a:xfrm>
            <a:off x="1765027" y="3641402"/>
            <a:ext cx="884237" cy="4556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ko-KR" sz="2000">
              <a:latin typeface="Comic Sans MS" pitchFamily="66" charset="0"/>
            </a:endParaRPr>
          </a:p>
        </p:txBody>
      </p:sp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1007789" y="4665340"/>
            <a:ext cx="757238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ko-KR" sz="2000">
              <a:latin typeface="Comic Sans MS" pitchFamily="66" charset="0"/>
            </a:endParaRPr>
          </a:p>
        </p:txBody>
      </p:sp>
      <p:sp>
        <p:nvSpPr>
          <p:cNvPr id="205833" name="Text Box 9"/>
          <p:cNvSpPr txBox="1">
            <a:spLocks noChangeArrowheads="1"/>
          </p:cNvSpPr>
          <p:nvPr/>
        </p:nvSpPr>
        <p:spPr bwMode="auto">
          <a:xfrm>
            <a:off x="5424214" y="1709415"/>
            <a:ext cx="757238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ko-KR" sz="2000">
              <a:latin typeface="Comic Sans MS" pitchFamily="66" charset="0"/>
            </a:endParaRPr>
          </a:p>
        </p:txBody>
      </p:sp>
      <p:sp>
        <p:nvSpPr>
          <p:cNvPr id="205834" name="Text Box 10"/>
          <p:cNvSpPr txBox="1">
            <a:spLocks noChangeArrowheads="1"/>
          </p:cNvSpPr>
          <p:nvPr/>
        </p:nvSpPr>
        <p:spPr bwMode="auto">
          <a:xfrm>
            <a:off x="4414564" y="2731765"/>
            <a:ext cx="757238" cy="4556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ko-KR" sz="2400">
              <a:latin typeface="Comic Sans MS" pitchFamily="66" charset="0"/>
            </a:endParaRPr>
          </a:p>
        </p:txBody>
      </p:sp>
      <p:sp>
        <p:nvSpPr>
          <p:cNvPr id="205835" name="Text Box 11"/>
          <p:cNvSpPr txBox="1">
            <a:spLocks noChangeArrowheads="1"/>
          </p:cNvSpPr>
          <p:nvPr/>
        </p:nvSpPr>
        <p:spPr bwMode="auto">
          <a:xfrm>
            <a:off x="3406502" y="3641402"/>
            <a:ext cx="755650" cy="4556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ko-KR" sz="2000">
              <a:latin typeface="Comic Sans MS" pitchFamily="66" charset="0"/>
            </a:endParaRPr>
          </a:p>
        </p:txBody>
      </p:sp>
      <p:sp>
        <p:nvSpPr>
          <p:cNvPr id="205836" name="Text Box 12"/>
          <p:cNvSpPr txBox="1">
            <a:spLocks noChangeArrowheads="1"/>
          </p:cNvSpPr>
          <p:nvPr/>
        </p:nvSpPr>
        <p:spPr bwMode="auto">
          <a:xfrm>
            <a:off x="2396852" y="4665340"/>
            <a:ext cx="757237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ko-KR" sz="2000">
              <a:latin typeface="Comic Sans MS" pitchFamily="66" charset="0"/>
            </a:endParaRPr>
          </a:p>
        </p:txBody>
      </p:sp>
      <p:sp>
        <p:nvSpPr>
          <p:cNvPr id="205837" name="Line 13"/>
          <p:cNvSpPr>
            <a:spLocks noChangeShapeType="1"/>
          </p:cNvSpPr>
          <p:nvPr/>
        </p:nvSpPr>
        <p:spPr bwMode="auto">
          <a:xfrm flipV="1">
            <a:off x="4036739" y="1253802"/>
            <a:ext cx="757238" cy="4556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5838" name="Line 14"/>
          <p:cNvSpPr>
            <a:spLocks noChangeShapeType="1"/>
          </p:cNvSpPr>
          <p:nvPr/>
        </p:nvSpPr>
        <p:spPr bwMode="auto">
          <a:xfrm flipH="1" flipV="1">
            <a:off x="4793977" y="1253802"/>
            <a:ext cx="757237" cy="4556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5839" name="Line 15"/>
          <p:cNvSpPr>
            <a:spLocks noChangeShapeType="1"/>
          </p:cNvSpPr>
          <p:nvPr/>
        </p:nvSpPr>
        <p:spPr bwMode="auto">
          <a:xfrm flipV="1">
            <a:off x="3154089" y="2163440"/>
            <a:ext cx="755650" cy="568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5840" name="Line 16"/>
          <p:cNvSpPr>
            <a:spLocks noChangeShapeType="1"/>
          </p:cNvSpPr>
          <p:nvPr/>
        </p:nvSpPr>
        <p:spPr bwMode="auto">
          <a:xfrm flipH="1" flipV="1">
            <a:off x="3909739" y="2163440"/>
            <a:ext cx="884238" cy="568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5841" name="Line 17"/>
          <p:cNvSpPr>
            <a:spLocks noChangeShapeType="1"/>
          </p:cNvSpPr>
          <p:nvPr/>
        </p:nvSpPr>
        <p:spPr bwMode="auto">
          <a:xfrm flipV="1">
            <a:off x="2144439" y="3187377"/>
            <a:ext cx="882650" cy="454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5842" name="Line 18"/>
          <p:cNvSpPr>
            <a:spLocks noChangeShapeType="1"/>
          </p:cNvSpPr>
          <p:nvPr/>
        </p:nvSpPr>
        <p:spPr bwMode="auto">
          <a:xfrm>
            <a:off x="3027089" y="3187377"/>
            <a:ext cx="757238" cy="454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5843" name="Line 19"/>
          <p:cNvSpPr>
            <a:spLocks noChangeShapeType="1"/>
          </p:cNvSpPr>
          <p:nvPr/>
        </p:nvSpPr>
        <p:spPr bwMode="auto">
          <a:xfrm flipV="1">
            <a:off x="1260202" y="4097015"/>
            <a:ext cx="884237" cy="568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5844" name="Line 20"/>
          <p:cNvSpPr>
            <a:spLocks noChangeShapeType="1"/>
          </p:cNvSpPr>
          <p:nvPr/>
        </p:nvSpPr>
        <p:spPr bwMode="auto">
          <a:xfrm>
            <a:off x="2144439" y="4097015"/>
            <a:ext cx="630238" cy="568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5845" name="Rectangle 21"/>
          <p:cNvSpPr>
            <a:spLocks noChangeArrowheads="1"/>
          </p:cNvSpPr>
          <p:nvPr/>
        </p:nvSpPr>
        <p:spPr bwMode="auto">
          <a:xfrm>
            <a:off x="1512614" y="5574977"/>
            <a:ext cx="379413" cy="227013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5846" name="Line 22"/>
          <p:cNvSpPr>
            <a:spLocks noChangeShapeType="1"/>
          </p:cNvSpPr>
          <p:nvPr/>
        </p:nvSpPr>
        <p:spPr bwMode="auto">
          <a:xfrm flipV="1">
            <a:off x="1007789" y="5119365"/>
            <a:ext cx="379413" cy="455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5847" name="Line 23"/>
          <p:cNvSpPr>
            <a:spLocks noChangeShapeType="1"/>
          </p:cNvSpPr>
          <p:nvPr/>
        </p:nvSpPr>
        <p:spPr bwMode="auto">
          <a:xfrm flipH="1" flipV="1">
            <a:off x="1387202" y="5119365"/>
            <a:ext cx="252412" cy="455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5848" name="Rectangle 24"/>
          <p:cNvSpPr>
            <a:spLocks noChangeArrowheads="1"/>
          </p:cNvSpPr>
          <p:nvPr/>
        </p:nvSpPr>
        <p:spPr bwMode="auto">
          <a:xfrm>
            <a:off x="2901677" y="5574977"/>
            <a:ext cx="377825" cy="227013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5849" name="Line 25"/>
          <p:cNvSpPr>
            <a:spLocks noChangeShapeType="1"/>
          </p:cNvSpPr>
          <p:nvPr/>
        </p:nvSpPr>
        <p:spPr bwMode="auto">
          <a:xfrm flipV="1">
            <a:off x="2396852" y="5119365"/>
            <a:ext cx="377825" cy="455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5850" name="Line 26"/>
          <p:cNvSpPr>
            <a:spLocks noChangeShapeType="1"/>
          </p:cNvSpPr>
          <p:nvPr/>
        </p:nvSpPr>
        <p:spPr bwMode="auto">
          <a:xfrm flipH="1" flipV="1">
            <a:off x="2774677" y="5119365"/>
            <a:ext cx="252412" cy="455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5851" name="Line 27"/>
          <p:cNvSpPr>
            <a:spLocks noChangeShapeType="1"/>
          </p:cNvSpPr>
          <p:nvPr/>
        </p:nvSpPr>
        <p:spPr bwMode="auto">
          <a:xfrm flipV="1">
            <a:off x="3531914" y="4097015"/>
            <a:ext cx="377825" cy="454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5852" name="Line 28"/>
          <p:cNvSpPr>
            <a:spLocks noChangeShapeType="1"/>
          </p:cNvSpPr>
          <p:nvPr/>
        </p:nvSpPr>
        <p:spPr bwMode="auto">
          <a:xfrm flipH="1" flipV="1">
            <a:off x="3909739" y="4097015"/>
            <a:ext cx="363538" cy="4810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5853" name="Rectangle 29"/>
          <p:cNvSpPr>
            <a:spLocks noChangeArrowheads="1"/>
          </p:cNvSpPr>
          <p:nvPr/>
        </p:nvSpPr>
        <p:spPr bwMode="auto">
          <a:xfrm>
            <a:off x="5046389" y="3641402"/>
            <a:ext cx="377825" cy="228600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5854" name="Line 30"/>
          <p:cNvSpPr>
            <a:spLocks noChangeShapeType="1"/>
          </p:cNvSpPr>
          <p:nvPr/>
        </p:nvSpPr>
        <p:spPr bwMode="auto">
          <a:xfrm flipV="1">
            <a:off x="4541564" y="3187377"/>
            <a:ext cx="377825" cy="454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5855" name="Line 31"/>
          <p:cNvSpPr>
            <a:spLocks noChangeShapeType="1"/>
          </p:cNvSpPr>
          <p:nvPr/>
        </p:nvSpPr>
        <p:spPr bwMode="auto">
          <a:xfrm flipH="1" flipV="1">
            <a:off x="4919389" y="3187377"/>
            <a:ext cx="252413" cy="454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5856" name="Rectangle 32"/>
          <p:cNvSpPr>
            <a:spLocks noChangeArrowheads="1"/>
          </p:cNvSpPr>
          <p:nvPr/>
        </p:nvSpPr>
        <p:spPr bwMode="auto">
          <a:xfrm>
            <a:off x="6056039" y="2619052"/>
            <a:ext cx="377825" cy="227013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5857" name="Line 33"/>
          <p:cNvSpPr>
            <a:spLocks noChangeShapeType="1"/>
          </p:cNvSpPr>
          <p:nvPr/>
        </p:nvSpPr>
        <p:spPr bwMode="auto">
          <a:xfrm flipV="1">
            <a:off x="5551214" y="2163440"/>
            <a:ext cx="377825" cy="455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5858" name="Line 34"/>
          <p:cNvSpPr>
            <a:spLocks noChangeShapeType="1"/>
          </p:cNvSpPr>
          <p:nvPr/>
        </p:nvSpPr>
        <p:spPr bwMode="auto">
          <a:xfrm flipH="1" flipV="1">
            <a:off x="5929039" y="2163440"/>
            <a:ext cx="292100" cy="449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5861" name="Rectangle 37"/>
          <p:cNvSpPr>
            <a:spLocks noChangeArrowheads="1"/>
          </p:cNvSpPr>
          <p:nvPr/>
        </p:nvSpPr>
        <p:spPr bwMode="auto">
          <a:xfrm>
            <a:off x="3855618" y="1774502"/>
            <a:ext cx="325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  <a:ea typeface="바탕" pitchFamily="18" charset="-127"/>
                <a:cs typeface="Consolas" pitchFamily="49" charset="0"/>
              </a:rPr>
              <a:t>*</a:t>
            </a:r>
          </a:p>
        </p:txBody>
      </p:sp>
      <p:sp>
        <p:nvSpPr>
          <p:cNvPr id="205862" name="Rectangle 38"/>
          <p:cNvSpPr>
            <a:spLocks noChangeArrowheads="1"/>
          </p:cNvSpPr>
          <p:nvPr/>
        </p:nvSpPr>
        <p:spPr bwMode="auto">
          <a:xfrm>
            <a:off x="4687468" y="834702"/>
            <a:ext cx="325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  <a:ea typeface="바탕" pitchFamily="18" charset="-127"/>
                <a:cs typeface="Consolas" pitchFamily="49" charset="0"/>
              </a:rPr>
              <a:t>+</a:t>
            </a:r>
          </a:p>
        </p:txBody>
      </p:sp>
      <p:sp>
        <p:nvSpPr>
          <p:cNvPr id="205863" name="Rectangle 39"/>
          <p:cNvSpPr>
            <a:spLocks noChangeArrowheads="1"/>
          </p:cNvSpPr>
          <p:nvPr/>
        </p:nvSpPr>
        <p:spPr bwMode="auto">
          <a:xfrm>
            <a:off x="5620124" y="1736402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  <a:ea typeface="바탕" pitchFamily="18" charset="-127"/>
                <a:cs typeface="Consolas" pitchFamily="49" charset="0"/>
              </a:rPr>
              <a:t>E</a:t>
            </a:r>
          </a:p>
        </p:txBody>
      </p:sp>
      <p:sp>
        <p:nvSpPr>
          <p:cNvPr id="205864" name="Rectangle 40"/>
          <p:cNvSpPr>
            <a:spLocks noChangeArrowheads="1"/>
          </p:cNvSpPr>
          <p:nvPr/>
        </p:nvSpPr>
        <p:spPr bwMode="auto">
          <a:xfrm>
            <a:off x="4622241" y="2727002"/>
            <a:ext cx="3545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itchFamily="49" charset="0"/>
                <a:ea typeface="바탕" pitchFamily="18" charset="-127"/>
                <a:cs typeface="Consolas" pitchFamily="49" charset="0"/>
              </a:rPr>
              <a:t>D</a:t>
            </a:r>
            <a:endParaRPr lang="ko-KR" altLang="en-US" sz="2400">
              <a:latin typeface="Consolas" pitchFamily="49" charset="0"/>
              <a:ea typeface="바탕" pitchFamily="18" charset="-127"/>
              <a:cs typeface="Consolas" pitchFamily="49" charset="0"/>
            </a:endParaRPr>
          </a:p>
        </p:txBody>
      </p:sp>
      <p:sp>
        <p:nvSpPr>
          <p:cNvPr id="205865" name="Rectangle 41"/>
          <p:cNvSpPr>
            <a:spLocks noChangeArrowheads="1"/>
          </p:cNvSpPr>
          <p:nvPr/>
        </p:nvSpPr>
        <p:spPr bwMode="auto">
          <a:xfrm>
            <a:off x="2941218" y="2825427"/>
            <a:ext cx="325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>
                <a:latin typeface="Consolas" pitchFamily="49" charset="0"/>
                <a:ea typeface="바탕" pitchFamily="18" charset="-127"/>
                <a:cs typeface="Consolas" pitchFamily="49" charset="0"/>
              </a:rPr>
              <a:t>*</a:t>
            </a:r>
          </a:p>
        </p:txBody>
      </p:sp>
      <p:sp>
        <p:nvSpPr>
          <p:cNvPr id="205866" name="Rectangle 42"/>
          <p:cNvSpPr>
            <a:spLocks noChangeArrowheads="1"/>
          </p:cNvSpPr>
          <p:nvPr/>
        </p:nvSpPr>
        <p:spPr bwMode="auto">
          <a:xfrm>
            <a:off x="2024436" y="3679502"/>
            <a:ext cx="325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  <a:ea typeface="바탕" pitchFamily="18" charset="-127"/>
                <a:cs typeface="Consolas" pitchFamily="49" charset="0"/>
              </a:rPr>
              <a:t>/</a:t>
            </a:r>
            <a:endParaRPr lang="ko-KR" altLang="en-US" sz="2000">
              <a:latin typeface="Consolas" pitchFamily="49" charset="0"/>
              <a:ea typeface="바탕" pitchFamily="18" charset="-127"/>
              <a:cs typeface="Consolas" pitchFamily="49" charset="0"/>
            </a:endParaRPr>
          </a:p>
        </p:txBody>
      </p:sp>
      <p:sp>
        <p:nvSpPr>
          <p:cNvPr id="205867" name="Rectangle 43"/>
          <p:cNvSpPr>
            <a:spLocks noChangeArrowheads="1"/>
          </p:cNvSpPr>
          <p:nvPr/>
        </p:nvSpPr>
        <p:spPr bwMode="auto">
          <a:xfrm>
            <a:off x="3611289" y="3692202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  <a:ea typeface="바탕" pitchFamily="18" charset="-127"/>
                <a:cs typeface="Consolas" pitchFamily="49" charset="0"/>
              </a:rPr>
              <a:t>C</a:t>
            </a:r>
            <a:endParaRPr lang="ko-KR" altLang="en-US" sz="2000">
              <a:latin typeface="Consolas" pitchFamily="49" charset="0"/>
              <a:ea typeface="바탕" pitchFamily="18" charset="-127"/>
              <a:cs typeface="Consolas" pitchFamily="49" charset="0"/>
            </a:endParaRPr>
          </a:p>
        </p:txBody>
      </p:sp>
      <p:sp>
        <p:nvSpPr>
          <p:cNvPr id="205868" name="Rectangle 44"/>
          <p:cNvSpPr>
            <a:spLocks noChangeArrowheads="1"/>
          </p:cNvSpPr>
          <p:nvPr/>
        </p:nvSpPr>
        <p:spPr bwMode="auto">
          <a:xfrm>
            <a:off x="1214018" y="4730427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  <a:ea typeface="바탕" pitchFamily="18" charset="-127"/>
                <a:cs typeface="Consolas" pitchFamily="49" charset="0"/>
              </a:rPr>
              <a:t>A</a:t>
            </a:r>
            <a:endParaRPr lang="ko-KR" altLang="en-US" sz="2000">
              <a:latin typeface="Consolas" pitchFamily="49" charset="0"/>
              <a:ea typeface="바탕" pitchFamily="18" charset="-127"/>
              <a:cs typeface="Consolas" pitchFamily="49" charset="0"/>
            </a:endParaRPr>
          </a:p>
        </p:txBody>
      </p:sp>
      <p:sp>
        <p:nvSpPr>
          <p:cNvPr id="205869" name="Rectangle 45"/>
          <p:cNvSpPr>
            <a:spLocks noChangeArrowheads="1"/>
          </p:cNvSpPr>
          <p:nvPr/>
        </p:nvSpPr>
        <p:spPr bwMode="auto">
          <a:xfrm>
            <a:off x="2609430" y="4730427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  <a:ea typeface="바탕" pitchFamily="18" charset="-127"/>
                <a:cs typeface="Consolas" pitchFamily="49" charset="0"/>
              </a:rPr>
              <a:t>B</a:t>
            </a:r>
            <a:endParaRPr lang="ko-KR" altLang="en-US" sz="2000">
              <a:latin typeface="Consolas" pitchFamily="49" charset="0"/>
              <a:ea typeface="바탕" pitchFamily="18" charset="-127"/>
              <a:cs typeface="Consolas" pitchFamily="49" charset="0"/>
            </a:endParaRPr>
          </a:p>
        </p:txBody>
      </p:sp>
      <p:sp>
        <p:nvSpPr>
          <p:cNvPr id="205870" name="Rectangle 46"/>
          <p:cNvSpPr>
            <a:spLocks noChangeArrowheads="1"/>
          </p:cNvSpPr>
          <p:nvPr/>
        </p:nvSpPr>
        <p:spPr bwMode="auto">
          <a:xfrm>
            <a:off x="4049439" y="4578027"/>
            <a:ext cx="377825" cy="227013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5872" name="Rectangle 48"/>
          <p:cNvSpPr>
            <a:spLocks noChangeArrowheads="1"/>
          </p:cNvSpPr>
          <p:nvPr/>
        </p:nvSpPr>
        <p:spPr bwMode="auto">
          <a:xfrm>
            <a:off x="882377" y="5370190"/>
            <a:ext cx="377825" cy="227012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5873" name="Rectangle 49"/>
          <p:cNvSpPr>
            <a:spLocks noChangeArrowheads="1"/>
          </p:cNvSpPr>
          <p:nvPr/>
        </p:nvSpPr>
        <p:spPr bwMode="auto">
          <a:xfrm>
            <a:off x="2269852" y="5370190"/>
            <a:ext cx="379412" cy="227012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5883" name="Rectangle 59"/>
          <p:cNvSpPr>
            <a:spLocks noChangeArrowheads="1"/>
          </p:cNvSpPr>
          <p:nvPr/>
        </p:nvSpPr>
        <p:spPr bwMode="auto">
          <a:xfrm>
            <a:off x="3473177" y="4362127"/>
            <a:ext cx="377825" cy="227013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5884" name="Rectangle 60"/>
          <p:cNvSpPr>
            <a:spLocks noChangeArrowheads="1"/>
          </p:cNvSpPr>
          <p:nvPr/>
        </p:nvSpPr>
        <p:spPr bwMode="auto">
          <a:xfrm>
            <a:off x="4409802" y="3425502"/>
            <a:ext cx="379412" cy="228600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5885" name="Rectangle 61"/>
          <p:cNvSpPr>
            <a:spLocks noChangeArrowheads="1"/>
          </p:cNvSpPr>
          <p:nvPr/>
        </p:nvSpPr>
        <p:spPr bwMode="auto">
          <a:xfrm>
            <a:off x="5417864" y="2417440"/>
            <a:ext cx="379413" cy="227012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5905" name="Rectangle 81"/>
          <p:cNvSpPr>
            <a:spLocks noChangeArrowheads="1"/>
          </p:cNvSpPr>
          <p:nvPr/>
        </p:nvSpPr>
        <p:spPr bwMode="auto">
          <a:xfrm>
            <a:off x="5940152" y="3789040"/>
            <a:ext cx="2208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ko-KR" sz="2400">
                <a:latin typeface="Consolas" pitchFamily="49" charset="0"/>
                <a:cs typeface="Consolas" pitchFamily="49" charset="0"/>
                <a:sym typeface="Wingdings" pitchFamily="2" charset="2"/>
              </a:rPr>
              <a:t> +*E*D/CAB</a:t>
            </a:r>
          </a:p>
        </p:txBody>
      </p:sp>
    </p:spTree>
    <p:extLst>
      <p:ext uri="{BB962C8B-B14F-4D97-AF65-F5344CB8AC3E}">
        <p14:creationId xmlns:p14="http://schemas.microsoft.com/office/powerpoint/2010/main" val="761824105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Copying a Binary Tree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1800" b="1" dirty="0" err="1">
                <a:latin typeface="Courier New" pitchFamily="49" charset="0"/>
              </a:rPr>
              <a:t>treePointer</a:t>
            </a:r>
            <a:r>
              <a:rPr lang="en-US" altLang="ko-KR" sz="1800" b="1" dirty="0">
                <a:latin typeface="Courier New" pitchFamily="49" charset="0"/>
              </a:rPr>
              <a:t> copy(</a:t>
            </a:r>
            <a:r>
              <a:rPr lang="en-US" altLang="ko-KR" sz="1800" b="1" dirty="0" err="1">
                <a:latin typeface="Courier New" pitchFamily="49" charset="0"/>
              </a:rPr>
              <a:t>treePointer</a:t>
            </a:r>
            <a:r>
              <a:rPr lang="en-US" altLang="ko-KR" sz="1800" b="1" dirty="0">
                <a:latin typeface="Courier New" pitchFamily="49" charset="0"/>
              </a:rPr>
              <a:t> original)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{/* this function returns a </a:t>
            </a:r>
            <a:r>
              <a:rPr lang="en-US" altLang="ko-KR" sz="1800" b="1" dirty="0" err="1">
                <a:latin typeface="Courier New" pitchFamily="49" charset="0"/>
              </a:rPr>
              <a:t>treePointer</a:t>
            </a:r>
            <a:r>
              <a:rPr lang="en-US" altLang="ko-KR" sz="1800" b="1" dirty="0">
                <a:latin typeface="Courier New" pitchFamily="49" charset="0"/>
              </a:rPr>
              <a:t> to an exact copy of the original tree */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</a:t>
            </a:r>
            <a:r>
              <a:rPr lang="en-US" altLang="ko-KR" sz="1800" b="1" dirty="0" err="1">
                <a:latin typeface="Courier New" pitchFamily="49" charset="0"/>
              </a:rPr>
              <a:t>treePointer</a:t>
            </a:r>
            <a:r>
              <a:rPr lang="en-US" altLang="ko-KR" sz="1800" b="1" dirty="0">
                <a:latin typeface="Courier New" pitchFamily="49" charset="0"/>
              </a:rPr>
              <a:t> temp;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if (original) {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	  MALLOC(temp, </a:t>
            </a:r>
            <a:r>
              <a:rPr lang="en-US" altLang="ko-KR" sz="1800" b="1" dirty="0" err="1">
                <a:latin typeface="Courier New" pitchFamily="49" charset="0"/>
              </a:rPr>
              <a:t>sizeof</a:t>
            </a:r>
            <a:r>
              <a:rPr lang="en-US" altLang="ko-KR" sz="1800" b="1" dirty="0">
                <a:latin typeface="Courier New" pitchFamily="49" charset="0"/>
              </a:rPr>
              <a:t>(*temp));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	  temp-&gt;</a:t>
            </a:r>
            <a:r>
              <a:rPr lang="en-US" altLang="ko-KR" sz="1800" b="1" dirty="0" err="1">
                <a:latin typeface="Courier New" pitchFamily="49" charset="0"/>
              </a:rPr>
              <a:t>leftChild</a:t>
            </a:r>
            <a:r>
              <a:rPr lang="en-US" altLang="ko-KR" sz="1800" b="1" dirty="0">
                <a:latin typeface="Courier New" pitchFamily="49" charset="0"/>
              </a:rPr>
              <a:t> = copy(original-&gt;</a:t>
            </a:r>
            <a:r>
              <a:rPr lang="en-US" altLang="ko-KR" sz="1800" b="1" dirty="0" err="1">
                <a:latin typeface="Courier New" pitchFamily="49" charset="0"/>
              </a:rPr>
              <a:t>leftChild</a:t>
            </a:r>
            <a:r>
              <a:rPr lang="en-US" altLang="ko-KR" sz="1800" b="1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 temp-&gt;</a:t>
            </a:r>
            <a:r>
              <a:rPr lang="en-US" altLang="ko-KR" sz="1800" b="1" dirty="0" err="1">
                <a:latin typeface="Courier New" pitchFamily="49" charset="0"/>
              </a:rPr>
              <a:t>rightChild</a:t>
            </a:r>
            <a:r>
              <a:rPr lang="en-US" altLang="ko-KR" sz="1800" b="1" dirty="0">
                <a:latin typeface="Courier New" pitchFamily="49" charset="0"/>
              </a:rPr>
              <a:t> = copy(original-&gt;</a:t>
            </a:r>
            <a:r>
              <a:rPr lang="en-US" altLang="ko-KR" sz="1800" b="1" dirty="0" err="1">
                <a:latin typeface="Courier New" pitchFamily="49" charset="0"/>
              </a:rPr>
              <a:t>rightChild</a:t>
            </a:r>
            <a:r>
              <a:rPr lang="en-US" altLang="ko-KR" sz="1800" b="1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 temp-&gt;data = original-&gt;data;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 return temp;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return NULL;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} </a:t>
            </a:r>
            <a:endParaRPr lang="ko-KR" altLang="en-US" sz="1800" b="1" dirty="0">
              <a:latin typeface="Courier New" pitchFamily="49" charset="0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35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305AF0-222C-0D41-B0AF-BCF4A197E768}"/>
              </a:ext>
            </a:extLst>
          </p:cNvPr>
          <p:cNvSpPr txBox="1"/>
          <p:nvPr/>
        </p:nvSpPr>
        <p:spPr>
          <a:xfrm>
            <a:off x="5148064" y="220486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Root node</a:t>
            </a:r>
            <a:r>
              <a:rPr lang="ko-KR" altLang="en-US" dirty="0" err="1"/>
              <a:t>를</a:t>
            </a:r>
            <a:r>
              <a:rPr lang="ko-KR" altLang="en-US" dirty="0"/>
              <a:t> 할당</a:t>
            </a:r>
            <a:r>
              <a:rPr lang="en-US" altLang="ko-KR" dirty="0"/>
              <a:t>.</a:t>
            </a:r>
            <a:endParaRPr kumimoji="1" lang="ko-KR" altLang="en-US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Testing for Equality of Binary Trees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1800" b="1" dirty="0" err="1">
                <a:latin typeface="Courier New" pitchFamily="49" charset="0"/>
              </a:rPr>
              <a:t>int</a:t>
            </a:r>
            <a:r>
              <a:rPr lang="en-US" altLang="ko-KR" sz="1800" b="1" dirty="0">
                <a:latin typeface="Courier New" pitchFamily="49" charset="0"/>
              </a:rPr>
              <a:t> equal(</a:t>
            </a:r>
            <a:r>
              <a:rPr lang="en-US" altLang="ko-KR" sz="1800" b="1" dirty="0" err="1">
                <a:latin typeface="Courier New" pitchFamily="49" charset="0"/>
              </a:rPr>
              <a:t>treePointer</a:t>
            </a:r>
            <a:r>
              <a:rPr lang="en-US" altLang="ko-KR" sz="1800" b="1" dirty="0">
                <a:latin typeface="Courier New" pitchFamily="49" charset="0"/>
              </a:rPr>
              <a:t> first, </a:t>
            </a:r>
            <a:r>
              <a:rPr lang="en-US" altLang="ko-KR" sz="1800" b="1" dirty="0" err="1">
                <a:latin typeface="Courier New" pitchFamily="49" charset="0"/>
              </a:rPr>
              <a:t>treePointer</a:t>
            </a:r>
            <a:r>
              <a:rPr lang="en-US" altLang="ko-KR" sz="1800" b="1" dirty="0">
                <a:latin typeface="Courier New" pitchFamily="49" charset="0"/>
              </a:rPr>
              <a:t> second)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return ((!first &amp;&amp; !second) || 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(first &amp;&amp; second &amp;&amp; (first-&gt;data == second-&gt;data) &amp;&amp;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equal(first-&gt;</a:t>
            </a:r>
            <a:r>
              <a:rPr lang="en-US" altLang="ko-KR" sz="1800" b="1" dirty="0" err="1">
                <a:latin typeface="Courier New" pitchFamily="49" charset="0"/>
              </a:rPr>
              <a:t>leftChild</a:t>
            </a:r>
            <a:r>
              <a:rPr lang="en-US" altLang="ko-KR" sz="1800" b="1" dirty="0">
                <a:latin typeface="Courier New" pitchFamily="49" charset="0"/>
              </a:rPr>
              <a:t>, second-&gt;</a:t>
            </a:r>
            <a:r>
              <a:rPr lang="en-US" altLang="ko-KR" sz="1800" b="1" dirty="0" err="1">
                <a:latin typeface="Courier New" pitchFamily="49" charset="0"/>
              </a:rPr>
              <a:t>leftChild</a:t>
            </a:r>
            <a:r>
              <a:rPr lang="en-US" altLang="ko-KR" sz="1800" b="1" dirty="0">
                <a:latin typeface="Courier New" pitchFamily="49" charset="0"/>
              </a:rPr>
              <a:t>) &amp;&amp;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equal(first-&gt;</a:t>
            </a:r>
            <a:r>
              <a:rPr lang="en-US" altLang="ko-KR" sz="1800" b="1" dirty="0" err="1">
                <a:latin typeface="Courier New" pitchFamily="49" charset="0"/>
              </a:rPr>
              <a:t>rightChild</a:t>
            </a:r>
            <a:r>
              <a:rPr lang="en-US" altLang="ko-KR" sz="1800" b="1" dirty="0">
                <a:latin typeface="Courier New" pitchFamily="49" charset="0"/>
              </a:rPr>
              <a:t>, second-&gt;</a:t>
            </a:r>
            <a:r>
              <a:rPr lang="en-US" altLang="ko-KR" sz="1800" b="1" dirty="0" err="1">
                <a:latin typeface="Courier New" pitchFamily="49" charset="0"/>
              </a:rPr>
              <a:t>rightChild</a:t>
            </a:r>
            <a:r>
              <a:rPr lang="en-US" altLang="ko-KR" sz="1800" b="1" dirty="0">
                <a:latin typeface="Courier New" pitchFamily="49" charset="0"/>
              </a:rPr>
              <a:t>));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} </a:t>
            </a:r>
            <a:endParaRPr lang="ko-KR" altLang="en-US" sz="1800" b="1" dirty="0">
              <a:latin typeface="Courier New" pitchFamily="49" charset="0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36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DFF1BD-786D-6047-8FF9-69904911FE67}"/>
              </a:ext>
            </a:extLst>
          </p:cNvPr>
          <p:cNvSpPr txBox="1"/>
          <p:nvPr/>
        </p:nvSpPr>
        <p:spPr>
          <a:xfrm>
            <a:off x="1907704" y="119675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r>
              <a:rPr lang="ko-KR" altLang="en-US" dirty="0"/>
              <a:t>와</a:t>
            </a:r>
            <a:r>
              <a:rPr lang="en-US" altLang="ko-KR" dirty="0"/>
              <a:t> s</a:t>
            </a:r>
            <a:r>
              <a:rPr lang="ko-KR" altLang="en-US" dirty="0"/>
              <a:t>가 둘 다 </a:t>
            </a:r>
            <a:r>
              <a:rPr lang="en-US" altLang="ko-KR" dirty="0"/>
              <a:t>null</a:t>
            </a:r>
            <a:r>
              <a:rPr lang="ko-KR" altLang="en-US" dirty="0"/>
              <a:t>이 아님</a:t>
            </a:r>
            <a:r>
              <a:rPr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B7CF5-6E85-8742-BBC9-61380351F106}"/>
              </a:ext>
            </a:extLst>
          </p:cNvPr>
          <p:cNvSpPr txBox="1"/>
          <p:nvPr/>
        </p:nvSpPr>
        <p:spPr>
          <a:xfrm>
            <a:off x="1403648" y="3068960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First</a:t>
            </a:r>
            <a:r>
              <a:rPr lang="ko-KR" altLang="en-US" dirty="0"/>
              <a:t>가 </a:t>
            </a:r>
            <a:r>
              <a:rPr lang="en-US" altLang="ko-KR" dirty="0"/>
              <a:t>null</a:t>
            </a:r>
            <a:r>
              <a:rPr lang="ko-KR" altLang="en-US" dirty="0"/>
              <a:t>이 아니고 </a:t>
            </a:r>
            <a:r>
              <a:rPr lang="en-US" altLang="ko-KR" dirty="0"/>
              <a:t>second</a:t>
            </a:r>
            <a:r>
              <a:rPr lang="ko-KR" altLang="en-US" dirty="0"/>
              <a:t>가 </a:t>
            </a:r>
            <a:r>
              <a:rPr lang="en-US" altLang="ko-KR" dirty="0"/>
              <a:t>null</a:t>
            </a:r>
            <a:r>
              <a:rPr lang="ko-KR" altLang="en-US" dirty="0"/>
              <a:t>이 아니고 </a:t>
            </a:r>
            <a:endParaRPr lang="en-US" altLang="ko-KR" dirty="0"/>
          </a:p>
          <a:p>
            <a:r>
              <a:rPr lang="en-US" altLang="ko-KR" dirty="0"/>
              <a:t>F</a:t>
            </a:r>
            <a:r>
              <a:rPr lang="ko-KR" altLang="en-US" dirty="0"/>
              <a:t>와 </a:t>
            </a:r>
            <a:r>
              <a:rPr lang="en-US" altLang="ko-KR" dirty="0"/>
              <a:t>s</a:t>
            </a:r>
            <a:r>
              <a:rPr lang="ko-KR" altLang="en-US" dirty="0"/>
              <a:t>의 </a:t>
            </a:r>
            <a:r>
              <a:rPr lang="en-US" altLang="ko-KR" dirty="0"/>
              <a:t>data</a:t>
            </a:r>
            <a:r>
              <a:rPr lang="ko-KR" altLang="en-US" dirty="0"/>
              <a:t>가 같고</a:t>
            </a:r>
            <a:endParaRPr lang="en-US" altLang="ko-KR" dirty="0"/>
          </a:p>
          <a:p>
            <a:r>
              <a:rPr lang="en-US" altLang="ko-KR" dirty="0"/>
              <a:t>f</a:t>
            </a:r>
            <a:r>
              <a:rPr lang="ko-KR" altLang="en-US" dirty="0"/>
              <a:t>와</a:t>
            </a:r>
            <a:r>
              <a:rPr lang="en-US" altLang="ko-KR" dirty="0"/>
              <a:t> s</a:t>
            </a:r>
            <a:r>
              <a:rPr lang="ko-KR" altLang="en-US" dirty="0"/>
              <a:t>의 </a:t>
            </a:r>
            <a:r>
              <a:rPr lang="en-US" altLang="ko-KR" dirty="0"/>
              <a:t>left, right</a:t>
            </a:r>
            <a:r>
              <a:rPr lang="ko-KR" altLang="en-US" dirty="0"/>
              <a:t>가 </a:t>
            </a:r>
            <a:r>
              <a:rPr lang="en-US" altLang="ko-KR" dirty="0"/>
              <a:t>equal</a:t>
            </a:r>
          </a:p>
          <a:p>
            <a:endParaRPr kumimoji="1" lang="ko-KR" altLang="en-US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Satisfiability Problem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Problem domain</a:t>
            </a:r>
          </a:p>
          <a:p>
            <a:pPr lvl="1"/>
            <a:r>
              <a:rPr lang="en-US" altLang="ko-KR" sz="2000" dirty="0">
                <a:cs typeface="Consolas" pitchFamily="49" charset="0"/>
              </a:rPr>
              <a:t>The set of formulas constructed by taking variables </a:t>
            </a:r>
            <a:r>
              <a:rPr lang="en-US" altLang="ko-KR" sz="2000" i="1" dirty="0">
                <a:cs typeface="Consolas" pitchFamily="49" charset="0"/>
              </a:rPr>
              <a:t>x</a:t>
            </a:r>
            <a:r>
              <a:rPr lang="en-US" altLang="ko-KR" sz="2000" i="1" baseline="-25000" dirty="0">
                <a:cs typeface="Consolas" pitchFamily="49" charset="0"/>
              </a:rPr>
              <a:t>1</a:t>
            </a:r>
            <a:r>
              <a:rPr lang="en-US" altLang="ko-KR" sz="2000" i="1" dirty="0">
                <a:cs typeface="Consolas" pitchFamily="49" charset="0"/>
              </a:rPr>
              <a:t>, x</a:t>
            </a:r>
            <a:r>
              <a:rPr lang="en-US" altLang="ko-KR" sz="2000" i="1" baseline="-25000" dirty="0">
                <a:cs typeface="Consolas" pitchFamily="49" charset="0"/>
              </a:rPr>
              <a:t>2</a:t>
            </a:r>
            <a:r>
              <a:rPr lang="en-US" altLang="ko-KR" sz="2000" i="1" dirty="0">
                <a:cs typeface="Consolas" pitchFamily="49" charset="0"/>
              </a:rPr>
              <a:t>, …, </a:t>
            </a:r>
            <a:r>
              <a:rPr lang="en-US" altLang="ko-KR" sz="2000" i="1" dirty="0" err="1">
                <a:cs typeface="Consolas" pitchFamily="49" charset="0"/>
              </a:rPr>
              <a:t>x</a:t>
            </a:r>
            <a:r>
              <a:rPr lang="en-US" altLang="ko-KR" sz="2000" i="1" baseline="-25000" dirty="0" err="1">
                <a:cs typeface="Consolas" pitchFamily="49" charset="0"/>
              </a:rPr>
              <a:t>n</a:t>
            </a:r>
            <a:r>
              <a:rPr lang="en-US" altLang="ko-KR" sz="2000" dirty="0">
                <a:cs typeface="Consolas" pitchFamily="49" charset="0"/>
              </a:rPr>
              <a:t> and operators </a:t>
            </a:r>
            <a:r>
              <a:rPr lang="en-US" altLang="ko-KR" sz="2000" dirty="0">
                <a:cs typeface="Consolas" pitchFamily="49" charset="0"/>
                <a:sym typeface="Symbol" pitchFamily="18" charset="2"/>
              </a:rPr>
              <a:t> </a:t>
            </a:r>
            <a:r>
              <a:rPr lang="en-US" altLang="ko-KR" sz="2000" dirty="0">
                <a:cs typeface="Consolas" pitchFamily="49" charset="0"/>
              </a:rPr>
              <a:t>(and), </a:t>
            </a:r>
            <a:r>
              <a:rPr lang="en-US" altLang="ko-KR" sz="2000" dirty="0">
                <a:cs typeface="Consolas" pitchFamily="49" charset="0"/>
                <a:sym typeface="Symbol" pitchFamily="18" charset="2"/>
              </a:rPr>
              <a:t></a:t>
            </a:r>
            <a:r>
              <a:rPr lang="en-US" altLang="ko-KR" sz="2000" dirty="0">
                <a:cs typeface="Consolas" pitchFamily="49" charset="0"/>
              </a:rPr>
              <a:t>(or), and </a:t>
            </a:r>
            <a:r>
              <a:rPr lang="en-US" altLang="ko-KR" sz="2000" dirty="0">
                <a:cs typeface="Consolas" pitchFamily="49" charset="0"/>
                <a:sym typeface="Symbol" pitchFamily="18" charset="2"/>
              </a:rPr>
              <a:t>~</a:t>
            </a:r>
            <a:r>
              <a:rPr lang="en-US" altLang="ko-KR" sz="2000" dirty="0">
                <a:cs typeface="Consolas" pitchFamily="49" charset="0"/>
              </a:rPr>
              <a:t> (not)</a:t>
            </a:r>
          </a:p>
          <a:p>
            <a:pPr lvl="1"/>
            <a:r>
              <a:rPr lang="en-US" altLang="ko-KR" sz="2000" dirty="0">
                <a:cs typeface="Consolas" pitchFamily="49" charset="0"/>
              </a:rPr>
              <a:t>The variables can hold one of two possible values,            </a:t>
            </a:r>
            <a:r>
              <a:rPr lang="en-US" altLang="ko-KR" sz="2000" i="1" dirty="0">
                <a:cs typeface="Consolas" pitchFamily="49" charset="0"/>
              </a:rPr>
              <a:t>true</a:t>
            </a:r>
            <a:r>
              <a:rPr lang="en-US" altLang="ko-KR" sz="2000" dirty="0">
                <a:cs typeface="Consolas" pitchFamily="49" charset="0"/>
              </a:rPr>
              <a:t> or </a:t>
            </a:r>
            <a:r>
              <a:rPr lang="en-US" altLang="ko-KR" sz="2000" i="1" dirty="0">
                <a:cs typeface="Consolas" pitchFamily="49" charset="0"/>
              </a:rPr>
              <a:t>false</a:t>
            </a:r>
          </a:p>
          <a:p>
            <a:pPr lvl="1"/>
            <a:r>
              <a:rPr lang="en-US" altLang="ko-KR" sz="2000" dirty="0">
                <a:cs typeface="Consolas" pitchFamily="49" charset="0"/>
              </a:rPr>
              <a:t>Composition rules;</a:t>
            </a:r>
          </a:p>
          <a:p>
            <a:pPr lvl="2"/>
            <a:r>
              <a:rPr lang="en-US" altLang="ko-KR" sz="1800" dirty="0">
                <a:cs typeface="Consolas" pitchFamily="49" charset="0"/>
              </a:rPr>
              <a:t>A variable is an expression</a:t>
            </a:r>
          </a:p>
          <a:p>
            <a:pPr lvl="2"/>
            <a:r>
              <a:rPr lang="en-US" altLang="ko-KR" sz="1800" dirty="0">
                <a:cs typeface="Consolas" pitchFamily="49" charset="0"/>
              </a:rPr>
              <a:t>If </a:t>
            </a:r>
            <a:r>
              <a:rPr lang="en-US" altLang="ko-KR" sz="1800" i="1" dirty="0">
                <a:cs typeface="Consolas" pitchFamily="49" charset="0"/>
              </a:rPr>
              <a:t>x</a:t>
            </a:r>
            <a:r>
              <a:rPr lang="en-US" altLang="ko-KR" sz="1800" dirty="0">
                <a:cs typeface="Consolas" pitchFamily="49" charset="0"/>
              </a:rPr>
              <a:t> and </a:t>
            </a:r>
            <a:r>
              <a:rPr lang="en-US" altLang="ko-KR" sz="1800" i="1" dirty="0">
                <a:cs typeface="Consolas" pitchFamily="49" charset="0"/>
              </a:rPr>
              <a:t>y</a:t>
            </a:r>
            <a:r>
              <a:rPr lang="en-US" altLang="ko-KR" sz="1800" dirty="0">
                <a:cs typeface="Consolas" pitchFamily="49" charset="0"/>
              </a:rPr>
              <a:t> are expressions, then, </a:t>
            </a:r>
            <a:r>
              <a:rPr lang="en-US" altLang="ko-KR" dirty="0">
                <a:cs typeface="Consolas" pitchFamily="49" charset="0"/>
                <a:sym typeface="Symbol" pitchFamily="18" charset="2"/>
              </a:rPr>
              <a:t>~</a:t>
            </a:r>
            <a:r>
              <a:rPr lang="en-US" altLang="ko-KR" sz="1800" dirty="0">
                <a:cs typeface="Consolas" pitchFamily="49" charset="0"/>
                <a:sym typeface="Symbol" pitchFamily="18" charset="2"/>
              </a:rPr>
              <a:t> </a:t>
            </a:r>
            <a:r>
              <a:rPr lang="en-US" altLang="ko-KR" sz="1800" i="1" dirty="0">
                <a:cs typeface="Consolas" pitchFamily="49" charset="0"/>
                <a:sym typeface="Symbol" pitchFamily="18" charset="2"/>
              </a:rPr>
              <a:t>x</a:t>
            </a:r>
            <a:r>
              <a:rPr lang="en-US" altLang="ko-KR" sz="1800" dirty="0">
                <a:cs typeface="Consolas" pitchFamily="49" charset="0"/>
                <a:sym typeface="Symbol" pitchFamily="18" charset="2"/>
              </a:rPr>
              <a:t>, </a:t>
            </a:r>
            <a:r>
              <a:rPr lang="en-US" altLang="ko-KR" sz="1800" i="1" dirty="0">
                <a:cs typeface="Consolas" pitchFamily="49" charset="0"/>
                <a:sym typeface="Symbol" pitchFamily="18" charset="2"/>
              </a:rPr>
              <a:t>x</a:t>
            </a:r>
            <a:r>
              <a:rPr lang="en-US" altLang="ko-KR" sz="1800" dirty="0">
                <a:cs typeface="Consolas" pitchFamily="49" charset="0"/>
                <a:sym typeface="Symbol" pitchFamily="18" charset="2"/>
              </a:rPr>
              <a:t>  </a:t>
            </a:r>
            <a:r>
              <a:rPr lang="en-US" altLang="ko-KR" sz="1800" i="1" dirty="0">
                <a:cs typeface="Consolas" pitchFamily="49" charset="0"/>
                <a:sym typeface="Symbol" pitchFamily="18" charset="2"/>
              </a:rPr>
              <a:t>y</a:t>
            </a:r>
            <a:r>
              <a:rPr lang="en-US" altLang="ko-KR" sz="1800" dirty="0">
                <a:cs typeface="Consolas" pitchFamily="49" charset="0"/>
                <a:sym typeface="Symbol" pitchFamily="18" charset="2"/>
              </a:rPr>
              <a:t>, and </a:t>
            </a:r>
            <a:r>
              <a:rPr lang="en-US" altLang="ko-KR" sz="1800" i="1" dirty="0">
                <a:cs typeface="Consolas" pitchFamily="49" charset="0"/>
                <a:sym typeface="Symbol" pitchFamily="18" charset="2"/>
              </a:rPr>
              <a:t>x</a:t>
            </a:r>
            <a:r>
              <a:rPr lang="en-US" altLang="ko-KR" sz="1800" dirty="0">
                <a:cs typeface="Consolas" pitchFamily="49" charset="0"/>
                <a:sym typeface="Symbol" pitchFamily="18" charset="2"/>
              </a:rPr>
              <a:t>  </a:t>
            </a:r>
            <a:r>
              <a:rPr lang="en-US" altLang="ko-KR" sz="1800" i="1" dirty="0">
                <a:cs typeface="Consolas" pitchFamily="49" charset="0"/>
                <a:sym typeface="Symbol" pitchFamily="18" charset="2"/>
              </a:rPr>
              <a:t>y</a:t>
            </a:r>
            <a:r>
              <a:rPr lang="en-US" altLang="ko-KR" sz="1800" dirty="0">
                <a:cs typeface="Consolas" pitchFamily="49" charset="0"/>
                <a:sym typeface="Symbol" pitchFamily="18" charset="2"/>
              </a:rPr>
              <a:t> are expressions</a:t>
            </a:r>
          </a:p>
          <a:p>
            <a:pPr lvl="2"/>
            <a:r>
              <a:rPr lang="en-US" altLang="ko-KR" sz="1800" dirty="0">
                <a:cs typeface="Consolas" pitchFamily="49" charset="0"/>
                <a:sym typeface="Symbol" pitchFamily="18" charset="2"/>
              </a:rPr>
              <a:t>Parenthesis can be used to alter the normal order of evaluation, which is </a:t>
            </a:r>
            <a:r>
              <a:rPr lang="en-US" altLang="ko-KR" dirty="0">
                <a:cs typeface="Consolas" pitchFamily="49" charset="0"/>
                <a:sym typeface="Symbol" pitchFamily="18" charset="2"/>
              </a:rPr>
              <a:t>~</a:t>
            </a:r>
            <a:r>
              <a:rPr lang="en-US" altLang="ko-KR" sz="1800" dirty="0">
                <a:cs typeface="Consolas" pitchFamily="49" charset="0"/>
                <a:sym typeface="Symbol" pitchFamily="18" charset="2"/>
              </a:rPr>
              <a:t> before  before 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37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4309A-F67C-DB46-8B26-25ED87F80018}"/>
              </a:ext>
            </a:extLst>
          </p:cNvPr>
          <p:cNvSpPr txBox="1"/>
          <p:nvPr/>
        </p:nvSpPr>
        <p:spPr>
          <a:xfrm>
            <a:off x="827584" y="5085184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Expression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true</a:t>
            </a:r>
            <a:r>
              <a:rPr kumimoji="1" lang="ko-KR" altLang="en-US" dirty="0"/>
              <a:t>로 만족시키는 </a:t>
            </a:r>
            <a:r>
              <a:rPr kumimoji="1" lang="en-US" altLang="ko-KR" dirty="0"/>
              <a:t>set</a:t>
            </a:r>
            <a:r>
              <a:rPr kumimoji="1" lang="ko-KR" altLang="en-US" dirty="0"/>
              <a:t>이 존재하는가</a:t>
            </a:r>
            <a:r>
              <a:rPr kumimoji="1" lang="en-US" altLang="ko-KR" dirty="0"/>
              <a:t>?</a:t>
            </a:r>
          </a:p>
          <a:p>
            <a:r>
              <a:rPr lang="en-US" altLang="ko-KR" dirty="0"/>
              <a:t>Polynomial</a:t>
            </a:r>
            <a:r>
              <a:rPr lang="ko-KR" altLang="en-US" dirty="0"/>
              <a:t>하게 해결하는 방법은 없음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Evaluation</a:t>
            </a:r>
            <a:r>
              <a:rPr lang="ko-KR" altLang="en-US" dirty="0"/>
              <a:t>을 </a:t>
            </a:r>
            <a:r>
              <a:rPr lang="en-US" altLang="ko-KR" dirty="0"/>
              <a:t>tree</a:t>
            </a:r>
            <a:r>
              <a:rPr lang="ko-KR" altLang="en-US" dirty="0" err="1"/>
              <a:t>를</a:t>
            </a:r>
            <a:r>
              <a:rPr lang="ko-KR" altLang="en-US" dirty="0"/>
              <a:t> 이용해서 하는 방법만 배움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kumimoji="1" lang="ko-KR" altLang="en-US" dirty="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of the Expression (1)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1800" b="1" dirty="0" err="1">
                <a:latin typeface="Courier New" pitchFamily="49" charset="0"/>
              </a:rPr>
              <a:t>typedef</a:t>
            </a:r>
            <a:r>
              <a:rPr lang="en-US" altLang="ko-KR" sz="1800" b="1" dirty="0">
                <a:latin typeface="Courier New" pitchFamily="49" charset="0"/>
              </a:rPr>
              <a:t> </a:t>
            </a:r>
            <a:r>
              <a:rPr lang="en-US" altLang="ko-KR" sz="1800" b="1" dirty="0" err="1">
                <a:latin typeface="Courier New" pitchFamily="49" charset="0"/>
              </a:rPr>
              <a:t>enum</a:t>
            </a:r>
            <a:r>
              <a:rPr lang="en-US" altLang="ko-KR" sz="1800" b="1" dirty="0">
                <a:latin typeface="Courier New" pitchFamily="49" charset="0"/>
              </a:rPr>
              <a:t> { not, and, or, true, false} logical;</a:t>
            </a:r>
          </a:p>
          <a:p>
            <a:pPr>
              <a:buFontTx/>
              <a:buNone/>
            </a:pPr>
            <a:r>
              <a:rPr lang="en-US" altLang="ko-KR" sz="1800" b="1" dirty="0" err="1">
                <a:latin typeface="Courier New" pitchFamily="49" charset="0"/>
              </a:rPr>
              <a:t>typedef</a:t>
            </a:r>
            <a:r>
              <a:rPr lang="en-US" altLang="ko-KR" sz="1800" b="1" dirty="0">
                <a:latin typeface="Courier New" pitchFamily="49" charset="0"/>
              </a:rPr>
              <a:t> </a:t>
            </a:r>
            <a:r>
              <a:rPr lang="en-US" altLang="ko-KR" sz="1800" b="1" dirty="0" err="1">
                <a:latin typeface="Courier New" pitchFamily="49" charset="0"/>
              </a:rPr>
              <a:t>struct</a:t>
            </a:r>
            <a:r>
              <a:rPr lang="en-US" altLang="ko-KR" sz="1800" b="1" dirty="0">
                <a:latin typeface="Courier New" pitchFamily="49" charset="0"/>
              </a:rPr>
              <a:t> node* </a:t>
            </a:r>
            <a:r>
              <a:rPr lang="en-US" altLang="ko-KR" sz="1800" b="1" dirty="0" err="1">
                <a:latin typeface="Courier New" pitchFamily="49" charset="0"/>
              </a:rPr>
              <a:t>treePointer</a:t>
            </a:r>
            <a:r>
              <a:rPr lang="en-US" altLang="ko-KR" sz="1800" b="1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1800" b="1" dirty="0" err="1">
                <a:latin typeface="Courier New" pitchFamily="49" charset="0"/>
              </a:rPr>
              <a:t>typedef</a:t>
            </a:r>
            <a:r>
              <a:rPr lang="en-US" altLang="ko-KR" sz="1800" b="1" dirty="0">
                <a:latin typeface="Courier New" pitchFamily="49" charset="0"/>
              </a:rPr>
              <a:t> </a:t>
            </a:r>
            <a:r>
              <a:rPr lang="en-US" altLang="ko-KR" sz="1800" b="1" dirty="0" err="1">
                <a:latin typeface="Courier New" pitchFamily="49" charset="0"/>
              </a:rPr>
              <a:t>struct</a:t>
            </a:r>
            <a:r>
              <a:rPr lang="en-US" altLang="ko-KR" sz="1800" b="1" dirty="0">
                <a:latin typeface="Courier New" pitchFamily="49" charset="0"/>
              </a:rPr>
              <a:t> node {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</a:t>
            </a:r>
            <a:r>
              <a:rPr lang="en-US" altLang="ko-KR" sz="1800" b="1" dirty="0" err="1">
                <a:latin typeface="Courier New" pitchFamily="49" charset="0"/>
              </a:rPr>
              <a:t>treePointer</a:t>
            </a:r>
            <a:r>
              <a:rPr lang="en-US" altLang="ko-KR" sz="1800" b="1" dirty="0">
                <a:latin typeface="Courier New" pitchFamily="49" charset="0"/>
              </a:rPr>
              <a:t> </a:t>
            </a:r>
            <a:r>
              <a:rPr lang="en-US" altLang="ko-KR" sz="1800" b="1" dirty="0" err="1">
                <a:latin typeface="Courier New" pitchFamily="49" charset="0"/>
              </a:rPr>
              <a:t>leftChild</a:t>
            </a:r>
            <a:r>
              <a:rPr lang="en-US" altLang="ko-KR" sz="1800" b="1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logical      data;  /* the operator or the 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                       value of the variable */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short </a:t>
            </a:r>
            <a:r>
              <a:rPr lang="en-US" altLang="ko-KR" sz="1800" b="1" dirty="0" err="1">
                <a:latin typeface="Courier New" pitchFamily="49" charset="0"/>
              </a:rPr>
              <a:t>int</a:t>
            </a:r>
            <a:r>
              <a:rPr lang="en-US" altLang="ko-KR" sz="1800" b="1" dirty="0">
                <a:latin typeface="Courier New" pitchFamily="49" charset="0"/>
              </a:rPr>
              <a:t>    value; /* true or false */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</a:t>
            </a:r>
            <a:r>
              <a:rPr lang="en-US" altLang="ko-KR" sz="1800" b="1" dirty="0" err="1">
                <a:latin typeface="Courier New" pitchFamily="49" charset="0"/>
              </a:rPr>
              <a:t>treePointer</a:t>
            </a:r>
            <a:r>
              <a:rPr lang="en-US" altLang="ko-KR" sz="1800" b="1" dirty="0">
                <a:latin typeface="Courier New" pitchFamily="49" charset="0"/>
              </a:rPr>
              <a:t> </a:t>
            </a:r>
            <a:r>
              <a:rPr lang="en-US" altLang="ko-KR" sz="1800" b="1" dirty="0" err="1">
                <a:latin typeface="Courier New" pitchFamily="49" charset="0"/>
              </a:rPr>
              <a:t>rightChild</a:t>
            </a:r>
            <a:r>
              <a:rPr lang="en-US" altLang="ko-KR" sz="1800" b="1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};</a:t>
            </a:r>
            <a:endParaRPr lang="ko-KR" altLang="en-US" sz="1800" b="1" dirty="0">
              <a:latin typeface="Courier New" pitchFamily="49" charset="0"/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38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1403350" y="4508500"/>
            <a:ext cx="6192838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>
            <a:off x="4419600" y="45085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>
            <a:off x="5926138" y="45085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6328" name="Line 8"/>
          <p:cNvSpPr>
            <a:spLocks noChangeShapeType="1"/>
          </p:cNvSpPr>
          <p:nvPr/>
        </p:nvSpPr>
        <p:spPr bwMode="auto">
          <a:xfrm>
            <a:off x="2914650" y="45085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1392984" y="4597400"/>
            <a:ext cx="14542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leftChild</a:t>
            </a:r>
            <a:endParaRPr lang="en-US" altLang="ko-K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5972239" y="4597400"/>
            <a:ext cx="15953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rightChild</a:t>
            </a:r>
            <a:endParaRPr lang="en-US" altLang="ko-K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3291870" y="4597400"/>
            <a:ext cx="7489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4699301" y="4597400"/>
            <a:ext cx="8899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value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An Example of Formula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41351" y="637867"/>
            <a:ext cx="8026400" cy="52387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400" dirty="0">
                <a:latin typeface="Times New Roman" pitchFamily="18" charset="0"/>
              </a:rPr>
              <a:t>(</a:t>
            </a:r>
            <a:r>
              <a:rPr lang="en-US" altLang="ko-KR" sz="2400" i="1" dirty="0">
                <a:latin typeface="Times New Roman" pitchFamily="18" charset="0"/>
              </a:rPr>
              <a:t>x</a:t>
            </a:r>
            <a:r>
              <a:rPr lang="en-US" altLang="ko-KR" sz="2400" i="1" baseline="-25000" dirty="0">
                <a:latin typeface="Times New Roman" pitchFamily="18" charset="0"/>
              </a:rPr>
              <a:t>1</a:t>
            </a:r>
            <a:r>
              <a:rPr lang="en-US" altLang="ko-KR" sz="2400" dirty="0">
                <a:latin typeface="Times New Roman" pitchFamily="18" charset="0"/>
              </a:rPr>
              <a:t> ∧ </a:t>
            </a:r>
            <a:r>
              <a:rPr lang="ko-KR" altLang="en-US" sz="2400" dirty="0">
                <a:latin typeface="Times New Roman" pitchFamily="18" charset="0"/>
              </a:rPr>
              <a:t>￢</a:t>
            </a:r>
            <a:r>
              <a:rPr lang="en-US" altLang="ko-KR" sz="2400" i="1" dirty="0">
                <a:latin typeface="Times New Roman" pitchFamily="18" charset="0"/>
              </a:rPr>
              <a:t>x</a:t>
            </a:r>
            <a:r>
              <a:rPr lang="en-US" altLang="ko-KR" sz="2400" i="1" baseline="-25000" dirty="0">
                <a:latin typeface="Times New Roman" pitchFamily="18" charset="0"/>
              </a:rPr>
              <a:t>2</a:t>
            </a:r>
            <a:r>
              <a:rPr lang="en-US" altLang="ko-KR" sz="2400" dirty="0">
                <a:latin typeface="Times New Roman" pitchFamily="18" charset="0"/>
              </a:rPr>
              <a:t>) ∨ (</a:t>
            </a:r>
            <a:r>
              <a:rPr lang="ko-KR" altLang="en-US" sz="2400" dirty="0">
                <a:latin typeface="Times New Roman" pitchFamily="18" charset="0"/>
              </a:rPr>
              <a:t>￢</a:t>
            </a:r>
            <a:r>
              <a:rPr lang="en-US" altLang="ko-KR" sz="2400" i="1" dirty="0">
                <a:latin typeface="Times New Roman" pitchFamily="18" charset="0"/>
              </a:rPr>
              <a:t>x</a:t>
            </a:r>
            <a:r>
              <a:rPr lang="en-US" altLang="ko-KR" sz="2400" i="1" baseline="-25000" dirty="0">
                <a:latin typeface="Times New Roman" pitchFamily="18" charset="0"/>
              </a:rPr>
              <a:t>1</a:t>
            </a:r>
            <a:r>
              <a:rPr lang="en-US" altLang="ko-KR" sz="2400" dirty="0">
                <a:latin typeface="Times New Roman" pitchFamily="18" charset="0"/>
              </a:rPr>
              <a:t> ∧ </a:t>
            </a:r>
            <a:r>
              <a:rPr lang="en-US" altLang="ko-KR" sz="2400" i="1" dirty="0">
                <a:latin typeface="Times New Roman" pitchFamily="18" charset="0"/>
              </a:rPr>
              <a:t>x</a:t>
            </a:r>
            <a:r>
              <a:rPr lang="en-US" altLang="ko-KR" sz="2400" i="1" baseline="-25000" dirty="0">
                <a:latin typeface="Times New Roman" pitchFamily="18" charset="0"/>
              </a:rPr>
              <a:t>3</a:t>
            </a:r>
            <a:r>
              <a:rPr lang="en-US" altLang="ko-KR" sz="2400" dirty="0">
                <a:latin typeface="Times New Roman" pitchFamily="18" charset="0"/>
              </a:rPr>
              <a:t>) ∨ </a:t>
            </a:r>
            <a:r>
              <a:rPr lang="ko-KR" altLang="en-US" sz="2400" dirty="0">
                <a:latin typeface="Times New Roman" pitchFamily="18" charset="0"/>
              </a:rPr>
              <a:t>￢</a:t>
            </a:r>
            <a:r>
              <a:rPr lang="en-US" altLang="ko-KR" sz="2400" i="1" dirty="0">
                <a:latin typeface="Times New Roman" pitchFamily="18" charset="0"/>
              </a:rPr>
              <a:t>x</a:t>
            </a:r>
            <a:r>
              <a:rPr lang="en-US" altLang="ko-KR" sz="2400" i="1" baseline="-25000" dirty="0">
                <a:latin typeface="Times New Roman" pitchFamily="18" charset="0"/>
              </a:rPr>
              <a:t>3</a:t>
            </a:r>
            <a:endParaRPr lang="ko-KR" altLang="en-US" sz="2400" i="1" baseline="-25000" dirty="0">
              <a:latin typeface="Times New Roman" pitchFamily="18" charset="0"/>
            </a:endParaRP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39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 flipV="1">
            <a:off x="2968626" y="2854017"/>
            <a:ext cx="885825" cy="5699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5314" name="Line 18"/>
          <p:cNvSpPr>
            <a:spLocks noChangeShapeType="1"/>
          </p:cNvSpPr>
          <p:nvPr/>
        </p:nvSpPr>
        <p:spPr bwMode="auto">
          <a:xfrm>
            <a:off x="3854451" y="2854017"/>
            <a:ext cx="887412" cy="5699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4840288" y="1430030"/>
            <a:ext cx="590550" cy="3794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000">
                <a:ea typeface="바탕체" pitchFamily="17" charset="-127"/>
              </a:rPr>
              <a:t>∨</a:t>
            </a:r>
            <a:endParaRPr lang="en-US" altLang="ko-KR" sz="2000"/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3657601" y="2474605"/>
            <a:ext cx="590550" cy="3794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000">
                <a:ea typeface="바탕체" pitchFamily="17" charset="-127"/>
              </a:rPr>
              <a:t>∨</a:t>
            </a:r>
            <a:endParaRPr lang="en-US" altLang="ko-KR" sz="2000"/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6021388" y="2474605"/>
            <a:ext cx="592138" cy="3794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2000">
                <a:ea typeface="바탕체" pitchFamily="17" charset="-127"/>
              </a:rPr>
              <a:t>￢</a:t>
            </a:r>
            <a:endParaRPr lang="ko-KR" altLang="en-US" sz="2000"/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 flipV="1">
            <a:off x="4051301" y="1809442"/>
            <a:ext cx="1084262" cy="665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>
            <a:off x="5135563" y="1809442"/>
            <a:ext cx="1084263" cy="665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5321" name="Text Box 25"/>
          <p:cNvSpPr txBox="1">
            <a:spLocks noChangeArrowheads="1"/>
          </p:cNvSpPr>
          <p:nvPr/>
        </p:nvSpPr>
        <p:spPr bwMode="auto">
          <a:xfrm>
            <a:off x="6675438" y="3328680"/>
            <a:ext cx="590550" cy="477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000" i="1">
                <a:ea typeface="바탕" pitchFamily="18" charset="-127"/>
              </a:rPr>
              <a:t>x</a:t>
            </a:r>
            <a:r>
              <a:rPr lang="en-US" altLang="ko-KR" sz="2400" i="1" baseline="-25000"/>
              <a:t>3</a:t>
            </a:r>
          </a:p>
        </p:txBody>
      </p:sp>
      <p:sp>
        <p:nvSpPr>
          <p:cNvPr id="55322" name="Line 26"/>
          <p:cNvSpPr>
            <a:spLocks noChangeShapeType="1"/>
          </p:cNvSpPr>
          <p:nvPr/>
        </p:nvSpPr>
        <p:spPr bwMode="auto">
          <a:xfrm>
            <a:off x="6378576" y="2854017"/>
            <a:ext cx="592137" cy="474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5319" name="Line 23"/>
          <p:cNvSpPr>
            <a:spLocks noChangeShapeType="1"/>
          </p:cNvSpPr>
          <p:nvPr/>
        </p:nvSpPr>
        <p:spPr bwMode="auto">
          <a:xfrm>
            <a:off x="3460751" y="4657417"/>
            <a:ext cx="393700" cy="5699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2671763" y="3373130"/>
            <a:ext cx="592138" cy="4302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000">
                <a:ea typeface="바탕체" pitchFamily="17" charset="-127"/>
              </a:rPr>
              <a:t>∧</a:t>
            </a:r>
            <a:endParaRPr lang="en-US" altLang="ko-KR" sz="2000"/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3559176" y="5227330"/>
            <a:ext cx="590550" cy="522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000" i="1">
                <a:ea typeface="바탕" pitchFamily="18" charset="-127"/>
              </a:rPr>
              <a:t>x</a:t>
            </a:r>
            <a:r>
              <a:rPr lang="en-US" altLang="ko-KR" sz="2400" i="1" baseline="-25000"/>
              <a:t>2</a:t>
            </a:r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 flipV="1">
            <a:off x="2376488" y="3803342"/>
            <a:ext cx="592138" cy="474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5316" name="Line 20"/>
          <p:cNvSpPr>
            <a:spLocks noChangeShapeType="1"/>
          </p:cNvSpPr>
          <p:nvPr/>
        </p:nvSpPr>
        <p:spPr bwMode="auto">
          <a:xfrm>
            <a:off x="2946401" y="3806517"/>
            <a:ext cx="492125" cy="474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2081213" y="4278005"/>
            <a:ext cx="590550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000" i="1">
                <a:ea typeface="바탕" pitchFamily="18" charset="-127"/>
              </a:rPr>
              <a:t>x</a:t>
            </a:r>
            <a:r>
              <a:rPr lang="en-US" altLang="ko-KR" sz="2400" i="1" baseline="-25000"/>
              <a:t>1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3165476" y="4278005"/>
            <a:ext cx="590550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2000">
                <a:ea typeface="바탕체" pitchFamily="17" charset="-127"/>
              </a:rPr>
              <a:t>￢</a:t>
            </a:r>
            <a:endParaRPr lang="ko-KR" altLang="en-US" sz="2000"/>
          </a:p>
        </p:txBody>
      </p:sp>
      <p:sp>
        <p:nvSpPr>
          <p:cNvPr id="55320" name="Line 24"/>
          <p:cNvSpPr>
            <a:spLocks noChangeShapeType="1"/>
          </p:cNvSpPr>
          <p:nvPr/>
        </p:nvSpPr>
        <p:spPr bwMode="auto">
          <a:xfrm>
            <a:off x="4545013" y="4657417"/>
            <a:ext cx="492125" cy="5699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4445001" y="3373130"/>
            <a:ext cx="592137" cy="4302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000">
                <a:ea typeface="바탕체" pitchFamily="17" charset="-127"/>
              </a:rPr>
              <a:t>∧</a:t>
            </a:r>
            <a:endParaRPr lang="en-US" altLang="ko-KR" sz="2000"/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4840288" y="5227330"/>
            <a:ext cx="590550" cy="522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000" i="1">
                <a:ea typeface="바탕" pitchFamily="18" charset="-127"/>
              </a:rPr>
              <a:t>x</a:t>
            </a:r>
            <a:r>
              <a:rPr lang="en-US" altLang="ko-KR" sz="2400" i="1" baseline="-25000"/>
              <a:t>1</a:t>
            </a:r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 flipV="1">
            <a:off x="4445001" y="3803342"/>
            <a:ext cx="296862" cy="474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>
            <a:off x="4741863" y="3803342"/>
            <a:ext cx="590550" cy="474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4248151" y="4278005"/>
            <a:ext cx="592137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2000">
                <a:ea typeface="바탕체" pitchFamily="17" charset="-127"/>
              </a:rPr>
              <a:t>￢</a:t>
            </a:r>
            <a:endParaRPr lang="ko-KR" altLang="en-US" sz="2000"/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5037138" y="4278005"/>
            <a:ext cx="590550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000" i="1">
                <a:ea typeface="바탕" pitchFamily="18" charset="-127"/>
              </a:rPr>
              <a:t>x</a:t>
            </a:r>
            <a:r>
              <a:rPr lang="en-US" altLang="ko-KR" sz="2400" i="1" baseline="-2500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E6A271-0C6F-7C44-9471-53A22089BB8E}"/>
              </a:ext>
            </a:extLst>
          </p:cNvPr>
          <p:cNvSpPr txBox="1"/>
          <p:nvPr/>
        </p:nvSpPr>
        <p:spPr>
          <a:xfrm>
            <a:off x="6021388" y="922863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모든 경우를 따지려면 </a:t>
            </a:r>
            <a:r>
              <a:rPr kumimoji="1" lang="en-US" altLang="ko-KR" dirty="0"/>
              <a:t>2^n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541919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 of a Tree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4</a:t>
            </a:fld>
            <a:r>
              <a:rPr lang="en-US" altLang="ko-KR"/>
              <a:t>-</a:t>
            </a:r>
            <a:endParaRPr lang="en-US" altLang="ko-K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55" y="908720"/>
            <a:ext cx="8610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of the Expression (1)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for (</a:t>
            </a:r>
            <a:r>
              <a:rPr lang="en-US" altLang="ko-KR" sz="1800" b="1" i="1" dirty="0">
                <a:latin typeface="Courier New" pitchFamily="49" charset="0"/>
              </a:rPr>
              <a:t>all 2</a:t>
            </a:r>
            <a:r>
              <a:rPr lang="en-US" altLang="ko-KR" sz="1800" b="1" i="1" baseline="30000" dirty="0">
                <a:latin typeface="Courier New" pitchFamily="49" charset="0"/>
              </a:rPr>
              <a:t>n</a:t>
            </a:r>
            <a:r>
              <a:rPr lang="en-US" altLang="ko-KR" sz="1800" b="1" i="1" dirty="0">
                <a:latin typeface="Courier New" pitchFamily="49" charset="0"/>
              </a:rPr>
              <a:t> possible combinations</a:t>
            </a:r>
            <a:r>
              <a:rPr lang="en-US" altLang="ko-KR" sz="1800" b="1" dirty="0">
                <a:latin typeface="Courier New" pitchFamily="49" charset="0"/>
              </a:rPr>
              <a:t>){  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generate the next combination;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replace the variables by their values;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evaluate root by traversing it in </a:t>
            </a:r>
            <a:r>
              <a:rPr lang="en-US" altLang="ko-KR" sz="1800" b="1" dirty="0" err="1">
                <a:latin typeface="Courier New" pitchFamily="49" charset="0"/>
              </a:rPr>
              <a:t>postorder</a:t>
            </a:r>
            <a:r>
              <a:rPr lang="en-US" altLang="ko-KR" sz="1800" b="1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if (root-&gt;value){  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  </a:t>
            </a:r>
            <a:r>
              <a:rPr lang="en-US" altLang="ko-KR" sz="1800" b="1" dirty="0" err="1">
                <a:latin typeface="Courier New" pitchFamily="49" charset="0"/>
              </a:rPr>
              <a:t>printf</a:t>
            </a:r>
            <a:r>
              <a:rPr lang="en-US" altLang="ko-KR" sz="1800" b="1" dirty="0">
                <a:latin typeface="Courier New" pitchFamily="49" charset="0"/>
              </a:rPr>
              <a:t>(&lt;combination&gt;);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  return;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}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altLang="ko-KR" sz="1800" b="1" dirty="0" err="1">
                <a:latin typeface="Courier New" pitchFamily="49" charset="0"/>
              </a:rPr>
              <a:t>printf</a:t>
            </a:r>
            <a:r>
              <a:rPr lang="en-US" altLang="ko-KR" sz="1800" b="1" dirty="0">
                <a:latin typeface="Courier New" pitchFamily="49" charset="0"/>
              </a:rPr>
              <a:t>("No </a:t>
            </a:r>
            <a:r>
              <a:rPr lang="en-US" altLang="ko-KR" sz="1800" b="1" dirty="0" err="1">
                <a:latin typeface="Courier New" pitchFamily="49" charset="0"/>
              </a:rPr>
              <a:t>satisfiable</a:t>
            </a:r>
            <a:r>
              <a:rPr lang="en-US" altLang="ko-KR" sz="1800" b="1" dirty="0">
                <a:latin typeface="Courier New" pitchFamily="49" charset="0"/>
              </a:rPr>
              <a:t> combination"); </a:t>
            </a:r>
            <a:endParaRPr lang="ko-KR" altLang="en-US" sz="1800" b="1" dirty="0">
              <a:latin typeface="Courier New" pitchFamily="49" charset="0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40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03C42C-E15F-3B45-9002-4D37FF14D8BB}"/>
              </a:ext>
            </a:extLst>
          </p:cNvPr>
          <p:cNvSpPr txBox="1"/>
          <p:nvPr/>
        </p:nvSpPr>
        <p:spPr>
          <a:xfrm>
            <a:off x="4572000" y="2348880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r>
              <a:rPr lang="ko-KR" altLang="en-US" dirty="0" err="1"/>
              <a:t>를</a:t>
            </a:r>
            <a:r>
              <a:rPr lang="ko-KR" altLang="en-US" dirty="0"/>
              <a:t> 만드는 </a:t>
            </a:r>
            <a:r>
              <a:rPr lang="en-US" altLang="ko-KR" dirty="0"/>
              <a:t>combination</a:t>
            </a:r>
            <a:r>
              <a:rPr lang="ko-KR" altLang="en-US" dirty="0"/>
              <a:t>이 존재하면 </a:t>
            </a:r>
            <a:r>
              <a:rPr lang="en-US" altLang="ko-KR" dirty="0"/>
              <a:t>combination</a:t>
            </a:r>
            <a:r>
              <a:rPr lang="ko-KR" altLang="en-US" dirty="0"/>
              <a:t>을 </a:t>
            </a:r>
            <a:r>
              <a:rPr lang="en-US" altLang="ko-KR" dirty="0"/>
              <a:t>print</a:t>
            </a:r>
            <a:r>
              <a:rPr lang="ko-KR" altLang="en-US" dirty="0"/>
              <a:t>하고 종료</a:t>
            </a:r>
            <a:r>
              <a:rPr lang="en-US" altLang="ko-KR" dirty="0"/>
              <a:t>.</a:t>
            </a:r>
            <a:endParaRPr kumimoji="1" lang="ko-KR" altLang="en-US" dirty="0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of the Expression (2)</a:t>
            </a:r>
            <a:endParaRPr lang="ko-KR" alt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Void </a:t>
            </a:r>
            <a:r>
              <a:rPr lang="en-US" altLang="ko-KR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postOrderEval</a:t>
            </a: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(</a:t>
            </a:r>
            <a:r>
              <a:rPr lang="en-US" altLang="ko-KR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treePointer</a:t>
            </a: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node)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	if (node)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	   </a:t>
            </a:r>
            <a:r>
              <a:rPr lang="en-US" altLang="ko-KR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postOrderEval</a:t>
            </a: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(node-&gt;</a:t>
            </a:r>
            <a:r>
              <a:rPr lang="en-US" altLang="ko-KR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leftChild</a:t>
            </a: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    </a:t>
            </a:r>
            <a:r>
              <a:rPr lang="en-US" altLang="ko-KR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postOrderEval</a:t>
            </a: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(node-&gt;</a:t>
            </a:r>
            <a:r>
              <a:rPr lang="en-US" altLang="ko-KR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rightChild</a:t>
            </a: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    switch (node-&gt;data)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      case not: node-&gt;value = !node-&gt;</a:t>
            </a:r>
            <a:r>
              <a:rPr lang="en-US" altLang="ko-KR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rightChild</a:t>
            </a: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-&gt;value;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                break;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      case and: node-&gt;value = node-&gt;</a:t>
            </a:r>
            <a:r>
              <a:rPr lang="en-US" altLang="ko-KR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rightChild</a:t>
            </a: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-&gt;value 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                             &amp;&amp; node-&gt;</a:t>
            </a:r>
            <a:r>
              <a:rPr lang="en-US" altLang="ko-KR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leftChild</a:t>
            </a: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-&gt;value;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                break;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      case or: node-&gt;value = node-&gt;</a:t>
            </a:r>
            <a:r>
              <a:rPr lang="en-US" altLang="ko-KR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rightChild</a:t>
            </a: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-&gt;value ||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                           node-&gt;</a:t>
            </a:r>
            <a:r>
              <a:rPr lang="en-US" altLang="ko-KR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leftChild</a:t>
            </a: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-&gt;value;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			    break;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      case true: node-&gt;value=TRUE; break;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      case false: node-&gt;value=FALSE;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41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Sample Evaluation</a:t>
            </a:r>
          </a:p>
        </p:txBody>
      </p:sp>
      <p:sp>
        <p:nvSpPr>
          <p:cNvPr id="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2400" dirty="0">
                <a:latin typeface="Times New Roman" pitchFamily="18" charset="0"/>
              </a:rPr>
              <a:t>(</a:t>
            </a:r>
            <a:r>
              <a:rPr lang="en-US" altLang="ko-KR" sz="2400" i="1" dirty="0">
                <a:latin typeface="Times New Roman" pitchFamily="18" charset="0"/>
              </a:rPr>
              <a:t>x</a:t>
            </a:r>
            <a:r>
              <a:rPr lang="en-US" altLang="ko-KR" sz="2400" i="1" baseline="-25000" dirty="0">
                <a:latin typeface="Times New Roman" pitchFamily="18" charset="0"/>
              </a:rPr>
              <a:t>1</a:t>
            </a:r>
            <a:r>
              <a:rPr lang="en-US" altLang="ko-KR" sz="2400" dirty="0">
                <a:latin typeface="Times New Roman" pitchFamily="18" charset="0"/>
              </a:rPr>
              <a:t> ∧ </a:t>
            </a:r>
            <a:r>
              <a:rPr lang="ko-KR" altLang="en-US" sz="2400" dirty="0">
                <a:latin typeface="Times New Roman" pitchFamily="18" charset="0"/>
              </a:rPr>
              <a:t>￢</a:t>
            </a:r>
            <a:r>
              <a:rPr lang="en-US" altLang="ko-KR" sz="2400" i="1" dirty="0">
                <a:latin typeface="Times New Roman" pitchFamily="18" charset="0"/>
              </a:rPr>
              <a:t>x</a:t>
            </a:r>
            <a:r>
              <a:rPr lang="en-US" altLang="ko-KR" sz="2400" i="1" baseline="-25000" dirty="0">
                <a:latin typeface="Times New Roman" pitchFamily="18" charset="0"/>
              </a:rPr>
              <a:t>2</a:t>
            </a:r>
            <a:r>
              <a:rPr lang="en-US" altLang="ko-KR" sz="2400" dirty="0">
                <a:latin typeface="Times New Roman" pitchFamily="18" charset="0"/>
              </a:rPr>
              <a:t>) ∨ (</a:t>
            </a:r>
            <a:r>
              <a:rPr lang="ko-KR" altLang="en-US" sz="2400" dirty="0">
                <a:latin typeface="Times New Roman" pitchFamily="18" charset="0"/>
              </a:rPr>
              <a:t>￢</a:t>
            </a:r>
            <a:r>
              <a:rPr lang="en-US" altLang="ko-KR" sz="2400" i="1" dirty="0">
                <a:latin typeface="Times New Roman" pitchFamily="18" charset="0"/>
              </a:rPr>
              <a:t>x</a:t>
            </a:r>
            <a:r>
              <a:rPr lang="en-US" altLang="ko-KR" sz="2400" i="1" baseline="-25000" dirty="0">
                <a:latin typeface="Times New Roman" pitchFamily="18" charset="0"/>
              </a:rPr>
              <a:t>1</a:t>
            </a:r>
            <a:r>
              <a:rPr lang="en-US" altLang="ko-KR" sz="2400" dirty="0">
                <a:latin typeface="Times New Roman" pitchFamily="18" charset="0"/>
              </a:rPr>
              <a:t> ∧ </a:t>
            </a:r>
            <a:r>
              <a:rPr lang="en-US" altLang="ko-KR" sz="2400" i="1" dirty="0">
                <a:latin typeface="Times New Roman" pitchFamily="18" charset="0"/>
              </a:rPr>
              <a:t>x</a:t>
            </a:r>
            <a:r>
              <a:rPr lang="en-US" altLang="ko-KR" sz="2400" i="1" baseline="-25000" dirty="0">
                <a:latin typeface="Times New Roman" pitchFamily="18" charset="0"/>
              </a:rPr>
              <a:t>3</a:t>
            </a:r>
            <a:r>
              <a:rPr lang="en-US" altLang="ko-KR" sz="2400" dirty="0">
                <a:latin typeface="Times New Roman" pitchFamily="18" charset="0"/>
              </a:rPr>
              <a:t>) ∨ </a:t>
            </a:r>
            <a:r>
              <a:rPr lang="ko-KR" altLang="en-US" sz="2400" dirty="0">
                <a:latin typeface="Times New Roman" pitchFamily="18" charset="0"/>
              </a:rPr>
              <a:t>￢</a:t>
            </a:r>
            <a:r>
              <a:rPr lang="en-US" altLang="ko-KR" sz="2400" i="1" dirty="0">
                <a:latin typeface="Times New Roman" pitchFamily="18" charset="0"/>
              </a:rPr>
              <a:t>x</a:t>
            </a:r>
            <a:r>
              <a:rPr lang="en-US" altLang="ko-KR" sz="2400" i="1" baseline="-25000" dirty="0">
                <a:latin typeface="Times New Roman" pitchFamily="18" charset="0"/>
              </a:rPr>
              <a:t>3</a:t>
            </a:r>
            <a:endParaRPr lang="ko-KR" altLang="en-US" sz="2400" i="1" baseline="-25000" dirty="0">
              <a:latin typeface="Times New Roman" pitchFamily="18" charset="0"/>
            </a:endParaRPr>
          </a:p>
        </p:txBody>
      </p:sp>
      <p:sp>
        <p:nvSpPr>
          <p:cNvPr id="53" name="슬라이드 번호 개체 틀 5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42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137220" name="Line 4"/>
          <p:cNvSpPr>
            <a:spLocks noChangeShapeType="1"/>
          </p:cNvSpPr>
          <p:nvPr/>
        </p:nvSpPr>
        <p:spPr bwMode="auto">
          <a:xfrm flipV="1">
            <a:off x="2938463" y="2874169"/>
            <a:ext cx="885825" cy="5699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7221" name="Line 5"/>
          <p:cNvSpPr>
            <a:spLocks noChangeShapeType="1"/>
          </p:cNvSpPr>
          <p:nvPr/>
        </p:nvSpPr>
        <p:spPr bwMode="auto">
          <a:xfrm>
            <a:off x="3824288" y="2874169"/>
            <a:ext cx="887412" cy="5699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7222" name="Line 6"/>
          <p:cNvSpPr>
            <a:spLocks noChangeShapeType="1"/>
          </p:cNvSpPr>
          <p:nvPr/>
        </p:nvSpPr>
        <p:spPr bwMode="auto">
          <a:xfrm>
            <a:off x="3430588" y="4677569"/>
            <a:ext cx="393700" cy="5699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7223" name="Line 7"/>
          <p:cNvSpPr>
            <a:spLocks noChangeShapeType="1"/>
          </p:cNvSpPr>
          <p:nvPr/>
        </p:nvSpPr>
        <p:spPr bwMode="auto">
          <a:xfrm>
            <a:off x="4514850" y="4677569"/>
            <a:ext cx="742950" cy="638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4810125" y="1450182"/>
            <a:ext cx="590550" cy="3794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000">
                <a:ea typeface="바탕체" pitchFamily="17" charset="-127"/>
              </a:rPr>
              <a:t>∨</a:t>
            </a:r>
            <a:endParaRPr lang="en-US" altLang="ko-KR" sz="2000"/>
          </a:p>
        </p:txBody>
      </p:sp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3627438" y="2494757"/>
            <a:ext cx="590550" cy="3794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000">
                <a:ea typeface="바탕체" pitchFamily="17" charset="-127"/>
              </a:rPr>
              <a:t>∨</a:t>
            </a:r>
            <a:endParaRPr lang="en-US" altLang="ko-KR" sz="2000"/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5991225" y="2494757"/>
            <a:ext cx="592138" cy="3794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2000">
                <a:ea typeface="바탕체" pitchFamily="17" charset="-127"/>
              </a:rPr>
              <a:t>￢</a:t>
            </a:r>
            <a:endParaRPr lang="ko-KR" altLang="en-US" sz="2000"/>
          </a:p>
        </p:txBody>
      </p:sp>
      <p:sp>
        <p:nvSpPr>
          <p:cNvPr id="137227" name="Text Box 11"/>
          <p:cNvSpPr txBox="1">
            <a:spLocks noChangeArrowheads="1"/>
          </p:cNvSpPr>
          <p:nvPr/>
        </p:nvSpPr>
        <p:spPr bwMode="auto">
          <a:xfrm>
            <a:off x="2641600" y="3393282"/>
            <a:ext cx="592138" cy="4302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000">
                <a:ea typeface="바탕체" pitchFamily="17" charset="-127"/>
              </a:rPr>
              <a:t>∧</a:t>
            </a:r>
            <a:endParaRPr lang="en-US" altLang="ko-KR" sz="2000"/>
          </a:p>
        </p:txBody>
      </p:sp>
      <p:sp>
        <p:nvSpPr>
          <p:cNvPr id="137228" name="Text Box 12"/>
          <p:cNvSpPr txBox="1">
            <a:spLocks noChangeArrowheads="1"/>
          </p:cNvSpPr>
          <p:nvPr/>
        </p:nvSpPr>
        <p:spPr bwMode="auto">
          <a:xfrm>
            <a:off x="4414838" y="3393282"/>
            <a:ext cx="592137" cy="4302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000">
                <a:ea typeface="바탕체" pitchFamily="17" charset="-127"/>
              </a:rPr>
              <a:t>∧</a:t>
            </a:r>
            <a:endParaRPr lang="en-US" altLang="ko-KR" sz="2000"/>
          </a:p>
        </p:txBody>
      </p:sp>
      <p:sp>
        <p:nvSpPr>
          <p:cNvPr id="137229" name="Text Box 13"/>
          <p:cNvSpPr txBox="1">
            <a:spLocks noChangeArrowheads="1"/>
          </p:cNvSpPr>
          <p:nvPr/>
        </p:nvSpPr>
        <p:spPr bwMode="auto">
          <a:xfrm>
            <a:off x="3529013" y="5247482"/>
            <a:ext cx="590550" cy="522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000" i="1">
                <a:ea typeface="바탕" pitchFamily="18" charset="-127"/>
              </a:rPr>
              <a:t>F</a:t>
            </a:r>
            <a:endParaRPr lang="en-US" altLang="ko-KR" sz="2400" i="1" baseline="-25000"/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4810125" y="5247482"/>
            <a:ext cx="590550" cy="522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000" i="1">
                <a:ea typeface="바탕" pitchFamily="18" charset="-127"/>
              </a:rPr>
              <a:t>T</a:t>
            </a:r>
            <a:endParaRPr lang="en-US" altLang="ko-KR" sz="2400" i="1" baseline="-25000"/>
          </a:p>
        </p:txBody>
      </p:sp>
      <p:sp>
        <p:nvSpPr>
          <p:cNvPr id="137231" name="Line 15"/>
          <p:cNvSpPr>
            <a:spLocks noChangeShapeType="1"/>
          </p:cNvSpPr>
          <p:nvPr/>
        </p:nvSpPr>
        <p:spPr bwMode="auto">
          <a:xfrm flipV="1">
            <a:off x="4021138" y="1829594"/>
            <a:ext cx="1084262" cy="665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7232" name="Line 16"/>
          <p:cNvSpPr>
            <a:spLocks noChangeShapeType="1"/>
          </p:cNvSpPr>
          <p:nvPr/>
        </p:nvSpPr>
        <p:spPr bwMode="auto">
          <a:xfrm>
            <a:off x="5105400" y="1829594"/>
            <a:ext cx="1084263" cy="665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7233" name="Line 17"/>
          <p:cNvSpPr>
            <a:spLocks noChangeShapeType="1"/>
          </p:cNvSpPr>
          <p:nvPr/>
        </p:nvSpPr>
        <p:spPr bwMode="auto">
          <a:xfrm flipV="1">
            <a:off x="2346325" y="3823494"/>
            <a:ext cx="592138" cy="474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7234" name="Line 18"/>
          <p:cNvSpPr>
            <a:spLocks noChangeShapeType="1"/>
          </p:cNvSpPr>
          <p:nvPr/>
        </p:nvSpPr>
        <p:spPr bwMode="auto">
          <a:xfrm>
            <a:off x="2938463" y="3823494"/>
            <a:ext cx="492125" cy="474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7235" name="Line 19"/>
          <p:cNvSpPr>
            <a:spLocks noChangeShapeType="1"/>
          </p:cNvSpPr>
          <p:nvPr/>
        </p:nvSpPr>
        <p:spPr bwMode="auto">
          <a:xfrm flipV="1">
            <a:off x="4414838" y="3823494"/>
            <a:ext cx="296862" cy="474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7236" name="Line 20"/>
          <p:cNvSpPr>
            <a:spLocks noChangeShapeType="1"/>
          </p:cNvSpPr>
          <p:nvPr/>
        </p:nvSpPr>
        <p:spPr bwMode="auto">
          <a:xfrm>
            <a:off x="4711700" y="3823494"/>
            <a:ext cx="590550" cy="474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7237" name="Text Box 21"/>
          <p:cNvSpPr txBox="1">
            <a:spLocks noChangeArrowheads="1"/>
          </p:cNvSpPr>
          <p:nvPr/>
        </p:nvSpPr>
        <p:spPr bwMode="auto">
          <a:xfrm>
            <a:off x="2051050" y="4298157"/>
            <a:ext cx="590550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000" i="1">
                <a:ea typeface="바탕" pitchFamily="18" charset="-127"/>
              </a:rPr>
              <a:t>T</a:t>
            </a:r>
            <a:endParaRPr lang="en-US" altLang="ko-KR" sz="2400" i="1" baseline="-25000"/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3135313" y="4298157"/>
            <a:ext cx="590550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2000">
                <a:ea typeface="바탕체" pitchFamily="17" charset="-127"/>
              </a:rPr>
              <a:t>￢</a:t>
            </a:r>
            <a:endParaRPr lang="ko-KR" altLang="en-US" sz="2000"/>
          </a:p>
        </p:txBody>
      </p:sp>
      <p:sp>
        <p:nvSpPr>
          <p:cNvPr id="137239" name="Text Box 23"/>
          <p:cNvSpPr txBox="1">
            <a:spLocks noChangeArrowheads="1"/>
          </p:cNvSpPr>
          <p:nvPr/>
        </p:nvSpPr>
        <p:spPr bwMode="auto">
          <a:xfrm>
            <a:off x="4217988" y="4298157"/>
            <a:ext cx="592137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2000">
                <a:ea typeface="바탕체" pitchFamily="17" charset="-127"/>
              </a:rPr>
              <a:t>￢</a:t>
            </a:r>
            <a:endParaRPr lang="ko-KR" altLang="en-US" sz="2000"/>
          </a:p>
        </p:txBody>
      </p:sp>
      <p:sp>
        <p:nvSpPr>
          <p:cNvPr id="137240" name="Text Box 24"/>
          <p:cNvSpPr txBox="1">
            <a:spLocks noChangeArrowheads="1"/>
          </p:cNvSpPr>
          <p:nvPr/>
        </p:nvSpPr>
        <p:spPr bwMode="auto">
          <a:xfrm>
            <a:off x="5006975" y="4298157"/>
            <a:ext cx="590550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000" i="1">
                <a:ea typeface="바탕" pitchFamily="18" charset="-127"/>
              </a:rPr>
              <a:t>T</a:t>
            </a:r>
            <a:endParaRPr lang="en-US" altLang="ko-KR" sz="2400" i="1" baseline="-25000"/>
          </a:p>
        </p:txBody>
      </p:sp>
      <p:sp>
        <p:nvSpPr>
          <p:cNvPr id="137241" name="Text Box 25"/>
          <p:cNvSpPr txBox="1">
            <a:spLocks noChangeArrowheads="1"/>
          </p:cNvSpPr>
          <p:nvPr/>
        </p:nvSpPr>
        <p:spPr bwMode="auto">
          <a:xfrm>
            <a:off x="6645275" y="3348832"/>
            <a:ext cx="590550" cy="477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000" i="1">
                <a:ea typeface="바탕" pitchFamily="18" charset="-127"/>
              </a:rPr>
              <a:t>T</a:t>
            </a:r>
            <a:endParaRPr lang="en-US" altLang="ko-KR" sz="2400" i="1" baseline="-25000"/>
          </a:p>
        </p:txBody>
      </p:sp>
      <p:sp>
        <p:nvSpPr>
          <p:cNvPr id="137242" name="Line 26"/>
          <p:cNvSpPr>
            <a:spLocks noChangeShapeType="1"/>
          </p:cNvSpPr>
          <p:nvPr/>
        </p:nvSpPr>
        <p:spPr bwMode="auto">
          <a:xfrm>
            <a:off x="6348413" y="2874169"/>
            <a:ext cx="592137" cy="474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7246" name="Text Box 30"/>
          <p:cNvSpPr txBox="1">
            <a:spLocks noChangeArrowheads="1"/>
          </p:cNvSpPr>
          <p:nvPr/>
        </p:nvSpPr>
        <p:spPr bwMode="auto">
          <a:xfrm>
            <a:off x="822722" y="1332161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37247" name="Text Box 31"/>
          <p:cNvSpPr txBox="1">
            <a:spLocks noChangeArrowheads="1"/>
          </p:cNvSpPr>
          <p:nvPr/>
        </p:nvSpPr>
        <p:spPr bwMode="auto">
          <a:xfrm>
            <a:off x="686197" y="1233736"/>
            <a:ext cx="2733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i="1">
                <a:ea typeface="바탕" pitchFamily="18" charset="-127"/>
              </a:rPr>
              <a:t>x</a:t>
            </a:r>
            <a:r>
              <a:rPr lang="en-US" altLang="ko-KR" sz="2400" i="1" baseline="-25000"/>
              <a:t>1 </a:t>
            </a:r>
            <a:r>
              <a:rPr lang="en-US" altLang="ko-KR" sz="2400" i="1"/>
              <a:t>= T, </a:t>
            </a:r>
            <a:r>
              <a:rPr lang="en-US" altLang="ko-KR" sz="2000" i="1">
                <a:ea typeface="바탕" pitchFamily="18" charset="-127"/>
              </a:rPr>
              <a:t>x</a:t>
            </a:r>
            <a:r>
              <a:rPr lang="en-US" altLang="ko-KR" sz="2400" i="1" baseline="-25000"/>
              <a:t>2 </a:t>
            </a:r>
            <a:r>
              <a:rPr lang="en-US" altLang="ko-KR" sz="2400" i="1"/>
              <a:t>= F, </a:t>
            </a:r>
            <a:r>
              <a:rPr lang="en-US" altLang="ko-KR" sz="2000" i="1">
                <a:ea typeface="바탕" pitchFamily="18" charset="-127"/>
              </a:rPr>
              <a:t>x</a:t>
            </a:r>
            <a:r>
              <a:rPr lang="en-US" altLang="ko-KR" sz="2400" i="1" baseline="-25000"/>
              <a:t>3 </a:t>
            </a:r>
            <a:r>
              <a:rPr lang="en-US" altLang="ko-KR" sz="2400" i="1"/>
              <a:t>= T </a:t>
            </a:r>
            <a:endParaRPr lang="ko-KR" altLang="en-US" sz="2400" i="1"/>
          </a:p>
        </p:txBody>
      </p:sp>
      <p:sp>
        <p:nvSpPr>
          <p:cNvPr id="137254" name="Text Box 38"/>
          <p:cNvSpPr txBox="1">
            <a:spLocks noChangeArrowheads="1"/>
          </p:cNvSpPr>
          <p:nvPr/>
        </p:nvSpPr>
        <p:spPr bwMode="auto">
          <a:xfrm>
            <a:off x="3217786" y="3826669"/>
            <a:ext cx="3113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</a:t>
            </a:r>
          </a:p>
        </p:txBody>
      </p:sp>
      <p:sp>
        <p:nvSpPr>
          <p:cNvPr id="137255" name="Text Box 39"/>
          <p:cNvSpPr txBox="1">
            <a:spLocks noChangeArrowheads="1"/>
          </p:cNvSpPr>
          <p:nvPr/>
        </p:nvSpPr>
        <p:spPr bwMode="auto">
          <a:xfrm>
            <a:off x="3059113" y="2890044"/>
            <a:ext cx="3619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</a:t>
            </a:r>
          </a:p>
        </p:txBody>
      </p:sp>
      <p:sp>
        <p:nvSpPr>
          <p:cNvPr id="137257" name="Text Box 41"/>
          <p:cNvSpPr txBox="1">
            <a:spLocks noChangeArrowheads="1"/>
          </p:cNvSpPr>
          <p:nvPr/>
        </p:nvSpPr>
        <p:spPr bwMode="auto">
          <a:xfrm>
            <a:off x="4210050" y="3893344"/>
            <a:ext cx="3619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137259" name="Text Box 43"/>
          <p:cNvSpPr txBox="1">
            <a:spLocks noChangeArrowheads="1"/>
          </p:cNvSpPr>
          <p:nvPr/>
        </p:nvSpPr>
        <p:spPr bwMode="auto">
          <a:xfrm>
            <a:off x="4356100" y="2890044"/>
            <a:ext cx="3619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137260" name="Text Box 44"/>
          <p:cNvSpPr txBox="1">
            <a:spLocks noChangeArrowheads="1"/>
          </p:cNvSpPr>
          <p:nvPr/>
        </p:nvSpPr>
        <p:spPr bwMode="auto">
          <a:xfrm>
            <a:off x="4140200" y="1953419"/>
            <a:ext cx="3619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</a:t>
            </a:r>
          </a:p>
        </p:txBody>
      </p:sp>
      <p:sp>
        <p:nvSpPr>
          <p:cNvPr id="137262" name="Text Box 46"/>
          <p:cNvSpPr txBox="1">
            <a:spLocks noChangeArrowheads="1"/>
          </p:cNvSpPr>
          <p:nvPr/>
        </p:nvSpPr>
        <p:spPr bwMode="auto">
          <a:xfrm>
            <a:off x="5651500" y="1881982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137263" name="Text Box 47"/>
          <p:cNvSpPr txBox="1">
            <a:spLocks noChangeArrowheads="1"/>
          </p:cNvSpPr>
          <p:nvPr/>
        </p:nvSpPr>
        <p:spPr bwMode="auto">
          <a:xfrm>
            <a:off x="4648200" y="1124744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12700069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Threaded Binary Tree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Thread</a:t>
            </a:r>
          </a:p>
          <a:p>
            <a:pPr lvl="1"/>
            <a:r>
              <a:rPr lang="en-US" altLang="ko-KR" sz="2000" dirty="0"/>
              <a:t>A way to make use of the null links in the linked representation of a tree</a:t>
            </a:r>
          </a:p>
          <a:p>
            <a:pPr lvl="1"/>
            <a:r>
              <a:rPr lang="en-US" altLang="ko-KR" sz="2000" dirty="0"/>
              <a:t>A null link is replaced by a pointer, called </a:t>
            </a:r>
            <a:r>
              <a:rPr lang="en-US" altLang="ko-KR" sz="2000" dirty="0">
                <a:solidFill>
                  <a:schemeClr val="accent2"/>
                </a:solidFill>
              </a:rPr>
              <a:t>thread</a:t>
            </a:r>
            <a:r>
              <a:rPr lang="en-US" altLang="ko-KR" sz="2000" dirty="0"/>
              <a:t>, to another node in the tree</a:t>
            </a:r>
          </a:p>
          <a:p>
            <a:pPr lvl="1"/>
            <a:r>
              <a:rPr lang="en-US" altLang="ko-KR" sz="2000" dirty="0"/>
              <a:t>If </a:t>
            </a:r>
            <a:r>
              <a:rPr lang="en-US" altLang="ko-KR" sz="2000" dirty="0" err="1"/>
              <a:t>leftChild</a:t>
            </a:r>
            <a:r>
              <a:rPr lang="en-US" altLang="ko-KR" sz="2000" dirty="0"/>
              <a:t> is null, it is replaced by a pointer to its </a:t>
            </a:r>
            <a:r>
              <a:rPr lang="en-US" altLang="ko-KR" sz="2000" dirty="0" err="1"/>
              <a:t>inorder</a:t>
            </a:r>
            <a:r>
              <a:rPr lang="en-US" altLang="ko-KR" sz="2000" dirty="0"/>
              <a:t> predecessor </a:t>
            </a:r>
          </a:p>
          <a:p>
            <a:pPr lvl="1"/>
            <a:r>
              <a:rPr lang="en-US" altLang="ko-KR" sz="2000" dirty="0"/>
              <a:t>If </a:t>
            </a:r>
            <a:r>
              <a:rPr lang="en-US" altLang="ko-KR" sz="2000" dirty="0" err="1"/>
              <a:t>rightChild</a:t>
            </a:r>
            <a:r>
              <a:rPr lang="en-US" altLang="ko-KR" sz="2000" dirty="0"/>
              <a:t> is null, it is done by one to its </a:t>
            </a:r>
            <a:r>
              <a:rPr lang="en-US" altLang="ko-KR" sz="2000" dirty="0" err="1"/>
              <a:t>inorder</a:t>
            </a:r>
            <a:r>
              <a:rPr lang="en-US" altLang="ko-KR" sz="2000" dirty="0"/>
              <a:t> successor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43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6D81EA-06D2-5247-A48F-B96F64CA1264}"/>
              </a:ext>
            </a:extLst>
          </p:cNvPr>
          <p:cNvSpPr txBox="1"/>
          <p:nvPr/>
        </p:nvSpPr>
        <p:spPr>
          <a:xfrm>
            <a:off x="756265" y="4509120"/>
            <a:ext cx="7592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부모로 가는 </a:t>
            </a:r>
            <a:r>
              <a:rPr lang="en-US" altLang="ko-KR" dirty="0"/>
              <a:t>link</a:t>
            </a:r>
            <a:r>
              <a:rPr lang="ko-KR" altLang="en-US" dirty="0" err="1"/>
              <a:t>를</a:t>
            </a:r>
            <a:r>
              <a:rPr lang="ko-KR" altLang="en-US" dirty="0"/>
              <a:t> 만들면 그만큼 크기가 커지기 때문에 </a:t>
            </a:r>
            <a:r>
              <a:rPr lang="en-US" altLang="ko-KR" dirty="0"/>
              <a:t>overhead</a:t>
            </a:r>
            <a:r>
              <a:rPr lang="ko-KR" altLang="en-US" dirty="0"/>
              <a:t>가 생긴다고 할 수 있다</a:t>
            </a:r>
            <a:r>
              <a:rPr lang="en-US" altLang="ko-KR" dirty="0"/>
              <a:t>. </a:t>
            </a:r>
          </a:p>
          <a:p>
            <a:r>
              <a:rPr kumimoji="1" lang="en-US" altLang="ko-KR" dirty="0"/>
              <a:t>N+1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link</a:t>
            </a:r>
            <a:r>
              <a:rPr kumimoji="1" lang="ko-KR" altLang="en-US" dirty="0"/>
              <a:t>는 놀게 됨</a:t>
            </a:r>
            <a:r>
              <a:rPr kumimoji="1" lang="en-US" altLang="ko-KR" dirty="0"/>
              <a:t>. </a:t>
            </a:r>
          </a:p>
          <a:p>
            <a:r>
              <a:rPr lang="ko-KR" altLang="en-US" dirty="0"/>
              <a:t>노는 </a:t>
            </a:r>
            <a:r>
              <a:rPr lang="en-US" altLang="ko-KR" dirty="0"/>
              <a:t>link</a:t>
            </a:r>
            <a:r>
              <a:rPr lang="ko-KR" altLang="en-US" dirty="0"/>
              <a:t>도 사용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Recursive</a:t>
            </a:r>
            <a:r>
              <a:rPr lang="ko-KR" altLang="en-US" dirty="0"/>
              <a:t>한 함수를 사용해서 </a:t>
            </a:r>
            <a:r>
              <a:rPr lang="en-US" altLang="ko-KR" dirty="0"/>
              <a:t>traversal</a:t>
            </a:r>
            <a:r>
              <a:rPr lang="ko-KR" altLang="en-US" dirty="0"/>
              <a:t>을 해도 </a:t>
            </a:r>
            <a:r>
              <a:rPr lang="en-US" altLang="ko-KR" dirty="0"/>
              <a:t>system</a:t>
            </a:r>
            <a:r>
              <a:rPr lang="ko-KR" altLang="en-US" dirty="0"/>
              <a:t>에 있는 </a:t>
            </a:r>
            <a:r>
              <a:rPr lang="en-US" altLang="ko-KR" dirty="0"/>
              <a:t>stack</a:t>
            </a:r>
            <a:r>
              <a:rPr lang="ko-KR" altLang="en-US" dirty="0"/>
              <a:t>을 사용하게 됨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/>
              <a:t>stack </a:t>
            </a:r>
            <a:r>
              <a:rPr lang="ko-KR" altLang="en-US" dirty="0"/>
              <a:t>공간도 절약하는 방법을 </a:t>
            </a:r>
            <a:r>
              <a:rPr lang="ko-KR" altLang="en-US" dirty="0" err="1"/>
              <a:t>생각해냄</a:t>
            </a:r>
            <a:r>
              <a:rPr lang="en-US" altLang="ko-KR" dirty="0"/>
              <a:t>. </a:t>
            </a:r>
            <a:endParaRPr kumimoji="1" lang="ko-KR" altLang="en-US" dirty="0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An Example of Threaded Binary Tree</a:t>
            </a:r>
          </a:p>
        </p:txBody>
      </p:sp>
      <p:sp>
        <p:nvSpPr>
          <p:cNvPr id="43" name="슬라이드 번호 개체 틀 4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44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60529" name="Freeform 113"/>
          <p:cNvSpPr>
            <a:spLocks/>
          </p:cNvSpPr>
          <p:nvPr/>
        </p:nvSpPr>
        <p:spPr bwMode="auto">
          <a:xfrm>
            <a:off x="5724103" y="2781498"/>
            <a:ext cx="576262" cy="863600"/>
          </a:xfrm>
          <a:custGeom>
            <a:avLst/>
            <a:gdLst/>
            <a:ahLst/>
            <a:cxnLst>
              <a:cxn ang="0">
                <a:pos x="0" y="544"/>
              </a:cxn>
              <a:cxn ang="0">
                <a:pos x="227" y="544"/>
              </a:cxn>
              <a:cxn ang="0">
                <a:pos x="363" y="0"/>
              </a:cxn>
            </a:cxnLst>
            <a:rect l="0" t="0" r="r" b="b"/>
            <a:pathLst>
              <a:path w="363" h="544">
                <a:moveTo>
                  <a:pt x="0" y="544"/>
                </a:moveTo>
                <a:lnTo>
                  <a:pt x="227" y="544"/>
                </a:lnTo>
                <a:lnTo>
                  <a:pt x="363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0530" name="Freeform 114"/>
          <p:cNvSpPr>
            <a:spLocks/>
          </p:cNvSpPr>
          <p:nvPr/>
        </p:nvSpPr>
        <p:spPr bwMode="auto">
          <a:xfrm>
            <a:off x="6373390" y="2781498"/>
            <a:ext cx="719138" cy="936625"/>
          </a:xfrm>
          <a:custGeom>
            <a:avLst/>
            <a:gdLst/>
            <a:ahLst/>
            <a:cxnLst>
              <a:cxn ang="0">
                <a:pos x="453" y="590"/>
              </a:cxn>
              <a:cxn ang="0">
                <a:pos x="136" y="590"/>
              </a:cxn>
              <a:cxn ang="0">
                <a:pos x="0" y="0"/>
              </a:cxn>
            </a:cxnLst>
            <a:rect l="0" t="0" r="r" b="b"/>
            <a:pathLst>
              <a:path w="453" h="590">
                <a:moveTo>
                  <a:pt x="453" y="590"/>
                </a:moveTo>
                <a:lnTo>
                  <a:pt x="136" y="59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0531" name="Freeform 115"/>
          <p:cNvSpPr>
            <a:spLocks/>
          </p:cNvSpPr>
          <p:nvPr/>
        </p:nvSpPr>
        <p:spPr bwMode="auto">
          <a:xfrm>
            <a:off x="7524328" y="2852936"/>
            <a:ext cx="431800" cy="865187"/>
          </a:xfrm>
          <a:custGeom>
            <a:avLst/>
            <a:gdLst/>
            <a:ahLst/>
            <a:cxnLst>
              <a:cxn ang="0">
                <a:pos x="0" y="545"/>
              </a:cxn>
              <a:cxn ang="0">
                <a:pos x="272" y="545"/>
              </a:cxn>
              <a:cxn ang="0">
                <a:pos x="272" y="0"/>
              </a:cxn>
            </a:cxnLst>
            <a:rect l="0" t="0" r="r" b="b"/>
            <a:pathLst>
              <a:path w="272" h="545">
                <a:moveTo>
                  <a:pt x="0" y="545"/>
                </a:moveTo>
                <a:lnTo>
                  <a:pt x="272" y="545"/>
                </a:lnTo>
                <a:lnTo>
                  <a:pt x="272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0527" name="Freeform 111"/>
          <p:cNvSpPr>
            <a:spLocks/>
          </p:cNvSpPr>
          <p:nvPr/>
        </p:nvSpPr>
        <p:spPr bwMode="auto">
          <a:xfrm>
            <a:off x="4931940" y="1628973"/>
            <a:ext cx="433388" cy="2016125"/>
          </a:xfrm>
          <a:custGeom>
            <a:avLst/>
            <a:gdLst/>
            <a:ahLst/>
            <a:cxnLst>
              <a:cxn ang="0">
                <a:pos x="273" y="1270"/>
              </a:cxn>
              <a:cxn ang="0">
                <a:pos x="0" y="1270"/>
              </a:cxn>
              <a:cxn ang="0">
                <a:pos x="0" y="0"/>
              </a:cxn>
            </a:cxnLst>
            <a:rect l="0" t="0" r="r" b="b"/>
            <a:pathLst>
              <a:path w="273" h="1270">
                <a:moveTo>
                  <a:pt x="273" y="1270"/>
                </a:moveTo>
                <a:lnTo>
                  <a:pt x="0" y="127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0528" name="Freeform 112"/>
          <p:cNvSpPr>
            <a:spLocks/>
          </p:cNvSpPr>
          <p:nvPr/>
        </p:nvSpPr>
        <p:spPr bwMode="auto">
          <a:xfrm>
            <a:off x="4428703" y="1628973"/>
            <a:ext cx="360362" cy="2016125"/>
          </a:xfrm>
          <a:custGeom>
            <a:avLst/>
            <a:gdLst/>
            <a:ahLst/>
            <a:cxnLst>
              <a:cxn ang="0">
                <a:pos x="0" y="1224"/>
              </a:cxn>
              <a:cxn ang="0">
                <a:pos x="227" y="1224"/>
              </a:cxn>
              <a:cxn ang="0">
                <a:pos x="227" y="0"/>
              </a:cxn>
            </a:cxnLst>
            <a:rect l="0" t="0" r="r" b="b"/>
            <a:pathLst>
              <a:path w="227" h="1224">
                <a:moveTo>
                  <a:pt x="0" y="1224"/>
                </a:moveTo>
                <a:lnTo>
                  <a:pt x="227" y="1224"/>
                </a:lnTo>
                <a:lnTo>
                  <a:pt x="227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0526" name="Freeform 110"/>
          <p:cNvSpPr>
            <a:spLocks/>
          </p:cNvSpPr>
          <p:nvPr/>
        </p:nvSpPr>
        <p:spPr bwMode="auto">
          <a:xfrm>
            <a:off x="3276178" y="2781498"/>
            <a:ext cx="720725" cy="936625"/>
          </a:xfrm>
          <a:custGeom>
            <a:avLst/>
            <a:gdLst/>
            <a:ahLst/>
            <a:cxnLst>
              <a:cxn ang="0">
                <a:pos x="454" y="590"/>
              </a:cxn>
              <a:cxn ang="0">
                <a:pos x="182" y="590"/>
              </a:cxn>
              <a:cxn ang="0">
                <a:pos x="0" y="0"/>
              </a:cxn>
            </a:cxnLst>
            <a:rect l="0" t="0" r="r" b="b"/>
            <a:pathLst>
              <a:path w="454" h="590">
                <a:moveTo>
                  <a:pt x="454" y="590"/>
                </a:moveTo>
                <a:lnTo>
                  <a:pt x="182" y="59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0525" name="Freeform 109"/>
          <p:cNvSpPr>
            <a:spLocks/>
          </p:cNvSpPr>
          <p:nvPr/>
        </p:nvSpPr>
        <p:spPr bwMode="auto">
          <a:xfrm>
            <a:off x="3131715" y="2781498"/>
            <a:ext cx="649288" cy="2087563"/>
          </a:xfrm>
          <a:custGeom>
            <a:avLst/>
            <a:gdLst/>
            <a:ahLst/>
            <a:cxnLst>
              <a:cxn ang="0">
                <a:pos x="136" y="1315"/>
              </a:cxn>
              <a:cxn ang="0">
                <a:pos x="409" y="1315"/>
              </a:cxn>
              <a:cxn ang="0">
                <a:pos x="0" y="0"/>
              </a:cxn>
            </a:cxnLst>
            <a:rect l="0" t="0" r="r" b="b"/>
            <a:pathLst>
              <a:path w="409" h="1315">
                <a:moveTo>
                  <a:pt x="136" y="1315"/>
                </a:moveTo>
                <a:lnTo>
                  <a:pt x="409" y="1315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0524" name="Freeform 108"/>
          <p:cNvSpPr>
            <a:spLocks/>
          </p:cNvSpPr>
          <p:nvPr/>
        </p:nvSpPr>
        <p:spPr bwMode="auto">
          <a:xfrm>
            <a:off x="2484015" y="3860998"/>
            <a:ext cx="574675" cy="1079500"/>
          </a:xfrm>
          <a:custGeom>
            <a:avLst/>
            <a:gdLst/>
            <a:ahLst/>
            <a:cxnLst>
              <a:cxn ang="0">
                <a:pos x="362" y="680"/>
              </a:cxn>
              <a:cxn ang="0">
                <a:pos x="0" y="680"/>
              </a:cxn>
              <a:cxn ang="0">
                <a:pos x="0" y="0"/>
              </a:cxn>
            </a:cxnLst>
            <a:rect l="0" t="0" r="r" b="b"/>
            <a:pathLst>
              <a:path w="362" h="680">
                <a:moveTo>
                  <a:pt x="362" y="680"/>
                </a:moveTo>
                <a:lnTo>
                  <a:pt x="0" y="68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0523" name="Freeform 107"/>
          <p:cNvSpPr>
            <a:spLocks/>
          </p:cNvSpPr>
          <p:nvPr/>
        </p:nvSpPr>
        <p:spPr bwMode="auto">
          <a:xfrm flipH="1">
            <a:off x="1764878" y="3860998"/>
            <a:ext cx="574675" cy="1079500"/>
          </a:xfrm>
          <a:custGeom>
            <a:avLst/>
            <a:gdLst/>
            <a:ahLst/>
            <a:cxnLst>
              <a:cxn ang="0">
                <a:pos x="362" y="680"/>
              </a:cxn>
              <a:cxn ang="0">
                <a:pos x="0" y="680"/>
              </a:cxn>
              <a:cxn ang="0">
                <a:pos x="0" y="0"/>
              </a:cxn>
            </a:cxnLst>
            <a:rect l="0" t="0" r="r" b="b"/>
            <a:pathLst>
              <a:path w="362" h="680">
                <a:moveTo>
                  <a:pt x="362" y="680"/>
                </a:moveTo>
                <a:lnTo>
                  <a:pt x="0" y="68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0522" name="Freeform 106"/>
          <p:cNvSpPr>
            <a:spLocks/>
          </p:cNvSpPr>
          <p:nvPr/>
        </p:nvSpPr>
        <p:spPr bwMode="auto">
          <a:xfrm>
            <a:off x="756815" y="3860998"/>
            <a:ext cx="574675" cy="1079500"/>
          </a:xfrm>
          <a:custGeom>
            <a:avLst/>
            <a:gdLst/>
            <a:ahLst/>
            <a:cxnLst>
              <a:cxn ang="0">
                <a:pos x="362" y="680"/>
              </a:cxn>
              <a:cxn ang="0">
                <a:pos x="0" y="680"/>
              </a:cxn>
              <a:cxn ang="0">
                <a:pos x="0" y="0"/>
              </a:cxn>
            </a:cxnLst>
            <a:rect l="0" t="0" r="r" b="b"/>
            <a:pathLst>
              <a:path w="362" h="680">
                <a:moveTo>
                  <a:pt x="362" y="680"/>
                </a:moveTo>
                <a:lnTo>
                  <a:pt x="0" y="68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0488" name="Line 72"/>
          <p:cNvSpPr>
            <a:spLocks noChangeShapeType="1"/>
          </p:cNvSpPr>
          <p:nvPr/>
        </p:nvSpPr>
        <p:spPr bwMode="auto">
          <a:xfrm flipH="1">
            <a:off x="3276178" y="1341636"/>
            <a:ext cx="1512887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0489" name="Line 73"/>
          <p:cNvSpPr>
            <a:spLocks noChangeShapeType="1"/>
          </p:cNvSpPr>
          <p:nvPr/>
        </p:nvSpPr>
        <p:spPr bwMode="auto">
          <a:xfrm>
            <a:off x="4860503" y="1341636"/>
            <a:ext cx="1368425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0486" name="Oval 70"/>
          <p:cNvSpPr>
            <a:spLocks noChangeArrowheads="1"/>
          </p:cNvSpPr>
          <p:nvPr/>
        </p:nvSpPr>
        <p:spPr bwMode="auto">
          <a:xfrm>
            <a:off x="4428703" y="909836"/>
            <a:ext cx="792162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0487" name="Text Box 71"/>
          <p:cNvSpPr txBox="1">
            <a:spLocks noChangeArrowheads="1"/>
          </p:cNvSpPr>
          <p:nvPr/>
        </p:nvSpPr>
        <p:spPr bwMode="auto">
          <a:xfrm>
            <a:off x="4666681" y="1052711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60490" name="Line 74"/>
          <p:cNvSpPr>
            <a:spLocks noChangeShapeType="1"/>
          </p:cNvSpPr>
          <p:nvPr/>
        </p:nvSpPr>
        <p:spPr bwMode="auto">
          <a:xfrm flipH="1">
            <a:off x="2339553" y="2565598"/>
            <a:ext cx="7207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0491" name="Line 75"/>
          <p:cNvSpPr>
            <a:spLocks noChangeShapeType="1"/>
          </p:cNvSpPr>
          <p:nvPr/>
        </p:nvSpPr>
        <p:spPr bwMode="auto">
          <a:xfrm>
            <a:off x="3276178" y="2565598"/>
            <a:ext cx="792162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0492" name="Oval 76"/>
          <p:cNvSpPr>
            <a:spLocks noChangeArrowheads="1"/>
          </p:cNvSpPr>
          <p:nvPr/>
        </p:nvSpPr>
        <p:spPr bwMode="auto">
          <a:xfrm>
            <a:off x="2771353" y="2062361"/>
            <a:ext cx="792162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0493" name="Text Box 77"/>
          <p:cNvSpPr txBox="1">
            <a:spLocks noChangeArrowheads="1"/>
          </p:cNvSpPr>
          <p:nvPr/>
        </p:nvSpPr>
        <p:spPr bwMode="auto">
          <a:xfrm>
            <a:off x="3009331" y="2205236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60494" name="Line 78"/>
          <p:cNvSpPr>
            <a:spLocks noChangeShapeType="1"/>
          </p:cNvSpPr>
          <p:nvPr/>
        </p:nvSpPr>
        <p:spPr bwMode="auto">
          <a:xfrm flipH="1">
            <a:off x="5508203" y="2637036"/>
            <a:ext cx="7207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0495" name="Line 79"/>
          <p:cNvSpPr>
            <a:spLocks noChangeShapeType="1"/>
          </p:cNvSpPr>
          <p:nvPr/>
        </p:nvSpPr>
        <p:spPr bwMode="auto">
          <a:xfrm>
            <a:off x="6444828" y="2637036"/>
            <a:ext cx="64770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0496" name="Oval 80"/>
          <p:cNvSpPr>
            <a:spLocks noChangeArrowheads="1"/>
          </p:cNvSpPr>
          <p:nvPr/>
        </p:nvSpPr>
        <p:spPr bwMode="auto">
          <a:xfrm>
            <a:off x="5940003" y="2133798"/>
            <a:ext cx="792162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0497" name="Text Box 81"/>
          <p:cNvSpPr txBox="1">
            <a:spLocks noChangeArrowheads="1"/>
          </p:cNvSpPr>
          <p:nvPr/>
        </p:nvSpPr>
        <p:spPr bwMode="auto">
          <a:xfrm>
            <a:off x="6171778" y="2276673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60498" name="Line 82"/>
          <p:cNvSpPr>
            <a:spLocks noChangeShapeType="1"/>
          </p:cNvSpPr>
          <p:nvPr/>
        </p:nvSpPr>
        <p:spPr bwMode="auto">
          <a:xfrm flipH="1">
            <a:off x="1547390" y="3718123"/>
            <a:ext cx="7207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0499" name="Line 83"/>
          <p:cNvSpPr>
            <a:spLocks noChangeShapeType="1"/>
          </p:cNvSpPr>
          <p:nvPr/>
        </p:nvSpPr>
        <p:spPr bwMode="auto">
          <a:xfrm>
            <a:off x="2484015" y="3718123"/>
            <a:ext cx="64770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0500" name="Oval 84"/>
          <p:cNvSpPr>
            <a:spLocks noChangeArrowheads="1"/>
          </p:cNvSpPr>
          <p:nvPr/>
        </p:nvSpPr>
        <p:spPr bwMode="auto">
          <a:xfrm>
            <a:off x="1979190" y="3214886"/>
            <a:ext cx="792163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0501" name="Text Box 85"/>
          <p:cNvSpPr txBox="1">
            <a:spLocks noChangeArrowheads="1"/>
          </p:cNvSpPr>
          <p:nvPr/>
        </p:nvSpPr>
        <p:spPr bwMode="auto">
          <a:xfrm>
            <a:off x="2217169" y="3357761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60504" name="Oval 88"/>
          <p:cNvSpPr>
            <a:spLocks noChangeArrowheads="1"/>
          </p:cNvSpPr>
          <p:nvPr/>
        </p:nvSpPr>
        <p:spPr bwMode="auto">
          <a:xfrm>
            <a:off x="3781003" y="3357761"/>
            <a:ext cx="792162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0505" name="Text Box 89"/>
          <p:cNvSpPr txBox="1">
            <a:spLocks noChangeArrowheads="1"/>
          </p:cNvSpPr>
          <p:nvPr/>
        </p:nvSpPr>
        <p:spPr bwMode="auto">
          <a:xfrm>
            <a:off x="4018188" y="3500636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0508" name="Oval 92"/>
          <p:cNvSpPr>
            <a:spLocks noChangeArrowheads="1"/>
          </p:cNvSpPr>
          <p:nvPr/>
        </p:nvSpPr>
        <p:spPr bwMode="auto">
          <a:xfrm>
            <a:off x="6876628" y="3359348"/>
            <a:ext cx="792162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0509" name="Text Box 93"/>
          <p:cNvSpPr txBox="1">
            <a:spLocks noChangeArrowheads="1"/>
          </p:cNvSpPr>
          <p:nvPr/>
        </p:nvSpPr>
        <p:spPr bwMode="auto">
          <a:xfrm>
            <a:off x="7114606" y="3502223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60512" name="Oval 96"/>
          <p:cNvSpPr>
            <a:spLocks noChangeArrowheads="1"/>
          </p:cNvSpPr>
          <p:nvPr/>
        </p:nvSpPr>
        <p:spPr bwMode="auto">
          <a:xfrm>
            <a:off x="5147840" y="3357761"/>
            <a:ext cx="792163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0513" name="Text Box 97"/>
          <p:cNvSpPr txBox="1">
            <a:spLocks noChangeArrowheads="1"/>
          </p:cNvSpPr>
          <p:nvPr/>
        </p:nvSpPr>
        <p:spPr bwMode="auto">
          <a:xfrm>
            <a:off x="5379615" y="3500636"/>
            <a:ext cx="338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60516" name="Oval 100"/>
          <p:cNvSpPr>
            <a:spLocks noChangeArrowheads="1"/>
          </p:cNvSpPr>
          <p:nvPr/>
        </p:nvSpPr>
        <p:spPr bwMode="auto">
          <a:xfrm>
            <a:off x="1115590" y="4581723"/>
            <a:ext cx="792163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0517" name="Text Box 101"/>
          <p:cNvSpPr txBox="1">
            <a:spLocks noChangeArrowheads="1"/>
          </p:cNvSpPr>
          <p:nvPr/>
        </p:nvSpPr>
        <p:spPr bwMode="auto">
          <a:xfrm>
            <a:off x="1353569" y="472459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60520" name="Oval 104"/>
          <p:cNvSpPr>
            <a:spLocks noChangeArrowheads="1"/>
          </p:cNvSpPr>
          <p:nvPr/>
        </p:nvSpPr>
        <p:spPr bwMode="auto">
          <a:xfrm>
            <a:off x="2771353" y="4581723"/>
            <a:ext cx="792162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0521" name="Text Box 105"/>
          <p:cNvSpPr txBox="1">
            <a:spLocks noChangeArrowheads="1"/>
          </p:cNvSpPr>
          <p:nvPr/>
        </p:nvSpPr>
        <p:spPr bwMode="auto">
          <a:xfrm>
            <a:off x="3010919" y="4724598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Threaded Binary Tree Representation (1)</a:t>
            </a:r>
            <a:endParaRPr lang="ko-KR" alt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68923" y="726831"/>
            <a:ext cx="8639581" cy="5521569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1800" b="1" dirty="0" err="1">
                <a:latin typeface="Courier New" pitchFamily="49" charset="0"/>
              </a:rPr>
              <a:t>typedef</a:t>
            </a:r>
            <a:r>
              <a:rPr lang="en-US" altLang="ko-KR" sz="1800" b="1" dirty="0">
                <a:latin typeface="Courier New" pitchFamily="49" charset="0"/>
              </a:rPr>
              <a:t> </a:t>
            </a:r>
            <a:r>
              <a:rPr lang="en-US" altLang="ko-KR" sz="1800" b="1" dirty="0" err="1">
                <a:latin typeface="Courier New" pitchFamily="49" charset="0"/>
              </a:rPr>
              <a:t>struct</a:t>
            </a:r>
            <a:r>
              <a:rPr lang="en-US" altLang="ko-KR" sz="1800" b="1" dirty="0">
                <a:latin typeface="Courier New" pitchFamily="49" charset="0"/>
              </a:rPr>
              <a:t> </a:t>
            </a:r>
            <a:r>
              <a:rPr lang="en-US" altLang="ko-KR" sz="1800" b="1" dirty="0" err="1">
                <a:latin typeface="Courier New" pitchFamily="49" charset="0"/>
              </a:rPr>
              <a:t>threadedTree</a:t>
            </a:r>
            <a:r>
              <a:rPr lang="en-US" altLang="ko-KR" sz="1800" b="1" dirty="0">
                <a:latin typeface="Courier New" pitchFamily="49" charset="0"/>
              </a:rPr>
              <a:t> *</a:t>
            </a:r>
            <a:r>
              <a:rPr lang="en-US" altLang="ko-KR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threadedPointer</a:t>
            </a:r>
            <a:r>
              <a:rPr lang="en-US" altLang="ko-KR" sz="1800" b="1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1800" b="1" dirty="0" err="1">
                <a:latin typeface="Courier New" pitchFamily="49" charset="0"/>
              </a:rPr>
              <a:t>typedef</a:t>
            </a:r>
            <a:r>
              <a:rPr lang="en-US" altLang="ko-KR" sz="1800" b="1" dirty="0">
                <a:latin typeface="Courier New" pitchFamily="49" charset="0"/>
              </a:rPr>
              <a:t> </a:t>
            </a:r>
            <a:r>
              <a:rPr lang="en-US" altLang="ko-KR" sz="1800" b="1" dirty="0" err="1">
                <a:latin typeface="Courier New" pitchFamily="49" charset="0"/>
              </a:rPr>
              <a:t>struct</a:t>
            </a:r>
            <a:r>
              <a:rPr lang="en-US" altLang="ko-KR" sz="1800" b="1" dirty="0">
                <a:latin typeface="Courier New" pitchFamily="49" charset="0"/>
              </a:rPr>
              <a:t> </a:t>
            </a:r>
            <a:r>
              <a:rPr lang="en-US" altLang="ko-KR" sz="1800" b="1" dirty="0" err="1">
                <a:latin typeface="Courier New" pitchFamily="49" charset="0"/>
              </a:rPr>
              <a:t>threadedTree</a:t>
            </a:r>
            <a:r>
              <a:rPr lang="en-US" altLang="ko-KR" sz="1800" b="1" dirty="0">
                <a:latin typeface="Courier New" pitchFamily="49" charset="0"/>
              </a:rPr>
              <a:t> {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short </a:t>
            </a:r>
            <a:r>
              <a:rPr lang="en-US" altLang="ko-KR" sz="1800" b="1" dirty="0" err="1">
                <a:latin typeface="Courier New" pitchFamily="49" charset="0"/>
              </a:rPr>
              <a:t>int</a:t>
            </a:r>
            <a:r>
              <a:rPr lang="en-US" altLang="ko-KR" sz="1800" b="1" dirty="0">
                <a:latin typeface="Courier New" pitchFamily="49" charset="0"/>
              </a:rPr>
              <a:t> </a:t>
            </a:r>
            <a:r>
              <a:rPr lang="en-US" altLang="ko-KR" sz="1800" b="1" dirty="0" err="1">
                <a:latin typeface="Courier New" pitchFamily="49" charset="0"/>
              </a:rPr>
              <a:t>leftThread</a:t>
            </a:r>
            <a:r>
              <a:rPr lang="en-US" altLang="ko-KR" sz="1800" b="1" dirty="0">
                <a:latin typeface="Courier New" pitchFamily="49" charset="0"/>
              </a:rPr>
              <a:t>; /* TRUE if </a:t>
            </a:r>
            <a:r>
              <a:rPr lang="en-US" altLang="ko-KR" sz="1800" b="1" dirty="0" err="1">
                <a:latin typeface="Courier New" pitchFamily="49" charset="0"/>
              </a:rPr>
              <a:t>leftChild</a:t>
            </a:r>
            <a:r>
              <a:rPr lang="en-US" altLang="ko-KR" sz="1800" b="1" dirty="0">
                <a:latin typeface="Courier New" pitchFamily="49" charset="0"/>
              </a:rPr>
              <a:t> is thread */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</a:t>
            </a:r>
            <a:r>
              <a:rPr lang="en-US" altLang="ko-KR" sz="1800" b="1" dirty="0" err="1">
                <a:latin typeface="Courier New" pitchFamily="49" charset="0"/>
              </a:rPr>
              <a:t>threadedPointer</a:t>
            </a:r>
            <a:r>
              <a:rPr lang="en-US" altLang="ko-KR" sz="1800" b="1" dirty="0">
                <a:latin typeface="Courier New" pitchFamily="49" charset="0"/>
              </a:rPr>
              <a:t> </a:t>
            </a:r>
            <a:r>
              <a:rPr lang="en-US" altLang="ko-KR" sz="1800" b="1" dirty="0" err="1">
                <a:latin typeface="Courier New" pitchFamily="49" charset="0"/>
              </a:rPr>
              <a:t>leftChild</a:t>
            </a:r>
            <a:r>
              <a:rPr lang="en-US" altLang="ko-KR" sz="1800" b="1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char data;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</a:t>
            </a:r>
            <a:r>
              <a:rPr lang="en-US" altLang="ko-KR" sz="1800" b="1" dirty="0" err="1">
                <a:latin typeface="Courier New" pitchFamily="49" charset="0"/>
              </a:rPr>
              <a:t>threadedPointer</a:t>
            </a:r>
            <a:r>
              <a:rPr lang="en-US" altLang="ko-KR" sz="1800" b="1" dirty="0">
                <a:latin typeface="Courier New" pitchFamily="49" charset="0"/>
              </a:rPr>
              <a:t> </a:t>
            </a:r>
            <a:r>
              <a:rPr lang="en-US" altLang="ko-KR" sz="1800" b="1" dirty="0" err="1">
                <a:latin typeface="Courier New" pitchFamily="49" charset="0"/>
              </a:rPr>
              <a:t>rightChild</a:t>
            </a:r>
            <a:r>
              <a:rPr lang="en-US" altLang="ko-KR" sz="1800" b="1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short </a:t>
            </a:r>
            <a:r>
              <a:rPr lang="en-US" altLang="ko-KR" sz="1800" b="1" dirty="0" err="1">
                <a:latin typeface="Courier New" pitchFamily="49" charset="0"/>
              </a:rPr>
              <a:t>int</a:t>
            </a:r>
            <a:r>
              <a:rPr lang="en-US" altLang="ko-KR" sz="1800" b="1" dirty="0">
                <a:latin typeface="Courier New" pitchFamily="49" charset="0"/>
              </a:rPr>
              <a:t> </a:t>
            </a:r>
            <a:r>
              <a:rPr lang="en-US" altLang="ko-KR" sz="1800" b="1" dirty="0" err="1">
                <a:latin typeface="Courier New" pitchFamily="49" charset="0"/>
              </a:rPr>
              <a:t>rightThread</a:t>
            </a:r>
            <a:r>
              <a:rPr lang="en-US" altLang="ko-KR" sz="1800" b="1" dirty="0">
                <a:latin typeface="Courier New" pitchFamily="49" charset="0"/>
              </a:rPr>
              <a:t>; /* TRUE if </a:t>
            </a:r>
            <a:r>
              <a:rPr lang="en-US" altLang="ko-KR" sz="1800" b="1" dirty="0" err="1">
                <a:latin typeface="Courier New" pitchFamily="49" charset="0"/>
              </a:rPr>
              <a:t>rightChild</a:t>
            </a:r>
            <a:r>
              <a:rPr lang="en-US" altLang="ko-KR" sz="1800" b="1" dirty="0">
                <a:latin typeface="Courier New" pitchFamily="49" charset="0"/>
              </a:rPr>
              <a:t> is thread */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45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Threaded Binary Tree Representation (2)</a:t>
            </a:r>
            <a:endParaRPr lang="ko-KR" altLang="en-US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An empty threaded tree</a:t>
            </a:r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46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1331913" y="2205038"/>
            <a:ext cx="6624637" cy="720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9" name="Line 5"/>
          <p:cNvSpPr>
            <a:spLocks noChangeShapeType="1"/>
          </p:cNvSpPr>
          <p:nvPr/>
        </p:nvSpPr>
        <p:spPr bwMode="auto">
          <a:xfrm>
            <a:off x="4111625" y="2205038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>
            <a:off x="5119688" y="2205038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>
            <a:off x="6559550" y="2205038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72" name="Line 8"/>
          <p:cNvSpPr>
            <a:spLocks noChangeShapeType="1"/>
          </p:cNvSpPr>
          <p:nvPr/>
        </p:nvSpPr>
        <p:spPr bwMode="auto">
          <a:xfrm>
            <a:off x="2816225" y="2205038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73" name="Freeform 9"/>
          <p:cNvSpPr>
            <a:spLocks/>
          </p:cNvSpPr>
          <p:nvPr/>
        </p:nvSpPr>
        <p:spPr bwMode="auto">
          <a:xfrm>
            <a:off x="1979613" y="2638425"/>
            <a:ext cx="1512887" cy="719138"/>
          </a:xfrm>
          <a:custGeom>
            <a:avLst/>
            <a:gdLst/>
            <a:ahLst/>
            <a:cxnLst>
              <a:cxn ang="0">
                <a:pos x="953" y="0"/>
              </a:cxn>
              <a:cxn ang="0">
                <a:pos x="953" y="453"/>
              </a:cxn>
              <a:cxn ang="0">
                <a:pos x="0" y="453"/>
              </a:cxn>
              <a:cxn ang="0">
                <a:pos x="0" y="181"/>
              </a:cxn>
            </a:cxnLst>
            <a:rect l="0" t="0" r="r" b="b"/>
            <a:pathLst>
              <a:path w="953" h="453">
                <a:moveTo>
                  <a:pt x="953" y="0"/>
                </a:moveTo>
                <a:lnTo>
                  <a:pt x="953" y="453"/>
                </a:lnTo>
                <a:lnTo>
                  <a:pt x="0" y="453"/>
                </a:lnTo>
                <a:lnTo>
                  <a:pt x="0" y="181"/>
                </a:lnTo>
              </a:path>
            </a:pathLst>
          </a:custGeom>
          <a:noFill/>
          <a:ln w="28575" cap="flat" cmpd="sng">
            <a:solidFill>
              <a:schemeClr val="accent2">
                <a:lumMod val="75000"/>
              </a:schemeClr>
            </a:solidFill>
            <a:prstDash val="sysDash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74" name="Freeform 10"/>
          <p:cNvSpPr>
            <a:spLocks/>
          </p:cNvSpPr>
          <p:nvPr/>
        </p:nvSpPr>
        <p:spPr bwMode="auto">
          <a:xfrm>
            <a:off x="5651500" y="2709863"/>
            <a:ext cx="1657350" cy="647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08"/>
              </a:cxn>
              <a:cxn ang="0">
                <a:pos x="1044" y="408"/>
              </a:cxn>
              <a:cxn ang="0">
                <a:pos x="1044" y="136"/>
              </a:cxn>
            </a:cxnLst>
            <a:rect l="0" t="0" r="r" b="b"/>
            <a:pathLst>
              <a:path w="1044" h="408">
                <a:moveTo>
                  <a:pt x="0" y="0"/>
                </a:moveTo>
                <a:lnTo>
                  <a:pt x="0" y="408"/>
                </a:lnTo>
                <a:lnTo>
                  <a:pt x="1044" y="408"/>
                </a:lnTo>
                <a:lnTo>
                  <a:pt x="1044" y="13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1692275" y="2349500"/>
            <a:ext cx="781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/>
              <a:t>TRUE</a:t>
            </a:r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6753225" y="2349500"/>
            <a:ext cx="88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/>
              <a:t>FALSE</a:t>
            </a: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1123125" y="1738313"/>
            <a:ext cx="1451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leftThread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6805762" y="1738313"/>
            <a:ext cx="15776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rightThread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5179188" y="1738313"/>
            <a:ext cx="1451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rightChild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2804900" y="1738313"/>
            <a:ext cx="13244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leftChild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4335136" y="1738313"/>
            <a:ext cx="6912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63811" y="3357563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thread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20014" y="335756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normal link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Threaded Binary Tree Representation (3)</a:t>
            </a:r>
            <a:endParaRPr lang="ko-KR" altLang="en-US" dirty="0"/>
          </a:p>
        </p:txBody>
      </p:sp>
      <p:sp>
        <p:nvSpPr>
          <p:cNvPr id="118" name="슬라이드 번호 개체 틀 1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47</a:t>
            </a:fld>
            <a:r>
              <a:rPr lang="en-US" altLang="ko-KR"/>
              <a:t>-</a:t>
            </a:r>
            <a:endParaRPr lang="en-US" altLang="ko-KR" dirty="0"/>
          </a:p>
        </p:txBody>
      </p:sp>
      <p:grpSp>
        <p:nvGrpSpPr>
          <p:cNvPr id="63633" name="Group 145"/>
          <p:cNvGrpSpPr>
            <a:grpSpLocks/>
          </p:cNvGrpSpPr>
          <p:nvPr/>
        </p:nvGrpSpPr>
        <p:grpSpPr bwMode="auto">
          <a:xfrm>
            <a:off x="4558741" y="2125260"/>
            <a:ext cx="1533783" cy="440053"/>
            <a:chOff x="2515" y="1253"/>
            <a:chExt cx="1179" cy="363"/>
          </a:xfrm>
        </p:grpSpPr>
        <p:sp>
          <p:nvSpPr>
            <p:cNvPr id="63528" name="Rectangle 40"/>
            <p:cNvSpPr>
              <a:spLocks noChangeArrowheads="1"/>
            </p:cNvSpPr>
            <p:nvPr/>
          </p:nvSpPr>
          <p:spPr bwMode="auto">
            <a:xfrm>
              <a:off x="2515" y="1253"/>
              <a:ext cx="1179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3529" name="Line 41"/>
            <p:cNvSpPr>
              <a:spLocks noChangeShapeType="1"/>
            </p:cNvSpPr>
            <p:nvPr/>
          </p:nvSpPr>
          <p:spPr bwMode="auto">
            <a:xfrm>
              <a:off x="2952" y="1253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3530" name="Line 42"/>
            <p:cNvSpPr>
              <a:spLocks noChangeShapeType="1"/>
            </p:cNvSpPr>
            <p:nvPr/>
          </p:nvSpPr>
          <p:spPr bwMode="auto">
            <a:xfrm>
              <a:off x="3243" y="1253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3505" name="Text Box 17"/>
            <p:cNvSpPr txBox="1">
              <a:spLocks noChangeArrowheads="1"/>
            </p:cNvSpPr>
            <p:nvPr/>
          </p:nvSpPr>
          <p:spPr bwMode="auto">
            <a:xfrm>
              <a:off x="2983" y="1309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</p:grpSp>
      <p:sp>
        <p:nvSpPr>
          <p:cNvPr id="63502" name="Line 14"/>
          <p:cNvSpPr>
            <a:spLocks noChangeShapeType="1"/>
          </p:cNvSpPr>
          <p:nvPr/>
        </p:nvSpPr>
        <p:spPr bwMode="auto">
          <a:xfrm flipH="1">
            <a:off x="4219201" y="2454996"/>
            <a:ext cx="811773" cy="5370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3503" name="Line 15"/>
          <p:cNvSpPr>
            <a:spLocks noChangeShapeType="1"/>
          </p:cNvSpPr>
          <p:nvPr/>
        </p:nvSpPr>
        <p:spPr bwMode="auto">
          <a:xfrm>
            <a:off x="5561749" y="2400444"/>
            <a:ext cx="767542" cy="6049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3533" name="Rectangle 45"/>
          <p:cNvSpPr>
            <a:spLocks noChangeArrowheads="1"/>
          </p:cNvSpPr>
          <p:nvPr/>
        </p:nvSpPr>
        <p:spPr bwMode="auto">
          <a:xfrm>
            <a:off x="6152366" y="1410022"/>
            <a:ext cx="1533784" cy="4400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3535" name="Line 47"/>
          <p:cNvSpPr>
            <a:spLocks noChangeShapeType="1"/>
          </p:cNvSpPr>
          <p:nvPr/>
        </p:nvSpPr>
        <p:spPr bwMode="auto">
          <a:xfrm>
            <a:off x="6718266" y="1410022"/>
            <a:ext cx="0" cy="4400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3536" name="Line 48"/>
          <p:cNvSpPr>
            <a:spLocks noChangeShapeType="1"/>
          </p:cNvSpPr>
          <p:nvPr/>
        </p:nvSpPr>
        <p:spPr bwMode="auto">
          <a:xfrm>
            <a:off x="7096833" y="1410022"/>
            <a:ext cx="0" cy="4400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3537" name="Line 49"/>
          <p:cNvSpPr>
            <a:spLocks noChangeShapeType="1"/>
          </p:cNvSpPr>
          <p:nvPr/>
        </p:nvSpPr>
        <p:spPr bwMode="auto">
          <a:xfrm>
            <a:off x="7392142" y="1410022"/>
            <a:ext cx="0" cy="4400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3538" name="Line 50"/>
          <p:cNvSpPr>
            <a:spLocks noChangeShapeType="1"/>
          </p:cNvSpPr>
          <p:nvPr/>
        </p:nvSpPr>
        <p:spPr bwMode="auto">
          <a:xfrm>
            <a:off x="6447675" y="1410022"/>
            <a:ext cx="0" cy="4400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3531" name="Line 43"/>
          <p:cNvSpPr>
            <a:spLocks noChangeShapeType="1"/>
          </p:cNvSpPr>
          <p:nvPr/>
        </p:nvSpPr>
        <p:spPr bwMode="auto">
          <a:xfrm>
            <a:off x="5798516" y="2125260"/>
            <a:ext cx="0" cy="4400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3532" name="Line 44"/>
          <p:cNvSpPr>
            <a:spLocks noChangeShapeType="1"/>
          </p:cNvSpPr>
          <p:nvPr/>
        </p:nvSpPr>
        <p:spPr bwMode="auto">
          <a:xfrm>
            <a:off x="4854049" y="2125260"/>
            <a:ext cx="0" cy="4400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3539" name="Text Box 51"/>
          <p:cNvSpPr txBox="1">
            <a:spLocks noChangeArrowheads="1"/>
          </p:cNvSpPr>
          <p:nvPr/>
        </p:nvSpPr>
        <p:spPr bwMode="auto">
          <a:xfrm>
            <a:off x="4576183" y="2194358"/>
            <a:ext cx="266929" cy="30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63540" name="Text Box 52"/>
          <p:cNvSpPr txBox="1">
            <a:spLocks noChangeArrowheads="1"/>
          </p:cNvSpPr>
          <p:nvPr/>
        </p:nvSpPr>
        <p:spPr bwMode="auto">
          <a:xfrm>
            <a:off x="5804250" y="2193147"/>
            <a:ext cx="266929" cy="30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grpSp>
        <p:nvGrpSpPr>
          <p:cNvPr id="63635" name="Group 147"/>
          <p:cNvGrpSpPr>
            <a:grpSpLocks/>
          </p:cNvGrpSpPr>
          <p:nvPr/>
        </p:nvGrpSpPr>
        <p:grpSpPr bwMode="auto">
          <a:xfrm>
            <a:off x="5896086" y="2992031"/>
            <a:ext cx="1533783" cy="441265"/>
            <a:chOff x="3545" y="1968"/>
            <a:chExt cx="1179" cy="364"/>
          </a:xfrm>
        </p:grpSpPr>
        <p:sp>
          <p:nvSpPr>
            <p:cNvPr id="63549" name="Rectangle 61"/>
            <p:cNvSpPr>
              <a:spLocks noChangeArrowheads="1"/>
            </p:cNvSpPr>
            <p:nvPr/>
          </p:nvSpPr>
          <p:spPr bwMode="auto">
            <a:xfrm>
              <a:off x="3545" y="1968"/>
              <a:ext cx="1179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3550" name="Text Box 62"/>
            <p:cNvSpPr txBox="1">
              <a:spLocks noChangeArrowheads="1"/>
            </p:cNvSpPr>
            <p:nvPr/>
          </p:nvSpPr>
          <p:spPr bwMode="auto">
            <a:xfrm>
              <a:off x="4009" y="2024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551" name="Line 63"/>
            <p:cNvSpPr>
              <a:spLocks noChangeShapeType="1"/>
            </p:cNvSpPr>
            <p:nvPr/>
          </p:nvSpPr>
          <p:spPr bwMode="auto">
            <a:xfrm>
              <a:off x="3982" y="1969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3552" name="Line 64"/>
            <p:cNvSpPr>
              <a:spLocks noChangeShapeType="1"/>
            </p:cNvSpPr>
            <p:nvPr/>
          </p:nvSpPr>
          <p:spPr bwMode="auto">
            <a:xfrm>
              <a:off x="4273" y="1969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63553" name="Line 65"/>
          <p:cNvSpPr>
            <a:spLocks noChangeShapeType="1"/>
          </p:cNvSpPr>
          <p:nvPr/>
        </p:nvSpPr>
        <p:spPr bwMode="auto">
          <a:xfrm>
            <a:off x="7138463" y="2993243"/>
            <a:ext cx="0" cy="4400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3554" name="Line 66"/>
          <p:cNvSpPr>
            <a:spLocks noChangeShapeType="1"/>
          </p:cNvSpPr>
          <p:nvPr/>
        </p:nvSpPr>
        <p:spPr bwMode="auto">
          <a:xfrm>
            <a:off x="6193996" y="2993243"/>
            <a:ext cx="0" cy="4400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3555" name="Text Box 67"/>
          <p:cNvSpPr txBox="1">
            <a:spLocks noChangeArrowheads="1"/>
          </p:cNvSpPr>
          <p:nvPr/>
        </p:nvSpPr>
        <p:spPr bwMode="auto">
          <a:xfrm>
            <a:off x="5886729" y="3062342"/>
            <a:ext cx="325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t</a:t>
            </a:r>
          </a:p>
        </p:txBody>
      </p:sp>
      <p:sp>
        <p:nvSpPr>
          <p:cNvPr id="63556" name="Text Box 68"/>
          <p:cNvSpPr txBox="1">
            <a:spLocks noChangeArrowheads="1"/>
          </p:cNvSpPr>
          <p:nvPr/>
        </p:nvSpPr>
        <p:spPr bwMode="auto">
          <a:xfrm>
            <a:off x="7144197" y="3061130"/>
            <a:ext cx="266929" cy="30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grpSp>
        <p:nvGrpSpPr>
          <p:cNvPr id="63636" name="Group 148"/>
          <p:cNvGrpSpPr>
            <a:grpSpLocks/>
          </p:cNvGrpSpPr>
          <p:nvPr/>
        </p:nvGrpSpPr>
        <p:grpSpPr bwMode="auto">
          <a:xfrm>
            <a:off x="2196273" y="3926689"/>
            <a:ext cx="1533783" cy="440053"/>
            <a:chOff x="701" y="2739"/>
            <a:chExt cx="1179" cy="363"/>
          </a:xfrm>
        </p:grpSpPr>
        <p:sp>
          <p:nvSpPr>
            <p:cNvPr id="63557" name="Rectangle 69"/>
            <p:cNvSpPr>
              <a:spLocks noChangeArrowheads="1"/>
            </p:cNvSpPr>
            <p:nvPr/>
          </p:nvSpPr>
          <p:spPr bwMode="auto">
            <a:xfrm>
              <a:off x="701" y="2739"/>
              <a:ext cx="1179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3558" name="Text Box 70"/>
            <p:cNvSpPr txBox="1">
              <a:spLocks noChangeArrowheads="1"/>
            </p:cNvSpPr>
            <p:nvPr/>
          </p:nvSpPr>
          <p:spPr bwMode="auto">
            <a:xfrm>
              <a:off x="1169" y="2795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3559" name="Line 71"/>
            <p:cNvSpPr>
              <a:spLocks noChangeShapeType="1"/>
            </p:cNvSpPr>
            <p:nvPr/>
          </p:nvSpPr>
          <p:spPr bwMode="auto">
            <a:xfrm>
              <a:off x="1138" y="2739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3560" name="Line 72"/>
            <p:cNvSpPr>
              <a:spLocks noChangeShapeType="1"/>
            </p:cNvSpPr>
            <p:nvPr/>
          </p:nvSpPr>
          <p:spPr bwMode="auto">
            <a:xfrm>
              <a:off x="1429" y="2739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63561" name="Line 73"/>
          <p:cNvSpPr>
            <a:spLocks noChangeShapeType="1"/>
          </p:cNvSpPr>
          <p:nvPr/>
        </p:nvSpPr>
        <p:spPr bwMode="auto">
          <a:xfrm>
            <a:off x="3438650" y="3926689"/>
            <a:ext cx="0" cy="4400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3562" name="Line 74"/>
          <p:cNvSpPr>
            <a:spLocks noChangeShapeType="1"/>
          </p:cNvSpPr>
          <p:nvPr/>
        </p:nvSpPr>
        <p:spPr bwMode="auto">
          <a:xfrm>
            <a:off x="2494183" y="3926689"/>
            <a:ext cx="0" cy="4400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3563" name="Text Box 75"/>
          <p:cNvSpPr txBox="1">
            <a:spLocks noChangeArrowheads="1"/>
          </p:cNvSpPr>
          <p:nvPr/>
        </p:nvSpPr>
        <p:spPr bwMode="auto">
          <a:xfrm>
            <a:off x="2216317" y="3995788"/>
            <a:ext cx="266929" cy="30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63564" name="Text Box 76"/>
          <p:cNvSpPr txBox="1">
            <a:spLocks noChangeArrowheads="1"/>
          </p:cNvSpPr>
          <p:nvPr/>
        </p:nvSpPr>
        <p:spPr bwMode="auto">
          <a:xfrm>
            <a:off x="3444385" y="3994576"/>
            <a:ext cx="266929" cy="30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grpSp>
        <p:nvGrpSpPr>
          <p:cNvPr id="63637" name="Group 149"/>
          <p:cNvGrpSpPr>
            <a:grpSpLocks/>
          </p:cNvGrpSpPr>
          <p:nvPr/>
        </p:nvGrpSpPr>
        <p:grpSpPr bwMode="auto">
          <a:xfrm>
            <a:off x="4013656" y="4146109"/>
            <a:ext cx="1533784" cy="440054"/>
            <a:chOff x="2098" y="2920"/>
            <a:chExt cx="1179" cy="363"/>
          </a:xfrm>
        </p:grpSpPr>
        <p:sp>
          <p:nvSpPr>
            <p:cNvPr id="63565" name="Rectangle 77"/>
            <p:cNvSpPr>
              <a:spLocks noChangeArrowheads="1"/>
            </p:cNvSpPr>
            <p:nvPr/>
          </p:nvSpPr>
          <p:spPr bwMode="auto">
            <a:xfrm>
              <a:off x="2098" y="2920"/>
              <a:ext cx="1179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3566" name="Text Box 78"/>
            <p:cNvSpPr txBox="1">
              <a:spLocks noChangeArrowheads="1"/>
            </p:cNvSpPr>
            <p:nvPr/>
          </p:nvSpPr>
          <p:spPr bwMode="auto">
            <a:xfrm>
              <a:off x="2565" y="2976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3567" name="Line 79"/>
            <p:cNvSpPr>
              <a:spLocks noChangeShapeType="1"/>
            </p:cNvSpPr>
            <p:nvPr/>
          </p:nvSpPr>
          <p:spPr bwMode="auto">
            <a:xfrm>
              <a:off x="2535" y="2920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3568" name="Line 80"/>
            <p:cNvSpPr>
              <a:spLocks noChangeShapeType="1"/>
            </p:cNvSpPr>
            <p:nvPr/>
          </p:nvSpPr>
          <p:spPr bwMode="auto">
            <a:xfrm>
              <a:off x="2826" y="2920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63569" name="Line 81"/>
          <p:cNvSpPr>
            <a:spLocks noChangeShapeType="1"/>
          </p:cNvSpPr>
          <p:nvPr/>
        </p:nvSpPr>
        <p:spPr bwMode="auto">
          <a:xfrm>
            <a:off x="5256034" y="4146109"/>
            <a:ext cx="0" cy="4400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3570" name="Line 82"/>
          <p:cNvSpPr>
            <a:spLocks noChangeShapeType="1"/>
          </p:cNvSpPr>
          <p:nvPr/>
        </p:nvSpPr>
        <p:spPr bwMode="auto">
          <a:xfrm>
            <a:off x="4311567" y="4146109"/>
            <a:ext cx="0" cy="4400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3571" name="Text Box 83"/>
          <p:cNvSpPr txBox="1">
            <a:spLocks noChangeArrowheads="1"/>
          </p:cNvSpPr>
          <p:nvPr/>
        </p:nvSpPr>
        <p:spPr bwMode="auto">
          <a:xfrm>
            <a:off x="4033700" y="4215209"/>
            <a:ext cx="266928" cy="30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t</a:t>
            </a:r>
          </a:p>
        </p:txBody>
      </p:sp>
      <p:sp>
        <p:nvSpPr>
          <p:cNvPr id="63572" name="Text Box 84"/>
          <p:cNvSpPr txBox="1">
            <a:spLocks noChangeArrowheads="1"/>
          </p:cNvSpPr>
          <p:nvPr/>
        </p:nvSpPr>
        <p:spPr bwMode="auto">
          <a:xfrm>
            <a:off x="5261768" y="4213996"/>
            <a:ext cx="266928" cy="30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t</a:t>
            </a:r>
          </a:p>
        </p:txBody>
      </p:sp>
      <p:grpSp>
        <p:nvGrpSpPr>
          <p:cNvPr id="63639" name="Group 151"/>
          <p:cNvGrpSpPr>
            <a:grpSpLocks/>
          </p:cNvGrpSpPr>
          <p:nvPr/>
        </p:nvGrpSpPr>
        <p:grpSpPr bwMode="auto">
          <a:xfrm>
            <a:off x="1549716" y="4861347"/>
            <a:ext cx="1533784" cy="440054"/>
            <a:chOff x="204" y="3510"/>
            <a:chExt cx="1179" cy="363"/>
          </a:xfrm>
        </p:grpSpPr>
        <p:sp>
          <p:nvSpPr>
            <p:cNvPr id="63573" name="Rectangle 85"/>
            <p:cNvSpPr>
              <a:spLocks noChangeArrowheads="1"/>
            </p:cNvSpPr>
            <p:nvPr/>
          </p:nvSpPr>
          <p:spPr bwMode="auto">
            <a:xfrm>
              <a:off x="204" y="3510"/>
              <a:ext cx="1179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3574" name="Text Box 86"/>
            <p:cNvSpPr txBox="1">
              <a:spLocks noChangeArrowheads="1"/>
            </p:cNvSpPr>
            <p:nvPr/>
          </p:nvSpPr>
          <p:spPr bwMode="auto">
            <a:xfrm>
              <a:off x="672" y="3566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63575" name="Line 87"/>
            <p:cNvSpPr>
              <a:spLocks noChangeShapeType="1"/>
            </p:cNvSpPr>
            <p:nvPr/>
          </p:nvSpPr>
          <p:spPr bwMode="auto">
            <a:xfrm>
              <a:off x="641" y="3510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3576" name="Line 88"/>
            <p:cNvSpPr>
              <a:spLocks noChangeShapeType="1"/>
            </p:cNvSpPr>
            <p:nvPr/>
          </p:nvSpPr>
          <p:spPr bwMode="auto">
            <a:xfrm>
              <a:off x="932" y="3510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63577" name="Line 89"/>
          <p:cNvSpPr>
            <a:spLocks noChangeShapeType="1"/>
          </p:cNvSpPr>
          <p:nvPr/>
        </p:nvSpPr>
        <p:spPr bwMode="auto">
          <a:xfrm>
            <a:off x="2792094" y="4861347"/>
            <a:ext cx="0" cy="4400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3578" name="Line 90"/>
          <p:cNvSpPr>
            <a:spLocks noChangeShapeType="1"/>
          </p:cNvSpPr>
          <p:nvPr/>
        </p:nvSpPr>
        <p:spPr bwMode="auto">
          <a:xfrm>
            <a:off x="1847627" y="4861347"/>
            <a:ext cx="0" cy="4400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3579" name="Text Box 91"/>
          <p:cNvSpPr txBox="1">
            <a:spLocks noChangeArrowheads="1"/>
          </p:cNvSpPr>
          <p:nvPr/>
        </p:nvSpPr>
        <p:spPr bwMode="auto">
          <a:xfrm>
            <a:off x="1569760" y="4930447"/>
            <a:ext cx="266928" cy="30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t</a:t>
            </a:r>
          </a:p>
        </p:txBody>
      </p:sp>
      <p:sp>
        <p:nvSpPr>
          <p:cNvPr id="63580" name="Text Box 92"/>
          <p:cNvSpPr txBox="1">
            <a:spLocks noChangeArrowheads="1"/>
          </p:cNvSpPr>
          <p:nvPr/>
        </p:nvSpPr>
        <p:spPr bwMode="auto">
          <a:xfrm>
            <a:off x="2797828" y="4929234"/>
            <a:ext cx="266928" cy="30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t</a:t>
            </a:r>
          </a:p>
        </p:txBody>
      </p:sp>
      <p:grpSp>
        <p:nvGrpSpPr>
          <p:cNvPr id="63640" name="Group 152"/>
          <p:cNvGrpSpPr>
            <a:grpSpLocks/>
          </p:cNvGrpSpPr>
          <p:nvPr/>
        </p:nvGrpSpPr>
        <p:grpSpPr bwMode="auto">
          <a:xfrm>
            <a:off x="3417835" y="5026215"/>
            <a:ext cx="1533784" cy="440054"/>
            <a:chOff x="1640" y="3646"/>
            <a:chExt cx="1179" cy="363"/>
          </a:xfrm>
        </p:grpSpPr>
        <p:sp>
          <p:nvSpPr>
            <p:cNvPr id="63581" name="Rectangle 93"/>
            <p:cNvSpPr>
              <a:spLocks noChangeArrowheads="1"/>
            </p:cNvSpPr>
            <p:nvPr/>
          </p:nvSpPr>
          <p:spPr bwMode="auto">
            <a:xfrm>
              <a:off x="1640" y="3646"/>
              <a:ext cx="1179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3582" name="Text Box 94"/>
            <p:cNvSpPr txBox="1">
              <a:spLocks noChangeArrowheads="1"/>
            </p:cNvSpPr>
            <p:nvPr/>
          </p:nvSpPr>
          <p:spPr bwMode="auto">
            <a:xfrm>
              <a:off x="2108" y="3702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63583" name="Line 95"/>
            <p:cNvSpPr>
              <a:spLocks noChangeShapeType="1"/>
            </p:cNvSpPr>
            <p:nvPr/>
          </p:nvSpPr>
          <p:spPr bwMode="auto">
            <a:xfrm>
              <a:off x="2077" y="3646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3584" name="Line 96"/>
            <p:cNvSpPr>
              <a:spLocks noChangeShapeType="1"/>
            </p:cNvSpPr>
            <p:nvPr/>
          </p:nvSpPr>
          <p:spPr bwMode="auto">
            <a:xfrm>
              <a:off x="2368" y="3646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63585" name="Line 97"/>
          <p:cNvSpPr>
            <a:spLocks noChangeShapeType="1"/>
          </p:cNvSpPr>
          <p:nvPr/>
        </p:nvSpPr>
        <p:spPr bwMode="auto">
          <a:xfrm>
            <a:off x="4660213" y="5026215"/>
            <a:ext cx="0" cy="4400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3586" name="Line 98"/>
          <p:cNvSpPr>
            <a:spLocks noChangeShapeType="1"/>
          </p:cNvSpPr>
          <p:nvPr/>
        </p:nvSpPr>
        <p:spPr bwMode="auto">
          <a:xfrm>
            <a:off x="3715746" y="5026215"/>
            <a:ext cx="0" cy="4400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3587" name="Text Box 99"/>
          <p:cNvSpPr txBox="1">
            <a:spLocks noChangeArrowheads="1"/>
          </p:cNvSpPr>
          <p:nvPr/>
        </p:nvSpPr>
        <p:spPr bwMode="auto">
          <a:xfrm>
            <a:off x="3437880" y="5095315"/>
            <a:ext cx="266928" cy="30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t</a:t>
            </a:r>
          </a:p>
        </p:txBody>
      </p:sp>
      <p:sp>
        <p:nvSpPr>
          <p:cNvPr id="63588" name="Text Box 100"/>
          <p:cNvSpPr txBox="1">
            <a:spLocks noChangeArrowheads="1"/>
          </p:cNvSpPr>
          <p:nvPr/>
        </p:nvSpPr>
        <p:spPr bwMode="auto">
          <a:xfrm>
            <a:off x="4665947" y="5094102"/>
            <a:ext cx="266928" cy="30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t</a:t>
            </a:r>
          </a:p>
        </p:txBody>
      </p:sp>
      <p:grpSp>
        <p:nvGrpSpPr>
          <p:cNvPr id="63638" name="Group 150"/>
          <p:cNvGrpSpPr>
            <a:grpSpLocks/>
          </p:cNvGrpSpPr>
          <p:nvPr/>
        </p:nvGrpSpPr>
        <p:grpSpPr bwMode="auto">
          <a:xfrm>
            <a:off x="7029185" y="4201874"/>
            <a:ext cx="1533784" cy="440054"/>
            <a:chOff x="4416" y="2966"/>
            <a:chExt cx="1179" cy="363"/>
          </a:xfrm>
        </p:grpSpPr>
        <p:sp>
          <p:nvSpPr>
            <p:cNvPr id="63597" name="Rectangle 109"/>
            <p:cNvSpPr>
              <a:spLocks noChangeArrowheads="1"/>
            </p:cNvSpPr>
            <p:nvPr/>
          </p:nvSpPr>
          <p:spPr bwMode="auto">
            <a:xfrm>
              <a:off x="4416" y="2966"/>
              <a:ext cx="1179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3598" name="Text Box 110"/>
            <p:cNvSpPr txBox="1">
              <a:spLocks noChangeArrowheads="1"/>
            </p:cNvSpPr>
            <p:nvPr/>
          </p:nvSpPr>
          <p:spPr bwMode="auto">
            <a:xfrm>
              <a:off x="4874" y="3022"/>
              <a:ext cx="2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 sz="2000" dirty="0"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63599" name="Line 111"/>
            <p:cNvSpPr>
              <a:spLocks noChangeShapeType="1"/>
            </p:cNvSpPr>
            <p:nvPr/>
          </p:nvSpPr>
          <p:spPr bwMode="auto">
            <a:xfrm>
              <a:off x="4853" y="2966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3600" name="Line 112"/>
            <p:cNvSpPr>
              <a:spLocks noChangeShapeType="1"/>
            </p:cNvSpPr>
            <p:nvPr/>
          </p:nvSpPr>
          <p:spPr bwMode="auto">
            <a:xfrm>
              <a:off x="5144" y="2966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63601" name="Line 113"/>
          <p:cNvSpPr>
            <a:spLocks noChangeShapeType="1"/>
          </p:cNvSpPr>
          <p:nvPr/>
        </p:nvSpPr>
        <p:spPr bwMode="auto">
          <a:xfrm>
            <a:off x="8271563" y="4201874"/>
            <a:ext cx="0" cy="4400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3602" name="Line 114"/>
          <p:cNvSpPr>
            <a:spLocks noChangeShapeType="1"/>
          </p:cNvSpPr>
          <p:nvPr/>
        </p:nvSpPr>
        <p:spPr bwMode="auto">
          <a:xfrm>
            <a:off x="7327096" y="4201874"/>
            <a:ext cx="0" cy="4400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3603" name="Text Box 115"/>
          <p:cNvSpPr txBox="1">
            <a:spLocks noChangeArrowheads="1"/>
          </p:cNvSpPr>
          <p:nvPr/>
        </p:nvSpPr>
        <p:spPr bwMode="auto">
          <a:xfrm>
            <a:off x="7043496" y="4270973"/>
            <a:ext cx="278397" cy="303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t</a:t>
            </a:r>
          </a:p>
        </p:txBody>
      </p:sp>
      <p:sp>
        <p:nvSpPr>
          <p:cNvPr id="63604" name="Text Box 116"/>
          <p:cNvSpPr txBox="1">
            <a:spLocks noChangeArrowheads="1"/>
          </p:cNvSpPr>
          <p:nvPr/>
        </p:nvSpPr>
        <p:spPr bwMode="auto">
          <a:xfrm>
            <a:off x="8288475" y="4269761"/>
            <a:ext cx="244573" cy="303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t</a:t>
            </a:r>
          </a:p>
        </p:txBody>
      </p:sp>
      <p:sp>
        <p:nvSpPr>
          <p:cNvPr id="63605" name="Line 117"/>
          <p:cNvSpPr>
            <a:spLocks noChangeShapeType="1"/>
          </p:cNvSpPr>
          <p:nvPr/>
        </p:nvSpPr>
        <p:spPr bwMode="auto">
          <a:xfrm flipH="1" flipV="1">
            <a:off x="4027966" y="3444207"/>
            <a:ext cx="470933" cy="82434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3606" name="Line 118"/>
          <p:cNvSpPr>
            <a:spLocks noChangeShapeType="1"/>
          </p:cNvSpPr>
          <p:nvPr/>
        </p:nvSpPr>
        <p:spPr bwMode="auto">
          <a:xfrm flipV="1">
            <a:off x="5030974" y="2619865"/>
            <a:ext cx="176925" cy="170444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3609" name="Line 121"/>
          <p:cNvSpPr>
            <a:spLocks noChangeShapeType="1"/>
          </p:cNvSpPr>
          <p:nvPr/>
        </p:nvSpPr>
        <p:spPr bwMode="auto">
          <a:xfrm flipH="1" flipV="1">
            <a:off x="7155375" y="3499971"/>
            <a:ext cx="353850" cy="82434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3610" name="Line 122"/>
          <p:cNvSpPr>
            <a:spLocks noChangeShapeType="1"/>
          </p:cNvSpPr>
          <p:nvPr/>
        </p:nvSpPr>
        <p:spPr bwMode="auto">
          <a:xfrm flipH="1" flipV="1">
            <a:off x="7567766" y="1904627"/>
            <a:ext cx="532076" cy="24754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3612" name="Line 124"/>
          <p:cNvSpPr>
            <a:spLocks noChangeShapeType="1"/>
          </p:cNvSpPr>
          <p:nvPr/>
        </p:nvSpPr>
        <p:spPr bwMode="auto">
          <a:xfrm flipH="1" flipV="1">
            <a:off x="3497192" y="4380077"/>
            <a:ext cx="353850" cy="76979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3613" name="Freeform 125"/>
          <p:cNvSpPr>
            <a:spLocks/>
          </p:cNvSpPr>
          <p:nvPr/>
        </p:nvSpPr>
        <p:spPr bwMode="auto">
          <a:xfrm>
            <a:off x="3791199" y="3499971"/>
            <a:ext cx="767542" cy="1704448"/>
          </a:xfrm>
          <a:custGeom>
            <a:avLst/>
            <a:gdLst/>
            <a:ahLst/>
            <a:cxnLst>
              <a:cxn ang="0">
                <a:pos x="590" y="1406"/>
              </a:cxn>
              <a:cxn ang="0">
                <a:pos x="499" y="1088"/>
              </a:cxn>
              <a:cxn ang="0">
                <a:pos x="91" y="1043"/>
              </a:cxn>
              <a:cxn ang="0">
                <a:pos x="0" y="0"/>
              </a:cxn>
            </a:cxnLst>
            <a:rect l="0" t="0" r="r" b="b"/>
            <a:pathLst>
              <a:path w="590" h="1406">
                <a:moveTo>
                  <a:pt x="590" y="1406"/>
                </a:moveTo>
                <a:lnTo>
                  <a:pt x="499" y="1088"/>
                </a:lnTo>
                <a:lnTo>
                  <a:pt x="91" y="1043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3614" name="Text Box 126"/>
          <p:cNvSpPr txBox="1">
            <a:spLocks noChangeArrowheads="1"/>
          </p:cNvSpPr>
          <p:nvPr/>
        </p:nvSpPr>
        <p:spPr bwMode="auto">
          <a:xfrm>
            <a:off x="6158100" y="1465786"/>
            <a:ext cx="266929" cy="30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63615" name="Text Box 127"/>
          <p:cNvSpPr txBox="1">
            <a:spLocks noChangeArrowheads="1"/>
          </p:cNvSpPr>
          <p:nvPr/>
        </p:nvSpPr>
        <p:spPr bwMode="auto">
          <a:xfrm>
            <a:off x="7396575" y="1465786"/>
            <a:ext cx="266929" cy="30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63616" name="Line 128"/>
          <p:cNvSpPr>
            <a:spLocks noChangeShapeType="1"/>
          </p:cNvSpPr>
          <p:nvPr/>
        </p:nvSpPr>
        <p:spPr bwMode="auto">
          <a:xfrm flipH="1">
            <a:off x="5326283" y="1795523"/>
            <a:ext cx="1298317" cy="329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3617" name="Freeform 129"/>
          <p:cNvSpPr>
            <a:spLocks/>
          </p:cNvSpPr>
          <p:nvPr/>
        </p:nvSpPr>
        <p:spPr bwMode="auto">
          <a:xfrm>
            <a:off x="7096833" y="1739759"/>
            <a:ext cx="235467" cy="596436"/>
          </a:xfrm>
          <a:custGeom>
            <a:avLst/>
            <a:gdLst/>
            <a:ahLst/>
            <a:cxnLst>
              <a:cxn ang="0">
                <a:pos x="136" y="0"/>
              </a:cxn>
              <a:cxn ang="0">
                <a:pos x="0" y="318"/>
              </a:cxn>
              <a:cxn ang="0">
                <a:pos x="136" y="454"/>
              </a:cxn>
              <a:cxn ang="0">
                <a:pos x="181" y="91"/>
              </a:cxn>
            </a:cxnLst>
            <a:rect l="0" t="0" r="r" b="b"/>
            <a:pathLst>
              <a:path w="181" h="492">
                <a:moveTo>
                  <a:pt x="136" y="0"/>
                </a:moveTo>
                <a:cubicBezTo>
                  <a:pt x="68" y="121"/>
                  <a:pt x="0" y="242"/>
                  <a:pt x="0" y="318"/>
                </a:cubicBezTo>
                <a:cubicBezTo>
                  <a:pt x="0" y="394"/>
                  <a:pt x="106" y="492"/>
                  <a:pt x="136" y="454"/>
                </a:cubicBezTo>
                <a:cubicBezTo>
                  <a:pt x="166" y="416"/>
                  <a:pt x="173" y="253"/>
                  <a:pt x="181" y="9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3618" name="Text Box 130"/>
          <p:cNvSpPr txBox="1">
            <a:spLocks noChangeArrowheads="1"/>
          </p:cNvSpPr>
          <p:nvPr/>
        </p:nvSpPr>
        <p:spPr bwMode="auto">
          <a:xfrm>
            <a:off x="7981458" y="1299705"/>
            <a:ext cx="567201" cy="303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mic Sans MS" pitchFamily="66" charset="0"/>
              </a:rPr>
              <a:t>root</a:t>
            </a:r>
          </a:p>
        </p:txBody>
      </p:sp>
      <p:sp>
        <p:nvSpPr>
          <p:cNvPr id="63619" name="Line 131"/>
          <p:cNvSpPr>
            <a:spLocks noChangeShapeType="1"/>
          </p:cNvSpPr>
          <p:nvPr/>
        </p:nvSpPr>
        <p:spPr bwMode="auto">
          <a:xfrm flipH="1">
            <a:off x="7686150" y="1465786"/>
            <a:ext cx="295308" cy="2194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3620" name="Line 132"/>
          <p:cNvSpPr>
            <a:spLocks noChangeShapeType="1"/>
          </p:cNvSpPr>
          <p:nvPr/>
        </p:nvSpPr>
        <p:spPr bwMode="auto">
          <a:xfrm flipV="1">
            <a:off x="2552725" y="4380077"/>
            <a:ext cx="353850" cy="7140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3621" name="Text Box 133"/>
          <p:cNvSpPr txBox="1">
            <a:spLocks noChangeArrowheads="1"/>
          </p:cNvSpPr>
          <p:nvPr/>
        </p:nvSpPr>
        <p:spPr bwMode="auto">
          <a:xfrm>
            <a:off x="5896086" y="1035685"/>
            <a:ext cx="1189091" cy="282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Dummy node</a:t>
            </a:r>
          </a:p>
        </p:txBody>
      </p:sp>
      <p:grpSp>
        <p:nvGrpSpPr>
          <p:cNvPr id="63634" name="Group 146"/>
          <p:cNvGrpSpPr>
            <a:grpSpLocks/>
          </p:cNvGrpSpPr>
          <p:nvPr/>
        </p:nvGrpSpPr>
        <p:grpSpPr bwMode="auto">
          <a:xfrm>
            <a:off x="3243512" y="2992031"/>
            <a:ext cx="1533784" cy="442478"/>
            <a:chOff x="1504" y="1968"/>
            <a:chExt cx="1179" cy="365"/>
          </a:xfrm>
        </p:grpSpPr>
        <p:sp>
          <p:nvSpPr>
            <p:cNvPr id="63541" name="Rectangle 53"/>
            <p:cNvSpPr>
              <a:spLocks noChangeArrowheads="1"/>
            </p:cNvSpPr>
            <p:nvPr/>
          </p:nvSpPr>
          <p:spPr bwMode="auto">
            <a:xfrm>
              <a:off x="1504" y="1968"/>
              <a:ext cx="1179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3542" name="Text Box 54"/>
            <p:cNvSpPr txBox="1">
              <a:spLocks noChangeArrowheads="1"/>
            </p:cNvSpPr>
            <p:nvPr/>
          </p:nvSpPr>
          <p:spPr bwMode="auto">
            <a:xfrm>
              <a:off x="1972" y="2024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3543" name="Line 55"/>
            <p:cNvSpPr>
              <a:spLocks noChangeShapeType="1"/>
            </p:cNvSpPr>
            <p:nvPr/>
          </p:nvSpPr>
          <p:spPr bwMode="auto">
            <a:xfrm>
              <a:off x="1945" y="1970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3544" name="Line 56"/>
            <p:cNvSpPr>
              <a:spLocks noChangeShapeType="1"/>
            </p:cNvSpPr>
            <p:nvPr/>
          </p:nvSpPr>
          <p:spPr bwMode="auto">
            <a:xfrm>
              <a:off x="2236" y="1970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63545" name="Line 57"/>
          <p:cNvSpPr>
            <a:spLocks noChangeShapeType="1"/>
          </p:cNvSpPr>
          <p:nvPr/>
        </p:nvSpPr>
        <p:spPr bwMode="auto">
          <a:xfrm>
            <a:off x="4488492" y="3005366"/>
            <a:ext cx="0" cy="4291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3546" name="Line 58"/>
          <p:cNvSpPr>
            <a:spLocks noChangeShapeType="1"/>
          </p:cNvSpPr>
          <p:nvPr/>
        </p:nvSpPr>
        <p:spPr bwMode="auto">
          <a:xfrm>
            <a:off x="3544025" y="2994455"/>
            <a:ext cx="0" cy="4400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3547" name="Text Box 59"/>
          <p:cNvSpPr txBox="1">
            <a:spLocks noChangeArrowheads="1"/>
          </p:cNvSpPr>
          <p:nvPr/>
        </p:nvSpPr>
        <p:spPr bwMode="auto">
          <a:xfrm>
            <a:off x="3266158" y="3063555"/>
            <a:ext cx="266929" cy="30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63548" name="Text Box 60"/>
          <p:cNvSpPr txBox="1">
            <a:spLocks noChangeArrowheads="1"/>
          </p:cNvSpPr>
          <p:nvPr/>
        </p:nvSpPr>
        <p:spPr bwMode="auto">
          <a:xfrm>
            <a:off x="4494226" y="3062342"/>
            <a:ext cx="266929" cy="30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63514" name="Line 26"/>
          <p:cNvSpPr>
            <a:spLocks noChangeShapeType="1"/>
          </p:cNvSpPr>
          <p:nvPr/>
        </p:nvSpPr>
        <p:spPr bwMode="auto">
          <a:xfrm flipH="1">
            <a:off x="2019348" y="4213996"/>
            <a:ext cx="590617" cy="6594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3515" name="Line 27"/>
          <p:cNvSpPr>
            <a:spLocks noChangeShapeType="1"/>
          </p:cNvSpPr>
          <p:nvPr/>
        </p:nvSpPr>
        <p:spPr bwMode="auto">
          <a:xfrm>
            <a:off x="3257823" y="4213996"/>
            <a:ext cx="295308" cy="7710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3507" name="Line 19"/>
          <p:cNvSpPr>
            <a:spLocks noChangeShapeType="1"/>
          </p:cNvSpPr>
          <p:nvPr/>
        </p:nvSpPr>
        <p:spPr bwMode="auto">
          <a:xfrm>
            <a:off x="4260831" y="3335103"/>
            <a:ext cx="472234" cy="7685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3506" name="Line 18"/>
          <p:cNvSpPr>
            <a:spLocks noChangeShapeType="1"/>
          </p:cNvSpPr>
          <p:nvPr/>
        </p:nvSpPr>
        <p:spPr bwMode="auto">
          <a:xfrm flipH="1">
            <a:off x="2965116" y="3335103"/>
            <a:ext cx="709001" cy="6037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3511" name="Line 23"/>
          <p:cNvSpPr>
            <a:spLocks noChangeShapeType="1"/>
          </p:cNvSpPr>
          <p:nvPr/>
        </p:nvSpPr>
        <p:spPr bwMode="auto">
          <a:xfrm>
            <a:off x="6917306" y="3335103"/>
            <a:ext cx="235467" cy="824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" name="자유형 2"/>
          <p:cNvSpPr/>
          <p:nvPr/>
        </p:nvSpPr>
        <p:spPr bwMode="auto">
          <a:xfrm>
            <a:off x="1708861" y="1689396"/>
            <a:ext cx="4415492" cy="3329171"/>
          </a:xfrm>
          <a:custGeom>
            <a:avLst/>
            <a:gdLst>
              <a:gd name="connsiteX0" fmla="*/ 247530 w 4415492"/>
              <a:gd name="connsiteY0" fmla="*/ 3329171 h 3329171"/>
              <a:gd name="connsiteX1" fmla="*/ 24246 w 4415492"/>
              <a:gd name="connsiteY1" fmla="*/ 2584892 h 3329171"/>
              <a:gd name="connsiteX2" fmla="*/ 757892 w 4415492"/>
              <a:gd name="connsiteY2" fmla="*/ 1808716 h 3329171"/>
              <a:gd name="connsiteX3" fmla="*/ 1884944 w 4415492"/>
              <a:gd name="connsiteY3" fmla="*/ 862418 h 3329171"/>
              <a:gd name="connsiteX4" fmla="*/ 2639855 w 4415492"/>
              <a:gd name="connsiteY4" fmla="*/ 256362 h 3329171"/>
              <a:gd name="connsiteX5" fmla="*/ 3575520 w 4415492"/>
              <a:gd name="connsiteY5" fmla="*/ 33078 h 3329171"/>
              <a:gd name="connsiteX6" fmla="*/ 4415492 w 4415492"/>
              <a:gd name="connsiteY6" fmla="*/ 1181 h 3329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5492" h="3329171">
                <a:moveTo>
                  <a:pt x="247530" y="3329171"/>
                </a:moveTo>
                <a:cubicBezTo>
                  <a:pt x="93358" y="3083736"/>
                  <a:pt x="-60814" y="2838301"/>
                  <a:pt x="24246" y="2584892"/>
                </a:cubicBezTo>
                <a:cubicBezTo>
                  <a:pt x="109306" y="2331483"/>
                  <a:pt x="447776" y="2095795"/>
                  <a:pt x="757892" y="1808716"/>
                </a:cubicBezTo>
                <a:cubicBezTo>
                  <a:pt x="1068008" y="1521637"/>
                  <a:pt x="1571284" y="1121144"/>
                  <a:pt x="1884944" y="862418"/>
                </a:cubicBezTo>
                <a:cubicBezTo>
                  <a:pt x="2198605" y="603692"/>
                  <a:pt x="2358092" y="394585"/>
                  <a:pt x="2639855" y="256362"/>
                </a:cubicBezTo>
                <a:cubicBezTo>
                  <a:pt x="2921618" y="118139"/>
                  <a:pt x="3279581" y="75608"/>
                  <a:pt x="3575520" y="33078"/>
                </a:cubicBezTo>
                <a:cubicBezTo>
                  <a:pt x="3871459" y="-9452"/>
                  <a:pt x="4415492" y="1181"/>
                  <a:pt x="4415492" y="118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자유형 3"/>
          <p:cNvSpPr/>
          <p:nvPr/>
        </p:nvSpPr>
        <p:spPr bwMode="auto">
          <a:xfrm>
            <a:off x="5411972" y="2583712"/>
            <a:ext cx="993373" cy="1366553"/>
          </a:xfrm>
          <a:custGeom>
            <a:avLst/>
            <a:gdLst>
              <a:gd name="connsiteX0" fmla="*/ 903768 w 993373"/>
              <a:gd name="connsiteY0" fmla="*/ 680483 h 1366553"/>
              <a:gd name="connsiteX1" fmla="*/ 956930 w 993373"/>
              <a:gd name="connsiteY1" fmla="*/ 1307804 h 1366553"/>
              <a:gd name="connsiteX2" fmla="*/ 425302 w 993373"/>
              <a:gd name="connsiteY2" fmla="*/ 1275907 h 1366553"/>
              <a:gd name="connsiteX3" fmla="*/ 233916 w 993373"/>
              <a:gd name="connsiteY3" fmla="*/ 744279 h 1366553"/>
              <a:gd name="connsiteX4" fmla="*/ 0 w 993373"/>
              <a:gd name="connsiteY4" fmla="*/ 0 h 136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373" h="1366553">
                <a:moveTo>
                  <a:pt x="903768" y="680483"/>
                </a:moveTo>
                <a:cubicBezTo>
                  <a:pt x="970221" y="944525"/>
                  <a:pt x="1036674" y="1208567"/>
                  <a:pt x="956930" y="1307804"/>
                </a:cubicBezTo>
                <a:cubicBezTo>
                  <a:pt x="877186" y="1407041"/>
                  <a:pt x="545804" y="1369828"/>
                  <a:pt x="425302" y="1275907"/>
                </a:cubicBezTo>
                <a:cubicBezTo>
                  <a:pt x="304800" y="1181986"/>
                  <a:pt x="304800" y="956930"/>
                  <a:pt x="233916" y="744279"/>
                </a:cubicBezTo>
                <a:cubicBezTo>
                  <a:pt x="163032" y="531628"/>
                  <a:pt x="81516" y="265814"/>
                  <a:pt x="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DADF49-C7FE-864D-9D20-F6ACB358DD47}"/>
              </a:ext>
            </a:extLst>
          </p:cNvPr>
          <p:cNvSpPr txBox="1"/>
          <p:nvPr/>
        </p:nvSpPr>
        <p:spPr>
          <a:xfrm>
            <a:off x="6843155" y="4929234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</a:t>
            </a:r>
            <a:r>
              <a:rPr lang="ko-KR" altLang="en-US" dirty="0"/>
              <a:t>에서 </a:t>
            </a:r>
            <a:r>
              <a:rPr lang="en-US" altLang="ko-KR" dirty="0"/>
              <a:t>traversal</a:t>
            </a:r>
            <a:r>
              <a:rPr lang="ko-KR" altLang="en-US" dirty="0"/>
              <a:t>이 끝나는 것이 싫어서 </a:t>
            </a:r>
            <a:r>
              <a:rPr lang="en-US" altLang="ko-KR" dirty="0"/>
              <a:t>root</a:t>
            </a:r>
            <a:r>
              <a:rPr lang="ko-KR" altLang="en-US" dirty="0"/>
              <a:t>에서 끝나도록 만듦</a:t>
            </a:r>
            <a:r>
              <a:rPr lang="en-US" altLang="ko-KR" dirty="0"/>
              <a:t>. </a:t>
            </a:r>
            <a:endParaRPr kumimoji="1" lang="ko-KR" altLang="en-US" dirty="0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Threaded binary tree 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48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5" name="Line 16"/>
          <p:cNvSpPr>
            <a:spLocks noChangeShapeType="1"/>
          </p:cNvSpPr>
          <p:nvPr/>
        </p:nvSpPr>
        <p:spPr bwMode="auto">
          <a:xfrm flipH="1">
            <a:off x="1917647" y="2555768"/>
            <a:ext cx="350676" cy="4533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816955" y="1734163"/>
            <a:ext cx="388960" cy="3911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 flipH="1">
            <a:off x="954103" y="1715368"/>
            <a:ext cx="468692" cy="4618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50644" y="2509181"/>
            <a:ext cx="344070" cy="4723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 flipH="1">
            <a:off x="727285" y="3205761"/>
            <a:ext cx="519090" cy="60932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>
            <a:off x="1194714" y="3205760"/>
            <a:ext cx="519090" cy="60932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1022259" y="2928573"/>
            <a:ext cx="432000" cy="43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435959" y="3815082"/>
            <a:ext cx="432000" cy="43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1549929" y="3815082"/>
            <a:ext cx="432000" cy="43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1372751" y="1473702"/>
            <a:ext cx="432000" cy="43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579095" y="2132469"/>
            <a:ext cx="432000" cy="43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0" name="Text Box 58"/>
          <p:cNvSpPr txBox="1">
            <a:spLocks noChangeArrowheads="1"/>
          </p:cNvSpPr>
          <p:nvPr/>
        </p:nvSpPr>
        <p:spPr bwMode="auto">
          <a:xfrm>
            <a:off x="1406426" y="1489647"/>
            <a:ext cx="3646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21" name="Text Box 62"/>
          <p:cNvSpPr txBox="1">
            <a:spLocks noChangeArrowheads="1"/>
          </p:cNvSpPr>
          <p:nvPr/>
        </p:nvSpPr>
        <p:spPr bwMode="auto">
          <a:xfrm>
            <a:off x="612699" y="2148414"/>
            <a:ext cx="3646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22" name="Text Box 63"/>
          <p:cNvSpPr txBox="1">
            <a:spLocks noChangeArrowheads="1"/>
          </p:cNvSpPr>
          <p:nvPr/>
        </p:nvSpPr>
        <p:spPr bwMode="auto">
          <a:xfrm>
            <a:off x="1060378" y="2947162"/>
            <a:ext cx="3646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23" name="Text Box 64"/>
          <p:cNvSpPr txBox="1">
            <a:spLocks noChangeArrowheads="1"/>
          </p:cNvSpPr>
          <p:nvPr/>
        </p:nvSpPr>
        <p:spPr bwMode="auto">
          <a:xfrm>
            <a:off x="478981" y="3833672"/>
            <a:ext cx="3646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4" name="Text Box 65"/>
          <p:cNvSpPr txBox="1">
            <a:spLocks noChangeArrowheads="1"/>
          </p:cNvSpPr>
          <p:nvPr/>
        </p:nvSpPr>
        <p:spPr bwMode="auto">
          <a:xfrm>
            <a:off x="1597201" y="3852234"/>
            <a:ext cx="3646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2092783" y="2132469"/>
            <a:ext cx="432000" cy="43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" name="Text Box 61"/>
          <p:cNvSpPr txBox="1">
            <a:spLocks noChangeArrowheads="1"/>
          </p:cNvSpPr>
          <p:nvPr/>
        </p:nvSpPr>
        <p:spPr bwMode="auto">
          <a:xfrm>
            <a:off x="2133671" y="2148414"/>
            <a:ext cx="3646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7" name="Oval 9"/>
          <p:cNvSpPr>
            <a:spLocks noChangeArrowheads="1"/>
          </p:cNvSpPr>
          <p:nvPr/>
        </p:nvSpPr>
        <p:spPr bwMode="auto">
          <a:xfrm>
            <a:off x="1758714" y="3014031"/>
            <a:ext cx="432000" cy="43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8" name="Text Box 64"/>
          <p:cNvSpPr txBox="1">
            <a:spLocks noChangeArrowheads="1"/>
          </p:cNvSpPr>
          <p:nvPr/>
        </p:nvSpPr>
        <p:spPr bwMode="auto">
          <a:xfrm>
            <a:off x="1786983" y="3029976"/>
            <a:ext cx="3646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0932" y="1359895"/>
            <a:ext cx="2745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Calibri" panose="020F0502020204030204" pitchFamily="34" charset="0"/>
              </a:rPr>
              <a:t>Inorder</a:t>
            </a:r>
            <a:r>
              <a:rPr lang="en-US" altLang="ko-KR" sz="2000" dirty="0">
                <a:latin typeface="Calibri" panose="020F0502020204030204" pitchFamily="34" charset="0"/>
              </a:rPr>
              <a:t> traversal result ?</a:t>
            </a:r>
            <a:endParaRPr lang="ko-KR" altLang="en-US" sz="2000" dirty="0">
              <a:latin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57381" y="1803933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alibri" panose="020F0502020204030204" pitchFamily="34" charset="0"/>
              </a:rPr>
              <a:t>C E D F A G B</a:t>
            </a:r>
            <a:endParaRPr lang="ko-KR" altLang="en-US" sz="2000" dirty="0">
              <a:latin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44750" y="1284952"/>
            <a:ext cx="2383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alibri" panose="020F0502020204030204" pitchFamily="34" charset="0"/>
              </a:rPr>
              <a:t>Threaded binary tree</a:t>
            </a:r>
            <a:endParaRPr lang="ko-KR" altLang="en-US" sz="2000" dirty="0">
              <a:latin typeface="Calibri" panose="020F0502020204030204" pitchFamily="34" charset="0"/>
            </a:endParaRPr>
          </a:p>
        </p:txBody>
      </p:sp>
      <p:sp>
        <p:nvSpPr>
          <p:cNvPr id="34" name="Line 16"/>
          <p:cNvSpPr>
            <a:spLocks noChangeShapeType="1"/>
          </p:cNvSpPr>
          <p:nvPr/>
        </p:nvSpPr>
        <p:spPr bwMode="auto">
          <a:xfrm flipH="1">
            <a:off x="4659014" y="3437464"/>
            <a:ext cx="350676" cy="4533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35" name="Line 13"/>
          <p:cNvSpPr>
            <a:spLocks noChangeShapeType="1"/>
          </p:cNvSpPr>
          <p:nvPr/>
        </p:nvSpPr>
        <p:spPr bwMode="auto">
          <a:xfrm>
            <a:off x="4558322" y="2615859"/>
            <a:ext cx="388960" cy="3911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36" name="Line 14"/>
          <p:cNvSpPr>
            <a:spLocks noChangeShapeType="1"/>
          </p:cNvSpPr>
          <p:nvPr/>
        </p:nvSpPr>
        <p:spPr bwMode="auto">
          <a:xfrm flipH="1">
            <a:off x="3695470" y="2597064"/>
            <a:ext cx="468692" cy="4618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>
            <a:off x="3592011" y="3390877"/>
            <a:ext cx="344070" cy="4723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 flipH="1">
            <a:off x="3468652" y="4087457"/>
            <a:ext cx="519090" cy="60932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9" name="Line 17"/>
          <p:cNvSpPr>
            <a:spLocks noChangeShapeType="1"/>
          </p:cNvSpPr>
          <p:nvPr/>
        </p:nvSpPr>
        <p:spPr bwMode="auto">
          <a:xfrm>
            <a:off x="3936081" y="4087456"/>
            <a:ext cx="519090" cy="60932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0" name="Oval 8"/>
          <p:cNvSpPr>
            <a:spLocks noChangeArrowheads="1"/>
          </p:cNvSpPr>
          <p:nvPr/>
        </p:nvSpPr>
        <p:spPr bwMode="auto">
          <a:xfrm>
            <a:off x="3763626" y="3810269"/>
            <a:ext cx="432000" cy="43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1" name="Oval 9"/>
          <p:cNvSpPr>
            <a:spLocks noChangeArrowheads="1"/>
          </p:cNvSpPr>
          <p:nvPr/>
        </p:nvSpPr>
        <p:spPr bwMode="auto">
          <a:xfrm>
            <a:off x="3177326" y="4696778"/>
            <a:ext cx="432000" cy="43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2" name="Oval 10"/>
          <p:cNvSpPr>
            <a:spLocks noChangeArrowheads="1"/>
          </p:cNvSpPr>
          <p:nvPr/>
        </p:nvSpPr>
        <p:spPr bwMode="auto">
          <a:xfrm>
            <a:off x="4291296" y="4696778"/>
            <a:ext cx="432000" cy="43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3" name="Oval 5"/>
          <p:cNvSpPr>
            <a:spLocks noChangeArrowheads="1"/>
          </p:cNvSpPr>
          <p:nvPr/>
        </p:nvSpPr>
        <p:spPr bwMode="auto">
          <a:xfrm>
            <a:off x="4114118" y="2355398"/>
            <a:ext cx="432000" cy="43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4" name="Oval 7"/>
          <p:cNvSpPr>
            <a:spLocks noChangeArrowheads="1"/>
          </p:cNvSpPr>
          <p:nvPr/>
        </p:nvSpPr>
        <p:spPr bwMode="auto">
          <a:xfrm>
            <a:off x="3320462" y="3014165"/>
            <a:ext cx="432000" cy="43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5" name="Text Box 58"/>
          <p:cNvSpPr txBox="1">
            <a:spLocks noChangeArrowheads="1"/>
          </p:cNvSpPr>
          <p:nvPr/>
        </p:nvSpPr>
        <p:spPr bwMode="auto">
          <a:xfrm>
            <a:off x="4147793" y="2371343"/>
            <a:ext cx="3646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46" name="Text Box 62"/>
          <p:cNvSpPr txBox="1">
            <a:spLocks noChangeArrowheads="1"/>
          </p:cNvSpPr>
          <p:nvPr/>
        </p:nvSpPr>
        <p:spPr bwMode="auto">
          <a:xfrm>
            <a:off x="3354066" y="3030110"/>
            <a:ext cx="3646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7" name="Text Box 63"/>
          <p:cNvSpPr txBox="1">
            <a:spLocks noChangeArrowheads="1"/>
          </p:cNvSpPr>
          <p:nvPr/>
        </p:nvSpPr>
        <p:spPr bwMode="auto">
          <a:xfrm>
            <a:off x="3801745" y="3828858"/>
            <a:ext cx="3646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48" name="Text Box 64"/>
          <p:cNvSpPr txBox="1">
            <a:spLocks noChangeArrowheads="1"/>
          </p:cNvSpPr>
          <p:nvPr/>
        </p:nvSpPr>
        <p:spPr bwMode="auto">
          <a:xfrm>
            <a:off x="3220348" y="4715368"/>
            <a:ext cx="3646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49" name="Text Box 65"/>
          <p:cNvSpPr txBox="1">
            <a:spLocks noChangeArrowheads="1"/>
          </p:cNvSpPr>
          <p:nvPr/>
        </p:nvSpPr>
        <p:spPr bwMode="auto">
          <a:xfrm>
            <a:off x="4338568" y="4733930"/>
            <a:ext cx="3646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50" name="Oval 8"/>
          <p:cNvSpPr>
            <a:spLocks noChangeArrowheads="1"/>
          </p:cNvSpPr>
          <p:nvPr/>
        </p:nvSpPr>
        <p:spPr bwMode="auto">
          <a:xfrm>
            <a:off x="4834150" y="3014165"/>
            <a:ext cx="432000" cy="43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1" name="Text Box 61"/>
          <p:cNvSpPr txBox="1">
            <a:spLocks noChangeArrowheads="1"/>
          </p:cNvSpPr>
          <p:nvPr/>
        </p:nvSpPr>
        <p:spPr bwMode="auto">
          <a:xfrm>
            <a:off x="4875038" y="3030110"/>
            <a:ext cx="3646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52" name="Oval 9"/>
          <p:cNvSpPr>
            <a:spLocks noChangeArrowheads="1"/>
          </p:cNvSpPr>
          <p:nvPr/>
        </p:nvSpPr>
        <p:spPr bwMode="auto">
          <a:xfrm>
            <a:off x="4500081" y="3895727"/>
            <a:ext cx="432000" cy="43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3" name="Text Box 64"/>
          <p:cNvSpPr txBox="1">
            <a:spLocks noChangeArrowheads="1"/>
          </p:cNvSpPr>
          <p:nvPr/>
        </p:nvSpPr>
        <p:spPr bwMode="auto">
          <a:xfrm>
            <a:off x="4528350" y="3911672"/>
            <a:ext cx="3646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 flipH="1">
            <a:off x="4493770" y="1858972"/>
            <a:ext cx="554286" cy="55489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55" name="Oval 4" descr="밝은 수직선"/>
          <p:cNvSpPr>
            <a:spLocks noChangeArrowheads="1"/>
          </p:cNvSpPr>
          <p:nvPr/>
        </p:nvSpPr>
        <p:spPr bwMode="auto">
          <a:xfrm>
            <a:off x="4941532" y="1471887"/>
            <a:ext cx="432000" cy="432000"/>
          </a:xfrm>
          <a:prstGeom prst="ellipse">
            <a:avLst/>
          </a:prstGeom>
          <a:pattFill prst="ltVert">
            <a:fgClr>
              <a:schemeClr val="folHlink"/>
            </a:fgClr>
            <a:bgClr>
              <a:srgbClr val="FFFFFF"/>
            </a:bgClr>
          </a:patt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 flipH="1">
            <a:off x="5064822" y="1139751"/>
            <a:ext cx="388960" cy="3321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7" name="Text Box 56"/>
          <p:cNvSpPr txBox="1">
            <a:spLocks noChangeArrowheads="1"/>
          </p:cNvSpPr>
          <p:nvPr/>
        </p:nvSpPr>
        <p:spPr bwMode="auto">
          <a:xfrm>
            <a:off x="5274323" y="795147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root</a:t>
            </a:r>
          </a:p>
        </p:txBody>
      </p:sp>
      <p:sp>
        <p:nvSpPr>
          <p:cNvPr id="58" name="자유형 57"/>
          <p:cNvSpPr/>
          <p:nvPr/>
        </p:nvSpPr>
        <p:spPr bwMode="auto">
          <a:xfrm>
            <a:off x="5111950" y="1830668"/>
            <a:ext cx="466845" cy="603602"/>
          </a:xfrm>
          <a:custGeom>
            <a:avLst/>
            <a:gdLst>
              <a:gd name="connsiteX0" fmla="*/ 16189 w 466845"/>
              <a:gd name="connsiteY0" fmla="*/ 57150 h 603602"/>
              <a:gd name="connsiteX1" fmla="*/ 54289 w 466845"/>
              <a:gd name="connsiteY1" fmla="*/ 381000 h 603602"/>
              <a:gd name="connsiteX2" fmla="*/ 463864 w 466845"/>
              <a:gd name="connsiteY2" fmla="*/ 590550 h 603602"/>
              <a:gd name="connsiteX3" fmla="*/ 206689 w 466845"/>
              <a:gd name="connsiteY3" fmla="*/ 0 h 60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845" h="603602">
                <a:moveTo>
                  <a:pt x="16189" y="57150"/>
                </a:moveTo>
                <a:cubicBezTo>
                  <a:pt x="-2068" y="174625"/>
                  <a:pt x="-20324" y="292100"/>
                  <a:pt x="54289" y="381000"/>
                </a:cubicBezTo>
                <a:cubicBezTo>
                  <a:pt x="128902" y="469900"/>
                  <a:pt x="438464" y="654050"/>
                  <a:pt x="463864" y="590550"/>
                </a:cubicBezTo>
                <a:cubicBezTo>
                  <a:pt x="489264" y="527050"/>
                  <a:pt x="347976" y="263525"/>
                  <a:pt x="206689" y="0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0" name="자유형 59"/>
          <p:cNvSpPr/>
          <p:nvPr/>
        </p:nvSpPr>
        <p:spPr bwMode="auto">
          <a:xfrm>
            <a:off x="2960587" y="1768914"/>
            <a:ext cx="1965686" cy="1894760"/>
          </a:xfrm>
          <a:custGeom>
            <a:avLst/>
            <a:gdLst>
              <a:gd name="connsiteX0" fmla="*/ 403924 w 1965686"/>
              <a:gd name="connsiteY0" fmla="*/ 1594131 h 1894760"/>
              <a:gd name="connsiteX1" fmla="*/ 144979 w 1965686"/>
              <a:gd name="connsiteY1" fmla="*/ 1869260 h 1894760"/>
              <a:gd name="connsiteX2" fmla="*/ 144979 w 1965686"/>
              <a:gd name="connsiteY2" fmla="*/ 1027689 h 1894760"/>
              <a:gd name="connsiteX3" fmla="*/ 1965686 w 1965686"/>
              <a:gd name="connsiteY3" fmla="*/ 0 h 189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5686" h="1894760">
                <a:moveTo>
                  <a:pt x="403924" y="1594131"/>
                </a:moveTo>
                <a:cubicBezTo>
                  <a:pt x="296030" y="1778899"/>
                  <a:pt x="188136" y="1963667"/>
                  <a:pt x="144979" y="1869260"/>
                </a:cubicBezTo>
                <a:cubicBezTo>
                  <a:pt x="101822" y="1774853"/>
                  <a:pt x="-158472" y="1339232"/>
                  <a:pt x="144979" y="1027689"/>
                </a:cubicBezTo>
                <a:cubicBezTo>
                  <a:pt x="448430" y="716146"/>
                  <a:pt x="1207058" y="358073"/>
                  <a:pt x="1965686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1" name="자유형 60"/>
          <p:cNvSpPr/>
          <p:nvPr/>
        </p:nvSpPr>
        <p:spPr bwMode="auto">
          <a:xfrm>
            <a:off x="2909512" y="3455778"/>
            <a:ext cx="488018" cy="1681655"/>
          </a:xfrm>
          <a:custGeom>
            <a:avLst/>
            <a:gdLst>
              <a:gd name="connsiteX0" fmla="*/ 382914 w 488018"/>
              <a:gd name="connsiteY0" fmla="*/ 1681655 h 1681655"/>
              <a:gd name="connsiteX1" fmla="*/ 67604 w 488018"/>
              <a:gd name="connsiteY1" fmla="*/ 1502979 h 1681655"/>
              <a:gd name="connsiteX2" fmla="*/ 36073 w 488018"/>
              <a:gd name="connsiteY2" fmla="*/ 1061545 h 1681655"/>
              <a:gd name="connsiteX3" fmla="*/ 488018 w 488018"/>
              <a:gd name="connsiteY3" fmla="*/ 0 h 1681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018" h="1681655">
                <a:moveTo>
                  <a:pt x="382914" y="1681655"/>
                </a:moveTo>
                <a:cubicBezTo>
                  <a:pt x="254162" y="1643993"/>
                  <a:pt x="125411" y="1606331"/>
                  <a:pt x="67604" y="1502979"/>
                </a:cubicBezTo>
                <a:cubicBezTo>
                  <a:pt x="9797" y="1399627"/>
                  <a:pt x="-33996" y="1312041"/>
                  <a:pt x="36073" y="1061545"/>
                </a:cubicBezTo>
                <a:cubicBezTo>
                  <a:pt x="106142" y="811049"/>
                  <a:pt x="297080" y="405524"/>
                  <a:pt x="488018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2" name="자유형 61"/>
          <p:cNvSpPr/>
          <p:nvPr/>
        </p:nvSpPr>
        <p:spPr bwMode="auto">
          <a:xfrm>
            <a:off x="3523654" y="4275585"/>
            <a:ext cx="451945" cy="986827"/>
          </a:xfrm>
          <a:custGeom>
            <a:avLst/>
            <a:gdLst>
              <a:gd name="connsiteX0" fmla="*/ 0 w 451945"/>
              <a:gd name="connsiteY0" fmla="*/ 861848 h 986827"/>
              <a:gd name="connsiteX1" fmla="*/ 283779 w 451945"/>
              <a:gd name="connsiteY1" fmla="*/ 914400 h 986827"/>
              <a:gd name="connsiteX2" fmla="*/ 451945 w 451945"/>
              <a:gd name="connsiteY2" fmla="*/ 0 h 986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1945" h="986827">
                <a:moveTo>
                  <a:pt x="0" y="861848"/>
                </a:moveTo>
                <a:cubicBezTo>
                  <a:pt x="104227" y="959944"/>
                  <a:pt x="208455" y="1058041"/>
                  <a:pt x="283779" y="914400"/>
                </a:cubicBezTo>
                <a:cubicBezTo>
                  <a:pt x="359103" y="770759"/>
                  <a:pt x="405524" y="385379"/>
                  <a:pt x="451945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3" name="자유형 62"/>
          <p:cNvSpPr/>
          <p:nvPr/>
        </p:nvSpPr>
        <p:spPr bwMode="auto">
          <a:xfrm>
            <a:off x="4059682" y="4317626"/>
            <a:ext cx="399393" cy="1043142"/>
          </a:xfrm>
          <a:custGeom>
            <a:avLst/>
            <a:gdLst>
              <a:gd name="connsiteX0" fmla="*/ 399393 w 399393"/>
              <a:gd name="connsiteY0" fmla="*/ 830318 h 1043142"/>
              <a:gd name="connsiteX1" fmla="*/ 220717 w 399393"/>
              <a:gd name="connsiteY1" fmla="*/ 987973 h 1043142"/>
              <a:gd name="connsiteX2" fmla="*/ 0 w 399393"/>
              <a:gd name="connsiteY2" fmla="*/ 0 h 104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9393" h="1043142">
                <a:moveTo>
                  <a:pt x="399393" y="830318"/>
                </a:moveTo>
                <a:cubicBezTo>
                  <a:pt x="343338" y="978338"/>
                  <a:pt x="287283" y="1126359"/>
                  <a:pt x="220717" y="987973"/>
                </a:cubicBezTo>
                <a:cubicBezTo>
                  <a:pt x="154151" y="849587"/>
                  <a:pt x="77075" y="424793"/>
                  <a:pt x="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4" name="자유형 63"/>
          <p:cNvSpPr/>
          <p:nvPr/>
        </p:nvSpPr>
        <p:spPr bwMode="auto">
          <a:xfrm>
            <a:off x="4261798" y="2793626"/>
            <a:ext cx="617706" cy="2492646"/>
          </a:xfrm>
          <a:custGeom>
            <a:avLst/>
            <a:gdLst>
              <a:gd name="connsiteX0" fmla="*/ 323401 w 617706"/>
              <a:gd name="connsiteY0" fmla="*/ 2354318 h 2492646"/>
              <a:gd name="connsiteX1" fmla="*/ 386463 w 617706"/>
              <a:gd name="connsiteY1" fmla="*/ 2490952 h 2492646"/>
              <a:gd name="connsiteX2" fmla="*/ 617690 w 617706"/>
              <a:gd name="connsiteY2" fmla="*/ 2270235 h 2492646"/>
              <a:gd name="connsiteX3" fmla="*/ 396973 w 617706"/>
              <a:gd name="connsiteY3" fmla="*/ 1797269 h 2492646"/>
              <a:gd name="connsiteX4" fmla="*/ 92173 w 617706"/>
              <a:gd name="connsiteY4" fmla="*/ 1513490 h 2492646"/>
              <a:gd name="connsiteX5" fmla="*/ 8090 w 617706"/>
              <a:gd name="connsiteY5" fmla="*/ 956442 h 2492646"/>
              <a:gd name="connsiteX6" fmla="*/ 8090 w 617706"/>
              <a:gd name="connsiteY6" fmla="*/ 0 h 2492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706" h="2492646">
                <a:moveTo>
                  <a:pt x="323401" y="2354318"/>
                </a:moveTo>
                <a:cubicBezTo>
                  <a:pt x="330408" y="2429642"/>
                  <a:pt x="337415" y="2504966"/>
                  <a:pt x="386463" y="2490952"/>
                </a:cubicBezTo>
                <a:cubicBezTo>
                  <a:pt x="435511" y="2476938"/>
                  <a:pt x="615938" y="2385849"/>
                  <a:pt x="617690" y="2270235"/>
                </a:cubicBezTo>
                <a:cubicBezTo>
                  <a:pt x="619442" y="2154621"/>
                  <a:pt x="484559" y="1923393"/>
                  <a:pt x="396973" y="1797269"/>
                </a:cubicBezTo>
                <a:cubicBezTo>
                  <a:pt x="309387" y="1671145"/>
                  <a:pt x="156987" y="1653628"/>
                  <a:pt x="92173" y="1513490"/>
                </a:cubicBezTo>
                <a:cubicBezTo>
                  <a:pt x="27359" y="1373352"/>
                  <a:pt x="22104" y="1208690"/>
                  <a:pt x="8090" y="956442"/>
                </a:cubicBezTo>
                <a:cubicBezTo>
                  <a:pt x="-5924" y="704194"/>
                  <a:pt x="1083" y="352097"/>
                  <a:pt x="809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5" name="자유형 64"/>
          <p:cNvSpPr/>
          <p:nvPr/>
        </p:nvSpPr>
        <p:spPr bwMode="auto">
          <a:xfrm>
            <a:off x="4406492" y="2793626"/>
            <a:ext cx="294321" cy="1650471"/>
          </a:xfrm>
          <a:custGeom>
            <a:avLst/>
            <a:gdLst>
              <a:gd name="connsiteX0" fmla="*/ 294321 w 294321"/>
              <a:gd name="connsiteY0" fmla="*/ 1545021 h 1650471"/>
              <a:gd name="connsiteX1" fmla="*/ 220748 w 294321"/>
              <a:gd name="connsiteY1" fmla="*/ 1650124 h 1650471"/>
              <a:gd name="connsiteX2" fmla="*/ 84114 w 294321"/>
              <a:gd name="connsiteY2" fmla="*/ 1513490 h 1650471"/>
              <a:gd name="connsiteX3" fmla="*/ 31 w 294321"/>
              <a:gd name="connsiteY3" fmla="*/ 1114097 h 1650471"/>
              <a:gd name="connsiteX4" fmla="*/ 73603 w 294321"/>
              <a:gd name="connsiteY4" fmla="*/ 809297 h 1650471"/>
              <a:gd name="connsiteX5" fmla="*/ 21052 w 294321"/>
              <a:gd name="connsiteY5" fmla="*/ 0 h 1650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321" h="1650471">
                <a:moveTo>
                  <a:pt x="294321" y="1545021"/>
                </a:moveTo>
                <a:cubicBezTo>
                  <a:pt x="275051" y="1600200"/>
                  <a:pt x="255782" y="1655379"/>
                  <a:pt x="220748" y="1650124"/>
                </a:cubicBezTo>
                <a:cubicBezTo>
                  <a:pt x="185714" y="1644869"/>
                  <a:pt x="120900" y="1602828"/>
                  <a:pt x="84114" y="1513490"/>
                </a:cubicBezTo>
                <a:cubicBezTo>
                  <a:pt x="47328" y="1424152"/>
                  <a:pt x="1783" y="1231462"/>
                  <a:pt x="31" y="1114097"/>
                </a:cubicBezTo>
                <a:cubicBezTo>
                  <a:pt x="-1721" y="996732"/>
                  <a:pt x="70100" y="994980"/>
                  <a:pt x="73603" y="809297"/>
                </a:cubicBezTo>
                <a:cubicBezTo>
                  <a:pt x="77106" y="623614"/>
                  <a:pt x="49079" y="311807"/>
                  <a:pt x="21052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6" name="자유형 65"/>
          <p:cNvSpPr/>
          <p:nvPr/>
        </p:nvSpPr>
        <p:spPr bwMode="auto">
          <a:xfrm>
            <a:off x="4816459" y="3453363"/>
            <a:ext cx="343868" cy="1006551"/>
          </a:xfrm>
          <a:custGeom>
            <a:avLst/>
            <a:gdLst>
              <a:gd name="connsiteX0" fmla="*/ 0 w 343868"/>
              <a:gd name="connsiteY0" fmla="*/ 872359 h 1006551"/>
              <a:gd name="connsiteX1" fmla="*/ 105103 w 343868"/>
              <a:gd name="connsiteY1" fmla="*/ 998483 h 1006551"/>
              <a:gd name="connsiteX2" fmla="*/ 315310 w 343868"/>
              <a:gd name="connsiteY2" fmla="*/ 882869 h 1006551"/>
              <a:gd name="connsiteX3" fmla="*/ 336331 w 343868"/>
              <a:gd name="connsiteY3" fmla="*/ 0 h 100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868" h="1006551">
                <a:moveTo>
                  <a:pt x="0" y="872359"/>
                </a:moveTo>
                <a:cubicBezTo>
                  <a:pt x="26275" y="934545"/>
                  <a:pt x="52551" y="996731"/>
                  <a:pt x="105103" y="998483"/>
                </a:cubicBezTo>
                <a:cubicBezTo>
                  <a:pt x="157655" y="1000235"/>
                  <a:pt x="276772" y="1049283"/>
                  <a:pt x="315310" y="882869"/>
                </a:cubicBezTo>
                <a:cubicBezTo>
                  <a:pt x="353848" y="716455"/>
                  <a:pt x="345089" y="358227"/>
                  <a:pt x="336331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7" name="자유형 66"/>
          <p:cNvSpPr/>
          <p:nvPr/>
        </p:nvSpPr>
        <p:spPr bwMode="auto">
          <a:xfrm>
            <a:off x="5047654" y="1879226"/>
            <a:ext cx="421656" cy="1734376"/>
          </a:xfrm>
          <a:custGeom>
            <a:avLst/>
            <a:gdLst>
              <a:gd name="connsiteX0" fmla="*/ 94593 w 421656"/>
              <a:gd name="connsiteY0" fmla="*/ 1555531 h 1734376"/>
              <a:gd name="connsiteX1" fmla="*/ 283779 w 421656"/>
              <a:gd name="connsiteY1" fmla="*/ 1734207 h 1734376"/>
              <a:gd name="connsiteX2" fmla="*/ 420414 w 421656"/>
              <a:gd name="connsiteY2" fmla="*/ 1576552 h 1734376"/>
              <a:gd name="connsiteX3" fmla="*/ 336331 w 421656"/>
              <a:gd name="connsiteY3" fmla="*/ 1072056 h 1734376"/>
              <a:gd name="connsiteX4" fmla="*/ 94593 w 421656"/>
              <a:gd name="connsiteY4" fmla="*/ 861849 h 1734376"/>
              <a:gd name="connsiteX5" fmla="*/ 0 w 421656"/>
              <a:gd name="connsiteY5" fmla="*/ 0 h 173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656" h="1734376">
                <a:moveTo>
                  <a:pt x="94593" y="1555531"/>
                </a:moveTo>
                <a:cubicBezTo>
                  <a:pt x="162034" y="1643117"/>
                  <a:pt x="229476" y="1730704"/>
                  <a:pt x="283779" y="1734207"/>
                </a:cubicBezTo>
                <a:cubicBezTo>
                  <a:pt x="338082" y="1737710"/>
                  <a:pt x="411655" y="1686911"/>
                  <a:pt x="420414" y="1576552"/>
                </a:cubicBezTo>
                <a:cubicBezTo>
                  <a:pt x="429173" y="1466193"/>
                  <a:pt x="390634" y="1191173"/>
                  <a:pt x="336331" y="1072056"/>
                </a:cubicBezTo>
                <a:cubicBezTo>
                  <a:pt x="282028" y="952939"/>
                  <a:pt x="150648" y="1040525"/>
                  <a:pt x="94593" y="861849"/>
                </a:cubicBezTo>
                <a:cubicBezTo>
                  <a:pt x="38538" y="683173"/>
                  <a:pt x="19269" y="341586"/>
                  <a:pt x="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59363" y="1841963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 2" panose="05020102010507070707" pitchFamily="18" charset="2"/>
              </a:rPr>
              <a:t>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429876" y="192251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 2" panose="05020102010507070707" pitchFamily="18" charset="2"/>
              </a:rPr>
              <a:t>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615195" y="254791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 2" panose="05020102010507070707" pitchFamily="18" charset="2"/>
              </a:rPr>
              <a:t>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709090" y="3386571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 2" panose="05020102010507070707" pitchFamily="18" charset="2"/>
              </a:rPr>
              <a:t>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380805" y="419394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 2" panose="05020102010507070707" pitchFamily="18" charset="2"/>
              </a:rPr>
              <a:t>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623019" y="468687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 2" panose="05020102010507070707" pitchFamily="18" charset="2"/>
              </a:rPr>
              <a:t>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4026526" y="408993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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3970538" y="3053953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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4652240" y="2520497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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4553652" y="336230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</a:t>
            </a:r>
            <a:endParaRPr lang="ko-KR" altLang="en-US" dirty="0"/>
          </a:p>
        </p:txBody>
      </p:sp>
      <p:grpSp>
        <p:nvGrpSpPr>
          <p:cNvPr id="73" name="그룹 72"/>
          <p:cNvGrpSpPr/>
          <p:nvPr/>
        </p:nvGrpSpPr>
        <p:grpSpPr>
          <a:xfrm>
            <a:off x="5132397" y="3852538"/>
            <a:ext cx="288203" cy="269204"/>
            <a:chOff x="1530070" y="5680285"/>
            <a:chExt cx="332847" cy="276999"/>
          </a:xfrm>
        </p:grpSpPr>
        <p:sp>
          <p:nvSpPr>
            <p:cNvPr id="71" name="TextBox 70"/>
            <p:cNvSpPr txBox="1"/>
            <p:nvPr/>
          </p:nvSpPr>
          <p:spPr>
            <a:xfrm>
              <a:off x="1530070" y="5680285"/>
              <a:ext cx="332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11</a:t>
              </a:r>
              <a:endParaRPr lang="ko-KR" altLang="en-US" sz="1200" dirty="0"/>
            </a:p>
          </p:txBody>
        </p:sp>
        <p:sp>
          <p:nvSpPr>
            <p:cNvPr id="72" name="타원 71"/>
            <p:cNvSpPr/>
            <p:nvPr/>
          </p:nvSpPr>
          <p:spPr bwMode="auto">
            <a:xfrm>
              <a:off x="1563817" y="5707117"/>
              <a:ext cx="265354" cy="22333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5155930" y="2550050"/>
            <a:ext cx="338555" cy="276999"/>
            <a:chOff x="1500994" y="5680285"/>
            <a:chExt cx="390999" cy="285020"/>
          </a:xfrm>
        </p:grpSpPr>
        <p:sp>
          <p:nvSpPr>
            <p:cNvPr id="75" name="TextBox 74"/>
            <p:cNvSpPr txBox="1"/>
            <p:nvPr/>
          </p:nvSpPr>
          <p:spPr>
            <a:xfrm>
              <a:off x="1500994" y="5680285"/>
              <a:ext cx="390999" cy="285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12</a:t>
              </a:r>
              <a:endParaRPr lang="ko-KR" altLang="en-US" sz="1200" dirty="0"/>
            </a:p>
          </p:txBody>
        </p:sp>
        <p:sp>
          <p:nvSpPr>
            <p:cNvPr id="76" name="타원 75"/>
            <p:cNvSpPr/>
            <p:nvPr/>
          </p:nvSpPr>
          <p:spPr bwMode="auto">
            <a:xfrm>
              <a:off x="1563817" y="5707117"/>
              <a:ext cx="265354" cy="22333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F9A067E-BF13-6049-B1D6-2A298DE1FE08}"/>
              </a:ext>
            </a:extLst>
          </p:cNvPr>
          <p:cNvSpPr txBox="1"/>
          <p:nvPr/>
        </p:nvSpPr>
        <p:spPr>
          <a:xfrm>
            <a:off x="4195626" y="795147"/>
            <a:ext cx="11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더미 루트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214FA4F-7AE6-D349-91F7-B16DC5E7F712}"/>
              </a:ext>
            </a:extLst>
          </p:cNvPr>
          <p:cNvSpPr txBox="1"/>
          <p:nvPr/>
        </p:nvSpPr>
        <p:spPr>
          <a:xfrm>
            <a:off x="5965538" y="4327727"/>
            <a:ext cx="3178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왼쪽은 </a:t>
            </a:r>
            <a:r>
              <a:rPr kumimoji="1" lang="en-US" altLang="ko-KR" dirty="0" err="1"/>
              <a:t>inorder</a:t>
            </a:r>
            <a:r>
              <a:rPr kumimoji="1" lang="en-US" altLang="ko-KR" dirty="0"/>
              <a:t> </a:t>
            </a:r>
            <a:r>
              <a:rPr kumimoji="1" lang="ko-KR" altLang="en-US" dirty="0"/>
              <a:t>상의 앞 노드</a:t>
            </a:r>
            <a:r>
              <a:rPr kumimoji="1" lang="en-US" altLang="ko-KR" dirty="0"/>
              <a:t>, </a:t>
            </a:r>
            <a:r>
              <a:rPr kumimoji="1" lang="ko-KR" altLang="en-US" dirty="0"/>
              <a:t>오른쪽은 </a:t>
            </a:r>
            <a:r>
              <a:rPr kumimoji="1" lang="en-US" altLang="ko-KR" dirty="0" err="1"/>
              <a:t>inorder</a:t>
            </a:r>
            <a:r>
              <a:rPr kumimoji="1" lang="ko-KR" altLang="en-US" dirty="0"/>
              <a:t>상의 </a:t>
            </a:r>
            <a:r>
              <a:rPr kumimoji="1" lang="ko-KR" altLang="en-US" dirty="0" err="1"/>
              <a:t>뒷</a:t>
            </a:r>
            <a:r>
              <a:rPr kumimoji="1" lang="ko-KR" altLang="en-US" dirty="0"/>
              <a:t> 노드를 가리킴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96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8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/>
      <p:bldP spid="46" grpId="0"/>
      <p:bldP spid="47" grpId="0"/>
      <p:bldP spid="48" grpId="0"/>
      <p:bldP spid="49" grpId="0"/>
      <p:bldP spid="50" grpId="0" animBg="1"/>
      <p:bldP spid="50" grpId="1" animBg="1"/>
      <p:bldP spid="51" grpId="0"/>
      <p:bldP spid="52" grpId="0" animBg="1"/>
      <p:bldP spid="52" grpId="1" animBg="1"/>
      <p:bldP spid="53" grpId="0"/>
      <p:bldP spid="54" grpId="0" animBg="1"/>
      <p:bldP spid="55" grpId="0" animBg="1"/>
      <p:bldP spid="56" grpId="0" animBg="1"/>
      <p:bldP spid="57" grpId="0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12" grpId="0"/>
      <p:bldP spid="13" grpId="0"/>
      <p:bldP spid="14" grpId="0"/>
      <p:bldP spid="18" grpId="0"/>
      <p:bldP spid="29" grpId="0"/>
      <p:bldP spid="30" grpId="0"/>
      <p:bldP spid="59" grpId="0"/>
      <p:bldP spid="68" grpId="0"/>
      <p:bldP spid="69" grpId="0"/>
      <p:bldP spid="7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err="1"/>
              <a:t>Inorder</a:t>
            </a:r>
            <a:r>
              <a:rPr lang="en-US" altLang="ko-KR" sz="2400" dirty="0"/>
              <a:t> Traversal of a Threaded Binary Tree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void </a:t>
            </a:r>
            <a:r>
              <a:rPr lang="en-US" altLang="ko-KR" sz="1800" b="1" dirty="0" err="1">
                <a:latin typeface="Courier New" pitchFamily="49" charset="0"/>
              </a:rPr>
              <a:t>tinorder</a:t>
            </a:r>
            <a:r>
              <a:rPr lang="en-US" altLang="ko-KR" sz="1800" b="1" dirty="0">
                <a:latin typeface="Courier New" pitchFamily="49" charset="0"/>
              </a:rPr>
              <a:t>(</a:t>
            </a:r>
            <a:r>
              <a:rPr lang="en-US" altLang="ko-KR" sz="1800" b="1" dirty="0" err="1">
                <a:latin typeface="Courier New" pitchFamily="49" charset="0"/>
              </a:rPr>
              <a:t>threadedPointer</a:t>
            </a:r>
            <a:r>
              <a:rPr lang="en-US" altLang="ko-KR" sz="1800" b="1" dirty="0">
                <a:latin typeface="Courier New" pitchFamily="49" charset="0"/>
              </a:rPr>
              <a:t> tree) 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/* traverse the threaded binary tree </a:t>
            </a:r>
            <a:r>
              <a:rPr lang="en-US" altLang="ko-KR" sz="1800" b="1" dirty="0" err="1">
                <a:latin typeface="Courier New" pitchFamily="49" charset="0"/>
              </a:rPr>
              <a:t>inorder</a:t>
            </a:r>
            <a:r>
              <a:rPr lang="en-US" altLang="ko-KR" sz="1800" b="1" dirty="0">
                <a:latin typeface="Courier New" pitchFamily="49" charset="0"/>
              </a:rPr>
              <a:t> */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{ 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</a:t>
            </a:r>
            <a:r>
              <a:rPr lang="en-US" altLang="ko-KR" sz="1800" b="1" dirty="0" err="1">
                <a:latin typeface="Courier New" pitchFamily="49" charset="0"/>
              </a:rPr>
              <a:t>threadedPointer</a:t>
            </a:r>
            <a:r>
              <a:rPr lang="en-US" altLang="ko-KR" sz="1800" b="1" dirty="0">
                <a:latin typeface="Courier New" pitchFamily="49" charset="0"/>
              </a:rPr>
              <a:t> temp = tree;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for (;;) {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  temp = </a:t>
            </a:r>
            <a:r>
              <a:rPr lang="en-US" altLang="ko-KR" sz="1800" b="1" dirty="0" err="1">
                <a:latin typeface="Courier New" pitchFamily="49" charset="0"/>
              </a:rPr>
              <a:t>insucc</a:t>
            </a:r>
            <a:r>
              <a:rPr lang="en-US" altLang="ko-KR" sz="1800" b="1" dirty="0">
                <a:latin typeface="Courier New" pitchFamily="49" charset="0"/>
              </a:rPr>
              <a:t>(temp);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  if (temp == tree) break;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  </a:t>
            </a:r>
            <a:r>
              <a:rPr lang="en-US" altLang="ko-KR" sz="1800" b="1" dirty="0" err="1">
                <a:latin typeface="Courier New" pitchFamily="49" charset="0"/>
              </a:rPr>
              <a:t>printf</a:t>
            </a:r>
            <a:r>
              <a:rPr lang="en-US" altLang="ko-KR" sz="1800" b="1" dirty="0">
                <a:latin typeface="Courier New" pitchFamily="49" charset="0"/>
              </a:rPr>
              <a:t>("%3c", temp-&gt;data);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}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} </a:t>
            </a:r>
            <a:endParaRPr lang="ko-KR" altLang="en-US" sz="1800" b="1" dirty="0">
              <a:latin typeface="Courier New" pitchFamily="49" charset="0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49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Terminology (1)</a:t>
            </a:r>
            <a:endParaRPr lang="en-US" altLang="ko-KR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/>
              <a:t>Subtree</a:t>
            </a:r>
            <a:endParaRPr lang="en-US" altLang="ko-KR" sz="2000" dirty="0"/>
          </a:p>
          <a:p>
            <a:pPr lvl="1"/>
            <a:r>
              <a:rPr lang="en-US" altLang="ko-KR" sz="1800" dirty="0"/>
              <a:t>A tree T1 is called </a:t>
            </a:r>
            <a:r>
              <a:rPr lang="en-US" altLang="ko-KR" sz="1800" dirty="0" err="1"/>
              <a:t>subtree</a:t>
            </a:r>
            <a:r>
              <a:rPr lang="en-US" altLang="ko-KR" sz="1800" dirty="0"/>
              <a:t> of a tree T2 if every node of T1 is also a node of T2</a:t>
            </a:r>
          </a:p>
          <a:p>
            <a:r>
              <a:rPr lang="en-US" altLang="ko-KR" sz="2000" dirty="0"/>
              <a:t>Size of a tree</a:t>
            </a:r>
          </a:p>
          <a:p>
            <a:pPr lvl="1"/>
            <a:r>
              <a:rPr lang="en-US" altLang="ko-KR" sz="1800" dirty="0"/>
              <a:t>The number of the nodes</a:t>
            </a:r>
          </a:p>
          <a:p>
            <a:r>
              <a:rPr lang="en-US" altLang="ko-KR" sz="2000" dirty="0"/>
              <a:t>Degree of a node</a:t>
            </a:r>
          </a:p>
          <a:p>
            <a:pPr lvl="1"/>
            <a:r>
              <a:rPr lang="en-US" altLang="ko-KR" sz="1800" dirty="0"/>
              <a:t>The number of </a:t>
            </a:r>
            <a:r>
              <a:rPr lang="en-US" altLang="ko-KR" sz="1800" dirty="0" err="1"/>
              <a:t>subtrees</a:t>
            </a:r>
            <a:endParaRPr lang="en-US" altLang="ko-KR" sz="1800" dirty="0"/>
          </a:p>
          <a:p>
            <a:pPr lvl="1"/>
            <a:r>
              <a:rPr lang="en-US" altLang="ko-KR" sz="1800" dirty="0"/>
              <a:t>Leaf (terminal node) - a node with degree zero</a:t>
            </a:r>
          </a:p>
          <a:p>
            <a:r>
              <a:rPr lang="en-US" altLang="ko-KR" sz="2000" dirty="0"/>
              <a:t>Degree of a tree </a:t>
            </a:r>
          </a:p>
          <a:p>
            <a:pPr lvl="1"/>
            <a:r>
              <a:rPr lang="en-US" altLang="ko-KR" sz="1800" dirty="0"/>
              <a:t>Maximum degree of the nodes in the tree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5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5376516" y="1772816"/>
            <a:ext cx="246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(Chapter 5, p.193)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Finding the Inorder Successor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1800" b="1" dirty="0" err="1">
                <a:latin typeface="Courier New" pitchFamily="49" charset="0"/>
              </a:rPr>
              <a:t>threadedPointer</a:t>
            </a:r>
            <a:r>
              <a:rPr lang="en-US" altLang="ko-KR" sz="1800" b="1" dirty="0">
                <a:latin typeface="Courier New" pitchFamily="49" charset="0"/>
              </a:rPr>
              <a:t> </a:t>
            </a:r>
            <a:r>
              <a:rPr lang="en-US" altLang="ko-KR" sz="1800" b="1" dirty="0" err="1">
                <a:latin typeface="Courier New" pitchFamily="49" charset="0"/>
              </a:rPr>
              <a:t>insucc</a:t>
            </a:r>
            <a:r>
              <a:rPr lang="en-US" altLang="ko-KR" sz="1800" b="1" dirty="0">
                <a:latin typeface="Courier New" pitchFamily="49" charset="0"/>
              </a:rPr>
              <a:t>(</a:t>
            </a:r>
            <a:r>
              <a:rPr lang="en-US" altLang="ko-KR" sz="1800" b="1" dirty="0" err="1">
                <a:latin typeface="Courier New" pitchFamily="49" charset="0"/>
              </a:rPr>
              <a:t>threadedPointer</a:t>
            </a:r>
            <a:r>
              <a:rPr lang="en-US" altLang="ko-KR" sz="1800" b="1" dirty="0">
                <a:latin typeface="Courier New" pitchFamily="49" charset="0"/>
              </a:rPr>
              <a:t> tree)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/* find the </a:t>
            </a:r>
            <a:r>
              <a:rPr lang="en-US" altLang="ko-KR" sz="1800" b="1" dirty="0" err="1">
                <a:latin typeface="Courier New" pitchFamily="49" charset="0"/>
              </a:rPr>
              <a:t>inorder</a:t>
            </a:r>
            <a:r>
              <a:rPr lang="en-US" altLang="ko-KR" sz="1800" b="1" dirty="0">
                <a:latin typeface="Courier New" pitchFamily="49" charset="0"/>
              </a:rPr>
              <a:t> successor of tree in a threaded binary tree */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</a:t>
            </a:r>
            <a:r>
              <a:rPr lang="en-US" altLang="ko-KR" sz="1800" b="1" dirty="0" err="1">
                <a:latin typeface="Courier New" pitchFamily="49" charset="0"/>
              </a:rPr>
              <a:t>threadedPointer</a:t>
            </a:r>
            <a:r>
              <a:rPr lang="en-US" altLang="ko-KR" sz="1800" b="1" dirty="0">
                <a:latin typeface="Courier New" pitchFamily="49" charset="0"/>
              </a:rPr>
              <a:t> temp;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temp = tree-&gt;</a:t>
            </a:r>
            <a:r>
              <a:rPr lang="en-US" altLang="ko-KR" sz="1800" b="1" dirty="0" err="1">
                <a:latin typeface="Courier New" pitchFamily="49" charset="0"/>
              </a:rPr>
              <a:t>rightChild</a:t>
            </a:r>
            <a:r>
              <a:rPr lang="en-US" altLang="ko-KR" sz="1800" b="1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if (!tree-&gt;</a:t>
            </a:r>
            <a:r>
              <a:rPr lang="en-US" altLang="ko-KR" sz="1800" b="1" dirty="0" err="1">
                <a:latin typeface="Courier New" pitchFamily="49" charset="0"/>
              </a:rPr>
              <a:t>rightThread</a:t>
            </a:r>
            <a:r>
              <a:rPr lang="en-US" altLang="ko-KR" sz="1800" b="1" dirty="0">
                <a:latin typeface="Courier New" pitchFamily="49" charset="0"/>
              </a:rPr>
              <a:t>){ /* normal link */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    while (!temp-&gt;</a:t>
            </a:r>
            <a:r>
              <a:rPr lang="en-US" altLang="ko-KR" sz="1800" b="1" dirty="0" err="1">
                <a:latin typeface="Courier New" pitchFamily="49" charset="0"/>
              </a:rPr>
              <a:t>leftThread</a:t>
            </a:r>
            <a:r>
              <a:rPr lang="en-US" altLang="ko-KR" sz="1800" b="1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        temp = temp-&gt;</a:t>
            </a:r>
            <a:r>
              <a:rPr lang="en-US" altLang="ko-KR" sz="1800" b="1" dirty="0" err="1">
                <a:latin typeface="Courier New" pitchFamily="49" charset="0"/>
              </a:rPr>
              <a:t>leftChild</a:t>
            </a:r>
            <a:r>
              <a:rPr lang="en-US" altLang="ko-KR" sz="1800" b="1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}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return temp;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} </a:t>
            </a:r>
            <a:endParaRPr lang="ko-KR" altLang="en-US" sz="1800" b="1" dirty="0">
              <a:latin typeface="Courier New" pitchFamily="49" charset="0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50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Inserting a Node as a Right Child (1)</a:t>
            </a:r>
            <a:endParaRPr lang="ko-KR" altLang="en-US" dirty="0"/>
          </a:p>
        </p:txBody>
      </p:sp>
      <p:sp>
        <p:nvSpPr>
          <p:cNvPr id="51" name="슬라이드 번호 개체 틀 5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51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68664" name="Freeform 56"/>
          <p:cNvSpPr>
            <a:spLocks/>
          </p:cNvSpPr>
          <p:nvPr/>
        </p:nvSpPr>
        <p:spPr bwMode="auto">
          <a:xfrm>
            <a:off x="2172501" y="1643522"/>
            <a:ext cx="832604" cy="1968056"/>
          </a:xfrm>
          <a:custGeom>
            <a:avLst/>
            <a:gdLst/>
            <a:ahLst/>
            <a:cxnLst>
              <a:cxn ang="0">
                <a:pos x="454" y="1679"/>
              </a:cxn>
              <a:cxn ang="0">
                <a:pos x="907" y="1679"/>
              </a:cxn>
              <a:cxn ang="0">
                <a:pos x="953" y="0"/>
              </a:cxn>
              <a:cxn ang="0">
                <a:pos x="0" y="0"/>
              </a:cxn>
            </a:cxnLst>
            <a:rect l="0" t="0" r="r" b="b"/>
            <a:pathLst>
              <a:path w="953" h="1679">
                <a:moveTo>
                  <a:pt x="454" y="1679"/>
                </a:moveTo>
                <a:lnTo>
                  <a:pt x="907" y="1679"/>
                </a:lnTo>
                <a:lnTo>
                  <a:pt x="953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8660" name="Line 52"/>
          <p:cNvSpPr>
            <a:spLocks noChangeShapeType="1"/>
          </p:cNvSpPr>
          <p:nvPr/>
        </p:nvSpPr>
        <p:spPr bwMode="auto">
          <a:xfrm flipH="1">
            <a:off x="1484196" y="3664325"/>
            <a:ext cx="835490" cy="5849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8659" name="Line 51"/>
          <p:cNvSpPr>
            <a:spLocks noChangeShapeType="1"/>
          </p:cNvSpPr>
          <p:nvPr/>
        </p:nvSpPr>
        <p:spPr bwMode="auto">
          <a:xfrm>
            <a:off x="1435134" y="2867256"/>
            <a:ext cx="836933" cy="5849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8658" name="Line 50"/>
          <p:cNvSpPr>
            <a:spLocks noChangeShapeType="1"/>
          </p:cNvSpPr>
          <p:nvPr/>
        </p:nvSpPr>
        <p:spPr bwMode="auto">
          <a:xfrm flipH="1">
            <a:off x="1337011" y="1909602"/>
            <a:ext cx="541120" cy="7443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8649" name="Oval 41" descr="밝은 수직선"/>
          <p:cNvSpPr>
            <a:spLocks noChangeArrowheads="1"/>
          </p:cNvSpPr>
          <p:nvPr/>
        </p:nvSpPr>
        <p:spPr bwMode="auto">
          <a:xfrm>
            <a:off x="1632823" y="1431361"/>
            <a:ext cx="541120" cy="584908"/>
          </a:xfrm>
          <a:prstGeom prst="ellipse">
            <a:avLst/>
          </a:prstGeom>
          <a:pattFill prst="ltVert">
            <a:fgClr>
              <a:schemeClr val="folHlink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8650" name="Oval 42"/>
          <p:cNvSpPr>
            <a:spLocks noChangeArrowheads="1"/>
          </p:cNvSpPr>
          <p:nvPr/>
        </p:nvSpPr>
        <p:spPr bwMode="auto">
          <a:xfrm>
            <a:off x="993580" y="2547257"/>
            <a:ext cx="541120" cy="5849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8651" name="Oval 43"/>
          <p:cNvSpPr>
            <a:spLocks noChangeArrowheads="1"/>
          </p:cNvSpPr>
          <p:nvPr/>
        </p:nvSpPr>
        <p:spPr bwMode="auto">
          <a:xfrm>
            <a:off x="2123439" y="3291578"/>
            <a:ext cx="541120" cy="58490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8652" name="Oval 44"/>
          <p:cNvSpPr>
            <a:spLocks noChangeArrowheads="1"/>
          </p:cNvSpPr>
          <p:nvPr/>
        </p:nvSpPr>
        <p:spPr bwMode="auto">
          <a:xfrm>
            <a:off x="1042642" y="4089819"/>
            <a:ext cx="541120" cy="5849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8653" name="Oval 45"/>
          <p:cNvSpPr>
            <a:spLocks noChangeArrowheads="1"/>
          </p:cNvSpPr>
          <p:nvPr/>
        </p:nvSpPr>
        <p:spPr bwMode="auto">
          <a:xfrm>
            <a:off x="2742481" y="4249232"/>
            <a:ext cx="541120" cy="584908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8654" name="Text Box 46"/>
          <p:cNvSpPr txBox="1">
            <a:spLocks noChangeArrowheads="1"/>
          </p:cNvSpPr>
          <p:nvPr/>
        </p:nvSpPr>
        <p:spPr bwMode="auto">
          <a:xfrm>
            <a:off x="2238878" y="3398245"/>
            <a:ext cx="321786" cy="39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68655" name="Text Box 47"/>
          <p:cNvSpPr txBox="1">
            <a:spLocks noChangeArrowheads="1"/>
          </p:cNvSpPr>
          <p:nvPr/>
        </p:nvSpPr>
        <p:spPr bwMode="auto">
          <a:xfrm>
            <a:off x="2856477" y="4354727"/>
            <a:ext cx="321786" cy="39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68656" name="Text Box 48"/>
          <p:cNvSpPr txBox="1">
            <a:spLocks noChangeArrowheads="1"/>
          </p:cNvSpPr>
          <p:nvPr/>
        </p:nvSpPr>
        <p:spPr bwMode="auto">
          <a:xfrm>
            <a:off x="1147448" y="4164168"/>
            <a:ext cx="321786" cy="39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68657" name="Text Box 49"/>
          <p:cNvSpPr txBox="1">
            <a:spLocks noChangeArrowheads="1"/>
          </p:cNvSpPr>
          <p:nvPr/>
        </p:nvSpPr>
        <p:spPr bwMode="auto">
          <a:xfrm>
            <a:off x="1107576" y="2653923"/>
            <a:ext cx="321786" cy="39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68661" name="Freeform 53"/>
          <p:cNvSpPr>
            <a:spLocks/>
          </p:cNvSpPr>
          <p:nvPr/>
        </p:nvSpPr>
        <p:spPr bwMode="auto">
          <a:xfrm>
            <a:off x="1583762" y="3876486"/>
            <a:ext cx="786428" cy="638827"/>
          </a:xfrm>
          <a:custGeom>
            <a:avLst/>
            <a:gdLst/>
            <a:ahLst/>
            <a:cxnLst>
              <a:cxn ang="0">
                <a:pos x="0" y="499"/>
              </a:cxn>
              <a:cxn ang="0">
                <a:pos x="680" y="545"/>
              </a:cxn>
              <a:cxn ang="0">
                <a:pos x="726" y="0"/>
              </a:cxn>
            </a:cxnLst>
            <a:rect l="0" t="0" r="r" b="b"/>
            <a:pathLst>
              <a:path w="726" h="545">
                <a:moveTo>
                  <a:pt x="0" y="499"/>
                </a:moveTo>
                <a:lnTo>
                  <a:pt x="680" y="545"/>
                </a:lnTo>
                <a:lnTo>
                  <a:pt x="726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8662" name="Freeform 54"/>
          <p:cNvSpPr>
            <a:spLocks/>
          </p:cNvSpPr>
          <p:nvPr/>
        </p:nvSpPr>
        <p:spPr bwMode="auto">
          <a:xfrm>
            <a:off x="648706" y="2920003"/>
            <a:ext cx="393936" cy="1488643"/>
          </a:xfrm>
          <a:custGeom>
            <a:avLst/>
            <a:gdLst/>
            <a:ahLst/>
            <a:cxnLst>
              <a:cxn ang="0">
                <a:pos x="363" y="1270"/>
              </a:cxn>
              <a:cxn ang="0">
                <a:pos x="0" y="1270"/>
              </a:cxn>
              <a:cxn ang="0">
                <a:pos x="0" y="90"/>
              </a:cxn>
              <a:cxn ang="0">
                <a:pos x="318" y="0"/>
              </a:cxn>
            </a:cxnLst>
            <a:rect l="0" t="0" r="r" b="b"/>
            <a:pathLst>
              <a:path w="363" h="1270">
                <a:moveTo>
                  <a:pt x="363" y="1270"/>
                </a:moveTo>
                <a:lnTo>
                  <a:pt x="0" y="1270"/>
                </a:lnTo>
                <a:lnTo>
                  <a:pt x="0" y="90"/>
                </a:lnTo>
                <a:lnTo>
                  <a:pt x="318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8663" name="Freeform 55"/>
          <p:cNvSpPr>
            <a:spLocks/>
          </p:cNvSpPr>
          <p:nvPr/>
        </p:nvSpPr>
        <p:spPr bwMode="auto">
          <a:xfrm>
            <a:off x="639332" y="1643522"/>
            <a:ext cx="982674" cy="1117068"/>
          </a:xfrm>
          <a:custGeom>
            <a:avLst/>
            <a:gdLst/>
            <a:ahLst/>
            <a:cxnLst>
              <a:cxn ang="0">
                <a:pos x="318" y="953"/>
              </a:cxn>
              <a:cxn ang="0">
                <a:pos x="0" y="953"/>
              </a:cxn>
              <a:cxn ang="0">
                <a:pos x="0" y="0"/>
              </a:cxn>
              <a:cxn ang="0">
                <a:pos x="907" y="0"/>
              </a:cxn>
            </a:cxnLst>
            <a:rect l="0" t="0" r="r" b="b"/>
            <a:pathLst>
              <a:path w="907" h="953">
                <a:moveTo>
                  <a:pt x="318" y="953"/>
                </a:moveTo>
                <a:lnTo>
                  <a:pt x="0" y="953"/>
                </a:lnTo>
                <a:lnTo>
                  <a:pt x="0" y="0"/>
                </a:lnTo>
                <a:lnTo>
                  <a:pt x="907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8665" name="Line 57"/>
          <p:cNvSpPr>
            <a:spLocks noChangeShapeType="1"/>
          </p:cNvSpPr>
          <p:nvPr/>
        </p:nvSpPr>
        <p:spPr bwMode="auto">
          <a:xfrm flipH="1">
            <a:off x="2661673" y="3694801"/>
            <a:ext cx="6883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8666" name="Line 58"/>
          <p:cNvSpPr>
            <a:spLocks noChangeShapeType="1"/>
          </p:cNvSpPr>
          <p:nvPr/>
        </p:nvSpPr>
        <p:spPr bwMode="auto">
          <a:xfrm flipH="1">
            <a:off x="3282158" y="4408646"/>
            <a:ext cx="4415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8667" name="Text Box 59"/>
          <p:cNvSpPr txBox="1">
            <a:spLocks noChangeArrowheads="1"/>
          </p:cNvSpPr>
          <p:nvPr/>
        </p:nvSpPr>
        <p:spPr bwMode="auto">
          <a:xfrm>
            <a:off x="3252927" y="3420343"/>
            <a:ext cx="1031736" cy="399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parent</a:t>
            </a:r>
          </a:p>
        </p:txBody>
      </p:sp>
      <p:sp>
        <p:nvSpPr>
          <p:cNvPr id="68668" name="Text Box 60"/>
          <p:cNvSpPr txBox="1">
            <a:spLocks noChangeArrowheads="1"/>
          </p:cNvSpPr>
          <p:nvPr/>
        </p:nvSpPr>
        <p:spPr bwMode="auto">
          <a:xfrm>
            <a:off x="3612602" y="4249232"/>
            <a:ext cx="890323" cy="399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child</a:t>
            </a:r>
          </a:p>
        </p:txBody>
      </p:sp>
      <p:sp>
        <p:nvSpPr>
          <p:cNvPr id="68687" name="Freeform 79"/>
          <p:cNvSpPr>
            <a:spLocks/>
          </p:cNvSpPr>
          <p:nvPr/>
        </p:nvSpPr>
        <p:spPr bwMode="auto">
          <a:xfrm>
            <a:off x="7320912" y="3957335"/>
            <a:ext cx="404377" cy="596232"/>
          </a:xfrm>
          <a:custGeom>
            <a:avLst/>
            <a:gdLst/>
            <a:ahLst/>
            <a:cxnLst>
              <a:cxn ang="0">
                <a:pos x="273" y="499"/>
              </a:cxn>
              <a:cxn ang="0">
                <a:pos x="0" y="499"/>
              </a:cxn>
              <a:cxn ang="0">
                <a:pos x="0" y="0"/>
              </a:cxn>
            </a:cxnLst>
            <a:rect l="0" t="0" r="r" b="b"/>
            <a:pathLst>
              <a:path w="273" h="499">
                <a:moveTo>
                  <a:pt x="273" y="499"/>
                </a:moveTo>
                <a:lnTo>
                  <a:pt x="0" y="499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66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8686" name="Line 78"/>
          <p:cNvSpPr>
            <a:spLocks noChangeShapeType="1"/>
          </p:cNvSpPr>
          <p:nvPr/>
        </p:nvSpPr>
        <p:spPr bwMode="auto">
          <a:xfrm>
            <a:off x="7320912" y="3687188"/>
            <a:ext cx="537689" cy="757228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8671" name="Line 63"/>
          <p:cNvSpPr>
            <a:spLocks noChangeShapeType="1"/>
          </p:cNvSpPr>
          <p:nvPr/>
        </p:nvSpPr>
        <p:spPr bwMode="auto">
          <a:xfrm flipH="1">
            <a:off x="6355147" y="3687188"/>
            <a:ext cx="857635" cy="594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8672" name="Line 64"/>
          <p:cNvSpPr>
            <a:spLocks noChangeShapeType="1"/>
          </p:cNvSpPr>
          <p:nvPr/>
        </p:nvSpPr>
        <p:spPr bwMode="auto">
          <a:xfrm>
            <a:off x="6304785" y="2875386"/>
            <a:ext cx="859116" cy="594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8673" name="Line 65"/>
          <p:cNvSpPr>
            <a:spLocks noChangeShapeType="1"/>
          </p:cNvSpPr>
          <p:nvPr/>
        </p:nvSpPr>
        <p:spPr bwMode="auto">
          <a:xfrm flipH="1">
            <a:off x="6204061" y="1899857"/>
            <a:ext cx="555463" cy="7585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8674" name="Oval 66" descr="밝은 수직선"/>
          <p:cNvSpPr>
            <a:spLocks noChangeArrowheads="1"/>
          </p:cNvSpPr>
          <p:nvPr/>
        </p:nvSpPr>
        <p:spPr bwMode="auto">
          <a:xfrm>
            <a:off x="6507715" y="1412776"/>
            <a:ext cx="555462" cy="596231"/>
          </a:xfrm>
          <a:prstGeom prst="ellipse">
            <a:avLst/>
          </a:prstGeom>
          <a:pattFill prst="ltVert">
            <a:fgClr>
              <a:schemeClr val="folHlink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8675" name="Oval 67"/>
          <p:cNvSpPr>
            <a:spLocks noChangeArrowheads="1"/>
          </p:cNvSpPr>
          <p:nvPr/>
        </p:nvSpPr>
        <p:spPr bwMode="auto">
          <a:xfrm>
            <a:off x="5851528" y="2549300"/>
            <a:ext cx="555463" cy="59623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8676" name="Oval 68"/>
          <p:cNvSpPr>
            <a:spLocks noChangeArrowheads="1"/>
          </p:cNvSpPr>
          <p:nvPr/>
        </p:nvSpPr>
        <p:spPr bwMode="auto">
          <a:xfrm>
            <a:off x="7011334" y="3307892"/>
            <a:ext cx="555462" cy="594867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8677" name="Oval 69"/>
          <p:cNvSpPr>
            <a:spLocks noChangeArrowheads="1"/>
          </p:cNvSpPr>
          <p:nvPr/>
        </p:nvSpPr>
        <p:spPr bwMode="auto">
          <a:xfrm>
            <a:off x="5901889" y="4119696"/>
            <a:ext cx="555463" cy="59623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8679" name="Text Box 71"/>
          <p:cNvSpPr txBox="1">
            <a:spLocks noChangeArrowheads="1"/>
          </p:cNvSpPr>
          <p:nvPr/>
        </p:nvSpPr>
        <p:spPr bwMode="auto">
          <a:xfrm>
            <a:off x="7129566" y="3415678"/>
            <a:ext cx="330848" cy="396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68681" name="Text Box 73"/>
          <p:cNvSpPr txBox="1">
            <a:spLocks noChangeArrowheads="1"/>
          </p:cNvSpPr>
          <p:nvPr/>
        </p:nvSpPr>
        <p:spPr bwMode="auto">
          <a:xfrm>
            <a:off x="6020121" y="4282056"/>
            <a:ext cx="330848" cy="396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68682" name="Text Box 74"/>
          <p:cNvSpPr txBox="1">
            <a:spLocks noChangeArrowheads="1"/>
          </p:cNvSpPr>
          <p:nvPr/>
        </p:nvSpPr>
        <p:spPr bwMode="auto">
          <a:xfrm>
            <a:off x="5969019" y="2658450"/>
            <a:ext cx="330848" cy="396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68683" name="Freeform 75"/>
          <p:cNvSpPr>
            <a:spLocks/>
          </p:cNvSpPr>
          <p:nvPr/>
        </p:nvSpPr>
        <p:spPr bwMode="auto">
          <a:xfrm>
            <a:off x="6457353" y="3902760"/>
            <a:ext cx="730248" cy="650807"/>
          </a:xfrm>
          <a:custGeom>
            <a:avLst/>
            <a:gdLst/>
            <a:ahLst/>
            <a:cxnLst>
              <a:cxn ang="0">
                <a:pos x="0" y="499"/>
              </a:cxn>
              <a:cxn ang="0">
                <a:pos x="680" y="545"/>
              </a:cxn>
              <a:cxn ang="0">
                <a:pos x="726" y="0"/>
              </a:cxn>
            </a:cxnLst>
            <a:rect l="0" t="0" r="r" b="b"/>
            <a:pathLst>
              <a:path w="726" h="545">
                <a:moveTo>
                  <a:pt x="0" y="499"/>
                </a:moveTo>
                <a:lnTo>
                  <a:pt x="680" y="545"/>
                </a:lnTo>
                <a:lnTo>
                  <a:pt x="726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8684" name="Freeform 76"/>
          <p:cNvSpPr>
            <a:spLocks/>
          </p:cNvSpPr>
          <p:nvPr/>
        </p:nvSpPr>
        <p:spPr bwMode="auto">
          <a:xfrm>
            <a:off x="5497513" y="2875386"/>
            <a:ext cx="404376" cy="1515820"/>
          </a:xfrm>
          <a:custGeom>
            <a:avLst/>
            <a:gdLst/>
            <a:ahLst/>
            <a:cxnLst>
              <a:cxn ang="0">
                <a:pos x="363" y="1270"/>
              </a:cxn>
              <a:cxn ang="0">
                <a:pos x="0" y="1270"/>
              </a:cxn>
              <a:cxn ang="0">
                <a:pos x="0" y="90"/>
              </a:cxn>
              <a:cxn ang="0">
                <a:pos x="318" y="0"/>
              </a:cxn>
            </a:cxnLst>
            <a:rect l="0" t="0" r="r" b="b"/>
            <a:pathLst>
              <a:path w="363" h="1270">
                <a:moveTo>
                  <a:pt x="363" y="1270"/>
                </a:moveTo>
                <a:lnTo>
                  <a:pt x="0" y="1270"/>
                </a:lnTo>
                <a:lnTo>
                  <a:pt x="0" y="90"/>
                </a:lnTo>
                <a:lnTo>
                  <a:pt x="318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8685" name="Freeform 77"/>
          <p:cNvSpPr>
            <a:spLocks/>
          </p:cNvSpPr>
          <p:nvPr/>
        </p:nvSpPr>
        <p:spPr bwMode="auto">
          <a:xfrm>
            <a:off x="5497513" y="1628347"/>
            <a:ext cx="1008720" cy="1137889"/>
          </a:xfrm>
          <a:custGeom>
            <a:avLst/>
            <a:gdLst/>
            <a:ahLst/>
            <a:cxnLst>
              <a:cxn ang="0">
                <a:pos x="318" y="953"/>
              </a:cxn>
              <a:cxn ang="0">
                <a:pos x="0" y="953"/>
              </a:cxn>
              <a:cxn ang="0">
                <a:pos x="0" y="0"/>
              </a:cxn>
              <a:cxn ang="0">
                <a:pos x="907" y="0"/>
              </a:cxn>
            </a:cxnLst>
            <a:rect l="0" t="0" r="r" b="b"/>
            <a:pathLst>
              <a:path w="907" h="953">
                <a:moveTo>
                  <a:pt x="318" y="953"/>
                </a:moveTo>
                <a:lnTo>
                  <a:pt x="0" y="953"/>
                </a:lnTo>
                <a:lnTo>
                  <a:pt x="0" y="0"/>
                </a:lnTo>
                <a:lnTo>
                  <a:pt x="907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8689" name="Freeform 81"/>
          <p:cNvSpPr>
            <a:spLocks/>
          </p:cNvSpPr>
          <p:nvPr/>
        </p:nvSpPr>
        <p:spPr bwMode="auto">
          <a:xfrm>
            <a:off x="7119464" y="1629711"/>
            <a:ext cx="1276824" cy="2923856"/>
          </a:xfrm>
          <a:custGeom>
            <a:avLst/>
            <a:gdLst/>
            <a:ahLst/>
            <a:cxnLst>
              <a:cxn ang="0">
                <a:pos x="681" y="2449"/>
              </a:cxn>
              <a:cxn ang="0">
                <a:pos x="862" y="2449"/>
              </a:cxn>
              <a:cxn ang="0">
                <a:pos x="545" y="0"/>
              </a:cxn>
              <a:cxn ang="0">
                <a:pos x="0" y="0"/>
              </a:cxn>
            </a:cxnLst>
            <a:rect l="0" t="0" r="r" b="b"/>
            <a:pathLst>
              <a:path w="862" h="2449">
                <a:moveTo>
                  <a:pt x="681" y="2449"/>
                </a:moveTo>
                <a:lnTo>
                  <a:pt x="862" y="2449"/>
                </a:lnTo>
                <a:lnTo>
                  <a:pt x="545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66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8678" name="Oval 70"/>
          <p:cNvSpPr>
            <a:spLocks noChangeArrowheads="1"/>
          </p:cNvSpPr>
          <p:nvPr/>
        </p:nvSpPr>
        <p:spPr bwMode="auto">
          <a:xfrm>
            <a:off x="7646783" y="4282056"/>
            <a:ext cx="555463" cy="596232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8680" name="Text Box 72"/>
          <p:cNvSpPr txBox="1">
            <a:spLocks noChangeArrowheads="1"/>
          </p:cNvSpPr>
          <p:nvPr/>
        </p:nvSpPr>
        <p:spPr bwMode="auto">
          <a:xfrm>
            <a:off x="7763535" y="4391206"/>
            <a:ext cx="330848" cy="396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68690" name="AutoShape 82"/>
          <p:cNvSpPr>
            <a:spLocks noChangeArrowheads="1"/>
          </p:cNvSpPr>
          <p:nvPr/>
        </p:nvSpPr>
        <p:spPr bwMode="auto">
          <a:xfrm>
            <a:off x="4284663" y="2134680"/>
            <a:ext cx="719137" cy="1512888"/>
          </a:xfrm>
          <a:prstGeom prst="rightArrow">
            <a:avLst>
              <a:gd name="adj1" fmla="val 48167"/>
              <a:gd name="adj2" fmla="val 43486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Inserting a Node as a Right Child (2)</a:t>
            </a:r>
            <a:endParaRPr lang="ko-KR" altLang="en-US" dirty="0"/>
          </a:p>
        </p:txBody>
      </p:sp>
      <p:sp>
        <p:nvSpPr>
          <p:cNvPr id="74" name="슬라이드 번호 개체 틀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52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 flipH="1">
            <a:off x="1183902" y="1828529"/>
            <a:ext cx="713570" cy="6642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669" name="Line 13"/>
          <p:cNvSpPr>
            <a:spLocks noChangeShapeType="1"/>
          </p:cNvSpPr>
          <p:nvPr/>
        </p:nvSpPr>
        <p:spPr bwMode="auto">
          <a:xfrm>
            <a:off x="1314032" y="2658868"/>
            <a:ext cx="519090" cy="554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670" name="Line 14"/>
          <p:cNvSpPr>
            <a:spLocks noChangeShapeType="1"/>
          </p:cNvSpPr>
          <p:nvPr/>
        </p:nvSpPr>
        <p:spPr bwMode="auto">
          <a:xfrm flipH="1">
            <a:off x="1183902" y="3379310"/>
            <a:ext cx="777920" cy="4982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>
            <a:off x="1897472" y="3379310"/>
            <a:ext cx="519090" cy="554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672" name="Line 16"/>
          <p:cNvSpPr>
            <a:spLocks noChangeShapeType="1"/>
          </p:cNvSpPr>
          <p:nvPr/>
        </p:nvSpPr>
        <p:spPr bwMode="auto">
          <a:xfrm flipH="1">
            <a:off x="2027602" y="4210870"/>
            <a:ext cx="519090" cy="6093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673" name="Line 17"/>
          <p:cNvSpPr>
            <a:spLocks noChangeShapeType="1"/>
          </p:cNvSpPr>
          <p:nvPr/>
        </p:nvSpPr>
        <p:spPr bwMode="auto">
          <a:xfrm>
            <a:off x="2546692" y="4265819"/>
            <a:ext cx="519090" cy="6093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660" name="Oval 4" descr="밝은 수직선"/>
          <p:cNvSpPr>
            <a:spLocks noChangeArrowheads="1"/>
          </p:cNvSpPr>
          <p:nvPr/>
        </p:nvSpPr>
        <p:spPr bwMode="auto">
          <a:xfrm>
            <a:off x="1622912" y="1441444"/>
            <a:ext cx="586300" cy="537278"/>
          </a:xfrm>
          <a:prstGeom prst="ellipse">
            <a:avLst/>
          </a:prstGeom>
          <a:pattFill prst="ltVert">
            <a:fgClr>
              <a:schemeClr val="folHlink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0664" name="Oval 8"/>
          <p:cNvSpPr>
            <a:spLocks noChangeArrowheads="1"/>
          </p:cNvSpPr>
          <p:nvPr/>
        </p:nvSpPr>
        <p:spPr bwMode="auto">
          <a:xfrm>
            <a:off x="2209212" y="3822564"/>
            <a:ext cx="587730" cy="53727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0674" name="Freeform 18"/>
          <p:cNvSpPr>
            <a:spLocks/>
          </p:cNvSpPr>
          <p:nvPr/>
        </p:nvSpPr>
        <p:spPr bwMode="auto">
          <a:xfrm>
            <a:off x="664812" y="1607511"/>
            <a:ext cx="908050" cy="996407"/>
          </a:xfrm>
          <a:custGeom>
            <a:avLst/>
            <a:gdLst/>
            <a:ahLst/>
            <a:cxnLst>
              <a:cxn ang="0">
                <a:pos x="227" y="816"/>
              </a:cxn>
              <a:cxn ang="0">
                <a:pos x="0" y="816"/>
              </a:cxn>
              <a:cxn ang="0">
                <a:pos x="0" y="0"/>
              </a:cxn>
              <a:cxn ang="0">
                <a:pos x="635" y="0"/>
              </a:cxn>
            </a:cxnLst>
            <a:rect l="0" t="0" r="r" b="b"/>
            <a:pathLst>
              <a:path w="635" h="816">
                <a:moveTo>
                  <a:pt x="227" y="816"/>
                </a:moveTo>
                <a:lnTo>
                  <a:pt x="0" y="816"/>
                </a:lnTo>
                <a:lnTo>
                  <a:pt x="0" y="0"/>
                </a:lnTo>
                <a:lnTo>
                  <a:pt x="635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675" name="Freeform 19"/>
          <p:cNvSpPr>
            <a:spLocks/>
          </p:cNvSpPr>
          <p:nvPr/>
        </p:nvSpPr>
        <p:spPr bwMode="auto">
          <a:xfrm>
            <a:off x="664812" y="2769987"/>
            <a:ext cx="519090" cy="1329765"/>
          </a:xfrm>
          <a:custGeom>
            <a:avLst/>
            <a:gdLst/>
            <a:ahLst/>
            <a:cxnLst>
              <a:cxn ang="0">
                <a:pos x="363" y="1089"/>
              </a:cxn>
              <a:cxn ang="0">
                <a:pos x="0" y="1089"/>
              </a:cxn>
              <a:cxn ang="0">
                <a:pos x="46" y="272"/>
              </a:cxn>
              <a:cxn ang="0">
                <a:pos x="182" y="0"/>
              </a:cxn>
            </a:cxnLst>
            <a:rect l="0" t="0" r="r" b="b"/>
            <a:pathLst>
              <a:path w="363" h="1089">
                <a:moveTo>
                  <a:pt x="363" y="1089"/>
                </a:moveTo>
                <a:lnTo>
                  <a:pt x="0" y="1089"/>
                </a:lnTo>
                <a:lnTo>
                  <a:pt x="46" y="272"/>
                </a:lnTo>
                <a:lnTo>
                  <a:pt x="182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676" name="Freeform 20"/>
          <p:cNvSpPr>
            <a:spLocks/>
          </p:cNvSpPr>
          <p:nvPr/>
        </p:nvSpPr>
        <p:spPr bwMode="auto">
          <a:xfrm>
            <a:off x="1508512" y="3601548"/>
            <a:ext cx="388960" cy="1384713"/>
          </a:xfrm>
          <a:custGeom>
            <a:avLst/>
            <a:gdLst/>
            <a:ahLst/>
            <a:cxnLst>
              <a:cxn ang="0">
                <a:pos x="272" y="1179"/>
              </a:cxn>
              <a:cxn ang="0">
                <a:pos x="0" y="1179"/>
              </a:cxn>
              <a:cxn ang="0">
                <a:pos x="91" y="725"/>
              </a:cxn>
              <a:cxn ang="0">
                <a:pos x="363" y="0"/>
              </a:cxn>
            </a:cxnLst>
            <a:rect l="0" t="0" r="r" b="b"/>
            <a:pathLst>
              <a:path w="363" h="1179">
                <a:moveTo>
                  <a:pt x="272" y="1179"/>
                </a:moveTo>
                <a:lnTo>
                  <a:pt x="0" y="1179"/>
                </a:lnTo>
                <a:lnTo>
                  <a:pt x="91" y="725"/>
                </a:lnTo>
                <a:lnTo>
                  <a:pt x="363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0677" name="Freeform 21"/>
          <p:cNvSpPr>
            <a:spLocks/>
          </p:cNvSpPr>
          <p:nvPr/>
        </p:nvSpPr>
        <p:spPr bwMode="auto">
          <a:xfrm>
            <a:off x="1961822" y="4431887"/>
            <a:ext cx="519090" cy="554374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273" y="454"/>
              </a:cxn>
              <a:cxn ang="0">
                <a:pos x="363" y="0"/>
              </a:cxn>
            </a:cxnLst>
            <a:rect l="0" t="0" r="r" b="b"/>
            <a:pathLst>
              <a:path w="363" h="454">
                <a:moveTo>
                  <a:pt x="0" y="454"/>
                </a:moveTo>
                <a:lnTo>
                  <a:pt x="273" y="454"/>
                </a:lnTo>
                <a:lnTo>
                  <a:pt x="363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678" name="Freeform 22"/>
          <p:cNvSpPr>
            <a:spLocks/>
          </p:cNvSpPr>
          <p:nvPr/>
        </p:nvSpPr>
        <p:spPr bwMode="auto">
          <a:xfrm>
            <a:off x="2546692" y="4431887"/>
            <a:ext cx="323180" cy="554374"/>
          </a:xfrm>
          <a:custGeom>
            <a:avLst/>
            <a:gdLst/>
            <a:ahLst/>
            <a:cxnLst>
              <a:cxn ang="0">
                <a:pos x="226" y="454"/>
              </a:cxn>
              <a:cxn ang="0">
                <a:pos x="45" y="454"/>
              </a:cxn>
              <a:cxn ang="0">
                <a:pos x="0" y="0"/>
              </a:cxn>
            </a:cxnLst>
            <a:rect l="0" t="0" r="r" b="b"/>
            <a:pathLst>
              <a:path w="226" h="454">
                <a:moveTo>
                  <a:pt x="226" y="454"/>
                </a:moveTo>
                <a:lnTo>
                  <a:pt x="45" y="454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679" name="Freeform 23"/>
          <p:cNvSpPr>
            <a:spLocks/>
          </p:cNvSpPr>
          <p:nvPr/>
        </p:nvSpPr>
        <p:spPr bwMode="auto">
          <a:xfrm>
            <a:off x="2222082" y="1773579"/>
            <a:ext cx="1297010" cy="3212681"/>
          </a:xfrm>
          <a:custGeom>
            <a:avLst/>
            <a:gdLst/>
            <a:ahLst/>
            <a:cxnLst>
              <a:cxn ang="0">
                <a:pos x="680" y="2631"/>
              </a:cxn>
              <a:cxn ang="0">
                <a:pos x="907" y="2631"/>
              </a:cxn>
              <a:cxn ang="0">
                <a:pos x="363" y="181"/>
              </a:cxn>
              <a:cxn ang="0">
                <a:pos x="0" y="0"/>
              </a:cxn>
            </a:cxnLst>
            <a:rect l="0" t="0" r="r" b="b"/>
            <a:pathLst>
              <a:path w="907" h="2631">
                <a:moveTo>
                  <a:pt x="680" y="2631"/>
                </a:moveTo>
                <a:lnTo>
                  <a:pt x="907" y="2631"/>
                </a:lnTo>
                <a:lnTo>
                  <a:pt x="363" y="181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665" name="Oval 9"/>
          <p:cNvSpPr>
            <a:spLocks noChangeArrowheads="1"/>
          </p:cNvSpPr>
          <p:nvPr/>
        </p:nvSpPr>
        <p:spPr bwMode="auto">
          <a:xfrm>
            <a:off x="1622912" y="4709073"/>
            <a:ext cx="586300" cy="53727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0666" name="Oval 10"/>
          <p:cNvSpPr>
            <a:spLocks noChangeArrowheads="1"/>
          </p:cNvSpPr>
          <p:nvPr/>
        </p:nvSpPr>
        <p:spPr bwMode="auto">
          <a:xfrm>
            <a:off x="2736882" y="4709073"/>
            <a:ext cx="587730" cy="53727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0661" name="Oval 5"/>
          <p:cNvSpPr>
            <a:spLocks noChangeArrowheads="1"/>
          </p:cNvSpPr>
          <p:nvPr/>
        </p:nvSpPr>
        <p:spPr bwMode="auto">
          <a:xfrm>
            <a:off x="859292" y="2326732"/>
            <a:ext cx="587730" cy="53727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0702" name="Freeform 46"/>
          <p:cNvSpPr>
            <a:spLocks/>
          </p:cNvSpPr>
          <p:nvPr/>
        </p:nvSpPr>
        <p:spPr bwMode="auto">
          <a:xfrm>
            <a:off x="1314032" y="3601548"/>
            <a:ext cx="453310" cy="498204"/>
          </a:xfrm>
          <a:custGeom>
            <a:avLst/>
            <a:gdLst/>
            <a:ahLst/>
            <a:cxnLst>
              <a:cxn ang="0">
                <a:pos x="0" y="408"/>
              </a:cxn>
              <a:cxn ang="0">
                <a:pos x="181" y="408"/>
              </a:cxn>
              <a:cxn ang="0">
                <a:pos x="317" y="0"/>
              </a:cxn>
            </a:cxnLst>
            <a:rect l="0" t="0" r="r" b="b"/>
            <a:pathLst>
              <a:path w="317" h="408">
                <a:moveTo>
                  <a:pt x="0" y="408"/>
                </a:moveTo>
                <a:lnTo>
                  <a:pt x="181" y="408"/>
                </a:lnTo>
                <a:lnTo>
                  <a:pt x="317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663" name="Oval 7"/>
          <p:cNvSpPr>
            <a:spLocks noChangeArrowheads="1"/>
          </p:cNvSpPr>
          <p:nvPr/>
        </p:nvSpPr>
        <p:spPr bwMode="auto">
          <a:xfrm>
            <a:off x="859292" y="3767615"/>
            <a:ext cx="587730" cy="53727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0706" name="AutoShape 50"/>
          <p:cNvSpPr>
            <a:spLocks noChangeArrowheads="1"/>
          </p:cNvSpPr>
          <p:nvPr/>
        </p:nvSpPr>
        <p:spPr bwMode="auto">
          <a:xfrm>
            <a:off x="3649223" y="2382902"/>
            <a:ext cx="647790" cy="1163696"/>
          </a:xfrm>
          <a:prstGeom prst="rightArrow">
            <a:avLst>
              <a:gd name="adj1" fmla="val 50056"/>
              <a:gd name="adj2" fmla="val 41944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707" name="Oval 51"/>
          <p:cNvSpPr>
            <a:spLocks noChangeArrowheads="1"/>
          </p:cNvSpPr>
          <p:nvPr/>
        </p:nvSpPr>
        <p:spPr bwMode="auto">
          <a:xfrm>
            <a:off x="2296441" y="5207277"/>
            <a:ext cx="536250" cy="609323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708" name="Text Box 52"/>
          <p:cNvSpPr txBox="1">
            <a:spLocks noChangeArrowheads="1"/>
          </p:cNvSpPr>
          <p:nvPr/>
        </p:nvSpPr>
        <p:spPr bwMode="auto">
          <a:xfrm>
            <a:off x="2380679" y="5263966"/>
            <a:ext cx="3545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70709" name="Line 53"/>
          <p:cNvSpPr>
            <a:spLocks noChangeShapeType="1"/>
          </p:cNvSpPr>
          <p:nvPr/>
        </p:nvSpPr>
        <p:spPr bwMode="auto">
          <a:xfrm flipH="1">
            <a:off x="2831262" y="5373345"/>
            <a:ext cx="4375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710" name="Text Box 54"/>
          <p:cNvSpPr txBox="1">
            <a:spLocks noChangeArrowheads="1"/>
          </p:cNvSpPr>
          <p:nvPr/>
        </p:nvSpPr>
        <p:spPr bwMode="auto">
          <a:xfrm>
            <a:off x="3153463" y="5207277"/>
            <a:ext cx="8899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child</a:t>
            </a:r>
          </a:p>
        </p:txBody>
      </p:sp>
      <p:sp>
        <p:nvSpPr>
          <p:cNvPr id="70711" name="Line 55"/>
          <p:cNvSpPr>
            <a:spLocks noChangeShapeType="1"/>
          </p:cNvSpPr>
          <p:nvPr/>
        </p:nvSpPr>
        <p:spPr bwMode="auto">
          <a:xfrm flipH="1">
            <a:off x="2027602" y="2660089"/>
            <a:ext cx="388960" cy="3321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0712" name="Text Box 56"/>
          <p:cNvSpPr txBox="1">
            <a:spLocks noChangeArrowheads="1"/>
          </p:cNvSpPr>
          <p:nvPr/>
        </p:nvSpPr>
        <p:spPr bwMode="auto">
          <a:xfrm>
            <a:off x="1752317" y="2382902"/>
            <a:ext cx="10310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</a:p>
        </p:txBody>
      </p:sp>
      <p:sp>
        <p:nvSpPr>
          <p:cNvPr id="70714" name="Text Box 58"/>
          <p:cNvSpPr txBox="1">
            <a:spLocks noChangeArrowheads="1"/>
          </p:cNvSpPr>
          <p:nvPr/>
        </p:nvSpPr>
        <p:spPr bwMode="auto">
          <a:xfrm>
            <a:off x="978536" y="2383421"/>
            <a:ext cx="3646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0718" name="Text Box 62"/>
          <p:cNvSpPr txBox="1">
            <a:spLocks noChangeArrowheads="1"/>
          </p:cNvSpPr>
          <p:nvPr/>
        </p:nvSpPr>
        <p:spPr bwMode="auto">
          <a:xfrm>
            <a:off x="978536" y="3824304"/>
            <a:ext cx="3646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0719" name="Text Box 63"/>
          <p:cNvSpPr txBox="1">
            <a:spLocks noChangeArrowheads="1"/>
          </p:cNvSpPr>
          <p:nvPr/>
        </p:nvSpPr>
        <p:spPr bwMode="auto">
          <a:xfrm>
            <a:off x="2341326" y="3879253"/>
            <a:ext cx="3646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0720" name="Text Box 64"/>
          <p:cNvSpPr txBox="1">
            <a:spLocks noChangeArrowheads="1"/>
          </p:cNvSpPr>
          <p:nvPr/>
        </p:nvSpPr>
        <p:spPr bwMode="auto">
          <a:xfrm>
            <a:off x="1745271" y="4765763"/>
            <a:ext cx="3646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70721" name="Text Box 65"/>
          <p:cNvSpPr txBox="1">
            <a:spLocks noChangeArrowheads="1"/>
          </p:cNvSpPr>
          <p:nvPr/>
        </p:nvSpPr>
        <p:spPr bwMode="auto">
          <a:xfrm>
            <a:off x="2858986" y="4746225"/>
            <a:ext cx="3646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70705" name="Freeform 49"/>
          <p:cNvSpPr>
            <a:spLocks/>
          </p:cNvSpPr>
          <p:nvPr/>
        </p:nvSpPr>
        <p:spPr bwMode="auto">
          <a:xfrm>
            <a:off x="6551904" y="1701622"/>
            <a:ext cx="1609381" cy="3639061"/>
          </a:xfrm>
          <a:custGeom>
            <a:avLst/>
            <a:gdLst/>
            <a:ahLst/>
            <a:cxnLst>
              <a:cxn ang="0">
                <a:pos x="1043" y="3175"/>
              </a:cxn>
              <a:cxn ang="0">
                <a:pos x="1315" y="3175"/>
              </a:cxn>
              <a:cxn ang="0">
                <a:pos x="499" y="181"/>
              </a:cxn>
              <a:cxn ang="0">
                <a:pos x="0" y="0"/>
              </a:cxn>
            </a:cxnLst>
            <a:rect l="0" t="0" r="r" b="b"/>
            <a:pathLst>
              <a:path w="1315" h="3175">
                <a:moveTo>
                  <a:pt x="1043" y="3175"/>
                </a:moveTo>
                <a:lnTo>
                  <a:pt x="1315" y="3175"/>
                </a:lnTo>
                <a:lnTo>
                  <a:pt x="499" y="181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701" name="Freeform 45"/>
          <p:cNvSpPr>
            <a:spLocks/>
          </p:cNvSpPr>
          <p:nvPr/>
        </p:nvSpPr>
        <p:spPr bwMode="auto">
          <a:xfrm>
            <a:off x="6329160" y="4092513"/>
            <a:ext cx="389189" cy="1299746"/>
          </a:xfrm>
          <a:custGeom>
            <a:avLst/>
            <a:gdLst/>
            <a:ahLst/>
            <a:cxnLst>
              <a:cxn ang="0">
                <a:pos x="318" y="1134"/>
              </a:cxn>
              <a:cxn ang="0">
                <a:pos x="0" y="1134"/>
              </a:cxn>
              <a:cxn ang="0">
                <a:pos x="0" y="499"/>
              </a:cxn>
              <a:cxn ang="0">
                <a:pos x="273" y="0"/>
              </a:cxn>
            </a:cxnLst>
            <a:rect l="0" t="0" r="r" b="b"/>
            <a:pathLst>
              <a:path w="318" h="1134">
                <a:moveTo>
                  <a:pt x="318" y="1134"/>
                </a:moveTo>
                <a:lnTo>
                  <a:pt x="0" y="1134"/>
                </a:lnTo>
                <a:lnTo>
                  <a:pt x="0" y="499"/>
                </a:lnTo>
                <a:lnTo>
                  <a:pt x="273" y="0"/>
                </a:lnTo>
              </a:path>
            </a:pathLst>
          </a:custGeom>
          <a:noFill/>
          <a:ln w="38100" cap="flat" cmpd="sng">
            <a:solidFill>
              <a:srgbClr val="FF0066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704" name="Freeform 48"/>
          <p:cNvSpPr>
            <a:spLocks/>
          </p:cNvSpPr>
          <p:nvPr/>
        </p:nvSpPr>
        <p:spPr bwMode="auto">
          <a:xfrm>
            <a:off x="6329160" y="3469002"/>
            <a:ext cx="334115" cy="416057"/>
          </a:xfrm>
          <a:custGeom>
            <a:avLst/>
            <a:gdLst/>
            <a:ahLst/>
            <a:cxnLst>
              <a:cxn ang="0">
                <a:pos x="273" y="363"/>
              </a:cxn>
              <a:cxn ang="0">
                <a:pos x="0" y="363"/>
              </a:cxn>
              <a:cxn ang="0">
                <a:pos x="0" y="0"/>
              </a:cxn>
            </a:cxnLst>
            <a:rect l="0" t="0" r="r" b="b"/>
            <a:pathLst>
              <a:path w="273" h="363">
                <a:moveTo>
                  <a:pt x="273" y="363"/>
                </a:moveTo>
                <a:lnTo>
                  <a:pt x="0" y="363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66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703" name="Freeform 47"/>
          <p:cNvSpPr>
            <a:spLocks/>
          </p:cNvSpPr>
          <p:nvPr/>
        </p:nvSpPr>
        <p:spPr bwMode="auto">
          <a:xfrm>
            <a:off x="5884897" y="3469002"/>
            <a:ext cx="387965" cy="467634"/>
          </a:xfrm>
          <a:custGeom>
            <a:avLst/>
            <a:gdLst/>
            <a:ahLst/>
            <a:cxnLst>
              <a:cxn ang="0">
                <a:pos x="0" y="408"/>
              </a:cxn>
              <a:cxn ang="0">
                <a:pos x="181" y="408"/>
              </a:cxn>
              <a:cxn ang="0">
                <a:pos x="317" y="0"/>
              </a:cxn>
            </a:cxnLst>
            <a:rect l="0" t="0" r="r" b="b"/>
            <a:pathLst>
              <a:path w="317" h="408">
                <a:moveTo>
                  <a:pt x="0" y="408"/>
                </a:moveTo>
                <a:lnTo>
                  <a:pt x="181" y="408"/>
                </a:lnTo>
                <a:lnTo>
                  <a:pt x="317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700" name="Line 44"/>
          <p:cNvSpPr>
            <a:spLocks noChangeShapeType="1"/>
          </p:cNvSpPr>
          <p:nvPr/>
        </p:nvSpPr>
        <p:spPr bwMode="auto">
          <a:xfrm>
            <a:off x="6884795" y="3936636"/>
            <a:ext cx="332891" cy="46878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680" name="Line 24"/>
          <p:cNvSpPr>
            <a:spLocks noChangeShapeType="1"/>
          </p:cNvSpPr>
          <p:nvPr/>
        </p:nvSpPr>
        <p:spPr bwMode="auto">
          <a:xfrm flipH="1">
            <a:off x="5682960" y="1804777"/>
            <a:ext cx="610708" cy="6235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681" name="Line 25"/>
          <p:cNvSpPr>
            <a:spLocks noChangeShapeType="1"/>
          </p:cNvSpPr>
          <p:nvPr/>
        </p:nvSpPr>
        <p:spPr bwMode="auto">
          <a:xfrm>
            <a:off x="5794331" y="2584166"/>
            <a:ext cx="444263" cy="5203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682" name="Line 26"/>
          <p:cNvSpPr>
            <a:spLocks noChangeShapeType="1"/>
          </p:cNvSpPr>
          <p:nvPr/>
        </p:nvSpPr>
        <p:spPr bwMode="auto">
          <a:xfrm flipH="1">
            <a:off x="5794331" y="3260401"/>
            <a:ext cx="554411" cy="5719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683" name="Line 27"/>
          <p:cNvSpPr>
            <a:spLocks noChangeShapeType="1"/>
          </p:cNvSpPr>
          <p:nvPr/>
        </p:nvSpPr>
        <p:spPr bwMode="auto">
          <a:xfrm>
            <a:off x="6293668" y="3260401"/>
            <a:ext cx="444263" cy="520357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684" name="Line 28"/>
          <p:cNvSpPr>
            <a:spLocks noChangeShapeType="1"/>
          </p:cNvSpPr>
          <p:nvPr/>
        </p:nvSpPr>
        <p:spPr bwMode="auto">
          <a:xfrm flipH="1">
            <a:off x="6884795" y="4628917"/>
            <a:ext cx="444262" cy="5719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685" name="Line 29"/>
          <p:cNvSpPr>
            <a:spLocks noChangeShapeType="1"/>
          </p:cNvSpPr>
          <p:nvPr/>
        </p:nvSpPr>
        <p:spPr bwMode="auto">
          <a:xfrm>
            <a:off x="7329057" y="4680494"/>
            <a:ext cx="444263" cy="5719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686" name="Oval 30" descr="밝은 수직선"/>
          <p:cNvSpPr>
            <a:spLocks noChangeArrowheads="1"/>
          </p:cNvSpPr>
          <p:nvPr/>
        </p:nvSpPr>
        <p:spPr bwMode="auto">
          <a:xfrm>
            <a:off x="6058686" y="1441444"/>
            <a:ext cx="501784" cy="504311"/>
          </a:xfrm>
          <a:prstGeom prst="ellipse">
            <a:avLst/>
          </a:prstGeom>
          <a:pattFill prst="ltVert">
            <a:fgClr>
              <a:schemeClr val="folHlink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0687" name="Oval 31"/>
          <p:cNvSpPr>
            <a:spLocks noChangeArrowheads="1"/>
          </p:cNvSpPr>
          <p:nvPr/>
        </p:nvSpPr>
        <p:spPr bwMode="auto">
          <a:xfrm>
            <a:off x="6052567" y="2913114"/>
            <a:ext cx="503008" cy="504311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0688" name="Oval 32"/>
          <p:cNvSpPr>
            <a:spLocks noChangeArrowheads="1"/>
          </p:cNvSpPr>
          <p:nvPr/>
        </p:nvSpPr>
        <p:spPr bwMode="auto">
          <a:xfrm>
            <a:off x="7040225" y="4264438"/>
            <a:ext cx="503009" cy="5043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0689" name="Freeform 33"/>
          <p:cNvSpPr>
            <a:spLocks/>
          </p:cNvSpPr>
          <p:nvPr/>
        </p:nvSpPr>
        <p:spPr bwMode="auto">
          <a:xfrm>
            <a:off x="5238697" y="1597322"/>
            <a:ext cx="777154" cy="935267"/>
          </a:xfrm>
          <a:custGeom>
            <a:avLst/>
            <a:gdLst/>
            <a:ahLst/>
            <a:cxnLst>
              <a:cxn ang="0">
                <a:pos x="227" y="816"/>
              </a:cxn>
              <a:cxn ang="0">
                <a:pos x="0" y="816"/>
              </a:cxn>
              <a:cxn ang="0">
                <a:pos x="0" y="0"/>
              </a:cxn>
              <a:cxn ang="0">
                <a:pos x="635" y="0"/>
              </a:cxn>
            </a:cxnLst>
            <a:rect l="0" t="0" r="r" b="b"/>
            <a:pathLst>
              <a:path w="635" h="816">
                <a:moveTo>
                  <a:pt x="227" y="816"/>
                </a:moveTo>
                <a:lnTo>
                  <a:pt x="0" y="816"/>
                </a:lnTo>
                <a:lnTo>
                  <a:pt x="0" y="0"/>
                </a:lnTo>
                <a:lnTo>
                  <a:pt x="635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690" name="Freeform 34"/>
          <p:cNvSpPr>
            <a:spLocks/>
          </p:cNvSpPr>
          <p:nvPr/>
        </p:nvSpPr>
        <p:spPr bwMode="auto">
          <a:xfrm>
            <a:off x="5238697" y="2688467"/>
            <a:ext cx="444263" cy="1248169"/>
          </a:xfrm>
          <a:custGeom>
            <a:avLst/>
            <a:gdLst/>
            <a:ahLst/>
            <a:cxnLst>
              <a:cxn ang="0">
                <a:pos x="363" y="1089"/>
              </a:cxn>
              <a:cxn ang="0">
                <a:pos x="0" y="1089"/>
              </a:cxn>
              <a:cxn ang="0">
                <a:pos x="46" y="272"/>
              </a:cxn>
              <a:cxn ang="0">
                <a:pos x="182" y="0"/>
              </a:cxn>
            </a:cxnLst>
            <a:rect l="0" t="0" r="r" b="b"/>
            <a:pathLst>
              <a:path w="363" h="1089">
                <a:moveTo>
                  <a:pt x="363" y="1089"/>
                </a:moveTo>
                <a:lnTo>
                  <a:pt x="0" y="1089"/>
                </a:lnTo>
                <a:lnTo>
                  <a:pt x="46" y="272"/>
                </a:lnTo>
                <a:lnTo>
                  <a:pt x="182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692" name="Freeform 36"/>
          <p:cNvSpPr>
            <a:spLocks/>
          </p:cNvSpPr>
          <p:nvPr/>
        </p:nvSpPr>
        <p:spPr bwMode="auto">
          <a:xfrm>
            <a:off x="6828497" y="4836372"/>
            <a:ext cx="444262" cy="520357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273" y="454"/>
              </a:cxn>
              <a:cxn ang="0">
                <a:pos x="363" y="0"/>
              </a:cxn>
            </a:cxnLst>
            <a:rect l="0" t="0" r="r" b="b"/>
            <a:pathLst>
              <a:path w="363" h="454">
                <a:moveTo>
                  <a:pt x="0" y="454"/>
                </a:moveTo>
                <a:lnTo>
                  <a:pt x="273" y="454"/>
                </a:lnTo>
                <a:lnTo>
                  <a:pt x="363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693" name="Freeform 37"/>
          <p:cNvSpPr>
            <a:spLocks/>
          </p:cNvSpPr>
          <p:nvPr/>
        </p:nvSpPr>
        <p:spPr bwMode="auto">
          <a:xfrm>
            <a:off x="7329057" y="4836372"/>
            <a:ext cx="276593" cy="520357"/>
          </a:xfrm>
          <a:custGeom>
            <a:avLst/>
            <a:gdLst/>
            <a:ahLst/>
            <a:cxnLst>
              <a:cxn ang="0">
                <a:pos x="226" y="454"/>
              </a:cxn>
              <a:cxn ang="0">
                <a:pos x="45" y="454"/>
              </a:cxn>
              <a:cxn ang="0">
                <a:pos x="0" y="0"/>
              </a:cxn>
            </a:cxnLst>
            <a:rect l="0" t="0" r="r" b="b"/>
            <a:pathLst>
              <a:path w="226" h="454">
                <a:moveTo>
                  <a:pt x="226" y="454"/>
                </a:moveTo>
                <a:lnTo>
                  <a:pt x="45" y="454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695" name="Oval 39"/>
          <p:cNvSpPr>
            <a:spLocks noChangeArrowheads="1"/>
          </p:cNvSpPr>
          <p:nvPr/>
        </p:nvSpPr>
        <p:spPr bwMode="auto">
          <a:xfrm>
            <a:off x="6538441" y="5096550"/>
            <a:ext cx="501784" cy="5043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0696" name="Oval 40"/>
          <p:cNvSpPr>
            <a:spLocks noChangeArrowheads="1"/>
          </p:cNvSpPr>
          <p:nvPr/>
        </p:nvSpPr>
        <p:spPr bwMode="auto">
          <a:xfrm>
            <a:off x="7491832" y="5096550"/>
            <a:ext cx="503008" cy="5043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0697" name="Oval 41"/>
          <p:cNvSpPr>
            <a:spLocks noChangeArrowheads="1"/>
          </p:cNvSpPr>
          <p:nvPr/>
        </p:nvSpPr>
        <p:spPr bwMode="auto">
          <a:xfrm>
            <a:off x="5405143" y="2272410"/>
            <a:ext cx="503009" cy="5043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0698" name="Oval 42"/>
          <p:cNvSpPr>
            <a:spLocks noChangeArrowheads="1"/>
          </p:cNvSpPr>
          <p:nvPr/>
        </p:nvSpPr>
        <p:spPr bwMode="auto">
          <a:xfrm>
            <a:off x="5505499" y="3624880"/>
            <a:ext cx="503009" cy="5043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0699" name="Oval 43"/>
          <p:cNvSpPr>
            <a:spLocks noChangeArrowheads="1"/>
          </p:cNvSpPr>
          <p:nvPr/>
        </p:nvSpPr>
        <p:spPr bwMode="auto">
          <a:xfrm>
            <a:off x="6551904" y="3624880"/>
            <a:ext cx="503008" cy="504311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0713" name="Text Box 57"/>
          <p:cNvSpPr txBox="1">
            <a:spLocks noChangeArrowheads="1"/>
          </p:cNvSpPr>
          <p:nvPr/>
        </p:nvSpPr>
        <p:spPr bwMode="auto">
          <a:xfrm>
            <a:off x="6663798" y="3674750"/>
            <a:ext cx="3545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70715" name="Text Box 59"/>
          <p:cNvSpPr txBox="1">
            <a:spLocks noChangeArrowheads="1"/>
          </p:cNvSpPr>
          <p:nvPr/>
        </p:nvSpPr>
        <p:spPr bwMode="auto">
          <a:xfrm>
            <a:off x="5518705" y="2270703"/>
            <a:ext cx="3120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0716" name="Text Box 60"/>
          <p:cNvSpPr txBox="1">
            <a:spLocks noChangeArrowheads="1"/>
          </p:cNvSpPr>
          <p:nvPr/>
        </p:nvSpPr>
        <p:spPr bwMode="auto">
          <a:xfrm>
            <a:off x="6184487" y="2946938"/>
            <a:ext cx="3120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0722" name="Text Box 66"/>
          <p:cNvSpPr txBox="1">
            <a:spLocks noChangeArrowheads="1"/>
          </p:cNvSpPr>
          <p:nvPr/>
        </p:nvSpPr>
        <p:spPr bwMode="auto">
          <a:xfrm>
            <a:off x="5630076" y="3674750"/>
            <a:ext cx="3120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0723" name="Text Box 67"/>
          <p:cNvSpPr txBox="1">
            <a:spLocks noChangeArrowheads="1"/>
          </p:cNvSpPr>
          <p:nvPr/>
        </p:nvSpPr>
        <p:spPr bwMode="auto">
          <a:xfrm>
            <a:off x="7128086" y="4298262"/>
            <a:ext cx="3120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0724" name="Text Box 68"/>
          <p:cNvSpPr txBox="1">
            <a:spLocks noChangeArrowheads="1"/>
          </p:cNvSpPr>
          <p:nvPr/>
        </p:nvSpPr>
        <p:spPr bwMode="auto">
          <a:xfrm>
            <a:off x="6628749" y="5130374"/>
            <a:ext cx="3120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70725" name="Text Box 69"/>
          <p:cNvSpPr txBox="1">
            <a:spLocks noChangeArrowheads="1"/>
          </p:cNvSpPr>
          <p:nvPr/>
        </p:nvSpPr>
        <p:spPr bwMode="auto">
          <a:xfrm>
            <a:off x="7572349" y="5130374"/>
            <a:ext cx="3120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73" name="Oval 8"/>
          <p:cNvSpPr>
            <a:spLocks noChangeArrowheads="1"/>
          </p:cNvSpPr>
          <p:nvPr/>
        </p:nvSpPr>
        <p:spPr bwMode="auto">
          <a:xfrm>
            <a:off x="1667957" y="3000351"/>
            <a:ext cx="587730" cy="53727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0717" name="Text Box 61"/>
          <p:cNvSpPr txBox="1">
            <a:spLocks noChangeArrowheads="1"/>
          </p:cNvSpPr>
          <p:nvPr/>
        </p:nvSpPr>
        <p:spPr bwMode="auto">
          <a:xfrm>
            <a:off x="1788355" y="3049976"/>
            <a:ext cx="3646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Inserting a Node as a Right Child (3)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void </a:t>
            </a:r>
            <a:r>
              <a:rPr lang="en-US" altLang="ko-KR" sz="1800" b="1" dirty="0" err="1">
                <a:latin typeface="Courier New" pitchFamily="49" charset="0"/>
              </a:rPr>
              <a:t>insertRight</a:t>
            </a:r>
            <a:r>
              <a:rPr lang="en-US" altLang="ko-KR" sz="1800" b="1" dirty="0">
                <a:latin typeface="Courier New" pitchFamily="49" charset="0"/>
              </a:rPr>
              <a:t>(</a:t>
            </a:r>
            <a:r>
              <a:rPr lang="en-US" altLang="ko-KR" sz="1800" b="1" dirty="0" err="1">
                <a:latin typeface="Courier New" pitchFamily="49" charset="0"/>
              </a:rPr>
              <a:t>threadedPointer</a:t>
            </a:r>
            <a:r>
              <a:rPr lang="en-US" altLang="ko-KR" sz="1800" b="1" dirty="0">
                <a:latin typeface="Courier New" pitchFamily="49" charset="0"/>
              </a:rPr>
              <a:t> s, </a:t>
            </a:r>
            <a:r>
              <a:rPr lang="en-US" altLang="ko-KR" sz="1800" b="1" dirty="0" err="1">
                <a:latin typeface="Courier New" pitchFamily="49" charset="0"/>
              </a:rPr>
              <a:t>threadedPointer</a:t>
            </a:r>
            <a:r>
              <a:rPr lang="en-US" altLang="ko-KR" sz="1800" b="1" dirty="0">
                <a:latin typeface="Courier New" pitchFamily="49" charset="0"/>
              </a:rPr>
              <a:t> r)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/* insert r as the right child of s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</a:t>
            </a:r>
            <a:r>
              <a:rPr lang="en-US" altLang="ko-KR" sz="1800" b="1" dirty="0" err="1">
                <a:latin typeface="Courier New" pitchFamily="49" charset="0"/>
              </a:rPr>
              <a:t>threadedPointer</a:t>
            </a:r>
            <a:r>
              <a:rPr lang="en-US" altLang="ko-KR" sz="1800" b="1" dirty="0">
                <a:latin typeface="Courier New" pitchFamily="49" charset="0"/>
              </a:rPr>
              <a:t> temp;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r-&gt;</a:t>
            </a:r>
            <a:r>
              <a:rPr lang="en-US" altLang="ko-KR" sz="1800" b="1" dirty="0" err="1">
                <a:latin typeface="Courier New" pitchFamily="49" charset="0"/>
              </a:rPr>
              <a:t>rightChild</a:t>
            </a:r>
            <a:r>
              <a:rPr lang="en-US" altLang="ko-KR" sz="1800" b="1" dirty="0">
                <a:latin typeface="Courier New" pitchFamily="49" charset="0"/>
              </a:rPr>
              <a:t> = s-&gt;</a:t>
            </a:r>
            <a:r>
              <a:rPr lang="en-US" altLang="ko-KR" sz="1800" b="1" dirty="0" err="1">
                <a:latin typeface="Courier New" pitchFamily="49" charset="0"/>
              </a:rPr>
              <a:t>rightChild</a:t>
            </a:r>
            <a:r>
              <a:rPr lang="en-US" altLang="ko-KR" sz="1800" b="1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r-&gt;</a:t>
            </a:r>
            <a:r>
              <a:rPr lang="en-US" altLang="ko-KR" sz="1800" b="1" dirty="0" err="1">
                <a:latin typeface="Courier New" pitchFamily="49" charset="0"/>
              </a:rPr>
              <a:t>rightThread</a:t>
            </a:r>
            <a:r>
              <a:rPr lang="en-US" altLang="ko-KR" sz="1800" b="1" dirty="0">
                <a:latin typeface="Courier New" pitchFamily="49" charset="0"/>
              </a:rPr>
              <a:t> = s-&gt;</a:t>
            </a:r>
            <a:r>
              <a:rPr lang="en-US" altLang="ko-KR" sz="1800" b="1" dirty="0" err="1">
                <a:latin typeface="Courier New" pitchFamily="49" charset="0"/>
              </a:rPr>
              <a:t>rightThread</a:t>
            </a:r>
            <a:r>
              <a:rPr lang="en-US" altLang="ko-KR" sz="1800" b="1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r-&gt;</a:t>
            </a:r>
            <a:r>
              <a:rPr lang="en-US" altLang="ko-KR" sz="1800" b="1" dirty="0" err="1">
                <a:latin typeface="Courier New" pitchFamily="49" charset="0"/>
              </a:rPr>
              <a:t>leftChild</a:t>
            </a:r>
            <a:r>
              <a:rPr lang="en-US" altLang="ko-KR" sz="1800" b="1" dirty="0">
                <a:latin typeface="Courier New" pitchFamily="49" charset="0"/>
              </a:rPr>
              <a:t> = s;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r-&gt;</a:t>
            </a:r>
            <a:r>
              <a:rPr lang="en-US" altLang="ko-KR" sz="1800" b="1" dirty="0" err="1">
                <a:latin typeface="Courier New" pitchFamily="49" charset="0"/>
              </a:rPr>
              <a:t>leftThread</a:t>
            </a:r>
            <a:r>
              <a:rPr lang="en-US" altLang="ko-KR" sz="1800" b="1" dirty="0">
                <a:latin typeface="Courier New" pitchFamily="49" charset="0"/>
              </a:rPr>
              <a:t> = TRUE;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s-&gt;</a:t>
            </a:r>
            <a:r>
              <a:rPr lang="en-US" altLang="ko-KR" sz="1800" b="1" dirty="0" err="1">
                <a:latin typeface="Courier New" pitchFamily="49" charset="0"/>
              </a:rPr>
              <a:t>rightChild</a:t>
            </a:r>
            <a:r>
              <a:rPr lang="en-US" altLang="ko-KR" sz="1800" b="1" dirty="0">
                <a:latin typeface="Courier New" pitchFamily="49" charset="0"/>
              </a:rPr>
              <a:t> = r;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s-&gt;</a:t>
            </a:r>
            <a:r>
              <a:rPr lang="en-US" altLang="ko-KR" sz="1800" b="1" dirty="0" err="1">
                <a:latin typeface="Courier New" pitchFamily="49" charset="0"/>
              </a:rPr>
              <a:t>rightThread</a:t>
            </a:r>
            <a:r>
              <a:rPr lang="en-US" altLang="ko-KR" sz="1800" b="1" dirty="0">
                <a:latin typeface="Courier New" pitchFamily="49" charset="0"/>
              </a:rPr>
              <a:t> = FALSE;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if (!r-&gt;</a:t>
            </a:r>
            <a:r>
              <a:rPr lang="en-US" altLang="ko-KR" sz="1800" b="1" dirty="0" err="1">
                <a:latin typeface="Courier New" pitchFamily="49" charset="0"/>
              </a:rPr>
              <a:t>rightThread</a:t>
            </a:r>
            <a:r>
              <a:rPr lang="en-US" altLang="ko-KR" sz="1800" b="1" dirty="0">
                <a:latin typeface="Courier New" pitchFamily="49" charset="0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  temp = </a:t>
            </a:r>
            <a:r>
              <a:rPr lang="en-US" altLang="ko-KR" sz="1800" b="1" dirty="0" err="1">
                <a:latin typeface="Courier New" pitchFamily="49" charset="0"/>
              </a:rPr>
              <a:t>insucc</a:t>
            </a:r>
            <a:r>
              <a:rPr lang="en-US" altLang="ko-KR" sz="1800" b="1" dirty="0">
                <a:latin typeface="Courier New" pitchFamily="49" charset="0"/>
              </a:rPr>
              <a:t>(r);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  temp-&gt;</a:t>
            </a:r>
            <a:r>
              <a:rPr lang="en-US" altLang="ko-KR" sz="1800" b="1" dirty="0" err="1">
                <a:latin typeface="Courier New" pitchFamily="49" charset="0"/>
              </a:rPr>
              <a:t>leftChild</a:t>
            </a:r>
            <a:r>
              <a:rPr lang="en-US" altLang="ko-KR" sz="1800" b="1" dirty="0">
                <a:latin typeface="Courier New" pitchFamily="49" charset="0"/>
              </a:rPr>
              <a:t> = 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} </a:t>
            </a:r>
            <a:endParaRPr lang="ko-KR" altLang="en-US" sz="1800" b="1" dirty="0">
              <a:latin typeface="Courier New" pitchFamily="49" charset="0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53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</a:t>
            </a:r>
            <a:r>
              <a:rPr lang="ko-KR" altLang="en-US" dirty="0"/>
              <a:t> </a:t>
            </a:r>
            <a:r>
              <a:rPr lang="en-US" altLang="ko-KR" dirty="0"/>
              <a:t>to rebuild a tree from traversal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923" y="726831"/>
            <a:ext cx="8167077" cy="973977"/>
          </a:xfrm>
        </p:spPr>
        <p:txBody>
          <a:bodyPr/>
          <a:lstStyle/>
          <a:p>
            <a:r>
              <a:rPr lang="en-US" altLang="ko-KR" dirty="0" err="1"/>
              <a:t>Inorder</a:t>
            </a:r>
            <a:r>
              <a:rPr lang="en-US" altLang="ko-KR" dirty="0"/>
              <a:t> traversal   A B C E D F </a:t>
            </a:r>
          </a:p>
          <a:p>
            <a:r>
              <a:rPr lang="en-US" altLang="ko-KR" dirty="0" err="1"/>
              <a:t>Postorder</a:t>
            </a:r>
            <a:r>
              <a:rPr lang="en-US" altLang="ko-KR" dirty="0"/>
              <a:t> traversal  A C B D F 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54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578171" y="1819286"/>
            <a:ext cx="587730" cy="53727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8" name="Text Box 58"/>
          <p:cNvSpPr txBox="1">
            <a:spLocks noChangeArrowheads="1"/>
          </p:cNvSpPr>
          <p:nvPr/>
        </p:nvSpPr>
        <p:spPr bwMode="auto">
          <a:xfrm>
            <a:off x="1697415" y="1875975"/>
            <a:ext cx="3646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689303" y="2668063"/>
            <a:ext cx="648072" cy="122413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10" name="Text Box 58"/>
          <p:cNvSpPr txBox="1">
            <a:spLocks noChangeArrowheads="1"/>
          </p:cNvSpPr>
          <p:nvPr/>
        </p:nvSpPr>
        <p:spPr bwMode="auto">
          <a:xfrm>
            <a:off x="808547" y="2724752"/>
            <a:ext cx="3646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A B C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2375169" y="2666438"/>
            <a:ext cx="661311" cy="89630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12" name="Text Box 58"/>
          <p:cNvSpPr txBox="1">
            <a:spLocks noChangeArrowheads="1"/>
          </p:cNvSpPr>
          <p:nvPr/>
        </p:nvSpPr>
        <p:spPr bwMode="auto">
          <a:xfrm>
            <a:off x="2523500" y="2752265"/>
            <a:ext cx="3646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D F</a:t>
            </a:r>
          </a:p>
        </p:txBody>
      </p:sp>
      <p:cxnSp>
        <p:nvCxnSpPr>
          <p:cNvPr id="14" name="직선 연결선 13"/>
          <p:cNvCxnSpPr>
            <a:stCxn id="7" idx="4"/>
            <a:endCxn id="9" idx="0"/>
          </p:cNvCxnSpPr>
          <p:nvPr/>
        </p:nvCxnSpPr>
        <p:spPr bwMode="auto">
          <a:xfrm flipH="1">
            <a:off x="1013339" y="2356564"/>
            <a:ext cx="858697" cy="3114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연결선 15"/>
          <p:cNvCxnSpPr>
            <a:stCxn id="7" idx="4"/>
            <a:endCxn id="11" idx="0"/>
          </p:cNvCxnSpPr>
          <p:nvPr/>
        </p:nvCxnSpPr>
        <p:spPr bwMode="auto">
          <a:xfrm>
            <a:off x="1872036" y="2356564"/>
            <a:ext cx="833789" cy="3098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5316852" y="1875975"/>
            <a:ext cx="587730" cy="53727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8" name="Text Box 58"/>
          <p:cNvSpPr txBox="1">
            <a:spLocks noChangeArrowheads="1"/>
          </p:cNvSpPr>
          <p:nvPr/>
        </p:nvSpPr>
        <p:spPr bwMode="auto">
          <a:xfrm>
            <a:off x="5436096" y="1932664"/>
            <a:ext cx="3646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4421364" y="2766496"/>
            <a:ext cx="528042" cy="49628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20" name="Text Box 58"/>
          <p:cNvSpPr txBox="1">
            <a:spLocks noChangeArrowheads="1"/>
          </p:cNvSpPr>
          <p:nvPr/>
        </p:nvSpPr>
        <p:spPr bwMode="auto">
          <a:xfrm>
            <a:off x="4522273" y="2828230"/>
            <a:ext cx="3646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1" name="Oval 5"/>
          <p:cNvSpPr>
            <a:spLocks noChangeArrowheads="1"/>
          </p:cNvSpPr>
          <p:nvPr/>
        </p:nvSpPr>
        <p:spPr bwMode="auto">
          <a:xfrm>
            <a:off x="6113850" y="2723127"/>
            <a:ext cx="661311" cy="89630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22" name="Text Box 58"/>
          <p:cNvSpPr txBox="1">
            <a:spLocks noChangeArrowheads="1"/>
          </p:cNvSpPr>
          <p:nvPr/>
        </p:nvSpPr>
        <p:spPr bwMode="auto">
          <a:xfrm>
            <a:off x="6262181" y="2808954"/>
            <a:ext cx="3646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D F</a:t>
            </a:r>
          </a:p>
        </p:txBody>
      </p:sp>
      <p:cxnSp>
        <p:nvCxnSpPr>
          <p:cNvPr id="23" name="직선 연결선 22"/>
          <p:cNvCxnSpPr>
            <a:stCxn id="17" idx="4"/>
            <a:endCxn id="19" idx="0"/>
          </p:cNvCxnSpPr>
          <p:nvPr/>
        </p:nvCxnSpPr>
        <p:spPr bwMode="auto">
          <a:xfrm flipH="1">
            <a:off x="4685385" y="2413253"/>
            <a:ext cx="925332" cy="3532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/>
          <p:cNvCxnSpPr>
            <a:stCxn id="17" idx="4"/>
            <a:endCxn id="21" idx="0"/>
          </p:cNvCxnSpPr>
          <p:nvPr/>
        </p:nvCxnSpPr>
        <p:spPr bwMode="auto">
          <a:xfrm>
            <a:off x="5610717" y="2413253"/>
            <a:ext cx="833789" cy="3098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5"/>
          <p:cNvSpPr>
            <a:spLocks noChangeArrowheads="1"/>
          </p:cNvSpPr>
          <p:nvPr/>
        </p:nvSpPr>
        <p:spPr bwMode="auto">
          <a:xfrm>
            <a:off x="3947798" y="3435384"/>
            <a:ext cx="528042" cy="49628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30" name="Text Box 58"/>
          <p:cNvSpPr txBox="1">
            <a:spLocks noChangeArrowheads="1"/>
          </p:cNvSpPr>
          <p:nvPr/>
        </p:nvSpPr>
        <p:spPr bwMode="auto">
          <a:xfrm>
            <a:off x="4048707" y="3497118"/>
            <a:ext cx="3646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4880221" y="3455106"/>
            <a:ext cx="528042" cy="49628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32" name="Text Box 58"/>
          <p:cNvSpPr txBox="1">
            <a:spLocks noChangeArrowheads="1"/>
          </p:cNvSpPr>
          <p:nvPr/>
        </p:nvSpPr>
        <p:spPr bwMode="auto">
          <a:xfrm>
            <a:off x="4981130" y="3516840"/>
            <a:ext cx="3646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cxnSp>
        <p:nvCxnSpPr>
          <p:cNvPr id="34" name="직선 연결선 33"/>
          <p:cNvCxnSpPr>
            <a:stCxn id="19" idx="4"/>
            <a:endCxn id="29" idx="0"/>
          </p:cNvCxnSpPr>
          <p:nvPr/>
        </p:nvCxnSpPr>
        <p:spPr bwMode="auto">
          <a:xfrm flipH="1">
            <a:off x="4211819" y="3262785"/>
            <a:ext cx="473566" cy="1725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직선 연결선 35"/>
          <p:cNvCxnSpPr>
            <a:stCxn id="19" idx="4"/>
            <a:endCxn id="31" idx="0"/>
          </p:cNvCxnSpPr>
          <p:nvPr/>
        </p:nvCxnSpPr>
        <p:spPr bwMode="auto">
          <a:xfrm>
            <a:off x="4685385" y="3262785"/>
            <a:ext cx="458857" cy="1923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5645990" y="3963794"/>
            <a:ext cx="587730" cy="53727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8" name="Text Box 58"/>
          <p:cNvSpPr txBox="1">
            <a:spLocks noChangeArrowheads="1"/>
          </p:cNvSpPr>
          <p:nvPr/>
        </p:nvSpPr>
        <p:spPr bwMode="auto">
          <a:xfrm>
            <a:off x="5765234" y="4020483"/>
            <a:ext cx="3646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4750502" y="4854315"/>
            <a:ext cx="528042" cy="49628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50" name="Text Box 58"/>
          <p:cNvSpPr txBox="1">
            <a:spLocks noChangeArrowheads="1"/>
          </p:cNvSpPr>
          <p:nvPr/>
        </p:nvSpPr>
        <p:spPr bwMode="auto">
          <a:xfrm>
            <a:off x="4851411" y="4916049"/>
            <a:ext cx="3646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6442989" y="4810946"/>
            <a:ext cx="594272" cy="58779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52" name="Text Box 58"/>
          <p:cNvSpPr txBox="1">
            <a:spLocks noChangeArrowheads="1"/>
          </p:cNvSpPr>
          <p:nvPr/>
        </p:nvSpPr>
        <p:spPr bwMode="auto">
          <a:xfrm>
            <a:off x="6591319" y="4896773"/>
            <a:ext cx="3646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cxnSp>
        <p:nvCxnSpPr>
          <p:cNvPr id="53" name="직선 연결선 52"/>
          <p:cNvCxnSpPr>
            <a:stCxn id="47" idx="4"/>
            <a:endCxn id="49" idx="0"/>
          </p:cNvCxnSpPr>
          <p:nvPr/>
        </p:nvCxnSpPr>
        <p:spPr bwMode="auto">
          <a:xfrm flipH="1">
            <a:off x="5014523" y="4501072"/>
            <a:ext cx="925332" cy="3532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>
            <a:stCxn id="47" idx="4"/>
            <a:endCxn id="51" idx="0"/>
          </p:cNvCxnSpPr>
          <p:nvPr/>
        </p:nvCxnSpPr>
        <p:spPr bwMode="auto">
          <a:xfrm>
            <a:off x="5939855" y="4501072"/>
            <a:ext cx="800270" cy="3098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Oval 5"/>
          <p:cNvSpPr>
            <a:spLocks noChangeArrowheads="1"/>
          </p:cNvSpPr>
          <p:nvPr/>
        </p:nvSpPr>
        <p:spPr bwMode="auto">
          <a:xfrm>
            <a:off x="4276936" y="5533065"/>
            <a:ext cx="528042" cy="49628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56" name="Text Box 58"/>
          <p:cNvSpPr txBox="1">
            <a:spLocks noChangeArrowheads="1"/>
          </p:cNvSpPr>
          <p:nvPr/>
        </p:nvSpPr>
        <p:spPr bwMode="auto">
          <a:xfrm>
            <a:off x="4377845" y="5581154"/>
            <a:ext cx="3646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57" name="Oval 5"/>
          <p:cNvSpPr>
            <a:spLocks noChangeArrowheads="1"/>
          </p:cNvSpPr>
          <p:nvPr/>
        </p:nvSpPr>
        <p:spPr bwMode="auto">
          <a:xfrm>
            <a:off x="5209359" y="5533065"/>
            <a:ext cx="528042" cy="49628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58" name="Text Box 58"/>
          <p:cNvSpPr txBox="1">
            <a:spLocks noChangeArrowheads="1"/>
          </p:cNvSpPr>
          <p:nvPr/>
        </p:nvSpPr>
        <p:spPr bwMode="auto">
          <a:xfrm>
            <a:off x="5310268" y="5581154"/>
            <a:ext cx="3646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cxnSp>
        <p:nvCxnSpPr>
          <p:cNvPr id="59" name="직선 연결선 58"/>
          <p:cNvCxnSpPr>
            <a:stCxn id="49" idx="4"/>
            <a:endCxn id="55" idx="0"/>
          </p:cNvCxnSpPr>
          <p:nvPr/>
        </p:nvCxnSpPr>
        <p:spPr bwMode="auto">
          <a:xfrm flipH="1">
            <a:off x="4540957" y="5350604"/>
            <a:ext cx="473566" cy="1824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직선 연결선 59"/>
          <p:cNvCxnSpPr>
            <a:stCxn id="49" idx="4"/>
            <a:endCxn id="57" idx="0"/>
          </p:cNvCxnSpPr>
          <p:nvPr/>
        </p:nvCxnSpPr>
        <p:spPr bwMode="auto">
          <a:xfrm>
            <a:off x="5014523" y="5350604"/>
            <a:ext cx="458857" cy="1824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Oval 5"/>
          <p:cNvSpPr>
            <a:spLocks noChangeArrowheads="1"/>
          </p:cNvSpPr>
          <p:nvPr/>
        </p:nvSpPr>
        <p:spPr bwMode="auto">
          <a:xfrm>
            <a:off x="6140205" y="5532643"/>
            <a:ext cx="539795" cy="49713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66" name="Text Box 58"/>
          <p:cNvSpPr txBox="1">
            <a:spLocks noChangeArrowheads="1"/>
          </p:cNvSpPr>
          <p:nvPr/>
        </p:nvSpPr>
        <p:spPr bwMode="auto">
          <a:xfrm>
            <a:off x="6234059" y="5581154"/>
            <a:ext cx="3646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cxnSp>
        <p:nvCxnSpPr>
          <p:cNvPr id="68" name="직선 연결선 67"/>
          <p:cNvCxnSpPr>
            <a:stCxn id="51" idx="4"/>
          </p:cNvCxnSpPr>
          <p:nvPr/>
        </p:nvCxnSpPr>
        <p:spPr bwMode="auto">
          <a:xfrm flipH="1">
            <a:off x="6437342" y="5398737"/>
            <a:ext cx="302783" cy="1433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오른쪽 화살표 4"/>
          <p:cNvSpPr/>
          <p:nvPr/>
        </p:nvSpPr>
        <p:spPr bwMode="auto">
          <a:xfrm>
            <a:off x="3571189" y="2413253"/>
            <a:ext cx="376609" cy="81508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1" name="오른쪽 화살표 60"/>
          <p:cNvSpPr/>
          <p:nvPr/>
        </p:nvSpPr>
        <p:spPr bwMode="auto">
          <a:xfrm>
            <a:off x="3592588" y="4726995"/>
            <a:ext cx="376609" cy="81508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0339C-1852-F846-A930-DF9A1CA8E12B}"/>
              </a:ext>
            </a:extLst>
          </p:cNvPr>
          <p:cNvSpPr txBox="1"/>
          <p:nvPr/>
        </p:nvSpPr>
        <p:spPr>
          <a:xfrm>
            <a:off x="6437342" y="908720"/>
            <a:ext cx="25991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하나의 </a:t>
            </a:r>
            <a:r>
              <a:rPr kumimoji="1" lang="en-US" altLang="ko-KR" dirty="0"/>
              <a:t>traversal</a:t>
            </a:r>
            <a:r>
              <a:rPr kumimoji="1" lang="ko-KR" altLang="en-US" dirty="0"/>
              <a:t>만 주어져서는 </a:t>
            </a:r>
            <a:r>
              <a:rPr kumimoji="1" lang="en-US" altLang="ko-KR" dirty="0"/>
              <a:t>tree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복원할 수 없다</a:t>
            </a:r>
            <a:r>
              <a:rPr kumimoji="1" lang="en-US" altLang="ko-KR" dirty="0"/>
              <a:t>. </a:t>
            </a:r>
          </a:p>
          <a:p>
            <a:r>
              <a:rPr kumimoji="1" lang="en-US" altLang="ko-KR" dirty="0" err="1"/>
              <a:t>Postorder</a:t>
            </a:r>
            <a:r>
              <a:rPr kumimoji="1" lang="ko-KR" altLang="en-US" dirty="0"/>
              <a:t>에서 가장 마지막에 방문하는 노드가 </a:t>
            </a:r>
            <a:r>
              <a:rPr kumimoji="1" lang="en-US" altLang="ko-KR" dirty="0"/>
              <a:t>root.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E0A676-04EE-744F-9432-C07C119DA79A}"/>
              </a:ext>
            </a:extLst>
          </p:cNvPr>
          <p:cNvSpPr txBox="1"/>
          <p:nvPr/>
        </p:nvSpPr>
        <p:spPr>
          <a:xfrm>
            <a:off x="323528" y="4149080"/>
            <a:ext cx="2051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Postorder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보면 </a:t>
            </a:r>
            <a:r>
              <a:rPr kumimoji="1" lang="en-US" altLang="ko-KR" dirty="0" err="1"/>
              <a:t>acb</a:t>
            </a:r>
            <a:r>
              <a:rPr kumimoji="1" lang="ko-KR" altLang="en-US" dirty="0"/>
              <a:t>이므로 </a:t>
            </a:r>
            <a:r>
              <a:rPr kumimoji="1" lang="en-US" altLang="ko-KR" dirty="0"/>
              <a:t>b</a:t>
            </a:r>
            <a:r>
              <a:rPr kumimoji="1" lang="ko-KR" altLang="en-US" dirty="0"/>
              <a:t>가 </a:t>
            </a:r>
            <a:r>
              <a:rPr kumimoji="1" lang="en-US" altLang="ko-KR" dirty="0" err="1"/>
              <a:t>abc</a:t>
            </a:r>
            <a:r>
              <a:rPr kumimoji="1" lang="ko-KR" altLang="en-US" dirty="0"/>
              <a:t>중에 </a:t>
            </a:r>
            <a:r>
              <a:rPr kumimoji="1" lang="en-US" altLang="ko-KR" dirty="0"/>
              <a:t>root.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06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9" grpId="0" animBg="1"/>
      <p:bldP spid="30" grpId="0"/>
      <p:bldP spid="31" grpId="0" animBg="1"/>
      <p:bldP spid="32" grpId="0"/>
      <p:bldP spid="47" grpId="0" animBg="1"/>
      <p:bldP spid="48" grpId="0"/>
      <p:bldP spid="49" grpId="0" animBg="1"/>
      <p:bldP spid="50" grpId="0"/>
      <p:bldP spid="51" grpId="0" animBg="1"/>
      <p:bldP spid="52" grpId="0"/>
      <p:bldP spid="55" grpId="0" animBg="1"/>
      <p:bldP spid="56" grpId="0"/>
      <p:bldP spid="57" grpId="0" animBg="1"/>
      <p:bldP spid="58" grpId="0"/>
      <p:bldP spid="65" grpId="0" animBg="1"/>
      <p:bldP spid="6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 Heap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Definition</a:t>
            </a:r>
          </a:p>
          <a:p>
            <a:pPr lvl="1"/>
            <a:r>
              <a:rPr lang="en-US" altLang="ko-KR" dirty="0"/>
              <a:t>A max tree is a tree in which the key value in each node is no smaller than the key values in its children (if any)</a:t>
            </a:r>
          </a:p>
          <a:p>
            <a:pPr lvl="1"/>
            <a:r>
              <a:rPr lang="en-US" altLang="ko-KR" dirty="0"/>
              <a:t>A </a:t>
            </a:r>
            <a:r>
              <a:rPr lang="en-US" altLang="ko-KR" dirty="0">
                <a:solidFill>
                  <a:srgbClr val="FF0000"/>
                </a:solidFill>
              </a:rPr>
              <a:t>max heap </a:t>
            </a:r>
            <a:r>
              <a:rPr lang="en-US" altLang="ko-KR" dirty="0"/>
              <a:t>is a </a:t>
            </a:r>
            <a:r>
              <a:rPr lang="en-US" altLang="ko-KR" dirty="0">
                <a:solidFill>
                  <a:srgbClr val="FF0000"/>
                </a:solidFill>
              </a:rPr>
              <a:t>complete binary tree </a:t>
            </a:r>
            <a:r>
              <a:rPr lang="en-US" altLang="ko-KR" dirty="0"/>
              <a:t>that is also a max tree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 dirty="0"/>
              <a:t>-</a:t>
            </a:r>
            <a:fld id="{9477418C-E807-4682-A7CB-EA0034CCA55E}" type="slidenum">
              <a:rPr lang="ko-KR" altLang="en-US" smtClean="0"/>
              <a:pPr/>
              <a:t>55</a:t>
            </a:fld>
            <a:r>
              <a:rPr lang="en-US" altLang="ko-KR" dirty="0"/>
              <a:t>-</a:t>
            </a:r>
          </a:p>
        </p:txBody>
      </p:sp>
      <p:sp>
        <p:nvSpPr>
          <p:cNvPr id="21" name="Oval 3"/>
          <p:cNvSpPr>
            <a:spLocks noChangeArrowheads="1"/>
          </p:cNvSpPr>
          <p:nvPr/>
        </p:nvSpPr>
        <p:spPr bwMode="auto">
          <a:xfrm>
            <a:off x="5367656" y="2797291"/>
            <a:ext cx="429577" cy="42690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en-US" altLang="ko-KR">
                <a:latin typeface="Arial" pitchFamily="34" charset="0"/>
                <a:ea typeface="돋움" pitchFamily="50" charset="-127"/>
              </a:rPr>
              <a:t>14</a:t>
            </a:r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4298951" y="3359562"/>
            <a:ext cx="429577" cy="42690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en-US" altLang="ko-KR">
                <a:latin typeface="Arial" pitchFamily="34" charset="0"/>
                <a:ea typeface="돋움" pitchFamily="50" charset="-127"/>
              </a:rPr>
              <a:t>12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 flipH="1">
            <a:off x="4575295" y="3083633"/>
            <a:ext cx="808077" cy="2772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6"/>
          <p:cNvSpPr>
            <a:spLocks noChangeArrowheads="1"/>
          </p:cNvSpPr>
          <p:nvPr/>
        </p:nvSpPr>
        <p:spPr bwMode="auto">
          <a:xfrm>
            <a:off x="3849728" y="3984307"/>
            <a:ext cx="429577" cy="42690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en-US" altLang="ko-KR">
                <a:latin typeface="Arial" pitchFamily="34" charset="0"/>
                <a:ea typeface="돋움" pitchFamily="50" charset="-127"/>
              </a:rPr>
              <a:t>10</a:t>
            </a:r>
          </a:p>
        </p:txBody>
      </p:sp>
      <p:sp>
        <p:nvSpPr>
          <p:cNvPr id="25" name="Oval 7"/>
          <p:cNvSpPr>
            <a:spLocks noChangeArrowheads="1"/>
          </p:cNvSpPr>
          <p:nvPr/>
        </p:nvSpPr>
        <p:spPr bwMode="auto">
          <a:xfrm>
            <a:off x="4792703" y="3994720"/>
            <a:ext cx="429577" cy="42690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en-US" altLang="ko-KR">
                <a:latin typeface="Arial" pitchFamily="34" charset="0"/>
                <a:ea typeface="돋움" pitchFamily="50" charset="-127"/>
              </a:rPr>
              <a:t>8</a:t>
            </a:r>
          </a:p>
        </p:txBody>
      </p:sp>
      <p:sp>
        <p:nvSpPr>
          <p:cNvPr id="26" name="Line 8"/>
          <p:cNvSpPr>
            <a:spLocks noChangeShapeType="1"/>
          </p:cNvSpPr>
          <p:nvPr/>
        </p:nvSpPr>
        <p:spPr bwMode="auto">
          <a:xfrm flipH="1">
            <a:off x="4115595" y="3729203"/>
            <a:ext cx="231815" cy="2707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682689" y="3729203"/>
            <a:ext cx="260628" cy="2915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10"/>
          <p:cNvSpPr>
            <a:spLocks noChangeArrowheads="1"/>
          </p:cNvSpPr>
          <p:nvPr/>
        </p:nvSpPr>
        <p:spPr bwMode="auto">
          <a:xfrm>
            <a:off x="6436361" y="3359562"/>
            <a:ext cx="429577" cy="42690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en-US" altLang="ko-KR">
                <a:latin typeface="Arial" pitchFamily="34" charset="0"/>
                <a:ea typeface="돋움" pitchFamily="50" charset="-127"/>
              </a:rPr>
              <a:t>7</a:t>
            </a:r>
          </a:p>
        </p:txBody>
      </p:sp>
      <p:sp>
        <p:nvSpPr>
          <p:cNvPr id="29" name="Oval 11"/>
          <p:cNvSpPr>
            <a:spLocks noChangeArrowheads="1"/>
          </p:cNvSpPr>
          <p:nvPr/>
        </p:nvSpPr>
        <p:spPr bwMode="auto">
          <a:xfrm>
            <a:off x="5987138" y="3984307"/>
            <a:ext cx="429577" cy="42690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en-US" altLang="ko-KR">
                <a:latin typeface="Arial" pitchFamily="34" charset="0"/>
                <a:ea typeface="돋움" pitchFamily="50" charset="-127"/>
              </a:rPr>
              <a:t>6</a:t>
            </a: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>
            <a:off x="6273959" y="3729203"/>
            <a:ext cx="210860" cy="2811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5802472" y="3062808"/>
            <a:ext cx="764857" cy="31237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14"/>
          <p:cNvSpPr>
            <a:spLocks noChangeArrowheads="1"/>
          </p:cNvSpPr>
          <p:nvPr/>
        </p:nvSpPr>
        <p:spPr bwMode="auto">
          <a:xfrm>
            <a:off x="5269944" y="4642264"/>
            <a:ext cx="429577" cy="42690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en-US" altLang="ko-KR">
                <a:latin typeface="Arial" pitchFamily="34" charset="0"/>
                <a:ea typeface="돋움" pitchFamily="50" charset="-127"/>
              </a:rPr>
              <a:t>9</a:t>
            </a:r>
          </a:p>
        </p:txBody>
      </p:sp>
      <p:sp>
        <p:nvSpPr>
          <p:cNvPr id="33" name="Oval 15"/>
          <p:cNvSpPr>
            <a:spLocks noChangeArrowheads="1"/>
          </p:cNvSpPr>
          <p:nvPr/>
        </p:nvSpPr>
        <p:spPr bwMode="auto">
          <a:xfrm>
            <a:off x="4820722" y="5267009"/>
            <a:ext cx="429577" cy="42690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en-US" altLang="ko-KR">
                <a:latin typeface="Arial" pitchFamily="34" charset="0"/>
                <a:ea typeface="돋움" pitchFamily="50" charset="-127"/>
              </a:rPr>
              <a:t>6</a:t>
            </a:r>
          </a:p>
        </p:txBody>
      </p:sp>
      <p:sp>
        <p:nvSpPr>
          <p:cNvPr id="34" name="Oval 16"/>
          <p:cNvSpPr>
            <a:spLocks noChangeArrowheads="1"/>
          </p:cNvSpPr>
          <p:nvPr/>
        </p:nvSpPr>
        <p:spPr bwMode="auto">
          <a:xfrm>
            <a:off x="5763697" y="5277422"/>
            <a:ext cx="429577" cy="42690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en-US" altLang="ko-KR">
                <a:latin typeface="Arial" pitchFamily="34" charset="0"/>
                <a:ea typeface="돋움" pitchFamily="50" charset="-127"/>
              </a:rPr>
              <a:t>3</a:t>
            </a:r>
          </a:p>
        </p:txBody>
      </p:sp>
      <p:sp>
        <p:nvSpPr>
          <p:cNvPr id="35" name="Line 17"/>
          <p:cNvSpPr>
            <a:spLocks noChangeShapeType="1"/>
          </p:cNvSpPr>
          <p:nvPr/>
        </p:nvSpPr>
        <p:spPr bwMode="auto">
          <a:xfrm flipH="1">
            <a:off x="5086588" y="5011905"/>
            <a:ext cx="231815" cy="2707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5653683" y="5011905"/>
            <a:ext cx="260628" cy="2915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9"/>
          <p:cNvSpPr>
            <a:spLocks noChangeArrowheads="1"/>
          </p:cNvSpPr>
          <p:nvPr/>
        </p:nvSpPr>
        <p:spPr bwMode="auto">
          <a:xfrm>
            <a:off x="4380667" y="5891755"/>
            <a:ext cx="429577" cy="42690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en-US" altLang="ko-KR">
                <a:latin typeface="Arial" pitchFamily="34" charset="0"/>
                <a:ea typeface="돋움" pitchFamily="50" charset="-127"/>
              </a:rPr>
              <a:t>5</a:t>
            </a:r>
          </a:p>
        </p:txBody>
      </p:sp>
      <p:sp>
        <p:nvSpPr>
          <p:cNvPr id="38" name="Line 20"/>
          <p:cNvSpPr>
            <a:spLocks noChangeShapeType="1"/>
          </p:cNvSpPr>
          <p:nvPr/>
        </p:nvSpPr>
        <p:spPr bwMode="auto">
          <a:xfrm flipH="1">
            <a:off x="4646533" y="5636650"/>
            <a:ext cx="231815" cy="2707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21"/>
          <p:cNvSpPr>
            <a:spLocks noChangeArrowheads="1"/>
          </p:cNvSpPr>
          <p:nvPr/>
        </p:nvSpPr>
        <p:spPr bwMode="auto">
          <a:xfrm>
            <a:off x="7272457" y="4642264"/>
            <a:ext cx="429577" cy="42690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en-US" altLang="ko-KR">
                <a:latin typeface="Arial" pitchFamily="34" charset="0"/>
                <a:ea typeface="돋움" pitchFamily="50" charset="-127"/>
              </a:rPr>
              <a:t>30</a:t>
            </a:r>
          </a:p>
        </p:txBody>
      </p:sp>
      <p:sp>
        <p:nvSpPr>
          <p:cNvPr id="40" name="Oval 22"/>
          <p:cNvSpPr>
            <a:spLocks noChangeArrowheads="1"/>
          </p:cNvSpPr>
          <p:nvPr/>
        </p:nvSpPr>
        <p:spPr bwMode="auto">
          <a:xfrm>
            <a:off x="6832402" y="5267009"/>
            <a:ext cx="429577" cy="42690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en-US" altLang="ko-KR">
                <a:latin typeface="Arial" pitchFamily="34" charset="0"/>
                <a:ea typeface="돋움" pitchFamily="50" charset="-127"/>
              </a:rPr>
              <a:t>25</a:t>
            </a:r>
          </a:p>
        </p:txBody>
      </p:sp>
      <p:sp>
        <p:nvSpPr>
          <p:cNvPr id="41" name="Line 23"/>
          <p:cNvSpPr>
            <a:spLocks noChangeShapeType="1"/>
          </p:cNvSpPr>
          <p:nvPr/>
        </p:nvSpPr>
        <p:spPr bwMode="auto">
          <a:xfrm flipH="1">
            <a:off x="7098268" y="5011905"/>
            <a:ext cx="231815" cy="2707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그룹 1"/>
          <p:cNvGrpSpPr/>
          <p:nvPr/>
        </p:nvGrpSpPr>
        <p:grpSpPr>
          <a:xfrm>
            <a:off x="1115616" y="4365104"/>
            <a:ext cx="2301649" cy="1685270"/>
            <a:chOff x="3240590" y="4469011"/>
            <a:chExt cx="2301649" cy="1685270"/>
          </a:xfrm>
        </p:grpSpPr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4129867" y="4469011"/>
              <a:ext cx="429577" cy="4269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>
                  <a:latin typeface="Arial" pitchFamily="34" charset="0"/>
                  <a:ea typeface="돋움" pitchFamily="50" charset="-127"/>
                </a:rPr>
                <a:t>9</a:t>
              </a:r>
            </a:p>
          </p:txBody>
        </p:sp>
        <p:sp>
          <p:nvSpPr>
            <p:cNvPr id="43" name="Oval 15"/>
            <p:cNvSpPr>
              <a:spLocks noChangeArrowheads="1"/>
            </p:cNvSpPr>
            <p:nvPr/>
          </p:nvSpPr>
          <p:spPr bwMode="auto">
            <a:xfrm>
              <a:off x="3680645" y="5079369"/>
              <a:ext cx="429577" cy="4269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>
                  <a:latin typeface="Arial" pitchFamily="34" charset="0"/>
                  <a:ea typeface="돋움" pitchFamily="50" charset="-127"/>
                </a:rPr>
                <a:t>6</a:t>
              </a:r>
            </a:p>
          </p:txBody>
        </p:sp>
        <p:sp>
          <p:nvSpPr>
            <p:cNvPr id="44" name="Oval 16"/>
            <p:cNvSpPr>
              <a:spLocks noChangeArrowheads="1"/>
            </p:cNvSpPr>
            <p:nvPr/>
          </p:nvSpPr>
          <p:spPr bwMode="auto">
            <a:xfrm>
              <a:off x="4623620" y="5089782"/>
              <a:ext cx="429577" cy="4269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dirty="0">
                  <a:latin typeface="Arial" pitchFamily="34" charset="0"/>
                  <a:ea typeface="돋움" pitchFamily="50" charset="-127"/>
                </a:rPr>
                <a:t>3</a:t>
              </a:r>
            </a:p>
          </p:txBody>
        </p:sp>
        <p:sp>
          <p:nvSpPr>
            <p:cNvPr id="45" name="Line 17"/>
            <p:cNvSpPr>
              <a:spLocks noChangeShapeType="1"/>
            </p:cNvSpPr>
            <p:nvPr/>
          </p:nvSpPr>
          <p:spPr bwMode="auto">
            <a:xfrm flipH="1">
              <a:off x="3946511" y="4824265"/>
              <a:ext cx="231815" cy="270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18"/>
            <p:cNvSpPr>
              <a:spLocks noChangeShapeType="1"/>
            </p:cNvSpPr>
            <p:nvPr/>
          </p:nvSpPr>
          <p:spPr bwMode="auto">
            <a:xfrm>
              <a:off x="4513606" y="4824265"/>
              <a:ext cx="260628" cy="2915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19"/>
            <p:cNvSpPr>
              <a:spLocks noChangeArrowheads="1"/>
            </p:cNvSpPr>
            <p:nvPr/>
          </p:nvSpPr>
          <p:spPr bwMode="auto">
            <a:xfrm>
              <a:off x="3240590" y="5704115"/>
              <a:ext cx="429577" cy="4269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>
                  <a:latin typeface="Arial" pitchFamily="34" charset="0"/>
                  <a:ea typeface="돋움" pitchFamily="50" charset="-127"/>
                </a:rPr>
                <a:t>5</a:t>
              </a:r>
            </a:p>
          </p:txBody>
        </p:sp>
        <p:sp>
          <p:nvSpPr>
            <p:cNvPr id="48" name="Line 20"/>
            <p:cNvSpPr>
              <a:spLocks noChangeShapeType="1"/>
            </p:cNvSpPr>
            <p:nvPr/>
          </p:nvSpPr>
          <p:spPr bwMode="auto">
            <a:xfrm flipH="1">
              <a:off x="3506456" y="5449010"/>
              <a:ext cx="231815" cy="270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15"/>
            <p:cNvSpPr>
              <a:spLocks noChangeArrowheads="1"/>
            </p:cNvSpPr>
            <p:nvPr/>
          </p:nvSpPr>
          <p:spPr bwMode="auto">
            <a:xfrm>
              <a:off x="5112662" y="5727372"/>
              <a:ext cx="429577" cy="4269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dirty="0">
                  <a:latin typeface="Arial" pitchFamily="34" charset="0"/>
                  <a:ea typeface="돋움" pitchFamily="50" charset="-127"/>
                </a:rPr>
                <a:t>1</a:t>
              </a:r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4982348" y="5461161"/>
              <a:ext cx="260628" cy="2915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13167" y="5517232"/>
            <a:ext cx="3916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 heap?</a:t>
            </a:r>
          </a:p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 complete binary tree</a:t>
            </a:r>
            <a:r>
              <a:rPr lang="ko-KR" alt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가 아님</a:t>
            </a:r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91129" y="3375181"/>
            <a:ext cx="1324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 heap?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26713" y="56727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 heap?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269564" y="52292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 heap?</a:t>
            </a:r>
          </a:p>
        </p:txBody>
      </p:sp>
    </p:spTree>
    <p:extLst>
      <p:ext uri="{BB962C8B-B14F-4D97-AF65-F5344CB8AC3E}">
        <p14:creationId xmlns:p14="http://schemas.microsoft.com/office/powerpoint/2010/main" val="57269125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 Heap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Definition</a:t>
            </a:r>
          </a:p>
          <a:p>
            <a:pPr lvl="1"/>
            <a:r>
              <a:rPr lang="en-US" altLang="ko-KR" dirty="0"/>
              <a:t>A min tree is a tree in which the key value in each node is no larger than the key values in its children (if any)</a:t>
            </a:r>
          </a:p>
          <a:p>
            <a:pPr lvl="1"/>
            <a:r>
              <a:rPr lang="en-US" altLang="ko-KR" dirty="0"/>
              <a:t>A </a:t>
            </a:r>
            <a:r>
              <a:rPr lang="en-US" altLang="ko-KR" dirty="0">
                <a:solidFill>
                  <a:srgbClr val="FF0000"/>
                </a:solidFill>
              </a:rPr>
              <a:t>min heap </a:t>
            </a:r>
            <a:r>
              <a:rPr lang="en-US" altLang="ko-KR" dirty="0"/>
              <a:t>is a complete binary tree that is also a min tree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56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21" name="Oval 3"/>
          <p:cNvSpPr>
            <a:spLocks noChangeArrowheads="1"/>
          </p:cNvSpPr>
          <p:nvPr/>
        </p:nvSpPr>
        <p:spPr bwMode="auto">
          <a:xfrm>
            <a:off x="5079624" y="2797291"/>
            <a:ext cx="429577" cy="42690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en-US" altLang="ko-KR" dirty="0">
                <a:latin typeface="Arial" pitchFamily="34" charset="0"/>
                <a:ea typeface="돋움" pitchFamily="50" charset="-127"/>
              </a:rPr>
              <a:t>8</a:t>
            </a:r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4010919" y="3359562"/>
            <a:ext cx="429577" cy="42690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en-US" altLang="ko-KR" dirty="0">
                <a:latin typeface="Arial" pitchFamily="34" charset="0"/>
                <a:ea typeface="돋움" pitchFamily="50" charset="-127"/>
              </a:rPr>
              <a:t>10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 flipH="1">
            <a:off x="4287263" y="3083633"/>
            <a:ext cx="808077" cy="2772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6"/>
          <p:cNvSpPr>
            <a:spLocks noChangeArrowheads="1"/>
          </p:cNvSpPr>
          <p:nvPr/>
        </p:nvSpPr>
        <p:spPr bwMode="auto">
          <a:xfrm>
            <a:off x="3561696" y="3984307"/>
            <a:ext cx="429577" cy="42690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en-US" altLang="ko-KR" dirty="0">
                <a:latin typeface="Arial" pitchFamily="34" charset="0"/>
                <a:ea typeface="돋움" pitchFamily="50" charset="-127"/>
              </a:rPr>
              <a:t>11</a:t>
            </a:r>
          </a:p>
        </p:txBody>
      </p:sp>
      <p:sp>
        <p:nvSpPr>
          <p:cNvPr id="25" name="Oval 7"/>
          <p:cNvSpPr>
            <a:spLocks noChangeArrowheads="1"/>
          </p:cNvSpPr>
          <p:nvPr/>
        </p:nvSpPr>
        <p:spPr bwMode="auto">
          <a:xfrm>
            <a:off x="4504671" y="3994720"/>
            <a:ext cx="429577" cy="42690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en-US" altLang="ko-KR" dirty="0">
                <a:latin typeface="Arial" pitchFamily="34" charset="0"/>
                <a:ea typeface="돋움" pitchFamily="50" charset="-127"/>
              </a:rPr>
              <a:t>13</a:t>
            </a:r>
          </a:p>
        </p:txBody>
      </p:sp>
      <p:sp>
        <p:nvSpPr>
          <p:cNvPr id="26" name="Line 8"/>
          <p:cNvSpPr>
            <a:spLocks noChangeShapeType="1"/>
          </p:cNvSpPr>
          <p:nvPr/>
        </p:nvSpPr>
        <p:spPr bwMode="auto">
          <a:xfrm flipH="1">
            <a:off x="3827563" y="3729203"/>
            <a:ext cx="231815" cy="2707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394657" y="3729203"/>
            <a:ext cx="260628" cy="2915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10"/>
          <p:cNvSpPr>
            <a:spLocks noChangeArrowheads="1"/>
          </p:cNvSpPr>
          <p:nvPr/>
        </p:nvSpPr>
        <p:spPr bwMode="auto">
          <a:xfrm>
            <a:off x="6148329" y="3359562"/>
            <a:ext cx="429577" cy="42690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en-US" altLang="ko-KR" dirty="0">
                <a:latin typeface="Arial" pitchFamily="34" charset="0"/>
                <a:ea typeface="돋움" pitchFamily="50" charset="-127"/>
              </a:rPr>
              <a:t>12</a:t>
            </a:r>
          </a:p>
        </p:txBody>
      </p:sp>
      <p:sp>
        <p:nvSpPr>
          <p:cNvPr id="29" name="Oval 11"/>
          <p:cNvSpPr>
            <a:spLocks noChangeArrowheads="1"/>
          </p:cNvSpPr>
          <p:nvPr/>
        </p:nvSpPr>
        <p:spPr bwMode="auto">
          <a:xfrm>
            <a:off x="5699106" y="3984307"/>
            <a:ext cx="429577" cy="42690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en-US" altLang="ko-KR" dirty="0">
                <a:latin typeface="Arial" pitchFamily="34" charset="0"/>
                <a:ea typeface="돋움" pitchFamily="50" charset="-127"/>
              </a:rPr>
              <a:t>15</a:t>
            </a: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>
            <a:off x="5985927" y="3729203"/>
            <a:ext cx="210860" cy="2811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5514440" y="3062808"/>
            <a:ext cx="764857" cy="31237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14"/>
          <p:cNvSpPr>
            <a:spLocks noChangeArrowheads="1"/>
          </p:cNvSpPr>
          <p:nvPr/>
        </p:nvSpPr>
        <p:spPr bwMode="auto">
          <a:xfrm>
            <a:off x="4981912" y="4642264"/>
            <a:ext cx="429577" cy="42690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en-US" altLang="ko-KR" dirty="0">
                <a:latin typeface="Arial" pitchFamily="34" charset="0"/>
                <a:ea typeface="돋움" pitchFamily="50" charset="-127"/>
              </a:rPr>
              <a:t>3</a:t>
            </a:r>
          </a:p>
        </p:txBody>
      </p:sp>
      <p:sp>
        <p:nvSpPr>
          <p:cNvPr id="33" name="Oval 15"/>
          <p:cNvSpPr>
            <a:spLocks noChangeArrowheads="1"/>
          </p:cNvSpPr>
          <p:nvPr/>
        </p:nvSpPr>
        <p:spPr bwMode="auto">
          <a:xfrm>
            <a:off x="4532690" y="5267009"/>
            <a:ext cx="429577" cy="42690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en-US" altLang="ko-KR" dirty="0">
                <a:latin typeface="Arial" pitchFamily="34" charset="0"/>
                <a:ea typeface="돋움" pitchFamily="50" charset="-127"/>
              </a:rPr>
              <a:t>6</a:t>
            </a:r>
          </a:p>
        </p:txBody>
      </p:sp>
      <p:sp>
        <p:nvSpPr>
          <p:cNvPr id="34" name="Oval 16"/>
          <p:cNvSpPr>
            <a:spLocks noChangeArrowheads="1"/>
          </p:cNvSpPr>
          <p:nvPr/>
        </p:nvSpPr>
        <p:spPr bwMode="auto">
          <a:xfrm>
            <a:off x="5475665" y="5277422"/>
            <a:ext cx="429577" cy="42690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en-US" altLang="ko-KR" dirty="0">
                <a:latin typeface="Arial" pitchFamily="34" charset="0"/>
                <a:ea typeface="돋움" pitchFamily="50" charset="-127"/>
              </a:rPr>
              <a:t>9</a:t>
            </a:r>
          </a:p>
        </p:txBody>
      </p:sp>
      <p:sp>
        <p:nvSpPr>
          <p:cNvPr id="35" name="Line 17"/>
          <p:cNvSpPr>
            <a:spLocks noChangeShapeType="1"/>
          </p:cNvSpPr>
          <p:nvPr/>
        </p:nvSpPr>
        <p:spPr bwMode="auto">
          <a:xfrm flipH="1">
            <a:off x="4798556" y="5011905"/>
            <a:ext cx="231815" cy="2707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5365651" y="5011905"/>
            <a:ext cx="260628" cy="2915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9"/>
          <p:cNvSpPr>
            <a:spLocks noChangeArrowheads="1"/>
          </p:cNvSpPr>
          <p:nvPr/>
        </p:nvSpPr>
        <p:spPr bwMode="auto">
          <a:xfrm>
            <a:off x="4092635" y="5891755"/>
            <a:ext cx="429577" cy="42690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en-US" altLang="ko-KR">
                <a:latin typeface="Arial" pitchFamily="34" charset="0"/>
                <a:ea typeface="돋움" pitchFamily="50" charset="-127"/>
              </a:rPr>
              <a:t>5</a:t>
            </a:r>
          </a:p>
        </p:txBody>
      </p:sp>
      <p:sp>
        <p:nvSpPr>
          <p:cNvPr id="38" name="Line 20"/>
          <p:cNvSpPr>
            <a:spLocks noChangeShapeType="1"/>
          </p:cNvSpPr>
          <p:nvPr/>
        </p:nvSpPr>
        <p:spPr bwMode="auto">
          <a:xfrm flipH="1">
            <a:off x="4358501" y="5636650"/>
            <a:ext cx="231815" cy="2707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21"/>
          <p:cNvSpPr>
            <a:spLocks noChangeArrowheads="1"/>
          </p:cNvSpPr>
          <p:nvPr/>
        </p:nvSpPr>
        <p:spPr bwMode="auto">
          <a:xfrm>
            <a:off x="6984425" y="4642264"/>
            <a:ext cx="429577" cy="42690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en-US" altLang="ko-KR" dirty="0">
                <a:latin typeface="Arial" pitchFamily="34" charset="0"/>
                <a:ea typeface="돋움" pitchFamily="50" charset="-127"/>
              </a:rPr>
              <a:t>25</a:t>
            </a:r>
          </a:p>
        </p:txBody>
      </p:sp>
      <p:sp>
        <p:nvSpPr>
          <p:cNvPr id="40" name="Oval 22"/>
          <p:cNvSpPr>
            <a:spLocks noChangeArrowheads="1"/>
          </p:cNvSpPr>
          <p:nvPr/>
        </p:nvSpPr>
        <p:spPr bwMode="auto">
          <a:xfrm>
            <a:off x="6544370" y="5267009"/>
            <a:ext cx="429577" cy="42690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lang="en-US" altLang="ko-KR" dirty="0">
                <a:latin typeface="Arial" pitchFamily="34" charset="0"/>
                <a:ea typeface="돋움" pitchFamily="50" charset="-127"/>
              </a:rPr>
              <a:t>30</a:t>
            </a:r>
          </a:p>
        </p:txBody>
      </p:sp>
      <p:sp>
        <p:nvSpPr>
          <p:cNvPr id="41" name="Line 23"/>
          <p:cNvSpPr>
            <a:spLocks noChangeShapeType="1"/>
          </p:cNvSpPr>
          <p:nvPr/>
        </p:nvSpPr>
        <p:spPr bwMode="auto">
          <a:xfrm flipH="1">
            <a:off x="6810236" y="5011905"/>
            <a:ext cx="231815" cy="2707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그룹 1"/>
          <p:cNvGrpSpPr/>
          <p:nvPr/>
        </p:nvGrpSpPr>
        <p:grpSpPr>
          <a:xfrm>
            <a:off x="827584" y="4365104"/>
            <a:ext cx="2301649" cy="1685270"/>
            <a:chOff x="3240590" y="4469011"/>
            <a:chExt cx="2301649" cy="1685270"/>
          </a:xfrm>
        </p:grpSpPr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4129867" y="4469011"/>
              <a:ext cx="429577" cy="4269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dirty="0">
                  <a:latin typeface="Arial" pitchFamily="34" charset="0"/>
                  <a:ea typeface="돋움" pitchFamily="50" charset="-127"/>
                </a:rPr>
                <a:t>1</a:t>
              </a:r>
            </a:p>
          </p:txBody>
        </p:sp>
        <p:sp>
          <p:nvSpPr>
            <p:cNvPr id="43" name="Oval 15"/>
            <p:cNvSpPr>
              <a:spLocks noChangeArrowheads="1"/>
            </p:cNvSpPr>
            <p:nvPr/>
          </p:nvSpPr>
          <p:spPr bwMode="auto">
            <a:xfrm>
              <a:off x="3680645" y="5079369"/>
              <a:ext cx="429577" cy="4269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dirty="0">
                  <a:latin typeface="Arial" pitchFamily="34" charset="0"/>
                  <a:ea typeface="돋움" pitchFamily="50" charset="-127"/>
                </a:rPr>
                <a:t>5</a:t>
              </a:r>
            </a:p>
          </p:txBody>
        </p:sp>
        <p:sp>
          <p:nvSpPr>
            <p:cNvPr id="44" name="Oval 16"/>
            <p:cNvSpPr>
              <a:spLocks noChangeArrowheads="1"/>
            </p:cNvSpPr>
            <p:nvPr/>
          </p:nvSpPr>
          <p:spPr bwMode="auto">
            <a:xfrm>
              <a:off x="4623620" y="5089782"/>
              <a:ext cx="429577" cy="4269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dirty="0">
                  <a:latin typeface="Arial" pitchFamily="34" charset="0"/>
                  <a:ea typeface="돋움" pitchFamily="50" charset="-127"/>
                </a:rPr>
                <a:t>3</a:t>
              </a:r>
            </a:p>
          </p:txBody>
        </p:sp>
        <p:sp>
          <p:nvSpPr>
            <p:cNvPr id="45" name="Line 17"/>
            <p:cNvSpPr>
              <a:spLocks noChangeShapeType="1"/>
            </p:cNvSpPr>
            <p:nvPr/>
          </p:nvSpPr>
          <p:spPr bwMode="auto">
            <a:xfrm flipH="1">
              <a:off x="3946511" y="4824265"/>
              <a:ext cx="231815" cy="270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18"/>
            <p:cNvSpPr>
              <a:spLocks noChangeShapeType="1"/>
            </p:cNvSpPr>
            <p:nvPr/>
          </p:nvSpPr>
          <p:spPr bwMode="auto">
            <a:xfrm>
              <a:off x="4513606" y="4824265"/>
              <a:ext cx="260628" cy="2915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19"/>
            <p:cNvSpPr>
              <a:spLocks noChangeArrowheads="1"/>
            </p:cNvSpPr>
            <p:nvPr/>
          </p:nvSpPr>
          <p:spPr bwMode="auto">
            <a:xfrm>
              <a:off x="3240590" y="5704115"/>
              <a:ext cx="429577" cy="4269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dirty="0">
                  <a:latin typeface="Arial" pitchFamily="34" charset="0"/>
                  <a:ea typeface="돋움" pitchFamily="50" charset="-127"/>
                </a:rPr>
                <a:t>6</a:t>
              </a:r>
            </a:p>
          </p:txBody>
        </p:sp>
        <p:sp>
          <p:nvSpPr>
            <p:cNvPr id="48" name="Line 20"/>
            <p:cNvSpPr>
              <a:spLocks noChangeShapeType="1"/>
            </p:cNvSpPr>
            <p:nvPr/>
          </p:nvSpPr>
          <p:spPr bwMode="auto">
            <a:xfrm flipH="1">
              <a:off x="3506456" y="5449010"/>
              <a:ext cx="231815" cy="270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15"/>
            <p:cNvSpPr>
              <a:spLocks noChangeArrowheads="1"/>
            </p:cNvSpPr>
            <p:nvPr/>
          </p:nvSpPr>
          <p:spPr bwMode="auto">
            <a:xfrm>
              <a:off x="5112662" y="5727372"/>
              <a:ext cx="429577" cy="4269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dirty="0">
                  <a:latin typeface="Arial" pitchFamily="34" charset="0"/>
                  <a:ea typeface="돋움" pitchFamily="50" charset="-127"/>
                </a:rPr>
                <a:t>9</a:t>
              </a:r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4982348" y="5461161"/>
              <a:ext cx="260628" cy="2915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321158" y="551723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Min heap?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603096" y="337518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Min heap?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38681" y="56727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Min heap?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981532" y="52292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Min heap?</a:t>
            </a:r>
          </a:p>
        </p:txBody>
      </p:sp>
    </p:spTree>
    <p:extLst>
      <p:ext uri="{BB962C8B-B14F-4D97-AF65-F5344CB8AC3E}">
        <p14:creationId xmlns:p14="http://schemas.microsoft.com/office/powerpoint/2010/main" val="1023638494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Priority Queues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Priority queue</a:t>
            </a:r>
          </a:p>
          <a:p>
            <a:pPr lvl="1"/>
            <a:r>
              <a:rPr lang="en-US" altLang="ko-KR" sz="1800" dirty="0"/>
              <a:t>The items added to a queue have a priority associated with them (payment, importance, …)</a:t>
            </a:r>
          </a:p>
          <a:p>
            <a:pPr lvl="1"/>
            <a:r>
              <a:rPr lang="en-US" altLang="ko-KR" sz="1800" dirty="0"/>
              <a:t>A queue in which the items are sorted so that the highest priority item is always the next one to be extracted</a:t>
            </a:r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We could use a tree structure </a:t>
            </a:r>
          </a:p>
          <a:p>
            <a:pPr lvl="1"/>
            <a:r>
              <a:rPr lang="en-US" altLang="ko-KR" sz="1800" dirty="0"/>
              <a:t>It generally provides O(log </a:t>
            </a:r>
            <a:r>
              <a:rPr lang="en-US" altLang="ko-KR" sz="1800" i="1" dirty="0">
                <a:latin typeface="Times New Roman" pitchFamily="18" charset="0"/>
              </a:rPr>
              <a:t>n</a:t>
            </a:r>
            <a:r>
              <a:rPr lang="en-US" altLang="ko-KR" sz="1800" dirty="0"/>
              <a:t>) performance for both insertion and deletion (</a:t>
            </a:r>
            <a:r>
              <a:rPr lang="en-US" altLang="ko-KR" sz="1800" i="1" dirty="0">
                <a:latin typeface="Times New Roman" pitchFamily="18" charset="0"/>
              </a:rPr>
              <a:t>n </a:t>
            </a:r>
            <a:r>
              <a:rPr lang="en-US" altLang="ko-KR" sz="1800" dirty="0">
                <a:cs typeface="Consolas" pitchFamily="49" charset="0"/>
              </a:rPr>
              <a:t>is the number of node in a tree)</a:t>
            </a:r>
          </a:p>
          <a:p>
            <a:pPr lvl="1"/>
            <a:r>
              <a:rPr lang="en-US" altLang="ko-KR" sz="1800" dirty="0"/>
              <a:t>Unfortunately, if the tree becomes unbalanced, performance will degrade to O(</a:t>
            </a:r>
            <a:r>
              <a:rPr lang="en-US" altLang="ko-KR" sz="1800" i="1" dirty="0">
                <a:latin typeface="Times New Roman" pitchFamily="18" charset="0"/>
              </a:rPr>
              <a:t>n</a:t>
            </a:r>
            <a:r>
              <a:rPr lang="en-US" altLang="ko-KR" sz="1800" dirty="0"/>
              <a:t>) in pathological cases</a:t>
            </a:r>
          </a:p>
          <a:p>
            <a:r>
              <a:rPr lang="ko-KR" altLang="en-US" sz="1800" dirty="0">
                <a:sym typeface="Wingdings" pitchFamily="2" charset="2"/>
              </a:rPr>
              <a:t> </a:t>
            </a:r>
            <a:r>
              <a:rPr lang="en-US" altLang="ko-KR" sz="1800" dirty="0">
                <a:sym typeface="Wingdings" pitchFamily="2" charset="2"/>
              </a:rPr>
              <a:t>This will probably not be acceptable when dealing with time critical cases. </a:t>
            </a:r>
          </a:p>
          <a:p>
            <a:r>
              <a:rPr lang="en-US" altLang="ko-KR" sz="1800" dirty="0"/>
              <a:t>  </a:t>
            </a:r>
          </a:p>
          <a:p>
            <a:r>
              <a:rPr lang="en-US" altLang="ko-KR" sz="1800" dirty="0"/>
              <a:t>   Heap will provide guaranteed O(log </a:t>
            </a:r>
            <a:r>
              <a:rPr lang="en-US" altLang="ko-KR" sz="1800" i="1" dirty="0">
                <a:latin typeface="Times New Roman" pitchFamily="18" charset="0"/>
              </a:rPr>
              <a:t>n</a:t>
            </a:r>
            <a:r>
              <a:rPr lang="en-US" altLang="ko-KR" sz="1800" dirty="0"/>
              <a:t>) performance for both insertion and deletion </a:t>
            </a:r>
          </a:p>
          <a:p>
            <a:endParaRPr lang="ko-KR" altLang="en-US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57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7920637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Representations of Priority Queues</a:t>
            </a: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58</a:t>
            </a:fld>
            <a:r>
              <a:rPr lang="en-US" altLang="ko-KR"/>
              <a:t>-</a:t>
            </a:r>
            <a:endParaRPr lang="en-US" altLang="ko-KR" dirty="0"/>
          </a:p>
        </p:txBody>
      </p:sp>
      <p:grpSp>
        <p:nvGrpSpPr>
          <p:cNvPr id="149507" name="Group 3"/>
          <p:cNvGrpSpPr>
            <a:grpSpLocks/>
          </p:cNvGrpSpPr>
          <p:nvPr/>
        </p:nvGrpSpPr>
        <p:grpSpPr bwMode="auto">
          <a:xfrm>
            <a:off x="685800" y="1371600"/>
            <a:ext cx="7620000" cy="3200400"/>
            <a:chOff x="-3" y="-3"/>
            <a:chExt cx="4407" cy="1620"/>
          </a:xfrm>
        </p:grpSpPr>
        <p:grpSp>
          <p:nvGrpSpPr>
            <p:cNvPr id="149508" name="Group 4"/>
            <p:cNvGrpSpPr>
              <a:grpSpLocks/>
            </p:cNvGrpSpPr>
            <p:nvPr/>
          </p:nvGrpSpPr>
          <p:grpSpPr bwMode="auto">
            <a:xfrm>
              <a:off x="0" y="0"/>
              <a:ext cx="4401" cy="1614"/>
              <a:chOff x="0" y="0"/>
              <a:chExt cx="4401" cy="1614"/>
            </a:xfrm>
          </p:grpSpPr>
          <p:grpSp>
            <p:nvGrpSpPr>
              <p:cNvPr id="149509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1878" cy="461"/>
                <a:chOff x="0" y="0"/>
                <a:chExt cx="1878" cy="461"/>
              </a:xfrm>
            </p:grpSpPr>
            <p:sp>
              <p:nvSpPr>
                <p:cNvPr id="149510" name="Rectangle 6"/>
                <p:cNvSpPr>
                  <a:spLocks noChangeArrowheads="1"/>
                </p:cNvSpPr>
                <p:nvPr/>
              </p:nvSpPr>
              <p:spPr bwMode="auto">
                <a:xfrm>
                  <a:off x="40" y="0"/>
                  <a:ext cx="1798" cy="4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altLang="ko-KR" sz="2000" dirty="0">
                      <a:solidFill>
                        <a:srgbClr val="000000"/>
                      </a:solidFill>
                      <a:latin typeface="Consolas" pitchFamily="49" charset="0"/>
                      <a:ea typeface="바탕체" pitchFamily="17" charset="-127"/>
                      <a:cs typeface="Consolas" pitchFamily="49" charset="0"/>
                    </a:rPr>
                    <a:t>Representation</a:t>
                  </a:r>
                  <a:endParaRPr lang="en-US" altLang="ko-KR" sz="2000" dirty="0">
                    <a:latin typeface="Consolas" pitchFamily="49" charset="0"/>
                    <a:ea typeface="바탕" pitchFamily="18" charset="-127"/>
                    <a:cs typeface="Consolas" pitchFamily="49" charset="0"/>
                  </a:endParaRPr>
                </a:p>
                <a:p>
                  <a:pPr algn="just" eaLnBrk="0" latinLnBrk="0" hangingPunct="0">
                    <a:spcBef>
                      <a:spcPct val="20000"/>
                    </a:spcBef>
                  </a:pPr>
                  <a:endParaRPr lang="en-US" altLang="ko-KR" sz="2000" dirty="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49511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78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49512" name="Group 8"/>
              <p:cNvGrpSpPr>
                <a:grpSpLocks/>
              </p:cNvGrpSpPr>
              <p:nvPr/>
            </p:nvGrpSpPr>
            <p:grpSpPr bwMode="auto">
              <a:xfrm>
                <a:off x="1878" y="0"/>
                <a:ext cx="1384" cy="461"/>
                <a:chOff x="1878" y="0"/>
                <a:chExt cx="1384" cy="461"/>
              </a:xfrm>
            </p:grpSpPr>
            <p:sp>
              <p:nvSpPr>
                <p:cNvPr id="149513" name="Rectangle 9"/>
                <p:cNvSpPr>
                  <a:spLocks noChangeArrowheads="1"/>
                </p:cNvSpPr>
                <p:nvPr/>
              </p:nvSpPr>
              <p:spPr bwMode="auto">
                <a:xfrm>
                  <a:off x="1918" y="0"/>
                  <a:ext cx="1304" cy="4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altLang="ko-KR" sz="2000" dirty="0">
                      <a:solidFill>
                        <a:srgbClr val="000000"/>
                      </a:solidFill>
                      <a:latin typeface="Consolas" pitchFamily="49" charset="0"/>
                      <a:ea typeface="바탕체" pitchFamily="17" charset="-127"/>
                      <a:cs typeface="Consolas" pitchFamily="49" charset="0"/>
                    </a:rPr>
                    <a:t>Insertion</a:t>
                  </a:r>
                  <a:endParaRPr lang="en-US" altLang="ko-KR" sz="2000" dirty="0">
                    <a:latin typeface="Consolas" pitchFamily="49" charset="0"/>
                    <a:ea typeface="바탕" pitchFamily="18" charset="-127"/>
                    <a:cs typeface="Consolas" pitchFamily="49" charset="0"/>
                  </a:endParaRPr>
                </a:p>
                <a:p>
                  <a:pPr algn="just" eaLnBrk="0" latinLnBrk="0" hangingPunct="0">
                    <a:spcBef>
                      <a:spcPct val="20000"/>
                    </a:spcBef>
                  </a:pPr>
                  <a:endParaRPr lang="en-US" altLang="ko-KR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149514" name="Rectangle 10"/>
                <p:cNvSpPr>
                  <a:spLocks noChangeArrowheads="1"/>
                </p:cNvSpPr>
                <p:nvPr/>
              </p:nvSpPr>
              <p:spPr bwMode="auto">
                <a:xfrm>
                  <a:off x="1878" y="0"/>
                  <a:ext cx="1384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49515" name="Group 11"/>
              <p:cNvGrpSpPr>
                <a:grpSpLocks/>
              </p:cNvGrpSpPr>
              <p:nvPr/>
            </p:nvGrpSpPr>
            <p:grpSpPr bwMode="auto">
              <a:xfrm>
                <a:off x="3262" y="0"/>
                <a:ext cx="1139" cy="461"/>
                <a:chOff x="3262" y="0"/>
                <a:chExt cx="1139" cy="461"/>
              </a:xfrm>
            </p:grpSpPr>
            <p:sp>
              <p:nvSpPr>
                <p:cNvPr id="149516" name="Rectangle 12"/>
                <p:cNvSpPr>
                  <a:spLocks noChangeArrowheads="1"/>
                </p:cNvSpPr>
                <p:nvPr/>
              </p:nvSpPr>
              <p:spPr bwMode="auto">
                <a:xfrm>
                  <a:off x="3302" y="0"/>
                  <a:ext cx="1059" cy="4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altLang="ko-KR" sz="2000" dirty="0">
                      <a:solidFill>
                        <a:srgbClr val="000000"/>
                      </a:solidFill>
                      <a:latin typeface="Consolas" pitchFamily="49" charset="0"/>
                      <a:ea typeface="바탕체" pitchFamily="17" charset="-127"/>
                      <a:cs typeface="Consolas" pitchFamily="49" charset="0"/>
                    </a:rPr>
                    <a:t>Deletion</a:t>
                  </a:r>
                  <a:endParaRPr lang="en-US" altLang="ko-KR" sz="2000" dirty="0">
                    <a:latin typeface="Consolas" pitchFamily="49" charset="0"/>
                    <a:ea typeface="바탕" pitchFamily="18" charset="-127"/>
                    <a:cs typeface="Consolas" pitchFamily="49" charset="0"/>
                  </a:endParaRPr>
                </a:p>
                <a:p>
                  <a:pPr algn="just" eaLnBrk="0" latinLnBrk="0" hangingPunct="0">
                    <a:spcBef>
                      <a:spcPct val="20000"/>
                    </a:spcBef>
                  </a:pPr>
                  <a:endParaRPr lang="en-US" altLang="ko-KR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149517" name="Rectangle 13"/>
                <p:cNvSpPr>
                  <a:spLocks noChangeArrowheads="1"/>
                </p:cNvSpPr>
                <p:nvPr/>
              </p:nvSpPr>
              <p:spPr bwMode="auto">
                <a:xfrm>
                  <a:off x="3262" y="0"/>
                  <a:ext cx="1139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49518" name="Group 14"/>
              <p:cNvGrpSpPr>
                <a:grpSpLocks/>
              </p:cNvGrpSpPr>
              <p:nvPr/>
            </p:nvGrpSpPr>
            <p:grpSpPr bwMode="auto">
              <a:xfrm>
                <a:off x="0" y="461"/>
                <a:ext cx="1878" cy="1153"/>
                <a:chOff x="0" y="461"/>
                <a:chExt cx="1878" cy="1153"/>
              </a:xfrm>
            </p:grpSpPr>
            <p:sp>
              <p:nvSpPr>
                <p:cNvPr id="149519" name="Rectangle 15"/>
                <p:cNvSpPr>
                  <a:spLocks noChangeArrowheads="1"/>
                </p:cNvSpPr>
                <p:nvPr/>
              </p:nvSpPr>
              <p:spPr bwMode="auto">
                <a:xfrm>
                  <a:off x="40" y="461"/>
                  <a:ext cx="1798" cy="11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>
                    <a:spcBef>
                      <a:spcPct val="20000"/>
                    </a:spcBef>
                  </a:pPr>
                  <a:r>
                    <a:rPr lang="en-US" altLang="ko-KR" dirty="0">
                      <a:solidFill>
                        <a:srgbClr val="000000"/>
                      </a:solidFill>
                      <a:latin typeface="Consolas" pitchFamily="49" charset="0"/>
                      <a:ea typeface="바탕체" pitchFamily="17" charset="-127"/>
                      <a:cs typeface="Consolas" pitchFamily="49" charset="0"/>
                    </a:rPr>
                    <a:t>Unordered array</a:t>
                  </a:r>
                  <a:endParaRPr lang="en-US" altLang="ko-KR" dirty="0">
                    <a:latin typeface="Consolas" pitchFamily="49" charset="0"/>
                    <a:ea typeface="바탕" pitchFamily="18" charset="-127"/>
                    <a:cs typeface="Consolas" pitchFamily="49" charset="0"/>
                  </a:endParaRPr>
                </a:p>
                <a:p>
                  <a:pPr algn="just" eaLnBrk="0" latinLnBrk="0" hangingPunct="0">
                    <a:spcBef>
                      <a:spcPct val="20000"/>
                    </a:spcBef>
                  </a:pPr>
                  <a:r>
                    <a:rPr lang="en-US" altLang="ko-KR" dirty="0">
                      <a:solidFill>
                        <a:srgbClr val="000000"/>
                      </a:solidFill>
                      <a:latin typeface="Consolas" pitchFamily="49" charset="0"/>
                      <a:ea typeface="바탕체" pitchFamily="17" charset="-127"/>
                      <a:cs typeface="Consolas" pitchFamily="49" charset="0"/>
                    </a:rPr>
                    <a:t>Unordered linked list</a:t>
                  </a:r>
                  <a:endParaRPr lang="en-US" altLang="ko-KR" dirty="0">
                    <a:latin typeface="Consolas" pitchFamily="49" charset="0"/>
                    <a:ea typeface="바탕" pitchFamily="18" charset="-127"/>
                    <a:cs typeface="Consolas" pitchFamily="49" charset="0"/>
                  </a:endParaRPr>
                </a:p>
                <a:p>
                  <a:pPr algn="just" eaLnBrk="0" latinLnBrk="0" hangingPunct="0">
                    <a:spcBef>
                      <a:spcPct val="20000"/>
                    </a:spcBef>
                  </a:pPr>
                  <a:r>
                    <a:rPr lang="en-US" altLang="ko-KR" dirty="0">
                      <a:solidFill>
                        <a:srgbClr val="000000"/>
                      </a:solidFill>
                      <a:latin typeface="Consolas" pitchFamily="49" charset="0"/>
                      <a:ea typeface="바탕체" pitchFamily="17" charset="-127"/>
                      <a:cs typeface="Consolas" pitchFamily="49" charset="0"/>
                    </a:rPr>
                    <a:t>Sorted array</a:t>
                  </a:r>
                  <a:endParaRPr lang="en-US" altLang="ko-KR" dirty="0">
                    <a:latin typeface="Consolas" pitchFamily="49" charset="0"/>
                    <a:ea typeface="바탕" pitchFamily="18" charset="-127"/>
                    <a:cs typeface="Consolas" pitchFamily="49" charset="0"/>
                  </a:endParaRPr>
                </a:p>
                <a:p>
                  <a:pPr algn="just" eaLnBrk="0" latinLnBrk="0" hangingPunct="0">
                    <a:spcBef>
                      <a:spcPct val="20000"/>
                    </a:spcBef>
                  </a:pPr>
                  <a:r>
                    <a:rPr lang="en-US" altLang="ko-KR" dirty="0">
                      <a:solidFill>
                        <a:srgbClr val="000000"/>
                      </a:solidFill>
                      <a:latin typeface="Consolas" pitchFamily="49" charset="0"/>
                      <a:ea typeface="바탕체" pitchFamily="17" charset="-127"/>
                      <a:cs typeface="Consolas" pitchFamily="49" charset="0"/>
                    </a:rPr>
                    <a:t>Sorted linked list</a:t>
                  </a:r>
                  <a:endParaRPr lang="en-US" altLang="ko-KR" dirty="0">
                    <a:latin typeface="Consolas" pitchFamily="49" charset="0"/>
                    <a:ea typeface="바탕" pitchFamily="18" charset="-127"/>
                    <a:cs typeface="Consolas" pitchFamily="49" charset="0"/>
                  </a:endParaRPr>
                </a:p>
                <a:p>
                  <a:pPr algn="just" eaLnBrk="0" latinLnBrk="0" hangingPunct="0">
                    <a:spcBef>
                      <a:spcPct val="20000"/>
                    </a:spcBef>
                  </a:pPr>
                  <a:r>
                    <a:rPr lang="en-US" altLang="ko-KR" dirty="0">
                      <a:solidFill>
                        <a:srgbClr val="000000"/>
                      </a:solidFill>
                      <a:latin typeface="Consolas" pitchFamily="49" charset="0"/>
                      <a:ea typeface="바탕체" pitchFamily="17" charset="-127"/>
                      <a:cs typeface="Consolas" pitchFamily="49" charset="0"/>
                    </a:rPr>
                    <a:t>Max heap</a:t>
                  </a:r>
                  <a:endParaRPr lang="en-US" altLang="ko-KR" dirty="0">
                    <a:latin typeface="Consolas" pitchFamily="49" charset="0"/>
                    <a:ea typeface="바탕" pitchFamily="18" charset="-127"/>
                    <a:cs typeface="Consolas" pitchFamily="49" charset="0"/>
                  </a:endParaRPr>
                </a:p>
                <a:p>
                  <a:pPr algn="just" eaLnBrk="0" latinLnBrk="0" hangingPunct="0">
                    <a:spcBef>
                      <a:spcPct val="20000"/>
                    </a:spcBef>
                  </a:pPr>
                  <a:endParaRPr lang="en-US" altLang="ko-KR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149520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461"/>
                  <a:ext cx="1878" cy="11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49521" name="Group 17"/>
              <p:cNvGrpSpPr>
                <a:grpSpLocks/>
              </p:cNvGrpSpPr>
              <p:nvPr/>
            </p:nvGrpSpPr>
            <p:grpSpPr bwMode="auto">
              <a:xfrm>
                <a:off x="1878" y="461"/>
                <a:ext cx="1384" cy="1153"/>
                <a:chOff x="1878" y="461"/>
                <a:chExt cx="1384" cy="1153"/>
              </a:xfrm>
            </p:grpSpPr>
            <p:sp>
              <p:nvSpPr>
                <p:cNvPr id="149522" name="Rectangle 18"/>
                <p:cNvSpPr>
                  <a:spLocks noChangeArrowheads="1"/>
                </p:cNvSpPr>
                <p:nvPr/>
              </p:nvSpPr>
              <p:spPr bwMode="auto">
                <a:xfrm>
                  <a:off x="1918" y="461"/>
                  <a:ext cx="1304" cy="11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>
                    <a:spcBef>
                      <a:spcPct val="20000"/>
                    </a:spcBef>
                  </a:pPr>
                  <a:r>
                    <a:rPr lang="en-US" altLang="ko-KR" dirty="0">
                      <a:solidFill>
                        <a:srgbClr val="000000"/>
                      </a:solidFill>
                      <a:latin typeface="Consolas" pitchFamily="49" charset="0"/>
                      <a:ea typeface="바탕체" pitchFamily="17" charset="-127"/>
                      <a:cs typeface="Consolas" pitchFamily="49" charset="0"/>
                    </a:rPr>
                    <a:t>Θ(1)</a:t>
                  </a:r>
                  <a:endParaRPr lang="en-US" altLang="ko-KR" dirty="0">
                    <a:latin typeface="Consolas" pitchFamily="49" charset="0"/>
                    <a:ea typeface="바탕" pitchFamily="18" charset="-127"/>
                    <a:cs typeface="Consolas" pitchFamily="49" charset="0"/>
                  </a:endParaRPr>
                </a:p>
                <a:p>
                  <a:pPr algn="just" eaLnBrk="0" latinLnBrk="0" hangingPunct="0">
                    <a:spcBef>
                      <a:spcPct val="20000"/>
                    </a:spcBef>
                  </a:pPr>
                  <a:r>
                    <a:rPr lang="en-US" altLang="ko-KR" dirty="0">
                      <a:solidFill>
                        <a:srgbClr val="000000"/>
                      </a:solidFill>
                      <a:latin typeface="Consolas" pitchFamily="49" charset="0"/>
                      <a:ea typeface="바탕체" pitchFamily="17" charset="-127"/>
                      <a:cs typeface="Consolas" pitchFamily="49" charset="0"/>
                    </a:rPr>
                    <a:t>Θ(1)</a:t>
                  </a:r>
                  <a:endParaRPr lang="en-US" altLang="ko-KR" dirty="0">
                    <a:latin typeface="Consolas" pitchFamily="49" charset="0"/>
                    <a:ea typeface="바탕" pitchFamily="18" charset="-127"/>
                    <a:cs typeface="Consolas" pitchFamily="49" charset="0"/>
                  </a:endParaRPr>
                </a:p>
                <a:p>
                  <a:pPr algn="just" eaLnBrk="0" latinLnBrk="0" hangingPunct="0">
                    <a:spcBef>
                      <a:spcPct val="20000"/>
                    </a:spcBef>
                  </a:pPr>
                  <a:r>
                    <a:rPr lang="en-US" altLang="ko-KR" dirty="0">
                      <a:solidFill>
                        <a:srgbClr val="000000"/>
                      </a:solidFill>
                      <a:latin typeface="Consolas" pitchFamily="49" charset="0"/>
                      <a:ea typeface="바탕체" pitchFamily="17" charset="-127"/>
                      <a:cs typeface="Consolas" pitchFamily="49" charset="0"/>
                    </a:rPr>
                    <a:t>O(</a:t>
                  </a:r>
                  <a:r>
                    <a:rPr lang="en-US" altLang="ko-KR" i="1" dirty="0">
                      <a:solidFill>
                        <a:srgbClr val="000000"/>
                      </a:solidFill>
                      <a:latin typeface="Consolas" pitchFamily="49" charset="0"/>
                      <a:ea typeface="바탕체" pitchFamily="17" charset="-127"/>
                      <a:cs typeface="Consolas" pitchFamily="49" charset="0"/>
                    </a:rPr>
                    <a:t>n</a:t>
                  </a:r>
                  <a:r>
                    <a:rPr lang="en-US" altLang="ko-KR" dirty="0">
                      <a:solidFill>
                        <a:srgbClr val="000000"/>
                      </a:solidFill>
                      <a:latin typeface="Consolas" pitchFamily="49" charset="0"/>
                      <a:ea typeface="바탕체" pitchFamily="17" charset="-127"/>
                      <a:cs typeface="Consolas" pitchFamily="49" charset="0"/>
                    </a:rPr>
                    <a:t>)</a:t>
                  </a:r>
                  <a:endParaRPr lang="en-US" altLang="ko-KR" dirty="0">
                    <a:latin typeface="Consolas" pitchFamily="49" charset="0"/>
                    <a:ea typeface="바탕" pitchFamily="18" charset="-127"/>
                    <a:cs typeface="Consolas" pitchFamily="49" charset="0"/>
                  </a:endParaRPr>
                </a:p>
                <a:p>
                  <a:pPr algn="just" eaLnBrk="0" latinLnBrk="0" hangingPunct="0">
                    <a:spcBef>
                      <a:spcPct val="20000"/>
                    </a:spcBef>
                  </a:pPr>
                  <a:r>
                    <a:rPr lang="en-US" altLang="ko-KR" dirty="0">
                      <a:solidFill>
                        <a:srgbClr val="000000"/>
                      </a:solidFill>
                      <a:latin typeface="Consolas" pitchFamily="49" charset="0"/>
                      <a:ea typeface="바탕체" pitchFamily="17" charset="-127"/>
                      <a:cs typeface="Consolas" pitchFamily="49" charset="0"/>
                    </a:rPr>
                    <a:t>O(</a:t>
                  </a:r>
                  <a:r>
                    <a:rPr lang="en-US" altLang="ko-KR" sz="1600" i="1" dirty="0">
                      <a:solidFill>
                        <a:srgbClr val="000000"/>
                      </a:solidFill>
                      <a:latin typeface="Consolas" pitchFamily="49" charset="0"/>
                      <a:cs typeface="Consolas" pitchFamily="49" charset="0"/>
                    </a:rPr>
                    <a:t>n</a:t>
                  </a:r>
                  <a:r>
                    <a:rPr lang="en-US" altLang="ko-KR" dirty="0">
                      <a:solidFill>
                        <a:srgbClr val="000000"/>
                      </a:solidFill>
                      <a:latin typeface="Consolas" pitchFamily="49" charset="0"/>
                      <a:ea typeface="바탕체" pitchFamily="17" charset="-127"/>
                      <a:cs typeface="Consolas" pitchFamily="49" charset="0"/>
                    </a:rPr>
                    <a:t>)</a:t>
                  </a:r>
                  <a:endParaRPr lang="en-US" altLang="ko-KR" dirty="0">
                    <a:latin typeface="Consolas" pitchFamily="49" charset="0"/>
                    <a:ea typeface="바탕" pitchFamily="18" charset="-127"/>
                    <a:cs typeface="Consolas" pitchFamily="49" charset="0"/>
                  </a:endParaRPr>
                </a:p>
                <a:p>
                  <a:pPr algn="just" eaLnBrk="0" latinLnBrk="0" hangingPunct="0">
                    <a:spcBef>
                      <a:spcPct val="20000"/>
                    </a:spcBef>
                  </a:pPr>
                  <a:r>
                    <a:rPr lang="en-US" altLang="ko-KR" dirty="0">
                      <a:solidFill>
                        <a:srgbClr val="000000"/>
                      </a:solidFill>
                      <a:latin typeface="Consolas" pitchFamily="49" charset="0"/>
                      <a:ea typeface="바탕체" pitchFamily="17" charset="-127"/>
                      <a:cs typeface="Consolas" pitchFamily="49" charset="0"/>
                    </a:rPr>
                    <a:t>O(log</a:t>
                  </a:r>
                  <a:r>
                    <a:rPr lang="en-US" altLang="ko-KR" baseline="-30000" dirty="0">
                      <a:solidFill>
                        <a:srgbClr val="000000"/>
                      </a:solidFill>
                      <a:latin typeface="Consolas" pitchFamily="49" charset="0"/>
                      <a:ea typeface="바탕체" pitchFamily="17" charset="-127"/>
                      <a:cs typeface="Consolas" pitchFamily="49" charset="0"/>
                    </a:rPr>
                    <a:t>2 </a:t>
                  </a:r>
                  <a:r>
                    <a:rPr lang="en-US" altLang="ko-KR" sz="1600" i="1" dirty="0">
                      <a:solidFill>
                        <a:srgbClr val="000000"/>
                      </a:solidFill>
                      <a:latin typeface="Consolas" pitchFamily="49" charset="0"/>
                      <a:cs typeface="Consolas" pitchFamily="49" charset="0"/>
                    </a:rPr>
                    <a:t>n</a:t>
                  </a:r>
                  <a:r>
                    <a:rPr lang="en-US" altLang="ko-KR" dirty="0">
                      <a:solidFill>
                        <a:srgbClr val="000000"/>
                      </a:solidFill>
                      <a:latin typeface="Consolas" pitchFamily="49" charset="0"/>
                      <a:ea typeface="바탕체" pitchFamily="17" charset="-127"/>
                      <a:cs typeface="Consolas" pitchFamily="49" charset="0"/>
                    </a:rPr>
                    <a:t>)</a:t>
                  </a:r>
                  <a:endParaRPr lang="en-US" altLang="ko-KR" dirty="0">
                    <a:latin typeface="Consolas" pitchFamily="49" charset="0"/>
                    <a:ea typeface="바탕" pitchFamily="18" charset="-127"/>
                    <a:cs typeface="Consolas" pitchFamily="49" charset="0"/>
                  </a:endParaRPr>
                </a:p>
                <a:p>
                  <a:pPr algn="just" eaLnBrk="0" latinLnBrk="0" hangingPunct="0">
                    <a:spcBef>
                      <a:spcPct val="20000"/>
                    </a:spcBef>
                  </a:pPr>
                  <a:endParaRPr lang="en-US" altLang="ko-KR" dirty="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49523" name="Rectangle 19"/>
                <p:cNvSpPr>
                  <a:spLocks noChangeArrowheads="1"/>
                </p:cNvSpPr>
                <p:nvPr/>
              </p:nvSpPr>
              <p:spPr bwMode="auto">
                <a:xfrm>
                  <a:off x="1878" y="461"/>
                  <a:ext cx="1384" cy="11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49524" name="Group 20"/>
              <p:cNvGrpSpPr>
                <a:grpSpLocks/>
              </p:cNvGrpSpPr>
              <p:nvPr/>
            </p:nvGrpSpPr>
            <p:grpSpPr bwMode="auto">
              <a:xfrm>
                <a:off x="3262" y="461"/>
                <a:ext cx="1139" cy="1153"/>
                <a:chOff x="3262" y="461"/>
                <a:chExt cx="1139" cy="1153"/>
              </a:xfrm>
            </p:grpSpPr>
            <p:sp>
              <p:nvSpPr>
                <p:cNvPr id="149525" name="Rectangle 21"/>
                <p:cNvSpPr>
                  <a:spLocks noChangeArrowheads="1"/>
                </p:cNvSpPr>
                <p:nvPr/>
              </p:nvSpPr>
              <p:spPr bwMode="auto">
                <a:xfrm>
                  <a:off x="3302" y="461"/>
                  <a:ext cx="1059" cy="11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>
                    <a:spcBef>
                      <a:spcPct val="20000"/>
                    </a:spcBef>
                  </a:pPr>
                  <a:r>
                    <a:rPr lang="en-US" altLang="ko-KR" dirty="0">
                      <a:solidFill>
                        <a:srgbClr val="000000"/>
                      </a:solidFill>
                      <a:latin typeface="Consolas" pitchFamily="49" charset="0"/>
                      <a:ea typeface="바탕체" pitchFamily="17" charset="-127"/>
                      <a:cs typeface="Consolas" pitchFamily="49" charset="0"/>
                    </a:rPr>
                    <a:t>Θ(</a:t>
                  </a:r>
                  <a:r>
                    <a:rPr lang="en-US" altLang="ko-KR" sz="1600" i="1" dirty="0">
                      <a:solidFill>
                        <a:srgbClr val="000000"/>
                      </a:solidFill>
                      <a:latin typeface="Consolas" pitchFamily="49" charset="0"/>
                      <a:cs typeface="Consolas" pitchFamily="49" charset="0"/>
                    </a:rPr>
                    <a:t>n</a:t>
                  </a:r>
                  <a:r>
                    <a:rPr lang="en-US" altLang="ko-KR" dirty="0">
                      <a:solidFill>
                        <a:srgbClr val="000000"/>
                      </a:solidFill>
                      <a:latin typeface="Consolas" pitchFamily="49" charset="0"/>
                      <a:ea typeface="바탕체" pitchFamily="17" charset="-127"/>
                      <a:cs typeface="Consolas" pitchFamily="49" charset="0"/>
                    </a:rPr>
                    <a:t>)</a:t>
                  </a:r>
                  <a:endParaRPr lang="en-US" altLang="ko-KR" dirty="0">
                    <a:latin typeface="Consolas" pitchFamily="49" charset="0"/>
                    <a:ea typeface="바탕" pitchFamily="18" charset="-127"/>
                    <a:cs typeface="Consolas" pitchFamily="49" charset="0"/>
                  </a:endParaRPr>
                </a:p>
                <a:p>
                  <a:pPr algn="just" eaLnBrk="0" latinLnBrk="0" hangingPunct="0">
                    <a:spcBef>
                      <a:spcPct val="20000"/>
                    </a:spcBef>
                  </a:pPr>
                  <a:r>
                    <a:rPr lang="en-US" altLang="ko-KR" dirty="0">
                      <a:solidFill>
                        <a:srgbClr val="000000"/>
                      </a:solidFill>
                      <a:latin typeface="Consolas" pitchFamily="49" charset="0"/>
                      <a:ea typeface="바탕체" pitchFamily="17" charset="-127"/>
                      <a:cs typeface="Consolas" pitchFamily="49" charset="0"/>
                    </a:rPr>
                    <a:t>Θ(</a:t>
                  </a:r>
                  <a:r>
                    <a:rPr lang="en-US" altLang="ko-KR" sz="1600" i="1" dirty="0">
                      <a:solidFill>
                        <a:srgbClr val="000000"/>
                      </a:solidFill>
                      <a:latin typeface="Consolas" pitchFamily="49" charset="0"/>
                      <a:cs typeface="Consolas" pitchFamily="49" charset="0"/>
                    </a:rPr>
                    <a:t>n</a:t>
                  </a:r>
                  <a:r>
                    <a:rPr lang="en-US" altLang="ko-KR" dirty="0">
                      <a:solidFill>
                        <a:srgbClr val="000000"/>
                      </a:solidFill>
                      <a:latin typeface="Consolas" pitchFamily="49" charset="0"/>
                      <a:ea typeface="바탕체" pitchFamily="17" charset="-127"/>
                      <a:cs typeface="Consolas" pitchFamily="49" charset="0"/>
                    </a:rPr>
                    <a:t>)</a:t>
                  </a:r>
                  <a:endParaRPr lang="en-US" altLang="ko-KR" dirty="0">
                    <a:latin typeface="Consolas" pitchFamily="49" charset="0"/>
                    <a:ea typeface="바탕" pitchFamily="18" charset="-127"/>
                    <a:cs typeface="Consolas" pitchFamily="49" charset="0"/>
                  </a:endParaRPr>
                </a:p>
                <a:p>
                  <a:pPr algn="just" eaLnBrk="0" latinLnBrk="0" hangingPunct="0">
                    <a:spcBef>
                      <a:spcPct val="20000"/>
                    </a:spcBef>
                  </a:pPr>
                  <a:r>
                    <a:rPr lang="en-US" altLang="ko-KR" dirty="0">
                      <a:solidFill>
                        <a:srgbClr val="000000"/>
                      </a:solidFill>
                      <a:latin typeface="Consolas" pitchFamily="49" charset="0"/>
                      <a:ea typeface="바탕체" pitchFamily="17" charset="-127"/>
                      <a:cs typeface="Consolas" pitchFamily="49" charset="0"/>
                    </a:rPr>
                    <a:t>Θ(1)</a:t>
                  </a:r>
                  <a:endParaRPr lang="en-US" altLang="ko-KR" dirty="0">
                    <a:latin typeface="Consolas" pitchFamily="49" charset="0"/>
                    <a:ea typeface="바탕" pitchFamily="18" charset="-127"/>
                    <a:cs typeface="Consolas" pitchFamily="49" charset="0"/>
                  </a:endParaRPr>
                </a:p>
                <a:p>
                  <a:pPr algn="just" eaLnBrk="0" latinLnBrk="0" hangingPunct="0">
                    <a:spcBef>
                      <a:spcPct val="20000"/>
                    </a:spcBef>
                  </a:pPr>
                  <a:r>
                    <a:rPr lang="en-US" altLang="ko-KR" dirty="0">
                      <a:solidFill>
                        <a:srgbClr val="000000"/>
                      </a:solidFill>
                      <a:latin typeface="Consolas" pitchFamily="49" charset="0"/>
                      <a:ea typeface="바탕체" pitchFamily="17" charset="-127"/>
                      <a:cs typeface="Consolas" pitchFamily="49" charset="0"/>
                    </a:rPr>
                    <a:t>Θ(1)</a:t>
                  </a:r>
                  <a:endParaRPr lang="en-US" altLang="ko-KR" dirty="0">
                    <a:latin typeface="Consolas" pitchFamily="49" charset="0"/>
                    <a:ea typeface="바탕" pitchFamily="18" charset="-127"/>
                    <a:cs typeface="Consolas" pitchFamily="49" charset="0"/>
                  </a:endParaRPr>
                </a:p>
                <a:p>
                  <a:pPr algn="just" eaLnBrk="0" latinLnBrk="0" hangingPunct="0">
                    <a:spcBef>
                      <a:spcPct val="20000"/>
                    </a:spcBef>
                  </a:pPr>
                  <a:r>
                    <a:rPr lang="en-US" altLang="ko-KR" dirty="0">
                      <a:solidFill>
                        <a:srgbClr val="000000"/>
                      </a:solidFill>
                      <a:latin typeface="Consolas" pitchFamily="49" charset="0"/>
                      <a:ea typeface="바탕체" pitchFamily="17" charset="-127"/>
                      <a:cs typeface="Consolas" pitchFamily="49" charset="0"/>
                    </a:rPr>
                    <a:t>O(log</a:t>
                  </a:r>
                  <a:r>
                    <a:rPr lang="en-US" altLang="ko-KR" baseline="-30000" dirty="0">
                      <a:solidFill>
                        <a:srgbClr val="000000"/>
                      </a:solidFill>
                      <a:latin typeface="Consolas" pitchFamily="49" charset="0"/>
                      <a:ea typeface="바탕체" pitchFamily="17" charset="-127"/>
                      <a:cs typeface="Consolas" pitchFamily="49" charset="0"/>
                    </a:rPr>
                    <a:t>2 </a:t>
                  </a:r>
                  <a:r>
                    <a:rPr lang="en-US" altLang="ko-KR" sz="1600" i="1" dirty="0">
                      <a:solidFill>
                        <a:srgbClr val="000000"/>
                      </a:solidFill>
                      <a:latin typeface="Consolas" pitchFamily="49" charset="0"/>
                      <a:cs typeface="Consolas" pitchFamily="49" charset="0"/>
                    </a:rPr>
                    <a:t>n</a:t>
                  </a:r>
                  <a:r>
                    <a:rPr lang="en-US" altLang="ko-KR" dirty="0">
                      <a:solidFill>
                        <a:srgbClr val="000000"/>
                      </a:solidFill>
                      <a:latin typeface="Consolas" pitchFamily="49" charset="0"/>
                      <a:ea typeface="바탕체" pitchFamily="17" charset="-127"/>
                      <a:cs typeface="Consolas" pitchFamily="49" charset="0"/>
                    </a:rPr>
                    <a:t>)</a:t>
                  </a:r>
                  <a:endParaRPr lang="en-US" altLang="ko-KR" dirty="0">
                    <a:latin typeface="Consolas" pitchFamily="49" charset="0"/>
                    <a:ea typeface="바탕" pitchFamily="18" charset="-127"/>
                    <a:cs typeface="Consolas" pitchFamily="49" charset="0"/>
                  </a:endParaRPr>
                </a:p>
                <a:p>
                  <a:pPr algn="just" eaLnBrk="0" latinLnBrk="0" hangingPunct="0">
                    <a:spcBef>
                      <a:spcPct val="20000"/>
                    </a:spcBef>
                  </a:pPr>
                  <a:endParaRPr lang="en-US" altLang="ko-KR" dirty="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49526" name="Rectangle 22"/>
                <p:cNvSpPr>
                  <a:spLocks noChangeArrowheads="1"/>
                </p:cNvSpPr>
                <p:nvPr/>
              </p:nvSpPr>
              <p:spPr bwMode="auto">
                <a:xfrm>
                  <a:off x="3262" y="461"/>
                  <a:ext cx="1139" cy="11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49527" name="Rectangle 23"/>
            <p:cNvSpPr>
              <a:spLocks noChangeArrowheads="1"/>
            </p:cNvSpPr>
            <p:nvPr/>
          </p:nvSpPr>
          <p:spPr bwMode="auto">
            <a:xfrm>
              <a:off x="-3" y="-3"/>
              <a:ext cx="4407" cy="1620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70547" y="4653136"/>
            <a:ext cx="4899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dirty="0"/>
              <a:t>(</a:t>
            </a:r>
            <a:r>
              <a:rPr lang="en-US" altLang="ko-KR" i="1" dirty="0"/>
              <a:t>n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is the number of node in a tree</a:t>
            </a:r>
            <a:r>
              <a:rPr lang="en-US" altLang="ko-KR" dirty="0"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9653435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Implementation of Max Heap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ko-KR" altLang="en-US" sz="1800" b="1" dirty="0">
                <a:latin typeface="Courier New" pitchFamily="49" charset="0"/>
                <a:ea typeface="바탕체" pitchFamily="17" charset="-127"/>
              </a:rPr>
              <a:t>#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define MAX_ELEMENTS 200 /*maximum size of heap</a:t>
            </a:r>
            <a:r>
              <a:rPr lang="ko-KR" altLang="en-US" sz="1800" b="1" dirty="0">
                <a:latin typeface="Courier New" pitchFamily="49" charset="0"/>
                <a:ea typeface="바탕체" pitchFamily="17" charset="-127"/>
              </a:rPr>
              <a:t>+1*/</a:t>
            </a:r>
            <a:endParaRPr lang="ko-KR" altLang="en-US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ko-KR" altLang="en-US" sz="1800" b="1" dirty="0">
                <a:latin typeface="Courier New" pitchFamily="49" charset="0"/>
                <a:ea typeface="바탕체" pitchFamily="17" charset="-127"/>
              </a:rPr>
              <a:t>#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define HEAP_FULL(n)  (n == MAX_ELEMENTS-1)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#define HEAP_EMPTY(n)  (!n)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800" b="1" dirty="0" err="1">
                <a:latin typeface="Courier New" pitchFamily="49" charset="0"/>
                <a:ea typeface="바탕체" pitchFamily="17" charset="-127"/>
              </a:rPr>
              <a:t>typedef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</a:t>
            </a:r>
            <a:r>
              <a:rPr lang="en-US" altLang="ko-KR" sz="1800" b="1" dirty="0" err="1">
                <a:latin typeface="Courier New" pitchFamily="49" charset="0"/>
                <a:ea typeface="바탕체" pitchFamily="17" charset="-127"/>
              </a:rPr>
              <a:t>struct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{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       </a:t>
            </a:r>
            <a:r>
              <a:rPr lang="en-US" altLang="ko-KR" sz="1800" b="1" dirty="0" err="1">
                <a:latin typeface="Courier New" pitchFamily="49" charset="0"/>
                <a:ea typeface="바탕체" pitchFamily="17" charset="-127"/>
              </a:rPr>
              <a:t>int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key;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       /* other fields */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} element;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" pitchFamily="18" charset="-127"/>
              </a:rPr>
              <a:t>element heap[MAX_ELEMENTS];</a:t>
            </a:r>
          </a:p>
          <a:p>
            <a:pPr algn="just">
              <a:buFontTx/>
              <a:buNone/>
            </a:pPr>
            <a:r>
              <a:rPr lang="en-US" altLang="ko-KR" sz="1800" b="1" dirty="0" err="1">
                <a:latin typeface="Courier New" pitchFamily="49" charset="0"/>
                <a:ea typeface="바탕" pitchFamily="18" charset="-127"/>
              </a:rPr>
              <a:t>int</a:t>
            </a:r>
            <a:r>
              <a:rPr lang="en-US" altLang="ko-KR" sz="1800" b="1" dirty="0">
                <a:latin typeface="Courier New" pitchFamily="49" charset="0"/>
                <a:ea typeface="바탕" pitchFamily="18" charset="-127"/>
              </a:rPr>
              <a:t> n = 0;</a:t>
            </a:r>
          </a:p>
          <a:p>
            <a:pPr algn="just">
              <a:buFontTx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Courier New" pitchFamily="49" charset="0"/>
                <a:ea typeface="바탕체" pitchFamily="17" charset="-127"/>
              </a:rPr>
              <a:t> </a:t>
            </a:r>
          </a:p>
          <a:p>
            <a:pPr>
              <a:buFontTx/>
              <a:buNone/>
            </a:pPr>
            <a:endParaRPr lang="ko-KR" altLang="en-US" sz="1800" b="1" dirty="0">
              <a:latin typeface="Courier New" pitchFamily="49" charset="0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59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F47BA2-6AB2-244B-AD69-708FCF2EC56A}"/>
              </a:ext>
            </a:extLst>
          </p:cNvPr>
          <p:cNvSpPr txBox="1"/>
          <p:nvPr/>
        </p:nvSpPr>
        <p:spPr>
          <a:xfrm>
            <a:off x="4427984" y="2996952"/>
            <a:ext cx="420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Complete binary tree</a:t>
            </a:r>
            <a:r>
              <a:rPr lang="ko-KR" altLang="en-US" dirty="0"/>
              <a:t>이므로 </a:t>
            </a:r>
            <a:r>
              <a:rPr lang="en-US" altLang="ko-KR" dirty="0"/>
              <a:t>array</a:t>
            </a:r>
            <a:r>
              <a:rPr lang="ko-KR" altLang="en-US" dirty="0"/>
              <a:t>로 구현</a:t>
            </a:r>
            <a:r>
              <a:rPr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47351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(2)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Height (depth) of a tree </a:t>
            </a:r>
          </a:p>
          <a:p>
            <a:pPr lvl="1"/>
            <a:r>
              <a:rPr lang="en-US" altLang="ko-KR" sz="1800" dirty="0"/>
              <a:t>Maximum level(=depth) of any node in the tree</a:t>
            </a:r>
          </a:p>
          <a:p>
            <a:pPr lvl="1"/>
            <a:r>
              <a:rPr lang="en-US" altLang="ko-KR" sz="1800" dirty="0"/>
              <a:t>The length of the longest root-to-leaf path</a:t>
            </a:r>
          </a:p>
          <a:p>
            <a:r>
              <a:rPr lang="en-US" altLang="ko-KR" sz="2000" dirty="0"/>
              <a:t>Width of a tree</a:t>
            </a:r>
          </a:p>
          <a:p>
            <a:pPr lvl="1"/>
            <a:r>
              <a:rPr lang="en-US" altLang="ko-KR" sz="1800" dirty="0"/>
              <a:t>The size of the largest level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6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45450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Insertion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void push(element item, </a:t>
            </a:r>
            <a:r>
              <a:rPr lang="en-US" altLang="ko-KR" sz="1800" b="1" dirty="0" err="1">
                <a:latin typeface="Courier New" pitchFamily="49" charset="0"/>
                <a:ea typeface="바탕체" pitchFamily="17" charset="-127"/>
              </a:rPr>
              <a:t>int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*n)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ko-KR" altLang="en-US" sz="1800" b="1" dirty="0">
                <a:latin typeface="Courier New" pitchFamily="49" charset="0"/>
                <a:ea typeface="바탕체" pitchFamily="17" charset="-127"/>
              </a:rPr>
              <a:t>{</a:t>
            </a:r>
            <a:endParaRPr lang="ko-KR" altLang="en-US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ko-KR" altLang="en-US" sz="1800" b="1" dirty="0">
                <a:latin typeface="Courier New" pitchFamily="49" charset="0"/>
                <a:ea typeface="바탕체" pitchFamily="17" charset="-127"/>
              </a:rPr>
              <a:t>   </a:t>
            </a:r>
            <a:r>
              <a:rPr lang="en-US" altLang="ko-KR" sz="1800" b="1" dirty="0" err="1">
                <a:latin typeface="Courier New" pitchFamily="49" charset="0"/>
                <a:ea typeface="바탕체" pitchFamily="17" charset="-127"/>
              </a:rPr>
              <a:t>int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</a:t>
            </a:r>
            <a:r>
              <a:rPr lang="en-US" altLang="ko-KR" sz="1800" b="1" dirty="0" err="1">
                <a:latin typeface="Courier New" pitchFamily="49" charset="0"/>
                <a:ea typeface="바탕체" pitchFamily="17" charset="-127"/>
              </a:rPr>
              <a:t>i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;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  if (HEAP_FULL(*n)) {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     </a:t>
            </a:r>
            <a:r>
              <a:rPr lang="en-US" altLang="ko-KR" sz="1800" b="1" dirty="0" err="1">
                <a:latin typeface="Courier New" pitchFamily="49" charset="0"/>
                <a:ea typeface="바탕체" pitchFamily="17" charset="-127"/>
              </a:rPr>
              <a:t>fprintf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(</a:t>
            </a:r>
            <a:r>
              <a:rPr lang="en-US" altLang="ko-KR" sz="1800" b="1" dirty="0" err="1">
                <a:latin typeface="Courier New" pitchFamily="49" charset="0"/>
                <a:ea typeface="바탕체" pitchFamily="17" charset="-127"/>
              </a:rPr>
              <a:t>stderr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, "The heap is full. ");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     exit(EXIT_FAILURE);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  }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  </a:t>
            </a:r>
            <a:r>
              <a:rPr lang="en-US" altLang="ko-KR" sz="1800" b="1" dirty="0" err="1">
                <a:latin typeface="Courier New" pitchFamily="49" charset="0"/>
                <a:ea typeface="바탕체" pitchFamily="17" charset="-127"/>
              </a:rPr>
              <a:t>i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= ++(*n);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  while ((</a:t>
            </a:r>
            <a:r>
              <a:rPr lang="en-US" altLang="ko-KR" sz="1800" b="1" dirty="0" err="1">
                <a:latin typeface="Courier New" pitchFamily="49" charset="0"/>
                <a:ea typeface="바탕체" pitchFamily="17" charset="-127"/>
              </a:rPr>
              <a:t>i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!= 1) &amp;&amp; (</a:t>
            </a:r>
            <a:r>
              <a:rPr lang="en-US" altLang="ko-KR" sz="1800" b="1" dirty="0" err="1">
                <a:latin typeface="Courier New" pitchFamily="49" charset="0"/>
                <a:ea typeface="바탕체" pitchFamily="17" charset="-127"/>
              </a:rPr>
              <a:t>item.key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&gt; heap[</a:t>
            </a:r>
            <a:r>
              <a:rPr lang="en-US" altLang="ko-KR" sz="1800" b="1" dirty="0" err="1">
                <a:latin typeface="Courier New" pitchFamily="49" charset="0"/>
                <a:ea typeface="바탕체" pitchFamily="17" charset="-127"/>
              </a:rPr>
              <a:t>i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/2].key)) {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     heap[</a:t>
            </a:r>
            <a:r>
              <a:rPr lang="en-US" altLang="ko-KR" sz="1800" b="1" dirty="0" err="1">
                <a:latin typeface="Courier New" pitchFamily="49" charset="0"/>
                <a:ea typeface="바탕체" pitchFamily="17" charset="-127"/>
              </a:rPr>
              <a:t>i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] = heap[</a:t>
            </a:r>
            <a:r>
              <a:rPr lang="en-US" altLang="ko-KR" sz="1800" b="1" dirty="0" err="1">
                <a:latin typeface="Courier New" pitchFamily="49" charset="0"/>
                <a:ea typeface="바탕체" pitchFamily="17" charset="-127"/>
              </a:rPr>
              <a:t>i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/2];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     </a:t>
            </a:r>
            <a:r>
              <a:rPr lang="en-US" altLang="ko-KR" sz="1800" b="1" dirty="0" err="1">
                <a:latin typeface="Courier New" pitchFamily="49" charset="0"/>
                <a:ea typeface="바탕체" pitchFamily="17" charset="-127"/>
              </a:rPr>
              <a:t>i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/= 2;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  }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  heap[</a:t>
            </a:r>
            <a:r>
              <a:rPr lang="en-US" altLang="ko-KR" sz="1800" b="1" dirty="0" err="1">
                <a:latin typeface="Courier New" pitchFamily="49" charset="0"/>
                <a:ea typeface="바탕체" pitchFamily="17" charset="-127"/>
              </a:rPr>
              <a:t>i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] = item;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" pitchFamily="18" charset="-127"/>
              </a:rPr>
              <a:t>}</a:t>
            </a:r>
            <a:r>
              <a:rPr lang="en-US" altLang="ko-KR" sz="1800" b="1" dirty="0">
                <a:latin typeface="Courier New" pitchFamily="49" charset="0"/>
              </a:rPr>
              <a:t> </a:t>
            </a:r>
            <a:endParaRPr lang="ko-KR" altLang="en-US" sz="1800" b="1" dirty="0">
              <a:latin typeface="Courier New" pitchFamily="49" charset="0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60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3909917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Insertion (1)</a:t>
            </a:r>
          </a:p>
        </p:txBody>
      </p:sp>
      <p:sp>
        <p:nvSpPr>
          <p:cNvPr id="50" name="슬라이드 번호 개체 틀 4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61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152579" name="Oval 3"/>
          <p:cNvSpPr>
            <a:spLocks noChangeArrowheads="1"/>
          </p:cNvSpPr>
          <p:nvPr/>
        </p:nvSpPr>
        <p:spPr bwMode="auto">
          <a:xfrm>
            <a:off x="2468596" y="1500188"/>
            <a:ext cx="635000" cy="681037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2552057" y="1641475"/>
            <a:ext cx="4680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20</a:t>
            </a:r>
          </a:p>
        </p:txBody>
      </p:sp>
      <p:sp>
        <p:nvSpPr>
          <p:cNvPr id="152581" name="Oval 5"/>
          <p:cNvSpPr>
            <a:spLocks noChangeArrowheads="1"/>
          </p:cNvSpPr>
          <p:nvPr/>
        </p:nvSpPr>
        <p:spPr bwMode="auto">
          <a:xfrm>
            <a:off x="1487521" y="2668588"/>
            <a:ext cx="636587" cy="681037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1572570" y="2809875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15</a:t>
            </a:r>
          </a:p>
        </p:txBody>
      </p:sp>
      <p:sp>
        <p:nvSpPr>
          <p:cNvPr id="152583" name="Line 7"/>
          <p:cNvSpPr>
            <a:spLocks noChangeShapeType="1"/>
          </p:cNvSpPr>
          <p:nvPr/>
        </p:nvSpPr>
        <p:spPr bwMode="auto">
          <a:xfrm flipH="1">
            <a:off x="2024096" y="2074863"/>
            <a:ext cx="544512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584" name="Oval 8"/>
          <p:cNvSpPr>
            <a:spLocks noChangeArrowheads="1"/>
          </p:cNvSpPr>
          <p:nvPr/>
        </p:nvSpPr>
        <p:spPr bwMode="auto">
          <a:xfrm>
            <a:off x="723933" y="3836988"/>
            <a:ext cx="636588" cy="681037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585" name="Rectangle 9"/>
          <p:cNvSpPr>
            <a:spLocks noChangeArrowheads="1"/>
          </p:cNvSpPr>
          <p:nvPr/>
        </p:nvSpPr>
        <p:spPr bwMode="auto">
          <a:xfrm>
            <a:off x="808188" y="3978275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14</a:t>
            </a:r>
          </a:p>
        </p:txBody>
      </p:sp>
      <p:sp>
        <p:nvSpPr>
          <p:cNvPr id="152586" name="Line 10"/>
          <p:cNvSpPr>
            <a:spLocks noChangeShapeType="1"/>
          </p:cNvSpPr>
          <p:nvPr/>
        </p:nvSpPr>
        <p:spPr bwMode="auto">
          <a:xfrm flipH="1">
            <a:off x="1139858" y="3243263"/>
            <a:ext cx="447675" cy="6175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587" name="Oval 11"/>
          <p:cNvSpPr>
            <a:spLocks noChangeArrowheads="1"/>
          </p:cNvSpPr>
          <p:nvPr/>
        </p:nvSpPr>
        <p:spPr bwMode="auto">
          <a:xfrm>
            <a:off x="3448083" y="2668588"/>
            <a:ext cx="636588" cy="681037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588" name="Rectangle 12"/>
          <p:cNvSpPr>
            <a:spLocks noChangeArrowheads="1"/>
          </p:cNvSpPr>
          <p:nvPr/>
        </p:nvSpPr>
        <p:spPr bwMode="auto">
          <a:xfrm flipH="1">
            <a:off x="3602870" y="2809875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2</a:t>
            </a:r>
          </a:p>
        </p:txBody>
      </p:sp>
      <p:sp>
        <p:nvSpPr>
          <p:cNvPr id="152589" name="Line 13"/>
          <p:cNvSpPr>
            <a:spLocks noChangeShapeType="1"/>
          </p:cNvSpPr>
          <p:nvPr/>
        </p:nvSpPr>
        <p:spPr bwMode="auto">
          <a:xfrm>
            <a:off x="3003583" y="2074863"/>
            <a:ext cx="544513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590" name="Oval 14"/>
          <p:cNvSpPr>
            <a:spLocks noChangeArrowheads="1"/>
          </p:cNvSpPr>
          <p:nvPr/>
        </p:nvSpPr>
        <p:spPr bwMode="auto">
          <a:xfrm>
            <a:off x="2032033" y="3836988"/>
            <a:ext cx="636588" cy="681037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591" name="Rectangle 15"/>
          <p:cNvSpPr>
            <a:spLocks noChangeArrowheads="1"/>
          </p:cNvSpPr>
          <p:nvPr/>
        </p:nvSpPr>
        <p:spPr bwMode="auto">
          <a:xfrm flipH="1">
            <a:off x="2116288" y="3978275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10</a:t>
            </a:r>
          </a:p>
        </p:txBody>
      </p:sp>
      <p:sp>
        <p:nvSpPr>
          <p:cNvPr id="152592" name="Line 16"/>
          <p:cNvSpPr>
            <a:spLocks noChangeShapeType="1"/>
          </p:cNvSpPr>
          <p:nvPr/>
        </p:nvSpPr>
        <p:spPr bwMode="auto">
          <a:xfrm>
            <a:off x="2022508" y="3243263"/>
            <a:ext cx="327025" cy="58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593" name="Rectangle 17"/>
          <p:cNvSpPr>
            <a:spLocks noChangeArrowheads="1"/>
          </p:cNvSpPr>
          <p:nvPr/>
        </p:nvSpPr>
        <p:spPr bwMode="auto">
          <a:xfrm>
            <a:off x="996044" y="2540000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[2]</a:t>
            </a:r>
          </a:p>
        </p:txBody>
      </p:sp>
      <p:sp>
        <p:nvSpPr>
          <p:cNvPr id="152594" name="Rectangle 18"/>
          <p:cNvSpPr>
            <a:spLocks noChangeArrowheads="1"/>
          </p:cNvSpPr>
          <p:nvPr/>
        </p:nvSpPr>
        <p:spPr bwMode="auto">
          <a:xfrm>
            <a:off x="2960575" y="2540000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[3]</a:t>
            </a:r>
          </a:p>
        </p:txBody>
      </p:sp>
      <p:sp>
        <p:nvSpPr>
          <p:cNvPr id="152595" name="Rectangle 19"/>
          <p:cNvSpPr>
            <a:spLocks noChangeArrowheads="1"/>
          </p:cNvSpPr>
          <p:nvPr/>
        </p:nvSpPr>
        <p:spPr bwMode="auto">
          <a:xfrm>
            <a:off x="345169" y="3473450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[4]</a:t>
            </a:r>
          </a:p>
        </p:txBody>
      </p:sp>
      <p:sp>
        <p:nvSpPr>
          <p:cNvPr id="152596" name="Rectangle 20"/>
          <p:cNvSpPr>
            <a:spLocks noChangeArrowheads="1"/>
          </p:cNvSpPr>
          <p:nvPr/>
        </p:nvSpPr>
        <p:spPr bwMode="auto">
          <a:xfrm>
            <a:off x="1653269" y="3473450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[5]</a:t>
            </a:r>
          </a:p>
        </p:txBody>
      </p:sp>
      <p:sp>
        <p:nvSpPr>
          <p:cNvPr id="152597" name="Rectangle 21"/>
          <p:cNvSpPr>
            <a:spLocks noChangeArrowheads="1"/>
          </p:cNvSpPr>
          <p:nvPr/>
        </p:nvSpPr>
        <p:spPr bwMode="auto">
          <a:xfrm>
            <a:off x="1982675" y="1371600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[1]</a:t>
            </a:r>
          </a:p>
        </p:txBody>
      </p:sp>
      <p:sp>
        <p:nvSpPr>
          <p:cNvPr id="152598" name="Oval 22"/>
          <p:cNvSpPr>
            <a:spLocks noChangeArrowheads="1"/>
          </p:cNvSpPr>
          <p:nvPr/>
        </p:nvSpPr>
        <p:spPr bwMode="auto">
          <a:xfrm>
            <a:off x="6764338" y="1500188"/>
            <a:ext cx="636587" cy="681037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599" name="Rectangle 23"/>
          <p:cNvSpPr>
            <a:spLocks noChangeArrowheads="1"/>
          </p:cNvSpPr>
          <p:nvPr/>
        </p:nvSpPr>
        <p:spPr bwMode="auto">
          <a:xfrm>
            <a:off x="6849386" y="1641475"/>
            <a:ext cx="4680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20</a:t>
            </a:r>
          </a:p>
        </p:txBody>
      </p:sp>
      <p:sp>
        <p:nvSpPr>
          <p:cNvPr id="152600" name="Oval 24"/>
          <p:cNvSpPr>
            <a:spLocks noChangeArrowheads="1"/>
          </p:cNvSpPr>
          <p:nvPr/>
        </p:nvSpPr>
        <p:spPr bwMode="auto">
          <a:xfrm>
            <a:off x="5783263" y="2668588"/>
            <a:ext cx="636587" cy="681037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601" name="Rectangle 25"/>
          <p:cNvSpPr>
            <a:spLocks noChangeArrowheads="1"/>
          </p:cNvSpPr>
          <p:nvPr/>
        </p:nvSpPr>
        <p:spPr bwMode="auto">
          <a:xfrm>
            <a:off x="5867518" y="2809875"/>
            <a:ext cx="4680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15</a:t>
            </a:r>
          </a:p>
        </p:txBody>
      </p:sp>
      <p:sp>
        <p:nvSpPr>
          <p:cNvPr id="152602" name="Line 26"/>
          <p:cNvSpPr>
            <a:spLocks noChangeShapeType="1"/>
          </p:cNvSpPr>
          <p:nvPr/>
        </p:nvSpPr>
        <p:spPr bwMode="auto">
          <a:xfrm flipH="1">
            <a:off x="6319838" y="2074863"/>
            <a:ext cx="544512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603" name="Oval 27"/>
          <p:cNvSpPr>
            <a:spLocks noChangeArrowheads="1"/>
          </p:cNvSpPr>
          <p:nvPr/>
        </p:nvSpPr>
        <p:spPr bwMode="auto">
          <a:xfrm>
            <a:off x="5021263" y="3836988"/>
            <a:ext cx="635000" cy="681037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604" name="Rectangle 28"/>
          <p:cNvSpPr>
            <a:spLocks noChangeArrowheads="1"/>
          </p:cNvSpPr>
          <p:nvPr/>
        </p:nvSpPr>
        <p:spPr bwMode="auto">
          <a:xfrm>
            <a:off x="5104724" y="3978275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14</a:t>
            </a:r>
          </a:p>
        </p:txBody>
      </p:sp>
      <p:sp>
        <p:nvSpPr>
          <p:cNvPr id="152605" name="Line 29"/>
          <p:cNvSpPr>
            <a:spLocks noChangeShapeType="1"/>
          </p:cNvSpPr>
          <p:nvPr/>
        </p:nvSpPr>
        <p:spPr bwMode="auto">
          <a:xfrm flipH="1">
            <a:off x="5435600" y="3243263"/>
            <a:ext cx="447675" cy="6175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606" name="Oval 30"/>
          <p:cNvSpPr>
            <a:spLocks noChangeArrowheads="1"/>
          </p:cNvSpPr>
          <p:nvPr/>
        </p:nvSpPr>
        <p:spPr bwMode="auto">
          <a:xfrm>
            <a:off x="7745413" y="2668588"/>
            <a:ext cx="636587" cy="681037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607" name="Rectangle 31"/>
          <p:cNvSpPr>
            <a:spLocks noChangeArrowheads="1"/>
          </p:cNvSpPr>
          <p:nvPr/>
        </p:nvSpPr>
        <p:spPr bwMode="auto">
          <a:xfrm flipH="1">
            <a:off x="7900200" y="2809875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2</a:t>
            </a:r>
          </a:p>
        </p:txBody>
      </p:sp>
      <p:sp>
        <p:nvSpPr>
          <p:cNvPr id="152608" name="Line 32"/>
          <p:cNvSpPr>
            <a:spLocks noChangeShapeType="1"/>
          </p:cNvSpPr>
          <p:nvPr/>
        </p:nvSpPr>
        <p:spPr bwMode="auto">
          <a:xfrm>
            <a:off x="7300913" y="2074863"/>
            <a:ext cx="544512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609" name="Oval 33"/>
          <p:cNvSpPr>
            <a:spLocks noChangeArrowheads="1"/>
          </p:cNvSpPr>
          <p:nvPr/>
        </p:nvSpPr>
        <p:spPr bwMode="auto">
          <a:xfrm>
            <a:off x="6329363" y="3836988"/>
            <a:ext cx="635000" cy="681037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610" name="Rectangle 34"/>
          <p:cNvSpPr>
            <a:spLocks noChangeArrowheads="1"/>
          </p:cNvSpPr>
          <p:nvPr/>
        </p:nvSpPr>
        <p:spPr bwMode="auto">
          <a:xfrm flipH="1">
            <a:off x="6387424" y="3978275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10</a:t>
            </a:r>
          </a:p>
        </p:txBody>
      </p:sp>
      <p:sp>
        <p:nvSpPr>
          <p:cNvPr id="152611" name="Line 35"/>
          <p:cNvSpPr>
            <a:spLocks noChangeShapeType="1"/>
          </p:cNvSpPr>
          <p:nvPr/>
        </p:nvSpPr>
        <p:spPr bwMode="auto">
          <a:xfrm>
            <a:off x="6319838" y="3243263"/>
            <a:ext cx="327025" cy="58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612" name="Oval 36"/>
          <p:cNvSpPr>
            <a:spLocks noChangeArrowheads="1"/>
          </p:cNvSpPr>
          <p:nvPr/>
        </p:nvSpPr>
        <p:spPr bwMode="auto">
          <a:xfrm>
            <a:off x="7200900" y="3836988"/>
            <a:ext cx="636588" cy="681037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613" name="Line 37"/>
          <p:cNvSpPr>
            <a:spLocks noChangeShapeType="1"/>
          </p:cNvSpPr>
          <p:nvPr/>
        </p:nvSpPr>
        <p:spPr bwMode="auto">
          <a:xfrm flipH="1">
            <a:off x="7518400" y="3243263"/>
            <a:ext cx="327025" cy="58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2614" name="Rectangle 38"/>
          <p:cNvSpPr>
            <a:spLocks noChangeArrowheads="1"/>
          </p:cNvSpPr>
          <p:nvPr/>
        </p:nvSpPr>
        <p:spPr bwMode="auto">
          <a:xfrm>
            <a:off x="5294961" y="2540000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[2]</a:t>
            </a:r>
          </a:p>
        </p:txBody>
      </p:sp>
      <p:sp>
        <p:nvSpPr>
          <p:cNvPr id="152615" name="Rectangle 39"/>
          <p:cNvSpPr>
            <a:spLocks noChangeArrowheads="1"/>
          </p:cNvSpPr>
          <p:nvPr/>
        </p:nvSpPr>
        <p:spPr bwMode="auto">
          <a:xfrm>
            <a:off x="7257111" y="2540000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[3]</a:t>
            </a:r>
          </a:p>
        </p:txBody>
      </p:sp>
      <p:sp>
        <p:nvSpPr>
          <p:cNvPr id="152616" name="Rectangle 40"/>
          <p:cNvSpPr>
            <a:spLocks noChangeArrowheads="1"/>
          </p:cNvSpPr>
          <p:nvPr/>
        </p:nvSpPr>
        <p:spPr bwMode="auto">
          <a:xfrm>
            <a:off x="4639324" y="3473450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[4]</a:t>
            </a:r>
          </a:p>
        </p:txBody>
      </p:sp>
      <p:sp>
        <p:nvSpPr>
          <p:cNvPr id="152617" name="Rectangle 41"/>
          <p:cNvSpPr>
            <a:spLocks noChangeArrowheads="1"/>
          </p:cNvSpPr>
          <p:nvPr/>
        </p:nvSpPr>
        <p:spPr bwMode="auto">
          <a:xfrm>
            <a:off x="5947424" y="3473450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[5]</a:t>
            </a:r>
          </a:p>
        </p:txBody>
      </p:sp>
      <p:sp>
        <p:nvSpPr>
          <p:cNvPr id="152618" name="Rectangle 42"/>
          <p:cNvSpPr>
            <a:spLocks noChangeArrowheads="1"/>
          </p:cNvSpPr>
          <p:nvPr/>
        </p:nvSpPr>
        <p:spPr bwMode="auto">
          <a:xfrm>
            <a:off x="7072961" y="3505200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[6]</a:t>
            </a:r>
          </a:p>
        </p:txBody>
      </p:sp>
      <p:sp>
        <p:nvSpPr>
          <p:cNvPr id="152619" name="Rectangle 43"/>
          <p:cNvSpPr>
            <a:spLocks noChangeArrowheads="1"/>
          </p:cNvSpPr>
          <p:nvPr/>
        </p:nvSpPr>
        <p:spPr bwMode="auto">
          <a:xfrm>
            <a:off x="6278417" y="1371600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[1]</a:t>
            </a:r>
          </a:p>
        </p:txBody>
      </p:sp>
      <p:sp>
        <p:nvSpPr>
          <p:cNvPr id="152620" name="Rectangle 44"/>
          <p:cNvSpPr>
            <a:spLocks noChangeArrowheads="1"/>
          </p:cNvSpPr>
          <p:nvPr/>
        </p:nvSpPr>
        <p:spPr bwMode="auto">
          <a:xfrm>
            <a:off x="579137" y="4645025"/>
            <a:ext cx="335188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(</a:t>
            </a:r>
            <a:r>
              <a:rPr kumimoji="0" lang="en-US" altLang="ko-KR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a) heap before insertion</a:t>
            </a:r>
          </a:p>
        </p:txBody>
      </p:sp>
      <p:sp>
        <p:nvSpPr>
          <p:cNvPr id="152621" name="Rectangle 45"/>
          <p:cNvSpPr>
            <a:spLocks noChangeArrowheads="1"/>
          </p:cNvSpPr>
          <p:nvPr/>
        </p:nvSpPr>
        <p:spPr bwMode="auto">
          <a:xfrm>
            <a:off x="4572000" y="4645025"/>
            <a:ext cx="436497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(</a:t>
            </a: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b) starting location of new node</a:t>
            </a:r>
          </a:p>
        </p:txBody>
      </p:sp>
    </p:spTree>
    <p:extLst>
      <p:ext uri="{BB962C8B-B14F-4D97-AF65-F5344CB8AC3E}">
        <p14:creationId xmlns:p14="http://schemas.microsoft.com/office/powerpoint/2010/main" val="1287308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98" grpId="0" animBg="1"/>
      <p:bldP spid="152599" grpId="0"/>
      <p:bldP spid="152600" grpId="0" animBg="1"/>
      <p:bldP spid="152601" grpId="0"/>
      <p:bldP spid="152602" grpId="0" animBg="1"/>
      <p:bldP spid="152603" grpId="0" animBg="1"/>
      <p:bldP spid="152604" grpId="0"/>
      <p:bldP spid="152605" grpId="0" animBg="1"/>
      <p:bldP spid="152606" grpId="0" animBg="1"/>
      <p:bldP spid="152607" grpId="0"/>
      <p:bldP spid="152608" grpId="0" animBg="1"/>
      <p:bldP spid="152609" grpId="0" animBg="1"/>
      <p:bldP spid="152610" grpId="0"/>
      <p:bldP spid="152611" grpId="0" animBg="1"/>
      <p:bldP spid="152612" grpId="0" animBg="1"/>
      <p:bldP spid="152613" grpId="0" animBg="1"/>
      <p:bldP spid="152614" grpId="0"/>
      <p:bldP spid="152615" grpId="0"/>
      <p:bldP spid="152616" grpId="0"/>
      <p:bldP spid="152617" grpId="0"/>
      <p:bldP spid="152618" grpId="0"/>
      <p:bldP spid="152619" grpId="0"/>
      <p:bldP spid="15262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Insertion (2)</a:t>
            </a:r>
          </a:p>
        </p:txBody>
      </p:sp>
      <p:sp>
        <p:nvSpPr>
          <p:cNvPr id="55" name="슬라이드 번호 개체 틀 5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62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153602" name="Line 2"/>
          <p:cNvSpPr>
            <a:spLocks noChangeShapeType="1"/>
          </p:cNvSpPr>
          <p:nvPr/>
        </p:nvSpPr>
        <p:spPr bwMode="auto">
          <a:xfrm flipH="1">
            <a:off x="5410200" y="3243263"/>
            <a:ext cx="473075" cy="7191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03" name="Line 3"/>
          <p:cNvSpPr>
            <a:spLocks noChangeShapeType="1"/>
          </p:cNvSpPr>
          <p:nvPr/>
        </p:nvSpPr>
        <p:spPr bwMode="auto">
          <a:xfrm flipH="1">
            <a:off x="3203608" y="32766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05" name="Oval 5"/>
          <p:cNvSpPr>
            <a:spLocks noChangeArrowheads="1"/>
          </p:cNvSpPr>
          <p:nvPr/>
        </p:nvSpPr>
        <p:spPr bwMode="auto">
          <a:xfrm>
            <a:off x="2354296" y="1500188"/>
            <a:ext cx="635000" cy="681037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2437757" y="1641475"/>
            <a:ext cx="4680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20</a:t>
            </a:r>
          </a:p>
        </p:txBody>
      </p:sp>
      <p:sp>
        <p:nvSpPr>
          <p:cNvPr id="153607" name="Oval 7"/>
          <p:cNvSpPr>
            <a:spLocks noChangeArrowheads="1"/>
          </p:cNvSpPr>
          <p:nvPr/>
        </p:nvSpPr>
        <p:spPr bwMode="auto">
          <a:xfrm>
            <a:off x="1373221" y="2668588"/>
            <a:ext cx="636587" cy="681037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1458270" y="2809875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15</a:t>
            </a:r>
          </a:p>
        </p:txBody>
      </p:sp>
      <p:sp>
        <p:nvSpPr>
          <p:cNvPr id="153609" name="Line 9"/>
          <p:cNvSpPr>
            <a:spLocks noChangeShapeType="1"/>
          </p:cNvSpPr>
          <p:nvPr/>
        </p:nvSpPr>
        <p:spPr bwMode="auto">
          <a:xfrm flipH="1">
            <a:off x="1909796" y="2074863"/>
            <a:ext cx="544512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10" name="Oval 10"/>
          <p:cNvSpPr>
            <a:spLocks noChangeArrowheads="1"/>
          </p:cNvSpPr>
          <p:nvPr/>
        </p:nvSpPr>
        <p:spPr bwMode="auto">
          <a:xfrm>
            <a:off x="609633" y="3836988"/>
            <a:ext cx="636588" cy="681037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11" name="Rectangle 11"/>
          <p:cNvSpPr>
            <a:spLocks noChangeArrowheads="1"/>
          </p:cNvSpPr>
          <p:nvPr/>
        </p:nvSpPr>
        <p:spPr bwMode="auto">
          <a:xfrm>
            <a:off x="693888" y="3978275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14</a:t>
            </a:r>
          </a:p>
        </p:txBody>
      </p:sp>
      <p:sp>
        <p:nvSpPr>
          <p:cNvPr id="153612" name="Line 12"/>
          <p:cNvSpPr>
            <a:spLocks noChangeShapeType="1"/>
          </p:cNvSpPr>
          <p:nvPr/>
        </p:nvSpPr>
        <p:spPr bwMode="auto">
          <a:xfrm flipH="1">
            <a:off x="1098583" y="3243263"/>
            <a:ext cx="374650" cy="6175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13" name="Oval 13"/>
          <p:cNvSpPr>
            <a:spLocks noChangeArrowheads="1"/>
          </p:cNvSpPr>
          <p:nvPr/>
        </p:nvSpPr>
        <p:spPr bwMode="auto">
          <a:xfrm>
            <a:off x="3333783" y="2668588"/>
            <a:ext cx="636588" cy="681037"/>
          </a:xfrm>
          <a:prstGeom prst="ellipse">
            <a:avLst/>
          </a:prstGeom>
          <a:solidFill>
            <a:srgbClr val="99FF99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14" name="Rectangle 14"/>
          <p:cNvSpPr>
            <a:spLocks noChangeArrowheads="1"/>
          </p:cNvSpPr>
          <p:nvPr/>
        </p:nvSpPr>
        <p:spPr bwMode="auto">
          <a:xfrm flipH="1">
            <a:off x="3488570" y="2809875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5</a:t>
            </a:r>
          </a:p>
        </p:txBody>
      </p:sp>
      <p:sp>
        <p:nvSpPr>
          <p:cNvPr id="153615" name="Line 15"/>
          <p:cNvSpPr>
            <a:spLocks noChangeShapeType="1"/>
          </p:cNvSpPr>
          <p:nvPr/>
        </p:nvSpPr>
        <p:spPr bwMode="auto">
          <a:xfrm>
            <a:off x="2889283" y="2074863"/>
            <a:ext cx="544513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16" name="Oval 16"/>
          <p:cNvSpPr>
            <a:spLocks noChangeArrowheads="1"/>
          </p:cNvSpPr>
          <p:nvPr/>
        </p:nvSpPr>
        <p:spPr bwMode="auto">
          <a:xfrm>
            <a:off x="1917733" y="3836988"/>
            <a:ext cx="636588" cy="681037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17" name="Rectangle 17"/>
          <p:cNvSpPr>
            <a:spLocks noChangeArrowheads="1"/>
          </p:cNvSpPr>
          <p:nvPr/>
        </p:nvSpPr>
        <p:spPr bwMode="auto">
          <a:xfrm flipH="1">
            <a:off x="2001988" y="3978275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10</a:t>
            </a:r>
          </a:p>
        </p:txBody>
      </p:sp>
      <p:sp>
        <p:nvSpPr>
          <p:cNvPr id="153618" name="Line 18"/>
          <p:cNvSpPr>
            <a:spLocks noChangeShapeType="1"/>
          </p:cNvSpPr>
          <p:nvPr/>
        </p:nvSpPr>
        <p:spPr bwMode="auto">
          <a:xfrm>
            <a:off x="1908208" y="3243263"/>
            <a:ext cx="327025" cy="58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19" name="Rectangle 19"/>
          <p:cNvSpPr>
            <a:spLocks noChangeArrowheads="1"/>
          </p:cNvSpPr>
          <p:nvPr/>
        </p:nvSpPr>
        <p:spPr bwMode="auto">
          <a:xfrm>
            <a:off x="881744" y="2540000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[2]</a:t>
            </a:r>
          </a:p>
        </p:txBody>
      </p:sp>
      <p:sp>
        <p:nvSpPr>
          <p:cNvPr id="153620" name="Rectangle 20"/>
          <p:cNvSpPr>
            <a:spLocks noChangeArrowheads="1"/>
          </p:cNvSpPr>
          <p:nvPr/>
        </p:nvSpPr>
        <p:spPr bwMode="auto">
          <a:xfrm>
            <a:off x="2846275" y="2540000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[3]</a:t>
            </a:r>
          </a:p>
        </p:txBody>
      </p:sp>
      <p:sp>
        <p:nvSpPr>
          <p:cNvPr id="153621" name="Rectangle 21"/>
          <p:cNvSpPr>
            <a:spLocks noChangeArrowheads="1"/>
          </p:cNvSpPr>
          <p:nvPr/>
        </p:nvSpPr>
        <p:spPr bwMode="auto">
          <a:xfrm>
            <a:off x="345169" y="3525838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[4]</a:t>
            </a:r>
          </a:p>
        </p:txBody>
      </p:sp>
      <p:sp>
        <p:nvSpPr>
          <p:cNvPr id="153622" name="Rectangle 22"/>
          <p:cNvSpPr>
            <a:spLocks noChangeArrowheads="1"/>
          </p:cNvSpPr>
          <p:nvPr/>
        </p:nvSpPr>
        <p:spPr bwMode="auto">
          <a:xfrm>
            <a:off x="1653269" y="3525838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[5]</a:t>
            </a:r>
          </a:p>
        </p:txBody>
      </p:sp>
      <p:sp>
        <p:nvSpPr>
          <p:cNvPr id="153623" name="Rectangle 23"/>
          <p:cNvSpPr>
            <a:spLocks noChangeArrowheads="1"/>
          </p:cNvSpPr>
          <p:nvPr/>
        </p:nvSpPr>
        <p:spPr bwMode="auto">
          <a:xfrm>
            <a:off x="1868375" y="1371600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[1]</a:t>
            </a:r>
          </a:p>
        </p:txBody>
      </p:sp>
      <p:sp>
        <p:nvSpPr>
          <p:cNvPr id="153624" name="Oval 24"/>
          <p:cNvSpPr>
            <a:spLocks noChangeArrowheads="1"/>
          </p:cNvSpPr>
          <p:nvPr/>
        </p:nvSpPr>
        <p:spPr bwMode="auto">
          <a:xfrm>
            <a:off x="6764338" y="1500188"/>
            <a:ext cx="636587" cy="681037"/>
          </a:xfrm>
          <a:prstGeom prst="ellipse">
            <a:avLst/>
          </a:prstGeom>
          <a:solidFill>
            <a:srgbClr val="99FF99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25" name="Rectangle 25"/>
          <p:cNvSpPr>
            <a:spLocks noChangeArrowheads="1"/>
          </p:cNvSpPr>
          <p:nvPr/>
        </p:nvSpPr>
        <p:spPr bwMode="auto">
          <a:xfrm>
            <a:off x="6849387" y="1641475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21</a:t>
            </a:r>
          </a:p>
        </p:txBody>
      </p:sp>
      <p:sp>
        <p:nvSpPr>
          <p:cNvPr id="153626" name="Oval 26"/>
          <p:cNvSpPr>
            <a:spLocks noChangeArrowheads="1"/>
          </p:cNvSpPr>
          <p:nvPr/>
        </p:nvSpPr>
        <p:spPr bwMode="auto">
          <a:xfrm>
            <a:off x="5783263" y="2668588"/>
            <a:ext cx="636587" cy="681037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27" name="Rectangle 27"/>
          <p:cNvSpPr>
            <a:spLocks noChangeArrowheads="1"/>
          </p:cNvSpPr>
          <p:nvPr/>
        </p:nvSpPr>
        <p:spPr bwMode="auto">
          <a:xfrm>
            <a:off x="5867518" y="2809875"/>
            <a:ext cx="4680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15</a:t>
            </a:r>
          </a:p>
        </p:txBody>
      </p:sp>
      <p:sp>
        <p:nvSpPr>
          <p:cNvPr id="153628" name="Line 28"/>
          <p:cNvSpPr>
            <a:spLocks noChangeShapeType="1"/>
          </p:cNvSpPr>
          <p:nvPr/>
        </p:nvSpPr>
        <p:spPr bwMode="auto">
          <a:xfrm flipH="1">
            <a:off x="6319838" y="2074863"/>
            <a:ext cx="544512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29" name="Oval 29"/>
          <p:cNvSpPr>
            <a:spLocks noChangeArrowheads="1"/>
          </p:cNvSpPr>
          <p:nvPr/>
        </p:nvSpPr>
        <p:spPr bwMode="auto">
          <a:xfrm>
            <a:off x="5021263" y="3836988"/>
            <a:ext cx="635000" cy="681037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30" name="Rectangle 30"/>
          <p:cNvSpPr>
            <a:spLocks noChangeArrowheads="1"/>
          </p:cNvSpPr>
          <p:nvPr/>
        </p:nvSpPr>
        <p:spPr bwMode="auto">
          <a:xfrm>
            <a:off x="5104724" y="3978275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14</a:t>
            </a:r>
          </a:p>
        </p:txBody>
      </p:sp>
      <p:sp>
        <p:nvSpPr>
          <p:cNvPr id="153631" name="Oval 31"/>
          <p:cNvSpPr>
            <a:spLocks noChangeArrowheads="1"/>
          </p:cNvSpPr>
          <p:nvPr/>
        </p:nvSpPr>
        <p:spPr bwMode="auto">
          <a:xfrm>
            <a:off x="7745413" y="2668588"/>
            <a:ext cx="636587" cy="681037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32" name="Rectangle 32"/>
          <p:cNvSpPr>
            <a:spLocks noChangeArrowheads="1"/>
          </p:cNvSpPr>
          <p:nvPr/>
        </p:nvSpPr>
        <p:spPr bwMode="auto">
          <a:xfrm flipH="1">
            <a:off x="7830461" y="2809875"/>
            <a:ext cx="4680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20</a:t>
            </a:r>
          </a:p>
        </p:txBody>
      </p:sp>
      <p:sp>
        <p:nvSpPr>
          <p:cNvPr id="153633" name="Line 33"/>
          <p:cNvSpPr>
            <a:spLocks noChangeShapeType="1"/>
          </p:cNvSpPr>
          <p:nvPr/>
        </p:nvSpPr>
        <p:spPr bwMode="auto">
          <a:xfrm>
            <a:off x="7300913" y="2074863"/>
            <a:ext cx="544512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34" name="Oval 34"/>
          <p:cNvSpPr>
            <a:spLocks noChangeArrowheads="1"/>
          </p:cNvSpPr>
          <p:nvPr/>
        </p:nvSpPr>
        <p:spPr bwMode="auto">
          <a:xfrm>
            <a:off x="6329363" y="3836988"/>
            <a:ext cx="635000" cy="681037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35" name="Rectangle 35"/>
          <p:cNvSpPr>
            <a:spLocks noChangeArrowheads="1"/>
          </p:cNvSpPr>
          <p:nvPr/>
        </p:nvSpPr>
        <p:spPr bwMode="auto">
          <a:xfrm flipH="1">
            <a:off x="6387424" y="3978275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10</a:t>
            </a:r>
          </a:p>
        </p:txBody>
      </p:sp>
      <p:sp>
        <p:nvSpPr>
          <p:cNvPr id="153636" name="Line 36"/>
          <p:cNvSpPr>
            <a:spLocks noChangeShapeType="1"/>
          </p:cNvSpPr>
          <p:nvPr/>
        </p:nvSpPr>
        <p:spPr bwMode="auto">
          <a:xfrm>
            <a:off x="6319838" y="3243263"/>
            <a:ext cx="327025" cy="58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37" name="Oval 37"/>
          <p:cNvSpPr>
            <a:spLocks noChangeArrowheads="1"/>
          </p:cNvSpPr>
          <p:nvPr/>
        </p:nvSpPr>
        <p:spPr bwMode="auto">
          <a:xfrm>
            <a:off x="7200900" y="3836988"/>
            <a:ext cx="636588" cy="681037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38" name="Line 38"/>
          <p:cNvSpPr>
            <a:spLocks noChangeShapeType="1"/>
          </p:cNvSpPr>
          <p:nvPr/>
        </p:nvSpPr>
        <p:spPr bwMode="auto">
          <a:xfrm flipH="1">
            <a:off x="7518400" y="3243263"/>
            <a:ext cx="327025" cy="58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39" name="Rectangle 39"/>
          <p:cNvSpPr>
            <a:spLocks noChangeArrowheads="1"/>
          </p:cNvSpPr>
          <p:nvPr/>
        </p:nvSpPr>
        <p:spPr bwMode="auto">
          <a:xfrm>
            <a:off x="5294961" y="2540000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[2]</a:t>
            </a:r>
          </a:p>
        </p:txBody>
      </p:sp>
      <p:sp>
        <p:nvSpPr>
          <p:cNvPr id="153640" name="Rectangle 40"/>
          <p:cNvSpPr>
            <a:spLocks noChangeArrowheads="1"/>
          </p:cNvSpPr>
          <p:nvPr/>
        </p:nvSpPr>
        <p:spPr bwMode="auto">
          <a:xfrm>
            <a:off x="7257111" y="2540000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[3]</a:t>
            </a:r>
          </a:p>
        </p:txBody>
      </p:sp>
      <p:sp>
        <p:nvSpPr>
          <p:cNvPr id="153641" name="Rectangle 41"/>
          <p:cNvSpPr>
            <a:spLocks noChangeArrowheads="1"/>
          </p:cNvSpPr>
          <p:nvPr/>
        </p:nvSpPr>
        <p:spPr bwMode="auto">
          <a:xfrm>
            <a:off x="4774261" y="3546475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[4]</a:t>
            </a:r>
          </a:p>
        </p:txBody>
      </p:sp>
      <p:sp>
        <p:nvSpPr>
          <p:cNvPr id="153642" name="Rectangle 42"/>
          <p:cNvSpPr>
            <a:spLocks noChangeArrowheads="1"/>
          </p:cNvSpPr>
          <p:nvPr/>
        </p:nvSpPr>
        <p:spPr bwMode="auto">
          <a:xfrm>
            <a:off x="6082361" y="3546475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[5]</a:t>
            </a:r>
          </a:p>
        </p:txBody>
      </p:sp>
      <p:sp>
        <p:nvSpPr>
          <p:cNvPr id="153643" name="Rectangle 43"/>
          <p:cNvSpPr>
            <a:spLocks noChangeArrowheads="1"/>
          </p:cNvSpPr>
          <p:nvPr/>
        </p:nvSpPr>
        <p:spPr bwMode="auto">
          <a:xfrm>
            <a:off x="7131699" y="3546475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[6]</a:t>
            </a:r>
          </a:p>
        </p:txBody>
      </p:sp>
      <p:sp>
        <p:nvSpPr>
          <p:cNvPr id="153644" name="Rectangle 44"/>
          <p:cNvSpPr>
            <a:spLocks noChangeArrowheads="1"/>
          </p:cNvSpPr>
          <p:nvPr/>
        </p:nvSpPr>
        <p:spPr bwMode="auto">
          <a:xfrm>
            <a:off x="6278417" y="1371600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[1]</a:t>
            </a:r>
          </a:p>
        </p:txBody>
      </p:sp>
      <p:sp>
        <p:nvSpPr>
          <p:cNvPr id="153645" name="Rectangle 45"/>
          <p:cNvSpPr>
            <a:spLocks noChangeArrowheads="1"/>
          </p:cNvSpPr>
          <p:nvPr/>
        </p:nvSpPr>
        <p:spPr bwMode="auto">
          <a:xfrm>
            <a:off x="565267" y="5014275"/>
            <a:ext cx="4078741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l" eaLnBrk="0" latinLnBrk="0" hangingPunct="0"/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(</a:t>
            </a: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c) After inserting 5 into the heap of (a)</a:t>
            </a:r>
          </a:p>
        </p:txBody>
      </p:sp>
      <p:sp>
        <p:nvSpPr>
          <p:cNvPr id="153646" name="Rectangle 46"/>
          <p:cNvSpPr>
            <a:spLocks noChangeArrowheads="1"/>
          </p:cNvSpPr>
          <p:nvPr/>
        </p:nvSpPr>
        <p:spPr bwMode="auto">
          <a:xfrm>
            <a:off x="5107718" y="5043487"/>
            <a:ext cx="3513263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(</a:t>
            </a:r>
            <a:r>
              <a:rPr kumimoji="0" lang="en-US" altLang="ko-KR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d) After inserting 21 in into the heap of (a)</a:t>
            </a:r>
          </a:p>
        </p:txBody>
      </p:sp>
      <p:sp>
        <p:nvSpPr>
          <p:cNvPr id="153647" name="Oval 47"/>
          <p:cNvSpPr>
            <a:spLocks noChangeArrowheads="1"/>
          </p:cNvSpPr>
          <p:nvPr/>
        </p:nvSpPr>
        <p:spPr bwMode="auto">
          <a:xfrm>
            <a:off x="2903571" y="3821113"/>
            <a:ext cx="636587" cy="681037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48" name="Rectangle 48"/>
          <p:cNvSpPr>
            <a:spLocks noChangeArrowheads="1"/>
          </p:cNvSpPr>
          <p:nvPr/>
        </p:nvSpPr>
        <p:spPr bwMode="auto">
          <a:xfrm flipH="1">
            <a:off x="3058358" y="3962400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2</a:t>
            </a:r>
          </a:p>
        </p:txBody>
      </p:sp>
      <p:sp>
        <p:nvSpPr>
          <p:cNvPr id="153649" name="Rectangle 49"/>
          <p:cNvSpPr>
            <a:spLocks noChangeArrowheads="1"/>
          </p:cNvSpPr>
          <p:nvPr/>
        </p:nvSpPr>
        <p:spPr bwMode="auto">
          <a:xfrm>
            <a:off x="2846275" y="3527425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[6]</a:t>
            </a:r>
          </a:p>
        </p:txBody>
      </p:sp>
      <p:sp>
        <p:nvSpPr>
          <p:cNvPr id="153650" name="Rectangle 50"/>
          <p:cNvSpPr>
            <a:spLocks noChangeArrowheads="1"/>
          </p:cNvSpPr>
          <p:nvPr/>
        </p:nvSpPr>
        <p:spPr bwMode="auto">
          <a:xfrm flipH="1">
            <a:off x="7331081" y="3962400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998882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 animBg="1"/>
      <p:bldP spid="153603" grpId="0" animBg="1"/>
      <p:bldP spid="153605" grpId="0" animBg="1"/>
      <p:bldP spid="153606" grpId="0"/>
      <p:bldP spid="153607" grpId="0" animBg="1"/>
      <p:bldP spid="153608" grpId="0"/>
      <p:bldP spid="153609" grpId="0" animBg="1"/>
      <p:bldP spid="153610" grpId="0" animBg="1"/>
      <p:bldP spid="153611" grpId="0"/>
      <p:bldP spid="153612" grpId="0" animBg="1"/>
      <p:bldP spid="153613" grpId="0" animBg="1"/>
      <p:bldP spid="153614" grpId="0"/>
      <p:bldP spid="153615" grpId="0" animBg="1"/>
      <p:bldP spid="153616" grpId="0" animBg="1"/>
      <p:bldP spid="153617" grpId="0"/>
      <p:bldP spid="153618" grpId="0" animBg="1"/>
      <p:bldP spid="153619" grpId="0"/>
      <p:bldP spid="153620" grpId="0"/>
      <p:bldP spid="153621" grpId="0"/>
      <p:bldP spid="153622" grpId="0"/>
      <p:bldP spid="153623" grpId="0"/>
      <p:bldP spid="153624" grpId="0" animBg="1"/>
      <p:bldP spid="153625" grpId="0"/>
      <p:bldP spid="153626" grpId="0" animBg="1"/>
      <p:bldP spid="153627" grpId="0"/>
      <p:bldP spid="153628" grpId="0" animBg="1"/>
      <p:bldP spid="153629" grpId="0" animBg="1"/>
      <p:bldP spid="153630" grpId="0"/>
      <p:bldP spid="153631" grpId="0" animBg="1"/>
      <p:bldP spid="153632" grpId="0"/>
      <p:bldP spid="153633" grpId="0" animBg="1"/>
      <p:bldP spid="153634" grpId="0" animBg="1"/>
      <p:bldP spid="153635" grpId="0"/>
      <p:bldP spid="153636" grpId="0" animBg="1"/>
      <p:bldP spid="153637" grpId="0" animBg="1"/>
      <p:bldP spid="153638" grpId="0" animBg="1"/>
      <p:bldP spid="153639" grpId="0"/>
      <p:bldP spid="153640" grpId="0"/>
      <p:bldP spid="153641" grpId="0"/>
      <p:bldP spid="153642" grpId="0"/>
      <p:bldP spid="153643" grpId="0"/>
      <p:bldP spid="153644" grpId="0"/>
      <p:bldP spid="153645" grpId="0"/>
      <p:bldP spid="153646" grpId="0"/>
      <p:bldP spid="153647" grpId="0" animBg="1"/>
      <p:bldP spid="153648" grpId="0"/>
      <p:bldP spid="153649" grpId="0"/>
      <p:bldP spid="15365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Insertion (3)</a:t>
            </a:r>
          </a:p>
        </p:txBody>
      </p:sp>
      <p:sp>
        <p:nvSpPr>
          <p:cNvPr id="81" name="슬라이드 번호 개체 틀 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-</a:t>
            </a:r>
            <a:fld id="{9477418C-E807-4682-A7CB-EA0034CCA55E}" type="slidenum">
              <a:rPr lang="ko-KR" altLang="en-US" smtClean="0">
                <a:latin typeface="Consolas" pitchFamily="49" charset="0"/>
                <a:cs typeface="Consolas" pitchFamily="49" charset="0"/>
              </a:rPr>
              <a:pPr/>
              <a:t>63</a:t>
            </a:fld>
            <a:r>
              <a:rPr lang="en-US" altLang="ko-KR">
                <a:latin typeface="Consolas" pitchFamily="49" charset="0"/>
                <a:cs typeface="Consolas" pitchFamily="49" charset="0"/>
              </a:rPr>
              <a:t>-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54627" name="Group 3"/>
          <p:cNvGrpSpPr>
            <a:grpSpLocks/>
          </p:cNvGrpSpPr>
          <p:nvPr/>
        </p:nvGrpSpPr>
        <p:grpSpPr bwMode="auto">
          <a:xfrm>
            <a:off x="788632" y="914400"/>
            <a:ext cx="3340456" cy="2765425"/>
            <a:chOff x="206" y="528"/>
            <a:chExt cx="2239" cy="1982"/>
          </a:xfrm>
        </p:grpSpPr>
        <p:sp>
          <p:nvSpPr>
            <p:cNvPr id="154628" name="Oval 4"/>
            <p:cNvSpPr>
              <a:spLocks noChangeArrowheads="1"/>
            </p:cNvSpPr>
            <p:nvPr/>
          </p:nvSpPr>
          <p:spPr bwMode="auto">
            <a:xfrm>
              <a:off x="1426" y="609"/>
              <a:ext cx="401" cy="429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4629" name="Rectangle 5"/>
            <p:cNvSpPr>
              <a:spLocks noChangeArrowheads="1"/>
            </p:cNvSpPr>
            <p:nvPr/>
          </p:nvSpPr>
          <p:spPr bwMode="auto">
            <a:xfrm>
              <a:off x="1479" y="698"/>
              <a:ext cx="294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20</a:t>
              </a:r>
            </a:p>
          </p:txBody>
        </p:sp>
        <p:sp>
          <p:nvSpPr>
            <p:cNvPr id="154630" name="Oval 6"/>
            <p:cNvSpPr>
              <a:spLocks noChangeArrowheads="1"/>
            </p:cNvSpPr>
            <p:nvPr/>
          </p:nvSpPr>
          <p:spPr bwMode="auto">
            <a:xfrm>
              <a:off x="808" y="1345"/>
              <a:ext cx="401" cy="429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4631" name="Rectangle 7"/>
            <p:cNvSpPr>
              <a:spLocks noChangeArrowheads="1"/>
            </p:cNvSpPr>
            <p:nvPr/>
          </p:nvSpPr>
          <p:spPr bwMode="auto">
            <a:xfrm>
              <a:off x="861" y="1434"/>
              <a:ext cx="294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15</a:t>
              </a:r>
            </a:p>
          </p:txBody>
        </p:sp>
        <p:sp>
          <p:nvSpPr>
            <p:cNvPr id="154632" name="Line 8"/>
            <p:cNvSpPr>
              <a:spLocks noChangeShapeType="1"/>
            </p:cNvSpPr>
            <p:nvPr/>
          </p:nvSpPr>
          <p:spPr bwMode="auto">
            <a:xfrm flipH="1">
              <a:off x="1146" y="971"/>
              <a:ext cx="343" cy="4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4633" name="Oval 9"/>
            <p:cNvSpPr>
              <a:spLocks noChangeArrowheads="1"/>
            </p:cNvSpPr>
            <p:nvPr/>
          </p:nvSpPr>
          <p:spPr bwMode="auto">
            <a:xfrm>
              <a:off x="328" y="2081"/>
              <a:ext cx="400" cy="429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4634" name="Rectangle 10"/>
            <p:cNvSpPr>
              <a:spLocks noChangeArrowheads="1"/>
            </p:cNvSpPr>
            <p:nvPr/>
          </p:nvSpPr>
          <p:spPr bwMode="auto">
            <a:xfrm>
              <a:off x="381" y="2170"/>
              <a:ext cx="294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14</a:t>
              </a:r>
            </a:p>
          </p:txBody>
        </p:sp>
        <p:sp>
          <p:nvSpPr>
            <p:cNvPr id="154635" name="Line 11"/>
            <p:cNvSpPr>
              <a:spLocks noChangeShapeType="1"/>
            </p:cNvSpPr>
            <p:nvPr/>
          </p:nvSpPr>
          <p:spPr bwMode="auto">
            <a:xfrm flipH="1">
              <a:off x="665" y="1707"/>
              <a:ext cx="206" cy="4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4636" name="Oval 12"/>
            <p:cNvSpPr>
              <a:spLocks noChangeArrowheads="1"/>
            </p:cNvSpPr>
            <p:nvPr/>
          </p:nvSpPr>
          <p:spPr bwMode="auto">
            <a:xfrm>
              <a:off x="2044" y="1345"/>
              <a:ext cx="401" cy="429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4637" name="Rectangle 13"/>
            <p:cNvSpPr>
              <a:spLocks noChangeArrowheads="1"/>
            </p:cNvSpPr>
            <p:nvPr/>
          </p:nvSpPr>
          <p:spPr bwMode="auto">
            <a:xfrm flipH="1">
              <a:off x="2140" y="1434"/>
              <a:ext cx="21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2</a:t>
              </a:r>
            </a:p>
          </p:txBody>
        </p:sp>
        <p:sp>
          <p:nvSpPr>
            <p:cNvPr id="154638" name="Line 14"/>
            <p:cNvSpPr>
              <a:spLocks noChangeShapeType="1"/>
            </p:cNvSpPr>
            <p:nvPr/>
          </p:nvSpPr>
          <p:spPr bwMode="auto">
            <a:xfrm>
              <a:off x="1764" y="971"/>
              <a:ext cx="343" cy="4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4639" name="Oval 15"/>
            <p:cNvSpPr>
              <a:spLocks noChangeArrowheads="1"/>
            </p:cNvSpPr>
            <p:nvPr/>
          </p:nvSpPr>
          <p:spPr bwMode="auto">
            <a:xfrm>
              <a:off x="1152" y="2081"/>
              <a:ext cx="400" cy="429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4640" name="Rectangle 16"/>
            <p:cNvSpPr>
              <a:spLocks noChangeArrowheads="1"/>
            </p:cNvSpPr>
            <p:nvPr/>
          </p:nvSpPr>
          <p:spPr bwMode="auto">
            <a:xfrm flipH="1">
              <a:off x="1190" y="2170"/>
              <a:ext cx="294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10</a:t>
              </a:r>
            </a:p>
          </p:txBody>
        </p:sp>
        <p:sp>
          <p:nvSpPr>
            <p:cNvPr id="154641" name="Line 17"/>
            <p:cNvSpPr>
              <a:spLocks noChangeShapeType="1"/>
            </p:cNvSpPr>
            <p:nvPr/>
          </p:nvSpPr>
          <p:spPr bwMode="auto">
            <a:xfrm>
              <a:off x="1146" y="1707"/>
              <a:ext cx="206" cy="3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4642" name="Oval 18"/>
            <p:cNvSpPr>
              <a:spLocks noChangeArrowheads="1"/>
            </p:cNvSpPr>
            <p:nvPr/>
          </p:nvSpPr>
          <p:spPr bwMode="auto">
            <a:xfrm>
              <a:off x="1701" y="2081"/>
              <a:ext cx="401" cy="429"/>
            </a:xfrm>
            <a:prstGeom prst="ellipse">
              <a:avLst/>
            </a:prstGeom>
            <a:solidFill>
              <a:srgbClr val="99FF99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4643" name="Line 19"/>
            <p:cNvSpPr>
              <a:spLocks noChangeShapeType="1"/>
            </p:cNvSpPr>
            <p:nvPr/>
          </p:nvSpPr>
          <p:spPr bwMode="auto">
            <a:xfrm flipH="1">
              <a:off x="1901" y="1707"/>
              <a:ext cx="206" cy="3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4644" name="Rectangle 20"/>
            <p:cNvSpPr>
              <a:spLocks noChangeArrowheads="1"/>
            </p:cNvSpPr>
            <p:nvPr/>
          </p:nvSpPr>
          <p:spPr bwMode="auto">
            <a:xfrm>
              <a:off x="490" y="1264"/>
              <a:ext cx="350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16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[2]</a:t>
              </a:r>
            </a:p>
          </p:txBody>
        </p:sp>
        <p:sp>
          <p:nvSpPr>
            <p:cNvPr id="154645" name="Rectangle 21"/>
            <p:cNvSpPr>
              <a:spLocks noChangeArrowheads="1"/>
            </p:cNvSpPr>
            <p:nvPr/>
          </p:nvSpPr>
          <p:spPr bwMode="auto">
            <a:xfrm>
              <a:off x="1725" y="1264"/>
              <a:ext cx="350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16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[3]</a:t>
              </a:r>
            </a:p>
          </p:txBody>
        </p:sp>
        <p:sp>
          <p:nvSpPr>
            <p:cNvPr id="154646" name="Rectangle 22"/>
            <p:cNvSpPr>
              <a:spLocks noChangeArrowheads="1"/>
            </p:cNvSpPr>
            <p:nvPr/>
          </p:nvSpPr>
          <p:spPr bwMode="auto">
            <a:xfrm>
              <a:off x="206" y="1860"/>
              <a:ext cx="350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16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[4]</a:t>
              </a:r>
            </a:p>
          </p:txBody>
        </p:sp>
        <p:sp>
          <p:nvSpPr>
            <p:cNvPr id="154647" name="Rectangle 23"/>
            <p:cNvSpPr>
              <a:spLocks noChangeArrowheads="1"/>
            </p:cNvSpPr>
            <p:nvPr/>
          </p:nvSpPr>
          <p:spPr bwMode="auto">
            <a:xfrm>
              <a:off x="971" y="1872"/>
              <a:ext cx="350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16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[5]</a:t>
              </a:r>
            </a:p>
          </p:txBody>
        </p:sp>
        <p:sp>
          <p:nvSpPr>
            <p:cNvPr id="154648" name="Rectangle 24"/>
            <p:cNvSpPr>
              <a:spLocks noChangeArrowheads="1"/>
            </p:cNvSpPr>
            <p:nvPr/>
          </p:nvSpPr>
          <p:spPr bwMode="auto">
            <a:xfrm>
              <a:off x="1609" y="1872"/>
              <a:ext cx="350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16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[6]</a:t>
              </a:r>
            </a:p>
          </p:txBody>
        </p:sp>
        <p:sp>
          <p:nvSpPr>
            <p:cNvPr id="154649" name="Rectangle 25"/>
            <p:cNvSpPr>
              <a:spLocks noChangeArrowheads="1"/>
            </p:cNvSpPr>
            <p:nvPr/>
          </p:nvSpPr>
          <p:spPr bwMode="auto">
            <a:xfrm>
              <a:off x="1109" y="528"/>
              <a:ext cx="350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16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[1]</a:t>
              </a:r>
            </a:p>
          </p:txBody>
        </p:sp>
        <p:sp>
          <p:nvSpPr>
            <p:cNvPr id="154650" name="Text Box 26"/>
            <p:cNvSpPr txBox="1">
              <a:spLocks noChangeArrowheads="1"/>
            </p:cNvSpPr>
            <p:nvPr/>
          </p:nvSpPr>
          <p:spPr bwMode="auto">
            <a:xfrm>
              <a:off x="1741" y="2191"/>
              <a:ext cx="294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ko-KR" altLang="en-US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</p:grpSp>
      <p:grpSp>
        <p:nvGrpSpPr>
          <p:cNvPr id="154651" name="Group 27"/>
          <p:cNvGrpSpPr>
            <a:grpSpLocks/>
          </p:cNvGrpSpPr>
          <p:nvPr/>
        </p:nvGrpSpPr>
        <p:grpSpPr bwMode="auto">
          <a:xfrm>
            <a:off x="5306114" y="990600"/>
            <a:ext cx="3298138" cy="2819400"/>
            <a:chOff x="3383" y="626"/>
            <a:chExt cx="2278" cy="1966"/>
          </a:xfrm>
        </p:grpSpPr>
        <p:sp>
          <p:nvSpPr>
            <p:cNvPr id="154652" name="Oval 28"/>
            <p:cNvSpPr>
              <a:spLocks noChangeArrowheads="1"/>
            </p:cNvSpPr>
            <p:nvPr/>
          </p:nvSpPr>
          <p:spPr bwMode="auto">
            <a:xfrm>
              <a:off x="4642" y="691"/>
              <a:ext cx="401" cy="429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4653" name="Rectangle 29"/>
            <p:cNvSpPr>
              <a:spLocks noChangeArrowheads="1"/>
            </p:cNvSpPr>
            <p:nvPr/>
          </p:nvSpPr>
          <p:spPr bwMode="auto">
            <a:xfrm>
              <a:off x="4690" y="780"/>
              <a:ext cx="303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20</a:t>
              </a:r>
            </a:p>
          </p:txBody>
        </p:sp>
        <p:sp>
          <p:nvSpPr>
            <p:cNvPr id="154654" name="Oval 30"/>
            <p:cNvSpPr>
              <a:spLocks noChangeArrowheads="1"/>
            </p:cNvSpPr>
            <p:nvPr/>
          </p:nvSpPr>
          <p:spPr bwMode="auto">
            <a:xfrm>
              <a:off x="4024" y="1427"/>
              <a:ext cx="401" cy="429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4655" name="Rectangle 31"/>
            <p:cNvSpPr>
              <a:spLocks noChangeArrowheads="1"/>
            </p:cNvSpPr>
            <p:nvPr/>
          </p:nvSpPr>
          <p:spPr bwMode="auto">
            <a:xfrm>
              <a:off x="4071" y="1516"/>
              <a:ext cx="303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15</a:t>
              </a:r>
            </a:p>
          </p:txBody>
        </p:sp>
        <p:sp>
          <p:nvSpPr>
            <p:cNvPr id="154656" name="Line 32"/>
            <p:cNvSpPr>
              <a:spLocks noChangeShapeType="1"/>
            </p:cNvSpPr>
            <p:nvPr/>
          </p:nvSpPr>
          <p:spPr bwMode="auto">
            <a:xfrm flipH="1">
              <a:off x="4362" y="1053"/>
              <a:ext cx="343" cy="4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4657" name="Oval 33"/>
            <p:cNvSpPr>
              <a:spLocks noChangeArrowheads="1"/>
            </p:cNvSpPr>
            <p:nvPr/>
          </p:nvSpPr>
          <p:spPr bwMode="auto">
            <a:xfrm>
              <a:off x="3544" y="2163"/>
              <a:ext cx="400" cy="429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4658" name="Rectangle 34"/>
            <p:cNvSpPr>
              <a:spLocks noChangeArrowheads="1"/>
            </p:cNvSpPr>
            <p:nvPr/>
          </p:nvSpPr>
          <p:spPr bwMode="auto">
            <a:xfrm>
              <a:off x="3591" y="2252"/>
              <a:ext cx="303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14</a:t>
              </a:r>
            </a:p>
          </p:txBody>
        </p:sp>
        <p:sp>
          <p:nvSpPr>
            <p:cNvPr id="154659" name="Line 35"/>
            <p:cNvSpPr>
              <a:spLocks noChangeShapeType="1"/>
            </p:cNvSpPr>
            <p:nvPr/>
          </p:nvSpPr>
          <p:spPr bwMode="auto">
            <a:xfrm flipH="1">
              <a:off x="3881" y="1789"/>
              <a:ext cx="206" cy="4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4660" name="Oval 36"/>
            <p:cNvSpPr>
              <a:spLocks noChangeArrowheads="1"/>
            </p:cNvSpPr>
            <p:nvPr/>
          </p:nvSpPr>
          <p:spPr bwMode="auto">
            <a:xfrm>
              <a:off x="5260" y="1427"/>
              <a:ext cx="401" cy="429"/>
            </a:xfrm>
            <a:prstGeom prst="ellipse">
              <a:avLst/>
            </a:prstGeom>
            <a:solidFill>
              <a:srgbClr val="99FF99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4661" name="Rectangle 37"/>
            <p:cNvSpPr>
              <a:spLocks noChangeArrowheads="1"/>
            </p:cNvSpPr>
            <p:nvPr/>
          </p:nvSpPr>
          <p:spPr bwMode="auto">
            <a:xfrm flipH="1">
              <a:off x="5308" y="1516"/>
              <a:ext cx="303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21</a:t>
              </a:r>
            </a:p>
          </p:txBody>
        </p:sp>
        <p:sp>
          <p:nvSpPr>
            <p:cNvPr id="154662" name="Line 38"/>
            <p:cNvSpPr>
              <a:spLocks noChangeShapeType="1"/>
            </p:cNvSpPr>
            <p:nvPr/>
          </p:nvSpPr>
          <p:spPr bwMode="auto">
            <a:xfrm>
              <a:off x="4980" y="1053"/>
              <a:ext cx="343" cy="4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4663" name="Oval 39"/>
            <p:cNvSpPr>
              <a:spLocks noChangeArrowheads="1"/>
            </p:cNvSpPr>
            <p:nvPr/>
          </p:nvSpPr>
          <p:spPr bwMode="auto">
            <a:xfrm>
              <a:off x="4368" y="2163"/>
              <a:ext cx="400" cy="429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4664" name="Rectangle 40"/>
            <p:cNvSpPr>
              <a:spLocks noChangeArrowheads="1"/>
            </p:cNvSpPr>
            <p:nvPr/>
          </p:nvSpPr>
          <p:spPr bwMode="auto">
            <a:xfrm flipH="1">
              <a:off x="4403" y="2252"/>
              <a:ext cx="303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10</a:t>
              </a:r>
            </a:p>
          </p:txBody>
        </p:sp>
        <p:sp>
          <p:nvSpPr>
            <p:cNvPr id="154665" name="Line 41"/>
            <p:cNvSpPr>
              <a:spLocks noChangeShapeType="1"/>
            </p:cNvSpPr>
            <p:nvPr/>
          </p:nvSpPr>
          <p:spPr bwMode="auto">
            <a:xfrm>
              <a:off x="4362" y="1789"/>
              <a:ext cx="206" cy="3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4666" name="Oval 42"/>
            <p:cNvSpPr>
              <a:spLocks noChangeArrowheads="1"/>
            </p:cNvSpPr>
            <p:nvPr/>
          </p:nvSpPr>
          <p:spPr bwMode="auto">
            <a:xfrm>
              <a:off x="4917" y="2163"/>
              <a:ext cx="401" cy="42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4667" name="Line 43"/>
            <p:cNvSpPr>
              <a:spLocks noChangeShapeType="1"/>
            </p:cNvSpPr>
            <p:nvPr/>
          </p:nvSpPr>
          <p:spPr bwMode="auto">
            <a:xfrm flipH="1">
              <a:off x="5117" y="1789"/>
              <a:ext cx="206" cy="3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4668" name="Rectangle 44"/>
            <p:cNvSpPr>
              <a:spLocks noChangeArrowheads="1"/>
            </p:cNvSpPr>
            <p:nvPr/>
          </p:nvSpPr>
          <p:spPr bwMode="auto">
            <a:xfrm>
              <a:off x="3700" y="1346"/>
              <a:ext cx="361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16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[2]</a:t>
              </a:r>
            </a:p>
          </p:txBody>
        </p:sp>
        <p:sp>
          <p:nvSpPr>
            <p:cNvPr id="154669" name="Rectangle 45"/>
            <p:cNvSpPr>
              <a:spLocks noChangeArrowheads="1"/>
            </p:cNvSpPr>
            <p:nvPr/>
          </p:nvSpPr>
          <p:spPr bwMode="auto">
            <a:xfrm>
              <a:off x="4936" y="1346"/>
              <a:ext cx="361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16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[3]</a:t>
              </a:r>
            </a:p>
          </p:txBody>
        </p:sp>
        <p:sp>
          <p:nvSpPr>
            <p:cNvPr id="154670" name="Rectangle 46"/>
            <p:cNvSpPr>
              <a:spLocks noChangeArrowheads="1"/>
            </p:cNvSpPr>
            <p:nvPr/>
          </p:nvSpPr>
          <p:spPr bwMode="auto">
            <a:xfrm>
              <a:off x="3383" y="1949"/>
              <a:ext cx="361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16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[4]</a:t>
              </a:r>
            </a:p>
          </p:txBody>
        </p:sp>
        <p:sp>
          <p:nvSpPr>
            <p:cNvPr id="154671" name="Rectangle 47"/>
            <p:cNvSpPr>
              <a:spLocks noChangeArrowheads="1"/>
            </p:cNvSpPr>
            <p:nvPr/>
          </p:nvSpPr>
          <p:spPr bwMode="auto">
            <a:xfrm>
              <a:off x="4170" y="1988"/>
              <a:ext cx="361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16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[5]</a:t>
              </a:r>
            </a:p>
          </p:txBody>
        </p:sp>
        <p:sp>
          <p:nvSpPr>
            <p:cNvPr id="154672" name="Rectangle 48"/>
            <p:cNvSpPr>
              <a:spLocks noChangeArrowheads="1"/>
            </p:cNvSpPr>
            <p:nvPr/>
          </p:nvSpPr>
          <p:spPr bwMode="auto">
            <a:xfrm>
              <a:off x="4793" y="1970"/>
              <a:ext cx="361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16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[6]</a:t>
              </a:r>
            </a:p>
          </p:txBody>
        </p:sp>
        <p:sp>
          <p:nvSpPr>
            <p:cNvPr id="154673" name="Text Box 49"/>
            <p:cNvSpPr txBox="1">
              <a:spLocks noChangeArrowheads="1"/>
            </p:cNvSpPr>
            <p:nvPr/>
          </p:nvSpPr>
          <p:spPr bwMode="auto">
            <a:xfrm>
              <a:off x="5012" y="2241"/>
              <a:ext cx="215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54674" name="Rectangle 50"/>
            <p:cNvSpPr>
              <a:spLocks noChangeArrowheads="1"/>
            </p:cNvSpPr>
            <p:nvPr/>
          </p:nvSpPr>
          <p:spPr bwMode="auto">
            <a:xfrm>
              <a:off x="4350" y="626"/>
              <a:ext cx="361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16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[1]</a:t>
              </a:r>
            </a:p>
          </p:txBody>
        </p:sp>
      </p:grpSp>
      <p:grpSp>
        <p:nvGrpSpPr>
          <p:cNvPr id="154675" name="Group 51"/>
          <p:cNvGrpSpPr>
            <a:grpSpLocks/>
          </p:cNvGrpSpPr>
          <p:nvPr/>
        </p:nvGrpSpPr>
        <p:grpSpPr bwMode="auto">
          <a:xfrm>
            <a:off x="2425076" y="3733800"/>
            <a:ext cx="3305799" cy="2740025"/>
            <a:chOff x="1564" y="2112"/>
            <a:chExt cx="2233" cy="1966"/>
          </a:xfrm>
        </p:grpSpPr>
        <p:sp>
          <p:nvSpPr>
            <p:cNvPr id="154676" name="Oval 52"/>
            <p:cNvSpPr>
              <a:spLocks noChangeArrowheads="1"/>
            </p:cNvSpPr>
            <p:nvPr/>
          </p:nvSpPr>
          <p:spPr bwMode="auto">
            <a:xfrm>
              <a:off x="2778" y="2177"/>
              <a:ext cx="401" cy="429"/>
            </a:xfrm>
            <a:prstGeom prst="ellipse">
              <a:avLst/>
            </a:prstGeom>
            <a:solidFill>
              <a:srgbClr val="99FF99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677" name="Rectangle 53"/>
            <p:cNvSpPr>
              <a:spLocks noChangeArrowheads="1"/>
            </p:cNvSpPr>
            <p:nvPr/>
          </p:nvSpPr>
          <p:spPr bwMode="auto">
            <a:xfrm>
              <a:off x="2830" y="2266"/>
              <a:ext cx="29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21</a:t>
              </a:r>
            </a:p>
          </p:txBody>
        </p:sp>
        <p:sp>
          <p:nvSpPr>
            <p:cNvPr id="154678" name="Oval 54"/>
            <p:cNvSpPr>
              <a:spLocks noChangeArrowheads="1"/>
            </p:cNvSpPr>
            <p:nvPr/>
          </p:nvSpPr>
          <p:spPr bwMode="auto">
            <a:xfrm>
              <a:off x="2160" y="2913"/>
              <a:ext cx="401" cy="429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679" name="Rectangle 55"/>
            <p:cNvSpPr>
              <a:spLocks noChangeArrowheads="1"/>
            </p:cNvSpPr>
            <p:nvPr/>
          </p:nvSpPr>
          <p:spPr bwMode="auto">
            <a:xfrm>
              <a:off x="2211" y="3002"/>
              <a:ext cx="29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15</a:t>
              </a:r>
            </a:p>
          </p:txBody>
        </p:sp>
        <p:sp>
          <p:nvSpPr>
            <p:cNvPr id="154680" name="Line 56"/>
            <p:cNvSpPr>
              <a:spLocks noChangeShapeType="1"/>
            </p:cNvSpPr>
            <p:nvPr/>
          </p:nvSpPr>
          <p:spPr bwMode="auto">
            <a:xfrm flipH="1">
              <a:off x="2498" y="2539"/>
              <a:ext cx="343" cy="4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681" name="Oval 57"/>
            <p:cNvSpPr>
              <a:spLocks noChangeArrowheads="1"/>
            </p:cNvSpPr>
            <p:nvPr/>
          </p:nvSpPr>
          <p:spPr bwMode="auto">
            <a:xfrm>
              <a:off x="1680" y="3649"/>
              <a:ext cx="400" cy="429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682" name="Rectangle 58"/>
            <p:cNvSpPr>
              <a:spLocks noChangeArrowheads="1"/>
            </p:cNvSpPr>
            <p:nvPr/>
          </p:nvSpPr>
          <p:spPr bwMode="auto">
            <a:xfrm>
              <a:off x="1731" y="3739"/>
              <a:ext cx="29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14</a:t>
              </a:r>
            </a:p>
          </p:txBody>
        </p:sp>
        <p:sp>
          <p:nvSpPr>
            <p:cNvPr id="154683" name="Line 59"/>
            <p:cNvSpPr>
              <a:spLocks noChangeShapeType="1"/>
            </p:cNvSpPr>
            <p:nvPr/>
          </p:nvSpPr>
          <p:spPr bwMode="auto">
            <a:xfrm flipH="1">
              <a:off x="2017" y="3275"/>
              <a:ext cx="206" cy="4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684" name="Oval 60"/>
            <p:cNvSpPr>
              <a:spLocks noChangeArrowheads="1"/>
            </p:cNvSpPr>
            <p:nvPr/>
          </p:nvSpPr>
          <p:spPr bwMode="auto">
            <a:xfrm>
              <a:off x="3396" y="2913"/>
              <a:ext cx="401" cy="42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685" name="Rectangle 61"/>
            <p:cNvSpPr>
              <a:spLocks noChangeArrowheads="1"/>
            </p:cNvSpPr>
            <p:nvPr/>
          </p:nvSpPr>
          <p:spPr bwMode="auto">
            <a:xfrm flipH="1">
              <a:off x="3450" y="3002"/>
              <a:ext cx="297" cy="2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20</a:t>
              </a:r>
            </a:p>
          </p:txBody>
        </p:sp>
        <p:sp>
          <p:nvSpPr>
            <p:cNvPr id="154686" name="Line 62"/>
            <p:cNvSpPr>
              <a:spLocks noChangeShapeType="1"/>
            </p:cNvSpPr>
            <p:nvPr/>
          </p:nvSpPr>
          <p:spPr bwMode="auto">
            <a:xfrm>
              <a:off x="3116" y="2539"/>
              <a:ext cx="343" cy="4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687" name="Oval 63"/>
            <p:cNvSpPr>
              <a:spLocks noChangeArrowheads="1"/>
            </p:cNvSpPr>
            <p:nvPr/>
          </p:nvSpPr>
          <p:spPr bwMode="auto">
            <a:xfrm>
              <a:off x="2504" y="3649"/>
              <a:ext cx="400" cy="429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688" name="Rectangle 64"/>
            <p:cNvSpPr>
              <a:spLocks noChangeArrowheads="1"/>
            </p:cNvSpPr>
            <p:nvPr/>
          </p:nvSpPr>
          <p:spPr bwMode="auto">
            <a:xfrm flipH="1">
              <a:off x="2541" y="3739"/>
              <a:ext cx="29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10</a:t>
              </a:r>
            </a:p>
          </p:txBody>
        </p:sp>
        <p:sp>
          <p:nvSpPr>
            <p:cNvPr id="154689" name="Line 65"/>
            <p:cNvSpPr>
              <a:spLocks noChangeShapeType="1"/>
            </p:cNvSpPr>
            <p:nvPr/>
          </p:nvSpPr>
          <p:spPr bwMode="auto">
            <a:xfrm>
              <a:off x="2498" y="3275"/>
              <a:ext cx="206" cy="3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690" name="Oval 66"/>
            <p:cNvSpPr>
              <a:spLocks noChangeArrowheads="1"/>
            </p:cNvSpPr>
            <p:nvPr/>
          </p:nvSpPr>
          <p:spPr bwMode="auto">
            <a:xfrm>
              <a:off x="3053" y="3649"/>
              <a:ext cx="401" cy="42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691" name="Line 67"/>
            <p:cNvSpPr>
              <a:spLocks noChangeShapeType="1"/>
            </p:cNvSpPr>
            <p:nvPr/>
          </p:nvSpPr>
          <p:spPr bwMode="auto">
            <a:xfrm flipH="1">
              <a:off x="3253" y="3275"/>
              <a:ext cx="206" cy="3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692" name="Rectangle 68"/>
            <p:cNvSpPr>
              <a:spLocks noChangeArrowheads="1"/>
            </p:cNvSpPr>
            <p:nvPr/>
          </p:nvSpPr>
          <p:spPr bwMode="auto">
            <a:xfrm>
              <a:off x="1842" y="2832"/>
              <a:ext cx="353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16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[2]</a:t>
              </a:r>
            </a:p>
          </p:txBody>
        </p:sp>
        <p:sp>
          <p:nvSpPr>
            <p:cNvPr id="154693" name="Rectangle 69"/>
            <p:cNvSpPr>
              <a:spLocks noChangeArrowheads="1"/>
            </p:cNvSpPr>
            <p:nvPr/>
          </p:nvSpPr>
          <p:spPr bwMode="auto">
            <a:xfrm>
              <a:off x="3077" y="2832"/>
              <a:ext cx="353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16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[3]</a:t>
              </a:r>
            </a:p>
          </p:txBody>
        </p:sp>
        <p:sp>
          <p:nvSpPr>
            <p:cNvPr id="154694" name="Rectangle 70"/>
            <p:cNvSpPr>
              <a:spLocks noChangeArrowheads="1"/>
            </p:cNvSpPr>
            <p:nvPr/>
          </p:nvSpPr>
          <p:spPr bwMode="auto">
            <a:xfrm>
              <a:off x="1564" y="3455"/>
              <a:ext cx="353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16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[4]</a:t>
              </a:r>
            </a:p>
          </p:txBody>
        </p:sp>
        <p:sp>
          <p:nvSpPr>
            <p:cNvPr id="154695" name="Rectangle 71"/>
            <p:cNvSpPr>
              <a:spLocks noChangeArrowheads="1"/>
            </p:cNvSpPr>
            <p:nvPr/>
          </p:nvSpPr>
          <p:spPr bwMode="auto">
            <a:xfrm>
              <a:off x="2321" y="3459"/>
              <a:ext cx="353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16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[5]</a:t>
              </a:r>
            </a:p>
          </p:txBody>
        </p:sp>
        <p:sp>
          <p:nvSpPr>
            <p:cNvPr id="154696" name="Rectangle 72"/>
            <p:cNvSpPr>
              <a:spLocks noChangeArrowheads="1"/>
            </p:cNvSpPr>
            <p:nvPr/>
          </p:nvSpPr>
          <p:spPr bwMode="auto">
            <a:xfrm>
              <a:off x="2933" y="3456"/>
              <a:ext cx="353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16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[6]</a:t>
              </a:r>
            </a:p>
          </p:txBody>
        </p:sp>
        <p:sp>
          <p:nvSpPr>
            <p:cNvPr id="154697" name="Text Box 73"/>
            <p:cNvSpPr txBox="1">
              <a:spLocks noChangeArrowheads="1"/>
            </p:cNvSpPr>
            <p:nvPr/>
          </p:nvSpPr>
          <p:spPr bwMode="auto">
            <a:xfrm>
              <a:off x="3135" y="3759"/>
              <a:ext cx="21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ko-KR" altLang="en-US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54698" name="Rectangle 74"/>
            <p:cNvSpPr>
              <a:spLocks noChangeArrowheads="1"/>
            </p:cNvSpPr>
            <p:nvPr/>
          </p:nvSpPr>
          <p:spPr bwMode="auto">
            <a:xfrm>
              <a:off x="2489" y="2112"/>
              <a:ext cx="353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16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[1]</a:t>
              </a:r>
            </a:p>
          </p:txBody>
        </p:sp>
      </p:grpSp>
      <p:sp>
        <p:nvSpPr>
          <p:cNvPr id="154699" name="AutoShape 75"/>
          <p:cNvSpPr>
            <a:spLocks noChangeArrowheads="1"/>
          </p:cNvSpPr>
          <p:nvPr/>
        </p:nvSpPr>
        <p:spPr bwMode="auto">
          <a:xfrm>
            <a:off x="4572000" y="1804868"/>
            <a:ext cx="609600" cy="733663"/>
          </a:xfrm>
          <a:prstGeom prst="rightArrow">
            <a:avLst>
              <a:gd name="adj1" fmla="val 50000"/>
              <a:gd name="adj2" fmla="val 4625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4700" name="AutoShape 76"/>
          <p:cNvSpPr>
            <a:spLocks noChangeArrowheads="1"/>
          </p:cNvSpPr>
          <p:nvPr/>
        </p:nvSpPr>
        <p:spPr bwMode="auto">
          <a:xfrm rot="8543010">
            <a:off x="5410200" y="3938468"/>
            <a:ext cx="533400" cy="733663"/>
          </a:xfrm>
          <a:prstGeom prst="rightArrow">
            <a:avLst>
              <a:gd name="adj1" fmla="val 50000"/>
              <a:gd name="adj2" fmla="val 4625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495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99" grpId="0" animBg="1"/>
      <p:bldP spid="15470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Deletion (1)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element pop(</a:t>
            </a:r>
            <a:r>
              <a:rPr lang="en-US" altLang="ko-KR" sz="1800" b="1" dirty="0" err="1">
                <a:latin typeface="Courier New" pitchFamily="49" charset="0"/>
                <a:ea typeface="바탕체" pitchFamily="17" charset="-127"/>
              </a:rPr>
              <a:t>int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*n)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/* deletes the node of the largest key from the heap</a:t>
            </a:r>
            <a:r>
              <a:rPr lang="ko-KR" altLang="en-US" sz="1800" b="1" dirty="0">
                <a:latin typeface="Courier New" pitchFamily="49" charset="0"/>
                <a:ea typeface="바탕체" pitchFamily="17" charset="-127"/>
              </a:rPr>
              <a:t> */</a:t>
            </a:r>
            <a:endParaRPr lang="ko-KR" altLang="en-US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ko-KR" altLang="en-US" sz="1800" b="1" dirty="0">
                <a:latin typeface="Courier New" pitchFamily="49" charset="0"/>
                <a:ea typeface="바탕체" pitchFamily="17" charset="-127"/>
              </a:rPr>
              <a:t>{</a:t>
            </a:r>
            <a:endParaRPr lang="ko-KR" altLang="en-US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ko-KR" altLang="en-US" sz="1800" b="1" dirty="0">
                <a:latin typeface="Courier New" pitchFamily="49" charset="0"/>
                <a:ea typeface="바탕체" pitchFamily="17" charset="-127"/>
              </a:rPr>
              <a:t>   </a:t>
            </a:r>
            <a:r>
              <a:rPr lang="en-US" altLang="ko-KR" sz="1800" b="1" dirty="0" err="1">
                <a:latin typeface="Courier New" pitchFamily="49" charset="0"/>
                <a:ea typeface="바탕체" pitchFamily="17" charset="-127"/>
              </a:rPr>
              <a:t>int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parent, child;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  element item, temp;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  if (HEAP_EMPTY(*n)) {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     </a:t>
            </a:r>
            <a:r>
              <a:rPr lang="en-US" altLang="ko-KR" sz="1800" b="1" dirty="0" err="1">
                <a:latin typeface="Courier New" pitchFamily="49" charset="0"/>
                <a:ea typeface="바탕체" pitchFamily="17" charset="-127"/>
              </a:rPr>
              <a:t>fprintf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(</a:t>
            </a:r>
            <a:r>
              <a:rPr lang="en-US" altLang="ko-KR" sz="1800" b="1" dirty="0" err="1">
                <a:latin typeface="Courier New" pitchFamily="49" charset="0"/>
                <a:ea typeface="바탕체" pitchFamily="17" charset="-127"/>
              </a:rPr>
              <a:t>stderr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, "The heap is empty");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     exit(EXIT_FAILURE);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  }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   /* store the largest key</a:t>
            </a:r>
            <a:r>
              <a:rPr lang="ko-KR" altLang="en-US" sz="1800" b="1" dirty="0">
                <a:latin typeface="Courier New" pitchFamily="49" charset="0"/>
                <a:ea typeface="바탕체" pitchFamily="17" charset="-127"/>
              </a:rPr>
              <a:t> */</a:t>
            </a:r>
            <a:endParaRPr lang="ko-KR" altLang="en-US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ko-KR" altLang="en-US" sz="1800" b="1" dirty="0">
                <a:latin typeface="Courier New" pitchFamily="49" charset="0"/>
                <a:ea typeface="바탕체" pitchFamily="17" charset="-127"/>
              </a:rPr>
              <a:t>   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item = heap[1];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   /* use the last node to reconfigure the heap</a:t>
            </a:r>
            <a:r>
              <a:rPr lang="ko-KR" altLang="en-US" sz="1800" b="1" dirty="0">
                <a:latin typeface="Courier New" pitchFamily="49" charset="0"/>
                <a:ea typeface="바탕체" pitchFamily="17" charset="-127"/>
              </a:rPr>
              <a:t> */</a:t>
            </a:r>
            <a:endParaRPr lang="ko-KR" altLang="en-US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ko-KR" altLang="en-US" sz="1800" b="1" dirty="0">
                <a:latin typeface="Courier New" pitchFamily="49" charset="0"/>
                <a:ea typeface="바탕체" pitchFamily="17" charset="-127"/>
              </a:rPr>
              <a:t>   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temp = heap[(*n)--];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  parent = 1;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  child = 2;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</a:t>
            </a:r>
            <a:endParaRPr lang="ko-KR" altLang="en-US" sz="1800" b="1" dirty="0">
              <a:latin typeface="Courier New" pitchFamily="49" charset="0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64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8657620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Deletion (2)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09650"/>
            <a:ext cx="8305800" cy="523875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 while (child &lt;= *n) {    </a:t>
            </a:r>
          </a:p>
          <a:p>
            <a:pPr algn="just"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  /* search the largest child of current parent </a:t>
            </a:r>
            <a:r>
              <a:rPr lang="ko-KR" altLang="en-US" sz="1800" b="1" dirty="0">
                <a:latin typeface="Courier New" pitchFamily="49" charset="0"/>
                <a:ea typeface="바탕체" pitchFamily="17" charset="-127"/>
              </a:rPr>
              <a:t>*/</a:t>
            </a:r>
            <a:endParaRPr lang="ko-KR" altLang="en-US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ko-KR" altLang="en-US" sz="1800" b="1" dirty="0">
                <a:latin typeface="Courier New" pitchFamily="49" charset="0"/>
                <a:ea typeface="바탕체" pitchFamily="17" charset="-127"/>
              </a:rPr>
              <a:t>    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if ((child&lt;*n) &amp;&amp; (heap[child].key&lt;heap[child+1].key))     </a:t>
            </a:r>
          </a:p>
          <a:p>
            <a:pPr algn="just"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       child++;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   if (</a:t>
            </a:r>
            <a:r>
              <a:rPr lang="en-US" altLang="ko-KR" sz="1800" b="1" dirty="0" err="1">
                <a:latin typeface="Courier New" pitchFamily="49" charset="0"/>
                <a:ea typeface="바탕체" pitchFamily="17" charset="-127"/>
              </a:rPr>
              <a:t>temp.key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&gt;= heap[child].key) break;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   /* move to the lower level */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ko-KR" altLang="en-US" sz="1800" b="1" dirty="0">
                <a:latin typeface="Courier New" pitchFamily="49" charset="0"/>
                <a:ea typeface="바탕체" pitchFamily="17" charset="-127"/>
              </a:rPr>
              <a:t>    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heap[parent] = heap[child];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   parent = child;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   child *= 2;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 } /* while */</a:t>
            </a:r>
            <a:endParaRPr lang="ko-KR" altLang="en-US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 heap[parent] = temp;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 return item;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>
              <a:buFontTx/>
              <a:buNone/>
            </a:pPr>
            <a:r>
              <a:rPr lang="ko-KR" alt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65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3488454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Deletion (1)</a:t>
            </a:r>
          </a:p>
        </p:txBody>
      </p:sp>
      <p:sp>
        <p:nvSpPr>
          <p:cNvPr id="59" name="슬라이드 번호 개체 틀 5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66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157698" name="Line 2"/>
          <p:cNvSpPr>
            <a:spLocks noChangeShapeType="1"/>
          </p:cNvSpPr>
          <p:nvPr/>
        </p:nvSpPr>
        <p:spPr bwMode="auto">
          <a:xfrm>
            <a:off x="6096000" y="3422650"/>
            <a:ext cx="381000" cy="692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7699" name="Line 3"/>
          <p:cNvSpPr>
            <a:spLocks noChangeShapeType="1"/>
          </p:cNvSpPr>
          <p:nvPr/>
        </p:nvSpPr>
        <p:spPr bwMode="auto">
          <a:xfrm flipH="1">
            <a:off x="5376863" y="3422650"/>
            <a:ext cx="307975" cy="631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7701" name="Oval 5"/>
          <p:cNvSpPr>
            <a:spLocks noChangeArrowheads="1"/>
          </p:cNvSpPr>
          <p:nvPr/>
        </p:nvSpPr>
        <p:spPr bwMode="auto">
          <a:xfrm>
            <a:off x="2289175" y="1695450"/>
            <a:ext cx="598488" cy="615950"/>
          </a:xfrm>
          <a:prstGeom prst="ellipse">
            <a:avLst/>
          </a:prstGeom>
          <a:solidFill>
            <a:srgbClr val="99FF99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2384543" y="1790700"/>
            <a:ext cx="4680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20</a:t>
            </a:r>
          </a:p>
        </p:txBody>
      </p:sp>
      <p:grpSp>
        <p:nvGrpSpPr>
          <p:cNvPr id="157703" name="Group 7"/>
          <p:cNvGrpSpPr>
            <a:grpSpLocks/>
          </p:cNvGrpSpPr>
          <p:nvPr/>
        </p:nvGrpSpPr>
        <p:grpSpPr bwMode="auto">
          <a:xfrm>
            <a:off x="1366838" y="2214563"/>
            <a:ext cx="1016000" cy="1150937"/>
            <a:chOff x="1540" y="1152"/>
            <a:chExt cx="476" cy="524"/>
          </a:xfrm>
        </p:grpSpPr>
        <p:grpSp>
          <p:nvGrpSpPr>
            <p:cNvPr id="157704" name="Group 8"/>
            <p:cNvGrpSpPr>
              <a:grpSpLocks/>
            </p:cNvGrpSpPr>
            <p:nvPr/>
          </p:nvGrpSpPr>
          <p:grpSpPr bwMode="auto">
            <a:xfrm>
              <a:off x="1540" y="1396"/>
              <a:ext cx="280" cy="280"/>
              <a:chOff x="1540" y="1396"/>
              <a:chExt cx="280" cy="280"/>
            </a:xfrm>
          </p:grpSpPr>
          <p:sp>
            <p:nvSpPr>
              <p:cNvPr id="157705" name="Oval 9"/>
              <p:cNvSpPr>
                <a:spLocks noChangeArrowheads="1"/>
              </p:cNvSpPr>
              <p:nvPr/>
            </p:nvSpPr>
            <p:spPr bwMode="auto">
              <a:xfrm>
                <a:off x="1540" y="1396"/>
                <a:ext cx="280" cy="28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7706" name="Rectangle 10"/>
              <p:cNvSpPr>
                <a:spLocks noChangeArrowheads="1"/>
              </p:cNvSpPr>
              <p:nvPr/>
            </p:nvSpPr>
            <p:spPr bwMode="auto">
              <a:xfrm>
                <a:off x="1583" y="1439"/>
                <a:ext cx="219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ko-KR" altLang="en-US" sz="2000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  <a:cs typeface="Consolas" pitchFamily="49" charset="0"/>
                  </a:rPr>
                  <a:t>15</a:t>
                </a:r>
              </a:p>
            </p:txBody>
          </p:sp>
        </p:grpSp>
        <p:sp>
          <p:nvSpPr>
            <p:cNvPr id="157707" name="Line 11"/>
            <p:cNvSpPr>
              <a:spLocks noChangeShapeType="1"/>
            </p:cNvSpPr>
            <p:nvPr/>
          </p:nvSpPr>
          <p:spPr bwMode="auto">
            <a:xfrm flipH="1">
              <a:off x="1776" y="1152"/>
              <a:ext cx="24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57708" name="Group 12"/>
          <p:cNvGrpSpPr>
            <a:grpSpLocks/>
          </p:cNvGrpSpPr>
          <p:nvPr/>
        </p:nvGrpSpPr>
        <p:grpSpPr bwMode="auto">
          <a:xfrm>
            <a:off x="647700" y="3268663"/>
            <a:ext cx="812800" cy="1150937"/>
            <a:chOff x="1204" y="1632"/>
            <a:chExt cx="380" cy="524"/>
          </a:xfrm>
        </p:grpSpPr>
        <p:grpSp>
          <p:nvGrpSpPr>
            <p:cNvPr id="157709" name="Group 13"/>
            <p:cNvGrpSpPr>
              <a:grpSpLocks/>
            </p:cNvGrpSpPr>
            <p:nvPr/>
          </p:nvGrpSpPr>
          <p:grpSpPr bwMode="auto">
            <a:xfrm>
              <a:off x="1204" y="1876"/>
              <a:ext cx="280" cy="280"/>
              <a:chOff x="1204" y="1876"/>
              <a:chExt cx="280" cy="280"/>
            </a:xfrm>
          </p:grpSpPr>
          <p:sp>
            <p:nvSpPr>
              <p:cNvPr id="157710" name="Oval 14"/>
              <p:cNvSpPr>
                <a:spLocks noChangeArrowheads="1"/>
              </p:cNvSpPr>
              <p:nvPr/>
            </p:nvSpPr>
            <p:spPr bwMode="auto">
              <a:xfrm>
                <a:off x="1204" y="1876"/>
                <a:ext cx="280" cy="28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7711" name="Rectangle 15"/>
              <p:cNvSpPr>
                <a:spLocks noChangeArrowheads="1"/>
              </p:cNvSpPr>
              <p:nvPr/>
            </p:nvSpPr>
            <p:spPr bwMode="auto">
              <a:xfrm>
                <a:off x="1248" y="1919"/>
                <a:ext cx="219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ko-KR" altLang="en-US" sz="2000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  <a:cs typeface="Consolas" pitchFamily="49" charset="0"/>
                  </a:rPr>
                  <a:t>14</a:t>
                </a:r>
              </a:p>
            </p:txBody>
          </p:sp>
        </p:grpSp>
        <p:sp>
          <p:nvSpPr>
            <p:cNvPr id="157712" name="Line 16"/>
            <p:cNvSpPr>
              <a:spLocks noChangeShapeType="1"/>
            </p:cNvSpPr>
            <p:nvPr/>
          </p:nvSpPr>
          <p:spPr bwMode="auto">
            <a:xfrm flipH="1">
              <a:off x="1440" y="1632"/>
              <a:ext cx="144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57713" name="Group 17"/>
          <p:cNvGrpSpPr>
            <a:grpSpLocks/>
          </p:cNvGrpSpPr>
          <p:nvPr/>
        </p:nvGrpSpPr>
        <p:grpSpPr bwMode="auto">
          <a:xfrm>
            <a:off x="2792413" y="2214563"/>
            <a:ext cx="1017587" cy="1150937"/>
            <a:chOff x="2208" y="1152"/>
            <a:chExt cx="476" cy="524"/>
          </a:xfrm>
        </p:grpSpPr>
        <p:grpSp>
          <p:nvGrpSpPr>
            <p:cNvPr id="157714" name="Group 18"/>
            <p:cNvGrpSpPr>
              <a:grpSpLocks/>
            </p:cNvGrpSpPr>
            <p:nvPr/>
          </p:nvGrpSpPr>
          <p:grpSpPr bwMode="auto">
            <a:xfrm>
              <a:off x="2404" y="1396"/>
              <a:ext cx="280" cy="280"/>
              <a:chOff x="2404" y="1396"/>
              <a:chExt cx="280" cy="280"/>
            </a:xfrm>
          </p:grpSpPr>
          <p:sp>
            <p:nvSpPr>
              <p:cNvPr id="157715" name="Oval 19"/>
              <p:cNvSpPr>
                <a:spLocks noChangeArrowheads="1"/>
              </p:cNvSpPr>
              <p:nvPr/>
            </p:nvSpPr>
            <p:spPr bwMode="auto">
              <a:xfrm>
                <a:off x="2404" y="1396"/>
                <a:ext cx="280" cy="28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7716" name="Rectangle 20"/>
              <p:cNvSpPr>
                <a:spLocks noChangeArrowheads="1"/>
              </p:cNvSpPr>
              <p:nvPr/>
            </p:nvSpPr>
            <p:spPr bwMode="auto">
              <a:xfrm flipH="1">
                <a:off x="2454" y="1439"/>
                <a:ext cx="159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ko-KR" altLang="en-US" sz="2000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  <a:cs typeface="Consolas" pitchFamily="49" charset="0"/>
                  </a:rPr>
                  <a:t>2</a:t>
                </a:r>
              </a:p>
            </p:txBody>
          </p:sp>
        </p:grpSp>
        <p:sp>
          <p:nvSpPr>
            <p:cNvPr id="157717" name="Line 21"/>
            <p:cNvSpPr>
              <a:spLocks noChangeShapeType="1"/>
            </p:cNvSpPr>
            <p:nvPr/>
          </p:nvSpPr>
          <p:spPr bwMode="auto">
            <a:xfrm>
              <a:off x="2208" y="1152"/>
              <a:ext cx="24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57718" name="Group 22"/>
          <p:cNvGrpSpPr>
            <a:grpSpLocks/>
          </p:cNvGrpSpPr>
          <p:nvPr/>
        </p:nvGrpSpPr>
        <p:grpSpPr bwMode="auto">
          <a:xfrm>
            <a:off x="1879600" y="3805238"/>
            <a:ext cx="596900" cy="614362"/>
            <a:chOff x="1780" y="1876"/>
            <a:chExt cx="280" cy="280"/>
          </a:xfrm>
        </p:grpSpPr>
        <p:sp>
          <p:nvSpPr>
            <p:cNvPr id="157719" name="Oval 23"/>
            <p:cNvSpPr>
              <a:spLocks noChangeArrowheads="1"/>
            </p:cNvSpPr>
            <p:nvPr/>
          </p:nvSpPr>
          <p:spPr bwMode="auto">
            <a:xfrm>
              <a:off x="1780" y="1876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7720" name="Rectangle 24"/>
            <p:cNvSpPr>
              <a:spLocks noChangeArrowheads="1"/>
            </p:cNvSpPr>
            <p:nvPr/>
          </p:nvSpPr>
          <p:spPr bwMode="auto">
            <a:xfrm flipH="1">
              <a:off x="1799" y="1919"/>
              <a:ext cx="22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10</a:t>
              </a:r>
            </a:p>
          </p:txBody>
        </p:sp>
      </p:grpSp>
      <p:sp>
        <p:nvSpPr>
          <p:cNvPr id="157721" name="Line 25"/>
          <p:cNvSpPr>
            <a:spLocks noChangeShapeType="1"/>
          </p:cNvSpPr>
          <p:nvPr/>
        </p:nvSpPr>
        <p:spPr bwMode="auto">
          <a:xfrm>
            <a:off x="1870075" y="3268663"/>
            <a:ext cx="307975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7722" name="Rectangle 26"/>
          <p:cNvSpPr>
            <a:spLocks noChangeArrowheads="1"/>
          </p:cNvSpPr>
          <p:nvPr/>
        </p:nvSpPr>
        <p:spPr bwMode="auto">
          <a:xfrm>
            <a:off x="999188" y="2668918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[2]</a:t>
            </a:r>
          </a:p>
        </p:txBody>
      </p:sp>
      <p:sp>
        <p:nvSpPr>
          <p:cNvPr id="157723" name="Rectangle 27"/>
          <p:cNvSpPr>
            <a:spLocks noChangeArrowheads="1"/>
          </p:cNvSpPr>
          <p:nvPr/>
        </p:nvSpPr>
        <p:spPr bwMode="auto">
          <a:xfrm>
            <a:off x="2844657" y="2668918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[3]</a:t>
            </a:r>
          </a:p>
        </p:txBody>
      </p:sp>
      <p:sp>
        <p:nvSpPr>
          <p:cNvPr id="157724" name="Rectangle 28"/>
          <p:cNvSpPr>
            <a:spLocks noChangeArrowheads="1"/>
          </p:cNvSpPr>
          <p:nvPr/>
        </p:nvSpPr>
        <p:spPr bwMode="auto">
          <a:xfrm>
            <a:off x="385620" y="3511880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[4]</a:t>
            </a:r>
          </a:p>
        </p:txBody>
      </p:sp>
      <p:sp>
        <p:nvSpPr>
          <p:cNvPr id="157725" name="Rectangle 29"/>
          <p:cNvSpPr>
            <a:spLocks noChangeArrowheads="1"/>
          </p:cNvSpPr>
          <p:nvPr/>
        </p:nvSpPr>
        <p:spPr bwMode="auto">
          <a:xfrm>
            <a:off x="1613551" y="3511880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[5]</a:t>
            </a:r>
          </a:p>
        </p:txBody>
      </p:sp>
      <p:sp>
        <p:nvSpPr>
          <p:cNvPr id="157726" name="Rectangle 30"/>
          <p:cNvSpPr>
            <a:spLocks noChangeArrowheads="1"/>
          </p:cNvSpPr>
          <p:nvPr/>
        </p:nvSpPr>
        <p:spPr bwMode="auto">
          <a:xfrm>
            <a:off x="1923908" y="1614818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[1]</a:t>
            </a:r>
          </a:p>
        </p:txBody>
      </p:sp>
      <p:sp>
        <p:nvSpPr>
          <p:cNvPr id="157727" name="Oval 31"/>
          <p:cNvSpPr>
            <a:spLocks noChangeArrowheads="1"/>
          </p:cNvSpPr>
          <p:nvPr/>
        </p:nvSpPr>
        <p:spPr bwMode="auto">
          <a:xfrm>
            <a:off x="6515100" y="1851025"/>
            <a:ext cx="598488" cy="614363"/>
          </a:xfrm>
          <a:prstGeom prst="ellipse">
            <a:avLst/>
          </a:prstGeom>
          <a:solidFill>
            <a:srgbClr val="99FF99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7728" name="Rectangle 32"/>
          <p:cNvSpPr>
            <a:spLocks noChangeArrowheads="1"/>
          </p:cNvSpPr>
          <p:nvPr/>
        </p:nvSpPr>
        <p:spPr bwMode="auto">
          <a:xfrm>
            <a:off x="6718300" y="1944688"/>
            <a:ext cx="2476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57729" name="Group 33"/>
          <p:cNvGrpSpPr>
            <a:grpSpLocks/>
          </p:cNvGrpSpPr>
          <p:nvPr/>
        </p:nvGrpSpPr>
        <p:grpSpPr bwMode="auto">
          <a:xfrm>
            <a:off x="5591175" y="2905125"/>
            <a:ext cx="598488" cy="614363"/>
            <a:chOff x="3316" y="1396"/>
            <a:chExt cx="280" cy="280"/>
          </a:xfrm>
        </p:grpSpPr>
        <p:sp>
          <p:nvSpPr>
            <p:cNvPr id="157730" name="Oval 34"/>
            <p:cNvSpPr>
              <a:spLocks noChangeArrowheads="1"/>
            </p:cNvSpPr>
            <p:nvPr/>
          </p:nvSpPr>
          <p:spPr bwMode="auto">
            <a:xfrm>
              <a:off x="3316" y="1396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7731" name="Rectangle 35"/>
            <p:cNvSpPr>
              <a:spLocks noChangeArrowheads="1"/>
            </p:cNvSpPr>
            <p:nvPr/>
          </p:nvSpPr>
          <p:spPr bwMode="auto">
            <a:xfrm>
              <a:off x="3359" y="1439"/>
              <a:ext cx="219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15</a:t>
              </a:r>
            </a:p>
          </p:txBody>
        </p:sp>
      </p:grpSp>
      <p:sp>
        <p:nvSpPr>
          <p:cNvPr id="157732" name="Line 36"/>
          <p:cNvSpPr>
            <a:spLocks noChangeShapeType="1"/>
          </p:cNvSpPr>
          <p:nvPr/>
        </p:nvSpPr>
        <p:spPr bwMode="auto">
          <a:xfrm flipH="1">
            <a:off x="6096000" y="2368550"/>
            <a:ext cx="512763" cy="631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7733" name="Oval 37"/>
          <p:cNvSpPr>
            <a:spLocks noChangeArrowheads="1"/>
          </p:cNvSpPr>
          <p:nvPr/>
        </p:nvSpPr>
        <p:spPr bwMode="auto">
          <a:xfrm>
            <a:off x="5029200" y="3962400"/>
            <a:ext cx="598488" cy="614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7734" name="Rectangle 38"/>
          <p:cNvSpPr>
            <a:spLocks noChangeArrowheads="1"/>
          </p:cNvSpPr>
          <p:nvPr/>
        </p:nvSpPr>
        <p:spPr bwMode="auto">
          <a:xfrm>
            <a:off x="5122187" y="4056063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14</a:t>
            </a:r>
          </a:p>
        </p:txBody>
      </p:sp>
      <p:grpSp>
        <p:nvGrpSpPr>
          <p:cNvPr id="157735" name="Group 39"/>
          <p:cNvGrpSpPr>
            <a:grpSpLocks/>
          </p:cNvGrpSpPr>
          <p:nvPr/>
        </p:nvGrpSpPr>
        <p:grpSpPr bwMode="auto">
          <a:xfrm>
            <a:off x="7439025" y="2905125"/>
            <a:ext cx="598488" cy="614363"/>
            <a:chOff x="4180" y="1396"/>
            <a:chExt cx="280" cy="280"/>
          </a:xfrm>
        </p:grpSpPr>
        <p:sp>
          <p:nvSpPr>
            <p:cNvPr id="157736" name="Oval 40"/>
            <p:cNvSpPr>
              <a:spLocks noChangeArrowheads="1"/>
            </p:cNvSpPr>
            <p:nvPr/>
          </p:nvSpPr>
          <p:spPr bwMode="auto">
            <a:xfrm>
              <a:off x="4180" y="1396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7737" name="Rectangle 41"/>
            <p:cNvSpPr>
              <a:spLocks noChangeArrowheads="1"/>
            </p:cNvSpPr>
            <p:nvPr/>
          </p:nvSpPr>
          <p:spPr bwMode="auto">
            <a:xfrm flipH="1">
              <a:off x="4229" y="1439"/>
              <a:ext cx="15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157738" name="Line 42"/>
          <p:cNvSpPr>
            <a:spLocks noChangeShapeType="1"/>
          </p:cNvSpPr>
          <p:nvPr/>
        </p:nvSpPr>
        <p:spPr bwMode="auto">
          <a:xfrm>
            <a:off x="7019925" y="2368550"/>
            <a:ext cx="512763" cy="631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7739" name="Rectangle 43"/>
          <p:cNvSpPr>
            <a:spLocks noChangeArrowheads="1"/>
          </p:cNvSpPr>
          <p:nvPr/>
        </p:nvSpPr>
        <p:spPr bwMode="auto">
          <a:xfrm>
            <a:off x="6153008" y="1770393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[1]</a:t>
            </a:r>
          </a:p>
        </p:txBody>
      </p:sp>
      <p:sp>
        <p:nvSpPr>
          <p:cNvPr id="157740" name="Rectangle 44"/>
          <p:cNvSpPr>
            <a:spLocks noChangeArrowheads="1"/>
          </p:cNvSpPr>
          <p:nvPr/>
        </p:nvSpPr>
        <p:spPr bwMode="auto">
          <a:xfrm>
            <a:off x="5225907" y="2822905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[2]</a:t>
            </a:r>
          </a:p>
        </p:txBody>
      </p:sp>
      <p:sp>
        <p:nvSpPr>
          <p:cNvPr id="157741" name="Rectangle 45"/>
          <p:cNvSpPr>
            <a:spLocks noChangeArrowheads="1"/>
          </p:cNvSpPr>
          <p:nvPr/>
        </p:nvSpPr>
        <p:spPr bwMode="auto">
          <a:xfrm>
            <a:off x="7073757" y="2822905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[3]</a:t>
            </a:r>
          </a:p>
        </p:txBody>
      </p:sp>
      <p:sp>
        <p:nvSpPr>
          <p:cNvPr id="157742" name="Rectangle 46"/>
          <p:cNvSpPr>
            <a:spLocks noChangeArrowheads="1"/>
          </p:cNvSpPr>
          <p:nvPr/>
        </p:nvSpPr>
        <p:spPr bwMode="auto">
          <a:xfrm>
            <a:off x="4609957" y="3665868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[4]</a:t>
            </a:r>
          </a:p>
        </p:txBody>
      </p:sp>
      <p:sp>
        <p:nvSpPr>
          <p:cNvPr id="157743" name="Oval 47"/>
          <p:cNvSpPr>
            <a:spLocks noChangeArrowheads="1"/>
          </p:cNvSpPr>
          <p:nvPr/>
        </p:nvSpPr>
        <p:spPr bwMode="auto">
          <a:xfrm>
            <a:off x="6183313" y="3957638"/>
            <a:ext cx="598487" cy="614362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7744" name="Rectangle 48"/>
          <p:cNvSpPr>
            <a:spLocks noChangeArrowheads="1"/>
          </p:cNvSpPr>
          <p:nvPr/>
        </p:nvSpPr>
        <p:spPr bwMode="auto">
          <a:xfrm>
            <a:off x="5841857" y="3665868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[5]</a:t>
            </a:r>
          </a:p>
        </p:txBody>
      </p:sp>
      <p:sp>
        <p:nvSpPr>
          <p:cNvPr id="157745" name="Line 49"/>
          <p:cNvSpPr>
            <a:spLocks noChangeShapeType="1"/>
          </p:cNvSpPr>
          <p:nvPr/>
        </p:nvSpPr>
        <p:spPr bwMode="auto">
          <a:xfrm flipV="1">
            <a:off x="6813550" y="1736725"/>
            <a:ext cx="0" cy="420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7746" name="Line 50"/>
          <p:cNvSpPr>
            <a:spLocks noChangeShapeType="1"/>
          </p:cNvSpPr>
          <p:nvPr/>
        </p:nvSpPr>
        <p:spPr bwMode="auto">
          <a:xfrm>
            <a:off x="6813550" y="1736725"/>
            <a:ext cx="8223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7747" name="Rectangle 51"/>
          <p:cNvSpPr>
            <a:spLocks noChangeArrowheads="1"/>
          </p:cNvSpPr>
          <p:nvPr/>
        </p:nvSpPr>
        <p:spPr bwMode="auto">
          <a:xfrm>
            <a:off x="7607182" y="1524000"/>
            <a:ext cx="1173398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just"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20</a:t>
            </a:r>
          </a:p>
          <a:p>
            <a:pPr algn="just" eaLnBrk="0" latinLnBrk="0" hangingPunct="0"/>
            <a:r>
              <a:rPr kumimoji="0"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removed</a:t>
            </a:r>
          </a:p>
        </p:txBody>
      </p:sp>
      <p:sp>
        <p:nvSpPr>
          <p:cNvPr id="157748" name="Text Box 52"/>
          <p:cNvSpPr txBox="1">
            <a:spLocks noChangeArrowheads="1"/>
          </p:cNvSpPr>
          <p:nvPr/>
        </p:nvSpPr>
        <p:spPr bwMode="auto">
          <a:xfrm>
            <a:off x="6253128" y="4014788"/>
            <a:ext cx="4667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57749" name="Text Box 53"/>
          <p:cNvSpPr txBox="1">
            <a:spLocks noChangeArrowheads="1"/>
          </p:cNvSpPr>
          <p:nvPr/>
        </p:nvSpPr>
        <p:spPr bwMode="auto">
          <a:xfrm>
            <a:off x="191783" y="4841875"/>
            <a:ext cx="34772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a) Initial heap structure</a:t>
            </a:r>
          </a:p>
        </p:txBody>
      </p:sp>
      <p:sp>
        <p:nvSpPr>
          <p:cNvPr id="157750" name="Text Box 54"/>
          <p:cNvSpPr txBox="1">
            <a:spLocks noChangeArrowheads="1"/>
          </p:cNvSpPr>
          <p:nvPr/>
        </p:nvSpPr>
        <p:spPr bwMode="auto">
          <a:xfrm>
            <a:off x="5293964" y="4876800"/>
            <a:ext cx="23374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b) 20 is removed</a:t>
            </a:r>
          </a:p>
        </p:txBody>
      </p:sp>
    </p:spTree>
    <p:extLst>
      <p:ext uri="{BB962C8B-B14F-4D97-AF65-F5344CB8AC3E}">
        <p14:creationId xmlns:p14="http://schemas.microsoft.com/office/powerpoint/2010/main" val="26535059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8" grpId="0" animBg="1"/>
      <p:bldP spid="157699" grpId="0" animBg="1"/>
      <p:bldP spid="157727" grpId="0" animBg="1"/>
      <p:bldP spid="157728" grpId="0" animBg="1"/>
      <p:bldP spid="157732" grpId="0" animBg="1"/>
      <p:bldP spid="157733" grpId="0" animBg="1"/>
      <p:bldP spid="157734" grpId="0"/>
      <p:bldP spid="157738" grpId="0" animBg="1"/>
      <p:bldP spid="157739" grpId="0"/>
      <p:bldP spid="157740" grpId="0"/>
      <p:bldP spid="157741" grpId="0"/>
      <p:bldP spid="157742" grpId="0"/>
      <p:bldP spid="157743" grpId="0" animBg="1"/>
      <p:bldP spid="157744" grpId="0"/>
      <p:bldP spid="157745" grpId="0" animBg="1"/>
      <p:bldP spid="157746" grpId="0" animBg="1"/>
      <p:bldP spid="157747" grpId="0"/>
      <p:bldP spid="157748" grpId="0"/>
      <p:bldP spid="15775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Examples of Deletion (2)</a:t>
            </a:r>
          </a:p>
        </p:txBody>
      </p:sp>
      <p:sp>
        <p:nvSpPr>
          <p:cNvPr id="58" name="슬라이드 번호 개체 틀 5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67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158722" name="Line 2"/>
          <p:cNvSpPr>
            <a:spLocks noChangeShapeType="1"/>
          </p:cNvSpPr>
          <p:nvPr/>
        </p:nvSpPr>
        <p:spPr bwMode="auto">
          <a:xfrm flipH="1">
            <a:off x="1612776" y="2590800"/>
            <a:ext cx="5334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8724" name="Line 4"/>
          <p:cNvSpPr>
            <a:spLocks noChangeShapeType="1"/>
          </p:cNvSpPr>
          <p:nvPr/>
        </p:nvSpPr>
        <p:spPr bwMode="auto">
          <a:xfrm flipH="1">
            <a:off x="6303838" y="2667000"/>
            <a:ext cx="450850" cy="642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8725" name="Oval 5"/>
          <p:cNvSpPr>
            <a:spLocks noChangeArrowheads="1"/>
          </p:cNvSpPr>
          <p:nvPr/>
        </p:nvSpPr>
        <p:spPr bwMode="auto">
          <a:xfrm>
            <a:off x="2835151" y="1106488"/>
            <a:ext cx="598488" cy="615950"/>
          </a:xfrm>
          <a:prstGeom prst="ellipse">
            <a:avLst/>
          </a:prstGeom>
          <a:solidFill>
            <a:srgbClr val="99FF99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2900356" y="1201738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10</a:t>
            </a:r>
          </a:p>
        </p:txBody>
      </p:sp>
      <p:sp>
        <p:nvSpPr>
          <p:cNvPr id="158727" name="Oval 7"/>
          <p:cNvSpPr>
            <a:spLocks noChangeArrowheads="1"/>
          </p:cNvSpPr>
          <p:nvPr/>
        </p:nvSpPr>
        <p:spPr bwMode="auto">
          <a:xfrm>
            <a:off x="1912814" y="2162175"/>
            <a:ext cx="596900" cy="614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8728" name="Rectangle 8"/>
          <p:cNvSpPr>
            <a:spLocks noChangeArrowheads="1"/>
          </p:cNvSpPr>
          <p:nvPr/>
        </p:nvSpPr>
        <p:spPr bwMode="auto">
          <a:xfrm>
            <a:off x="1977225" y="2255838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15</a:t>
            </a:r>
          </a:p>
        </p:txBody>
      </p:sp>
      <p:sp>
        <p:nvSpPr>
          <p:cNvPr id="158729" name="Line 9"/>
          <p:cNvSpPr>
            <a:spLocks noChangeShapeType="1"/>
          </p:cNvSpPr>
          <p:nvPr/>
        </p:nvSpPr>
        <p:spPr bwMode="auto">
          <a:xfrm flipH="1">
            <a:off x="2416051" y="1625600"/>
            <a:ext cx="512763" cy="631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58730" name="Group 10"/>
          <p:cNvGrpSpPr>
            <a:grpSpLocks/>
          </p:cNvGrpSpPr>
          <p:nvPr/>
        </p:nvGrpSpPr>
        <p:grpSpPr bwMode="auto">
          <a:xfrm>
            <a:off x="1193676" y="3216275"/>
            <a:ext cx="598488" cy="614363"/>
            <a:chOff x="1204" y="1876"/>
            <a:chExt cx="280" cy="280"/>
          </a:xfrm>
        </p:grpSpPr>
        <p:sp>
          <p:nvSpPr>
            <p:cNvPr id="158731" name="Oval 11"/>
            <p:cNvSpPr>
              <a:spLocks noChangeArrowheads="1"/>
            </p:cNvSpPr>
            <p:nvPr/>
          </p:nvSpPr>
          <p:spPr bwMode="auto">
            <a:xfrm>
              <a:off x="1204" y="1876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8732" name="Rectangle 12"/>
            <p:cNvSpPr>
              <a:spLocks noChangeArrowheads="1"/>
            </p:cNvSpPr>
            <p:nvPr/>
          </p:nvSpPr>
          <p:spPr bwMode="auto">
            <a:xfrm>
              <a:off x="1248" y="1919"/>
              <a:ext cx="219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158733" name="Group 13"/>
          <p:cNvGrpSpPr>
            <a:grpSpLocks/>
          </p:cNvGrpSpPr>
          <p:nvPr/>
        </p:nvGrpSpPr>
        <p:grpSpPr bwMode="auto">
          <a:xfrm>
            <a:off x="3757489" y="2162175"/>
            <a:ext cx="598487" cy="614363"/>
            <a:chOff x="2404" y="1396"/>
            <a:chExt cx="280" cy="280"/>
          </a:xfrm>
        </p:grpSpPr>
        <p:sp>
          <p:nvSpPr>
            <p:cNvPr id="158734" name="Oval 14"/>
            <p:cNvSpPr>
              <a:spLocks noChangeArrowheads="1"/>
            </p:cNvSpPr>
            <p:nvPr/>
          </p:nvSpPr>
          <p:spPr bwMode="auto">
            <a:xfrm>
              <a:off x="2404" y="1396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8735" name="Rectangle 15"/>
            <p:cNvSpPr>
              <a:spLocks noChangeArrowheads="1"/>
            </p:cNvSpPr>
            <p:nvPr/>
          </p:nvSpPr>
          <p:spPr bwMode="auto">
            <a:xfrm flipH="1">
              <a:off x="2454" y="1439"/>
              <a:ext cx="15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158736" name="Line 16"/>
          <p:cNvSpPr>
            <a:spLocks noChangeShapeType="1"/>
          </p:cNvSpPr>
          <p:nvPr/>
        </p:nvSpPr>
        <p:spPr bwMode="auto">
          <a:xfrm>
            <a:off x="3338389" y="1625600"/>
            <a:ext cx="512762" cy="631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8737" name="Rectangle 17"/>
          <p:cNvSpPr>
            <a:spLocks noChangeArrowheads="1"/>
          </p:cNvSpPr>
          <p:nvPr/>
        </p:nvSpPr>
        <p:spPr bwMode="auto">
          <a:xfrm>
            <a:off x="1438005" y="2044700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[2]</a:t>
            </a:r>
          </a:p>
        </p:txBody>
      </p:sp>
      <p:sp>
        <p:nvSpPr>
          <p:cNvPr id="158738" name="Rectangle 18"/>
          <p:cNvSpPr>
            <a:spLocks noChangeArrowheads="1"/>
          </p:cNvSpPr>
          <p:nvPr/>
        </p:nvSpPr>
        <p:spPr bwMode="auto">
          <a:xfrm>
            <a:off x="3283474" y="2044700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[3]</a:t>
            </a:r>
          </a:p>
        </p:txBody>
      </p:sp>
      <p:sp>
        <p:nvSpPr>
          <p:cNvPr id="158739" name="Rectangle 19"/>
          <p:cNvSpPr>
            <a:spLocks noChangeArrowheads="1"/>
          </p:cNvSpPr>
          <p:nvPr/>
        </p:nvSpPr>
        <p:spPr bwMode="auto">
          <a:xfrm>
            <a:off x="824437" y="2887663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[4]</a:t>
            </a:r>
          </a:p>
        </p:txBody>
      </p:sp>
      <p:sp>
        <p:nvSpPr>
          <p:cNvPr id="158740" name="Rectangle 20"/>
          <p:cNvSpPr>
            <a:spLocks noChangeArrowheads="1"/>
          </p:cNvSpPr>
          <p:nvPr/>
        </p:nvSpPr>
        <p:spPr bwMode="auto">
          <a:xfrm>
            <a:off x="2362725" y="990600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[1]</a:t>
            </a:r>
          </a:p>
        </p:txBody>
      </p:sp>
      <p:sp>
        <p:nvSpPr>
          <p:cNvPr id="158741" name="Oval 21"/>
          <p:cNvSpPr>
            <a:spLocks noChangeArrowheads="1"/>
          </p:cNvSpPr>
          <p:nvPr/>
        </p:nvSpPr>
        <p:spPr bwMode="auto">
          <a:xfrm>
            <a:off x="7442076" y="1106488"/>
            <a:ext cx="598487" cy="614362"/>
          </a:xfrm>
          <a:prstGeom prst="ellipse">
            <a:avLst/>
          </a:prstGeom>
          <a:solidFill>
            <a:srgbClr val="99FF99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8742" name="Rectangle 22"/>
          <p:cNvSpPr>
            <a:spLocks noChangeArrowheads="1"/>
          </p:cNvSpPr>
          <p:nvPr/>
        </p:nvSpPr>
        <p:spPr bwMode="auto">
          <a:xfrm>
            <a:off x="7618288" y="1200150"/>
            <a:ext cx="247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8743" name="Oval 23"/>
          <p:cNvSpPr>
            <a:spLocks noChangeArrowheads="1"/>
          </p:cNvSpPr>
          <p:nvPr/>
        </p:nvSpPr>
        <p:spPr bwMode="auto">
          <a:xfrm>
            <a:off x="6518151" y="2160588"/>
            <a:ext cx="598487" cy="614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8744" name="Rectangle 24"/>
          <p:cNvSpPr>
            <a:spLocks noChangeArrowheads="1"/>
          </p:cNvSpPr>
          <p:nvPr/>
        </p:nvSpPr>
        <p:spPr bwMode="auto">
          <a:xfrm>
            <a:off x="6583356" y="2254250"/>
            <a:ext cx="4680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latin typeface="Consolas" pitchFamily="49" charset="0"/>
                <a:ea typeface="돋움" pitchFamily="50" charset="-127"/>
                <a:cs typeface="Consolas" pitchFamily="49" charset="0"/>
              </a:rPr>
              <a:t>10</a:t>
            </a:r>
          </a:p>
        </p:txBody>
      </p:sp>
      <p:sp>
        <p:nvSpPr>
          <p:cNvPr id="158745" name="Line 25"/>
          <p:cNvSpPr>
            <a:spLocks noChangeShapeType="1"/>
          </p:cNvSpPr>
          <p:nvPr/>
        </p:nvSpPr>
        <p:spPr bwMode="auto">
          <a:xfrm flipH="1">
            <a:off x="7022976" y="1624013"/>
            <a:ext cx="512762" cy="631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8746" name="Oval 26"/>
          <p:cNvSpPr>
            <a:spLocks noChangeArrowheads="1"/>
          </p:cNvSpPr>
          <p:nvPr/>
        </p:nvSpPr>
        <p:spPr bwMode="auto">
          <a:xfrm>
            <a:off x="5956176" y="3217863"/>
            <a:ext cx="598487" cy="614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8747" name="Rectangle 27"/>
          <p:cNvSpPr>
            <a:spLocks noChangeArrowheads="1"/>
          </p:cNvSpPr>
          <p:nvPr/>
        </p:nvSpPr>
        <p:spPr bwMode="auto">
          <a:xfrm>
            <a:off x="6049162" y="3311525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14</a:t>
            </a:r>
          </a:p>
        </p:txBody>
      </p:sp>
      <p:sp>
        <p:nvSpPr>
          <p:cNvPr id="158748" name="Oval 28"/>
          <p:cNvSpPr>
            <a:spLocks noChangeArrowheads="1"/>
          </p:cNvSpPr>
          <p:nvPr/>
        </p:nvSpPr>
        <p:spPr bwMode="auto">
          <a:xfrm>
            <a:off x="8366001" y="2160588"/>
            <a:ext cx="598487" cy="61436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8749" name="Rectangle 29"/>
          <p:cNvSpPr>
            <a:spLocks noChangeArrowheads="1"/>
          </p:cNvSpPr>
          <p:nvPr/>
        </p:nvSpPr>
        <p:spPr bwMode="auto">
          <a:xfrm flipH="1">
            <a:off x="8470776" y="2254250"/>
            <a:ext cx="339725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2</a:t>
            </a:r>
          </a:p>
        </p:txBody>
      </p:sp>
      <p:sp>
        <p:nvSpPr>
          <p:cNvPr id="158750" name="Line 30"/>
          <p:cNvSpPr>
            <a:spLocks noChangeShapeType="1"/>
          </p:cNvSpPr>
          <p:nvPr/>
        </p:nvSpPr>
        <p:spPr bwMode="auto">
          <a:xfrm>
            <a:off x="7946901" y="1624013"/>
            <a:ext cx="512762" cy="631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8751" name="Rectangle 31"/>
          <p:cNvSpPr>
            <a:spLocks noChangeArrowheads="1"/>
          </p:cNvSpPr>
          <p:nvPr/>
        </p:nvSpPr>
        <p:spPr bwMode="auto">
          <a:xfrm>
            <a:off x="6972824" y="990600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[1]</a:t>
            </a:r>
          </a:p>
        </p:txBody>
      </p:sp>
      <p:sp>
        <p:nvSpPr>
          <p:cNvPr id="158752" name="Rectangle 32"/>
          <p:cNvSpPr>
            <a:spLocks noChangeArrowheads="1"/>
          </p:cNvSpPr>
          <p:nvPr/>
        </p:nvSpPr>
        <p:spPr bwMode="auto">
          <a:xfrm>
            <a:off x="6045724" y="2043113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[2]</a:t>
            </a:r>
          </a:p>
        </p:txBody>
      </p:sp>
      <p:sp>
        <p:nvSpPr>
          <p:cNvPr id="158753" name="Rectangle 33"/>
          <p:cNvSpPr>
            <a:spLocks noChangeArrowheads="1"/>
          </p:cNvSpPr>
          <p:nvPr/>
        </p:nvSpPr>
        <p:spPr bwMode="auto">
          <a:xfrm>
            <a:off x="7893574" y="2043113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[3]</a:t>
            </a:r>
          </a:p>
        </p:txBody>
      </p:sp>
      <p:sp>
        <p:nvSpPr>
          <p:cNvPr id="158754" name="Rectangle 34"/>
          <p:cNvSpPr>
            <a:spLocks noChangeArrowheads="1"/>
          </p:cNvSpPr>
          <p:nvPr/>
        </p:nvSpPr>
        <p:spPr bwMode="auto">
          <a:xfrm>
            <a:off x="5561589" y="3017796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[4]</a:t>
            </a:r>
          </a:p>
        </p:txBody>
      </p:sp>
      <p:sp>
        <p:nvSpPr>
          <p:cNvPr id="158755" name="Rectangle 35"/>
          <p:cNvSpPr>
            <a:spLocks noChangeArrowheads="1"/>
          </p:cNvSpPr>
          <p:nvPr/>
        </p:nvSpPr>
        <p:spPr bwMode="auto">
          <a:xfrm>
            <a:off x="7507281" y="1236663"/>
            <a:ext cx="4680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15</a:t>
            </a:r>
          </a:p>
        </p:txBody>
      </p:sp>
      <p:sp>
        <p:nvSpPr>
          <p:cNvPr id="158756" name="Line 36"/>
          <p:cNvSpPr>
            <a:spLocks noChangeShapeType="1"/>
          </p:cNvSpPr>
          <p:nvPr/>
        </p:nvSpPr>
        <p:spPr bwMode="auto">
          <a:xfrm flipH="1">
            <a:off x="2325688" y="5410200"/>
            <a:ext cx="417512" cy="642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8757" name="Oval 37"/>
          <p:cNvSpPr>
            <a:spLocks noChangeArrowheads="1"/>
          </p:cNvSpPr>
          <p:nvPr/>
        </p:nvSpPr>
        <p:spPr bwMode="auto">
          <a:xfrm>
            <a:off x="3463925" y="3849688"/>
            <a:ext cx="598488" cy="614362"/>
          </a:xfrm>
          <a:prstGeom prst="ellipse">
            <a:avLst/>
          </a:prstGeom>
          <a:solidFill>
            <a:srgbClr val="99FF99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8758" name="Rectangle 38"/>
          <p:cNvSpPr>
            <a:spLocks noChangeArrowheads="1"/>
          </p:cNvSpPr>
          <p:nvPr/>
        </p:nvSpPr>
        <p:spPr bwMode="auto">
          <a:xfrm>
            <a:off x="3640138" y="3943350"/>
            <a:ext cx="247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8759" name="Oval 39"/>
          <p:cNvSpPr>
            <a:spLocks noChangeArrowheads="1"/>
          </p:cNvSpPr>
          <p:nvPr/>
        </p:nvSpPr>
        <p:spPr bwMode="auto">
          <a:xfrm>
            <a:off x="2540000" y="4903788"/>
            <a:ext cx="598488" cy="614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8760" name="Rectangle 40"/>
          <p:cNvSpPr>
            <a:spLocks noChangeArrowheads="1"/>
          </p:cNvSpPr>
          <p:nvPr/>
        </p:nvSpPr>
        <p:spPr bwMode="auto">
          <a:xfrm>
            <a:off x="2631399" y="4997450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14</a:t>
            </a:r>
          </a:p>
        </p:txBody>
      </p:sp>
      <p:sp>
        <p:nvSpPr>
          <p:cNvPr id="158761" name="Line 41"/>
          <p:cNvSpPr>
            <a:spLocks noChangeShapeType="1"/>
          </p:cNvSpPr>
          <p:nvPr/>
        </p:nvSpPr>
        <p:spPr bwMode="auto">
          <a:xfrm flipH="1">
            <a:off x="3044825" y="4367213"/>
            <a:ext cx="512763" cy="631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8762" name="Oval 42"/>
          <p:cNvSpPr>
            <a:spLocks noChangeArrowheads="1"/>
          </p:cNvSpPr>
          <p:nvPr/>
        </p:nvSpPr>
        <p:spPr bwMode="auto">
          <a:xfrm>
            <a:off x="1978025" y="5961063"/>
            <a:ext cx="598488" cy="614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8763" name="Rectangle 43"/>
          <p:cNvSpPr>
            <a:spLocks noChangeArrowheads="1"/>
          </p:cNvSpPr>
          <p:nvPr/>
        </p:nvSpPr>
        <p:spPr bwMode="auto">
          <a:xfrm>
            <a:off x="2071012" y="6054725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 dirty="0">
                <a:latin typeface="Consolas" pitchFamily="49" charset="0"/>
                <a:ea typeface="돋움" pitchFamily="50" charset="-127"/>
                <a:cs typeface="Consolas" pitchFamily="49" charset="0"/>
              </a:rPr>
              <a:t>10</a:t>
            </a:r>
          </a:p>
        </p:txBody>
      </p:sp>
      <p:sp>
        <p:nvSpPr>
          <p:cNvPr id="158764" name="Oval 44"/>
          <p:cNvSpPr>
            <a:spLocks noChangeArrowheads="1"/>
          </p:cNvSpPr>
          <p:nvPr/>
        </p:nvSpPr>
        <p:spPr bwMode="auto">
          <a:xfrm>
            <a:off x="4387850" y="4903788"/>
            <a:ext cx="598488" cy="61436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8765" name="Rectangle 45"/>
          <p:cNvSpPr>
            <a:spLocks noChangeArrowheads="1"/>
          </p:cNvSpPr>
          <p:nvPr/>
        </p:nvSpPr>
        <p:spPr bwMode="auto">
          <a:xfrm flipH="1">
            <a:off x="4492625" y="4997450"/>
            <a:ext cx="339725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2</a:t>
            </a:r>
          </a:p>
        </p:txBody>
      </p:sp>
      <p:sp>
        <p:nvSpPr>
          <p:cNvPr id="158766" name="Line 46"/>
          <p:cNvSpPr>
            <a:spLocks noChangeShapeType="1"/>
          </p:cNvSpPr>
          <p:nvPr/>
        </p:nvSpPr>
        <p:spPr bwMode="auto">
          <a:xfrm>
            <a:off x="3968750" y="4367213"/>
            <a:ext cx="512763" cy="631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8767" name="Rectangle 47"/>
          <p:cNvSpPr>
            <a:spLocks noChangeArrowheads="1"/>
          </p:cNvSpPr>
          <p:nvPr/>
        </p:nvSpPr>
        <p:spPr bwMode="auto">
          <a:xfrm>
            <a:off x="2994674" y="3733800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[1]</a:t>
            </a:r>
          </a:p>
        </p:txBody>
      </p:sp>
      <p:sp>
        <p:nvSpPr>
          <p:cNvPr id="158768" name="Rectangle 48"/>
          <p:cNvSpPr>
            <a:spLocks noChangeArrowheads="1"/>
          </p:cNvSpPr>
          <p:nvPr/>
        </p:nvSpPr>
        <p:spPr bwMode="auto">
          <a:xfrm>
            <a:off x="2067573" y="4786313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[2]</a:t>
            </a:r>
          </a:p>
        </p:txBody>
      </p:sp>
      <p:sp>
        <p:nvSpPr>
          <p:cNvPr id="158769" name="Rectangle 49"/>
          <p:cNvSpPr>
            <a:spLocks noChangeArrowheads="1"/>
          </p:cNvSpPr>
          <p:nvPr/>
        </p:nvSpPr>
        <p:spPr bwMode="auto">
          <a:xfrm>
            <a:off x="3915423" y="4786313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[3]</a:t>
            </a:r>
          </a:p>
        </p:txBody>
      </p:sp>
      <p:sp>
        <p:nvSpPr>
          <p:cNvPr id="158770" name="Rectangle 50"/>
          <p:cNvSpPr>
            <a:spLocks noChangeArrowheads="1"/>
          </p:cNvSpPr>
          <p:nvPr/>
        </p:nvSpPr>
        <p:spPr bwMode="auto">
          <a:xfrm>
            <a:off x="1601149" y="5733256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[4]</a:t>
            </a:r>
          </a:p>
        </p:txBody>
      </p:sp>
      <p:sp>
        <p:nvSpPr>
          <p:cNvPr id="158771" name="Rectangle 51"/>
          <p:cNvSpPr>
            <a:spLocks noChangeArrowheads="1"/>
          </p:cNvSpPr>
          <p:nvPr/>
        </p:nvSpPr>
        <p:spPr bwMode="auto">
          <a:xfrm>
            <a:off x="3529130" y="3979863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15</a:t>
            </a:r>
          </a:p>
        </p:txBody>
      </p:sp>
      <p:sp>
        <p:nvSpPr>
          <p:cNvPr id="158772" name="AutoShape 52"/>
          <p:cNvSpPr>
            <a:spLocks noChangeArrowheads="1"/>
          </p:cNvSpPr>
          <p:nvPr/>
        </p:nvSpPr>
        <p:spPr bwMode="auto">
          <a:xfrm>
            <a:off x="4706716" y="1919168"/>
            <a:ext cx="568800" cy="73366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8773" name="AutoShape 53"/>
          <p:cNvSpPr>
            <a:spLocks noChangeArrowheads="1"/>
          </p:cNvSpPr>
          <p:nvPr/>
        </p:nvSpPr>
        <p:spPr bwMode="auto">
          <a:xfrm rot="19361265" flipH="1">
            <a:off x="4849486" y="3639145"/>
            <a:ext cx="568800" cy="73366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AutoShape 52"/>
          <p:cNvSpPr>
            <a:spLocks noChangeArrowheads="1"/>
          </p:cNvSpPr>
          <p:nvPr/>
        </p:nvSpPr>
        <p:spPr bwMode="auto">
          <a:xfrm>
            <a:off x="467543" y="1722551"/>
            <a:ext cx="568800" cy="73366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71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2" grpId="0" animBg="1"/>
      <p:bldP spid="158724" grpId="0" animBg="1"/>
      <p:bldP spid="158725" grpId="0" animBg="1"/>
      <p:bldP spid="158726" grpId="0"/>
      <p:bldP spid="158727" grpId="0" animBg="1"/>
      <p:bldP spid="158728" grpId="0"/>
      <p:bldP spid="158729" grpId="0" animBg="1"/>
      <p:bldP spid="158736" grpId="0" animBg="1"/>
      <p:bldP spid="158737" grpId="0"/>
      <p:bldP spid="158738" grpId="0"/>
      <p:bldP spid="158739" grpId="0"/>
      <p:bldP spid="158740" grpId="0"/>
      <p:bldP spid="158741" grpId="0" animBg="1"/>
      <p:bldP spid="158742" grpId="0" animBg="1"/>
      <p:bldP spid="158743" grpId="0" animBg="1"/>
      <p:bldP spid="158744" grpId="0"/>
      <p:bldP spid="158745" grpId="0" animBg="1"/>
      <p:bldP spid="158746" grpId="0" animBg="1"/>
      <p:bldP spid="158747" grpId="0"/>
      <p:bldP spid="158748" grpId="0" animBg="1"/>
      <p:bldP spid="158749" grpId="0"/>
      <p:bldP spid="158750" grpId="0" animBg="1"/>
      <p:bldP spid="158751" grpId="0"/>
      <p:bldP spid="158752" grpId="0"/>
      <p:bldP spid="158753" grpId="0"/>
      <p:bldP spid="158754" grpId="0"/>
      <p:bldP spid="158755" grpId="0"/>
      <p:bldP spid="158756" grpId="0" animBg="1"/>
      <p:bldP spid="158757" grpId="0" animBg="1"/>
      <p:bldP spid="158758" grpId="0" animBg="1"/>
      <p:bldP spid="158759" grpId="0" animBg="1"/>
      <p:bldP spid="158760" grpId="0"/>
      <p:bldP spid="158761" grpId="0" animBg="1"/>
      <p:bldP spid="158762" grpId="0" animBg="1"/>
      <p:bldP spid="158763" grpId="0"/>
      <p:bldP spid="158764" grpId="0" animBg="1"/>
      <p:bldP spid="158765" grpId="0"/>
      <p:bldP spid="158766" grpId="0" animBg="1"/>
      <p:bldP spid="158767" grpId="0"/>
      <p:bldP spid="158768" grpId="0"/>
      <p:bldP spid="158769" grpId="0"/>
      <p:bldP spid="158770" grpId="0"/>
      <p:bldP spid="158771" grpId="0"/>
      <p:bldP spid="158772" grpId="0" animBg="1"/>
      <p:bldP spid="158773" grpId="0" animBg="1"/>
      <p:bldP spid="5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Successive Deletions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68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161499" y="1024607"/>
            <a:ext cx="598488" cy="615950"/>
          </a:xfrm>
          <a:prstGeom prst="ellipse">
            <a:avLst/>
          </a:prstGeom>
          <a:solidFill>
            <a:srgbClr val="99FF99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14335" y="1119857"/>
            <a:ext cx="4680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20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1239162" y="1543720"/>
            <a:ext cx="1016000" cy="1150937"/>
            <a:chOff x="1540" y="1152"/>
            <a:chExt cx="476" cy="524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1540" y="1396"/>
              <a:ext cx="280" cy="280"/>
              <a:chOff x="1540" y="1396"/>
              <a:chExt cx="280" cy="280"/>
            </a:xfrm>
          </p:grpSpPr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>
                <a:off x="1540" y="1396"/>
                <a:ext cx="280" cy="28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1583" y="1439"/>
                <a:ext cx="219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ko-KR" altLang="en-US" sz="2000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  <a:cs typeface="Consolas" pitchFamily="49" charset="0"/>
                  </a:rPr>
                  <a:t>15</a:t>
                </a:r>
              </a:p>
            </p:txBody>
          </p:sp>
        </p:grp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>
              <a:off x="1776" y="1152"/>
              <a:ext cx="24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20024" y="2597820"/>
            <a:ext cx="812800" cy="1150937"/>
            <a:chOff x="1204" y="1632"/>
            <a:chExt cx="380" cy="524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1204" y="1876"/>
              <a:ext cx="280" cy="280"/>
              <a:chOff x="1204" y="1876"/>
              <a:chExt cx="280" cy="280"/>
            </a:xfrm>
          </p:grpSpPr>
          <p:sp>
            <p:nvSpPr>
              <p:cNvPr id="15" name="Oval 14"/>
              <p:cNvSpPr>
                <a:spLocks noChangeArrowheads="1"/>
              </p:cNvSpPr>
              <p:nvPr/>
            </p:nvSpPr>
            <p:spPr bwMode="auto">
              <a:xfrm>
                <a:off x="1204" y="1876"/>
                <a:ext cx="280" cy="28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1248" y="1919"/>
                <a:ext cx="219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ko-KR" altLang="en-US" sz="2000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  <a:cs typeface="Consolas" pitchFamily="49" charset="0"/>
                  </a:rPr>
                  <a:t>14</a:t>
                </a:r>
              </a:p>
            </p:txBody>
          </p:sp>
        </p:grp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 flipH="1">
              <a:off x="1394" y="1632"/>
              <a:ext cx="190" cy="2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2664737" y="1543720"/>
            <a:ext cx="1017587" cy="1150937"/>
            <a:chOff x="2208" y="1152"/>
            <a:chExt cx="476" cy="524"/>
          </a:xfrm>
        </p:grpSpPr>
        <p:grpSp>
          <p:nvGrpSpPr>
            <p:cNvPr id="18" name="Group 18"/>
            <p:cNvGrpSpPr>
              <a:grpSpLocks/>
            </p:cNvGrpSpPr>
            <p:nvPr/>
          </p:nvGrpSpPr>
          <p:grpSpPr bwMode="auto">
            <a:xfrm>
              <a:off x="2404" y="1396"/>
              <a:ext cx="280" cy="280"/>
              <a:chOff x="2404" y="1396"/>
              <a:chExt cx="280" cy="280"/>
            </a:xfrm>
          </p:grpSpPr>
          <p:sp>
            <p:nvSpPr>
              <p:cNvPr id="20" name="Oval 19"/>
              <p:cNvSpPr>
                <a:spLocks noChangeArrowheads="1"/>
              </p:cNvSpPr>
              <p:nvPr/>
            </p:nvSpPr>
            <p:spPr bwMode="auto">
              <a:xfrm>
                <a:off x="2404" y="1396"/>
                <a:ext cx="280" cy="28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 flipH="1">
                <a:off x="2454" y="1439"/>
                <a:ext cx="159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ko-KR" altLang="en-US" sz="2000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  <a:cs typeface="Consolas" pitchFamily="49" charset="0"/>
                  </a:rPr>
                  <a:t>2</a:t>
                </a:r>
              </a:p>
            </p:txBody>
          </p:sp>
        </p:grp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2208" y="1152"/>
              <a:ext cx="24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1841034" y="3134395"/>
            <a:ext cx="596900" cy="614362"/>
            <a:chOff x="1780" y="1876"/>
            <a:chExt cx="280" cy="280"/>
          </a:xfrm>
        </p:grpSpPr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1780" y="1876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 flipH="1">
              <a:off x="1799" y="1919"/>
              <a:ext cx="22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10</a:t>
              </a:r>
            </a:p>
          </p:txBody>
        </p:sp>
      </p:grp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1742399" y="2597820"/>
            <a:ext cx="307975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764353" y="1962820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[2]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2609822" y="1962820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[3]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150785" y="2805782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[4]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467826" y="2805782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[5]</a:t>
            </a: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1689073" y="908720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[1]</a:t>
            </a:r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6435551" y="1064889"/>
            <a:ext cx="598488" cy="615950"/>
          </a:xfrm>
          <a:prstGeom prst="ellipse">
            <a:avLst/>
          </a:prstGeom>
          <a:solidFill>
            <a:srgbClr val="99FF99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6499020" y="1160139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15</a:t>
            </a:r>
            <a:endParaRPr kumimoji="0" lang="ko-KR" altLang="en-US" sz="2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grpSp>
        <p:nvGrpSpPr>
          <p:cNvPr id="33" name="Group 7"/>
          <p:cNvGrpSpPr>
            <a:grpSpLocks/>
          </p:cNvGrpSpPr>
          <p:nvPr/>
        </p:nvGrpSpPr>
        <p:grpSpPr bwMode="auto">
          <a:xfrm>
            <a:off x="5513214" y="1584002"/>
            <a:ext cx="1016000" cy="1150937"/>
            <a:chOff x="1540" y="1152"/>
            <a:chExt cx="476" cy="524"/>
          </a:xfrm>
        </p:grpSpPr>
        <p:grpSp>
          <p:nvGrpSpPr>
            <p:cNvPr id="34" name="Group 8"/>
            <p:cNvGrpSpPr>
              <a:grpSpLocks/>
            </p:cNvGrpSpPr>
            <p:nvPr/>
          </p:nvGrpSpPr>
          <p:grpSpPr bwMode="auto">
            <a:xfrm>
              <a:off x="1540" y="1396"/>
              <a:ext cx="280" cy="280"/>
              <a:chOff x="1540" y="1396"/>
              <a:chExt cx="280" cy="280"/>
            </a:xfrm>
          </p:grpSpPr>
          <p:sp>
            <p:nvSpPr>
              <p:cNvPr id="36" name="Oval 9"/>
              <p:cNvSpPr>
                <a:spLocks noChangeArrowheads="1"/>
              </p:cNvSpPr>
              <p:nvPr/>
            </p:nvSpPr>
            <p:spPr bwMode="auto">
              <a:xfrm>
                <a:off x="1540" y="1396"/>
                <a:ext cx="280" cy="28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" name="Rectangle 10"/>
              <p:cNvSpPr>
                <a:spLocks noChangeArrowheads="1"/>
              </p:cNvSpPr>
              <p:nvPr/>
            </p:nvSpPr>
            <p:spPr bwMode="auto">
              <a:xfrm>
                <a:off x="1563" y="1439"/>
                <a:ext cx="219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en-US" altLang="ko-KR" sz="2000" dirty="0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  <a:cs typeface="Consolas" pitchFamily="49" charset="0"/>
                  </a:rPr>
                  <a:t>14</a:t>
                </a:r>
                <a:endParaRPr kumimoji="0" lang="ko-KR" altLang="en-US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endParaRPr>
              </a:p>
            </p:txBody>
          </p:sp>
        </p:grpSp>
        <p:sp>
          <p:nvSpPr>
            <p:cNvPr id="35" name="Line 11"/>
            <p:cNvSpPr>
              <a:spLocks noChangeShapeType="1"/>
            </p:cNvSpPr>
            <p:nvPr/>
          </p:nvSpPr>
          <p:spPr bwMode="auto">
            <a:xfrm flipH="1">
              <a:off x="1776" y="1152"/>
              <a:ext cx="24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8" name="Group 12"/>
          <p:cNvGrpSpPr>
            <a:grpSpLocks/>
          </p:cNvGrpSpPr>
          <p:nvPr/>
        </p:nvGrpSpPr>
        <p:grpSpPr bwMode="auto">
          <a:xfrm>
            <a:off x="4794075" y="2668853"/>
            <a:ext cx="874829" cy="1120187"/>
            <a:chOff x="1204" y="1646"/>
            <a:chExt cx="409" cy="510"/>
          </a:xfrm>
        </p:grpSpPr>
        <p:grpSp>
          <p:nvGrpSpPr>
            <p:cNvPr id="39" name="Group 13"/>
            <p:cNvGrpSpPr>
              <a:grpSpLocks/>
            </p:cNvGrpSpPr>
            <p:nvPr/>
          </p:nvGrpSpPr>
          <p:grpSpPr bwMode="auto">
            <a:xfrm>
              <a:off x="1204" y="1876"/>
              <a:ext cx="280" cy="280"/>
              <a:chOff x="1204" y="1876"/>
              <a:chExt cx="280" cy="280"/>
            </a:xfrm>
          </p:grpSpPr>
          <p:sp>
            <p:nvSpPr>
              <p:cNvPr id="41" name="Oval 14"/>
              <p:cNvSpPr>
                <a:spLocks noChangeArrowheads="1"/>
              </p:cNvSpPr>
              <p:nvPr/>
            </p:nvSpPr>
            <p:spPr bwMode="auto">
              <a:xfrm>
                <a:off x="1204" y="1876"/>
                <a:ext cx="280" cy="28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2" name="Rectangle 15"/>
              <p:cNvSpPr>
                <a:spLocks noChangeArrowheads="1"/>
              </p:cNvSpPr>
              <p:nvPr/>
            </p:nvSpPr>
            <p:spPr bwMode="auto">
              <a:xfrm>
                <a:off x="1233" y="1919"/>
                <a:ext cx="219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en-US" altLang="ko-KR" sz="2000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  <a:cs typeface="Consolas" pitchFamily="49" charset="0"/>
                  </a:rPr>
                  <a:t>10</a:t>
                </a:r>
                <a:endParaRPr kumimoji="0" lang="ko-KR" altLang="en-US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endParaRPr>
              </a:p>
            </p:txBody>
          </p:sp>
        </p:grp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H="1">
              <a:off x="1440" y="1646"/>
              <a:ext cx="173" cy="2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3" name="Group 17"/>
          <p:cNvGrpSpPr>
            <a:grpSpLocks/>
          </p:cNvGrpSpPr>
          <p:nvPr/>
        </p:nvGrpSpPr>
        <p:grpSpPr bwMode="auto">
          <a:xfrm>
            <a:off x="6938789" y="1584002"/>
            <a:ext cx="1017587" cy="1150937"/>
            <a:chOff x="2208" y="1152"/>
            <a:chExt cx="476" cy="524"/>
          </a:xfrm>
        </p:grpSpPr>
        <p:grpSp>
          <p:nvGrpSpPr>
            <p:cNvPr id="44" name="Group 18"/>
            <p:cNvGrpSpPr>
              <a:grpSpLocks/>
            </p:cNvGrpSpPr>
            <p:nvPr/>
          </p:nvGrpSpPr>
          <p:grpSpPr bwMode="auto">
            <a:xfrm>
              <a:off x="2404" y="1396"/>
              <a:ext cx="280" cy="280"/>
              <a:chOff x="2404" y="1396"/>
              <a:chExt cx="280" cy="280"/>
            </a:xfrm>
          </p:grpSpPr>
          <p:sp>
            <p:nvSpPr>
              <p:cNvPr id="46" name="Oval 19"/>
              <p:cNvSpPr>
                <a:spLocks noChangeArrowheads="1"/>
              </p:cNvSpPr>
              <p:nvPr/>
            </p:nvSpPr>
            <p:spPr bwMode="auto">
              <a:xfrm>
                <a:off x="2404" y="1396"/>
                <a:ext cx="280" cy="28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7" name="Rectangle 20"/>
              <p:cNvSpPr>
                <a:spLocks noChangeArrowheads="1"/>
              </p:cNvSpPr>
              <p:nvPr/>
            </p:nvSpPr>
            <p:spPr bwMode="auto">
              <a:xfrm flipH="1">
                <a:off x="2454" y="1439"/>
                <a:ext cx="159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ko-KR" altLang="en-US" sz="2000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  <a:cs typeface="Consolas" pitchFamily="49" charset="0"/>
                  </a:rPr>
                  <a:t>2</a:t>
                </a:r>
              </a:p>
            </p:txBody>
          </p:sp>
        </p:grpSp>
        <p:sp>
          <p:nvSpPr>
            <p:cNvPr id="45" name="Line 21"/>
            <p:cNvSpPr>
              <a:spLocks noChangeShapeType="1"/>
            </p:cNvSpPr>
            <p:nvPr/>
          </p:nvSpPr>
          <p:spPr bwMode="auto">
            <a:xfrm>
              <a:off x="2208" y="1152"/>
              <a:ext cx="24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2" name="Rectangle 26"/>
          <p:cNvSpPr>
            <a:spLocks noChangeArrowheads="1"/>
          </p:cNvSpPr>
          <p:nvPr/>
        </p:nvSpPr>
        <p:spPr bwMode="auto">
          <a:xfrm>
            <a:off x="5038405" y="2003102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[2]</a:t>
            </a: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auto">
          <a:xfrm>
            <a:off x="6883874" y="2003102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[3]</a:t>
            </a:r>
          </a:p>
        </p:txBody>
      </p:sp>
      <p:sp>
        <p:nvSpPr>
          <p:cNvPr id="54" name="Rectangle 28"/>
          <p:cNvSpPr>
            <a:spLocks noChangeArrowheads="1"/>
          </p:cNvSpPr>
          <p:nvPr/>
        </p:nvSpPr>
        <p:spPr bwMode="auto">
          <a:xfrm>
            <a:off x="4424837" y="2846064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[4]</a:t>
            </a:r>
          </a:p>
        </p:txBody>
      </p:sp>
      <p:sp>
        <p:nvSpPr>
          <p:cNvPr id="56" name="Rectangle 30"/>
          <p:cNvSpPr>
            <a:spLocks noChangeArrowheads="1"/>
          </p:cNvSpPr>
          <p:nvPr/>
        </p:nvSpPr>
        <p:spPr bwMode="auto">
          <a:xfrm>
            <a:off x="5963125" y="949002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[1]</a:t>
            </a:r>
          </a:p>
        </p:txBody>
      </p:sp>
      <p:sp>
        <p:nvSpPr>
          <p:cNvPr id="57" name="Oval 5"/>
          <p:cNvSpPr>
            <a:spLocks noChangeArrowheads="1"/>
          </p:cNvSpPr>
          <p:nvPr/>
        </p:nvSpPr>
        <p:spPr bwMode="auto">
          <a:xfrm>
            <a:off x="2268011" y="3919190"/>
            <a:ext cx="598488" cy="615950"/>
          </a:xfrm>
          <a:prstGeom prst="ellipse">
            <a:avLst/>
          </a:prstGeom>
          <a:solidFill>
            <a:srgbClr val="99FF99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Rectangle 6"/>
          <p:cNvSpPr>
            <a:spLocks noChangeArrowheads="1"/>
          </p:cNvSpPr>
          <p:nvPr/>
        </p:nvSpPr>
        <p:spPr bwMode="auto">
          <a:xfrm>
            <a:off x="2331480" y="4014440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14</a:t>
            </a:r>
            <a:endParaRPr kumimoji="0" lang="ko-KR" altLang="en-US" sz="2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grpSp>
        <p:nvGrpSpPr>
          <p:cNvPr id="59" name="Group 7"/>
          <p:cNvGrpSpPr>
            <a:grpSpLocks/>
          </p:cNvGrpSpPr>
          <p:nvPr/>
        </p:nvGrpSpPr>
        <p:grpSpPr bwMode="auto">
          <a:xfrm>
            <a:off x="1345674" y="4438303"/>
            <a:ext cx="1016000" cy="1150937"/>
            <a:chOff x="1540" y="1152"/>
            <a:chExt cx="476" cy="524"/>
          </a:xfrm>
        </p:grpSpPr>
        <p:grpSp>
          <p:nvGrpSpPr>
            <p:cNvPr id="60" name="Group 8"/>
            <p:cNvGrpSpPr>
              <a:grpSpLocks/>
            </p:cNvGrpSpPr>
            <p:nvPr/>
          </p:nvGrpSpPr>
          <p:grpSpPr bwMode="auto">
            <a:xfrm>
              <a:off x="1540" y="1396"/>
              <a:ext cx="280" cy="280"/>
              <a:chOff x="1540" y="1396"/>
              <a:chExt cx="280" cy="280"/>
            </a:xfrm>
          </p:grpSpPr>
          <p:sp>
            <p:nvSpPr>
              <p:cNvPr id="62" name="Oval 9"/>
              <p:cNvSpPr>
                <a:spLocks noChangeArrowheads="1"/>
              </p:cNvSpPr>
              <p:nvPr/>
            </p:nvSpPr>
            <p:spPr bwMode="auto">
              <a:xfrm>
                <a:off x="1540" y="1396"/>
                <a:ext cx="280" cy="28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3" name="Rectangle 10"/>
              <p:cNvSpPr>
                <a:spLocks noChangeArrowheads="1"/>
              </p:cNvSpPr>
              <p:nvPr/>
            </p:nvSpPr>
            <p:spPr bwMode="auto">
              <a:xfrm>
                <a:off x="1563" y="1439"/>
                <a:ext cx="219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en-US" altLang="ko-KR" sz="2000" dirty="0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  <a:cs typeface="Consolas" pitchFamily="49" charset="0"/>
                  </a:rPr>
                  <a:t>10</a:t>
                </a:r>
                <a:endParaRPr kumimoji="0" lang="ko-KR" altLang="en-US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endParaRPr>
              </a:p>
            </p:txBody>
          </p:sp>
        </p:grp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776" y="1152"/>
              <a:ext cx="24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9" name="Group 17"/>
          <p:cNvGrpSpPr>
            <a:grpSpLocks/>
          </p:cNvGrpSpPr>
          <p:nvPr/>
        </p:nvGrpSpPr>
        <p:grpSpPr bwMode="auto">
          <a:xfrm>
            <a:off x="2771249" y="4438303"/>
            <a:ext cx="1017587" cy="1150937"/>
            <a:chOff x="2208" y="1152"/>
            <a:chExt cx="476" cy="524"/>
          </a:xfrm>
        </p:grpSpPr>
        <p:grpSp>
          <p:nvGrpSpPr>
            <p:cNvPr id="70" name="Group 18"/>
            <p:cNvGrpSpPr>
              <a:grpSpLocks/>
            </p:cNvGrpSpPr>
            <p:nvPr/>
          </p:nvGrpSpPr>
          <p:grpSpPr bwMode="auto">
            <a:xfrm>
              <a:off x="2404" y="1396"/>
              <a:ext cx="280" cy="280"/>
              <a:chOff x="2404" y="1396"/>
              <a:chExt cx="280" cy="280"/>
            </a:xfrm>
          </p:grpSpPr>
          <p:sp>
            <p:nvSpPr>
              <p:cNvPr id="72" name="Oval 19"/>
              <p:cNvSpPr>
                <a:spLocks noChangeArrowheads="1"/>
              </p:cNvSpPr>
              <p:nvPr/>
            </p:nvSpPr>
            <p:spPr bwMode="auto">
              <a:xfrm>
                <a:off x="2404" y="1396"/>
                <a:ext cx="280" cy="28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3" name="Rectangle 20"/>
              <p:cNvSpPr>
                <a:spLocks noChangeArrowheads="1"/>
              </p:cNvSpPr>
              <p:nvPr/>
            </p:nvSpPr>
            <p:spPr bwMode="auto">
              <a:xfrm flipH="1">
                <a:off x="2454" y="1439"/>
                <a:ext cx="159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ko-KR" altLang="en-US" sz="2000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  <a:cs typeface="Consolas" pitchFamily="49" charset="0"/>
                  </a:rPr>
                  <a:t>2</a:t>
                </a:r>
              </a:p>
            </p:txBody>
          </p:sp>
        </p:grpSp>
        <p:sp>
          <p:nvSpPr>
            <p:cNvPr id="71" name="Line 21"/>
            <p:cNvSpPr>
              <a:spLocks noChangeShapeType="1"/>
            </p:cNvSpPr>
            <p:nvPr/>
          </p:nvSpPr>
          <p:spPr bwMode="auto">
            <a:xfrm>
              <a:off x="2208" y="1152"/>
              <a:ext cx="24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4" name="Rectangle 26"/>
          <p:cNvSpPr>
            <a:spLocks noChangeArrowheads="1"/>
          </p:cNvSpPr>
          <p:nvPr/>
        </p:nvSpPr>
        <p:spPr bwMode="auto">
          <a:xfrm>
            <a:off x="870865" y="4857403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[2]</a:t>
            </a:r>
          </a:p>
        </p:txBody>
      </p:sp>
      <p:sp>
        <p:nvSpPr>
          <p:cNvPr id="75" name="Rectangle 27"/>
          <p:cNvSpPr>
            <a:spLocks noChangeArrowheads="1"/>
          </p:cNvSpPr>
          <p:nvPr/>
        </p:nvSpPr>
        <p:spPr bwMode="auto">
          <a:xfrm>
            <a:off x="2716334" y="4857403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[3]</a:t>
            </a:r>
          </a:p>
        </p:txBody>
      </p:sp>
      <p:sp>
        <p:nvSpPr>
          <p:cNvPr id="77" name="Rectangle 30"/>
          <p:cNvSpPr>
            <a:spLocks noChangeArrowheads="1"/>
          </p:cNvSpPr>
          <p:nvPr/>
        </p:nvSpPr>
        <p:spPr bwMode="auto">
          <a:xfrm>
            <a:off x="1795585" y="3803303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[1]</a:t>
            </a:r>
          </a:p>
        </p:txBody>
      </p:sp>
      <p:sp>
        <p:nvSpPr>
          <p:cNvPr id="78" name="Oval 5"/>
          <p:cNvSpPr>
            <a:spLocks noChangeArrowheads="1"/>
          </p:cNvSpPr>
          <p:nvPr/>
        </p:nvSpPr>
        <p:spPr bwMode="auto">
          <a:xfrm>
            <a:off x="6084435" y="3703166"/>
            <a:ext cx="598488" cy="615950"/>
          </a:xfrm>
          <a:prstGeom prst="ellipse">
            <a:avLst/>
          </a:prstGeom>
          <a:solidFill>
            <a:srgbClr val="99FF99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Rectangle 6"/>
          <p:cNvSpPr>
            <a:spLocks noChangeArrowheads="1"/>
          </p:cNvSpPr>
          <p:nvPr/>
        </p:nvSpPr>
        <p:spPr bwMode="auto">
          <a:xfrm>
            <a:off x="6147904" y="3798416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10</a:t>
            </a:r>
            <a:endParaRPr kumimoji="0" lang="ko-KR" altLang="en-US" sz="2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grpSp>
        <p:nvGrpSpPr>
          <p:cNvPr id="80" name="Group 7"/>
          <p:cNvGrpSpPr>
            <a:grpSpLocks/>
          </p:cNvGrpSpPr>
          <p:nvPr/>
        </p:nvGrpSpPr>
        <p:grpSpPr bwMode="auto">
          <a:xfrm>
            <a:off x="5162098" y="4222279"/>
            <a:ext cx="1016000" cy="1150937"/>
            <a:chOff x="1540" y="1152"/>
            <a:chExt cx="476" cy="524"/>
          </a:xfrm>
        </p:grpSpPr>
        <p:grpSp>
          <p:nvGrpSpPr>
            <p:cNvPr id="81" name="Group 8"/>
            <p:cNvGrpSpPr>
              <a:grpSpLocks/>
            </p:cNvGrpSpPr>
            <p:nvPr/>
          </p:nvGrpSpPr>
          <p:grpSpPr bwMode="auto">
            <a:xfrm>
              <a:off x="1540" y="1396"/>
              <a:ext cx="280" cy="280"/>
              <a:chOff x="1540" y="1396"/>
              <a:chExt cx="280" cy="280"/>
            </a:xfrm>
          </p:grpSpPr>
          <p:sp>
            <p:nvSpPr>
              <p:cNvPr id="83" name="Oval 9"/>
              <p:cNvSpPr>
                <a:spLocks noChangeArrowheads="1"/>
              </p:cNvSpPr>
              <p:nvPr/>
            </p:nvSpPr>
            <p:spPr bwMode="auto">
              <a:xfrm>
                <a:off x="1540" y="1396"/>
                <a:ext cx="280" cy="28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4" name="Rectangle 10"/>
              <p:cNvSpPr>
                <a:spLocks noChangeArrowheads="1"/>
              </p:cNvSpPr>
              <p:nvPr/>
            </p:nvSpPr>
            <p:spPr bwMode="auto">
              <a:xfrm>
                <a:off x="1596" y="1439"/>
                <a:ext cx="15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en-US" altLang="ko-KR" sz="2000" dirty="0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  <a:cs typeface="Consolas" pitchFamily="49" charset="0"/>
                  </a:rPr>
                  <a:t>2</a:t>
                </a:r>
                <a:endParaRPr kumimoji="0" lang="ko-KR" altLang="en-US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endParaRPr>
              </a:p>
            </p:txBody>
          </p:sp>
        </p:grp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 flipH="1">
              <a:off x="1776" y="1152"/>
              <a:ext cx="24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0" name="Rectangle 26"/>
          <p:cNvSpPr>
            <a:spLocks noChangeArrowheads="1"/>
          </p:cNvSpPr>
          <p:nvPr/>
        </p:nvSpPr>
        <p:spPr bwMode="auto">
          <a:xfrm>
            <a:off x="4687289" y="4641379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[2]</a:t>
            </a:r>
          </a:p>
        </p:txBody>
      </p:sp>
      <p:sp>
        <p:nvSpPr>
          <p:cNvPr id="92" name="Rectangle 30"/>
          <p:cNvSpPr>
            <a:spLocks noChangeArrowheads="1"/>
          </p:cNvSpPr>
          <p:nvPr/>
        </p:nvSpPr>
        <p:spPr bwMode="auto">
          <a:xfrm>
            <a:off x="5612009" y="3587279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[1]</a:t>
            </a:r>
          </a:p>
        </p:txBody>
      </p:sp>
      <p:sp>
        <p:nvSpPr>
          <p:cNvPr id="98" name="Oval 5"/>
          <p:cNvSpPr>
            <a:spLocks noChangeArrowheads="1"/>
          </p:cNvSpPr>
          <p:nvPr/>
        </p:nvSpPr>
        <p:spPr bwMode="auto">
          <a:xfrm>
            <a:off x="7824011" y="3688903"/>
            <a:ext cx="598488" cy="615950"/>
          </a:xfrm>
          <a:prstGeom prst="ellipse">
            <a:avLst/>
          </a:prstGeom>
          <a:solidFill>
            <a:srgbClr val="99FF99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Rectangle 6"/>
          <p:cNvSpPr>
            <a:spLocks noChangeArrowheads="1"/>
          </p:cNvSpPr>
          <p:nvPr/>
        </p:nvSpPr>
        <p:spPr bwMode="auto">
          <a:xfrm>
            <a:off x="7958012" y="3784153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2</a:t>
            </a:r>
            <a:endParaRPr kumimoji="0" lang="ko-KR" altLang="en-US" sz="2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00" name="Rectangle 30"/>
          <p:cNvSpPr>
            <a:spLocks noChangeArrowheads="1"/>
          </p:cNvSpPr>
          <p:nvPr/>
        </p:nvSpPr>
        <p:spPr bwMode="auto">
          <a:xfrm>
            <a:off x="7351585" y="3573016"/>
            <a:ext cx="52257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16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3605854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Binary Search Tree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Binary search tree (BST) is a binary tree that is empty or each node satisfies the following properties:</a:t>
            </a:r>
          </a:p>
          <a:p>
            <a:pPr lvl="1"/>
            <a:r>
              <a:rPr lang="en-US" altLang="ko-KR" sz="1800" dirty="0"/>
              <a:t>every element has a key, and no two elements have the same key</a:t>
            </a:r>
          </a:p>
          <a:p>
            <a:pPr lvl="1"/>
            <a:r>
              <a:rPr lang="en-US" altLang="ko-KR" sz="1800" dirty="0"/>
              <a:t>the keys in a nonempty left </a:t>
            </a:r>
            <a:r>
              <a:rPr lang="en-US" altLang="ko-KR" sz="1800" dirty="0" err="1"/>
              <a:t>subtree</a:t>
            </a:r>
            <a:r>
              <a:rPr lang="en-US" altLang="ko-KR" sz="1800" dirty="0"/>
              <a:t> must be smaller than the key in the root of the </a:t>
            </a:r>
            <a:r>
              <a:rPr lang="en-US" altLang="ko-KR" sz="1800" dirty="0" err="1"/>
              <a:t>subtree</a:t>
            </a:r>
            <a:endParaRPr lang="en-US" altLang="ko-KR" sz="1800" dirty="0"/>
          </a:p>
          <a:p>
            <a:pPr lvl="1"/>
            <a:r>
              <a:rPr lang="en-US" altLang="ko-KR" sz="1800" dirty="0"/>
              <a:t>the keys in a nonempty right </a:t>
            </a:r>
            <a:r>
              <a:rPr lang="en-US" altLang="ko-KR" sz="1800" dirty="0" err="1"/>
              <a:t>subtree</a:t>
            </a:r>
            <a:r>
              <a:rPr lang="en-US" altLang="ko-KR" sz="1800" dirty="0"/>
              <a:t> must be larger than the key in the root of the </a:t>
            </a:r>
            <a:r>
              <a:rPr lang="en-US" altLang="ko-KR" sz="1800" dirty="0" err="1"/>
              <a:t>subtree</a:t>
            </a:r>
            <a:endParaRPr lang="en-US" altLang="ko-KR" sz="1800" dirty="0"/>
          </a:p>
          <a:p>
            <a:pPr lvl="1"/>
            <a:r>
              <a:rPr lang="en-US" altLang="ko-KR" sz="1800" dirty="0"/>
              <a:t>the left and right </a:t>
            </a:r>
            <a:r>
              <a:rPr lang="en-US" altLang="ko-KR" sz="1800" dirty="0" err="1"/>
              <a:t>subtrees</a:t>
            </a:r>
            <a:r>
              <a:rPr lang="en-US" altLang="ko-KR" sz="1800" dirty="0"/>
              <a:t> are also BST</a:t>
            </a:r>
          </a:p>
          <a:p>
            <a:endParaRPr lang="ko-KR" altLang="en-US" sz="2000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69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159748" name="AutoShape 4"/>
          <p:cNvSpPr>
            <a:spLocks noChangeArrowheads="1"/>
          </p:cNvSpPr>
          <p:nvPr/>
        </p:nvSpPr>
        <p:spPr bwMode="auto">
          <a:xfrm>
            <a:off x="6978650" y="4572000"/>
            <a:ext cx="1371600" cy="838200"/>
          </a:xfrm>
          <a:prstGeom prst="triangle">
            <a:avLst>
              <a:gd name="adj" fmla="val 50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59749" name="Line 5"/>
          <p:cNvSpPr>
            <a:spLocks noChangeShapeType="1"/>
          </p:cNvSpPr>
          <p:nvPr/>
        </p:nvSpPr>
        <p:spPr bwMode="auto">
          <a:xfrm flipH="1">
            <a:off x="5530850" y="40386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59750" name="Line 6"/>
          <p:cNvSpPr>
            <a:spLocks noChangeShapeType="1"/>
          </p:cNvSpPr>
          <p:nvPr/>
        </p:nvSpPr>
        <p:spPr bwMode="auto">
          <a:xfrm>
            <a:off x="6521450" y="40386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6216650" y="3733800"/>
            <a:ext cx="685800" cy="457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9752" name="AutoShape 8"/>
          <p:cNvSpPr>
            <a:spLocks noChangeArrowheads="1"/>
          </p:cNvSpPr>
          <p:nvPr/>
        </p:nvSpPr>
        <p:spPr bwMode="auto">
          <a:xfrm>
            <a:off x="4870450" y="4572000"/>
            <a:ext cx="1295400" cy="838200"/>
          </a:xfrm>
          <a:prstGeom prst="triangle">
            <a:avLst>
              <a:gd name="adj" fmla="val 50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59753" name="Line 9"/>
          <p:cNvSpPr>
            <a:spLocks noChangeShapeType="1"/>
          </p:cNvSpPr>
          <p:nvPr/>
        </p:nvSpPr>
        <p:spPr bwMode="auto">
          <a:xfrm flipV="1">
            <a:off x="6597650" y="3505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6400800" y="3800475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</a:rPr>
              <a:t>x</a:t>
            </a:r>
          </a:p>
        </p:txBody>
      </p:sp>
      <p:sp>
        <p:nvSpPr>
          <p:cNvPr id="159755" name="Text Box 11"/>
          <p:cNvSpPr txBox="1">
            <a:spLocks noChangeArrowheads="1"/>
          </p:cNvSpPr>
          <p:nvPr/>
        </p:nvSpPr>
        <p:spPr bwMode="auto">
          <a:xfrm>
            <a:off x="4689475" y="5337175"/>
            <a:ext cx="1603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</a:rPr>
              <a:t>keys </a:t>
            </a:r>
            <a:r>
              <a:rPr lang="en-US" altLang="ko-KR"/>
              <a:t>&lt;</a:t>
            </a:r>
            <a:r>
              <a:rPr lang="en-US" altLang="ko-KR">
                <a:latin typeface="Comic Sans MS" pitchFamily="66" charset="0"/>
              </a:rPr>
              <a:t> key[x]</a:t>
            </a:r>
          </a:p>
        </p:txBody>
      </p:sp>
      <p:sp>
        <p:nvSpPr>
          <p:cNvPr id="159756" name="Text Box 12"/>
          <p:cNvSpPr txBox="1">
            <a:spLocks noChangeArrowheads="1"/>
          </p:cNvSpPr>
          <p:nvPr/>
        </p:nvSpPr>
        <p:spPr bwMode="auto">
          <a:xfrm>
            <a:off x="6905625" y="5337175"/>
            <a:ext cx="1592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</a:rPr>
              <a:t>keys </a:t>
            </a:r>
            <a:r>
              <a:rPr lang="en-US" altLang="ko-KR"/>
              <a:t>&gt; </a:t>
            </a:r>
            <a:r>
              <a:rPr lang="en-US" altLang="ko-KR">
                <a:latin typeface="Comic Sans MS" pitchFamily="66" charset="0"/>
              </a:rPr>
              <a:t>key[x]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0650" y="4021931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buFontTx/>
              <a:buNone/>
            </a:pPr>
            <a:r>
              <a:rPr lang="en-US" altLang="ko-KR" b="1" dirty="0" err="1">
                <a:latin typeface="Courier New" pitchFamily="49" charset="0"/>
              </a:rPr>
              <a:t>typedef</a:t>
            </a:r>
            <a:r>
              <a:rPr lang="en-US" altLang="ko-KR" b="1" dirty="0">
                <a:latin typeface="Courier New" pitchFamily="49" charset="0"/>
              </a:rPr>
              <a:t> </a:t>
            </a:r>
            <a:r>
              <a:rPr lang="en-US" altLang="ko-KR" b="1" dirty="0" err="1">
                <a:latin typeface="Courier New" pitchFamily="49" charset="0"/>
              </a:rPr>
              <a:t>struct</a:t>
            </a:r>
            <a:r>
              <a:rPr lang="en-US" altLang="ko-KR" b="1" dirty="0">
                <a:latin typeface="Courier New" pitchFamily="49" charset="0"/>
              </a:rPr>
              <a:t> node* </a:t>
            </a:r>
            <a:r>
              <a:rPr lang="en-US" altLang="ko-KR" b="1" dirty="0" err="1">
                <a:latin typeface="Courier New" pitchFamily="49" charset="0"/>
              </a:rPr>
              <a:t>treePointer</a:t>
            </a:r>
            <a:r>
              <a:rPr lang="en-US" altLang="ko-KR" b="1" dirty="0">
                <a:latin typeface="Courier New" pitchFamily="49" charset="0"/>
              </a:rPr>
              <a:t>;</a:t>
            </a:r>
          </a:p>
          <a:p>
            <a:pPr algn="just">
              <a:buFontTx/>
              <a:buNone/>
            </a:pPr>
            <a:r>
              <a:rPr lang="en-US" altLang="ko-KR" b="1" dirty="0" err="1">
                <a:latin typeface="Courier New" pitchFamily="49" charset="0"/>
                <a:ea typeface="바탕체" pitchFamily="17" charset="-127"/>
              </a:rPr>
              <a:t>typedef</a:t>
            </a:r>
            <a:r>
              <a:rPr lang="en-US" altLang="ko-KR" b="1" dirty="0">
                <a:latin typeface="Courier New" pitchFamily="49" charset="0"/>
                <a:ea typeface="바탕체" pitchFamily="17" charset="-127"/>
              </a:rPr>
              <a:t> </a:t>
            </a:r>
            <a:r>
              <a:rPr lang="en-US" altLang="ko-KR" b="1" dirty="0" err="1">
                <a:latin typeface="Courier New" pitchFamily="49" charset="0"/>
                <a:ea typeface="바탕체" pitchFamily="17" charset="-127"/>
              </a:rPr>
              <a:t>struct</a:t>
            </a:r>
            <a:r>
              <a:rPr lang="en-US" altLang="ko-KR" b="1" dirty="0">
                <a:latin typeface="Courier New" pitchFamily="49" charset="0"/>
                <a:ea typeface="바탕체" pitchFamily="17" charset="-127"/>
              </a:rPr>
              <a:t> {</a:t>
            </a:r>
            <a:endParaRPr lang="en-US" altLang="ko-KR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b="1" dirty="0">
                <a:latin typeface="Courier New" pitchFamily="49" charset="0"/>
                <a:ea typeface="바탕체" pitchFamily="17" charset="-127"/>
              </a:rPr>
              <a:t>        </a:t>
            </a:r>
            <a:r>
              <a:rPr lang="en-US" altLang="ko-KR" b="1" dirty="0" err="1">
                <a:latin typeface="Courier New" pitchFamily="49" charset="0"/>
                <a:ea typeface="바탕체" pitchFamily="17" charset="-127"/>
              </a:rPr>
              <a:t>int</a:t>
            </a:r>
            <a:r>
              <a:rPr lang="en-US" altLang="ko-KR" b="1" dirty="0">
                <a:latin typeface="Courier New" pitchFamily="49" charset="0"/>
                <a:ea typeface="바탕체" pitchFamily="17" charset="-127"/>
              </a:rPr>
              <a:t> key;</a:t>
            </a:r>
            <a:endParaRPr lang="en-US" altLang="ko-KR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b="1">
                <a:latin typeface="Courier New" pitchFamily="49" charset="0"/>
                <a:ea typeface="바탕체" pitchFamily="17" charset="-127"/>
              </a:rPr>
              <a:t>} </a:t>
            </a:r>
            <a:r>
              <a:rPr lang="en-US" altLang="ko-KR" b="1" dirty="0">
                <a:latin typeface="Courier New" pitchFamily="49" charset="0"/>
                <a:ea typeface="바탕체" pitchFamily="17" charset="-127"/>
              </a:rPr>
              <a:t>element;</a:t>
            </a:r>
            <a:endParaRPr lang="en-US" altLang="ko-KR" b="1" dirty="0">
              <a:latin typeface="Courier New" pitchFamily="49" charset="0"/>
              <a:ea typeface="바탕" pitchFamily="18" charset="-127"/>
            </a:endParaRPr>
          </a:p>
          <a:p>
            <a:pPr algn="l">
              <a:buFontTx/>
              <a:buNone/>
            </a:pPr>
            <a:r>
              <a:rPr lang="en-US" altLang="ko-KR" b="1">
                <a:latin typeface="Courier New" pitchFamily="49" charset="0"/>
              </a:rPr>
              <a:t>typedef</a:t>
            </a:r>
            <a:r>
              <a:rPr lang="en-US" altLang="ko-KR" b="1" dirty="0">
                <a:latin typeface="Courier New" pitchFamily="49" charset="0"/>
              </a:rPr>
              <a:t> </a:t>
            </a:r>
            <a:r>
              <a:rPr lang="en-US" altLang="ko-KR" b="1" dirty="0" err="1">
                <a:latin typeface="Courier New" pitchFamily="49" charset="0"/>
              </a:rPr>
              <a:t>struct</a:t>
            </a:r>
            <a:r>
              <a:rPr lang="en-US" altLang="ko-KR" b="1" dirty="0">
                <a:latin typeface="Courier New" pitchFamily="49" charset="0"/>
              </a:rPr>
              <a:t> node {</a:t>
            </a:r>
          </a:p>
          <a:p>
            <a:pPr algn="l">
              <a:buFontTx/>
              <a:buNone/>
            </a:pPr>
            <a:r>
              <a:rPr lang="en-US" altLang="ko-KR" b="1" dirty="0">
                <a:latin typeface="Courier New" pitchFamily="49" charset="0"/>
              </a:rPr>
              <a:t>   element data;</a:t>
            </a:r>
          </a:p>
          <a:p>
            <a:pPr algn="l">
              <a:buFontTx/>
              <a:buNone/>
            </a:pPr>
            <a:r>
              <a:rPr lang="en-US" altLang="ko-KR" b="1" dirty="0">
                <a:latin typeface="Courier New" pitchFamily="49" charset="0"/>
              </a:rPr>
              <a:t>   </a:t>
            </a:r>
            <a:r>
              <a:rPr lang="en-US" altLang="ko-KR" b="1" dirty="0" err="1">
                <a:latin typeface="Courier New" pitchFamily="49" charset="0"/>
              </a:rPr>
              <a:t>treePointer</a:t>
            </a:r>
            <a:r>
              <a:rPr lang="en-US" altLang="ko-KR" b="1" dirty="0">
                <a:latin typeface="Courier New" pitchFamily="49" charset="0"/>
              </a:rPr>
              <a:t> </a:t>
            </a:r>
            <a:r>
              <a:rPr lang="en-US" altLang="ko-KR" b="1" dirty="0" err="1">
                <a:latin typeface="Courier New" pitchFamily="49" charset="0"/>
              </a:rPr>
              <a:t>leftChild</a:t>
            </a:r>
            <a:r>
              <a:rPr lang="en-US" altLang="ko-KR" b="1" dirty="0">
                <a:latin typeface="Courier New" pitchFamily="49" charset="0"/>
              </a:rPr>
              <a:t>;</a:t>
            </a:r>
          </a:p>
          <a:p>
            <a:pPr algn="l">
              <a:buFontTx/>
              <a:buNone/>
            </a:pPr>
            <a:r>
              <a:rPr lang="en-US" altLang="ko-KR" b="1" dirty="0">
                <a:latin typeface="Courier New" pitchFamily="49" charset="0"/>
              </a:rPr>
              <a:t>   </a:t>
            </a:r>
            <a:r>
              <a:rPr lang="en-US" altLang="ko-KR" b="1" dirty="0" err="1">
                <a:latin typeface="Courier New" pitchFamily="49" charset="0"/>
              </a:rPr>
              <a:t>treePointer</a:t>
            </a:r>
            <a:r>
              <a:rPr lang="en-US" altLang="ko-KR" b="1" dirty="0">
                <a:latin typeface="Courier New" pitchFamily="49" charset="0"/>
              </a:rPr>
              <a:t> </a:t>
            </a:r>
            <a:r>
              <a:rPr lang="en-US" altLang="ko-KR" b="1" dirty="0" err="1">
                <a:latin typeface="Courier New" pitchFamily="49" charset="0"/>
              </a:rPr>
              <a:t>rightChild</a:t>
            </a:r>
            <a:r>
              <a:rPr lang="en-US" altLang="ko-KR" b="1" dirty="0">
                <a:latin typeface="Courier New" pitchFamily="49" charset="0"/>
              </a:rPr>
              <a:t>;</a:t>
            </a:r>
          </a:p>
          <a:p>
            <a:pPr algn="l">
              <a:buFontTx/>
              <a:buNone/>
            </a:pPr>
            <a:r>
              <a:rPr lang="en-US" altLang="ko-KR" b="1" dirty="0">
                <a:latin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3025954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Terminology (3)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Parent</a:t>
            </a:r>
          </a:p>
          <a:p>
            <a:r>
              <a:rPr lang="en-US" altLang="ko-KR" sz="2000" dirty="0"/>
              <a:t>Children</a:t>
            </a:r>
          </a:p>
          <a:p>
            <a:r>
              <a:rPr lang="en-US" altLang="ko-KR" sz="2000" dirty="0"/>
              <a:t>Siblings</a:t>
            </a:r>
          </a:p>
          <a:p>
            <a:r>
              <a:rPr lang="en-US" altLang="ko-KR" sz="2000" dirty="0"/>
              <a:t>Grand parent</a:t>
            </a:r>
          </a:p>
          <a:p>
            <a:r>
              <a:rPr lang="en-US" altLang="ko-KR" sz="2000" dirty="0"/>
              <a:t>Grand children</a:t>
            </a:r>
          </a:p>
          <a:p>
            <a:r>
              <a:rPr lang="en-US" altLang="ko-KR" sz="2000" dirty="0"/>
              <a:t>Ancestors</a:t>
            </a:r>
          </a:p>
          <a:p>
            <a:pPr lvl="1"/>
            <a:r>
              <a:rPr lang="en-US" altLang="ko-KR" sz="1800" dirty="0"/>
              <a:t>All the nodes along the path from the root to the node</a:t>
            </a:r>
          </a:p>
          <a:p>
            <a:r>
              <a:rPr lang="en-US" altLang="ko-KR" sz="2000" dirty="0"/>
              <a:t>Descendants</a:t>
            </a:r>
          </a:p>
          <a:p>
            <a:pPr lvl="1"/>
            <a:r>
              <a:rPr lang="en-US" altLang="ko-KR" sz="1800" dirty="0"/>
              <a:t>All the nodes that are in its </a:t>
            </a:r>
            <a:r>
              <a:rPr lang="en-US" altLang="ko-KR" sz="1800" dirty="0" err="1"/>
              <a:t>subtrees</a:t>
            </a:r>
            <a:endParaRPr lang="en-US" altLang="ko-KR" sz="1800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7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Examples of Binary Search Tree</a:t>
            </a:r>
          </a:p>
        </p:txBody>
      </p:sp>
      <p:sp>
        <p:nvSpPr>
          <p:cNvPr id="74" name="슬라이드 번호 개체 틀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70</a:t>
            </a:fld>
            <a:r>
              <a:rPr lang="en-US" altLang="ko-KR"/>
              <a:t>-</a:t>
            </a:r>
            <a:endParaRPr lang="en-US" altLang="ko-KR" dirty="0"/>
          </a:p>
        </p:txBody>
      </p:sp>
      <p:grpSp>
        <p:nvGrpSpPr>
          <p:cNvPr id="160771" name="Group 3"/>
          <p:cNvGrpSpPr>
            <a:grpSpLocks/>
          </p:cNvGrpSpPr>
          <p:nvPr/>
        </p:nvGrpSpPr>
        <p:grpSpPr bwMode="auto">
          <a:xfrm>
            <a:off x="2446338" y="1143000"/>
            <a:ext cx="614362" cy="560388"/>
            <a:chOff x="2020" y="2452"/>
            <a:chExt cx="280" cy="280"/>
          </a:xfrm>
        </p:grpSpPr>
        <p:sp>
          <p:nvSpPr>
            <p:cNvPr id="160772" name="Oval 4"/>
            <p:cNvSpPr>
              <a:spLocks noChangeArrowheads="1"/>
            </p:cNvSpPr>
            <p:nvPr/>
          </p:nvSpPr>
          <p:spPr bwMode="auto">
            <a:xfrm>
              <a:off x="2020" y="2452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0773" name="Rectangle 5"/>
            <p:cNvSpPr>
              <a:spLocks noChangeArrowheads="1"/>
            </p:cNvSpPr>
            <p:nvPr/>
          </p:nvSpPr>
          <p:spPr bwMode="auto">
            <a:xfrm>
              <a:off x="2065" y="2495"/>
              <a:ext cx="213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30</a:t>
              </a:r>
            </a:p>
          </p:txBody>
        </p:sp>
      </p:grpSp>
      <p:grpSp>
        <p:nvGrpSpPr>
          <p:cNvPr id="160774" name="Group 6"/>
          <p:cNvGrpSpPr>
            <a:grpSpLocks/>
          </p:cNvGrpSpPr>
          <p:nvPr/>
        </p:nvGrpSpPr>
        <p:grpSpPr bwMode="auto">
          <a:xfrm>
            <a:off x="1500188" y="1616075"/>
            <a:ext cx="1042987" cy="1044575"/>
            <a:chOff x="1588" y="2688"/>
            <a:chExt cx="476" cy="524"/>
          </a:xfrm>
        </p:grpSpPr>
        <p:grpSp>
          <p:nvGrpSpPr>
            <p:cNvPr id="160775" name="Group 7"/>
            <p:cNvGrpSpPr>
              <a:grpSpLocks/>
            </p:cNvGrpSpPr>
            <p:nvPr/>
          </p:nvGrpSpPr>
          <p:grpSpPr bwMode="auto">
            <a:xfrm>
              <a:off x="1588" y="2932"/>
              <a:ext cx="280" cy="280"/>
              <a:chOff x="1588" y="2932"/>
              <a:chExt cx="280" cy="280"/>
            </a:xfrm>
          </p:grpSpPr>
          <p:sp>
            <p:nvSpPr>
              <p:cNvPr id="160776" name="Oval 8"/>
              <p:cNvSpPr>
                <a:spLocks noChangeArrowheads="1"/>
              </p:cNvSpPr>
              <p:nvPr/>
            </p:nvSpPr>
            <p:spPr bwMode="auto">
              <a:xfrm>
                <a:off x="1588" y="2932"/>
                <a:ext cx="280" cy="28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0777" name="Rectangle 9"/>
              <p:cNvSpPr>
                <a:spLocks noChangeArrowheads="1"/>
              </p:cNvSpPr>
              <p:nvPr/>
            </p:nvSpPr>
            <p:spPr bwMode="auto">
              <a:xfrm>
                <a:off x="1666" y="2975"/>
                <a:ext cx="149" cy="2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ko-KR" altLang="en-US" sz="2000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  <a:cs typeface="Consolas" pitchFamily="49" charset="0"/>
                  </a:rPr>
                  <a:t>5</a:t>
                </a:r>
              </a:p>
            </p:txBody>
          </p:sp>
        </p:grpSp>
        <p:sp>
          <p:nvSpPr>
            <p:cNvPr id="160778" name="Line 10"/>
            <p:cNvSpPr>
              <a:spLocks noChangeShapeType="1"/>
            </p:cNvSpPr>
            <p:nvPr/>
          </p:nvSpPr>
          <p:spPr bwMode="auto">
            <a:xfrm flipH="1">
              <a:off x="1824" y="2688"/>
              <a:ext cx="24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0779" name="Group 11"/>
          <p:cNvGrpSpPr>
            <a:grpSpLocks/>
          </p:cNvGrpSpPr>
          <p:nvPr/>
        </p:nvGrpSpPr>
        <p:grpSpPr bwMode="auto">
          <a:xfrm>
            <a:off x="762000" y="3060700"/>
            <a:ext cx="615950" cy="558800"/>
            <a:chOff x="1252" y="3412"/>
            <a:chExt cx="280" cy="280"/>
          </a:xfrm>
        </p:grpSpPr>
        <p:sp>
          <p:nvSpPr>
            <p:cNvPr id="160780" name="Oval 12"/>
            <p:cNvSpPr>
              <a:spLocks noChangeArrowheads="1"/>
            </p:cNvSpPr>
            <p:nvPr/>
          </p:nvSpPr>
          <p:spPr bwMode="auto">
            <a:xfrm>
              <a:off x="1252" y="3412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0781" name="Rectangle 13"/>
            <p:cNvSpPr>
              <a:spLocks noChangeArrowheads="1"/>
            </p:cNvSpPr>
            <p:nvPr/>
          </p:nvSpPr>
          <p:spPr bwMode="auto">
            <a:xfrm>
              <a:off x="1328" y="3456"/>
              <a:ext cx="154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160782" name="Line 14"/>
          <p:cNvSpPr>
            <a:spLocks noChangeShapeType="1"/>
          </p:cNvSpPr>
          <p:nvPr/>
        </p:nvSpPr>
        <p:spPr bwMode="auto">
          <a:xfrm flipH="1">
            <a:off x="1281113" y="2667000"/>
            <a:ext cx="395287" cy="4810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60783" name="Group 15"/>
          <p:cNvGrpSpPr>
            <a:grpSpLocks/>
          </p:cNvGrpSpPr>
          <p:nvPr/>
        </p:nvGrpSpPr>
        <p:grpSpPr bwMode="auto">
          <a:xfrm>
            <a:off x="2963863" y="1616075"/>
            <a:ext cx="1046162" cy="1044575"/>
            <a:chOff x="2256" y="2688"/>
            <a:chExt cx="476" cy="524"/>
          </a:xfrm>
        </p:grpSpPr>
        <p:grpSp>
          <p:nvGrpSpPr>
            <p:cNvPr id="160784" name="Group 16"/>
            <p:cNvGrpSpPr>
              <a:grpSpLocks/>
            </p:cNvGrpSpPr>
            <p:nvPr/>
          </p:nvGrpSpPr>
          <p:grpSpPr bwMode="auto">
            <a:xfrm>
              <a:off x="2452" y="2932"/>
              <a:ext cx="280" cy="280"/>
              <a:chOff x="2452" y="2932"/>
              <a:chExt cx="280" cy="280"/>
            </a:xfrm>
          </p:grpSpPr>
          <p:sp>
            <p:nvSpPr>
              <p:cNvPr id="160785" name="Oval 17"/>
              <p:cNvSpPr>
                <a:spLocks noChangeArrowheads="1"/>
              </p:cNvSpPr>
              <p:nvPr/>
            </p:nvSpPr>
            <p:spPr bwMode="auto">
              <a:xfrm>
                <a:off x="2452" y="2932"/>
                <a:ext cx="280" cy="28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0786" name="Rectangle 18"/>
              <p:cNvSpPr>
                <a:spLocks noChangeArrowheads="1"/>
              </p:cNvSpPr>
              <p:nvPr/>
            </p:nvSpPr>
            <p:spPr bwMode="auto">
              <a:xfrm flipH="1">
                <a:off x="2474" y="2975"/>
                <a:ext cx="213" cy="2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ko-KR" altLang="en-US" sz="2000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  <a:cs typeface="Consolas" pitchFamily="49" charset="0"/>
                  </a:rPr>
                  <a:t>40</a:t>
                </a:r>
              </a:p>
            </p:txBody>
          </p:sp>
        </p:grpSp>
        <p:sp>
          <p:nvSpPr>
            <p:cNvPr id="160787" name="Line 19"/>
            <p:cNvSpPr>
              <a:spLocks noChangeShapeType="1"/>
            </p:cNvSpPr>
            <p:nvPr/>
          </p:nvSpPr>
          <p:spPr bwMode="auto">
            <a:xfrm>
              <a:off x="2256" y="2688"/>
              <a:ext cx="24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0788" name="Group 20"/>
          <p:cNvGrpSpPr>
            <a:grpSpLocks/>
          </p:cNvGrpSpPr>
          <p:nvPr/>
        </p:nvGrpSpPr>
        <p:grpSpPr bwMode="auto">
          <a:xfrm>
            <a:off x="5795963" y="1181100"/>
            <a:ext cx="2205037" cy="2552700"/>
            <a:chOff x="3651" y="744"/>
            <a:chExt cx="1167" cy="1384"/>
          </a:xfrm>
        </p:grpSpPr>
        <p:grpSp>
          <p:nvGrpSpPr>
            <p:cNvPr id="160789" name="Group 21"/>
            <p:cNvGrpSpPr>
              <a:grpSpLocks/>
            </p:cNvGrpSpPr>
            <p:nvPr/>
          </p:nvGrpSpPr>
          <p:grpSpPr bwMode="auto">
            <a:xfrm>
              <a:off x="3651" y="744"/>
              <a:ext cx="343" cy="313"/>
              <a:chOff x="3316" y="2452"/>
              <a:chExt cx="280" cy="280"/>
            </a:xfrm>
          </p:grpSpPr>
          <p:sp>
            <p:nvSpPr>
              <p:cNvPr id="160790" name="Oval 22"/>
              <p:cNvSpPr>
                <a:spLocks noChangeArrowheads="1"/>
              </p:cNvSpPr>
              <p:nvPr/>
            </p:nvSpPr>
            <p:spPr bwMode="auto">
              <a:xfrm>
                <a:off x="3316" y="2452"/>
                <a:ext cx="280" cy="28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0791" name="Rectangle 23"/>
              <p:cNvSpPr>
                <a:spLocks noChangeArrowheads="1"/>
              </p:cNvSpPr>
              <p:nvPr/>
            </p:nvSpPr>
            <p:spPr bwMode="auto">
              <a:xfrm>
                <a:off x="3367" y="2495"/>
                <a:ext cx="202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ko-KR" altLang="en-US" sz="2000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  <a:cs typeface="Consolas" pitchFamily="49" charset="0"/>
                  </a:rPr>
                  <a:t>60</a:t>
                </a:r>
              </a:p>
            </p:txBody>
          </p:sp>
        </p:grpSp>
        <p:grpSp>
          <p:nvGrpSpPr>
            <p:cNvPr id="160792" name="Group 24"/>
            <p:cNvGrpSpPr>
              <a:grpSpLocks/>
            </p:cNvGrpSpPr>
            <p:nvPr/>
          </p:nvGrpSpPr>
          <p:grpSpPr bwMode="auto">
            <a:xfrm>
              <a:off x="3769" y="1543"/>
              <a:ext cx="466" cy="585"/>
              <a:chOff x="3412" y="3168"/>
              <a:chExt cx="380" cy="524"/>
            </a:xfrm>
          </p:grpSpPr>
          <p:grpSp>
            <p:nvGrpSpPr>
              <p:cNvPr id="160793" name="Group 25"/>
              <p:cNvGrpSpPr>
                <a:grpSpLocks/>
              </p:cNvGrpSpPr>
              <p:nvPr/>
            </p:nvGrpSpPr>
            <p:grpSpPr bwMode="auto">
              <a:xfrm>
                <a:off x="3412" y="3412"/>
                <a:ext cx="280" cy="280"/>
                <a:chOff x="3412" y="3412"/>
                <a:chExt cx="280" cy="280"/>
              </a:xfrm>
            </p:grpSpPr>
            <p:sp>
              <p:nvSpPr>
                <p:cNvPr id="160794" name="Oval 26"/>
                <p:cNvSpPr>
                  <a:spLocks noChangeArrowheads="1"/>
                </p:cNvSpPr>
                <p:nvPr/>
              </p:nvSpPr>
              <p:spPr bwMode="auto">
                <a:xfrm>
                  <a:off x="3412" y="3412"/>
                  <a:ext cx="280" cy="280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60795" name="Rectangle 27"/>
                <p:cNvSpPr>
                  <a:spLocks noChangeArrowheads="1"/>
                </p:cNvSpPr>
                <p:nvPr/>
              </p:nvSpPr>
              <p:spPr bwMode="auto">
                <a:xfrm>
                  <a:off x="3463" y="3454"/>
                  <a:ext cx="202" cy="1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latinLnBrk="0" hangingPunct="0"/>
                  <a:r>
                    <a:rPr kumimoji="0" lang="ko-KR" altLang="en-US" sz="2000">
                      <a:solidFill>
                        <a:srgbClr val="000000"/>
                      </a:solidFill>
                      <a:latin typeface="Consolas" pitchFamily="49" charset="0"/>
                      <a:ea typeface="돋움" pitchFamily="50" charset="-127"/>
                      <a:cs typeface="Consolas" pitchFamily="49" charset="0"/>
                    </a:rPr>
                    <a:t>65</a:t>
                  </a:r>
                </a:p>
              </p:txBody>
            </p:sp>
          </p:grpSp>
          <p:sp>
            <p:nvSpPr>
              <p:cNvPr id="160796" name="Line 28"/>
              <p:cNvSpPr>
                <a:spLocks noChangeShapeType="1"/>
              </p:cNvSpPr>
              <p:nvPr/>
            </p:nvSpPr>
            <p:spPr bwMode="auto">
              <a:xfrm flipH="1">
                <a:off x="3648" y="3168"/>
                <a:ext cx="144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60797" name="Group 29"/>
            <p:cNvGrpSpPr>
              <a:grpSpLocks/>
            </p:cNvGrpSpPr>
            <p:nvPr/>
          </p:nvGrpSpPr>
          <p:grpSpPr bwMode="auto">
            <a:xfrm>
              <a:off x="3941" y="1008"/>
              <a:ext cx="583" cy="584"/>
              <a:chOff x="3552" y="2688"/>
              <a:chExt cx="476" cy="524"/>
            </a:xfrm>
          </p:grpSpPr>
          <p:grpSp>
            <p:nvGrpSpPr>
              <p:cNvPr id="160798" name="Group 30"/>
              <p:cNvGrpSpPr>
                <a:grpSpLocks/>
              </p:cNvGrpSpPr>
              <p:nvPr/>
            </p:nvGrpSpPr>
            <p:grpSpPr bwMode="auto">
              <a:xfrm>
                <a:off x="3748" y="2932"/>
                <a:ext cx="280" cy="280"/>
                <a:chOff x="3748" y="2932"/>
                <a:chExt cx="280" cy="280"/>
              </a:xfrm>
            </p:grpSpPr>
            <p:sp>
              <p:nvSpPr>
                <p:cNvPr id="160799" name="Oval 31"/>
                <p:cNvSpPr>
                  <a:spLocks noChangeArrowheads="1"/>
                </p:cNvSpPr>
                <p:nvPr/>
              </p:nvSpPr>
              <p:spPr bwMode="auto">
                <a:xfrm>
                  <a:off x="3748" y="2932"/>
                  <a:ext cx="280" cy="280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60800" name="Rectangle 32"/>
                <p:cNvSpPr>
                  <a:spLocks noChangeArrowheads="1"/>
                </p:cNvSpPr>
                <p:nvPr/>
              </p:nvSpPr>
              <p:spPr bwMode="auto">
                <a:xfrm flipH="1">
                  <a:off x="3776" y="2975"/>
                  <a:ext cx="202" cy="1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latinLnBrk="0" hangingPunct="0"/>
                  <a:r>
                    <a:rPr kumimoji="0" lang="ko-KR" altLang="en-US" sz="2000">
                      <a:solidFill>
                        <a:srgbClr val="000000"/>
                      </a:solidFill>
                      <a:latin typeface="Consolas" pitchFamily="49" charset="0"/>
                      <a:ea typeface="돋움" pitchFamily="50" charset="-127"/>
                      <a:cs typeface="Consolas" pitchFamily="49" charset="0"/>
                    </a:rPr>
                    <a:t>70</a:t>
                  </a:r>
                </a:p>
              </p:txBody>
            </p:sp>
          </p:grpSp>
          <p:sp>
            <p:nvSpPr>
              <p:cNvPr id="160801" name="Line 33"/>
              <p:cNvSpPr>
                <a:spLocks noChangeShapeType="1"/>
              </p:cNvSpPr>
              <p:nvPr/>
            </p:nvSpPr>
            <p:spPr bwMode="auto">
              <a:xfrm>
                <a:off x="3552" y="2688"/>
                <a:ext cx="240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60802" name="Group 34"/>
            <p:cNvGrpSpPr>
              <a:grpSpLocks/>
            </p:cNvGrpSpPr>
            <p:nvPr/>
          </p:nvGrpSpPr>
          <p:grpSpPr bwMode="auto">
            <a:xfrm>
              <a:off x="4476" y="1816"/>
              <a:ext cx="342" cy="312"/>
              <a:chOff x="3988" y="3412"/>
              <a:chExt cx="280" cy="280"/>
            </a:xfrm>
          </p:grpSpPr>
          <p:sp>
            <p:nvSpPr>
              <p:cNvPr id="160803" name="Oval 35"/>
              <p:cNvSpPr>
                <a:spLocks noChangeArrowheads="1"/>
              </p:cNvSpPr>
              <p:nvPr/>
            </p:nvSpPr>
            <p:spPr bwMode="auto">
              <a:xfrm>
                <a:off x="3988" y="3412"/>
                <a:ext cx="280" cy="28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0804" name="Rectangle 36"/>
              <p:cNvSpPr>
                <a:spLocks noChangeArrowheads="1"/>
              </p:cNvSpPr>
              <p:nvPr/>
            </p:nvSpPr>
            <p:spPr bwMode="auto">
              <a:xfrm flipH="1">
                <a:off x="4018" y="3456"/>
                <a:ext cx="203" cy="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ko-KR" altLang="en-US" sz="2000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  <a:cs typeface="Consolas" pitchFamily="49" charset="0"/>
                  </a:rPr>
                  <a:t>80</a:t>
                </a:r>
              </a:p>
            </p:txBody>
          </p:sp>
        </p:grpSp>
        <p:sp>
          <p:nvSpPr>
            <p:cNvPr id="160805" name="Line 37"/>
            <p:cNvSpPr>
              <a:spLocks noChangeShapeType="1"/>
            </p:cNvSpPr>
            <p:nvPr/>
          </p:nvSpPr>
          <p:spPr bwMode="auto">
            <a:xfrm>
              <a:off x="4470" y="1543"/>
              <a:ext cx="176" cy="2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0806" name="Group 38"/>
          <p:cNvGrpSpPr>
            <a:grpSpLocks/>
          </p:cNvGrpSpPr>
          <p:nvPr/>
        </p:nvGrpSpPr>
        <p:grpSpPr bwMode="auto">
          <a:xfrm>
            <a:off x="4002088" y="3733800"/>
            <a:ext cx="623887" cy="587375"/>
            <a:chOff x="1972" y="916"/>
            <a:chExt cx="280" cy="280"/>
          </a:xfrm>
        </p:grpSpPr>
        <p:sp>
          <p:nvSpPr>
            <p:cNvPr id="160807" name="Oval 39"/>
            <p:cNvSpPr>
              <a:spLocks noChangeArrowheads="1"/>
            </p:cNvSpPr>
            <p:nvPr/>
          </p:nvSpPr>
          <p:spPr bwMode="auto">
            <a:xfrm>
              <a:off x="1972" y="916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0808" name="Rectangle 40"/>
            <p:cNvSpPr>
              <a:spLocks noChangeArrowheads="1"/>
            </p:cNvSpPr>
            <p:nvPr/>
          </p:nvSpPr>
          <p:spPr bwMode="auto">
            <a:xfrm>
              <a:off x="2020" y="959"/>
              <a:ext cx="210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20</a:t>
              </a:r>
            </a:p>
          </p:txBody>
        </p:sp>
      </p:grpSp>
      <p:grpSp>
        <p:nvGrpSpPr>
          <p:cNvPr id="160809" name="Group 41"/>
          <p:cNvGrpSpPr>
            <a:grpSpLocks/>
          </p:cNvGrpSpPr>
          <p:nvPr/>
        </p:nvGrpSpPr>
        <p:grpSpPr bwMode="auto">
          <a:xfrm>
            <a:off x="3036888" y="4229100"/>
            <a:ext cx="1063625" cy="1093788"/>
            <a:chOff x="1540" y="1152"/>
            <a:chExt cx="476" cy="524"/>
          </a:xfrm>
        </p:grpSpPr>
        <p:grpSp>
          <p:nvGrpSpPr>
            <p:cNvPr id="160810" name="Group 42"/>
            <p:cNvGrpSpPr>
              <a:grpSpLocks/>
            </p:cNvGrpSpPr>
            <p:nvPr/>
          </p:nvGrpSpPr>
          <p:grpSpPr bwMode="auto">
            <a:xfrm>
              <a:off x="1540" y="1396"/>
              <a:ext cx="280" cy="280"/>
              <a:chOff x="1540" y="1396"/>
              <a:chExt cx="280" cy="280"/>
            </a:xfrm>
          </p:grpSpPr>
          <p:sp>
            <p:nvSpPr>
              <p:cNvPr id="160811" name="Oval 43"/>
              <p:cNvSpPr>
                <a:spLocks noChangeArrowheads="1"/>
              </p:cNvSpPr>
              <p:nvPr/>
            </p:nvSpPr>
            <p:spPr bwMode="auto">
              <a:xfrm>
                <a:off x="1540" y="1396"/>
                <a:ext cx="280" cy="28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0812" name="Rectangle 44"/>
              <p:cNvSpPr>
                <a:spLocks noChangeArrowheads="1"/>
              </p:cNvSpPr>
              <p:nvPr/>
            </p:nvSpPr>
            <p:spPr bwMode="auto">
              <a:xfrm>
                <a:off x="1587" y="1437"/>
                <a:ext cx="20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ko-KR" altLang="en-US" sz="2000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  <a:cs typeface="Consolas" pitchFamily="49" charset="0"/>
                  </a:rPr>
                  <a:t>15</a:t>
                </a:r>
              </a:p>
            </p:txBody>
          </p:sp>
        </p:grpSp>
        <p:sp>
          <p:nvSpPr>
            <p:cNvPr id="160813" name="Line 45"/>
            <p:cNvSpPr>
              <a:spLocks noChangeShapeType="1"/>
            </p:cNvSpPr>
            <p:nvPr/>
          </p:nvSpPr>
          <p:spPr bwMode="auto">
            <a:xfrm flipH="1">
              <a:off x="1776" y="1152"/>
              <a:ext cx="24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0814" name="Group 46"/>
          <p:cNvGrpSpPr>
            <a:grpSpLocks/>
          </p:cNvGrpSpPr>
          <p:nvPr/>
        </p:nvGrpSpPr>
        <p:grpSpPr bwMode="auto">
          <a:xfrm>
            <a:off x="2286000" y="5740400"/>
            <a:ext cx="625475" cy="584200"/>
            <a:chOff x="1204" y="1876"/>
            <a:chExt cx="280" cy="280"/>
          </a:xfrm>
        </p:grpSpPr>
        <p:sp>
          <p:nvSpPr>
            <p:cNvPr id="160815" name="Oval 47"/>
            <p:cNvSpPr>
              <a:spLocks noChangeArrowheads="1"/>
            </p:cNvSpPr>
            <p:nvPr/>
          </p:nvSpPr>
          <p:spPr bwMode="auto">
            <a:xfrm>
              <a:off x="1204" y="1876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0816" name="Rectangle 48"/>
            <p:cNvSpPr>
              <a:spLocks noChangeArrowheads="1"/>
            </p:cNvSpPr>
            <p:nvPr/>
          </p:nvSpPr>
          <p:spPr bwMode="auto">
            <a:xfrm>
              <a:off x="1249" y="1922"/>
              <a:ext cx="21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12</a:t>
              </a:r>
            </a:p>
          </p:txBody>
        </p:sp>
      </p:grpSp>
      <p:sp>
        <p:nvSpPr>
          <p:cNvPr id="160817" name="Line 49"/>
          <p:cNvSpPr>
            <a:spLocks noChangeShapeType="1"/>
          </p:cNvSpPr>
          <p:nvPr/>
        </p:nvSpPr>
        <p:spPr bwMode="auto">
          <a:xfrm flipH="1">
            <a:off x="2743200" y="5230813"/>
            <a:ext cx="392113" cy="5603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60818" name="Group 50"/>
          <p:cNvGrpSpPr>
            <a:grpSpLocks/>
          </p:cNvGrpSpPr>
          <p:nvPr/>
        </p:nvGrpSpPr>
        <p:grpSpPr bwMode="auto">
          <a:xfrm>
            <a:off x="4527550" y="4229100"/>
            <a:ext cx="1060450" cy="1093788"/>
            <a:chOff x="2208" y="1152"/>
            <a:chExt cx="476" cy="524"/>
          </a:xfrm>
        </p:grpSpPr>
        <p:grpSp>
          <p:nvGrpSpPr>
            <p:cNvPr id="160819" name="Group 51"/>
            <p:cNvGrpSpPr>
              <a:grpSpLocks/>
            </p:cNvGrpSpPr>
            <p:nvPr/>
          </p:nvGrpSpPr>
          <p:grpSpPr bwMode="auto">
            <a:xfrm>
              <a:off x="2404" y="1396"/>
              <a:ext cx="280" cy="280"/>
              <a:chOff x="2404" y="1396"/>
              <a:chExt cx="280" cy="280"/>
            </a:xfrm>
          </p:grpSpPr>
          <p:sp>
            <p:nvSpPr>
              <p:cNvPr id="160820" name="Oval 52"/>
              <p:cNvSpPr>
                <a:spLocks noChangeArrowheads="1"/>
              </p:cNvSpPr>
              <p:nvPr/>
            </p:nvSpPr>
            <p:spPr bwMode="auto">
              <a:xfrm>
                <a:off x="2404" y="1396"/>
                <a:ext cx="280" cy="28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0821" name="Rectangle 53"/>
              <p:cNvSpPr>
                <a:spLocks noChangeArrowheads="1"/>
              </p:cNvSpPr>
              <p:nvPr/>
            </p:nvSpPr>
            <p:spPr bwMode="auto">
              <a:xfrm flipH="1">
                <a:off x="2428" y="1437"/>
                <a:ext cx="21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ko-KR" altLang="en-US" sz="2000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  <a:cs typeface="Consolas" pitchFamily="49" charset="0"/>
                  </a:rPr>
                  <a:t>25</a:t>
                </a:r>
              </a:p>
            </p:txBody>
          </p:sp>
        </p:grpSp>
        <p:sp>
          <p:nvSpPr>
            <p:cNvPr id="160822" name="Line 54"/>
            <p:cNvSpPr>
              <a:spLocks noChangeShapeType="1"/>
            </p:cNvSpPr>
            <p:nvPr/>
          </p:nvSpPr>
          <p:spPr bwMode="auto">
            <a:xfrm>
              <a:off x="2208" y="1152"/>
              <a:ext cx="24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0823" name="Group 55"/>
          <p:cNvGrpSpPr>
            <a:grpSpLocks/>
          </p:cNvGrpSpPr>
          <p:nvPr/>
        </p:nvGrpSpPr>
        <p:grpSpPr bwMode="auto">
          <a:xfrm>
            <a:off x="3570288" y="5738813"/>
            <a:ext cx="623887" cy="585787"/>
            <a:chOff x="1780" y="1876"/>
            <a:chExt cx="280" cy="280"/>
          </a:xfrm>
        </p:grpSpPr>
        <p:sp>
          <p:nvSpPr>
            <p:cNvPr id="160824" name="Oval 56"/>
            <p:cNvSpPr>
              <a:spLocks noChangeArrowheads="1"/>
            </p:cNvSpPr>
            <p:nvPr/>
          </p:nvSpPr>
          <p:spPr bwMode="auto">
            <a:xfrm>
              <a:off x="1780" y="1876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0825" name="Rectangle 57"/>
            <p:cNvSpPr>
              <a:spLocks noChangeArrowheads="1"/>
            </p:cNvSpPr>
            <p:nvPr/>
          </p:nvSpPr>
          <p:spPr bwMode="auto">
            <a:xfrm flipH="1">
              <a:off x="1803" y="1919"/>
              <a:ext cx="21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10</a:t>
              </a:r>
            </a:p>
          </p:txBody>
        </p:sp>
      </p:grpSp>
      <p:sp>
        <p:nvSpPr>
          <p:cNvPr id="160826" name="Line 58"/>
          <p:cNvSpPr>
            <a:spLocks noChangeShapeType="1"/>
          </p:cNvSpPr>
          <p:nvPr/>
        </p:nvSpPr>
        <p:spPr bwMode="auto">
          <a:xfrm>
            <a:off x="3565525" y="5230813"/>
            <a:ext cx="320675" cy="501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60827" name="Group 59"/>
          <p:cNvGrpSpPr>
            <a:grpSpLocks/>
          </p:cNvGrpSpPr>
          <p:nvPr/>
        </p:nvGrpSpPr>
        <p:grpSpPr bwMode="auto">
          <a:xfrm>
            <a:off x="5491163" y="5230813"/>
            <a:ext cx="1062037" cy="1093787"/>
            <a:chOff x="2640" y="1632"/>
            <a:chExt cx="476" cy="524"/>
          </a:xfrm>
        </p:grpSpPr>
        <p:grpSp>
          <p:nvGrpSpPr>
            <p:cNvPr id="160828" name="Group 60"/>
            <p:cNvGrpSpPr>
              <a:grpSpLocks/>
            </p:cNvGrpSpPr>
            <p:nvPr/>
          </p:nvGrpSpPr>
          <p:grpSpPr bwMode="auto">
            <a:xfrm>
              <a:off x="2836" y="1876"/>
              <a:ext cx="280" cy="280"/>
              <a:chOff x="2836" y="1876"/>
              <a:chExt cx="280" cy="280"/>
            </a:xfrm>
          </p:grpSpPr>
          <p:sp>
            <p:nvSpPr>
              <p:cNvPr id="160829" name="Oval 61"/>
              <p:cNvSpPr>
                <a:spLocks noChangeArrowheads="1"/>
              </p:cNvSpPr>
              <p:nvPr/>
            </p:nvSpPr>
            <p:spPr bwMode="auto">
              <a:xfrm>
                <a:off x="2836" y="1876"/>
                <a:ext cx="280" cy="28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0830" name="Rectangle 62"/>
              <p:cNvSpPr>
                <a:spLocks noChangeArrowheads="1"/>
              </p:cNvSpPr>
              <p:nvPr/>
            </p:nvSpPr>
            <p:spPr bwMode="auto">
              <a:xfrm flipH="1">
                <a:off x="2859" y="1922"/>
                <a:ext cx="21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ko-KR" altLang="en-US" sz="2000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  <a:cs typeface="Consolas" pitchFamily="49" charset="0"/>
                  </a:rPr>
                  <a:t>22</a:t>
                </a:r>
              </a:p>
            </p:txBody>
          </p:sp>
        </p:grpSp>
        <p:sp>
          <p:nvSpPr>
            <p:cNvPr id="160831" name="Line 63"/>
            <p:cNvSpPr>
              <a:spLocks noChangeShapeType="1"/>
            </p:cNvSpPr>
            <p:nvPr/>
          </p:nvSpPr>
          <p:spPr bwMode="auto">
            <a:xfrm>
              <a:off x="2640" y="1632"/>
              <a:ext cx="24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0832" name="Text Box 64"/>
          <p:cNvSpPr txBox="1">
            <a:spLocks noChangeArrowheads="1"/>
          </p:cNvSpPr>
          <p:nvPr/>
        </p:nvSpPr>
        <p:spPr bwMode="auto">
          <a:xfrm>
            <a:off x="1673058" y="3203575"/>
            <a:ext cx="24641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Binary search tree</a:t>
            </a:r>
          </a:p>
        </p:txBody>
      </p:sp>
      <p:sp>
        <p:nvSpPr>
          <p:cNvPr id="160833" name="Text Box 65"/>
          <p:cNvSpPr txBox="1">
            <a:spLocks noChangeArrowheads="1"/>
          </p:cNvSpPr>
          <p:nvPr/>
        </p:nvSpPr>
        <p:spPr bwMode="auto">
          <a:xfrm>
            <a:off x="6560970" y="1219200"/>
            <a:ext cx="24641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Binary search tree</a:t>
            </a:r>
          </a:p>
        </p:txBody>
      </p:sp>
      <p:sp>
        <p:nvSpPr>
          <p:cNvPr id="160834" name="Text Box 66"/>
          <p:cNvSpPr txBox="1">
            <a:spLocks noChangeArrowheads="1"/>
          </p:cNvSpPr>
          <p:nvPr/>
        </p:nvSpPr>
        <p:spPr bwMode="auto">
          <a:xfrm>
            <a:off x="6080683" y="4724400"/>
            <a:ext cx="29706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Not binary search tree</a:t>
            </a:r>
          </a:p>
        </p:txBody>
      </p:sp>
      <p:sp>
        <p:nvSpPr>
          <p:cNvPr id="160835" name="Freeform 67"/>
          <p:cNvSpPr>
            <a:spLocks/>
          </p:cNvSpPr>
          <p:nvPr/>
        </p:nvSpPr>
        <p:spPr bwMode="auto">
          <a:xfrm>
            <a:off x="2930234" y="2749034"/>
            <a:ext cx="184731" cy="369332"/>
          </a:xfrm>
          <a:custGeom>
            <a:avLst/>
            <a:gdLst/>
            <a:ahLst/>
            <a:cxnLst>
              <a:cxn ang="0">
                <a:pos x="192" y="432"/>
              </a:cxn>
              <a:cxn ang="0">
                <a:pos x="336" y="288"/>
              </a:cxn>
              <a:cxn ang="0">
                <a:pos x="96" y="192"/>
              </a:cxn>
              <a:cxn ang="0">
                <a:pos x="0" y="0"/>
              </a:cxn>
            </a:cxnLst>
            <a:rect l="0" t="0" r="r" b="b"/>
            <a:pathLst>
              <a:path w="352" h="432">
                <a:moveTo>
                  <a:pt x="192" y="432"/>
                </a:moveTo>
                <a:cubicBezTo>
                  <a:pt x="272" y="380"/>
                  <a:pt x="352" y="328"/>
                  <a:pt x="336" y="288"/>
                </a:cubicBezTo>
                <a:cubicBezTo>
                  <a:pt x="320" y="248"/>
                  <a:pt x="152" y="240"/>
                  <a:pt x="96" y="192"/>
                </a:cubicBezTo>
                <a:cubicBezTo>
                  <a:pt x="40" y="144"/>
                  <a:pt x="20" y="72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0836" name="Line 68"/>
          <p:cNvSpPr>
            <a:spLocks noChangeShapeType="1"/>
          </p:cNvSpPr>
          <p:nvPr/>
        </p:nvSpPr>
        <p:spPr bwMode="auto">
          <a:xfrm flipH="1">
            <a:off x="5756862" y="49149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0837" name="Line 69"/>
          <p:cNvSpPr>
            <a:spLocks noChangeShapeType="1"/>
          </p:cNvSpPr>
          <p:nvPr/>
        </p:nvSpPr>
        <p:spPr bwMode="auto">
          <a:xfrm flipH="1">
            <a:off x="7162800" y="16002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1A05BC-626B-924E-A559-800B073B4DE9}"/>
              </a:ext>
            </a:extLst>
          </p:cNvPr>
          <p:cNvSpPr txBox="1"/>
          <p:nvPr/>
        </p:nvSpPr>
        <p:spPr>
          <a:xfrm>
            <a:off x="8244408" y="2102480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들어오는 순서에 따라 모양이 달라질 수 있음</a:t>
            </a:r>
            <a:r>
              <a:rPr kumimoji="1" lang="en-US" altLang="ko-KR" dirty="0"/>
              <a:t>.</a:t>
            </a:r>
          </a:p>
          <a:p>
            <a:r>
              <a:rPr lang="en-US" altLang="ko-KR" dirty="0"/>
              <a:t>Complete binary tree</a:t>
            </a:r>
            <a:r>
              <a:rPr lang="ko-KR" altLang="en-US" dirty="0"/>
              <a:t>의 모양을 유지할 수 없음</a:t>
            </a:r>
            <a:r>
              <a:rPr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0536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32" grpId="0"/>
      <p:bldP spid="160833" grpId="0"/>
      <p:bldP spid="160834" grpId="0"/>
      <p:bldP spid="160835" grpId="0" animBg="1"/>
      <p:bldP spid="160836" grpId="0" animBg="1"/>
      <p:bldP spid="16083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Features of BST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Searching, insertion, deletion is bounded by O(</a:t>
            </a:r>
            <a:r>
              <a:rPr lang="en-US" altLang="ko-KR" sz="2000" i="1" dirty="0"/>
              <a:t>h</a:t>
            </a:r>
            <a:r>
              <a:rPr lang="en-US" altLang="ko-KR" sz="2000" dirty="0"/>
              <a:t>) where </a:t>
            </a:r>
            <a:r>
              <a:rPr lang="en-US" altLang="ko-KR" sz="2000" i="1" dirty="0"/>
              <a:t>h</a:t>
            </a:r>
            <a:r>
              <a:rPr lang="en-US" altLang="ko-KR" sz="2000" dirty="0"/>
              <a:t> is the height of the BST</a:t>
            </a:r>
          </a:p>
          <a:p>
            <a:r>
              <a:rPr lang="en-US" altLang="ko-KR" sz="2000" dirty="0"/>
              <a:t>These operations can be performed both</a:t>
            </a:r>
          </a:p>
          <a:p>
            <a:pPr lvl="1"/>
            <a:r>
              <a:rPr lang="en-US" altLang="ko-KR" sz="1800" dirty="0"/>
              <a:t>by key value   </a:t>
            </a:r>
          </a:p>
          <a:p>
            <a:pPr lvl="1" indent="0">
              <a:buNone/>
            </a:pPr>
            <a:r>
              <a:rPr lang="en-US" altLang="ko-KR" sz="1800" dirty="0"/>
              <a:t>     e.g.) delete the element with key x</a:t>
            </a:r>
          </a:p>
          <a:p>
            <a:pPr lvl="1"/>
            <a:r>
              <a:rPr lang="en-US" altLang="ko-KR" sz="1800" dirty="0"/>
              <a:t>by rank          </a:t>
            </a:r>
          </a:p>
          <a:p>
            <a:pPr lvl="1" indent="0">
              <a:buNone/>
            </a:pPr>
            <a:r>
              <a:rPr lang="en-US" altLang="ko-KR" sz="1800" dirty="0"/>
              <a:t>     e.g.) delete the fifth smallest element</a:t>
            </a:r>
          </a:p>
          <a:p>
            <a:r>
              <a:rPr lang="en-US" altLang="ko-KR" sz="2000" dirty="0" err="1"/>
              <a:t>Inorder</a:t>
            </a:r>
            <a:r>
              <a:rPr lang="en-US" altLang="ko-KR" sz="2000" dirty="0"/>
              <a:t> traversal of BST generate a sorted list </a:t>
            </a:r>
            <a:endParaRPr lang="ko-KR" altLang="en-US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71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448393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Searching a BST – Recursive Version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09650"/>
            <a:ext cx="8026400" cy="268138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element *search(</a:t>
            </a:r>
            <a:r>
              <a:rPr lang="en-US" altLang="ko-KR" sz="1800" b="1" dirty="0" err="1">
                <a:latin typeface="Courier New" pitchFamily="49" charset="0"/>
                <a:ea typeface="바탕체" pitchFamily="17" charset="-127"/>
              </a:rPr>
              <a:t>treePointer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root,  </a:t>
            </a:r>
            <a:r>
              <a:rPr lang="en-US" altLang="ko-KR" sz="1800" b="1" dirty="0" err="1">
                <a:latin typeface="Courier New" pitchFamily="49" charset="0"/>
                <a:ea typeface="바탕체" pitchFamily="17" charset="-127"/>
              </a:rPr>
              <a:t>int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k)</a:t>
            </a:r>
          </a:p>
          <a:p>
            <a:pPr algn="just">
              <a:buFontTx/>
              <a:buNone/>
            </a:pPr>
            <a:r>
              <a:rPr lang="ko-KR" altLang="en-US" sz="1800" b="1" dirty="0">
                <a:latin typeface="Courier New" pitchFamily="49" charset="0"/>
                <a:ea typeface="바탕체" pitchFamily="17" charset="-127"/>
              </a:rPr>
              <a:t>{</a:t>
            </a:r>
            <a:endParaRPr lang="ko-KR" altLang="en-US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ko-KR" altLang="en-US" sz="1800" b="1" dirty="0">
                <a:latin typeface="Courier New" pitchFamily="49" charset="0"/>
                <a:ea typeface="바탕체" pitchFamily="17" charset="-127"/>
              </a:rPr>
              <a:t>   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if (!root) return NULL;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  if (k == root-&gt;</a:t>
            </a:r>
            <a:r>
              <a:rPr lang="en-US" altLang="ko-KR" sz="1800" b="1" dirty="0" err="1">
                <a:latin typeface="Courier New" pitchFamily="49" charset="0"/>
                <a:ea typeface="바탕체" pitchFamily="17" charset="-127"/>
              </a:rPr>
              <a:t>data.key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) return &amp;(root-&gt;data);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  if (k &lt; root-&gt;</a:t>
            </a:r>
            <a:r>
              <a:rPr lang="en-US" altLang="ko-KR" sz="1800" b="1" dirty="0" err="1">
                <a:latin typeface="Courier New" pitchFamily="49" charset="0"/>
                <a:ea typeface="바탕체" pitchFamily="17" charset="-127"/>
              </a:rPr>
              <a:t>data.key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)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     return search(root-&gt;</a:t>
            </a:r>
            <a:r>
              <a:rPr lang="en-US" altLang="ko-KR" sz="1800" b="1" dirty="0" err="1">
                <a:latin typeface="Courier New" pitchFamily="49" charset="0"/>
                <a:ea typeface="바탕체" pitchFamily="17" charset="-127"/>
              </a:rPr>
              <a:t>leftChild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, k); 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  return search(root-&gt;</a:t>
            </a:r>
            <a:r>
              <a:rPr lang="en-US" altLang="ko-KR" sz="1800" b="1" dirty="0" err="1">
                <a:latin typeface="Courier New" pitchFamily="49" charset="0"/>
                <a:ea typeface="바탕체" pitchFamily="17" charset="-127"/>
              </a:rPr>
              <a:t>rightChild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, k); 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" pitchFamily="18" charset="-127"/>
              </a:rPr>
              <a:t>}</a:t>
            </a:r>
            <a:r>
              <a:rPr lang="en-US" altLang="ko-KR" sz="1800" b="1" dirty="0">
                <a:latin typeface="Courier New" pitchFamily="49" charset="0"/>
              </a:rPr>
              <a:t> </a:t>
            </a:r>
            <a:endParaRPr lang="ko-KR" altLang="en-US" sz="1800" b="1" dirty="0">
              <a:latin typeface="Courier New" pitchFamily="49" charset="0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72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3865607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Searching a BST – Iterative Version</a:t>
            </a:r>
            <a:endParaRPr lang="ko-KR" altLang="en-US"/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 altLang="ko-KR" sz="1800" b="1" dirty="0">
                <a:solidFill>
                  <a:schemeClr val="accent2"/>
                </a:solidFill>
                <a:latin typeface="Courier New" pitchFamily="49" charset="0"/>
                <a:ea typeface="바탕체" pitchFamily="17" charset="-127"/>
              </a:rPr>
              <a:t>element *</a:t>
            </a:r>
            <a:r>
              <a:rPr lang="en-US" altLang="ko-KR" sz="1800" b="1" dirty="0" err="1">
                <a:solidFill>
                  <a:schemeClr val="accent2"/>
                </a:solidFill>
                <a:latin typeface="Courier New" pitchFamily="49" charset="0"/>
                <a:ea typeface="바탕체" pitchFamily="17" charset="-127"/>
              </a:rPr>
              <a:t>iterSearch</a:t>
            </a:r>
            <a:r>
              <a:rPr lang="en-US" altLang="ko-KR" sz="1800" b="1" dirty="0">
                <a:solidFill>
                  <a:schemeClr val="accent2"/>
                </a:solidFill>
                <a:latin typeface="Courier New" pitchFamily="49" charset="0"/>
                <a:ea typeface="바탕체" pitchFamily="17" charset="-127"/>
              </a:rPr>
              <a:t> (</a:t>
            </a:r>
            <a:r>
              <a:rPr lang="en-US" altLang="ko-KR" sz="1800" b="1" dirty="0" err="1">
                <a:solidFill>
                  <a:schemeClr val="accent2"/>
                </a:solidFill>
                <a:latin typeface="Courier New" pitchFamily="49" charset="0"/>
                <a:ea typeface="바탕체" pitchFamily="17" charset="-127"/>
              </a:rPr>
              <a:t>treePointer</a:t>
            </a:r>
            <a:r>
              <a:rPr lang="en-US" altLang="ko-KR" sz="1800" b="1" dirty="0">
                <a:solidFill>
                  <a:schemeClr val="accent2"/>
                </a:solidFill>
                <a:latin typeface="Courier New" pitchFamily="49" charset="0"/>
                <a:ea typeface="바탕체" pitchFamily="17" charset="-127"/>
              </a:rPr>
              <a:t> tree,  </a:t>
            </a:r>
            <a:r>
              <a:rPr lang="en-US" altLang="ko-KR" sz="1800" b="1" dirty="0" err="1">
                <a:solidFill>
                  <a:schemeClr val="accent2"/>
                </a:solidFill>
                <a:latin typeface="Courier New" pitchFamily="49" charset="0"/>
                <a:ea typeface="바탕체" pitchFamily="17" charset="-127"/>
              </a:rPr>
              <a:t>int</a:t>
            </a:r>
            <a:r>
              <a:rPr lang="en-US" altLang="ko-KR" sz="1800" b="1" dirty="0">
                <a:solidFill>
                  <a:schemeClr val="accent2"/>
                </a:solidFill>
                <a:latin typeface="Courier New" pitchFamily="49" charset="0"/>
                <a:ea typeface="바탕체" pitchFamily="17" charset="-127"/>
              </a:rPr>
              <a:t> k) </a:t>
            </a:r>
          </a:p>
          <a:p>
            <a:pPr algn="just">
              <a:buFontTx/>
              <a:buNone/>
            </a:pPr>
            <a:r>
              <a:rPr lang="ko-KR" altLang="en-US" sz="1800" b="1" dirty="0">
                <a:solidFill>
                  <a:schemeClr val="accent2"/>
                </a:solidFill>
                <a:latin typeface="Courier New" pitchFamily="49" charset="0"/>
                <a:ea typeface="바탕체" pitchFamily="17" charset="-127"/>
              </a:rPr>
              <a:t>{ </a:t>
            </a:r>
            <a:endParaRPr lang="ko-KR" altLang="en-US" sz="1800" b="1" dirty="0">
              <a:solidFill>
                <a:schemeClr val="accent2"/>
              </a:solidFill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ko-KR" altLang="en-US" sz="1800" b="1" dirty="0">
                <a:solidFill>
                  <a:schemeClr val="accent2"/>
                </a:solidFill>
                <a:latin typeface="Courier New" pitchFamily="49" charset="0"/>
                <a:ea typeface="바탕체" pitchFamily="17" charset="-127"/>
              </a:rPr>
              <a:t>   </a:t>
            </a:r>
            <a:r>
              <a:rPr lang="en-US" altLang="ko-KR" sz="1800" b="1" dirty="0">
                <a:solidFill>
                  <a:schemeClr val="accent2"/>
                </a:solidFill>
                <a:latin typeface="Courier New" pitchFamily="49" charset="0"/>
                <a:ea typeface="바탕체" pitchFamily="17" charset="-127"/>
              </a:rPr>
              <a:t>while (tree) {</a:t>
            </a:r>
            <a:endParaRPr lang="en-US" altLang="ko-KR" sz="1800" b="1" dirty="0">
              <a:solidFill>
                <a:schemeClr val="accent2"/>
              </a:solidFill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800" b="1" dirty="0">
                <a:solidFill>
                  <a:schemeClr val="accent2"/>
                </a:solidFill>
                <a:latin typeface="Courier New" pitchFamily="49" charset="0"/>
                <a:ea typeface="바탕체" pitchFamily="17" charset="-127"/>
              </a:rPr>
              <a:t>     if (k == tree-&gt;</a:t>
            </a:r>
            <a:r>
              <a:rPr lang="en-US" altLang="ko-KR" sz="1800" b="1" dirty="0" err="1">
                <a:solidFill>
                  <a:schemeClr val="accent2"/>
                </a:solidFill>
                <a:latin typeface="Courier New" pitchFamily="49" charset="0"/>
                <a:ea typeface="바탕체" pitchFamily="17" charset="-127"/>
              </a:rPr>
              <a:t>data.key</a:t>
            </a:r>
            <a:r>
              <a:rPr lang="en-US" altLang="ko-KR" sz="1800" b="1" dirty="0">
                <a:solidFill>
                  <a:schemeClr val="accent2"/>
                </a:solidFill>
                <a:latin typeface="Courier New" pitchFamily="49" charset="0"/>
                <a:ea typeface="바탕체" pitchFamily="17" charset="-127"/>
              </a:rPr>
              <a:t>) return &amp;(tree-&gt;data);</a:t>
            </a:r>
            <a:endParaRPr lang="en-US" altLang="ko-KR" sz="1800" b="1" dirty="0">
              <a:solidFill>
                <a:schemeClr val="accent2"/>
              </a:solidFill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800" b="1" dirty="0">
                <a:solidFill>
                  <a:schemeClr val="accent2"/>
                </a:solidFill>
                <a:latin typeface="Courier New" pitchFamily="49" charset="0"/>
                <a:ea typeface="바탕체" pitchFamily="17" charset="-127"/>
              </a:rPr>
              <a:t>     if (k &lt; tree-&gt;</a:t>
            </a:r>
            <a:r>
              <a:rPr lang="en-US" altLang="ko-KR" sz="1800" b="1" dirty="0" err="1">
                <a:solidFill>
                  <a:schemeClr val="accent2"/>
                </a:solidFill>
                <a:latin typeface="Courier New" pitchFamily="49" charset="0"/>
                <a:ea typeface="바탕체" pitchFamily="17" charset="-127"/>
              </a:rPr>
              <a:t>data.key</a:t>
            </a:r>
            <a:r>
              <a:rPr lang="en-US" altLang="ko-KR" sz="1800" b="1" dirty="0">
                <a:solidFill>
                  <a:schemeClr val="accent2"/>
                </a:solidFill>
                <a:latin typeface="Courier New" pitchFamily="49" charset="0"/>
                <a:ea typeface="바탕체" pitchFamily="17" charset="-127"/>
              </a:rPr>
              <a:t>) </a:t>
            </a:r>
            <a:endParaRPr lang="en-US" altLang="ko-KR" sz="1800" b="1" dirty="0">
              <a:solidFill>
                <a:schemeClr val="accent2"/>
              </a:solidFill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800" b="1" dirty="0">
                <a:solidFill>
                  <a:schemeClr val="accent2"/>
                </a:solidFill>
                <a:latin typeface="Courier New" pitchFamily="49" charset="0"/>
                <a:ea typeface="바탕체" pitchFamily="17" charset="-127"/>
              </a:rPr>
              <a:t>        tree = tree-&gt;</a:t>
            </a:r>
            <a:r>
              <a:rPr lang="en-US" altLang="ko-KR" sz="1800" b="1" dirty="0" err="1">
                <a:solidFill>
                  <a:schemeClr val="accent2"/>
                </a:solidFill>
                <a:latin typeface="Courier New" pitchFamily="49" charset="0"/>
                <a:ea typeface="바탕체" pitchFamily="17" charset="-127"/>
              </a:rPr>
              <a:t>leftChild</a:t>
            </a:r>
            <a:r>
              <a:rPr lang="en-US" altLang="ko-KR" sz="1800" b="1" dirty="0">
                <a:solidFill>
                  <a:schemeClr val="accent2"/>
                </a:solidFill>
                <a:latin typeface="Courier New" pitchFamily="49" charset="0"/>
                <a:ea typeface="바탕체" pitchFamily="17" charset="-127"/>
              </a:rPr>
              <a:t>;</a:t>
            </a:r>
            <a:endParaRPr lang="en-US" altLang="ko-KR" sz="1800" b="1" dirty="0">
              <a:solidFill>
                <a:schemeClr val="accent2"/>
              </a:solidFill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800" b="1" dirty="0">
                <a:solidFill>
                  <a:schemeClr val="accent2"/>
                </a:solidFill>
                <a:latin typeface="Courier New" pitchFamily="49" charset="0"/>
                <a:ea typeface="바탕체" pitchFamily="17" charset="-127"/>
              </a:rPr>
              <a:t>     else </a:t>
            </a:r>
            <a:endParaRPr lang="en-US" altLang="ko-KR" sz="1800" b="1" dirty="0">
              <a:solidFill>
                <a:schemeClr val="accent2"/>
              </a:solidFill>
              <a:latin typeface="Courier New" pitchFamily="49" charset="0"/>
              <a:ea typeface="바탕" pitchFamily="18" charset="-127"/>
            </a:endParaRPr>
          </a:p>
          <a:p>
            <a:pPr algn="just">
              <a:buFontTx/>
              <a:buNone/>
            </a:pPr>
            <a:r>
              <a:rPr lang="en-US" altLang="ko-KR" sz="1800" b="1" dirty="0">
                <a:solidFill>
                  <a:schemeClr val="accent2"/>
                </a:solidFill>
                <a:latin typeface="Courier New" pitchFamily="49" charset="0"/>
                <a:ea typeface="바탕체" pitchFamily="17" charset="-127"/>
              </a:rPr>
              <a:t>        tree = tree-&gt;</a:t>
            </a:r>
            <a:r>
              <a:rPr lang="en-US" altLang="ko-KR" sz="1800" b="1" dirty="0" err="1">
                <a:solidFill>
                  <a:schemeClr val="accent2"/>
                </a:solidFill>
                <a:latin typeface="Courier New" pitchFamily="49" charset="0"/>
                <a:ea typeface="바탕체" pitchFamily="17" charset="-127"/>
              </a:rPr>
              <a:t>rightChild</a:t>
            </a:r>
            <a:r>
              <a:rPr lang="en-US" altLang="ko-KR" sz="1800" b="1" dirty="0">
                <a:solidFill>
                  <a:schemeClr val="accent2"/>
                </a:solidFill>
                <a:latin typeface="Courier New" pitchFamily="49" charset="0"/>
                <a:ea typeface="바탕체" pitchFamily="17" charset="-127"/>
              </a:rPr>
              <a:t>; </a:t>
            </a:r>
          </a:p>
          <a:p>
            <a:pPr algn="just">
              <a:buFontTx/>
              <a:buNone/>
            </a:pPr>
            <a:r>
              <a:rPr lang="en-US" altLang="ko-KR" sz="1800" b="1" dirty="0">
                <a:solidFill>
                  <a:schemeClr val="accent2"/>
                </a:solidFill>
                <a:latin typeface="Courier New" pitchFamily="49" charset="0"/>
                <a:ea typeface="바탕체" pitchFamily="17" charset="-127"/>
              </a:rPr>
              <a:t>   } /* while */</a:t>
            </a:r>
          </a:p>
          <a:p>
            <a:pPr algn="just">
              <a:buFontTx/>
              <a:buNone/>
            </a:pPr>
            <a:r>
              <a:rPr lang="en-US" altLang="ko-KR" sz="1800" b="1" dirty="0">
                <a:solidFill>
                  <a:schemeClr val="accent2"/>
                </a:solidFill>
                <a:latin typeface="Courier New" pitchFamily="49" charset="0"/>
                <a:ea typeface="바탕체" pitchFamily="17" charset="-127"/>
              </a:rPr>
              <a:t>   return NULL;</a:t>
            </a:r>
          </a:p>
          <a:p>
            <a:pPr>
              <a:buFontTx/>
              <a:buNone/>
            </a:pPr>
            <a:r>
              <a:rPr lang="en-US" altLang="ko-KR" sz="1800" b="1" dirty="0">
                <a:solidFill>
                  <a:schemeClr val="accent2"/>
                </a:solidFill>
                <a:latin typeface="Courier New" pitchFamily="49" charset="0"/>
                <a:ea typeface="바탕" pitchFamily="18" charset="-127"/>
              </a:rPr>
              <a:t>}</a:t>
            </a:r>
            <a:r>
              <a:rPr lang="en-US" altLang="ko-KR" sz="1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endParaRPr lang="ko-KR" altLang="en-US" sz="1800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73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FB6217-B4BC-A048-B727-FE2D1A1BBDDD}"/>
              </a:ext>
            </a:extLst>
          </p:cNvPr>
          <p:cNvSpPr txBox="1"/>
          <p:nvPr/>
        </p:nvSpPr>
        <p:spPr>
          <a:xfrm>
            <a:off x="3707904" y="3822845"/>
            <a:ext cx="4248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Recursive</a:t>
            </a:r>
            <a:r>
              <a:rPr lang="ko-KR" altLang="en-US" dirty="0"/>
              <a:t>보다 빠르다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함수를 호출하는 </a:t>
            </a:r>
            <a:r>
              <a:rPr lang="en-US" altLang="ko-KR" dirty="0"/>
              <a:t>overhead</a:t>
            </a:r>
            <a:r>
              <a:rPr lang="ko-KR" altLang="en-US" dirty="0"/>
              <a:t>가 크기 때문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Python </a:t>
            </a:r>
            <a:r>
              <a:rPr lang="ko-KR" altLang="en-US" dirty="0"/>
              <a:t>같은 </a:t>
            </a:r>
            <a:r>
              <a:rPr lang="en-US" altLang="ko-KR" dirty="0"/>
              <a:t>interpreter</a:t>
            </a:r>
            <a:r>
              <a:rPr lang="ko-KR" altLang="en-US" dirty="0"/>
              <a:t>보다는 </a:t>
            </a:r>
            <a:r>
              <a:rPr lang="en-US" altLang="ko-KR" dirty="0"/>
              <a:t>c</a:t>
            </a:r>
            <a:r>
              <a:rPr lang="ko-KR" altLang="en-US" dirty="0"/>
              <a:t>언어가 빠르다</a:t>
            </a:r>
            <a:r>
              <a:rPr lang="en-US" altLang="ko-KR" dirty="0"/>
              <a:t>. </a:t>
            </a:r>
          </a:p>
          <a:p>
            <a:r>
              <a:rPr kumimoji="1" lang="en-US" altLang="ko-KR" dirty="0"/>
              <a:t>In</a:t>
            </a:r>
            <a:r>
              <a:rPr lang="en-US" altLang="ko-KR" dirty="0"/>
              <a:t>terpreter</a:t>
            </a:r>
            <a:r>
              <a:rPr lang="ko-KR" altLang="en-US" dirty="0"/>
              <a:t>는 </a:t>
            </a:r>
            <a:r>
              <a:rPr lang="en-US" altLang="ko-KR" dirty="0"/>
              <a:t>line</a:t>
            </a:r>
            <a:r>
              <a:rPr lang="ko-KR" altLang="en-US" dirty="0"/>
              <a:t>별로 실행하므로 런타임에 컴파일타임이 포함됨</a:t>
            </a:r>
            <a:r>
              <a:rPr lang="en-US" altLang="ko-KR" dirty="0"/>
              <a:t>. C</a:t>
            </a:r>
            <a:r>
              <a:rPr lang="ko-KR" altLang="en-US" dirty="0"/>
              <a:t>언어는 </a:t>
            </a:r>
            <a:r>
              <a:rPr lang="en-US" altLang="ko-KR" dirty="0"/>
              <a:t>file</a:t>
            </a:r>
            <a:r>
              <a:rPr lang="ko-KR" altLang="en-US" dirty="0"/>
              <a:t>전체를 읽고 </a:t>
            </a:r>
            <a:r>
              <a:rPr lang="en-US" altLang="ko-KR" dirty="0"/>
              <a:t>compile</a:t>
            </a:r>
            <a:r>
              <a:rPr lang="ko-KR" altLang="en-US" dirty="0"/>
              <a:t>을 하기 때문에 </a:t>
            </a:r>
            <a:r>
              <a:rPr lang="en-US" altLang="ko-KR" dirty="0"/>
              <a:t>optimizing</a:t>
            </a:r>
            <a:r>
              <a:rPr lang="ko-KR" altLang="en-US" dirty="0"/>
              <a:t>이 가능</a:t>
            </a:r>
            <a:r>
              <a:rPr lang="en-US" altLang="ko-KR" dirty="0"/>
              <a:t>. -&gt; </a:t>
            </a:r>
            <a:r>
              <a:rPr lang="ko-KR" altLang="en-US" dirty="0"/>
              <a:t>더 </a:t>
            </a:r>
            <a:r>
              <a:rPr lang="ko-KR" altLang="en-US" dirty="0" err="1"/>
              <a:t>빨라짐</a:t>
            </a:r>
            <a:r>
              <a:rPr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010093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 bwMode="auto">
          <a:xfrm>
            <a:off x="5817401" y="1268760"/>
            <a:ext cx="2787047" cy="50723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3" name="직선 연결선 2"/>
          <p:cNvCxnSpPr>
            <a:stCxn id="32" idx="3"/>
          </p:cNvCxnSpPr>
          <p:nvPr/>
        </p:nvCxnSpPr>
        <p:spPr bwMode="auto">
          <a:xfrm flipH="1">
            <a:off x="6385411" y="1968951"/>
            <a:ext cx="1319604" cy="36389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Time Complexity of Searching BST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Average case</a:t>
            </a:r>
          </a:p>
          <a:p>
            <a:pPr lvl="1">
              <a:buFontTx/>
              <a:buNone/>
            </a:pPr>
            <a:r>
              <a:rPr lang="en-US" altLang="ko-KR" sz="2000" dirty="0"/>
              <a:t>O(</a:t>
            </a:r>
            <a:r>
              <a:rPr lang="en-US" altLang="ko-KR" sz="2000" i="1" dirty="0">
                <a:latin typeface="Times New Roman" pitchFamily="18" charset="0"/>
              </a:rPr>
              <a:t>h</a:t>
            </a:r>
            <a:r>
              <a:rPr lang="en-US" altLang="ko-KR" sz="2000" dirty="0"/>
              <a:t>), where </a:t>
            </a:r>
            <a:r>
              <a:rPr lang="en-US" altLang="ko-KR" sz="2000" i="1" dirty="0">
                <a:latin typeface="Times New Roman" pitchFamily="18" charset="0"/>
              </a:rPr>
              <a:t>h</a:t>
            </a:r>
            <a:r>
              <a:rPr lang="en-US" altLang="ko-KR" sz="2000" dirty="0"/>
              <a:t> is the height of BST</a:t>
            </a:r>
          </a:p>
          <a:p>
            <a:r>
              <a:rPr lang="en-US" altLang="ko-KR" sz="2400" dirty="0"/>
              <a:t>Worst case</a:t>
            </a:r>
          </a:p>
          <a:p>
            <a:pPr lvl="1">
              <a:buFontTx/>
              <a:buNone/>
            </a:pPr>
            <a:r>
              <a:rPr lang="en-US" altLang="ko-KR" sz="2000" dirty="0"/>
              <a:t>O(</a:t>
            </a:r>
            <a:r>
              <a:rPr lang="en-US" altLang="ko-KR" sz="2000" i="1" dirty="0">
                <a:latin typeface="Times New Roman" pitchFamily="18" charset="0"/>
              </a:rPr>
              <a:t>n</a:t>
            </a:r>
            <a:r>
              <a:rPr lang="en-US" altLang="ko-KR" sz="2000" dirty="0"/>
              <a:t>), where </a:t>
            </a:r>
            <a:r>
              <a:rPr lang="en-US" altLang="ko-KR" sz="2000" i="1" dirty="0">
                <a:latin typeface="Times New Roman" pitchFamily="18" charset="0"/>
              </a:rPr>
              <a:t>n</a:t>
            </a:r>
            <a:r>
              <a:rPr lang="en-US" altLang="ko-KR" sz="2000" dirty="0"/>
              <a:t> is the number of nodes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74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251520" y="2827181"/>
            <a:ext cx="4752528" cy="30500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3745384" y="4601195"/>
            <a:ext cx="373063" cy="525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3183409" y="4559920"/>
            <a:ext cx="396875" cy="566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440459" y="2986708"/>
            <a:ext cx="598488" cy="615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496933" y="3081958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15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518122" y="4041753"/>
            <a:ext cx="597647" cy="615005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83223" y="4149379"/>
            <a:ext cx="467445" cy="399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10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2021853" y="3505820"/>
            <a:ext cx="512269" cy="63257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798984" y="5108402"/>
            <a:ext cx="598488" cy="614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928300" y="5217012"/>
            <a:ext cx="339856" cy="397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2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1230784" y="4559920"/>
            <a:ext cx="381000" cy="5746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3362797" y="4042074"/>
            <a:ext cx="598487" cy="614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 flipH="1">
            <a:off x="3430423" y="4148879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18</a:t>
            </a: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2943697" y="3505820"/>
            <a:ext cx="512762" cy="631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2030884" y="5108402"/>
            <a:ext cx="596900" cy="614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 flipH="1">
            <a:off x="2094838" y="5214819"/>
            <a:ext cx="468993" cy="40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12</a:t>
            </a: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2021359" y="4559920"/>
            <a:ext cx="307975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2767484" y="5108402"/>
            <a:ext cx="598488" cy="614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832689" y="5215207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16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3897784" y="5108402"/>
            <a:ext cx="596900" cy="614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 flipH="1">
            <a:off x="3961738" y="5214819"/>
            <a:ext cx="468993" cy="40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20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9891" y="2986708"/>
            <a:ext cx="170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Average case</a:t>
            </a:r>
          </a:p>
        </p:txBody>
      </p:sp>
      <p:sp>
        <p:nvSpPr>
          <p:cNvPr id="32" name="Oval 27"/>
          <p:cNvSpPr>
            <a:spLocks noChangeArrowheads="1"/>
          </p:cNvSpPr>
          <p:nvPr/>
        </p:nvSpPr>
        <p:spPr bwMode="auto">
          <a:xfrm>
            <a:off x="7617601" y="1444560"/>
            <a:ext cx="596900" cy="614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 flipH="1">
            <a:off x="7682012" y="1550977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26</a:t>
            </a:r>
            <a:endParaRPr kumimoji="0" lang="ko-KR" altLang="en-US" sz="2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34" name="Oval 17"/>
          <p:cNvSpPr>
            <a:spLocks noChangeArrowheads="1"/>
          </p:cNvSpPr>
          <p:nvPr/>
        </p:nvSpPr>
        <p:spPr bwMode="auto">
          <a:xfrm>
            <a:off x="7257561" y="2236648"/>
            <a:ext cx="598487" cy="614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18"/>
          <p:cNvSpPr>
            <a:spLocks noChangeArrowheads="1"/>
          </p:cNvSpPr>
          <p:nvPr/>
        </p:nvSpPr>
        <p:spPr bwMode="auto">
          <a:xfrm flipH="1">
            <a:off x="7325187" y="2343453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25</a:t>
            </a:r>
            <a:endParaRPr kumimoji="0" lang="ko-KR" altLang="en-US" sz="2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36" name="Oval 24"/>
          <p:cNvSpPr>
            <a:spLocks noChangeArrowheads="1"/>
          </p:cNvSpPr>
          <p:nvPr/>
        </p:nvSpPr>
        <p:spPr bwMode="auto">
          <a:xfrm>
            <a:off x="6947105" y="3062445"/>
            <a:ext cx="598488" cy="614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tangle 25"/>
          <p:cNvSpPr>
            <a:spLocks noChangeArrowheads="1"/>
          </p:cNvSpPr>
          <p:nvPr/>
        </p:nvSpPr>
        <p:spPr bwMode="auto">
          <a:xfrm>
            <a:off x="7012310" y="3169250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24</a:t>
            </a:r>
            <a:endParaRPr kumimoji="0" lang="ko-KR" altLang="en-US" sz="2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6571471" y="3916105"/>
            <a:ext cx="598488" cy="615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6627945" y="4011355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23</a:t>
            </a:r>
            <a:endParaRPr kumimoji="0" lang="ko-KR" altLang="en-US" sz="2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40" name="Oval 21"/>
          <p:cNvSpPr>
            <a:spLocks noChangeArrowheads="1"/>
          </p:cNvSpPr>
          <p:nvPr/>
        </p:nvSpPr>
        <p:spPr bwMode="auto">
          <a:xfrm>
            <a:off x="6321457" y="4718630"/>
            <a:ext cx="596900" cy="614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Rectangle 22"/>
          <p:cNvSpPr>
            <a:spLocks noChangeArrowheads="1"/>
          </p:cNvSpPr>
          <p:nvPr/>
        </p:nvSpPr>
        <p:spPr bwMode="auto">
          <a:xfrm flipH="1">
            <a:off x="6385869" y="4825047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22</a:t>
            </a:r>
            <a:endParaRPr kumimoji="0" lang="ko-KR" altLang="en-US" sz="2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43" name="Oval 10"/>
          <p:cNvSpPr>
            <a:spLocks noChangeArrowheads="1"/>
          </p:cNvSpPr>
          <p:nvPr/>
        </p:nvSpPr>
        <p:spPr bwMode="auto">
          <a:xfrm>
            <a:off x="6060879" y="5500237"/>
            <a:ext cx="597647" cy="615005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11"/>
          <p:cNvSpPr>
            <a:spLocks noChangeArrowheads="1"/>
          </p:cNvSpPr>
          <p:nvPr/>
        </p:nvSpPr>
        <p:spPr bwMode="auto">
          <a:xfrm>
            <a:off x="6125664" y="5607863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21</a:t>
            </a:r>
            <a:endParaRPr kumimoji="0" lang="ko-KR" altLang="en-US" sz="2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890181" y="1366311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Worst case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30423" y="294465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Search 17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11894" y="197954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Search 17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174435" y="159961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(h=n)</a:t>
            </a:r>
          </a:p>
        </p:txBody>
      </p:sp>
    </p:spTree>
    <p:extLst>
      <p:ext uri="{BB962C8B-B14F-4D97-AF65-F5344CB8AC3E}">
        <p14:creationId xmlns:p14="http://schemas.microsoft.com/office/powerpoint/2010/main" val="18180482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" grpId="0" animBg="1"/>
      <p:bldP spid="6" grpId="0" animBg="1"/>
      <p:bldP spid="7" grpId="0" animBg="1"/>
      <p:bldP spid="9" grpId="0" animBg="1"/>
      <p:bldP spid="10" grpId="0"/>
      <p:bldP spid="11" grpId="0" animBg="1"/>
      <p:bldP spid="12" grpId="0"/>
      <p:bldP spid="13" grpId="0" animBg="1"/>
      <p:bldP spid="14" grpId="0" animBg="1"/>
      <p:bldP spid="15" grpId="0"/>
      <p:bldP spid="16" grpId="0" animBg="1"/>
      <p:bldP spid="17" grpId="0" animBg="1"/>
      <p:bldP spid="18" grpId="0"/>
      <p:bldP spid="19" grpId="0" animBg="1"/>
      <p:bldP spid="20" grpId="0" animBg="1"/>
      <p:bldP spid="21" grpId="0"/>
      <p:bldP spid="22" grpId="0" animBg="1"/>
      <p:bldP spid="23" grpId="0" animBg="1"/>
      <p:bldP spid="24" grpId="0"/>
      <p:bldP spid="25" grpId="0" animBg="1"/>
      <p:bldP spid="26" grpId="0"/>
      <p:bldP spid="27" grpId="0"/>
      <p:bldP spid="32" grpId="0" animBg="1"/>
      <p:bldP spid="33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40" grpId="0" animBg="1"/>
      <p:bldP spid="41" grpId="0"/>
      <p:bldP spid="43" grpId="0" animBg="1"/>
      <p:bldP spid="44" grpId="0"/>
      <p:bldP spid="46" grpId="0"/>
      <p:bldP spid="47" grpId="0"/>
      <p:bldP spid="48" grpId="0"/>
      <p:bldP spid="49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Insertion (1)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void insert(</a:t>
            </a:r>
            <a:r>
              <a:rPr lang="en-US" altLang="ko-KR" sz="1800" b="1" dirty="0" err="1">
                <a:latin typeface="Courier New" pitchFamily="49" charset="0"/>
                <a:ea typeface="바탕체" pitchFamily="17" charset="-127"/>
              </a:rPr>
              <a:t>treePointer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*node, </a:t>
            </a:r>
            <a:r>
              <a:rPr lang="en-US" altLang="ko-KR" sz="1800" b="1" dirty="0" err="1">
                <a:latin typeface="Courier New" pitchFamily="49" charset="0"/>
                <a:ea typeface="바탕체" pitchFamily="17" charset="-127"/>
              </a:rPr>
              <a:t>int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k, </a:t>
            </a:r>
            <a:r>
              <a:rPr lang="en-US" altLang="ko-KR" sz="1800" b="1" dirty="0" err="1">
                <a:latin typeface="Courier New" pitchFamily="49" charset="0"/>
                <a:ea typeface="바탕체" pitchFamily="17" charset="-127"/>
              </a:rPr>
              <a:t>int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num) {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  </a:t>
            </a:r>
            <a:r>
              <a:rPr lang="en-US" altLang="ko-KR" sz="1800" b="1" dirty="0" err="1">
                <a:latin typeface="Courier New" pitchFamily="49" charset="0"/>
                <a:ea typeface="바탕체" pitchFamily="17" charset="-127"/>
              </a:rPr>
              <a:t>treePointer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</a:t>
            </a:r>
            <a:r>
              <a:rPr lang="en-US" altLang="ko-KR" sz="1800" b="1" dirty="0" err="1">
                <a:latin typeface="Courier New" pitchFamily="49" charset="0"/>
                <a:ea typeface="바탕체" pitchFamily="17" charset="-127"/>
              </a:rPr>
              <a:t>ptr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, temp = </a:t>
            </a:r>
            <a:r>
              <a:rPr lang="en-US" altLang="ko-KR" sz="1800" b="1" dirty="0" err="1">
                <a:solidFill>
                  <a:srgbClr val="FF0066"/>
                </a:solidFill>
                <a:latin typeface="Courier New" pitchFamily="49" charset="0"/>
                <a:ea typeface="바탕체" pitchFamily="17" charset="-127"/>
              </a:rPr>
              <a:t>modifiedSearch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(*node, k);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  if (temp || !(*node)) {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     MALLOC(</a:t>
            </a:r>
            <a:r>
              <a:rPr lang="en-US" altLang="ko-KR" sz="1800" b="1" dirty="0" err="1">
                <a:latin typeface="Courier New" pitchFamily="49" charset="0"/>
                <a:ea typeface="바탕체" pitchFamily="17" charset="-127"/>
              </a:rPr>
              <a:t>ptr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, </a:t>
            </a:r>
            <a:r>
              <a:rPr lang="en-US" altLang="ko-KR" sz="1800" b="1" dirty="0" err="1">
                <a:latin typeface="Courier New" pitchFamily="49" charset="0"/>
                <a:ea typeface="바탕체" pitchFamily="17" charset="-127"/>
              </a:rPr>
              <a:t>sizeof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(*</a:t>
            </a:r>
            <a:r>
              <a:rPr lang="en-US" altLang="ko-KR" sz="1800" b="1" dirty="0" err="1">
                <a:latin typeface="Courier New" pitchFamily="49" charset="0"/>
                <a:ea typeface="바탕체" pitchFamily="17" charset="-127"/>
              </a:rPr>
              <a:t>ptr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));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     </a:t>
            </a:r>
            <a:r>
              <a:rPr lang="en-US" altLang="ko-KR" sz="1800" b="1" dirty="0" err="1">
                <a:latin typeface="Courier New" pitchFamily="49" charset="0"/>
                <a:ea typeface="바탕체" pitchFamily="17" charset="-127"/>
              </a:rPr>
              <a:t>ptr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-&gt;</a:t>
            </a:r>
            <a:r>
              <a:rPr lang="en-US" altLang="ko-KR" sz="1800" b="1" dirty="0" err="1">
                <a:latin typeface="Courier New" pitchFamily="49" charset="0"/>
                <a:ea typeface="바탕체" pitchFamily="17" charset="-127"/>
              </a:rPr>
              <a:t>data.key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= k;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	   </a:t>
            </a:r>
            <a:r>
              <a:rPr lang="en-US" altLang="ko-KR" sz="1800" b="1" dirty="0" err="1">
                <a:latin typeface="Courier New" pitchFamily="49" charset="0"/>
                <a:ea typeface="바탕체" pitchFamily="17" charset="-127"/>
              </a:rPr>
              <a:t>ptr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-&gt;</a:t>
            </a:r>
            <a:r>
              <a:rPr lang="en-US" altLang="ko-KR" sz="1800" b="1" dirty="0" err="1">
                <a:latin typeface="Courier New" pitchFamily="49" charset="0"/>
                <a:ea typeface="바탕체" pitchFamily="17" charset="-127"/>
              </a:rPr>
              <a:t>data.num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= </a:t>
            </a:r>
            <a:r>
              <a:rPr lang="en-US" altLang="ko-KR" sz="1800" b="1" dirty="0" err="1">
                <a:latin typeface="Courier New" pitchFamily="49" charset="0"/>
                <a:ea typeface="바탕체" pitchFamily="17" charset="-127"/>
              </a:rPr>
              <a:t>num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; 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     </a:t>
            </a:r>
            <a:r>
              <a:rPr lang="en-US" altLang="ko-KR" sz="1800" b="1" dirty="0" err="1">
                <a:latin typeface="Courier New" pitchFamily="49" charset="0"/>
                <a:ea typeface="바탕체" pitchFamily="17" charset="-127"/>
              </a:rPr>
              <a:t>ptr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-&gt;</a:t>
            </a:r>
            <a:r>
              <a:rPr lang="en-US" altLang="ko-KR" sz="1800" b="1" dirty="0" err="1">
                <a:latin typeface="Courier New" pitchFamily="49" charset="0"/>
                <a:ea typeface="바탕체" pitchFamily="17" charset="-127"/>
              </a:rPr>
              <a:t>leftChild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= </a:t>
            </a:r>
            <a:r>
              <a:rPr lang="en-US" altLang="ko-KR" sz="1800" b="1" dirty="0" err="1">
                <a:latin typeface="Courier New" pitchFamily="49" charset="0"/>
                <a:ea typeface="바탕체" pitchFamily="17" charset="-127"/>
              </a:rPr>
              <a:t>ptr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-&gt;</a:t>
            </a:r>
            <a:r>
              <a:rPr lang="en-US" altLang="ko-KR" sz="1800" b="1" dirty="0" err="1">
                <a:latin typeface="Courier New" pitchFamily="49" charset="0"/>
                <a:ea typeface="바탕체" pitchFamily="17" charset="-127"/>
              </a:rPr>
              <a:t>rightChild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= NULL;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     if (*node) {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		  if (k &lt; temp-&gt;</a:t>
            </a:r>
            <a:r>
              <a:rPr lang="en-US" altLang="ko-KR" sz="1800" b="1" dirty="0" err="1">
                <a:latin typeface="Courier New" pitchFamily="49" charset="0"/>
                <a:ea typeface="바탕체" pitchFamily="17" charset="-127"/>
              </a:rPr>
              <a:t>data.key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) {  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           temp-&gt;</a:t>
            </a:r>
            <a:r>
              <a:rPr lang="en-US" altLang="ko-KR" sz="1800" b="1" dirty="0" err="1">
                <a:latin typeface="Courier New" pitchFamily="49" charset="0"/>
                <a:ea typeface="바탕체" pitchFamily="17" charset="-127"/>
              </a:rPr>
              <a:t>leftChild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= </a:t>
            </a:r>
            <a:r>
              <a:rPr lang="en-US" altLang="ko-KR" sz="1800" b="1" dirty="0" err="1">
                <a:latin typeface="Courier New" pitchFamily="49" charset="0"/>
                <a:ea typeface="바탕체" pitchFamily="17" charset="-127"/>
              </a:rPr>
              <a:t>ptr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;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        } else { 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           temp-&gt;</a:t>
            </a:r>
            <a:r>
              <a:rPr lang="en-US" altLang="ko-KR" sz="1800" b="1" dirty="0" err="1">
                <a:latin typeface="Courier New" pitchFamily="49" charset="0"/>
                <a:ea typeface="바탕체" pitchFamily="17" charset="-127"/>
              </a:rPr>
              <a:t>rightChild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= </a:t>
            </a:r>
            <a:r>
              <a:rPr lang="en-US" altLang="ko-KR" sz="1800" b="1" dirty="0" err="1">
                <a:latin typeface="Courier New" pitchFamily="49" charset="0"/>
                <a:ea typeface="바탕체" pitchFamily="17" charset="-127"/>
              </a:rPr>
              <a:t>ptr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; }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     } else { *node = </a:t>
            </a:r>
            <a:r>
              <a:rPr lang="en-US" altLang="ko-KR" sz="1800" b="1" dirty="0" err="1">
                <a:latin typeface="Courier New" pitchFamily="49" charset="0"/>
                <a:ea typeface="바탕체" pitchFamily="17" charset="-127"/>
              </a:rPr>
              <a:t>ptr</a:t>
            </a: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; }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   }</a:t>
            </a:r>
            <a:endParaRPr lang="en-US" altLang="ko-KR" sz="1800" b="1" dirty="0">
              <a:latin typeface="Courier New" pitchFamily="49" charset="0"/>
              <a:ea typeface="바탕" pitchFamily="18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  <a:ea typeface="바탕체" pitchFamily="17" charset="-127"/>
              </a:rPr>
              <a:t>}</a:t>
            </a:r>
            <a:r>
              <a:rPr lang="en-US" altLang="ko-KR" sz="1800" b="1" dirty="0">
                <a:latin typeface="Courier New" pitchFamily="49" charset="0"/>
              </a:rPr>
              <a:t> </a:t>
            </a:r>
            <a:endParaRPr lang="ko-KR" altLang="en-US" sz="1800" b="1" dirty="0">
              <a:latin typeface="Courier New" pitchFamily="49" charset="0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75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60463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Insertion (2)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 </a:t>
            </a:r>
            <a:r>
              <a:rPr lang="en-US" altLang="ko-KR" sz="2000" dirty="0" err="1"/>
              <a:t>modifiedSearch</a:t>
            </a:r>
            <a:r>
              <a:rPr lang="en-US" altLang="ko-KR" sz="2000" dirty="0"/>
              <a:t>() is slightly modified version of function </a:t>
            </a:r>
            <a:r>
              <a:rPr lang="en-US" altLang="ko-KR" sz="2000" dirty="0" err="1"/>
              <a:t>iterSearch</a:t>
            </a:r>
            <a:endParaRPr lang="en-US" altLang="ko-KR" sz="2000" dirty="0"/>
          </a:p>
          <a:p>
            <a:pPr lvl="1"/>
            <a:r>
              <a:rPr lang="en-US" altLang="ko-KR" sz="1800" dirty="0"/>
              <a:t>return NULL, if the tree is empty or the key is present</a:t>
            </a:r>
          </a:p>
          <a:p>
            <a:pPr lvl="1"/>
            <a:r>
              <a:rPr lang="en-US" altLang="ko-KR" sz="1800" dirty="0"/>
              <a:t>return a pointer to the last node of the tree that was         encountered during the search, otherwise 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Time complexity of insert()</a:t>
            </a:r>
          </a:p>
          <a:p>
            <a:pPr lvl="1" indent="0">
              <a:buNone/>
            </a:pPr>
            <a:r>
              <a:rPr lang="en-US" altLang="ko-KR" sz="1800" dirty="0">
                <a:sym typeface="Wingdings" pitchFamily="2" charset="2"/>
              </a:rPr>
              <a:t> </a:t>
            </a:r>
            <a:r>
              <a:rPr lang="en-US" altLang="ko-KR" sz="1800" dirty="0"/>
              <a:t>O(h),  where h is the height of the tree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76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488178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 of Insertion</a:t>
            </a:r>
          </a:p>
        </p:txBody>
      </p:sp>
      <p:sp>
        <p:nvSpPr>
          <p:cNvPr id="61" name="슬라이드 번호 개체 틀 6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77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167938" name="Line 2"/>
          <p:cNvSpPr>
            <a:spLocks noChangeShapeType="1"/>
          </p:cNvSpPr>
          <p:nvPr/>
        </p:nvSpPr>
        <p:spPr bwMode="auto">
          <a:xfrm flipH="1">
            <a:off x="2987675" y="3268663"/>
            <a:ext cx="441325" cy="520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7939" name="Line 3"/>
          <p:cNvSpPr>
            <a:spLocks noChangeShapeType="1"/>
          </p:cNvSpPr>
          <p:nvPr/>
        </p:nvSpPr>
        <p:spPr bwMode="auto">
          <a:xfrm flipH="1">
            <a:off x="5410200" y="3200400"/>
            <a:ext cx="447675" cy="623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7940" name="Line 4"/>
          <p:cNvSpPr>
            <a:spLocks noChangeShapeType="1"/>
          </p:cNvSpPr>
          <p:nvPr/>
        </p:nvSpPr>
        <p:spPr bwMode="auto">
          <a:xfrm>
            <a:off x="6096000" y="3200400"/>
            <a:ext cx="425450" cy="5953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7941" name="Line 5"/>
          <p:cNvSpPr>
            <a:spLocks noChangeShapeType="1"/>
          </p:cNvSpPr>
          <p:nvPr/>
        </p:nvSpPr>
        <p:spPr bwMode="auto">
          <a:xfrm>
            <a:off x="7924800" y="3200400"/>
            <a:ext cx="533400" cy="609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7942" name="Line 6"/>
          <p:cNvSpPr>
            <a:spLocks noChangeShapeType="1"/>
          </p:cNvSpPr>
          <p:nvPr/>
        </p:nvSpPr>
        <p:spPr bwMode="auto">
          <a:xfrm flipH="1">
            <a:off x="7380288" y="3197225"/>
            <a:ext cx="468312" cy="5921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67943" name="Group 7"/>
          <p:cNvGrpSpPr>
            <a:grpSpLocks/>
          </p:cNvGrpSpPr>
          <p:nvPr/>
        </p:nvGrpSpPr>
        <p:grpSpPr bwMode="auto">
          <a:xfrm>
            <a:off x="6948488" y="3789363"/>
            <a:ext cx="598487" cy="614362"/>
            <a:chOff x="1204" y="1876"/>
            <a:chExt cx="280" cy="280"/>
          </a:xfrm>
        </p:grpSpPr>
        <p:sp>
          <p:nvSpPr>
            <p:cNvPr id="167944" name="Oval 8"/>
            <p:cNvSpPr>
              <a:spLocks noChangeArrowheads="1"/>
            </p:cNvSpPr>
            <p:nvPr/>
          </p:nvSpPr>
          <p:spPr bwMode="auto">
            <a:xfrm>
              <a:off x="1204" y="1876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7945" name="Rectangle 9"/>
            <p:cNvSpPr>
              <a:spLocks noChangeArrowheads="1"/>
            </p:cNvSpPr>
            <p:nvPr/>
          </p:nvSpPr>
          <p:spPr bwMode="auto">
            <a:xfrm>
              <a:off x="1247" y="1919"/>
              <a:ext cx="219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16</a:t>
              </a:r>
            </a:p>
          </p:txBody>
        </p:sp>
      </p:grpSp>
      <p:sp>
        <p:nvSpPr>
          <p:cNvPr id="167947" name="Oval 11"/>
          <p:cNvSpPr>
            <a:spLocks noChangeArrowheads="1"/>
          </p:cNvSpPr>
          <p:nvPr/>
        </p:nvSpPr>
        <p:spPr bwMode="auto">
          <a:xfrm>
            <a:off x="2289175" y="1695450"/>
            <a:ext cx="598488" cy="615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7948" name="Rectangle 12"/>
          <p:cNvSpPr>
            <a:spLocks noChangeArrowheads="1"/>
          </p:cNvSpPr>
          <p:nvPr/>
        </p:nvSpPr>
        <p:spPr bwMode="auto">
          <a:xfrm>
            <a:off x="2345649" y="1790700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15</a:t>
            </a:r>
          </a:p>
        </p:txBody>
      </p:sp>
      <p:grpSp>
        <p:nvGrpSpPr>
          <p:cNvPr id="167949" name="Group 13"/>
          <p:cNvGrpSpPr>
            <a:grpSpLocks/>
          </p:cNvGrpSpPr>
          <p:nvPr/>
        </p:nvGrpSpPr>
        <p:grpSpPr bwMode="auto">
          <a:xfrm>
            <a:off x="1366838" y="2214563"/>
            <a:ext cx="1016000" cy="1150937"/>
            <a:chOff x="1540" y="1152"/>
            <a:chExt cx="476" cy="524"/>
          </a:xfrm>
        </p:grpSpPr>
        <p:grpSp>
          <p:nvGrpSpPr>
            <p:cNvPr id="167950" name="Group 14"/>
            <p:cNvGrpSpPr>
              <a:grpSpLocks/>
            </p:cNvGrpSpPr>
            <p:nvPr/>
          </p:nvGrpSpPr>
          <p:grpSpPr bwMode="auto">
            <a:xfrm>
              <a:off x="1540" y="1396"/>
              <a:ext cx="280" cy="280"/>
              <a:chOff x="1540" y="1396"/>
              <a:chExt cx="280" cy="280"/>
            </a:xfrm>
          </p:grpSpPr>
          <p:sp>
            <p:nvSpPr>
              <p:cNvPr id="167951" name="Oval 15"/>
              <p:cNvSpPr>
                <a:spLocks noChangeArrowheads="1"/>
              </p:cNvSpPr>
              <p:nvPr/>
            </p:nvSpPr>
            <p:spPr bwMode="auto">
              <a:xfrm>
                <a:off x="1540" y="1396"/>
                <a:ext cx="280" cy="28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7952" name="Rectangle 16"/>
              <p:cNvSpPr>
                <a:spLocks noChangeArrowheads="1"/>
              </p:cNvSpPr>
              <p:nvPr/>
            </p:nvSpPr>
            <p:spPr bwMode="auto">
              <a:xfrm>
                <a:off x="1583" y="1439"/>
                <a:ext cx="219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ko-KR" altLang="en-US" sz="2000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  <a:cs typeface="Consolas" pitchFamily="49" charset="0"/>
                  </a:rPr>
                  <a:t>10</a:t>
                </a:r>
              </a:p>
            </p:txBody>
          </p:sp>
        </p:grpSp>
        <p:sp>
          <p:nvSpPr>
            <p:cNvPr id="167953" name="Line 17"/>
            <p:cNvSpPr>
              <a:spLocks noChangeShapeType="1"/>
            </p:cNvSpPr>
            <p:nvPr/>
          </p:nvSpPr>
          <p:spPr bwMode="auto">
            <a:xfrm flipH="1">
              <a:off x="1776" y="1152"/>
              <a:ext cx="24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7954" name="Group 18"/>
          <p:cNvGrpSpPr>
            <a:grpSpLocks/>
          </p:cNvGrpSpPr>
          <p:nvPr/>
        </p:nvGrpSpPr>
        <p:grpSpPr bwMode="auto">
          <a:xfrm>
            <a:off x="647700" y="3810000"/>
            <a:ext cx="598488" cy="614363"/>
            <a:chOff x="1204" y="1876"/>
            <a:chExt cx="280" cy="280"/>
          </a:xfrm>
        </p:grpSpPr>
        <p:sp>
          <p:nvSpPr>
            <p:cNvPr id="167955" name="Oval 19"/>
            <p:cNvSpPr>
              <a:spLocks noChangeArrowheads="1"/>
            </p:cNvSpPr>
            <p:nvPr/>
          </p:nvSpPr>
          <p:spPr bwMode="auto">
            <a:xfrm>
              <a:off x="1204" y="1876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7956" name="Rectangle 20"/>
            <p:cNvSpPr>
              <a:spLocks noChangeArrowheads="1"/>
            </p:cNvSpPr>
            <p:nvPr/>
          </p:nvSpPr>
          <p:spPr bwMode="auto">
            <a:xfrm>
              <a:off x="1277" y="1919"/>
              <a:ext cx="15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167957" name="Line 21"/>
          <p:cNvSpPr>
            <a:spLocks noChangeShapeType="1"/>
          </p:cNvSpPr>
          <p:nvPr/>
        </p:nvSpPr>
        <p:spPr bwMode="auto">
          <a:xfrm flipH="1">
            <a:off x="1042988" y="3268663"/>
            <a:ext cx="417512" cy="520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7958" name="Oval 22"/>
          <p:cNvSpPr>
            <a:spLocks noChangeArrowheads="1"/>
          </p:cNvSpPr>
          <p:nvPr/>
        </p:nvSpPr>
        <p:spPr bwMode="auto">
          <a:xfrm>
            <a:off x="3211513" y="2751138"/>
            <a:ext cx="598487" cy="614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7959" name="Rectangle 23"/>
          <p:cNvSpPr>
            <a:spLocks noChangeArrowheads="1"/>
          </p:cNvSpPr>
          <p:nvPr/>
        </p:nvSpPr>
        <p:spPr bwMode="auto">
          <a:xfrm flipH="1">
            <a:off x="3252905" y="2844800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18</a:t>
            </a:r>
          </a:p>
        </p:txBody>
      </p:sp>
      <p:sp>
        <p:nvSpPr>
          <p:cNvPr id="167960" name="Line 24"/>
          <p:cNvSpPr>
            <a:spLocks noChangeShapeType="1"/>
          </p:cNvSpPr>
          <p:nvPr/>
        </p:nvSpPr>
        <p:spPr bwMode="auto">
          <a:xfrm>
            <a:off x="2792413" y="2214563"/>
            <a:ext cx="512762" cy="631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67961" name="Group 25"/>
          <p:cNvGrpSpPr>
            <a:grpSpLocks/>
          </p:cNvGrpSpPr>
          <p:nvPr/>
        </p:nvGrpSpPr>
        <p:grpSpPr bwMode="auto">
          <a:xfrm>
            <a:off x="1879600" y="3810000"/>
            <a:ext cx="596900" cy="614363"/>
            <a:chOff x="1780" y="1876"/>
            <a:chExt cx="280" cy="280"/>
          </a:xfrm>
        </p:grpSpPr>
        <p:sp>
          <p:nvSpPr>
            <p:cNvPr id="167962" name="Oval 26"/>
            <p:cNvSpPr>
              <a:spLocks noChangeArrowheads="1"/>
            </p:cNvSpPr>
            <p:nvPr/>
          </p:nvSpPr>
          <p:spPr bwMode="auto">
            <a:xfrm>
              <a:off x="1780" y="1876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7963" name="Rectangle 27"/>
            <p:cNvSpPr>
              <a:spLocks noChangeArrowheads="1"/>
            </p:cNvSpPr>
            <p:nvPr/>
          </p:nvSpPr>
          <p:spPr bwMode="auto">
            <a:xfrm flipH="1">
              <a:off x="1801" y="1919"/>
              <a:ext cx="22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12</a:t>
              </a:r>
            </a:p>
          </p:txBody>
        </p:sp>
      </p:grpSp>
      <p:sp>
        <p:nvSpPr>
          <p:cNvPr id="167964" name="Line 28"/>
          <p:cNvSpPr>
            <a:spLocks noChangeShapeType="1"/>
          </p:cNvSpPr>
          <p:nvPr/>
        </p:nvSpPr>
        <p:spPr bwMode="auto">
          <a:xfrm>
            <a:off x="1870075" y="3268663"/>
            <a:ext cx="307975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7965" name="Oval 29"/>
          <p:cNvSpPr>
            <a:spLocks noChangeArrowheads="1"/>
          </p:cNvSpPr>
          <p:nvPr/>
        </p:nvSpPr>
        <p:spPr bwMode="auto">
          <a:xfrm>
            <a:off x="2616200" y="3795713"/>
            <a:ext cx="598488" cy="61436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7966" name="Rectangle 30"/>
          <p:cNvSpPr>
            <a:spLocks noChangeArrowheads="1"/>
          </p:cNvSpPr>
          <p:nvPr/>
        </p:nvSpPr>
        <p:spPr bwMode="auto">
          <a:xfrm>
            <a:off x="2706805" y="3903663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16</a:t>
            </a:r>
          </a:p>
        </p:txBody>
      </p:sp>
      <p:grpSp>
        <p:nvGrpSpPr>
          <p:cNvPr id="167967" name="Group 31"/>
          <p:cNvGrpSpPr>
            <a:grpSpLocks/>
          </p:cNvGrpSpPr>
          <p:nvPr/>
        </p:nvGrpSpPr>
        <p:grpSpPr bwMode="auto">
          <a:xfrm>
            <a:off x="3746500" y="3795713"/>
            <a:ext cx="596900" cy="614362"/>
            <a:chOff x="1780" y="1876"/>
            <a:chExt cx="280" cy="280"/>
          </a:xfrm>
        </p:grpSpPr>
        <p:sp>
          <p:nvSpPr>
            <p:cNvPr id="167968" name="Oval 32"/>
            <p:cNvSpPr>
              <a:spLocks noChangeArrowheads="1"/>
            </p:cNvSpPr>
            <p:nvPr/>
          </p:nvSpPr>
          <p:spPr bwMode="auto">
            <a:xfrm>
              <a:off x="1780" y="1876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7969" name="Rectangle 33"/>
            <p:cNvSpPr>
              <a:spLocks noChangeArrowheads="1"/>
            </p:cNvSpPr>
            <p:nvPr/>
          </p:nvSpPr>
          <p:spPr bwMode="auto">
            <a:xfrm flipH="1">
              <a:off x="1802" y="1919"/>
              <a:ext cx="22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20</a:t>
              </a:r>
            </a:p>
          </p:txBody>
        </p:sp>
      </p:grpSp>
      <p:sp>
        <p:nvSpPr>
          <p:cNvPr id="167970" name="Line 34"/>
          <p:cNvSpPr>
            <a:spLocks noChangeShapeType="1"/>
          </p:cNvSpPr>
          <p:nvPr/>
        </p:nvSpPr>
        <p:spPr bwMode="auto">
          <a:xfrm>
            <a:off x="3635375" y="3357563"/>
            <a:ext cx="409575" cy="4429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7971" name="Oval 35"/>
          <p:cNvSpPr>
            <a:spLocks noChangeArrowheads="1"/>
          </p:cNvSpPr>
          <p:nvPr/>
        </p:nvSpPr>
        <p:spPr bwMode="auto">
          <a:xfrm>
            <a:off x="6632575" y="1619250"/>
            <a:ext cx="598488" cy="615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7972" name="Rectangle 36"/>
          <p:cNvSpPr>
            <a:spLocks noChangeArrowheads="1"/>
          </p:cNvSpPr>
          <p:nvPr/>
        </p:nvSpPr>
        <p:spPr bwMode="auto">
          <a:xfrm>
            <a:off x="6689049" y="1714500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15</a:t>
            </a:r>
          </a:p>
        </p:txBody>
      </p:sp>
      <p:sp>
        <p:nvSpPr>
          <p:cNvPr id="167973" name="Oval 37"/>
          <p:cNvSpPr>
            <a:spLocks noChangeArrowheads="1"/>
          </p:cNvSpPr>
          <p:nvPr/>
        </p:nvSpPr>
        <p:spPr bwMode="auto">
          <a:xfrm>
            <a:off x="5710238" y="2674938"/>
            <a:ext cx="596900" cy="614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7974" name="Rectangle 38"/>
          <p:cNvSpPr>
            <a:spLocks noChangeArrowheads="1"/>
          </p:cNvSpPr>
          <p:nvPr/>
        </p:nvSpPr>
        <p:spPr bwMode="auto">
          <a:xfrm>
            <a:off x="5801637" y="2768600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10</a:t>
            </a:r>
          </a:p>
        </p:txBody>
      </p:sp>
      <p:sp>
        <p:nvSpPr>
          <p:cNvPr id="167975" name="Line 39"/>
          <p:cNvSpPr>
            <a:spLocks noChangeShapeType="1"/>
          </p:cNvSpPr>
          <p:nvPr/>
        </p:nvSpPr>
        <p:spPr bwMode="auto">
          <a:xfrm flipH="1">
            <a:off x="6213475" y="2138363"/>
            <a:ext cx="512763" cy="631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67976" name="Group 40"/>
          <p:cNvGrpSpPr>
            <a:grpSpLocks/>
          </p:cNvGrpSpPr>
          <p:nvPr/>
        </p:nvGrpSpPr>
        <p:grpSpPr bwMode="auto">
          <a:xfrm>
            <a:off x="4991100" y="3767138"/>
            <a:ext cx="598488" cy="614362"/>
            <a:chOff x="1204" y="1876"/>
            <a:chExt cx="280" cy="280"/>
          </a:xfrm>
        </p:grpSpPr>
        <p:sp>
          <p:nvSpPr>
            <p:cNvPr id="167977" name="Oval 41"/>
            <p:cNvSpPr>
              <a:spLocks noChangeArrowheads="1"/>
            </p:cNvSpPr>
            <p:nvPr/>
          </p:nvSpPr>
          <p:spPr bwMode="auto">
            <a:xfrm>
              <a:off x="1204" y="18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7978" name="Rectangle 42"/>
            <p:cNvSpPr>
              <a:spLocks noChangeArrowheads="1"/>
            </p:cNvSpPr>
            <p:nvPr/>
          </p:nvSpPr>
          <p:spPr bwMode="auto">
            <a:xfrm>
              <a:off x="1277" y="1919"/>
              <a:ext cx="159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167979" name="Oval 43"/>
          <p:cNvSpPr>
            <a:spLocks noChangeArrowheads="1"/>
          </p:cNvSpPr>
          <p:nvPr/>
        </p:nvSpPr>
        <p:spPr bwMode="auto">
          <a:xfrm>
            <a:off x="7554913" y="2674938"/>
            <a:ext cx="598487" cy="614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7980" name="Rectangle 44"/>
          <p:cNvSpPr>
            <a:spLocks noChangeArrowheads="1"/>
          </p:cNvSpPr>
          <p:nvPr/>
        </p:nvSpPr>
        <p:spPr bwMode="auto">
          <a:xfrm flipH="1">
            <a:off x="7598687" y="2768600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18</a:t>
            </a:r>
          </a:p>
        </p:txBody>
      </p:sp>
      <p:sp>
        <p:nvSpPr>
          <p:cNvPr id="167981" name="Line 45"/>
          <p:cNvSpPr>
            <a:spLocks noChangeShapeType="1"/>
          </p:cNvSpPr>
          <p:nvPr/>
        </p:nvSpPr>
        <p:spPr bwMode="auto">
          <a:xfrm>
            <a:off x="7135813" y="2138363"/>
            <a:ext cx="512762" cy="631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67982" name="Group 46"/>
          <p:cNvGrpSpPr>
            <a:grpSpLocks/>
          </p:cNvGrpSpPr>
          <p:nvPr/>
        </p:nvGrpSpPr>
        <p:grpSpPr bwMode="auto">
          <a:xfrm>
            <a:off x="6223000" y="3781425"/>
            <a:ext cx="596900" cy="614363"/>
            <a:chOff x="1780" y="1876"/>
            <a:chExt cx="280" cy="280"/>
          </a:xfrm>
        </p:grpSpPr>
        <p:sp>
          <p:nvSpPr>
            <p:cNvPr id="167983" name="Oval 47"/>
            <p:cNvSpPr>
              <a:spLocks noChangeArrowheads="1"/>
            </p:cNvSpPr>
            <p:nvPr/>
          </p:nvSpPr>
          <p:spPr bwMode="auto">
            <a:xfrm>
              <a:off x="1780" y="1876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7984" name="Rectangle 48"/>
            <p:cNvSpPr>
              <a:spLocks noChangeArrowheads="1"/>
            </p:cNvSpPr>
            <p:nvPr/>
          </p:nvSpPr>
          <p:spPr bwMode="auto">
            <a:xfrm flipH="1">
              <a:off x="1801" y="1919"/>
              <a:ext cx="22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12</a:t>
              </a:r>
            </a:p>
          </p:txBody>
        </p:sp>
      </p:grpSp>
      <p:sp>
        <p:nvSpPr>
          <p:cNvPr id="167985" name="Oval 49"/>
          <p:cNvSpPr>
            <a:spLocks noChangeArrowheads="1"/>
          </p:cNvSpPr>
          <p:nvPr/>
        </p:nvSpPr>
        <p:spPr bwMode="auto">
          <a:xfrm>
            <a:off x="7569200" y="4905375"/>
            <a:ext cx="598488" cy="614363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7986" name="Rectangle 50"/>
          <p:cNvSpPr>
            <a:spLocks noChangeArrowheads="1"/>
          </p:cNvSpPr>
          <p:nvPr/>
        </p:nvSpPr>
        <p:spPr bwMode="auto">
          <a:xfrm>
            <a:off x="7659805" y="5013325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 dirty="0">
                <a:solidFill>
                  <a:schemeClr val="bg1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17</a:t>
            </a:r>
          </a:p>
        </p:txBody>
      </p:sp>
      <p:grpSp>
        <p:nvGrpSpPr>
          <p:cNvPr id="167987" name="Group 51"/>
          <p:cNvGrpSpPr>
            <a:grpSpLocks/>
          </p:cNvGrpSpPr>
          <p:nvPr/>
        </p:nvGrpSpPr>
        <p:grpSpPr bwMode="auto">
          <a:xfrm>
            <a:off x="8089900" y="3810000"/>
            <a:ext cx="596900" cy="614363"/>
            <a:chOff x="1780" y="1876"/>
            <a:chExt cx="280" cy="280"/>
          </a:xfrm>
        </p:grpSpPr>
        <p:sp>
          <p:nvSpPr>
            <p:cNvPr id="167988" name="Oval 52"/>
            <p:cNvSpPr>
              <a:spLocks noChangeArrowheads="1"/>
            </p:cNvSpPr>
            <p:nvPr/>
          </p:nvSpPr>
          <p:spPr bwMode="auto">
            <a:xfrm>
              <a:off x="1780" y="1876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7989" name="Rectangle 53"/>
            <p:cNvSpPr>
              <a:spLocks noChangeArrowheads="1"/>
            </p:cNvSpPr>
            <p:nvPr/>
          </p:nvSpPr>
          <p:spPr bwMode="auto">
            <a:xfrm flipH="1">
              <a:off x="1802" y="1919"/>
              <a:ext cx="22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20</a:t>
              </a:r>
            </a:p>
          </p:txBody>
        </p:sp>
      </p:grpSp>
      <p:sp>
        <p:nvSpPr>
          <p:cNvPr id="167990" name="AutoShape 54"/>
          <p:cNvSpPr>
            <a:spLocks noChangeArrowheads="1"/>
          </p:cNvSpPr>
          <p:nvPr/>
        </p:nvSpPr>
        <p:spPr bwMode="auto">
          <a:xfrm>
            <a:off x="4490931" y="2463562"/>
            <a:ext cx="568800" cy="73366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7991" name="Text Box 55"/>
          <p:cNvSpPr txBox="1">
            <a:spLocks noChangeArrowheads="1"/>
          </p:cNvSpPr>
          <p:nvPr/>
        </p:nvSpPr>
        <p:spPr bwMode="auto">
          <a:xfrm>
            <a:off x="4024893" y="1981200"/>
            <a:ext cx="1324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Insert 17</a:t>
            </a:r>
          </a:p>
        </p:txBody>
      </p:sp>
      <p:sp>
        <p:nvSpPr>
          <p:cNvPr id="167992" name="Line 56"/>
          <p:cNvSpPr>
            <a:spLocks noChangeShapeType="1"/>
          </p:cNvSpPr>
          <p:nvPr/>
        </p:nvSpPr>
        <p:spPr bwMode="auto">
          <a:xfrm>
            <a:off x="7380288" y="4365625"/>
            <a:ext cx="360362" cy="5762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336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animBg="1"/>
      <p:bldP spid="167940" grpId="0" animBg="1"/>
      <p:bldP spid="167941" grpId="0" animBg="1"/>
      <p:bldP spid="167942" grpId="0" animBg="1"/>
      <p:bldP spid="167971" grpId="0" animBg="1"/>
      <p:bldP spid="167972" grpId="0"/>
      <p:bldP spid="167973" grpId="0" animBg="1"/>
      <p:bldP spid="167974" grpId="0"/>
      <p:bldP spid="167975" grpId="0" animBg="1"/>
      <p:bldP spid="167979" grpId="0" animBg="1"/>
      <p:bldP spid="167980" grpId="0"/>
      <p:bldP spid="167981" grpId="0" animBg="1"/>
      <p:bldP spid="167985" grpId="0" animBg="1"/>
      <p:bldP spid="167986" grpId="0"/>
      <p:bldP spid="167990" grpId="0" animBg="1"/>
      <p:bldP spid="167991" grpId="0"/>
      <p:bldP spid="167992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 bwMode="auto">
          <a:xfrm>
            <a:off x="827584" y="1052736"/>
            <a:ext cx="1766250" cy="5133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Insertion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78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039227" y="112474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7827" y="112474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16146" y="112474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1749921" y="1695450"/>
            <a:ext cx="598488" cy="615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06395" y="1790700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10</a:t>
            </a:r>
            <a:endParaRPr kumimoji="0" lang="ko-KR" altLang="en-US" sz="2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827584" y="2750495"/>
            <a:ext cx="597647" cy="615005"/>
            <a:chOff x="1540" y="1396"/>
            <a:chExt cx="280" cy="280"/>
          </a:xfrm>
        </p:grpSpPr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1540" y="1396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1601" y="1439"/>
              <a:ext cx="1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4</a:t>
              </a:r>
              <a:endParaRPr kumimoji="0" lang="ko-KR" altLang="en-US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endParaRPr>
            </a:p>
          </p:txBody>
        </p:sp>
      </p:grpSp>
      <p:sp>
        <p:nvSpPr>
          <p:cNvPr id="13" name="Line 17"/>
          <p:cNvSpPr>
            <a:spLocks noChangeShapeType="1"/>
          </p:cNvSpPr>
          <p:nvPr/>
        </p:nvSpPr>
        <p:spPr bwMode="auto">
          <a:xfrm flipH="1">
            <a:off x="1331315" y="2214563"/>
            <a:ext cx="512269" cy="63257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22"/>
          <p:cNvSpPr>
            <a:spLocks noChangeArrowheads="1"/>
          </p:cNvSpPr>
          <p:nvPr/>
        </p:nvSpPr>
        <p:spPr bwMode="auto">
          <a:xfrm>
            <a:off x="1755337" y="3845849"/>
            <a:ext cx="598487" cy="614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 flipH="1">
            <a:off x="1867261" y="3939511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5</a:t>
            </a:r>
            <a:endParaRPr kumimoji="0" lang="ko-KR" altLang="en-US" sz="2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>
            <a:off x="1336237" y="3309274"/>
            <a:ext cx="512762" cy="631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3480883" y="1068125"/>
            <a:ext cx="1766250" cy="5133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63058" y="114013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81126" y="114013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69445" y="114013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4" name="Oval 11"/>
          <p:cNvSpPr>
            <a:spLocks noChangeArrowheads="1"/>
          </p:cNvSpPr>
          <p:nvPr/>
        </p:nvSpPr>
        <p:spPr bwMode="auto">
          <a:xfrm>
            <a:off x="4270201" y="1790700"/>
            <a:ext cx="598488" cy="615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4397207" y="1885950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5</a:t>
            </a:r>
            <a:endParaRPr kumimoji="0" lang="ko-KR" altLang="en-US" sz="2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grpSp>
        <p:nvGrpSpPr>
          <p:cNvPr id="26" name="Group 14"/>
          <p:cNvGrpSpPr>
            <a:grpSpLocks/>
          </p:cNvGrpSpPr>
          <p:nvPr/>
        </p:nvGrpSpPr>
        <p:grpSpPr bwMode="auto">
          <a:xfrm>
            <a:off x="3347864" y="2845745"/>
            <a:ext cx="597647" cy="615005"/>
            <a:chOff x="1540" y="1396"/>
            <a:chExt cx="280" cy="280"/>
          </a:xfrm>
        </p:grpSpPr>
        <p:sp>
          <p:nvSpPr>
            <p:cNvPr id="27" name="Oval 15"/>
            <p:cNvSpPr>
              <a:spLocks noChangeArrowheads="1"/>
            </p:cNvSpPr>
            <p:nvPr/>
          </p:nvSpPr>
          <p:spPr bwMode="auto">
            <a:xfrm>
              <a:off x="1540" y="1396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Rectangle 16"/>
            <p:cNvSpPr>
              <a:spLocks noChangeArrowheads="1"/>
            </p:cNvSpPr>
            <p:nvPr/>
          </p:nvSpPr>
          <p:spPr bwMode="auto">
            <a:xfrm>
              <a:off x="1601" y="1439"/>
              <a:ext cx="1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4</a:t>
              </a:r>
              <a:endParaRPr kumimoji="0" lang="ko-KR" altLang="en-US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endParaRPr>
            </a:p>
          </p:txBody>
        </p:sp>
      </p:grpSp>
      <p:sp>
        <p:nvSpPr>
          <p:cNvPr id="29" name="Line 17"/>
          <p:cNvSpPr>
            <a:spLocks noChangeShapeType="1"/>
          </p:cNvSpPr>
          <p:nvPr/>
        </p:nvSpPr>
        <p:spPr bwMode="auto">
          <a:xfrm flipH="1">
            <a:off x="3851595" y="2309813"/>
            <a:ext cx="512269" cy="63257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Oval 22"/>
          <p:cNvSpPr>
            <a:spLocks noChangeArrowheads="1"/>
          </p:cNvSpPr>
          <p:nvPr/>
        </p:nvSpPr>
        <p:spPr bwMode="auto">
          <a:xfrm>
            <a:off x="5134326" y="2886646"/>
            <a:ext cx="598487" cy="614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 flipH="1">
            <a:off x="5246250" y="2980308"/>
            <a:ext cx="32701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6</a:t>
            </a:r>
            <a:endParaRPr kumimoji="0" lang="ko-KR" altLang="en-US" sz="2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35" name="Line 24"/>
          <p:cNvSpPr>
            <a:spLocks noChangeShapeType="1"/>
          </p:cNvSpPr>
          <p:nvPr/>
        </p:nvSpPr>
        <p:spPr bwMode="auto">
          <a:xfrm>
            <a:off x="4715226" y="2350071"/>
            <a:ext cx="512762" cy="631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6444208" y="1026895"/>
            <a:ext cx="2251930" cy="5133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55851" y="1098903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73919" y="1098903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32770" y="109890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40" name="Oval 11"/>
          <p:cNvSpPr>
            <a:spLocks noChangeArrowheads="1"/>
          </p:cNvSpPr>
          <p:nvPr/>
        </p:nvSpPr>
        <p:spPr bwMode="auto">
          <a:xfrm>
            <a:off x="7233526" y="1749470"/>
            <a:ext cx="598488" cy="615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Rectangle 12"/>
          <p:cNvSpPr>
            <a:spLocks noChangeArrowheads="1"/>
          </p:cNvSpPr>
          <p:nvPr/>
        </p:nvSpPr>
        <p:spPr bwMode="auto">
          <a:xfrm>
            <a:off x="7290000" y="1844720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10</a:t>
            </a:r>
            <a:endParaRPr kumimoji="0" lang="ko-KR" altLang="en-US" sz="2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grpSp>
        <p:nvGrpSpPr>
          <p:cNvPr id="42" name="Group 14"/>
          <p:cNvGrpSpPr>
            <a:grpSpLocks/>
          </p:cNvGrpSpPr>
          <p:nvPr/>
        </p:nvGrpSpPr>
        <p:grpSpPr bwMode="auto">
          <a:xfrm>
            <a:off x="6311189" y="2804515"/>
            <a:ext cx="597647" cy="615005"/>
            <a:chOff x="1540" y="1396"/>
            <a:chExt cx="280" cy="280"/>
          </a:xfrm>
        </p:grpSpPr>
        <p:sp>
          <p:nvSpPr>
            <p:cNvPr id="43" name="Oval 15"/>
            <p:cNvSpPr>
              <a:spLocks noChangeArrowheads="1"/>
            </p:cNvSpPr>
            <p:nvPr/>
          </p:nvSpPr>
          <p:spPr bwMode="auto">
            <a:xfrm>
              <a:off x="1540" y="1396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Rectangle 16"/>
            <p:cNvSpPr>
              <a:spLocks noChangeArrowheads="1"/>
            </p:cNvSpPr>
            <p:nvPr/>
          </p:nvSpPr>
          <p:spPr bwMode="auto">
            <a:xfrm>
              <a:off x="1601" y="1439"/>
              <a:ext cx="1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7</a:t>
              </a:r>
              <a:endParaRPr kumimoji="0" lang="ko-KR" altLang="en-US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endParaRPr>
            </a:p>
          </p:txBody>
        </p:sp>
      </p:grpSp>
      <p:sp>
        <p:nvSpPr>
          <p:cNvPr id="45" name="Line 17"/>
          <p:cNvSpPr>
            <a:spLocks noChangeShapeType="1"/>
          </p:cNvSpPr>
          <p:nvPr/>
        </p:nvSpPr>
        <p:spPr bwMode="auto">
          <a:xfrm flipH="1">
            <a:off x="6814920" y="2268583"/>
            <a:ext cx="512269" cy="63257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22"/>
          <p:cNvSpPr>
            <a:spLocks noChangeArrowheads="1"/>
          </p:cNvSpPr>
          <p:nvPr/>
        </p:nvSpPr>
        <p:spPr bwMode="auto">
          <a:xfrm>
            <a:off x="8097651" y="2845416"/>
            <a:ext cx="598487" cy="614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Rectangle 23"/>
          <p:cNvSpPr>
            <a:spLocks noChangeArrowheads="1"/>
          </p:cNvSpPr>
          <p:nvPr/>
        </p:nvSpPr>
        <p:spPr bwMode="auto">
          <a:xfrm flipH="1">
            <a:off x="8139043" y="2939078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12</a:t>
            </a:r>
            <a:endParaRPr kumimoji="0" lang="ko-KR" altLang="en-US" sz="2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48" name="Line 24"/>
          <p:cNvSpPr>
            <a:spLocks noChangeShapeType="1"/>
          </p:cNvSpPr>
          <p:nvPr/>
        </p:nvSpPr>
        <p:spPr bwMode="auto">
          <a:xfrm>
            <a:off x="7678551" y="2308841"/>
            <a:ext cx="512762" cy="631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13313" y="1083514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314751" y="108351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grpSp>
        <p:nvGrpSpPr>
          <p:cNvPr id="51" name="Group 14"/>
          <p:cNvGrpSpPr>
            <a:grpSpLocks/>
          </p:cNvGrpSpPr>
          <p:nvPr/>
        </p:nvGrpSpPr>
        <p:grpSpPr bwMode="auto">
          <a:xfrm>
            <a:off x="7191904" y="3917294"/>
            <a:ext cx="597647" cy="615005"/>
            <a:chOff x="1540" y="1396"/>
            <a:chExt cx="280" cy="280"/>
          </a:xfrm>
        </p:grpSpPr>
        <p:sp>
          <p:nvSpPr>
            <p:cNvPr id="52" name="Oval 15"/>
            <p:cNvSpPr>
              <a:spLocks noChangeArrowheads="1"/>
            </p:cNvSpPr>
            <p:nvPr/>
          </p:nvSpPr>
          <p:spPr bwMode="auto">
            <a:xfrm>
              <a:off x="1540" y="1396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Rectangle 16"/>
            <p:cNvSpPr>
              <a:spLocks noChangeArrowheads="1"/>
            </p:cNvSpPr>
            <p:nvPr/>
          </p:nvSpPr>
          <p:spPr bwMode="auto">
            <a:xfrm>
              <a:off x="1568" y="1439"/>
              <a:ext cx="21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11</a:t>
              </a:r>
              <a:endParaRPr kumimoji="0" lang="ko-KR" altLang="en-US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endParaRPr>
            </a:p>
          </p:txBody>
        </p:sp>
      </p:grpSp>
      <p:sp>
        <p:nvSpPr>
          <p:cNvPr id="54" name="Line 17"/>
          <p:cNvSpPr>
            <a:spLocks noChangeShapeType="1"/>
          </p:cNvSpPr>
          <p:nvPr/>
        </p:nvSpPr>
        <p:spPr bwMode="auto">
          <a:xfrm flipH="1">
            <a:off x="7695635" y="3381362"/>
            <a:ext cx="512269" cy="63257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5" name="Group 14"/>
          <p:cNvGrpSpPr>
            <a:grpSpLocks/>
          </p:cNvGrpSpPr>
          <p:nvPr/>
        </p:nvGrpSpPr>
        <p:grpSpPr bwMode="auto">
          <a:xfrm>
            <a:off x="5400287" y="3875877"/>
            <a:ext cx="597647" cy="615005"/>
            <a:chOff x="1540" y="1396"/>
            <a:chExt cx="280" cy="280"/>
          </a:xfrm>
        </p:grpSpPr>
        <p:sp>
          <p:nvSpPr>
            <p:cNvPr id="56" name="Oval 15"/>
            <p:cNvSpPr>
              <a:spLocks noChangeArrowheads="1"/>
            </p:cNvSpPr>
            <p:nvPr/>
          </p:nvSpPr>
          <p:spPr bwMode="auto">
            <a:xfrm>
              <a:off x="1540" y="1396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Rectangle 16"/>
            <p:cNvSpPr>
              <a:spLocks noChangeArrowheads="1"/>
            </p:cNvSpPr>
            <p:nvPr/>
          </p:nvSpPr>
          <p:spPr bwMode="auto">
            <a:xfrm>
              <a:off x="1601" y="1439"/>
              <a:ext cx="1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6</a:t>
              </a:r>
              <a:endParaRPr kumimoji="0" lang="ko-KR" altLang="en-US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endParaRPr>
            </a:p>
          </p:txBody>
        </p:sp>
      </p:grpSp>
      <p:sp>
        <p:nvSpPr>
          <p:cNvPr id="58" name="Line 17"/>
          <p:cNvSpPr>
            <a:spLocks noChangeShapeType="1"/>
          </p:cNvSpPr>
          <p:nvPr/>
        </p:nvSpPr>
        <p:spPr bwMode="auto">
          <a:xfrm flipH="1">
            <a:off x="5904018" y="3339945"/>
            <a:ext cx="512269" cy="63257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32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  <p:bldP spid="16" grpId="0" animBg="1"/>
      <p:bldP spid="17" grpId="0"/>
      <p:bldP spid="18" grpId="0" animBg="1"/>
      <p:bldP spid="20" grpId="0" animBg="1"/>
      <p:bldP spid="21" grpId="0"/>
      <p:bldP spid="22" grpId="0"/>
      <p:bldP spid="23" grpId="0"/>
      <p:bldP spid="24" grpId="0" animBg="1"/>
      <p:bldP spid="25" grpId="0"/>
      <p:bldP spid="29" grpId="0" animBg="1"/>
      <p:bldP spid="33" grpId="0" animBg="1"/>
      <p:bldP spid="34" grpId="0"/>
      <p:bldP spid="35" grpId="0" animBg="1"/>
      <p:bldP spid="36" grpId="0" animBg="1"/>
      <p:bldP spid="37" grpId="0"/>
      <p:bldP spid="38" grpId="0"/>
      <p:bldP spid="39" grpId="0"/>
      <p:bldP spid="40" grpId="0" animBg="1"/>
      <p:bldP spid="41" grpId="0"/>
      <p:bldP spid="45" grpId="0" animBg="1"/>
      <p:bldP spid="46" grpId="0" animBg="1"/>
      <p:bldP spid="47" grpId="0"/>
      <p:bldP spid="48" grpId="0" animBg="1"/>
      <p:bldP spid="49" grpId="0"/>
      <p:bldP spid="50" grpId="0"/>
      <p:bldP spid="54" grpId="0" animBg="1"/>
      <p:bldP spid="5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Deletion </a:t>
            </a:r>
          </a:p>
        </p:txBody>
      </p:sp>
      <p:sp>
        <p:nvSpPr>
          <p:cNvPr id="16896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>
                <a:solidFill>
                  <a:srgbClr val="000000"/>
                </a:solidFill>
                <a:ea typeface="바탕체" pitchFamily="17" charset="-127"/>
              </a:rPr>
              <a:t>Deleting from a BST</a:t>
            </a:r>
          </a:p>
          <a:p>
            <a:pPr lvl="1"/>
            <a:r>
              <a:rPr lang="en-US" altLang="ko-KR" sz="2000">
                <a:solidFill>
                  <a:srgbClr val="000000"/>
                </a:solidFill>
                <a:ea typeface="바탕체" pitchFamily="17" charset="-127"/>
              </a:rPr>
              <a:t>deletion of a leaf node</a:t>
            </a:r>
          </a:p>
          <a:p>
            <a:pPr lvl="1"/>
            <a:r>
              <a:rPr lang="en-US" altLang="ko-KR" sz="2000">
                <a:solidFill>
                  <a:srgbClr val="000000"/>
                </a:solidFill>
                <a:ea typeface="바탕체" pitchFamily="17" charset="-127"/>
              </a:rPr>
              <a:t>deletion of a node with 1 child</a:t>
            </a:r>
          </a:p>
          <a:p>
            <a:pPr lvl="1"/>
            <a:r>
              <a:rPr lang="en-US" altLang="ko-KR" sz="2000">
                <a:solidFill>
                  <a:srgbClr val="000000"/>
                </a:solidFill>
                <a:ea typeface="바탕체" pitchFamily="17" charset="-127"/>
              </a:rPr>
              <a:t>deletion of a node with 2 children</a:t>
            </a:r>
            <a:endParaRPr lang="en-US" altLang="ko-KR" sz="2000">
              <a:ea typeface="바탕" pitchFamily="18" charset="-127"/>
            </a:endParaRPr>
          </a:p>
          <a:p>
            <a:endParaRPr lang="ko-KR" altLang="en-US" sz="2400"/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79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665179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Terminology (4)</a:t>
            </a:r>
            <a:endParaRPr lang="ko-KR" alt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Path</a:t>
            </a:r>
          </a:p>
          <a:p>
            <a:pPr lvl="1"/>
            <a:r>
              <a:rPr lang="en-US" altLang="ko-KR" sz="1800" dirty="0"/>
              <a:t>A sequence of adjacent nodes, where two nodes are adjacent if one is the parent of the other</a:t>
            </a:r>
          </a:p>
          <a:p>
            <a:r>
              <a:rPr lang="en-US" altLang="ko-KR" sz="2000" dirty="0"/>
              <a:t>Root path to a node</a:t>
            </a:r>
          </a:p>
          <a:p>
            <a:pPr lvl="1"/>
            <a:r>
              <a:rPr lang="en-US" altLang="ko-KR" sz="1800" dirty="0"/>
              <a:t>The unique path from the root to that node</a:t>
            </a:r>
          </a:p>
          <a:p>
            <a:r>
              <a:rPr lang="en-US" altLang="ko-KR" sz="2000" dirty="0"/>
              <a:t>Length of a path</a:t>
            </a:r>
          </a:p>
          <a:p>
            <a:pPr lvl="1"/>
            <a:r>
              <a:rPr lang="en-US" altLang="ko-KR" sz="1800" dirty="0"/>
              <a:t>The number of parent-child pairs</a:t>
            </a:r>
          </a:p>
          <a:p>
            <a:r>
              <a:rPr lang="en-US" altLang="ko-KR" sz="2000" dirty="0"/>
              <a:t>Empty tree</a:t>
            </a:r>
          </a:p>
          <a:p>
            <a:r>
              <a:rPr lang="en-US" altLang="ko-KR" sz="2000" dirty="0"/>
              <a:t>Singleton</a:t>
            </a:r>
          </a:p>
          <a:p>
            <a:r>
              <a:rPr lang="en-US" altLang="ko-KR" sz="2000" dirty="0"/>
              <a:t>Full tree</a:t>
            </a:r>
            <a:endParaRPr lang="ko-KR" altLang="en-US" sz="2000" dirty="0"/>
          </a:p>
          <a:p>
            <a:r>
              <a:rPr lang="en-US" altLang="ko-KR" sz="2000" i="1" dirty="0"/>
              <a:t>k</a:t>
            </a:r>
            <a:r>
              <a:rPr lang="en-US" altLang="ko-KR" sz="2000" dirty="0"/>
              <a:t>-</a:t>
            </a:r>
            <a:r>
              <a:rPr lang="en-US" altLang="ko-KR" sz="2000" dirty="0" err="1"/>
              <a:t>ary</a:t>
            </a:r>
            <a:r>
              <a:rPr lang="en-US" altLang="ko-KR" sz="2000" dirty="0"/>
              <a:t> tree</a:t>
            </a:r>
          </a:p>
          <a:p>
            <a:pPr lvl="1"/>
            <a:r>
              <a:rPr lang="en-US" altLang="ko-KR" sz="1800" dirty="0"/>
              <a:t>the degree of every node in a tree is </a:t>
            </a:r>
            <a:r>
              <a:rPr lang="en-US" altLang="ko-KR" sz="1800" b="1" i="1" dirty="0"/>
              <a:t>k</a:t>
            </a:r>
            <a:r>
              <a:rPr lang="en-US" altLang="ko-KR" sz="1800" dirty="0"/>
              <a:t> </a:t>
            </a:r>
          </a:p>
          <a:p>
            <a:pPr lvl="1"/>
            <a:r>
              <a:rPr lang="en-US" altLang="ko-KR" sz="1800" dirty="0"/>
              <a:t>2-ary (binary) tree, 3-ary (ternary) tree, 4-ary tree, …</a:t>
            </a:r>
          </a:p>
          <a:p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8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cs typeface="Consolas" pitchFamily="49" charset="0"/>
              </a:rPr>
              <a:t>Deleting a Node with 1 Child Node</a:t>
            </a:r>
          </a:p>
        </p:txBody>
      </p:sp>
      <p:sp>
        <p:nvSpPr>
          <p:cNvPr id="48" name="슬라이드 번호 개체 틀 4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80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169987" name="Line 3"/>
          <p:cNvSpPr>
            <a:spLocks noChangeShapeType="1"/>
          </p:cNvSpPr>
          <p:nvPr/>
        </p:nvSpPr>
        <p:spPr bwMode="auto">
          <a:xfrm flipH="1">
            <a:off x="2771775" y="3048000"/>
            <a:ext cx="355600" cy="525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9988" name="Oval 4"/>
          <p:cNvSpPr>
            <a:spLocks noChangeArrowheads="1"/>
          </p:cNvSpPr>
          <p:nvPr/>
        </p:nvSpPr>
        <p:spPr bwMode="auto">
          <a:xfrm>
            <a:off x="2070100" y="1504950"/>
            <a:ext cx="598488" cy="615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2126574" y="1600200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15</a:t>
            </a:r>
          </a:p>
        </p:txBody>
      </p:sp>
      <p:grpSp>
        <p:nvGrpSpPr>
          <p:cNvPr id="169991" name="Group 7"/>
          <p:cNvGrpSpPr>
            <a:grpSpLocks/>
          </p:cNvGrpSpPr>
          <p:nvPr/>
        </p:nvGrpSpPr>
        <p:grpSpPr bwMode="auto">
          <a:xfrm>
            <a:off x="1147763" y="2559995"/>
            <a:ext cx="597647" cy="615005"/>
            <a:chOff x="1540" y="1396"/>
            <a:chExt cx="280" cy="280"/>
          </a:xfrm>
        </p:grpSpPr>
        <p:sp>
          <p:nvSpPr>
            <p:cNvPr id="169992" name="Oval 8"/>
            <p:cNvSpPr>
              <a:spLocks noChangeArrowheads="1"/>
            </p:cNvSpPr>
            <p:nvPr/>
          </p:nvSpPr>
          <p:spPr bwMode="auto">
            <a:xfrm>
              <a:off x="1540" y="1396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9993" name="Rectangle 9"/>
            <p:cNvSpPr>
              <a:spLocks noChangeArrowheads="1"/>
            </p:cNvSpPr>
            <p:nvPr/>
          </p:nvSpPr>
          <p:spPr bwMode="auto">
            <a:xfrm>
              <a:off x="1583" y="1439"/>
              <a:ext cx="21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10</a:t>
              </a:r>
            </a:p>
          </p:txBody>
        </p:sp>
      </p:grpSp>
      <p:sp>
        <p:nvSpPr>
          <p:cNvPr id="169994" name="Line 10"/>
          <p:cNvSpPr>
            <a:spLocks noChangeShapeType="1"/>
          </p:cNvSpPr>
          <p:nvPr/>
        </p:nvSpPr>
        <p:spPr bwMode="auto">
          <a:xfrm flipH="1">
            <a:off x="1651494" y="2024063"/>
            <a:ext cx="512269" cy="63257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9996" name="Oval 12"/>
          <p:cNvSpPr>
            <a:spLocks noChangeArrowheads="1"/>
          </p:cNvSpPr>
          <p:nvPr/>
        </p:nvSpPr>
        <p:spPr bwMode="auto">
          <a:xfrm>
            <a:off x="428625" y="3619500"/>
            <a:ext cx="598488" cy="61436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9997" name="Rectangle 13"/>
          <p:cNvSpPr>
            <a:spLocks noChangeArrowheads="1"/>
          </p:cNvSpPr>
          <p:nvPr/>
        </p:nvSpPr>
        <p:spPr bwMode="auto">
          <a:xfrm>
            <a:off x="584659" y="3713849"/>
            <a:ext cx="339856" cy="397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2</a:t>
            </a:r>
          </a:p>
        </p:txBody>
      </p:sp>
      <p:sp>
        <p:nvSpPr>
          <p:cNvPr id="169998" name="Line 14"/>
          <p:cNvSpPr>
            <a:spLocks noChangeShapeType="1"/>
          </p:cNvSpPr>
          <p:nvPr/>
        </p:nvSpPr>
        <p:spPr bwMode="auto">
          <a:xfrm flipH="1">
            <a:off x="860425" y="3078163"/>
            <a:ext cx="381000" cy="5746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9999" name="Oval 15"/>
          <p:cNvSpPr>
            <a:spLocks noChangeArrowheads="1"/>
          </p:cNvSpPr>
          <p:nvPr/>
        </p:nvSpPr>
        <p:spPr bwMode="auto">
          <a:xfrm>
            <a:off x="2992438" y="2560638"/>
            <a:ext cx="598487" cy="614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0000" name="Rectangle 16"/>
          <p:cNvSpPr>
            <a:spLocks noChangeArrowheads="1"/>
          </p:cNvSpPr>
          <p:nvPr/>
        </p:nvSpPr>
        <p:spPr bwMode="auto">
          <a:xfrm flipH="1">
            <a:off x="3033830" y="2654300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18</a:t>
            </a:r>
          </a:p>
        </p:txBody>
      </p:sp>
      <p:sp>
        <p:nvSpPr>
          <p:cNvPr id="170001" name="Line 17"/>
          <p:cNvSpPr>
            <a:spLocks noChangeShapeType="1"/>
          </p:cNvSpPr>
          <p:nvPr/>
        </p:nvSpPr>
        <p:spPr bwMode="auto">
          <a:xfrm>
            <a:off x="2573338" y="2024063"/>
            <a:ext cx="512762" cy="631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0002" name="Oval 18"/>
          <p:cNvSpPr>
            <a:spLocks noChangeArrowheads="1"/>
          </p:cNvSpPr>
          <p:nvPr/>
        </p:nvSpPr>
        <p:spPr bwMode="auto">
          <a:xfrm>
            <a:off x="2397125" y="3576638"/>
            <a:ext cx="598488" cy="614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0003" name="Rectangle 19"/>
          <p:cNvSpPr>
            <a:spLocks noChangeArrowheads="1"/>
          </p:cNvSpPr>
          <p:nvPr/>
        </p:nvSpPr>
        <p:spPr bwMode="auto">
          <a:xfrm>
            <a:off x="2487730" y="3684588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16</a:t>
            </a:r>
          </a:p>
        </p:txBody>
      </p:sp>
      <p:sp>
        <p:nvSpPr>
          <p:cNvPr id="170005" name="Oval 21"/>
          <p:cNvSpPr>
            <a:spLocks noChangeArrowheads="1"/>
          </p:cNvSpPr>
          <p:nvPr/>
        </p:nvSpPr>
        <p:spPr bwMode="auto">
          <a:xfrm>
            <a:off x="3527425" y="3605213"/>
            <a:ext cx="596900" cy="61436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0006" name="Rectangle 22"/>
          <p:cNvSpPr>
            <a:spLocks noChangeArrowheads="1"/>
          </p:cNvSpPr>
          <p:nvPr/>
        </p:nvSpPr>
        <p:spPr bwMode="auto">
          <a:xfrm flipH="1">
            <a:off x="3574324" y="3699561"/>
            <a:ext cx="468993" cy="40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20</a:t>
            </a:r>
          </a:p>
        </p:txBody>
      </p:sp>
      <p:sp>
        <p:nvSpPr>
          <p:cNvPr id="170007" name="Line 23"/>
          <p:cNvSpPr>
            <a:spLocks noChangeShapeType="1"/>
          </p:cNvSpPr>
          <p:nvPr/>
        </p:nvSpPr>
        <p:spPr bwMode="auto">
          <a:xfrm>
            <a:off x="3517900" y="3082925"/>
            <a:ext cx="307975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0008" name="Line 24"/>
          <p:cNvSpPr>
            <a:spLocks noChangeShapeType="1"/>
          </p:cNvSpPr>
          <p:nvPr/>
        </p:nvSpPr>
        <p:spPr bwMode="auto">
          <a:xfrm flipH="1">
            <a:off x="7164388" y="3124200"/>
            <a:ext cx="382587" cy="5921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0009" name="Oval 25"/>
          <p:cNvSpPr>
            <a:spLocks noChangeArrowheads="1"/>
          </p:cNvSpPr>
          <p:nvPr/>
        </p:nvSpPr>
        <p:spPr bwMode="auto">
          <a:xfrm>
            <a:off x="6496050" y="1517650"/>
            <a:ext cx="598488" cy="615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0010" name="Rectangle 26"/>
          <p:cNvSpPr>
            <a:spLocks noChangeArrowheads="1"/>
          </p:cNvSpPr>
          <p:nvPr/>
        </p:nvSpPr>
        <p:spPr bwMode="auto">
          <a:xfrm>
            <a:off x="6552524" y="1612900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15</a:t>
            </a:r>
          </a:p>
        </p:txBody>
      </p:sp>
      <p:grpSp>
        <p:nvGrpSpPr>
          <p:cNvPr id="170011" name="Group 27"/>
          <p:cNvGrpSpPr>
            <a:grpSpLocks/>
          </p:cNvGrpSpPr>
          <p:nvPr/>
        </p:nvGrpSpPr>
        <p:grpSpPr bwMode="auto">
          <a:xfrm>
            <a:off x="5573713" y="2036763"/>
            <a:ext cx="1016000" cy="1150937"/>
            <a:chOff x="1540" y="1152"/>
            <a:chExt cx="476" cy="524"/>
          </a:xfrm>
        </p:grpSpPr>
        <p:grpSp>
          <p:nvGrpSpPr>
            <p:cNvPr id="170012" name="Group 28"/>
            <p:cNvGrpSpPr>
              <a:grpSpLocks/>
            </p:cNvGrpSpPr>
            <p:nvPr/>
          </p:nvGrpSpPr>
          <p:grpSpPr bwMode="auto">
            <a:xfrm>
              <a:off x="1540" y="1396"/>
              <a:ext cx="280" cy="280"/>
              <a:chOff x="1540" y="1396"/>
              <a:chExt cx="280" cy="280"/>
            </a:xfrm>
          </p:grpSpPr>
          <p:sp>
            <p:nvSpPr>
              <p:cNvPr id="170013" name="Oval 29"/>
              <p:cNvSpPr>
                <a:spLocks noChangeArrowheads="1"/>
              </p:cNvSpPr>
              <p:nvPr/>
            </p:nvSpPr>
            <p:spPr bwMode="auto">
              <a:xfrm>
                <a:off x="1540" y="1396"/>
                <a:ext cx="280" cy="28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0014" name="Rectangle 30"/>
              <p:cNvSpPr>
                <a:spLocks noChangeArrowheads="1"/>
              </p:cNvSpPr>
              <p:nvPr/>
            </p:nvSpPr>
            <p:spPr bwMode="auto">
              <a:xfrm>
                <a:off x="1597" y="1439"/>
                <a:ext cx="159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ko-KR" altLang="en-US" sz="2000" dirty="0">
                    <a:latin typeface="Consolas" pitchFamily="49" charset="0"/>
                    <a:ea typeface="돋움" pitchFamily="50" charset="-127"/>
                    <a:cs typeface="Consolas" pitchFamily="49" charset="0"/>
                  </a:rPr>
                  <a:t>2</a:t>
                </a:r>
              </a:p>
            </p:txBody>
          </p:sp>
        </p:grpSp>
        <p:sp>
          <p:nvSpPr>
            <p:cNvPr id="170015" name="Line 31"/>
            <p:cNvSpPr>
              <a:spLocks noChangeShapeType="1"/>
            </p:cNvSpPr>
            <p:nvPr/>
          </p:nvSpPr>
          <p:spPr bwMode="auto">
            <a:xfrm flipH="1">
              <a:off x="1776" y="1152"/>
              <a:ext cx="24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0016" name="Oval 32"/>
          <p:cNvSpPr>
            <a:spLocks noChangeArrowheads="1"/>
          </p:cNvSpPr>
          <p:nvPr/>
        </p:nvSpPr>
        <p:spPr bwMode="auto">
          <a:xfrm>
            <a:off x="7418388" y="2573338"/>
            <a:ext cx="598487" cy="614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0017" name="Rectangle 33"/>
          <p:cNvSpPr>
            <a:spLocks noChangeArrowheads="1"/>
          </p:cNvSpPr>
          <p:nvPr/>
        </p:nvSpPr>
        <p:spPr bwMode="auto">
          <a:xfrm flipH="1">
            <a:off x="7459780" y="2667000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18</a:t>
            </a:r>
          </a:p>
        </p:txBody>
      </p:sp>
      <p:sp>
        <p:nvSpPr>
          <p:cNvPr id="170018" name="Line 34"/>
          <p:cNvSpPr>
            <a:spLocks noChangeShapeType="1"/>
          </p:cNvSpPr>
          <p:nvPr/>
        </p:nvSpPr>
        <p:spPr bwMode="auto">
          <a:xfrm>
            <a:off x="6999288" y="2036763"/>
            <a:ext cx="512762" cy="631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0019" name="Oval 35"/>
          <p:cNvSpPr>
            <a:spLocks noChangeArrowheads="1"/>
          </p:cNvSpPr>
          <p:nvPr/>
        </p:nvSpPr>
        <p:spPr bwMode="auto">
          <a:xfrm>
            <a:off x="6823075" y="3589338"/>
            <a:ext cx="598488" cy="614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0020" name="Rectangle 36"/>
          <p:cNvSpPr>
            <a:spLocks noChangeArrowheads="1"/>
          </p:cNvSpPr>
          <p:nvPr/>
        </p:nvSpPr>
        <p:spPr bwMode="auto">
          <a:xfrm>
            <a:off x="6913680" y="3697288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16</a:t>
            </a:r>
          </a:p>
        </p:txBody>
      </p:sp>
      <p:grpSp>
        <p:nvGrpSpPr>
          <p:cNvPr id="170021" name="Group 37"/>
          <p:cNvGrpSpPr>
            <a:grpSpLocks/>
          </p:cNvGrpSpPr>
          <p:nvPr/>
        </p:nvGrpSpPr>
        <p:grpSpPr bwMode="auto">
          <a:xfrm>
            <a:off x="7953375" y="3617913"/>
            <a:ext cx="596900" cy="614362"/>
            <a:chOff x="1780" y="1876"/>
            <a:chExt cx="280" cy="280"/>
          </a:xfrm>
        </p:grpSpPr>
        <p:sp>
          <p:nvSpPr>
            <p:cNvPr id="170022" name="Oval 38"/>
            <p:cNvSpPr>
              <a:spLocks noChangeArrowheads="1"/>
            </p:cNvSpPr>
            <p:nvPr/>
          </p:nvSpPr>
          <p:spPr bwMode="auto">
            <a:xfrm>
              <a:off x="1780" y="1876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0023" name="Rectangle 39"/>
            <p:cNvSpPr>
              <a:spLocks noChangeArrowheads="1"/>
            </p:cNvSpPr>
            <p:nvPr/>
          </p:nvSpPr>
          <p:spPr bwMode="auto">
            <a:xfrm flipH="1">
              <a:off x="1802" y="1919"/>
              <a:ext cx="22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20</a:t>
              </a:r>
            </a:p>
          </p:txBody>
        </p:sp>
      </p:grpSp>
      <p:sp>
        <p:nvSpPr>
          <p:cNvPr id="170024" name="Line 40"/>
          <p:cNvSpPr>
            <a:spLocks noChangeShapeType="1"/>
          </p:cNvSpPr>
          <p:nvPr/>
        </p:nvSpPr>
        <p:spPr bwMode="auto">
          <a:xfrm>
            <a:off x="7943850" y="3095625"/>
            <a:ext cx="307975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0025" name="AutoShape 41"/>
          <p:cNvSpPr>
            <a:spLocks noChangeArrowheads="1"/>
          </p:cNvSpPr>
          <p:nvPr/>
        </p:nvSpPr>
        <p:spPr bwMode="auto">
          <a:xfrm>
            <a:off x="4429028" y="2300168"/>
            <a:ext cx="568800" cy="73366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0026" name="Text Box 42"/>
          <p:cNvSpPr txBox="1">
            <a:spLocks noChangeArrowheads="1"/>
          </p:cNvSpPr>
          <p:nvPr/>
        </p:nvSpPr>
        <p:spPr bwMode="auto">
          <a:xfrm>
            <a:off x="3903449" y="1828800"/>
            <a:ext cx="1324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Delete 10</a:t>
            </a:r>
          </a:p>
        </p:txBody>
      </p:sp>
      <p:sp>
        <p:nvSpPr>
          <p:cNvPr id="2" name="타원 1"/>
          <p:cNvSpPr/>
          <p:nvPr/>
        </p:nvSpPr>
        <p:spPr bwMode="auto">
          <a:xfrm>
            <a:off x="107406" y="4639532"/>
            <a:ext cx="600987" cy="5760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1090519" y="4639532"/>
            <a:ext cx="600987" cy="5760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212503" y="4728993"/>
            <a:ext cx="339856" cy="397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</a:t>
            </a:r>
            <a:endParaRPr kumimoji="0" lang="ko-KR" altLang="en-US" sz="2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45" name="Rectangle 13"/>
          <p:cNvSpPr>
            <a:spLocks noChangeArrowheads="1"/>
          </p:cNvSpPr>
          <p:nvPr/>
        </p:nvSpPr>
        <p:spPr bwMode="auto">
          <a:xfrm>
            <a:off x="1195852" y="4751687"/>
            <a:ext cx="32701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5</a:t>
            </a:r>
            <a:endParaRPr kumimoji="0" lang="ko-KR" altLang="en-US" sz="2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cxnSp>
        <p:nvCxnSpPr>
          <p:cNvPr id="4" name="직선 연결선 3"/>
          <p:cNvCxnSpPr>
            <a:endCxn id="2" idx="0"/>
          </p:cNvCxnSpPr>
          <p:nvPr/>
        </p:nvCxnSpPr>
        <p:spPr bwMode="auto">
          <a:xfrm flipH="1">
            <a:off x="407900" y="4203700"/>
            <a:ext cx="159985" cy="4358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>
            <a:stCxn id="169996" idx="5"/>
            <a:endCxn id="43" idx="0"/>
          </p:cNvCxnSpPr>
          <p:nvPr/>
        </p:nvCxnSpPr>
        <p:spPr bwMode="auto">
          <a:xfrm>
            <a:off x="939466" y="4143892"/>
            <a:ext cx="451547" cy="4956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타원 50"/>
          <p:cNvSpPr/>
          <p:nvPr/>
        </p:nvSpPr>
        <p:spPr bwMode="auto">
          <a:xfrm>
            <a:off x="5172465" y="3672599"/>
            <a:ext cx="600987" cy="5760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6155578" y="3672599"/>
            <a:ext cx="600987" cy="5760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3" name="Rectangle 13"/>
          <p:cNvSpPr>
            <a:spLocks noChangeArrowheads="1"/>
          </p:cNvSpPr>
          <p:nvPr/>
        </p:nvSpPr>
        <p:spPr bwMode="auto">
          <a:xfrm>
            <a:off x="5277562" y="3762060"/>
            <a:ext cx="339856" cy="397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</a:t>
            </a:r>
            <a:endParaRPr kumimoji="0" lang="ko-KR" altLang="en-US" sz="2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sp>
        <p:nvSpPr>
          <p:cNvPr id="54" name="Rectangle 13"/>
          <p:cNvSpPr>
            <a:spLocks noChangeArrowheads="1"/>
          </p:cNvSpPr>
          <p:nvPr/>
        </p:nvSpPr>
        <p:spPr bwMode="auto">
          <a:xfrm>
            <a:off x="6260911" y="3784754"/>
            <a:ext cx="32701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5</a:t>
            </a:r>
            <a:endParaRPr kumimoji="0" lang="ko-KR" altLang="en-US" sz="2000" dirty="0">
              <a:solidFill>
                <a:srgbClr val="000000"/>
              </a:solidFill>
              <a:latin typeface="Consolas" pitchFamily="49" charset="0"/>
              <a:ea typeface="돋움" pitchFamily="50" charset="-127"/>
              <a:cs typeface="Consolas" pitchFamily="49" charset="0"/>
            </a:endParaRPr>
          </a:p>
        </p:txBody>
      </p:sp>
      <p:cxnSp>
        <p:nvCxnSpPr>
          <p:cNvPr id="55" name="직선 연결선 54"/>
          <p:cNvCxnSpPr>
            <a:endCxn id="51" idx="0"/>
          </p:cNvCxnSpPr>
          <p:nvPr/>
        </p:nvCxnSpPr>
        <p:spPr bwMode="auto">
          <a:xfrm flipH="1">
            <a:off x="5472959" y="3149931"/>
            <a:ext cx="260739" cy="5226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>
            <a:endCxn id="52" idx="0"/>
          </p:cNvCxnSpPr>
          <p:nvPr/>
        </p:nvCxnSpPr>
        <p:spPr bwMode="auto">
          <a:xfrm>
            <a:off x="6004525" y="3176959"/>
            <a:ext cx="451547" cy="4956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678476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08" grpId="0" animBg="1"/>
      <p:bldP spid="170009" grpId="0" animBg="1"/>
      <p:bldP spid="170010" grpId="0"/>
      <p:bldP spid="170016" grpId="0" animBg="1"/>
      <p:bldP spid="170017" grpId="0"/>
      <p:bldP spid="170018" grpId="0" animBg="1"/>
      <p:bldP spid="170019" grpId="0" animBg="1"/>
      <p:bldP spid="170020" grpId="0"/>
      <p:bldP spid="170024" grpId="0" animBg="1"/>
      <p:bldP spid="170025" grpId="0" animBg="1"/>
      <p:bldP spid="170026" grpId="0"/>
      <p:bldP spid="2" grpId="0" animBg="1"/>
      <p:bldP spid="43" grpId="0" animBg="1"/>
      <p:bldP spid="44" grpId="0"/>
      <p:bldP spid="45" grpId="0"/>
      <p:bldP spid="51" grpId="0" animBg="1"/>
      <p:bldP spid="52" grpId="0" animBg="1"/>
      <p:bldP spid="53" grpId="0"/>
      <p:bldP spid="5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Deleting a Node with 2 Child Nodes (1)</a:t>
            </a:r>
            <a:endParaRPr lang="ko-KR" altLang="en-US" dirty="0"/>
          </a:p>
        </p:txBody>
      </p:sp>
      <p:sp>
        <p:nvSpPr>
          <p:cNvPr id="45" name="슬라이드 번호 개체 틀 4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81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171010" name="Line 2"/>
          <p:cNvSpPr>
            <a:spLocks noChangeShapeType="1"/>
          </p:cNvSpPr>
          <p:nvPr/>
        </p:nvSpPr>
        <p:spPr bwMode="auto">
          <a:xfrm>
            <a:off x="3352800" y="3124200"/>
            <a:ext cx="473075" cy="485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1011" name="Line 3"/>
          <p:cNvSpPr>
            <a:spLocks noChangeShapeType="1"/>
          </p:cNvSpPr>
          <p:nvPr/>
        </p:nvSpPr>
        <p:spPr bwMode="auto">
          <a:xfrm flipH="1">
            <a:off x="2743200" y="3124200"/>
            <a:ext cx="457200" cy="5556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1013" name="Oval 5"/>
          <p:cNvSpPr>
            <a:spLocks noChangeArrowheads="1"/>
          </p:cNvSpPr>
          <p:nvPr/>
        </p:nvSpPr>
        <p:spPr bwMode="auto">
          <a:xfrm>
            <a:off x="2070100" y="1504950"/>
            <a:ext cx="598488" cy="615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2126574" y="1600200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15</a:t>
            </a:r>
          </a:p>
        </p:txBody>
      </p:sp>
      <p:grpSp>
        <p:nvGrpSpPr>
          <p:cNvPr id="171015" name="Group 7"/>
          <p:cNvGrpSpPr>
            <a:grpSpLocks/>
          </p:cNvGrpSpPr>
          <p:nvPr/>
        </p:nvGrpSpPr>
        <p:grpSpPr bwMode="auto">
          <a:xfrm>
            <a:off x="1147763" y="2024063"/>
            <a:ext cx="1016000" cy="1150937"/>
            <a:chOff x="1540" y="1152"/>
            <a:chExt cx="476" cy="524"/>
          </a:xfrm>
        </p:grpSpPr>
        <p:grpSp>
          <p:nvGrpSpPr>
            <p:cNvPr id="171016" name="Group 8"/>
            <p:cNvGrpSpPr>
              <a:grpSpLocks/>
            </p:cNvGrpSpPr>
            <p:nvPr/>
          </p:nvGrpSpPr>
          <p:grpSpPr bwMode="auto">
            <a:xfrm>
              <a:off x="1540" y="1396"/>
              <a:ext cx="280" cy="280"/>
              <a:chOff x="1540" y="1396"/>
              <a:chExt cx="280" cy="280"/>
            </a:xfrm>
          </p:grpSpPr>
          <p:sp>
            <p:nvSpPr>
              <p:cNvPr id="171017" name="Oval 9"/>
              <p:cNvSpPr>
                <a:spLocks noChangeArrowheads="1"/>
              </p:cNvSpPr>
              <p:nvPr/>
            </p:nvSpPr>
            <p:spPr bwMode="auto">
              <a:xfrm>
                <a:off x="1540" y="1396"/>
                <a:ext cx="280" cy="28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1018" name="Rectangle 10"/>
              <p:cNvSpPr>
                <a:spLocks noChangeArrowheads="1"/>
              </p:cNvSpPr>
              <p:nvPr/>
            </p:nvSpPr>
            <p:spPr bwMode="auto">
              <a:xfrm>
                <a:off x="1583" y="1439"/>
                <a:ext cx="219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ko-KR" altLang="en-US" sz="2000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  <a:cs typeface="Consolas" pitchFamily="49" charset="0"/>
                  </a:rPr>
                  <a:t>10</a:t>
                </a:r>
              </a:p>
            </p:txBody>
          </p:sp>
        </p:grpSp>
        <p:sp>
          <p:nvSpPr>
            <p:cNvPr id="171019" name="Line 11"/>
            <p:cNvSpPr>
              <a:spLocks noChangeShapeType="1"/>
            </p:cNvSpPr>
            <p:nvPr/>
          </p:nvSpPr>
          <p:spPr bwMode="auto">
            <a:xfrm flipH="1">
              <a:off x="1776" y="1152"/>
              <a:ext cx="24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1023" name="Line 15"/>
          <p:cNvSpPr>
            <a:spLocks noChangeShapeType="1"/>
          </p:cNvSpPr>
          <p:nvPr/>
        </p:nvSpPr>
        <p:spPr bwMode="auto">
          <a:xfrm flipH="1">
            <a:off x="860425" y="3078163"/>
            <a:ext cx="381000" cy="5746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1024" name="Oval 16"/>
          <p:cNvSpPr>
            <a:spLocks noChangeArrowheads="1"/>
          </p:cNvSpPr>
          <p:nvPr/>
        </p:nvSpPr>
        <p:spPr bwMode="auto">
          <a:xfrm>
            <a:off x="2992438" y="2560638"/>
            <a:ext cx="598487" cy="614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1025" name="Rectangle 17"/>
          <p:cNvSpPr>
            <a:spLocks noChangeArrowheads="1"/>
          </p:cNvSpPr>
          <p:nvPr/>
        </p:nvSpPr>
        <p:spPr bwMode="auto">
          <a:xfrm flipH="1">
            <a:off x="3033830" y="2654300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18</a:t>
            </a:r>
          </a:p>
        </p:txBody>
      </p:sp>
      <p:sp>
        <p:nvSpPr>
          <p:cNvPr id="171026" name="Line 18"/>
          <p:cNvSpPr>
            <a:spLocks noChangeShapeType="1"/>
          </p:cNvSpPr>
          <p:nvPr/>
        </p:nvSpPr>
        <p:spPr bwMode="auto">
          <a:xfrm>
            <a:off x="2573338" y="2024063"/>
            <a:ext cx="512762" cy="631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1027" name="Oval 19"/>
          <p:cNvSpPr>
            <a:spLocks noChangeArrowheads="1"/>
          </p:cNvSpPr>
          <p:nvPr/>
        </p:nvSpPr>
        <p:spPr bwMode="auto">
          <a:xfrm>
            <a:off x="2397125" y="3576638"/>
            <a:ext cx="598488" cy="614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1028" name="Rectangle 20"/>
          <p:cNvSpPr>
            <a:spLocks noChangeArrowheads="1"/>
          </p:cNvSpPr>
          <p:nvPr/>
        </p:nvSpPr>
        <p:spPr bwMode="auto">
          <a:xfrm>
            <a:off x="2487730" y="3684588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16</a:t>
            </a:r>
          </a:p>
        </p:txBody>
      </p:sp>
      <p:grpSp>
        <p:nvGrpSpPr>
          <p:cNvPr id="171029" name="Group 21"/>
          <p:cNvGrpSpPr>
            <a:grpSpLocks/>
          </p:cNvGrpSpPr>
          <p:nvPr/>
        </p:nvGrpSpPr>
        <p:grpSpPr bwMode="auto">
          <a:xfrm>
            <a:off x="3527425" y="3602038"/>
            <a:ext cx="596900" cy="614362"/>
            <a:chOff x="1780" y="1876"/>
            <a:chExt cx="280" cy="280"/>
          </a:xfrm>
        </p:grpSpPr>
        <p:sp>
          <p:nvSpPr>
            <p:cNvPr id="171030" name="Oval 22"/>
            <p:cNvSpPr>
              <a:spLocks noChangeArrowheads="1"/>
            </p:cNvSpPr>
            <p:nvPr/>
          </p:nvSpPr>
          <p:spPr bwMode="auto">
            <a:xfrm>
              <a:off x="1780" y="1876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031" name="Rectangle 23"/>
            <p:cNvSpPr>
              <a:spLocks noChangeArrowheads="1"/>
            </p:cNvSpPr>
            <p:nvPr/>
          </p:nvSpPr>
          <p:spPr bwMode="auto">
            <a:xfrm flipH="1">
              <a:off x="1802" y="1919"/>
              <a:ext cx="22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20</a:t>
              </a:r>
            </a:p>
          </p:txBody>
        </p:sp>
      </p:grpSp>
      <p:sp>
        <p:nvSpPr>
          <p:cNvPr id="171032" name="Oval 24"/>
          <p:cNvSpPr>
            <a:spLocks noChangeArrowheads="1"/>
          </p:cNvSpPr>
          <p:nvPr/>
        </p:nvSpPr>
        <p:spPr bwMode="auto">
          <a:xfrm>
            <a:off x="6496050" y="1517650"/>
            <a:ext cx="598488" cy="615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1033" name="Rectangle 25"/>
          <p:cNvSpPr>
            <a:spLocks noChangeArrowheads="1"/>
          </p:cNvSpPr>
          <p:nvPr/>
        </p:nvSpPr>
        <p:spPr bwMode="auto">
          <a:xfrm>
            <a:off x="6552524" y="1612900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15</a:t>
            </a:r>
          </a:p>
        </p:txBody>
      </p:sp>
      <p:grpSp>
        <p:nvGrpSpPr>
          <p:cNvPr id="171034" name="Group 26"/>
          <p:cNvGrpSpPr>
            <a:grpSpLocks/>
          </p:cNvGrpSpPr>
          <p:nvPr/>
        </p:nvGrpSpPr>
        <p:grpSpPr bwMode="auto">
          <a:xfrm>
            <a:off x="5573713" y="2036763"/>
            <a:ext cx="1016000" cy="1150937"/>
            <a:chOff x="1540" y="1152"/>
            <a:chExt cx="476" cy="524"/>
          </a:xfrm>
        </p:grpSpPr>
        <p:grpSp>
          <p:nvGrpSpPr>
            <p:cNvPr id="171035" name="Group 27"/>
            <p:cNvGrpSpPr>
              <a:grpSpLocks/>
            </p:cNvGrpSpPr>
            <p:nvPr/>
          </p:nvGrpSpPr>
          <p:grpSpPr bwMode="auto">
            <a:xfrm>
              <a:off x="1540" y="1396"/>
              <a:ext cx="280" cy="280"/>
              <a:chOff x="1540" y="1396"/>
              <a:chExt cx="280" cy="280"/>
            </a:xfrm>
          </p:grpSpPr>
          <p:sp>
            <p:nvSpPr>
              <p:cNvPr id="171036" name="Oval 28"/>
              <p:cNvSpPr>
                <a:spLocks noChangeArrowheads="1"/>
              </p:cNvSpPr>
              <p:nvPr/>
            </p:nvSpPr>
            <p:spPr bwMode="auto">
              <a:xfrm>
                <a:off x="1540" y="1396"/>
                <a:ext cx="280" cy="28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1037" name="Rectangle 29"/>
              <p:cNvSpPr>
                <a:spLocks noChangeArrowheads="1"/>
              </p:cNvSpPr>
              <p:nvPr/>
            </p:nvSpPr>
            <p:spPr bwMode="auto">
              <a:xfrm>
                <a:off x="1613" y="1439"/>
                <a:ext cx="159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ko-KR" altLang="en-US" sz="2000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  <a:cs typeface="Consolas" pitchFamily="49" charset="0"/>
                  </a:rPr>
                  <a:t>2</a:t>
                </a:r>
              </a:p>
            </p:txBody>
          </p:sp>
        </p:grpSp>
        <p:sp>
          <p:nvSpPr>
            <p:cNvPr id="171038" name="Line 30"/>
            <p:cNvSpPr>
              <a:spLocks noChangeShapeType="1"/>
            </p:cNvSpPr>
            <p:nvPr/>
          </p:nvSpPr>
          <p:spPr bwMode="auto">
            <a:xfrm flipH="1">
              <a:off x="1776" y="1152"/>
              <a:ext cx="24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1039" name="Oval 31"/>
          <p:cNvSpPr>
            <a:spLocks noChangeArrowheads="1"/>
          </p:cNvSpPr>
          <p:nvPr/>
        </p:nvSpPr>
        <p:spPr bwMode="auto">
          <a:xfrm>
            <a:off x="7418388" y="2573338"/>
            <a:ext cx="598487" cy="614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1040" name="Rectangle 32"/>
          <p:cNvSpPr>
            <a:spLocks noChangeArrowheads="1"/>
          </p:cNvSpPr>
          <p:nvPr/>
        </p:nvSpPr>
        <p:spPr bwMode="auto">
          <a:xfrm flipH="1">
            <a:off x="7462162" y="2667000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 dirty="0">
                <a:solidFill>
                  <a:srgbClr val="FF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16</a:t>
            </a:r>
          </a:p>
        </p:txBody>
      </p:sp>
      <p:sp>
        <p:nvSpPr>
          <p:cNvPr id="171041" name="Line 33"/>
          <p:cNvSpPr>
            <a:spLocks noChangeShapeType="1"/>
          </p:cNvSpPr>
          <p:nvPr/>
        </p:nvSpPr>
        <p:spPr bwMode="auto">
          <a:xfrm>
            <a:off x="6999288" y="2036763"/>
            <a:ext cx="512762" cy="631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71042" name="Group 34"/>
          <p:cNvGrpSpPr>
            <a:grpSpLocks/>
          </p:cNvGrpSpPr>
          <p:nvPr/>
        </p:nvGrpSpPr>
        <p:grpSpPr bwMode="auto">
          <a:xfrm>
            <a:off x="8001000" y="3606800"/>
            <a:ext cx="596900" cy="614363"/>
            <a:chOff x="1780" y="1876"/>
            <a:chExt cx="280" cy="280"/>
          </a:xfrm>
        </p:grpSpPr>
        <p:sp>
          <p:nvSpPr>
            <p:cNvPr id="171043" name="Oval 35"/>
            <p:cNvSpPr>
              <a:spLocks noChangeArrowheads="1"/>
            </p:cNvSpPr>
            <p:nvPr/>
          </p:nvSpPr>
          <p:spPr bwMode="auto">
            <a:xfrm>
              <a:off x="1780" y="1876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044" name="Rectangle 36"/>
            <p:cNvSpPr>
              <a:spLocks noChangeArrowheads="1"/>
            </p:cNvSpPr>
            <p:nvPr/>
          </p:nvSpPr>
          <p:spPr bwMode="auto">
            <a:xfrm flipH="1">
              <a:off x="1802" y="1919"/>
              <a:ext cx="22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20</a:t>
              </a:r>
            </a:p>
          </p:txBody>
        </p:sp>
      </p:grpSp>
      <p:sp>
        <p:nvSpPr>
          <p:cNvPr id="171045" name="Line 37"/>
          <p:cNvSpPr>
            <a:spLocks noChangeShapeType="1"/>
          </p:cNvSpPr>
          <p:nvPr/>
        </p:nvSpPr>
        <p:spPr bwMode="auto">
          <a:xfrm>
            <a:off x="7924800" y="3124200"/>
            <a:ext cx="327025" cy="498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1046" name="AutoShape 38"/>
          <p:cNvSpPr>
            <a:spLocks noChangeArrowheads="1"/>
          </p:cNvSpPr>
          <p:nvPr/>
        </p:nvSpPr>
        <p:spPr bwMode="auto">
          <a:xfrm>
            <a:off x="4429028" y="2300168"/>
            <a:ext cx="568800" cy="73366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1047" name="Text Box 39"/>
          <p:cNvSpPr txBox="1">
            <a:spLocks noChangeArrowheads="1"/>
          </p:cNvSpPr>
          <p:nvPr/>
        </p:nvSpPr>
        <p:spPr bwMode="auto">
          <a:xfrm>
            <a:off x="3903449" y="1828800"/>
            <a:ext cx="1324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Delete 18</a:t>
            </a:r>
          </a:p>
        </p:txBody>
      </p:sp>
      <p:sp>
        <p:nvSpPr>
          <p:cNvPr id="171048" name="Text Box 40"/>
          <p:cNvSpPr txBox="1">
            <a:spLocks noChangeArrowheads="1"/>
          </p:cNvSpPr>
          <p:nvPr/>
        </p:nvSpPr>
        <p:spPr bwMode="auto">
          <a:xfrm>
            <a:off x="547688" y="4953000"/>
            <a:ext cx="79127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altLang="ko-K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Time complexity : O(</a:t>
            </a:r>
            <a:r>
              <a:rPr lang="en-US" altLang="ko-KR" sz="2000" i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h</a:t>
            </a:r>
            <a:r>
              <a:rPr lang="en-US" altLang="ko-K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), where </a:t>
            </a:r>
            <a:r>
              <a:rPr lang="en-US" altLang="ko-KR" sz="2000" i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h</a:t>
            </a:r>
            <a:r>
              <a:rPr lang="en-US" altLang="ko-K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is the height of BST</a:t>
            </a:r>
            <a:endParaRPr lang="en-US" altLang="ko-K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 Box 64"/>
          <p:cNvSpPr txBox="1">
            <a:spLocks noChangeArrowheads="1"/>
          </p:cNvSpPr>
          <p:nvPr/>
        </p:nvSpPr>
        <p:spPr bwMode="auto">
          <a:xfrm>
            <a:off x="5861566" y="1220788"/>
            <a:ext cx="18309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Smallest node</a:t>
            </a:r>
          </a:p>
        </p:txBody>
      </p:sp>
      <p:grpSp>
        <p:nvGrpSpPr>
          <p:cNvPr id="171020" name="Group 12"/>
          <p:cNvGrpSpPr>
            <a:grpSpLocks/>
          </p:cNvGrpSpPr>
          <p:nvPr/>
        </p:nvGrpSpPr>
        <p:grpSpPr bwMode="auto">
          <a:xfrm>
            <a:off x="428625" y="3576638"/>
            <a:ext cx="598488" cy="614362"/>
            <a:chOff x="1204" y="1876"/>
            <a:chExt cx="280" cy="280"/>
          </a:xfrm>
          <a:solidFill>
            <a:schemeClr val="bg1"/>
          </a:solidFill>
        </p:grpSpPr>
        <p:sp>
          <p:nvSpPr>
            <p:cNvPr id="171021" name="Oval 13"/>
            <p:cNvSpPr>
              <a:spLocks noChangeArrowheads="1"/>
            </p:cNvSpPr>
            <p:nvPr/>
          </p:nvSpPr>
          <p:spPr bwMode="auto">
            <a:xfrm>
              <a:off x="1204" y="1876"/>
              <a:ext cx="280" cy="280"/>
            </a:xfrm>
            <a:prstGeom prst="ellips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022" name="Rectangle 14"/>
            <p:cNvSpPr>
              <a:spLocks noChangeArrowheads="1"/>
            </p:cNvSpPr>
            <p:nvPr/>
          </p:nvSpPr>
          <p:spPr bwMode="auto">
            <a:xfrm>
              <a:off x="1277" y="1919"/>
              <a:ext cx="159" cy="18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07849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24" grpId="0" animBg="1"/>
      <p:bldP spid="171025" grpId="0"/>
      <p:bldP spid="171032" grpId="0" animBg="1"/>
      <p:bldP spid="171033" grpId="0"/>
      <p:bldP spid="171039" grpId="0" animBg="1"/>
      <p:bldP spid="171040" grpId="0"/>
      <p:bldP spid="171041" grpId="0" animBg="1"/>
      <p:bldP spid="171045" grpId="0" animBg="1"/>
      <p:bldP spid="171046" grpId="0" animBg="1"/>
      <p:bldP spid="171047" grpId="0"/>
      <p:bldP spid="171048" grpId="0"/>
      <p:bldP spid="4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Line 3"/>
          <p:cNvSpPr>
            <a:spLocks noChangeShapeType="1"/>
          </p:cNvSpPr>
          <p:nvPr/>
        </p:nvSpPr>
        <p:spPr bwMode="auto">
          <a:xfrm>
            <a:off x="8356993" y="4371975"/>
            <a:ext cx="298450" cy="485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Deleting a Node with 2 Child Nodes (2)</a:t>
            </a:r>
            <a:endParaRPr lang="ko-KR" altLang="en-US" dirty="0"/>
          </a:p>
        </p:txBody>
      </p:sp>
      <p:sp>
        <p:nvSpPr>
          <p:cNvPr id="73" name="슬라이드 번호 개체 틀 7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82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172035" name="Line 3"/>
          <p:cNvSpPr>
            <a:spLocks noChangeShapeType="1"/>
          </p:cNvSpPr>
          <p:nvPr/>
        </p:nvSpPr>
        <p:spPr bwMode="auto">
          <a:xfrm>
            <a:off x="3175695" y="2744788"/>
            <a:ext cx="473075" cy="485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2036" name="Line 4"/>
          <p:cNvSpPr>
            <a:spLocks noChangeShapeType="1"/>
          </p:cNvSpPr>
          <p:nvPr/>
        </p:nvSpPr>
        <p:spPr bwMode="auto">
          <a:xfrm flipH="1">
            <a:off x="2566095" y="2744788"/>
            <a:ext cx="457200" cy="5556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2037" name="Oval 5"/>
          <p:cNvSpPr>
            <a:spLocks noChangeArrowheads="1"/>
          </p:cNvSpPr>
          <p:nvPr/>
        </p:nvSpPr>
        <p:spPr bwMode="auto">
          <a:xfrm>
            <a:off x="1892995" y="1125538"/>
            <a:ext cx="598488" cy="615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1949469" y="1220788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15</a:t>
            </a:r>
          </a:p>
        </p:txBody>
      </p:sp>
      <p:grpSp>
        <p:nvGrpSpPr>
          <p:cNvPr id="172039" name="Group 7"/>
          <p:cNvGrpSpPr>
            <a:grpSpLocks/>
          </p:cNvGrpSpPr>
          <p:nvPr/>
        </p:nvGrpSpPr>
        <p:grpSpPr bwMode="auto">
          <a:xfrm>
            <a:off x="970658" y="1644650"/>
            <a:ext cx="1016000" cy="1150938"/>
            <a:chOff x="1540" y="1152"/>
            <a:chExt cx="476" cy="524"/>
          </a:xfrm>
        </p:grpSpPr>
        <p:grpSp>
          <p:nvGrpSpPr>
            <p:cNvPr id="172040" name="Group 8"/>
            <p:cNvGrpSpPr>
              <a:grpSpLocks/>
            </p:cNvGrpSpPr>
            <p:nvPr/>
          </p:nvGrpSpPr>
          <p:grpSpPr bwMode="auto">
            <a:xfrm>
              <a:off x="1540" y="1396"/>
              <a:ext cx="280" cy="280"/>
              <a:chOff x="1540" y="1396"/>
              <a:chExt cx="280" cy="280"/>
            </a:xfrm>
          </p:grpSpPr>
          <p:sp>
            <p:nvSpPr>
              <p:cNvPr id="172041" name="Oval 9"/>
              <p:cNvSpPr>
                <a:spLocks noChangeArrowheads="1"/>
              </p:cNvSpPr>
              <p:nvPr/>
            </p:nvSpPr>
            <p:spPr bwMode="auto">
              <a:xfrm>
                <a:off x="1540" y="1396"/>
                <a:ext cx="280" cy="28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2042" name="Rectangle 10"/>
              <p:cNvSpPr>
                <a:spLocks noChangeArrowheads="1"/>
              </p:cNvSpPr>
              <p:nvPr/>
            </p:nvSpPr>
            <p:spPr bwMode="auto">
              <a:xfrm>
                <a:off x="1583" y="1439"/>
                <a:ext cx="219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ko-KR" altLang="en-US" sz="2000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  <a:cs typeface="Consolas" pitchFamily="49" charset="0"/>
                  </a:rPr>
                  <a:t>10</a:t>
                </a:r>
              </a:p>
            </p:txBody>
          </p:sp>
        </p:grpSp>
        <p:sp>
          <p:nvSpPr>
            <p:cNvPr id="172043" name="Line 11"/>
            <p:cNvSpPr>
              <a:spLocks noChangeShapeType="1"/>
            </p:cNvSpPr>
            <p:nvPr/>
          </p:nvSpPr>
          <p:spPr bwMode="auto">
            <a:xfrm flipH="1">
              <a:off x="1776" y="1152"/>
              <a:ext cx="24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72044" name="Group 12"/>
          <p:cNvGrpSpPr>
            <a:grpSpLocks/>
          </p:cNvGrpSpPr>
          <p:nvPr/>
        </p:nvGrpSpPr>
        <p:grpSpPr bwMode="auto">
          <a:xfrm>
            <a:off x="251520" y="3240088"/>
            <a:ext cx="598488" cy="614362"/>
            <a:chOff x="1204" y="1876"/>
            <a:chExt cx="280" cy="280"/>
          </a:xfrm>
        </p:grpSpPr>
        <p:sp>
          <p:nvSpPr>
            <p:cNvPr id="172045" name="Oval 13"/>
            <p:cNvSpPr>
              <a:spLocks noChangeArrowheads="1"/>
            </p:cNvSpPr>
            <p:nvPr/>
          </p:nvSpPr>
          <p:spPr bwMode="auto">
            <a:xfrm>
              <a:off x="1204" y="1876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2046" name="Rectangle 14"/>
            <p:cNvSpPr>
              <a:spLocks noChangeArrowheads="1"/>
            </p:cNvSpPr>
            <p:nvPr/>
          </p:nvSpPr>
          <p:spPr bwMode="auto">
            <a:xfrm>
              <a:off x="1277" y="1919"/>
              <a:ext cx="15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172047" name="Line 15"/>
          <p:cNvSpPr>
            <a:spLocks noChangeShapeType="1"/>
          </p:cNvSpPr>
          <p:nvPr/>
        </p:nvSpPr>
        <p:spPr bwMode="auto">
          <a:xfrm flipH="1">
            <a:off x="683320" y="2698750"/>
            <a:ext cx="381000" cy="5746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2048" name="Oval 16"/>
          <p:cNvSpPr>
            <a:spLocks noChangeArrowheads="1"/>
          </p:cNvSpPr>
          <p:nvPr/>
        </p:nvSpPr>
        <p:spPr bwMode="auto">
          <a:xfrm>
            <a:off x="2815333" y="2181225"/>
            <a:ext cx="598487" cy="614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2049" name="Rectangle 17"/>
          <p:cNvSpPr>
            <a:spLocks noChangeArrowheads="1"/>
          </p:cNvSpPr>
          <p:nvPr/>
        </p:nvSpPr>
        <p:spPr bwMode="auto">
          <a:xfrm flipH="1">
            <a:off x="2859106" y="2274888"/>
            <a:ext cx="4680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20</a:t>
            </a:r>
          </a:p>
        </p:txBody>
      </p:sp>
      <p:sp>
        <p:nvSpPr>
          <p:cNvPr id="172050" name="Line 18"/>
          <p:cNvSpPr>
            <a:spLocks noChangeShapeType="1"/>
          </p:cNvSpPr>
          <p:nvPr/>
        </p:nvSpPr>
        <p:spPr bwMode="auto">
          <a:xfrm>
            <a:off x="2396233" y="1644650"/>
            <a:ext cx="512762" cy="631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2051" name="Oval 19"/>
          <p:cNvSpPr>
            <a:spLocks noChangeArrowheads="1"/>
          </p:cNvSpPr>
          <p:nvPr/>
        </p:nvSpPr>
        <p:spPr bwMode="auto">
          <a:xfrm>
            <a:off x="2220020" y="3197225"/>
            <a:ext cx="598488" cy="614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2052" name="Rectangle 20"/>
          <p:cNvSpPr>
            <a:spLocks noChangeArrowheads="1"/>
          </p:cNvSpPr>
          <p:nvPr/>
        </p:nvSpPr>
        <p:spPr bwMode="auto">
          <a:xfrm>
            <a:off x="2311419" y="3305175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</a:t>
            </a:r>
            <a:r>
              <a:rPr kumimoji="0"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7</a:t>
            </a:r>
          </a:p>
        </p:txBody>
      </p:sp>
      <p:grpSp>
        <p:nvGrpSpPr>
          <p:cNvPr id="172053" name="Group 21"/>
          <p:cNvGrpSpPr>
            <a:grpSpLocks/>
          </p:cNvGrpSpPr>
          <p:nvPr/>
        </p:nvGrpSpPr>
        <p:grpSpPr bwMode="auto">
          <a:xfrm>
            <a:off x="3350320" y="3222625"/>
            <a:ext cx="596900" cy="614363"/>
            <a:chOff x="1780" y="1876"/>
            <a:chExt cx="280" cy="280"/>
          </a:xfrm>
        </p:grpSpPr>
        <p:sp>
          <p:nvSpPr>
            <p:cNvPr id="172054" name="Oval 22"/>
            <p:cNvSpPr>
              <a:spLocks noChangeArrowheads="1"/>
            </p:cNvSpPr>
            <p:nvPr/>
          </p:nvSpPr>
          <p:spPr bwMode="auto">
            <a:xfrm>
              <a:off x="1780" y="1876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2055" name="Rectangle 23"/>
            <p:cNvSpPr>
              <a:spLocks noChangeArrowheads="1"/>
            </p:cNvSpPr>
            <p:nvPr/>
          </p:nvSpPr>
          <p:spPr bwMode="auto">
            <a:xfrm flipH="1">
              <a:off x="1802" y="1919"/>
              <a:ext cx="22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2</a:t>
              </a:r>
              <a:r>
                <a:rPr kumimoji="0" lang="en-US" altLang="ko-KR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1</a:t>
              </a:r>
            </a:p>
          </p:txBody>
        </p:sp>
      </p:grpSp>
      <p:sp>
        <p:nvSpPr>
          <p:cNvPr id="172056" name="Line 24"/>
          <p:cNvSpPr>
            <a:spLocks noChangeShapeType="1"/>
          </p:cNvSpPr>
          <p:nvPr/>
        </p:nvSpPr>
        <p:spPr bwMode="auto">
          <a:xfrm flipH="1">
            <a:off x="2480370" y="4843463"/>
            <a:ext cx="457200" cy="5556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2057" name="Oval 25"/>
          <p:cNvSpPr>
            <a:spLocks noChangeArrowheads="1"/>
          </p:cNvSpPr>
          <p:nvPr/>
        </p:nvSpPr>
        <p:spPr bwMode="auto">
          <a:xfrm>
            <a:off x="2134295" y="5295900"/>
            <a:ext cx="598488" cy="614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2058" name="Rectangle 26"/>
          <p:cNvSpPr>
            <a:spLocks noChangeArrowheads="1"/>
          </p:cNvSpPr>
          <p:nvPr/>
        </p:nvSpPr>
        <p:spPr bwMode="auto">
          <a:xfrm>
            <a:off x="2224900" y="5403850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</a:t>
            </a:r>
            <a:r>
              <a:rPr kumimoji="0"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8</a:t>
            </a:r>
          </a:p>
        </p:txBody>
      </p:sp>
      <p:sp>
        <p:nvSpPr>
          <p:cNvPr id="172059" name="Line 27"/>
          <p:cNvSpPr>
            <a:spLocks noChangeShapeType="1"/>
          </p:cNvSpPr>
          <p:nvPr/>
        </p:nvSpPr>
        <p:spPr bwMode="auto">
          <a:xfrm>
            <a:off x="2607370" y="3795713"/>
            <a:ext cx="473075" cy="485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2060" name="Line 28"/>
          <p:cNvSpPr>
            <a:spLocks noChangeShapeType="1"/>
          </p:cNvSpPr>
          <p:nvPr/>
        </p:nvSpPr>
        <p:spPr bwMode="auto">
          <a:xfrm flipH="1">
            <a:off x="1997770" y="3795713"/>
            <a:ext cx="457200" cy="5556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2061" name="Oval 29"/>
          <p:cNvSpPr>
            <a:spLocks noChangeArrowheads="1"/>
          </p:cNvSpPr>
          <p:nvPr/>
        </p:nvSpPr>
        <p:spPr bwMode="auto">
          <a:xfrm>
            <a:off x="1651695" y="4248150"/>
            <a:ext cx="598488" cy="614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2062" name="Rectangle 30"/>
          <p:cNvSpPr>
            <a:spLocks noChangeArrowheads="1"/>
          </p:cNvSpPr>
          <p:nvPr/>
        </p:nvSpPr>
        <p:spPr bwMode="auto">
          <a:xfrm>
            <a:off x="1742300" y="4356100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</a:t>
            </a:r>
            <a:r>
              <a:rPr kumimoji="0"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6</a:t>
            </a:r>
          </a:p>
        </p:txBody>
      </p:sp>
      <p:sp>
        <p:nvSpPr>
          <p:cNvPr id="172064" name="Oval 32"/>
          <p:cNvSpPr>
            <a:spLocks noChangeArrowheads="1"/>
          </p:cNvSpPr>
          <p:nvPr/>
        </p:nvSpPr>
        <p:spPr bwMode="auto">
          <a:xfrm>
            <a:off x="2781995" y="4273550"/>
            <a:ext cx="596900" cy="61436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2065" name="Rectangle 33"/>
          <p:cNvSpPr>
            <a:spLocks noChangeArrowheads="1"/>
          </p:cNvSpPr>
          <p:nvPr/>
        </p:nvSpPr>
        <p:spPr bwMode="auto">
          <a:xfrm flipH="1">
            <a:off x="2828894" y="4367899"/>
            <a:ext cx="468993" cy="401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19</a:t>
            </a:r>
          </a:p>
        </p:txBody>
      </p:sp>
      <p:sp>
        <p:nvSpPr>
          <p:cNvPr id="172066" name="AutoShape 34"/>
          <p:cNvSpPr>
            <a:spLocks noChangeArrowheads="1"/>
          </p:cNvSpPr>
          <p:nvPr/>
        </p:nvSpPr>
        <p:spPr bwMode="auto">
          <a:xfrm>
            <a:off x="4251923" y="2300168"/>
            <a:ext cx="568800" cy="733663"/>
          </a:xfrm>
          <a:prstGeom prst="rightArrow">
            <a:avLst>
              <a:gd name="adj1" fmla="val 50000"/>
              <a:gd name="adj2" fmla="val 36216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2067" name="Text Box 35"/>
          <p:cNvSpPr txBox="1">
            <a:spLocks noChangeArrowheads="1"/>
          </p:cNvSpPr>
          <p:nvPr/>
        </p:nvSpPr>
        <p:spPr bwMode="auto">
          <a:xfrm>
            <a:off x="3725551" y="1828800"/>
            <a:ext cx="1324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Delete 20</a:t>
            </a:r>
          </a:p>
        </p:txBody>
      </p:sp>
      <p:sp>
        <p:nvSpPr>
          <p:cNvPr id="172068" name="Line 36"/>
          <p:cNvSpPr>
            <a:spLocks noChangeShapeType="1"/>
          </p:cNvSpPr>
          <p:nvPr/>
        </p:nvSpPr>
        <p:spPr bwMode="auto">
          <a:xfrm flipH="1">
            <a:off x="7117458" y="3336925"/>
            <a:ext cx="457200" cy="5556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2069" name="Oval 37"/>
          <p:cNvSpPr>
            <a:spLocks noChangeArrowheads="1"/>
          </p:cNvSpPr>
          <p:nvPr/>
        </p:nvSpPr>
        <p:spPr bwMode="auto">
          <a:xfrm>
            <a:off x="6458645" y="1689100"/>
            <a:ext cx="598488" cy="615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2070" name="Rectangle 38"/>
          <p:cNvSpPr>
            <a:spLocks noChangeArrowheads="1"/>
          </p:cNvSpPr>
          <p:nvPr/>
        </p:nvSpPr>
        <p:spPr bwMode="auto">
          <a:xfrm>
            <a:off x="6515119" y="1784350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15</a:t>
            </a:r>
          </a:p>
        </p:txBody>
      </p:sp>
      <p:grpSp>
        <p:nvGrpSpPr>
          <p:cNvPr id="172071" name="Group 39"/>
          <p:cNvGrpSpPr>
            <a:grpSpLocks/>
          </p:cNvGrpSpPr>
          <p:nvPr/>
        </p:nvGrpSpPr>
        <p:grpSpPr bwMode="auto">
          <a:xfrm>
            <a:off x="5536308" y="2208213"/>
            <a:ext cx="1016000" cy="1150937"/>
            <a:chOff x="1540" y="1152"/>
            <a:chExt cx="476" cy="524"/>
          </a:xfrm>
        </p:grpSpPr>
        <p:grpSp>
          <p:nvGrpSpPr>
            <p:cNvPr id="172072" name="Group 40"/>
            <p:cNvGrpSpPr>
              <a:grpSpLocks/>
            </p:cNvGrpSpPr>
            <p:nvPr/>
          </p:nvGrpSpPr>
          <p:grpSpPr bwMode="auto">
            <a:xfrm>
              <a:off x="1540" y="1396"/>
              <a:ext cx="280" cy="280"/>
              <a:chOff x="1540" y="1396"/>
              <a:chExt cx="280" cy="280"/>
            </a:xfrm>
          </p:grpSpPr>
          <p:sp>
            <p:nvSpPr>
              <p:cNvPr id="172073" name="Oval 41"/>
              <p:cNvSpPr>
                <a:spLocks noChangeArrowheads="1"/>
              </p:cNvSpPr>
              <p:nvPr/>
            </p:nvSpPr>
            <p:spPr bwMode="auto">
              <a:xfrm>
                <a:off x="1540" y="1396"/>
                <a:ext cx="280" cy="28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2074" name="Rectangle 42"/>
              <p:cNvSpPr>
                <a:spLocks noChangeArrowheads="1"/>
              </p:cNvSpPr>
              <p:nvPr/>
            </p:nvSpPr>
            <p:spPr bwMode="auto">
              <a:xfrm>
                <a:off x="1583" y="1439"/>
                <a:ext cx="219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ko-KR" altLang="en-US" sz="2000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  <a:cs typeface="Consolas" pitchFamily="49" charset="0"/>
                  </a:rPr>
                  <a:t>10</a:t>
                </a:r>
              </a:p>
            </p:txBody>
          </p:sp>
        </p:grpSp>
        <p:sp>
          <p:nvSpPr>
            <p:cNvPr id="172075" name="Line 43"/>
            <p:cNvSpPr>
              <a:spLocks noChangeShapeType="1"/>
            </p:cNvSpPr>
            <p:nvPr/>
          </p:nvSpPr>
          <p:spPr bwMode="auto">
            <a:xfrm flipH="1">
              <a:off x="1776" y="1152"/>
              <a:ext cx="24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72076" name="Group 44"/>
          <p:cNvGrpSpPr>
            <a:grpSpLocks/>
          </p:cNvGrpSpPr>
          <p:nvPr/>
        </p:nvGrpSpPr>
        <p:grpSpPr bwMode="auto">
          <a:xfrm>
            <a:off x="4817170" y="3803650"/>
            <a:ext cx="598488" cy="614363"/>
            <a:chOff x="1204" y="1876"/>
            <a:chExt cx="280" cy="280"/>
          </a:xfrm>
        </p:grpSpPr>
        <p:sp>
          <p:nvSpPr>
            <p:cNvPr id="172077" name="Oval 45"/>
            <p:cNvSpPr>
              <a:spLocks noChangeArrowheads="1"/>
            </p:cNvSpPr>
            <p:nvPr/>
          </p:nvSpPr>
          <p:spPr bwMode="auto">
            <a:xfrm>
              <a:off x="1204" y="1876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2078" name="Rectangle 46"/>
            <p:cNvSpPr>
              <a:spLocks noChangeArrowheads="1"/>
            </p:cNvSpPr>
            <p:nvPr/>
          </p:nvSpPr>
          <p:spPr bwMode="auto">
            <a:xfrm>
              <a:off x="1277" y="1919"/>
              <a:ext cx="15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172079" name="Line 47"/>
          <p:cNvSpPr>
            <a:spLocks noChangeShapeType="1"/>
          </p:cNvSpPr>
          <p:nvPr/>
        </p:nvSpPr>
        <p:spPr bwMode="auto">
          <a:xfrm flipH="1">
            <a:off x="5248970" y="3262313"/>
            <a:ext cx="381000" cy="5746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2080" name="Line 48"/>
          <p:cNvSpPr>
            <a:spLocks noChangeShapeType="1"/>
          </p:cNvSpPr>
          <p:nvPr/>
        </p:nvSpPr>
        <p:spPr bwMode="auto">
          <a:xfrm>
            <a:off x="6961883" y="2208213"/>
            <a:ext cx="512762" cy="631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2081" name="Oval 49"/>
          <p:cNvSpPr>
            <a:spLocks noChangeArrowheads="1"/>
          </p:cNvSpPr>
          <p:nvPr/>
        </p:nvSpPr>
        <p:spPr bwMode="auto">
          <a:xfrm>
            <a:off x="6771383" y="3789363"/>
            <a:ext cx="598487" cy="614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2082" name="Rectangle 50"/>
          <p:cNvSpPr>
            <a:spLocks noChangeArrowheads="1"/>
          </p:cNvSpPr>
          <p:nvPr/>
        </p:nvSpPr>
        <p:spPr bwMode="auto">
          <a:xfrm>
            <a:off x="6862782" y="3897313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</a:t>
            </a:r>
            <a:r>
              <a:rPr kumimoji="0"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7</a:t>
            </a:r>
          </a:p>
        </p:txBody>
      </p:sp>
      <p:grpSp>
        <p:nvGrpSpPr>
          <p:cNvPr id="172083" name="Group 51"/>
          <p:cNvGrpSpPr>
            <a:grpSpLocks/>
          </p:cNvGrpSpPr>
          <p:nvPr/>
        </p:nvGrpSpPr>
        <p:grpSpPr bwMode="auto">
          <a:xfrm>
            <a:off x="7915970" y="3786188"/>
            <a:ext cx="596900" cy="614362"/>
            <a:chOff x="1780" y="1876"/>
            <a:chExt cx="280" cy="280"/>
          </a:xfrm>
        </p:grpSpPr>
        <p:sp>
          <p:nvSpPr>
            <p:cNvPr id="172084" name="Oval 52"/>
            <p:cNvSpPr>
              <a:spLocks noChangeArrowheads="1"/>
            </p:cNvSpPr>
            <p:nvPr/>
          </p:nvSpPr>
          <p:spPr bwMode="auto">
            <a:xfrm>
              <a:off x="1780" y="1876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2085" name="Rectangle 53"/>
            <p:cNvSpPr>
              <a:spLocks noChangeArrowheads="1"/>
            </p:cNvSpPr>
            <p:nvPr/>
          </p:nvSpPr>
          <p:spPr bwMode="auto">
            <a:xfrm flipH="1">
              <a:off x="1802" y="1919"/>
              <a:ext cx="22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2</a:t>
              </a:r>
              <a:r>
                <a:rPr kumimoji="0" lang="en-US" altLang="ko-KR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1</a:t>
              </a:r>
            </a:p>
          </p:txBody>
        </p:sp>
      </p:grpSp>
      <p:sp>
        <p:nvSpPr>
          <p:cNvPr id="172086" name="Line 54"/>
          <p:cNvSpPr>
            <a:spLocks noChangeShapeType="1"/>
          </p:cNvSpPr>
          <p:nvPr/>
        </p:nvSpPr>
        <p:spPr bwMode="auto">
          <a:xfrm flipH="1">
            <a:off x="6549133" y="4365625"/>
            <a:ext cx="358775" cy="577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2087" name="Oval 55"/>
          <p:cNvSpPr>
            <a:spLocks noChangeArrowheads="1"/>
          </p:cNvSpPr>
          <p:nvPr/>
        </p:nvSpPr>
        <p:spPr bwMode="auto">
          <a:xfrm>
            <a:off x="6203058" y="4857750"/>
            <a:ext cx="598487" cy="614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2088" name="Rectangle 56"/>
          <p:cNvSpPr>
            <a:spLocks noChangeArrowheads="1"/>
          </p:cNvSpPr>
          <p:nvPr/>
        </p:nvSpPr>
        <p:spPr bwMode="auto">
          <a:xfrm>
            <a:off x="6293663" y="4979988"/>
            <a:ext cx="4680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</a:t>
            </a:r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6</a:t>
            </a:r>
          </a:p>
        </p:txBody>
      </p:sp>
      <p:grpSp>
        <p:nvGrpSpPr>
          <p:cNvPr id="172089" name="Group 57"/>
          <p:cNvGrpSpPr>
            <a:grpSpLocks/>
          </p:cNvGrpSpPr>
          <p:nvPr/>
        </p:nvGrpSpPr>
        <p:grpSpPr bwMode="auto">
          <a:xfrm>
            <a:off x="7411145" y="2767013"/>
            <a:ext cx="596900" cy="614362"/>
            <a:chOff x="1780" y="1876"/>
            <a:chExt cx="280" cy="280"/>
          </a:xfrm>
        </p:grpSpPr>
        <p:sp>
          <p:nvSpPr>
            <p:cNvPr id="172090" name="Oval 58"/>
            <p:cNvSpPr>
              <a:spLocks noChangeArrowheads="1"/>
            </p:cNvSpPr>
            <p:nvPr/>
          </p:nvSpPr>
          <p:spPr bwMode="auto">
            <a:xfrm>
              <a:off x="1780" y="1876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2091" name="Rectangle 59"/>
            <p:cNvSpPr>
              <a:spLocks noChangeArrowheads="1"/>
            </p:cNvSpPr>
            <p:nvPr/>
          </p:nvSpPr>
          <p:spPr bwMode="auto">
            <a:xfrm flipH="1">
              <a:off x="1802" y="1919"/>
              <a:ext cx="22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 dirty="0">
                  <a:solidFill>
                    <a:srgbClr val="FF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19</a:t>
              </a:r>
            </a:p>
          </p:txBody>
        </p:sp>
      </p:grpSp>
      <p:sp>
        <p:nvSpPr>
          <p:cNvPr id="172092" name="Line 60"/>
          <p:cNvSpPr>
            <a:spLocks noChangeShapeType="1"/>
          </p:cNvSpPr>
          <p:nvPr/>
        </p:nvSpPr>
        <p:spPr bwMode="auto">
          <a:xfrm>
            <a:off x="7844533" y="3343275"/>
            <a:ext cx="358775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2093" name="Line 61"/>
          <p:cNvSpPr>
            <a:spLocks noChangeShapeType="1"/>
          </p:cNvSpPr>
          <p:nvPr/>
        </p:nvSpPr>
        <p:spPr bwMode="auto">
          <a:xfrm>
            <a:off x="7195245" y="4365625"/>
            <a:ext cx="534988" cy="858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2094" name="Oval 62"/>
          <p:cNvSpPr>
            <a:spLocks noChangeArrowheads="1"/>
          </p:cNvSpPr>
          <p:nvPr/>
        </p:nvSpPr>
        <p:spPr bwMode="auto">
          <a:xfrm>
            <a:off x="7312720" y="4872038"/>
            <a:ext cx="598488" cy="614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2095" name="Rectangle 63"/>
          <p:cNvSpPr>
            <a:spLocks noChangeArrowheads="1"/>
          </p:cNvSpPr>
          <p:nvPr/>
        </p:nvSpPr>
        <p:spPr bwMode="auto">
          <a:xfrm>
            <a:off x="7403325" y="4979988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 dirty="0">
                <a:solidFill>
                  <a:srgbClr val="FF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</a:t>
            </a:r>
            <a:r>
              <a:rPr kumimoji="0" lang="en-US" altLang="ko-KR" sz="2000" dirty="0">
                <a:solidFill>
                  <a:srgbClr val="FF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8</a:t>
            </a:r>
          </a:p>
        </p:txBody>
      </p:sp>
      <p:sp>
        <p:nvSpPr>
          <p:cNvPr id="172096" name="Text Box 64"/>
          <p:cNvSpPr txBox="1">
            <a:spLocks noChangeArrowheads="1"/>
          </p:cNvSpPr>
          <p:nvPr/>
        </p:nvSpPr>
        <p:spPr bwMode="auto">
          <a:xfrm>
            <a:off x="4291448" y="1220788"/>
            <a:ext cx="4616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Largest element in the left </a:t>
            </a:r>
            <a:r>
              <a:rPr lang="en-US" altLang="ko-KR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subtree</a:t>
            </a:r>
            <a:endParaRPr lang="en-US" altLang="ko-KR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3"/>
          <p:cNvSpPr>
            <a:spLocks noChangeShapeType="1"/>
          </p:cNvSpPr>
          <p:nvPr/>
        </p:nvSpPr>
        <p:spPr bwMode="auto">
          <a:xfrm>
            <a:off x="3727988" y="3848968"/>
            <a:ext cx="473075" cy="485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7" name="Group 21"/>
          <p:cNvGrpSpPr>
            <a:grpSpLocks/>
          </p:cNvGrpSpPr>
          <p:nvPr/>
        </p:nvGrpSpPr>
        <p:grpSpPr bwMode="auto">
          <a:xfrm>
            <a:off x="3902613" y="4326805"/>
            <a:ext cx="596900" cy="614363"/>
            <a:chOff x="1780" y="1876"/>
            <a:chExt cx="280" cy="280"/>
          </a:xfrm>
        </p:grpSpPr>
        <p:sp>
          <p:nvSpPr>
            <p:cNvPr id="68" name="Oval 22"/>
            <p:cNvSpPr>
              <a:spLocks noChangeArrowheads="1"/>
            </p:cNvSpPr>
            <p:nvPr/>
          </p:nvSpPr>
          <p:spPr bwMode="auto">
            <a:xfrm>
              <a:off x="1780" y="1876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Rectangle 23"/>
            <p:cNvSpPr>
              <a:spLocks noChangeArrowheads="1"/>
            </p:cNvSpPr>
            <p:nvPr/>
          </p:nvSpPr>
          <p:spPr bwMode="auto">
            <a:xfrm flipH="1">
              <a:off x="1802" y="1919"/>
              <a:ext cx="22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2</a:t>
              </a:r>
              <a:r>
                <a:rPr kumimoji="0"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3</a:t>
              </a:r>
            </a:p>
          </p:txBody>
        </p:sp>
      </p:grpSp>
      <p:grpSp>
        <p:nvGrpSpPr>
          <p:cNvPr id="71" name="Group 21"/>
          <p:cNvGrpSpPr>
            <a:grpSpLocks/>
          </p:cNvGrpSpPr>
          <p:nvPr/>
        </p:nvGrpSpPr>
        <p:grpSpPr bwMode="auto">
          <a:xfrm>
            <a:off x="8356993" y="4849812"/>
            <a:ext cx="596900" cy="614363"/>
            <a:chOff x="1780" y="1876"/>
            <a:chExt cx="280" cy="280"/>
          </a:xfrm>
        </p:grpSpPr>
        <p:sp>
          <p:nvSpPr>
            <p:cNvPr id="72" name="Oval 22"/>
            <p:cNvSpPr>
              <a:spLocks noChangeArrowheads="1"/>
            </p:cNvSpPr>
            <p:nvPr/>
          </p:nvSpPr>
          <p:spPr bwMode="auto">
            <a:xfrm>
              <a:off x="1780" y="1876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Rectangle 23"/>
            <p:cNvSpPr>
              <a:spLocks noChangeArrowheads="1"/>
            </p:cNvSpPr>
            <p:nvPr/>
          </p:nvSpPr>
          <p:spPr bwMode="auto">
            <a:xfrm flipH="1">
              <a:off x="1817" y="1919"/>
              <a:ext cx="22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2</a:t>
              </a:r>
              <a:r>
                <a:rPr kumimoji="0" lang="en-US" altLang="ko-KR" sz="2000" dirty="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60810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172048" grpId="0" animBg="1"/>
      <p:bldP spid="172049" grpId="0"/>
      <p:bldP spid="172064" grpId="0" animBg="1"/>
      <p:bldP spid="172065" grpId="0"/>
      <p:bldP spid="172066" grpId="0" animBg="1"/>
      <p:bldP spid="172067" grpId="0"/>
      <p:bldP spid="172068" grpId="0" animBg="1"/>
      <p:bldP spid="172069" grpId="0" animBg="1"/>
      <p:bldP spid="172070" grpId="0"/>
      <p:bldP spid="172079" grpId="0" animBg="1"/>
      <p:bldP spid="172080" grpId="0" animBg="1"/>
      <p:bldP spid="172081" grpId="0" animBg="1"/>
      <p:bldP spid="172082" grpId="0"/>
      <p:bldP spid="172086" grpId="0" animBg="1"/>
      <p:bldP spid="172087" grpId="0" animBg="1"/>
      <p:bldP spid="172088" grpId="0"/>
      <p:bldP spid="172092" grpId="0" animBg="1"/>
      <p:bldP spid="172093" grpId="0" animBg="1"/>
      <p:bldP spid="172094" grpId="0" animBg="1"/>
      <p:bldP spid="172095" grpId="0"/>
      <p:bldP spid="17209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Deleting a Node with 2 Child Nodes (3)</a:t>
            </a:r>
            <a:endParaRPr lang="ko-KR" altLang="en-US" dirty="0"/>
          </a:p>
        </p:txBody>
      </p:sp>
      <p:sp>
        <p:nvSpPr>
          <p:cNvPr id="72" name="슬라이드 번호 개체 틀 7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83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173058" name="Line 2"/>
          <p:cNvSpPr>
            <a:spLocks noChangeShapeType="1"/>
          </p:cNvSpPr>
          <p:nvPr/>
        </p:nvSpPr>
        <p:spPr bwMode="auto">
          <a:xfrm flipH="1">
            <a:off x="6089775" y="1936750"/>
            <a:ext cx="512762" cy="631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3059" name="Line 3"/>
          <p:cNvSpPr>
            <a:spLocks noChangeShapeType="1"/>
          </p:cNvSpPr>
          <p:nvPr/>
        </p:nvSpPr>
        <p:spPr bwMode="auto">
          <a:xfrm>
            <a:off x="6886700" y="2001838"/>
            <a:ext cx="512762" cy="631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3061" name="Line 5"/>
          <p:cNvSpPr>
            <a:spLocks noChangeShapeType="1"/>
          </p:cNvSpPr>
          <p:nvPr/>
        </p:nvSpPr>
        <p:spPr bwMode="auto">
          <a:xfrm>
            <a:off x="3103687" y="2744788"/>
            <a:ext cx="473075" cy="485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3062" name="Line 6"/>
          <p:cNvSpPr>
            <a:spLocks noChangeShapeType="1"/>
          </p:cNvSpPr>
          <p:nvPr/>
        </p:nvSpPr>
        <p:spPr bwMode="auto">
          <a:xfrm flipH="1">
            <a:off x="2494087" y="2744788"/>
            <a:ext cx="457200" cy="5556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3063" name="Oval 7"/>
          <p:cNvSpPr>
            <a:spLocks noChangeArrowheads="1"/>
          </p:cNvSpPr>
          <p:nvPr/>
        </p:nvSpPr>
        <p:spPr bwMode="auto">
          <a:xfrm>
            <a:off x="1820987" y="1125538"/>
            <a:ext cx="598488" cy="615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3064" name="Rectangle 8"/>
          <p:cNvSpPr>
            <a:spLocks noChangeArrowheads="1"/>
          </p:cNvSpPr>
          <p:nvPr/>
        </p:nvSpPr>
        <p:spPr bwMode="auto">
          <a:xfrm>
            <a:off x="1877461" y="1220788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15</a:t>
            </a:r>
          </a:p>
        </p:txBody>
      </p:sp>
      <p:grpSp>
        <p:nvGrpSpPr>
          <p:cNvPr id="173065" name="Group 9"/>
          <p:cNvGrpSpPr>
            <a:grpSpLocks/>
          </p:cNvGrpSpPr>
          <p:nvPr/>
        </p:nvGrpSpPr>
        <p:grpSpPr bwMode="auto">
          <a:xfrm>
            <a:off x="898650" y="1644650"/>
            <a:ext cx="1016000" cy="1150938"/>
            <a:chOff x="1540" y="1152"/>
            <a:chExt cx="476" cy="524"/>
          </a:xfrm>
        </p:grpSpPr>
        <p:grpSp>
          <p:nvGrpSpPr>
            <p:cNvPr id="173066" name="Group 10"/>
            <p:cNvGrpSpPr>
              <a:grpSpLocks/>
            </p:cNvGrpSpPr>
            <p:nvPr/>
          </p:nvGrpSpPr>
          <p:grpSpPr bwMode="auto">
            <a:xfrm>
              <a:off x="1540" y="1396"/>
              <a:ext cx="280" cy="280"/>
              <a:chOff x="1540" y="1396"/>
              <a:chExt cx="280" cy="280"/>
            </a:xfrm>
          </p:grpSpPr>
          <p:sp>
            <p:nvSpPr>
              <p:cNvPr id="173067" name="Oval 11"/>
              <p:cNvSpPr>
                <a:spLocks noChangeArrowheads="1"/>
              </p:cNvSpPr>
              <p:nvPr/>
            </p:nvSpPr>
            <p:spPr bwMode="auto">
              <a:xfrm>
                <a:off x="1540" y="1396"/>
                <a:ext cx="280" cy="28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3068" name="Rectangle 12"/>
              <p:cNvSpPr>
                <a:spLocks noChangeArrowheads="1"/>
              </p:cNvSpPr>
              <p:nvPr/>
            </p:nvSpPr>
            <p:spPr bwMode="auto">
              <a:xfrm>
                <a:off x="1559" y="1439"/>
                <a:ext cx="219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latinLnBrk="0" hangingPunct="0"/>
                <a:r>
                  <a:rPr kumimoji="0" lang="ko-KR" altLang="en-US" sz="2000" dirty="0">
                    <a:solidFill>
                      <a:srgbClr val="000000"/>
                    </a:solidFill>
                    <a:latin typeface="Consolas" pitchFamily="49" charset="0"/>
                    <a:ea typeface="돋움" pitchFamily="50" charset="-127"/>
                    <a:cs typeface="Consolas" pitchFamily="49" charset="0"/>
                  </a:rPr>
                  <a:t>10</a:t>
                </a:r>
              </a:p>
            </p:txBody>
          </p:sp>
        </p:grpSp>
        <p:sp>
          <p:nvSpPr>
            <p:cNvPr id="173069" name="Line 13"/>
            <p:cNvSpPr>
              <a:spLocks noChangeShapeType="1"/>
            </p:cNvSpPr>
            <p:nvPr/>
          </p:nvSpPr>
          <p:spPr bwMode="auto">
            <a:xfrm flipH="1">
              <a:off x="1776" y="1152"/>
              <a:ext cx="24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73070" name="Group 14"/>
          <p:cNvGrpSpPr>
            <a:grpSpLocks/>
          </p:cNvGrpSpPr>
          <p:nvPr/>
        </p:nvGrpSpPr>
        <p:grpSpPr bwMode="auto">
          <a:xfrm>
            <a:off x="179512" y="3240088"/>
            <a:ext cx="598488" cy="614362"/>
            <a:chOff x="1204" y="1876"/>
            <a:chExt cx="280" cy="280"/>
          </a:xfrm>
        </p:grpSpPr>
        <p:sp>
          <p:nvSpPr>
            <p:cNvPr id="173071" name="Oval 15"/>
            <p:cNvSpPr>
              <a:spLocks noChangeArrowheads="1"/>
            </p:cNvSpPr>
            <p:nvPr/>
          </p:nvSpPr>
          <p:spPr bwMode="auto">
            <a:xfrm>
              <a:off x="1204" y="1876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072" name="Rectangle 16"/>
            <p:cNvSpPr>
              <a:spLocks noChangeArrowheads="1"/>
            </p:cNvSpPr>
            <p:nvPr/>
          </p:nvSpPr>
          <p:spPr bwMode="auto">
            <a:xfrm>
              <a:off x="1277" y="1919"/>
              <a:ext cx="15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173073" name="Line 17"/>
          <p:cNvSpPr>
            <a:spLocks noChangeShapeType="1"/>
          </p:cNvSpPr>
          <p:nvPr/>
        </p:nvSpPr>
        <p:spPr bwMode="auto">
          <a:xfrm flipH="1">
            <a:off x="611312" y="2698750"/>
            <a:ext cx="381000" cy="5746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3074" name="Oval 18"/>
          <p:cNvSpPr>
            <a:spLocks noChangeArrowheads="1"/>
          </p:cNvSpPr>
          <p:nvPr/>
        </p:nvSpPr>
        <p:spPr bwMode="auto">
          <a:xfrm>
            <a:off x="2743325" y="2181225"/>
            <a:ext cx="598487" cy="614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3075" name="Rectangle 19"/>
          <p:cNvSpPr>
            <a:spLocks noChangeArrowheads="1"/>
          </p:cNvSpPr>
          <p:nvPr/>
        </p:nvSpPr>
        <p:spPr bwMode="auto">
          <a:xfrm flipH="1">
            <a:off x="2829630" y="2274888"/>
            <a:ext cx="4680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20</a:t>
            </a:r>
          </a:p>
        </p:txBody>
      </p:sp>
      <p:sp>
        <p:nvSpPr>
          <p:cNvPr id="173076" name="Line 20"/>
          <p:cNvSpPr>
            <a:spLocks noChangeShapeType="1"/>
          </p:cNvSpPr>
          <p:nvPr/>
        </p:nvSpPr>
        <p:spPr bwMode="auto">
          <a:xfrm>
            <a:off x="2324225" y="1644650"/>
            <a:ext cx="512762" cy="631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3077" name="Oval 21"/>
          <p:cNvSpPr>
            <a:spLocks noChangeArrowheads="1"/>
          </p:cNvSpPr>
          <p:nvPr/>
        </p:nvSpPr>
        <p:spPr bwMode="auto">
          <a:xfrm>
            <a:off x="2148012" y="3197225"/>
            <a:ext cx="598488" cy="614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3078" name="Rectangle 22"/>
          <p:cNvSpPr>
            <a:spLocks noChangeArrowheads="1"/>
          </p:cNvSpPr>
          <p:nvPr/>
        </p:nvSpPr>
        <p:spPr bwMode="auto">
          <a:xfrm>
            <a:off x="2213217" y="3305175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</a:t>
            </a:r>
            <a:r>
              <a:rPr kumimoji="0"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7</a:t>
            </a:r>
          </a:p>
        </p:txBody>
      </p:sp>
      <p:grpSp>
        <p:nvGrpSpPr>
          <p:cNvPr id="173079" name="Group 23"/>
          <p:cNvGrpSpPr>
            <a:grpSpLocks/>
          </p:cNvGrpSpPr>
          <p:nvPr/>
        </p:nvGrpSpPr>
        <p:grpSpPr bwMode="auto">
          <a:xfrm>
            <a:off x="3278312" y="3222625"/>
            <a:ext cx="596900" cy="614363"/>
            <a:chOff x="1780" y="1876"/>
            <a:chExt cx="280" cy="280"/>
          </a:xfrm>
        </p:grpSpPr>
        <p:sp>
          <p:nvSpPr>
            <p:cNvPr id="173080" name="Oval 24"/>
            <p:cNvSpPr>
              <a:spLocks noChangeArrowheads="1"/>
            </p:cNvSpPr>
            <p:nvPr/>
          </p:nvSpPr>
          <p:spPr bwMode="auto">
            <a:xfrm>
              <a:off x="1780" y="1876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081" name="Rectangle 25"/>
            <p:cNvSpPr>
              <a:spLocks noChangeArrowheads="1"/>
            </p:cNvSpPr>
            <p:nvPr/>
          </p:nvSpPr>
          <p:spPr bwMode="auto">
            <a:xfrm flipH="1">
              <a:off x="1802" y="1919"/>
              <a:ext cx="22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2</a:t>
              </a:r>
              <a:r>
                <a:rPr kumimoji="0" lang="en-US" altLang="ko-KR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6</a:t>
              </a:r>
            </a:p>
          </p:txBody>
        </p:sp>
      </p:grpSp>
      <p:sp>
        <p:nvSpPr>
          <p:cNvPr id="173082" name="AutoShape 26"/>
          <p:cNvSpPr>
            <a:spLocks noChangeArrowheads="1"/>
          </p:cNvSpPr>
          <p:nvPr/>
        </p:nvSpPr>
        <p:spPr bwMode="auto">
          <a:xfrm>
            <a:off x="4170088" y="2319814"/>
            <a:ext cx="590400" cy="694373"/>
          </a:xfrm>
          <a:prstGeom prst="rightArrow">
            <a:avLst>
              <a:gd name="adj1" fmla="val 52676"/>
              <a:gd name="adj2" fmla="val 37269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3083" name="Text Box 27"/>
          <p:cNvSpPr txBox="1">
            <a:spLocks noChangeArrowheads="1"/>
          </p:cNvSpPr>
          <p:nvPr/>
        </p:nvSpPr>
        <p:spPr bwMode="auto">
          <a:xfrm>
            <a:off x="3653543" y="1828800"/>
            <a:ext cx="1324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Delete 20</a:t>
            </a:r>
          </a:p>
        </p:txBody>
      </p:sp>
      <p:sp>
        <p:nvSpPr>
          <p:cNvPr id="173084" name="Text Box 28"/>
          <p:cNvSpPr txBox="1">
            <a:spLocks noChangeArrowheads="1"/>
          </p:cNvSpPr>
          <p:nvPr/>
        </p:nvSpPr>
        <p:spPr bwMode="auto">
          <a:xfrm>
            <a:off x="3607718" y="980896"/>
            <a:ext cx="51922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Smallest element in the right </a:t>
            </a:r>
            <a:r>
              <a:rPr lang="en-US" altLang="ko-KR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subtree</a:t>
            </a:r>
            <a:endParaRPr lang="en-US" altLang="ko-KR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3086" name="Line 30"/>
          <p:cNvSpPr>
            <a:spLocks noChangeShapeType="1"/>
          </p:cNvSpPr>
          <p:nvPr/>
        </p:nvSpPr>
        <p:spPr bwMode="auto">
          <a:xfrm>
            <a:off x="3170362" y="4868863"/>
            <a:ext cx="412750" cy="6429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3087" name="Oval 31"/>
          <p:cNvSpPr>
            <a:spLocks noChangeArrowheads="1"/>
          </p:cNvSpPr>
          <p:nvPr/>
        </p:nvSpPr>
        <p:spPr bwMode="auto">
          <a:xfrm>
            <a:off x="3308475" y="5481638"/>
            <a:ext cx="598487" cy="614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3088" name="Rectangle 32"/>
          <p:cNvSpPr>
            <a:spLocks noChangeArrowheads="1"/>
          </p:cNvSpPr>
          <p:nvPr/>
        </p:nvSpPr>
        <p:spPr bwMode="auto">
          <a:xfrm>
            <a:off x="3399873" y="5589588"/>
            <a:ext cx="4680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25</a:t>
            </a:r>
          </a:p>
        </p:txBody>
      </p:sp>
      <p:sp>
        <p:nvSpPr>
          <p:cNvPr id="173089" name="Line 33"/>
          <p:cNvSpPr>
            <a:spLocks noChangeShapeType="1"/>
          </p:cNvSpPr>
          <p:nvPr/>
        </p:nvSpPr>
        <p:spPr bwMode="auto">
          <a:xfrm>
            <a:off x="3689475" y="3803650"/>
            <a:ext cx="473075" cy="485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3090" name="Line 34"/>
          <p:cNvSpPr>
            <a:spLocks noChangeShapeType="1"/>
          </p:cNvSpPr>
          <p:nvPr/>
        </p:nvSpPr>
        <p:spPr bwMode="auto">
          <a:xfrm flipH="1">
            <a:off x="3065587" y="3860800"/>
            <a:ext cx="457200" cy="5556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3091" name="Oval 35"/>
          <p:cNvSpPr>
            <a:spLocks noChangeArrowheads="1"/>
          </p:cNvSpPr>
          <p:nvPr/>
        </p:nvSpPr>
        <p:spPr bwMode="auto">
          <a:xfrm>
            <a:off x="2719512" y="4313238"/>
            <a:ext cx="598488" cy="614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3092" name="Rectangle 36"/>
          <p:cNvSpPr>
            <a:spLocks noChangeArrowheads="1"/>
          </p:cNvSpPr>
          <p:nvPr/>
        </p:nvSpPr>
        <p:spPr bwMode="auto">
          <a:xfrm>
            <a:off x="2784718" y="4421188"/>
            <a:ext cx="4680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24</a:t>
            </a:r>
          </a:p>
        </p:txBody>
      </p:sp>
      <p:grpSp>
        <p:nvGrpSpPr>
          <p:cNvPr id="173093" name="Group 37"/>
          <p:cNvGrpSpPr>
            <a:grpSpLocks/>
          </p:cNvGrpSpPr>
          <p:nvPr/>
        </p:nvGrpSpPr>
        <p:grpSpPr bwMode="auto">
          <a:xfrm>
            <a:off x="3864100" y="4281488"/>
            <a:ext cx="596900" cy="614362"/>
            <a:chOff x="1780" y="1876"/>
            <a:chExt cx="280" cy="280"/>
          </a:xfrm>
        </p:grpSpPr>
        <p:sp>
          <p:nvSpPr>
            <p:cNvPr id="173094" name="Oval 38"/>
            <p:cNvSpPr>
              <a:spLocks noChangeArrowheads="1"/>
            </p:cNvSpPr>
            <p:nvPr/>
          </p:nvSpPr>
          <p:spPr bwMode="auto">
            <a:xfrm>
              <a:off x="1780" y="1876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095" name="Rectangle 39"/>
            <p:cNvSpPr>
              <a:spLocks noChangeArrowheads="1"/>
            </p:cNvSpPr>
            <p:nvPr/>
          </p:nvSpPr>
          <p:spPr bwMode="auto">
            <a:xfrm flipH="1">
              <a:off x="1802" y="1919"/>
              <a:ext cx="22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28</a:t>
              </a:r>
            </a:p>
          </p:txBody>
        </p:sp>
      </p:grpSp>
      <p:sp>
        <p:nvSpPr>
          <p:cNvPr id="173096" name="Line 40"/>
          <p:cNvSpPr>
            <a:spLocks noChangeShapeType="1"/>
          </p:cNvSpPr>
          <p:nvPr/>
        </p:nvSpPr>
        <p:spPr bwMode="auto">
          <a:xfrm>
            <a:off x="7429625" y="3046413"/>
            <a:ext cx="473075" cy="485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3097" name="Line 41"/>
          <p:cNvSpPr>
            <a:spLocks noChangeShapeType="1"/>
          </p:cNvSpPr>
          <p:nvPr/>
        </p:nvSpPr>
        <p:spPr bwMode="auto">
          <a:xfrm flipH="1">
            <a:off x="6820025" y="3046413"/>
            <a:ext cx="457200" cy="5556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3098" name="Oval 42"/>
          <p:cNvSpPr>
            <a:spLocks noChangeArrowheads="1"/>
          </p:cNvSpPr>
          <p:nvPr/>
        </p:nvSpPr>
        <p:spPr bwMode="auto">
          <a:xfrm>
            <a:off x="6437437" y="1417638"/>
            <a:ext cx="598488" cy="6159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3099" name="Rectangle 43"/>
          <p:cNvSpPr>
            <a:spLocks noChangeArrowheads="1"/>
          </p:cNvSpPr>
          <p:nvPr/>
        </p:nvSpPr>
        <p:spPr bwMode="auto">
          <a:xfrm>
            <a:off x="6493911" y="1512888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15</a:t>
            </a:r>
          </a:p>
        </p:txBody>
      </p:sp>
      <p:grpSp>
        <p:nvGrpSpPr>
          <p:cNvPr id="173100" name="Group 44"/>
          <p:cNvGrpSpPr>
            <a:grpSpLocks/>
          </p:cNvGrpSpPr>
          <p:nvPr/>
        </p:nvGrpSpPr>
        <p:grpSpPr bwMode="auto">
          <a:xfrm>
            <a:off x="5586537" y="2473325"/>
            <a:ext cx="596900" cy="614363"/>
            <a:chOff x="1540" y="1396"/>
            <a:chExt cx="280" cy="280"/>
          </a:xfrm>
        </p:grpSpPr>
        <p:sp>
          <p:nvSpPr>
            <p:cNvPr id="173101" name="Oval 45"/>
            <p:cNvSpPr>
              <a:spLocks noChangeArrowheads="1"/>
            </p:cNvSpPr>
            <p:nvPr/>
          </p:nvSpPr>
          <p:spPr bwMode="auto">
            <a:xfrm>
              <a:off x="1540" y="1396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102" name="Rectangle 46"/>
            <p:cNvSpPr>
              <a:spLocks noChangeArrowheads="1"/>
            </p:cNvSpPr>
            <p:nvPr/>
          </p:nvSpPr>
          <p:spPr bwMode="auto">
            <a:xfrm>
              <a:off x="1583" y="1439"/>
              <a:ext cx="22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10</a:t>
              </a:r>
            </a:p>
          </p:txBody>
        </p:sp>
      </p:grpSp>
      <p:grpSp>
        <p:nvGrpSpPr>
          <p:cNvPr id="173103" name="Group 47"/>
          <p:cNvGrpSpPr>
            <a:grpSpLocks/>
          </p:cNvGrpSpPr>
          <p:nvPr/>
        </p:nvGrpSpPr>
        <p:grpSpPr bwMode="auto">
          <a:xfrm>
            <a:off x="4867400" y="3532188"/>
            <a:ext cx="598487" cy="614362"/>
            <a:chOff x="1204" y="1876"/>
            <a:chExt cx="280" cy="280"/>
          </a:xfrm>
        </p:grpSpPr>
        <p:sp>
          <p:nvSpPr>
            <p:cNvPr id="173104" name="Oval 48"/>
            <p:cNvSpPr>
              <a:spLocks noChangeArrowheads="1"/>
            </p:cNvSpPr>
            <p:nvPr/>
          </p:nvSpPr>
          <p:spPr bwMode="auto">
            <a:xfrm>
              <a:off x="1204" y="1876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105" name="Rectangle 49"/>
            <p:cNvSpPr>
              <a:spLocks noChangeArrowheads="1"/>
            </p:cNvSpPr>
            <p:nvPr/>
          </p:nvSpPr>
          <p:spPr bwMode="auto">
            <a:xfrm>
              <a:off x="1277" y="1919"/>
              <a:ext cx="15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173106" name="Line 50"/>
          <p:cNvSpPr>
            <a:spLocks noChangeShapeType="1"/>
          </p:cNvSpPr>
          <p:nvPr/>
        </p:nvSpPr>
        <p:spPr bwMode="auto">
          <a:xfrm flipH="1">
            <a:off x="5299200" y="2990850"/>
            <a:ext cx="381000" cy="5746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3107" name="Oval 51"/>
          <p:cNvSpPr>
            <a:spLocks noChangeArrowheads="1"/>
          </p:cNvSpPr>
          <p:nvPr/>
        </p:nvSpPr>
        <p:spPr bwMode="auto">
          <a:xfrm>
            <a:off x="7069262" y="2482850"/>
            <a:ext cx="598488" cy="614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3108" name="Rectangle 52"/>
          <p:cNvSpPr>
            <a:spLocks noChangeArrowheads="1"/>
          </p:cNvSpPr>
          <p:nvPr/>
        </p:nvSpPr>
        <p:spPr bwMode="auto">
          <a:xfrm flipH="1">
            <a:off x="7159073" y="2578100"/>
            <a:ext cx="4680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FF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24</a:t>
            </a:r>
          </a:p>
        </p:txBody>
      </p:sp>
      <p:sp>
        <p:nvSpPr>
          <p:cNvPr id="173109" name="Oval 53"/>
          <p:cNvSpPr>
            <a:spLocks noChangeArrowheads="1"/>
          </p:cNvSpPr>
          <p:nvPr/>
        </p:nvSpPr>
        <p:spPr bwMode="auto">
          <a:xfrm>
            <a:off x="6473950" y="3498850"/>
            <a:ext cx="598487" cy="614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3110" name="Rectangle 54"/>
          <p:cNvSpPr>
            <a:spLocks noChangeArrowheads="1"/>
          </p:cNvSpPr>
          <p:nvPr/>
        </p:nvSpPr>
        <p:spPr bwMode="auto">
          <a:xfrm>
            <a:off x="6525659" y="3606800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</a:t>
            </a:r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7</a:t>
            </a:r>
          </a:p>
        </p:txBody>
      </p:sp>
      <p:grpSp>
        <p:nvGrpSpPr>
          <p:cNvPr id="173111" name="Group 55"/>
          <p:cNvGrpSpPr>
            <a:grpSpLocks/>
          </p:cNvGrpSpPr>
          <p:nvPr/>
        </p:nvGrpSpPr>
        <p:grpSpPr bwMode="auto">
          <a:xfrm>
            <a:off x="7604250" y="3524250"/>
            <a:ext cx="596900" cy="614363"/>
            <a:chOff x="1780" y="1876"/>
            <a:chExt cx="280" cy="280"/>
          </a:xfrm>
        </p:grpSpPr>
        <p:sp>
          <p:nvSpPr>
            <p:cNvPr id="173112" name="Oval 56"/>
            <p:cNvSpPr>
              <a:spLocks noChangeArrowheads="1"/>
            </p:cNvSpPr>
            <p:nvPr/>
          </p:nvSpPr>
          <p:spPr bwMode="auto">
            <a:xfrm>
              <a:off x="1780" y="1876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113" name="Rectangle 57"/>
            <p:cNvSpPr>
              <a:spLocks noChangeArrowheads="1"/>
            </p:cNvSpPr>
            <p:nvPr/>
          </p:nvSpPr>
          <p:spPr bwMode="auto">
            <a:xfrm flipH="1">
              <a:off x="1802" y="1919"/>
              <a:ext cx="22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ko-KR" altLang="en-US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2</a:t>
              </a:r>
              <a:r>
                <a:rPr kumimoji="0" lang="en-US" altLang="ko-KR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6</a:t>
              </a:r>
            </a:p>
          </p:txBody>
        </p:sp>
      </p:grpSp>
      <p:sp>
        <p:nvSpPr>
          <p:cNvPr id="173114" name="Line 58"/>
          <p:cNvSpPr>
            <a:spLocks noChangeShapeType="1"/>
          </p:cNvSpPr>
          <p:nvPr/>
        </p:nvSpPr>
        <p:spPr bwMode="auto">
          <a:xfrm>
            <a:off x="8015412" y="4105275"/>
            <a:ext cx="473075" cy="485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3115" name="Line 59"/>
          <p:cNvSpPr>
            <a:spLocks noChangeShapeType="1"/>
          </p:cNvSpPr>
          <p:nvPr/>
        </p:nvSpPr>
        <p:spPr bwMode="auto">
          <a:xfrm flipH="1">
            <a:off x="7362950" y="4105275"/>
            <a:ext cx="457200" cy="555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3116" name="Oval 60"/>
          <p:cNvSpPr>
            <a:spLocks noChangeArrowheads="1"/>
          </p:cNvSpPr>
          <p:nvPr/>
        </p:nvSpPr>
        <p:spPr bwMode="auto">
          <a:xfrm>
            <a:off x="7045450" y="4614863"/>
            <a:ext cx="598487" cy="61436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3117" name="Rectangle 61"/>
          <p:cNvSpPr>
            <a:spLocks noChangeArrowheads="1"/>
          </p:cNvSpPr>
          <p:nvPr/>
        </p:nvSpPr>
        <p:spPr bwMode="auto">
          <a:xfrm>
            <a:off x="7093986" y="4722813"/>
            <a:ext cx="4680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FF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25</a:t>
            </a:r>
          </a:p>
        </p:txBody>
      </p:sp>
      <p:grpSp>
        <p:nvGrpSpPr>
          <p:cNvPr id="173118" name="Group 62"/>
          <p:cNvGrpSpPr>
            <a:grpSpLocks/>
          </p:cNvGrpSpPr>
          <p:nvPr/>
        </p:nvGrpSpPr>
        <p:grpSpPr bwMode="auto">
          <a:xfrm>
            <a:off x="8190037" y="4583113"/>
            <a:ext cx="596900" cy="614362"/>
            <a:chOff x="1780" y="1876"/>
            <a:chExt cx="280" cy="280"/>
          </a:xfrm>
        </p:grpSpPr>
        <p:sp>
          <p:nvSpPr>
            <p:cNvPr id="173119" name="Oval 63"/>
            <p:cNvSpPr>
              <a:spLocks noChangeArrowheads="1"/>
            </p:cNvSpPr>
            <p:nvPr/>
          </p:nvSpPr>
          <p:spPr bwMode="auto">
            <a:xfrm>
              <a:off x="1780" y="1876"/>
              <a:ext cx="280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120" name="Rectangle 64"/>
            <p:cNvSpPr>
              <a:spLocks noChangeArrowheads="1"/>
            </p:cNvSpPr>
            <p:nvPr/>
          </p:nvSpPr>
          <p:spPr bwMode="auto">
            <a:xfrm flipH="1">
              <a:off x="1802" y="1919"/>
              <a:ext cx="22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000000"/>
                  </a:solidFill>
                  <a:latin typeface="Consolas" pitchFamily="49" charset="0"/>
                  <a:ea typeface="돋움" pitchFamily="50" charset="-127"/>
                  <a:cs typeface="Consolas" pitchFamily="49" charset="0"/>
                </a:rPr>
                <a:t>28</a:t>
              </a:r>
            </a:p>
          </p:txBody>
        </p:sp>
      </p:grpSp>
      <p:sp>
        <p:nvSpPr>
          <p:cNvPr id="68" name="Line 6"/>
          <p:cNvSpPr>
            <a:spLocks noChangeShapeType="1"/>
          </p:cNvSpPr>
          <p:nvPr/>
        </p:nvSpPr>
        <p:spPr bwMode="auto">
          <a:xfrm flipH="1">
            <a:off x="1747410" y="3705927"/>
            <a:ext cx="457200" cy="5556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Oval 21"/>
          <p:cNvSpPr>
            <a:spLocks noChangeArrowheads="1"/>
          </p:cNvSpPr>
          <p:nvPr/>
        </p:nvSpPr>
        <p:spPr bwMode="auto">
          <a:xfrm>
            <a:off x="1411339" y="4046537"/>
            <a:ext cx="598488" cy="614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Rectangle 22"/>
          <p:cNvSpPr>
            <a:spLocks noChangeArrowheads="1"/>
          </p:cNvSpPr>
          <p:nvPr/>
        </p:nvSpPr>
        <p:spPr bwMode="auto">
          <a:xfrm>
            <a:off x="1476544" y="4154487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</a:t>
            </a:r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6</a:t>
            </a:r>
          </a:p>
        </p:txBody>
      </p:sp>
      <p:sp>
        <p:nvSpPr>
          <p:cNvPr id="69" name="Line 6"/>
          <p:cNvSpPr>
            <a:spLocks noChangeShapeType="1"/>
          </p:cNvSpPr>
          <p:nvPr/>
        </p:nvSpPr>
        <p:spPr bwMode="auto">
          <a:xfrm flipH="1">
            <a:off x="6095800" y="4025953"/>
            <a:ext cx="457200" cy="5556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Oval 21"/>
          <p:cNvSpPr>
            <a:spLocks noChangeArrowheads="1"/>
          </p:cNvSpPr>
          <p:nvPr/>
        </p:nvSpPr>
        <p:spPr bwMode="auto">
          <a:xfrm>
            <a:off x="5759729" y="4366563"/>
            <a:ext cx="598488" cy="6143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Rectangle 22"/>
          <p:cNvSpPr>
            <a:spLocks noChangeArrowheads="1"/>
          </p:cNvSpPr>
          <p:nvPr/>
        </p:nvSpPr>
        <p:spPr bwMode="auto">
          <a:xfrm>
            <a:off x="5808596" y="4474513"/>
            <a:ext cx="46807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ko-KR" altLang="en-US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1</a:t>
            </a:r>
            <a:r>
              <a:rPr kumimoji="0" lang="en-US" altLang="ko-KR" sz="2000" dirty="0">
                <a:solidFill>
                  <a:srgbClr val="000000"/>
                </a:solidFill>
                <a:latin typeface="Consolas" pitchFamily="49" charset="0"/>
                <a:ea typeface="돋움" pitchFamily="50" charset="-127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8716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8" grpId="0" animBg="1"/>
      <p:bldP spid="173059" grpId="0" animBg="1"/>
      <p:bldP spid="173074" grpId="0" animBg="1"/>
      <p:bldP spid="173075" grpId="0"/>
      <p:bldP spid="173082" grpId="0" animBg="1"/>
      <p:bldP spid="173083" grpId="0"/>
      <p:bldP spid="173084" grpId="0"/>
      <p:bldP spid="173091" grpId="0" animBg="1"/>
      <p:bldP spid="173092" grpId="0"/>
      <p:bldP spid="173096" grpId="0" animBg="1"/>
      <p:bldP spid="173097" grpId="0" animBg="1"/>
      <p:bldP spid="173098" grpId="0" animBg="1"/>
      <p:bldP spid="173099" grpId="0"/>
      <p:bldP spid="173106" grpId="0" animBg="1"/>
      <p:bldP spid="173107" grpId="0" animBg="1"/>
      <p:bldP spid="173108" grpId="0"/>
      <p:bldP spid="173109" grpId="0" animBg="1"/>
      <p:bldP spid="173110" grpId="0"/>
      <p:bldP spid="173114" grpId="0" animBg="1"/>
      <p:bldP spid="173115" grpId="0" animBg="1"/>
      <p:bldP spid="173116" grpId="0" animBg="1"/>
      <p:bldP spid="173117" grpId="0"/>
      <p:bldP spid="69" grpId="0" animBg="1"/>
      <p:bldP spid="70" grpId="0" animBg="1"/>
      <p:bldP spid="71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Height of BST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>
                <a:cs typeface="Courier New" pitchFamily="49" charset="0"/>
              </a:rPr>
              <a:t>The height of a BST with </a:t>
            </a:r>
            <a:r>
              <a:rPr lang="en-US" altLang="ko-KR" i="1" dirty="0">
                <a:latin typeface="Times New Roman" pitchFamily="18" charset="0"/>
                <a:cs typeface="Courier New" pitchFamily="49" charset="0"/>
              </a:rPr>
              <a:t>n</a:t>
            </a:r>
            <a:r>
              <a:rPr lang="en-US" altLang="ko-KR" dirty="0">
                <a:cs typeface="Courier New" pitchFamily="49" charset="0"/>
              </a:rPr>
              <a:t> elements</a:t>
            </a:r>
          </a:p>
          <a:p>
            <a:pPr lvl="1" algn="just"/>
            <a:r>
              <a:rPr lang="en-US" altLang="ko-KR" dirty="0">
                <a:solidFill>
                  <a:srgbClr val="000000"/>
                </a:solidFill>
                <a:cs typeface="Courier New" pitchFamily="49" charset="0"/>
              </a:rPr>
              <a:t>average case: O(</a:t>
            </a:r>
            <a:r>
              <a:rPr lang="en-US" altLang="ko-KR" dirty="0">
                <a:solidFill>
                  <a:srgbClr val="000000"/>
                </a:solidFill>
                <a:latin typeface="Times New Roman" pitchFamily="18" charset="0"/>
                <a:cs typeface="Courier New" pitchFamily="49" charset="0"/>
              </a:rPr>
              <a:t>log</a:t>
            </a:r>
            <a:r>
              <a:rPr lang="en-US" altLang="ko-KR" baseline="-30000" dirty="0">
                <a:solidFill>
                  <a:srgbClr val="000000"/>
                </a:solidFill>
                <a:latin typeface="Times New Roman" pitchFamily="18" charset="0"/>
                <a:cs typeface="Courier New" pitchFamily="49" charset="0"/>
              </a:rPr>
              <a:t>2 </a:t>
            </a:r>
            <a:r>
              <a:rPr lang="en-US" altLang="ko-KR" i="1" dirty="0">
                <a:solidFill>
                  <a:srgbClr val="000000"/>
                </a:solidFill>
                <a:latin typeface="Times New Roman" pitchFamily="18" charset="0"/>
                <a:cs typeface="Courier New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cs typeface="Courier New" pitchFamily="49" charset="0"/>
              </a:rPr>
              <a:t>)</a:t>
            </a:r>
          </a:p>
          <a:p>
            <a:pPr lvl="1" algn="just"/>
            <a:r>
              <a:rPr lang="en-US" altLang="ko-KR" dirty="0">
                <a:solidFill>
                  <a:srgbClr val="000000"/>
                </a:solidFill>
                <a:cs typeface="Courier New" pitchFamily="49" charset="0"/>
              </a:rPr>
              <a:t>worst case: O(</a:t>
            </a:r>
            <a:r>
              <a:rPr lang="en-US" altLang="ko-KR" i="1" dirty="0">
                <a:solidFill>
                  <a:srgbClr val="000000"/>
                </a:solidFill>
                <a:latin typeface="Times New Roman" pitchFamily="18" charset="0"/>
                <a:cs typeface="Courier New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cs typeface="Courier New" pitchFamily="49" charset="0"/>
              </a:rPr>
              <a:t>) </a:t>
            </a:r>
          </a:p>
          <a:p>
            <a:pPr lvl="1" algn="just">
              <a:buFontTx/>
              <a:buNone/>
            </a:pPr>
            <a:r>
              <a:rPr lang="en-US" altLang="ko-KR" dirty="0">
                <a:solidFill>
                  <a:srgbClr val="000000"/>
                </a:solidFill>
                <a:cs typeface="Courier New" pitchFamily="49" charset="0"/>
              </a:rPr>
              <a:t>e.g.) Use insert() to insert the keys 1,2,3,…, </a:t>
            </a:r>
            <a:r>
              <a:rPr lang="en-US" altLang="ko-KR" i="1" dirty="0">
                <a:solidFill>
                  <a:srgbClr val="000000"/>
                </a:solidFill>
                <a:latin typeface="Times New Roman" pitchFamily="18" charset="0"/>
                <a:cs typeface="Courier New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cs typeface="Courier New" pitchFamily="49" charset="0"/>
              </a:rPr>
              <a:t> into an initially empty BST</a:t>
            </a:r>
            <a:endParaRPr lang="en-US" altLang="ko-KR" dirty="0">
              <a:ea typeface="바탕" pitchFamily="18" charset="-127"/>
            </a:endParaRPr>
          </a:p>
          <a:p>
            <a:pPr algn="just"/>
            <a:r>
              <a:rPr lang="en-US" altLang="ko-KR" dirty="0">
                <a:solidFill>
                  <a:srgbClr val="000000"/>
                </a:solidFill>
                <a:cs typeface="Courier New" pitchFamily="49" charset="0"/>
              </a:rPr>
              <a:t> </a:t>
            </a:r>
            <a:r>
              <a:rPr lang="en-US" altLang="ko-KR" dirty="0">
                <a:cs typeface="Courier New" pitchFamily="49" charset="0"/>
              </a:rPr>
              <a:t>Balanced Search Trees</a:t>
            </a:r>
          </a:p>
          <a:p>
            <a:pPr lvl="1" algn="just"/>
            <a:r>
              <a:rPr lang="en-US" altLang="ko-KR" dirty="0">
                <a:solidFill>
                  <a:srgbClr val="000000"/>
                </a:solidFill>
                <a:cs typeface="Courier New" pitchFamily="49" charset="0"/>
              </a:rPr>
              <a:t>Worst case height : O(</a:t>
            </a:r>
            <a:r>
              <a:rPr lang="en-US" altLang="ko-KR" dirty="0">
                <a:solidFill>
                  <a:srgbClr val="000000"/>
                </a:solidFill>
                <a:latin typeface="Times New Roman" pitchFamily="18" charset="0"/>
                <a:cs typeface="Courier New" pitchFamily="49" charset="0"/>
              </a:rPr>
              <a:t>log</a:t>
            </a:r>
            <a:r>
              <a:rPr lang="en-US" altLang="ko-KR" baseline="-30000" dirty="0">
                <a:solidFill>
                  <a:srgbClr val="000000"/>
                </a:solidFill>
                <a:latin typeface="Times New Roman" pitchFamily="18" charset="0"/>
                <a:cs typeface="Courier New" pitchFamily="49" charset="0"/>
              </a:rPr>
              <a:t>2 </a:t>
            </a:r>
            <a:r>
              <a:rPr lang="en-US" altLang="ko-KR" i="1" dirty="0">
                <a:solidFill>
                  <a:srgbClr val="000000"/>
                </a:solidFill>
                <a:latin typeface="Times New Roman" pitchFamily="18" charset="0"/>
                <a:cs typeface="Courier New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cs typeface="Courier New" pitchFamily="49" charset="0"/>
              </a:rPr>
              <a:t>)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cs typeface="Courier New" pitchFamily="49" charset="0"/>
              </a:rPr>
              <a:t>Searching, insertion, deletion is bounded by O(</a:t>
            </a:r>
            <a:r>
              <a:rPr lang="en-US" altLang="ko-KR" i="1" dirty="0">
                <a:solidFill>
                  <a:srgbClr val="000000"/>
                </a:solidFill>
                <a:latin typeface="Times New Roman" pitchFamily="18" charset="0"/>
                <a:cs typeface="Courier New" pitchFamily="49" charset="0"/>
              </a:rPr>
              <a:t>h</a:t>
            </a:r>
            <a:r>
              <a:rPr lang="en-US" altLang="ko-KR" dirty="0">
                <a:solidFill>
                  <a:srgbClr val="000000"/>
                </a:solidFill>
                <a:cs typeface="Courier New" pitchFamily="49" charset="0"/>
              </a:rPr>
              <a:t>),        where </a:t>
            </a:r>
            <a:r>
              <a:rPr lang="en-US" altLang="ko-KR" i="1" dirty="0">
                <a:solidFill>
                  <a:srgbClr val="000000"/>
                </a:solidFill>
                <a:latin typeface="Times New Roman" pitchFamily="18" charset="0"/>
                <a:cs typeface="Courier New" pitchFamily="49" charset="0"/>
              </a:rPr>
              <a:t>h</a:t>
            </a:r>
            <a:r>
              <a:rPr lang="en-US" altLang="ko-KR" dirty="0">
                <a:solidFill>
                  <a:srgbClr val="000000"/>
                </a:solidFill>
                <a:cs typeface="Courier New" pitchFamily="49" charset="0"/>
              </a:rPr>
              <a:t> is the height of a binary tree</a:t>
            </a:r>
          </a:p>
          <a:p>
            <a:pPr lvl="1" algn="just">
              <a:buFontTx/>
              <a:buNone/>
            </a:pPr>
            <a:r>
              <a:rPr lang="en-US" altLang="ko-KR" dirty="0">
                <a:solidFill>
                  <a:srgbClr val="000000"/>
                </a:solidFill>
                <a:cs typeface="Courier New" pitchFamily="49" charset="0"/>
              </a:rPr>
              <a:t>e.g.) AVL tree, 2-3 tree, red-black tree</a:t>
            </a:r>
            <a:endParaRPr lang="en-US" altLang="ko-KR" dirty="0">
              <a:ea typeface="바탕" pitchFamily="18" charset="-127"/>
            </a:endParaRPr>
          </a:p>
          <a:p>
            <a:endParaRPr lang="ko-KR" altLang="en-US" sz="18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84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4607067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35"/>
          <p:cNvSpPr>
            <a:spLocks noChangeShapeType="1"/>
          </p:cNvSpPr>
          <p:nvPr/>
        </p:nvSpPr>
        <p:spPr bwMode="auto">
          <a:xfrm flipV="1">
            <a:off x="5520928" y="4721111"/>
            <a:ext cx="4833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18228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Forests</a:t>
            </a:r>
          </a:p>
        </p:txBody>
      </p:sp>
      <p:sp>
        <p:nvSpPr>
          <p:cNvPr id="182281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Definition</a:t>
            </a:r>
          </a:p>
          <a:p>
            <a:pPr lvl="1"/>
            <a:r>
              <a:rPr lang="en-US" altLang="ko-KR" sz="1800" dirty="0"/>
              <a:t>A </a:t>
            </a:r>
            <a:r>
              <a:rPr lang="en-US" altLang="ko-KR" sz="1800" b="1" dirty="0"/>
              <a:t>forest</a:t>
            </a:r>
            <a:r>
              <a:rPr lang="en-US" altLang="ko-KR" sz="1800" dirty="0"/>
              <a:t> is a set of n ≥0 disjoint trees </a:t>
            </a:r>
          </a:p>
          <a:p>
            <a:r>
              <a:rPr lang="en-US" altLang="ko-KR" sz="2000" dirty="0"/>
              <a:t>Transforming between a forest and a binary tree</a:t>
            </a:r>
          </a:p>
          <a:p>
            <a:pPr lvl="1"/>
            <a:r>
              <a:rPr lang="en-US" altLang="ko-KR" sz="1800" dirty="0"/>
              <a:t>Removing the root of any tree </a:t>
            </a:r>
            <a:r>
              <a:rPr lang="en-US" altLang="ko-KR" sz="1800" dirty="0">
                <a:sym typeface="Wingdings" pitchFamily="2" charset="2"/>
              </a:rPr>
              <a:t></a:t>
            </a:r>
            <a:r>
              <a:rPr lang="en-US" altLang="ko-KR" sz="1800" dirty="0"/>
              <a:t> produce a forest of multiple binary trees</a:t>
            </a:r>
            <a:endParaRPr lang="ko-KR" altLang="en-US" sz="1800" dirty="0"/>
          </a:p>
          <a:p>
            <a:pPr lvl="1"/>
            <a:r>
              <a:rPr lang="en-US" altLang="ko-KR" sz="1800" dirty="0"/>
              <a:t>Linking all the binary trees together through sibling field of the root node </a:t>
            </a:r>
            <a:r>
              <a:rPr lang="en-US" altLang="ko-KR" sz="1800" dirty="0">
                <a:sym typeface="Wingdings" pitchFamily="2" charset="2"/>
              </a:rPr>
              <a:t> produce a binary tree from a forest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85</a:t>
            </a:fld>
            <a:r>
              <a:rPr lang="en-US" altLang="ko-KR"/>
              <a:t>-</a:t>
            </a:r>
            <a:endParaRPr lang="en-US" altLang="ko-KR" dirty="0"/>
          </a:p>
        </p:txBody>
      </p:sp>
      <p:grpSp>
        <p:nvGrpSpPr>
          <p:cNvPr id="182328" name="Group 56"/>
          <p:cNvGrpSpPr>
            <a:grpSpLocks/>
          </p:cNvGrpSpPr>
          <p:nvPr/>
        </p:nvGrpSpPr>
        <p:grpSpPr bwMode="auto">
          <a:xfrm>
            <a:off x="611188" y="3357563"/>
            <a:ext cx="3673475" cy="3240087"/>
            <a:chOff x="385" y="2115"/>
            <a:chExt cx="2314" cy="2041"/>
          </a:xfrm>
        </p:grpSpPr>
        <p:sp>
          <p:nvSpPr>
            <p:cNvPr id="182274" name="Line 2"/>
            <p:cNvSpPr>
              <a:spLocks noChangeShapeType="1"/>
            </p:cNvSpPr>
            <p:nvPr/>
          </p:nvSpPr>
          <p:spPr bwMode="auto">
            <a:xfrm flipH="1">
              <a:off x="1202" y="3431"/>
              <a:ext cx="9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82275" name="Line 3"/>
            <p:cNvSpPr>
              <a:spLocks noChangeShapeType="1"/>
            </p:cNvSpPr>
            <p:nvPr/>
          </p:nvSpPr>
          <p:spPr bwMode="auto">
            <a:xfrm flipH="1">
              <a:off x="1882" y="3249"/>
              <a:ext cx="18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82276" name="Line 4"/>
            <p:cNvSpPr>
              <a:spLocks noChangeShapeType="1"/>
            </p:cNvSpPr>
            <p:nvPr/>
          </p:nvSpPr>
          <p:spPr bwMode="auto">
            <a:xfrm>
              <a:off x="2154" y="3249"/>
              <a:ext cx="18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82277" name="Line 5"/>
            <p:cNvSpPr>
              <a:spLocks noChangeShapeType="1"/>
            </p:cNvSpPr>
            <p:nvPr/>
          </p:nvSpPr>
          <p:spPr bwMode="auto">
            <a:xfrm flipH="1">
              <a:off x="831" y="2849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82278" name="Line 6"/>
            <p:cNvSpPr>
              <a:spLocks noChangeShapeType="1"/>
            </p:cNvSpPr>
            <p:nvPr/>
          </p:nvSpPr>
          <p:spPr bwMode="auto">
            <a:xfrm flipH="1">
              <a:off x="1111" y="2433"/>
              <a:ext cx="181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82279" name="Line 7"/>
            <p:cNvSpPr>
              <a:spLocks noChangeShapeType="1"/>
            </p:cNvSpPr>
            <p:nvPr/>
          </p:nvSpPr>
          <p:spPr bwMode="auto">
            <a:xfrm>
              <a:off x="1338" y="2433"/>
              <a:ext cx="181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82282" name="Oval 10"/>
            <p:cNvSpPr>
              <a:spLocks noChangeArrowheads="1"/>
            </p:cNvSpPr>
            <p:nvPr/>
          </p:nvSpPr>
          <p:spPr bwMode="auto">
            <a:xfrm>
              <a:off x="1202" y="2206"/>
              <a:ext cx="272" cy="27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82283" name="Oval 11"/>
            <p:cNvSpPr>
              <a:spLocks noChangeArrowheads="1"/>
            </p:cNvSpPr>
            <p:nvPr/>
          </p:nvSpPr>
          <p:spPr bwMode="auto">
            <a:xfrm>
              <a:off x="930" y="2614"/>
              <a:ext cx="272" cy="27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82284" name="Oval 12"/>
            <p:cNvSpPr>
              <a:spLocks noChangeArrowheads="1"/>
            </p:cNvSpPr>
            <p:nvPr/>
          </p:nvSpPr>
          <p:spPr bwMode="auto">
            <a:xfrm>
              <a:off x="1474" y="2614"/>
              <a:ext cx="272" cy="27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82285" name="Oval 13"/>
            <p:cNvSpPr>
              <a:spLocks noChangeArrowheads="1"/>
            </p:cNvSpPr>
            <p:nvPr/>
          </p:nvSpPr>
          <p:spPr bwMode="auto">
            <a:xfrm>
              <a:off x="612" y="3022"/>
              <a:ext cx="272" cy="27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82286" name="Oval 14"/>
            <p:cNvSpPr>
              <a:spLocks noChangeArrowheads="1"/>
            </p:cNvSpPr>
            <p:nvPr/>
          </p:nvSpPr>
          <p:spPr bwMode="auto">
            <a:xfrm>
              <a:off x="1973" y="3022"/>
              <a:ext cx="272" cy="272"/>
            </a:xfrm>
            <a:prstGeom prst="ellipse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82287" name="Oval 15"/>
            <p:cNvSpPr>
              <a:spLocks noChangeArrowheads="1"/>
            </p:cNvSpPr>
            <p:nvPr/>
          </p:nvSpPr>
          <p:spPr bwMode="auto">
            <a:xfrm>
              <a:off x="1701" y="3430"/>
              <a:ext cx="272" cy="272"/>
            </a:xfrm>
            <a:prstGeom prst="ellipse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82288" name="Oval 16"/>
            <p:cNvSpPr>
              <a:spLocks noChangeArrowheads="1"/>
            </p:cNvSpPr>
            <p:nvPr/>
          </p:nvSpPr>
          <p:spPr bwMode="auto">
            <a:xfrm>
              <a:off x="2245" y="3430"/>
              <a:ext cx="272" cy="272"/>
            </a:xfrm>
            <a:prstGeom prst="ellipse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82289" name="Oval 17"/>
            <p:cNvSpPr>
              <a:spLocks noChangeArrowheads="1"/>
            </p:cNvSpPr>
            <p:nvPr/>
          </p:nvSpPr>
          <p:spPr bwMode="auto">
            <a:xfrm>
              <a:off x="1156" y="3204"/>
              <a:ext cx="272" cy="27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82290" name="Oval 18"/>
            <p:cNvSpPr>
              <a:spLocks noChangeArrowheads="1"/>
            </p:cNvSpPr>
            <p:nvPr/>
          </p:nvSpPr>
          <p:spPr bwMode="auto">
            <a:xfrm>
              <a:off x="1058" y="3719"/>
              <a:ext cx="272" cy="27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82291" name="Text Box 19"/>
            <p:cNvSpPr txBox="1">
              <a:spLocks noChangeArrowheads="1"/>
            </p:cNvSpPr>
            <p:nvPr/>
          </p:nvSpPr>
          <p:spPr bwMode="auto">
            <a:xfrm>
              <a:off x="1223" y="2227"/>
              <a:ext cx="2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946" y="2630"/>
              <a:ext cx="2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628" y="3052"/>
              <a:ext cx="2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82294" name="Text Box 22"/>
            <p:cNvSpPr txBox="1">
              <a:spLocks noChangeArrowheads="1"/>
            </p:cNvSpPr>
            <p:nvPr/>
          </p:nvSpPr>
          <p:spPr bwMode="auto">
            <a:xfrm>
              <a:off x="1506" y="2630"/>
              <a:ext cx="2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82295" name="Text Box 23"/>
            <p:cNvSpPr txBox="1">
              <a:spLocks noChangeArrowheads="1"/>
            </p:cNvSpPr>
            <p:nvPr/>
          </p:nvSpPr>
          <p:spPr bwMode="auto">
            <a:xfrm>
              <a:off x="1172" y="3229"/>
              <a:ext cx="2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182296" name="Text Box 24"/>
            <p:cNvSpPr txBox="1">
              <a:spLocks noChangeArrowheads="1"/>
            </p:cNvSpPr>
            <p:nvPr/>
          </p:nvSpPr>
          <p:spPr bwMode="auto">
            <a:xfrm>
              <a:off x="1066" y="3748"/>
              <a:ext cx="2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182297" name="Text Box 25"/>
            <p:cNvSpPr txBox="1">
              <a:spLocks noChangeArrowheads="1"/>
            </p:cNvSpPr>
            <p:nvPr/>
          </p:nvSpPr>
          <p:spPr bwMode="auto">
            <a:xfrm>
              <a:off x="1989" y="3038"/>
              <a:ext cx="2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182298" name="Text Box 26"/>
            <p:cNvSpPr txBox="1">
              <a:spLocks noChangeArrowheads="1"/>
            </p:cNvSpPr>
            <p:nvPr/>
          </p:nvSpPr>
          <p:spPr bwMode="auto">
            <a:xfrm>
              <a:off x="1709" y="3452"/>
              <a:ext cx="2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182299" name="Text Box 27"/>
            <p:cNvSpPr txBox="1">
              <a:spLocks noChangeArrowheads="1"/>
            </p:cNvSpPr>
            <p:nvPr/>
          </p:nvSpPr>
          <p:spPr bwMode="auto">
            <a:xfrm>
              <a:off x="2253" y="3446"/>
              <a:ext cx="2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182300" name="Oval 28"/>
            <p:cNvSpPr>
              <a:spLocks noChangeArrowheads="1"/>
            </p:cNvSpPr>
            <p:nvPr/>
          </p:nvSpPr>
          <p:spPr bwMode="auto">
            <a:xfrm>
              <a:off x="385" y="2115"/>
              <a:ext cx="2314" cy="204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82301" name="Text Box 29"/>
            <p:cNvSpPr txBox="1">
              <a:spLocks noChangeArrowheads="1"/>
            </p:cNvSpPr>
            <p:nvPr/>
          </p:nvSpPr>
          <p:spPr bwMode="auto">
            <a:xfrm>
              <a:off x="1820" y="2387"/>
              <a:ext cx="67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Forest </a:t>
              </a:r>
            </a:p>
          </p:txBody>
        </p:sp>
      </p:grpSp>
      <p:sp>
        <p:nvSpPr>
          <p:cNvPr id="182302" name="Line 30"/>
          <p:cNvSpPr>
            <a:spLocks noChangeShapeType="1"/>
          </p:cNvSpPr>
          <p:nvPr/>
        </p:nvSpPr>
        <p:spPr bwMode="auto">
          <a:xfrm flipH="1">
            <a:off x="6659563" y="4181475"/>
            <a:ext cx="263525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82303" name="Line 31"/>
          <p:cNvSpPr>
            <a:spLocks noChangeShapeType="1"/>
          </p:cNvSpPr>
          <p:nvPr/>
        </p:nvSpPr>
        <p:spPr bwMode="auto">
          <a:xfrm flipH="1">
            <a:off x="7596188" y="4267200"/>
            <a:ext cx="2889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2304" name="Line 32"/>
          <p:cNvSpPr>
            <a:spLocks noChangeShapeType="1"/>
          </p:cNvSpPr>
          <p:nvPr/>
        </p:nvSpPr>
        <p:spPr bwMode="auto">
          <a:xfrm>
            <a:off x="8027988" y="4267200"/>
            <a:ext cx="2889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2305" name="Line 33"/>
          <p:cNvSpPr>
            <a:spLocks noChangeShapeType="1"/>
          </p:cNvSpPr>
          <p:nvPr/>
        </p:nvSpPr>
        <p:spPr bwMode="auto">
          <a:xfrm flipH="1">
            <a:off x="4945063" y="4881563"/>
            <a:ext cx="287337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2306" name="Line 34"/>
          <p:cNvSpPr>
            <a:spLocks noChangeShapeType="1"/>
          </p:cNvSpPr>
          <p:nvPr/>
        </p:nvSpPr>
        <p:spPr bwMode="auto">
          <a:xfrm flipH="1">
            <a:off x="5389563" y="4221163"/>
            <a:ext cx="287337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2307" name="Line 35"/>
          <p:cNvSpPr>
            <a:spLocks noChangeShapeType="1"/>
          </p:cNvSpPr>
          <p:nvPr/>
        </p:nvSpPr>
        <p:spPr bwMode="auto">
          <a:xfrm>
            <a:off x="5749925" y="4221163"/>
            <a:ext cx="287338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2308" name="Oval 36"/>
          <p:cNvSpPr>
            <a:spLocks noChangeArrowheads="1"/>
          </p:cNvSpPr>
          <p:nvPr/>
        </p:nvSpPr>
        <p:spPr bwMode="auto">
          <a:xfrm>
            <a:off x="5534025" y="3860800"/>
            <a:ext cx="431800" cy="4318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2309" name="Oval 37"/>
          <p:cNvSpPr>
            <a:spLocks noChangeArrowheads="1"/>
          </p:cNvSpPr>
          <p:nvPr/>
        </p:nvSpPr>
        <p:spPr bwMode="auto">
          <a:xfrm>
            <a:off x="5102225" y="4508500"/>
            <a:ext cx="431800" cy="4318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2310" name="Oval 38"/>
          <p:cNvSpPr>
            <a:spLocks noChangeArrowheads="1"/>
          </p:cNvSpPr>
          <p:nvPr/>
        </p:nvSpPr>
        <p:spPr bwMode="auto">
          <a:xfrm>
            <a:off x="5965825" y="4508500"/>
            <a:ext cx="431800" cy="4318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2311" name="Oval 39"/>
          <p:cNvSpPr>
            <a:spLocks noChangeArrowheads="1"/>
          </p:cNvSpPr>
          <p:nvPr/>
        </p:nvSpPr>
        <p:spPr bwMode="auto">
          <a:xfrm>
            <a:off x="4597400" y="5156200"/>
            <a:ext cx="431800" cy="4318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2312" name="Oval 40"/>
          <p:cNvSpPr>
            <a:spLocks noChangeArrowheads="1"/>
          </p:cNvSpPr>
          <p:nvPr/>
        </p:nvSpPr>
        <p:spPr bwMode="auto">
          <a:xfrm>
            <a:off x="7740650" y="3906838"/>
            <a:ext cx="431800" cy="43180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2313" name="Oval 41"/>
          <p:cNvSpPr>
            <a:spLocks noChangeArrowheads="1"/>
          </p:cNvSpPr>
          <p:nvPr/>
        </p:nvSpPr>
        <p:spPr bwMode="auto">
          <a:xfrm>
            <a:off x="7308850" y="4554538"/>
            <a:ext cx="431800" cy="43180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2314" name="Oval 42"/>
          <p:cNvSpPr>
            <a:spLocks noChangeArrowheads="1"/>
          </p:cNvSpPr>
          <p:nvPr/>
        </p:nvSpPr>
        <p:spPr bwMode="auto">
          <a:xfrm>
            <a:off x="8172450" y="4554538"/>
            <a:ext cx="431800" cy="43180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2315" name="Oval 43"/>
          <p:cNvSpPr>
            <a:spLocks noChangeArrowheads="1"/>
          </p:cNvSpPr>
          <p:nvPr/>
        </p:nvSpPr>
        <p:spPr bwMode="auto">
          <a:xfrm>
            <a:off x="6707188" y="3821113"/>
            <a:ext cx="431800" cy="431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2316" name="Oval 44"/>
          <p:cNvSpPr>
            <a:spLocks noChangeArrowheads="1"/>
          </p:cNvSpPr>
          <p:nvPr/>
        </p:nvSpPr>
        <p:spPr bwMode="auto">
          <a:xfrm>
            <a:off x="6516688" y="4524375"/>
            <a:ext cx="431800" cy="431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2317" name="Text Box 45"/>
          <p:cNvSpPr txBox="1">
            <a:spLocks noChangeArrowheads="1"/>
          </p:cNvSpPr>
          <p:nvPr/>
        </p:nvSpPr>
        <p:spPr bwMode="auto">
          <a:xfrm>
            <a:off x="5567363" y="3894138"/>
            <a:ext cx="390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82318" name="Text Box 46"/>
          <p:cNvSpPr txBox="1">
            <a:spLocks noChangeArrowheads="1"/>
          </p:cNvSpPr>
          <p:nvPr/>
        </p:nvSpPr>
        <p:spPr bwMode="auto">
          <a:xfrm>
            <a:off x="5127625" y="4533900"/>
            <a:ext cx="390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82319" name="Text Box 47"/>
          <p:cNvSpPr txBox="1">
            <a:spLocks noChangeArrowheads="1"/>
          </p:cNvSpPr>
          <p:nvPr/>
        </p:nvSpPr>
        <p:spPr bwMode="auto">
          <a:xfrm>
            <a:off x="4622800" y="5203825"/>
            <a:ext cx="390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182320" name="Text Box 48"/>
          <p:cNvSpPr txBox="1">
            <a:spLocks noChangeArrowheads="1"/>
          </p:cNvSpPr>
          <p:nvPr/>
        </p:nvSpPr>
        <p:spPr bwMode="auto">
          <a:xfrm>
            <a:off x="6016625" y="4533900"/>
            <a:ext cx="327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182321" name="Text Box 49"/>
          <p:cNvSpPr txBox="1">
            <a:spLocks noChangeArrowheads="1"/>
          </p:cNvSpPr>
          <p:nvPr/>
        </p:nvSpPr>
        <p:spPr bwMode="auto">
          <a:xfrm>
            <a:off x="6732588" y="3860800"/>
            <a:ext cx="390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82322" name="Text Box 50"/>
          <p:cNvSpPr txBox="1">
            <a:spLocks noChangeArrowheads="1"/>
          </p:cNvSpPr>
          <p:nvPr/>
        </p:nvSpPr>
        <p:spPr bwMode="auto">
          <a:xfrm>
            <a:off x="6529388" y="4570413"/>
            <a:ext cx="390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182323" name="Text Box 51"/>
          <p:cNvSpPr txBox="1">
            <a:spLocks noChangeArrowheads="1"/>
          </p:cNvSpPr>
          <p:nvPr/>
        </p:nvSpPr>
        <p:spPr bwMode="auto">
          <a:xfrm>
            <a:off x="7766050" y="3932238"/>
            <a:ext cx="390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182324" name="Text Box 52"/>
          <p:cNvSpPr txBox="1">
            <a:spLocks noChangeArrowheads="1"/>
          </p:cNvSpPr>
          <p:nvPr/>
        </p:nvSpPr>
        <p:spPr bwMode="auto">
          <a:xfrm>
            <a:off x="7321550" y="4589463"/>
            <a:ext cx="390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182325" name="Text Box 53"/>
          <p:cNvSpPr txBox="1">
            <a:spLocks noChangeArrowheads="1"/>
          </p:cNvSpPr>
          <p:nvPr/>
        </p:nvSpPr>
        <p:spPr bwMode="auto">
          <a:xfrm>
            <a:off x="8185150" y="4579938"/>
            <a:ext cx="390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82326" name="Line 54"/>
          <p:cNvSpPr>
            <a:spLocks noChangeShapeType="1"/>
          </p:cNvSpPr>
          <p:nvPr/>
        </p:nvSpPr>
        <p:spPr bwMode="auto">
          <a:xfrm>
            <a:off x="5965825" y="4076700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2327" name="Line 55"/>
          <p:cNvSpPr>
            <a:spLocks noChangeShapeType="1"/>
          </p:cNvSpPr>
          <p:nvPr/>
        </p:nvSpPr>
        <p:spPr bwMode="auto">
          <a:xfrm>
            <a:off x="7189788" y="4076700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7521DF-749A-1D48-819F-7F951A3209D8}"/>
              </a:ext>
            </a:extLst>
          </p:cNvPr>
          <p:cNvSpPr txBox="1"/>
          <p:nvPr/>
        </p:nvSpPr>
        <p:spPr>
          <a:xfrm>
            <a:off x="6228184" y="260648"/>
            <a:ext cx="240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시험 안 나옴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386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182307" grpId="0" animBg="1"/>
      <p:bldP spid="182326" grpId="0" animBg="1"/>
      <p:bldP spid="18232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Transforming a Forest to a Binary Tree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Definition</a:t>
            </a:r>
          </a:p>
          <a:p>
            <a:pPr lvl="1"/>
            <a:r>
              <a:rPr lang="en-US" altLang="ko-KR" dirty="0"/>
              <a:t> If T</a:t>
            </a:r>
            <a:r>
              <a:rPr lang="en-US" altLang="ko-KR" baseline="-25000" dirty="0"/>
              <a:t>1</a:t>
            </a:r>
            <a:r>
              <a:rPr lang="en-US" altLang="ko-KR" dirty="0"/>
              <a:t>,···,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n</a:t>
            </a:r>
            <a:r>
              <a:rPr lang="en-US" altLang="ko-KR" dirty="0"/>
              <a:t> is a forest of trees, then the binary tree corresponding to this forest, denoted by B(T</a:t>
            </a:r>
            <a:r>
              <a:rPr lang="en-US" altLang="ko-KR" baseline="-25000" dirty="0"/>
              <a:t>1</a:t>
            </a:r>
            <a:r>
              <a:rPr lang="en-US" altLang="ko-KR" dirty="0"/>
              <a:t>,…,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n</a:t>
            </a:r>
            <a:r>
              <a:rPr lang="en-US" altLang="ko-KR" dirty="0"/>
              <a:t>):</a:t>
            </a:r>
          </a:p>
          <a:p>
            <a:pPr lvl="2"/>
            <a:r>
              <a:rPr lang="en-US" altLang="ko-KR" dirty="0"/>
              <a:t>is empty, if n = 0</a:t>
            </a:r>
          </a:p>
          <a:p>
            <a:pPr lvl="2"/>
            <a:r>
              <a:rPr lang="en-US" altLang="ko-KR" dirty="0"/>
              <a:t>has root equal to root (T</a:t>
            </a:r>
            <a:r>
              <a:rPr lang="en-US" altLang="ko-KR" sz="1800" baseline="-25000" dirty="0"/>
              <a:t>1</a:t>
            </a:r>
            <a:r>
              <a:rPr lang="en-US" altLang="ko-KR" dirty="0"/>
              <a:t>); has left </a:t>
            </a:r>
            <a:r>
              <a:rPr lang="en-US" altLang="ko-KR" dirty="0" err="1"/>
              <a:t>subtree</a:t>
            </a:r>
            <a:r>
              <a:rPr lang="en-US" altLang="ko-KR" dirty="0"/>
              <a:t> equal to B(T</a:t>
            </a:r>
            <a:r>
              <a:rPr lang="en-US" altLang="ko-KR" sz="1800" baseline="-25000" dirty="0"/>
              <a:t>11</a:t>
            </a:r>
            <a:r>
              <a:rPr lang="en-US" altLang="ko-KR" dirty="0"/>
              <a:t>,T</a:t>
            </a:r>
            <a:r>
              <a:rPr lang="en-US" altLang="ko-KR" sz="1800" baseline="-25000" dirty="0"/>
              <a:t>12</a:t>
            </a:r>
            <a:r>
              <a:rPr lang="en-US" altLang="ko-KR" dirty="0"/>
              <a:t>,…,T</a:t>
            </a:r>
            <a:r>
              <a:rPr lang="en-US" altLang="ko-KR" sz="1800" baseline="-25000" dirty="0"/>
              <a:t>1m</a:t>
            </a:r>
            <a:r>
              <a:rPr lang="en-US" altLang="ko-KR" dirty="0"/>
              <a:t>), where T</a:t>
            </a:r>
            <a:r>
              <a:rPr lang="en-US" altLang="ko-KR" sz="1800" baseline="-25000" dirty="0"/>
              <a:t>11</a:t>
            </a:r>
            <a:r>
              <a:rPr lang="en-US" altLang="ko-KR" dirty="0"/>
              <a:t>,T</a:t>
            </a:r>
            <a:r>
              <a:rPr lang="en-US" altLang="ko-KR" sz="1800" baseline="-25000" dirty="0"/>
              <a:t>12</a:t>
            </a:r>
            <a:r>
              <a:rPr lang="en-US" altLang="ko-KR" dirty="0"/>
              <a:t>,… ,T</a:t>
            </a:r>
            <a:r>
              <a:rPr lang="en-US" altLang="ko-KR" sz="1800" baseline="-25000" dirty="0"/>
              <a:t>1m</a:t>
            </a:r>
            <a:r>
              <a:rPr lang="en-US" altLang="ko-KR" dirty="0"/>
              <a:t> are the </a:t>
            </a:r>
            <a:r>
              <a:rPr lang="en-US" altLang="ko-KR" dirty="0" err="1"/>
              <a:t>subtrees</a:t>
            </a:r>
            <a:r>
              <a:rPr lang="en-US" altLang="ko-KR" dirty="0"/>
              <a:t> of root(T</a:t>
            </a:r>
            <a:r>
              <a:rPr lang="en-US" altLang="ko-KR" sz="1800" baseline="-25000" dirty="0"/>
              <a:t>1</a:t>
            </a:r>
            <a:r>
              <a:rPr lang="en-US" altLang="ko-KR" dirty="0"/>
              <a:t>); and has right </a:t>
            </a:r>
            <a:r>
              <a:rPr lang="en-US" altLang="ko-KR" dirty="0" err="1"/>
              <a:t>subtree</a:t>
            </a:r>
            <a:r>
              <a:rPr lang="en-US" altLang="ko-KR" dirty="0"/>
              <a:t> B(T</a:t>
            </a:r>
            <a:r>
              <a:rPr lang="en-US" altLang="ko-KR" sz="1800" baseline="-25000" dirty="0"/>
              <a:t>2</a:t>
            </a:r>
            <a:r>
              <a:rPr lang="en-US" altLang="ko-KR" dirty="0"/>
              <a:t>,…, </a:t>
            </a:r>
            <a:r>
              <a:rPr lang="en-US" altLang="ko-KR" dirty="0" err="1"/>
              <a:t>T</a:t>
            </a:r>
            <a:r>
              <a:rPr lang="en-US" altLang="ko-KR" sz="1800" baseline="-25000" dirty="0" err="1"/>
              <a:t>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86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183300" name="Line 4"/>
          <p:cNvSpPr>
            <a:spLocks noChangeShapeType="1"/>
          </p:cNvSpPr>
          <p:nvPr/>
        </p:nvSpPr>
        <p:spPr bwMode="auto">
          <a:xfrm>
            <a:off x="7164388" y="4437063"/>
            <a:ext cx="649287" cy="5286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83301" name="Line 5"/>
          <p:cNvSpPr>
            <a:spLocks noChangeShapeType="1"/>
          </p:cNvSpPr>
          <p:nvPr/>
        </p:nvSpPr>
        <p:spPr bwMode="auto">
          <a:xfrm>
            <a:off x="6588125" y="3860800"/>
            <a:ext cx="431800" cy="3603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83302" name="Line 6"/>
          <p:cNvSpPr>
            <a:spLocks noChangeShapeType="1"/>
          </p:cNvSpPr>
          <p:nvPr/>
        </p:nvSpPr>
        <p:spPr bwMode="auto">
          <a:xfrm flipH="1">
            <a:off x="1763713" y="5518150"/>
            <a:ext cx="287337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183303" name="Line 7"/>
          <p:cNvSpPr>
            <a:spLocks noChangeShapeType="1"/>
          </p:cNvSpPr>
          <p:nvPr/>
        </p:nvSpPr>
        <p:spPr bwMode="auto">
          <a:xfrm flipH="1">
            <a:off x="2987675" y="5229225"/>
            <a:ext cx="2889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3304" name="Line 8"/>
          <p:cNvSpPr>
            <a:spLocks noChangeShapeType="1"/>
          </p:cNvSpPr>
          <p:nvPr/>
        </p:nvSpPr>
        <p:spPr bwMode="auto">
          <a:xfrm>
            <a:off x="3419475" y="5229225"/>
            <a:ext cx="2889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3305" name="Line 9"/>
          <p:cNvSpPr>
            <a:spLocks noChangeShapeType="1"/>
          </p:cNvSpPr>
          <p:nvPr/>
        </p:nvSpPr>
        <p:spPr bwMode="auto">
          <a:xfrm flipH="1">
            <a:off x="1319213" y="4594225"/>
            <a:ext cx="28733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3306" name="Line 10"/>
          <p:cNvSpPr>
            <a:spLocks noChangeShapeType="1"/>
          </p:cNvSpPr>
          <p:nvPr/>
        </p:nvSpPr>
        <p:spPr bwMode="auto">
          <a:xfrm flipH="1">
            <a:off x="1763713" y="3933825"/>
            <a:ext cx="287337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3307" name="Line 11"/>
          <p:cNvSpPr>
            <a:spLocks noChangeShapeType="1"/>
          </p:cNvSpPr>
          <p:nvPr/>
        </p:nvSpPr>
        <p:spPr bwMode="auto">
          <a:xfrm>
            <a:off x="2124075" y="3933825"/>
            <a:ext cx="287338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3308" name="Oval 12"/>
          <p:cNvSpPr>
            <a:spLocks noChangeArrowheads="1"/>
          </p:cNvSpPr>
          <p:nvPr/>
        </p:nvSpPr>
        <p:spPr bwMode="auto">
          <a:xfrm>
            <a:off x="1908175" y="3573463"/>
            <a:ext cx="431800" cy="4318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3309" name="Oval 13"/>
          <p:cNvSpPr>
            <a:spLocks noChangeArrowheads="1"/>
          </p:cNvSpPr>
          <p:nvPr/>
        </p:nvSpPr>
        <p:spPr bwMode="auto">
          <a:xfrm>
            <a:off x="1476375" y="4221163"/>
            <a:ext cx="431800" cy="4318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3310" name="Oval 14"/>
          <p:cNvSpPr>
            <a:spLocks noChangeArrowheads="1"/>
          </p:cNvSpPr>
          <p:nvPr/>
        </p:nvSpPr>
        <p:spPr bwMode="auto">
          <a:xfrm>
            <a:off x="2339975" y="4221163"/>
            <a:ext cx="431800" cy="4318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3311" name="Oval 15"/>
          <p:cNvSpPr>
            <a:spLocks noChangeArrowheads="1"/>
          </p:cNvSpPr>
          <p:nvPr/>
        </p:nvSpPr>
        <p:spPr bwMode="auto">
          <a:xfrm>
            <a:off x="971550" y="4868863"/>
            <a:ext cx="431800" cy="4318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3312" name="Oval 16"/>
          <p:cNvSpPr>
            <a:spLocks noChangeArrowheads="1"/>
          </p:cNvSpPr>
          <p:nvPr/>
        </p:nvSpPr>
        <p:spPr bwMode="auto">
          <a:xfrm>
            <a:off x="3132138" y="4868863"/>
            <a:ext cx="431800" cy="43180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3313" name="Oval 17"/>
          <p:cNvSpPr>
            <a:spLocks noChangeArrowheads="1"/>
          </p:cNvSpPr>
          <p:nvPr/>
        </p:nvSpPr>
        <p:spPr bwMode="auto">
          <a:xfrm>
            <a:off x="2700338" y="5516563"/>
            <a:ext cx="431800" cy="43180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3314" name="Oval 18"/>
          <p:cNvSpPr>
            <a:spLocks noChangeArrowheads="1"/>
          </p:cNvSpPr>
          <p:nvPr/>
        </p:nvSpPr>
        <p:spPr bwMode="auto">
          <a:xfrm>
            <a:off x="3563938" y="5516563"/>
            <a:ext cx="431800" cy="43180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3315" name="Oval 19"/>
          <p:cNvSpPr>
            <a:spLocks noChangeArrowheads="1"/>
          </p:cNvSpPr>
          <p:nvPr/>
        </p:nvSpPr>
        <p:spPr bwMode="auto">
          <a:xfrm>
            <a:off x="1835150" y="5157788"/>
            <a:ext cx="431800" cy="431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3316" name="Oval 20"/>
          <p:cNvSpPr>
            <a:spLocks noChangeArrowheads="1"/>
          </p:cNvSpPr>
          <p:nvPr/>
        </p:nvSpPr>
        <p:spPr bwMode="auto">
          <a:xfrm>
            <a:off x="1475656" y="5949950"/>
            <a:ext cx="431800" cy="431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3317" name="Text Box 21"/>
          <p:cNvSpPr txBox="1">
            <a:spLocks noChangeArrowheads="1"/>
          </p:cNvSpPr>
          <p:nvPr/>
        </p:nvSpPr>
        <p:spPr bwMode="auto">
          <a:xfrm>
            <a:off x="1941513" y="3606800"/>
            <a:ext cx="390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83318" name="Text Box 22"/>
          <p:cNvSpPr txBox="1">
            <a:spLocks noChangeArrowheads="1"/>
          </p:cNvSpPr>
          <p:nvPr/>
        </p:nvSpPr>
        <p:spPr bwMode="auto">
          <a:xfrm>
            <a:off x="1501775" y="4246563"/>
            <a:ext cx="390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83319" name="Text Box 23"/>
          <p:cNvSpPr txBox="1">
            <a:spLocks noChangeArrowheads="1"/>
          </p:cNvSpPr>
          <p:nvPr/>
        </p:nvSpPr>
        <p:spPr bwMode="auto">
          <a:xfrm>
            <a:off x="996950" y="4916488"/>
            <a:ext cx="390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183320" name="Text Box 24"/>
          <p:cNvSpPr txBox="1">
            <a:spLocks noChangeArrowheads="1"/>
          </p:cNvSpPr>
          <p:nvPr/>
        </p:nvSpPr>
        <p:spPr bwMode="auto">
          <a:xfrm>
            <a:off x="2390775" y="4246563"/>
            <a:ext cx="327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183321" name="Text Box 25"/>
          <p:cNvSpPr txBox="1">
            <a:spLocks noChangeArrowheads="1"/>
          </p:cNvSpPr>
          <p:nvPr/>
        </p:nvSpPr>
        <p:spPr bwMode="auto">
          <a:xfrm>
            <a:off x="1860550" y="5197475"/>
            <a:ext cx="390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83322" name="Text Box 26"/>
          <p:cNvSpPr txBox="1">
            <a:spLocks noChangeArrowheads="1"/>
          </p:cNvSpPr>
          <p:nvPr/>
        </p:nvSpPr>
        <p:spPr bwMode="auto">
          <a:xfrm>
            <a:off x="1521014" y="5985102"/>
            <a:ext cx="390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183323" name="Text Box 27"/>
          <p:cNvSpPr txBox="1">
            <a:spLocks noChangeArrowheads="1"/>
          </p:cNvSpPr>
          <p:nvPr/>
        </p:nvSpPr>
        <p:spPr bwMode="auto">
          <a:xfrm>
            <a:off x="3157538" y="4894263"/>
            <a:ext cx="390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183324" name="Text Box 28"/>
          <p:cNvSpPr txBox="1">
            <a:spLocks noChangeArrowheads="1"/>
          </p:cNvSpPr>
          <p:nvPr/>
        </p:nvSpPr>
        <p:spPr bwMode="auto">
          <a:xfrm>
            <a:off x="2713038" y="5551488"/>
            <a:ext cx="390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183325" name="Text Box 29"/>
          <p:cNvSpPr txBox="1">
            <a:spLocks noChangeArrowheads="1"/>
          </p:cNvSpPr>
          <p:nvPr/>
        </p:nvSpPr>
        <p:spPr bwMode="auto">
          <a:xfrm>
            <a:off x="3576638" y="5541963"/>
            <a:ext cx="390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83326" name="Oval 30"/>
          <p:cNvSpPr>
            <a:spLocks noChangeArrowheads="1"/>
          </p:cNvSpPr>
          <p:nvPr/>
        </p:nvSpPr>
        <p:spPr bwMode="auto">
          <a:xfrm>
            <a:off x="611188" y="3429000"/>
            <a:ext cx="3673475" cy="3240088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83327" name="Text Box 31"/>
          <p:cNvSpPr txBox="1">
            <a:spLocks noChangeArrowheads="1"/>
          </p:cNvSpPr>
          <p:nvPr/>
        </p:nvSpPr>
        <p:spPr bwMode="auto">
          <a:xfrm>
            <a:off x="2889469" y="3860800"/>
            <a:ext cx="10711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Forest </a:t>
            </a:r>
          </a:p>
        </p:txBody>
      </p:sp>
      <p:sp>
        <p:nvSpPr>
          <p:cNvPr id="183328" name="Line 32"/>
          <p:cNvSpPr>
            <a:spLocks noChangeShapeType="1"/>
          </p:cNvSpPr>
          <p:nvPr/>
        </p:nvSpPr>
        <p:spPr bwMode="auto">
          <a:xfrm flipH="1">
            <a:off x="5580063" y="4508500"/>
            <a:ext cx="28733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3329" name="Line 33"/>
          <p:cNvSpPr>
            <a:spLocks noChangeShapeType="1"/>
          </p:cNvSpPr>
          <p:nvPr/>
        </p:nvSpPr>
        <p:spPr bwMode="auto">
          <a:xfrm flipH="1">
            <a:off x="6105525" y="3836988"/>
            <a:ext cx="287338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3330" name="Line 34"/>
          <p:cNvSpPr>
            <a:spLocks noChangeShapeType="1"/>
          </p:cNvSpPr>
          <p:nvPr/>
        </p:nvSpPr>
        <p:spPr bwMode="auto">
          <a:xfrm>
            <a:off x="6011863" y="4508500"/>
            <a:ext cx="287337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3331" name="Oval 35"/>
          <p:cNvSpPr>
            <a:spLocks noChangeArrowheads="1"/>
          </p:cNvSpPr>
          <p:nvPr/>
        </p:nvSpPr>
        <p:spPr bwMode="auto">
          <a:xfrm>
            <a:off x="6249988" y="3476625"/>
            <a:ext cx="431800" cy="4318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3332" name="Oval 36"/>
          <p:cNvSpPr>
            <a:spLocks noChangeArrowheads="1"/>
          </p:cNvSpPr>
          <p:nvPr/>
        </p:nvSpPr>
        <p:spPr bwMode="auto">
          <a:xfrm>
            <a:off x="5818188" y="4124325"/>
            <a:ext cx="431800" cy="4318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3333" name="Oval 37"/>
          <p:cNvSpPr>
            <a:spLocks noChangeArrowheads="1"/>
          </p:cNvSpPr>
          <p:nvPr/>
        </p:nvSpPr>
        <p:spPr bwMode="auto">
          <a:xfrm>
            <a:off x="6034088" y="4772025"/>
            <a:ext cx="431800" cy="4318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3334" name="Oval 38"/>
          <p:cNvSpPr>
            <a:spLocks noChangeArrowheads="1"/>
          </p:cNvSpPr>
          <p:nvPr/>
        </p:nvSpPr>
        <p:spPr bwMode="auto">
          <a:xfrm>
            <a:off x="5313363" y="4772025"/>
            <a:ext cx="431800" cy="4318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3335" name="Text Box 39"/>
          <p:cNvSpPr txBox="1">
            <a:spLocks noChangeArrowheads="1"/>
          </p:cNvSpPr>
          <p:nvPr/>
        </p:nvSpPr>
        <p:spPr bwMode="auto">
          <a:xfrm>
            <a:off x="6283325" y="3509963"/>
            <a:ext cx="390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83336" name="Text Box 40"/>
          <p:cNvSpPr txBox="1">
            <a:spLocks noChangeArrowheads="1"/>
          </p:cNvSpPr>
          <p:nvPr/>
        </p:nvSpPr>
        <p:spPr bwMode="auto">
          <a:xfrm>
            <a:off x="5843588" y="4149725"/>
            <a:ext cx="390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83337" name="Text Box 41"/>
          <p:cNvSpPr txBox="1">
            <a:spLocks noChangeArrowheads="1"/>
          </p:cNvSpPr>
          <p:nvPr/>
        </p:nvSpPr>
        <p:spPr bwMode="auto">
          <a:xfrm>
            <a:off x="5338763" y="4819650"/>
            <a:ext cx="390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183338" name="Text Box 42"/>
          <p:cNvSpPr txBox="1">
            <a:spLocks noChangeArrowheads="1"/>
          </p:cNvSpPr>
          <p:nvPr/>
        </p:nvSpPr>
        <p:spPr bwMode="auto">
          <a:xfrm>
            <a:off x="6084888" y="4797425"/>
            <a:ext cx="327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183339" name="Line 43"/>
          <p:cNvSpPr>
            <a:spLocks noChangeShapeType="1"/>
          </p:cNvSpPr>
          <p:nvPr/>
        </p:nvSpPr>
        <p:spPr bwMode="auto">
          <a:xfrm flipH="1">
            <a:off x="6830105" y="4516438"/>
            <a:ext cx="219982" cy="522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183340" name="Oval 44"/>
          <p:cNvSpPr>
            <a:spLocks noChangeArrowheads="1"/>
          </p:cNvSpPr>
          <p:nvPr/>
        </p:nvSpPr>
        <p:spPr bwMode="auto">
          <a:xfrm>
            <a:off x="6851650" y="4181475"/>
            <a:ext cx="431800" cy="431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3341" name="Oval 45"/>
          <p:cNvSpPr>
            <a:spLocks noChangeArrowheads="1"/>
          </p:cNvSpPr>
          <p:nvPr/>
        </p:nvSpPr>
        <p:spPr bwMode="auto">
          <a:xfrm>
            <a:off x="6614205" y="4967288"/>
            <a:ext cx="431800" cy="431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3342" name="Text Box 46"/>
          <p:cNvSpPr txBox="1">
            <a:spLocks noChangeArrowheads="1"/>
          </p:cNvSpPr>
          <p:nvPr/>
        </p:nvSpPr>
        <p:spPr bwMode="auto">
          <a:xfrm>
            <a:off x="6877050" y="4221163"/>
            <a:ext cx="390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83343" name="Text Box 47"/>
          <p:cNvSpPr txBox="1">
            <a:spLocks noChangeArrowheads="1"/>
          </p:cNvSpPr>
          <p:nvPr/>
        </p:nvSpPr>
        <p:spPr bwMode="auto">
          <a:xfrm>
            <a:off x="6648677" y="5013325"/>
            <a:ext cx="390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183344" name="Line 48"/>
          <p:cNvSpPr>
            <a:spLocks noChangeShapeType="1"/>
          </p:cNvSpPr>
          <p:nvPr/>
        </p:nvSpPr>
        <p:spPr bwMode="auto">
          <a:xfrm flipH="1">
            <a:off x="7570788" y="5156200"/>
            <a:ext cx="2889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3345" name="Line 49"/>
          <p:cNvSpPr>
            <a:spLocks noChangeShapeType="1"/>
          </p:cNvSpPr>
          <p:nvPr/>
        </p:nvSpPr>
        <p:spPr bwMode="auto">
          <a:xfrm>
            <a:off x="8002587" y="5195434"/>
            <a:ext cx="2889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3346" name="Oval 50"/>
          <p:cNvSpPr>
            <a:spLocks noChangeArrowheads="1"/>
          </p:cNvSpPr>
          <p:nvPr/>
        </p:nvSpPr>
        <p:spPr bwMode="auto">
          <a:xfrm>
            <a:off x="7715250" y="4795838"/>
            <a:ext cx="431800" cy="43180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3347" name="Oval 51"/>
          <p:cNvSpPr>
            <a:spLocks noChangeArrowheads="1"/>
          </p:cNvSpPr>
          <p:nvPr/>
        </p:nvSpPr>
        <p:spPr bwMode="auto">
          <a:xfrm>
            <a:off x="7283450" y="5443538"/>
            <a:ext cx="431800" cy="43180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3348" name="Oval 52"/>
          <p:cNvSpPr>
            <a:spLocks noChangeArrowheads="1"/>
          </p:cNvSpPr>
          <p:nvPr/>
        </p:nvSpPr>
        <p:spPr bwMode="auto">
          <a:xfrm>
            <a:off x="8147049" y="5482771"/>
            <a:ext cx="431800" cy="43180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3349" name="Text Box 53"/>
          <p:cNvSpPr txBox="1">
            <a:spLocks noChangeArrowheads="1"/>
          </p:cNvSpPr>
          <p:nvPr/>
        </p:nvSpPr>
        <p:spPr bwMode="auto">
          <a:xfrm>
            <a:off x="7740650" y="4821238"/>
            <a:ext cx="390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183350" name="Text Box 54"/>
          <p:cNvSpPr txBox="1">
            <a:spLocks noChangeArrowheads="1"/>
          </p:cNvSpPr>
          <p:nvPr/>
        </p:nvSpPr>
        <p:spPr bwMode="auto">
          <a:xfrm>
            <a:off x="7296150" y="5478463"/>
            <a:ext cx="390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183351" name="Text Box 55"/>
          <p:cNvSpPr txBox="1">
            <a:spLocks noChangeArrowheads="1"/>
          </p:cNvSpPr>
          <p:nvPr/>
        </p:nvSpPr>
        <p:spPr bwMode="auto">
          <a:xfrm>
            <a:off x="8159749" y="5508171"/>
            <a:ext cx="390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83352" name="AutoShape 56"/>
          <p:cNvSpPr>
            <a:spLocks noChangeArrowheads="1"/>
          </p:cNvSpPr>
          <p:nvPr/>
        </p:nvSpPr>
        <p:spPr bwMode="auto">
          <a:xfrm>
            <a:off x="4500563" y="4365625"/>
            <a:ext cx="504825" cy="1295400"/>
          </a:xfrm>
          <a:prstGeom prst="rightArrow">
            <a:avLst>
              <a:gd name="adj1" fmla="val 48037"/>
              <a:gd name="adj2" fmla="val 4559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9576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0" grpId="0" animBg="1"/>
      <p:bldP spid="183301" grpId="0" animBg="1"/>
      <p:bldP spid="183328" grpId="0" animBg="1"/>
      <p:bldP spid="183329" grpId="0" animBg="1"/>
      <p:bldP spid="183330" grpId="0" animBg="1"/>
      <p:bldP spid="183331" grpId="0" animBg="1"/>
      <p:bldP spid="183332" grpId="0" animBg="1"/>
      <p:bldP spid="183333" grpId="0" animBg="1"/>
      <p:bldP spid="183334" grpId="0" animBg="1"/>
      <p:bldP spid="183335" grpId="0"/>
      <p:bldP spid="183336" grpId="0"/>
      <p:bldP spid="183337" grpId="0"/>
      <p:bldP spid="183338" grpId="0"/>
      <p:bldP spid="183339" grpId="0" animBg="1"/>
      <p:bldP spid="183340" grpId="0" animBg="1"/>
      <p:bldP spid="183341" grpId="0" animBg="1"/>
      <p:bldP spid="183342" grpId="0"/>
      <p:bldP spid="183343" grpId="0"/>
      <p:bldP spid="183344" grpId="0" animBg="1"/>
      <p:bldP spid="183345" grpId="0" animBg="1"/>
      <p:bldP spid="183346" grpId="0" animBg="1"/>
      <p:bldP spid="183347" grpId="0" animBg="1"/>
      <p:bldP spid="183348" grpId="0" animBg="1"/>
      <p:bldP spid="183349" grpId="0"/>
      <p:bldP spid="183350" grpId="0"/>
      <p:bldP spid="183351" grpId="0"/>
      <p:bldP spid="18335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Representation of Disjoint Sets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Represent sets using trees</a:t>
            </a:r>
          </a:p>
          <a:p>
            <a:pPr lvl="1"/>
            <a:r>
              <a:rPr lang="en-US" altLang="ko-KR" sz="1800" dirty="0"/>
              <a:t>Assume that the elements of the sets are the numbers 0, 1, 2, ···, n-1</a:t>
            </a:r>
          </a:p>
          <a:p>
            <a:pPr lvl="1"/>
            <a:r>
              <a:rPr lang="en-US" altLang="ko-KR" sz="1800" dirty="0"/>
              <a:t>The sets being represented are pair-wise disjoint</a:t>
            </a:r>
          </a:p>
          <a:p>
            <a:pPr lvl="1">
              <a:buFontTx/>
              <a:buNone/>
            </a:pPr>
            <a:r>
              <a:rPr lang="en-US" altLang="ko-KR" sz="1800" dirty="0"/>
              <a:t>e.g.) S</a:t>
            </a:r>
            <a:r>
              <a:rPr lang="en-US" altLang="ko-KR" sz="1800" baseline="-25000" dirty="0"/>
              <a:t>1</a:t>
            </a:r>
            <a:r>
              <a:rPr lang="en-US" altLang="ko-KR" sz="1800" dirty="0"/>
              <a:t>={0,6,7,8}, S</a:t>
            </a:r>
            <a:r>
              <a:rPr lang="en-US" altLang="ko-KR" sz="1800" baseline="-25000" dirty="0"/>
              <a:t>2</a:t>
            </a:r>
            <a:r>
              <a:rPr lang="en-US" altLang="ko-KR" sz="1800" dirty="0"/>
              <a:t>={1,4,9}, and S</a:t>
            </a:r>
            <a:r>
              <a:rPr lang="en-US" altLang="ko-KR" sz="1800" baseline="-25000" dirty="0"/>
              <a:t>3</a:t>
            </a:r>
            <a:r>
              <a:rPr lang="en-US" altLang="ko-KR" sz="1800" dirty="0"/>
              <a:t>={2,3,5} </a:t>
            </a:r>
          </a:p>
          <a:p>
            <a:pPr lvl="1"/>
            <a:r>
              <a:rPr lang="en-US" altLang="ko-KR" sz="1800" dirty="0"/>
              <a:t>Link the nodes from the children to the parent</a:t>
            </a:r>
          </a:p>
          <a:p>
            <a:r>
              <a:rPr lang="en-US" altLang="ko-KR" sz="2000" dirty="0"/>
              <a:t>Examples</a:t>
            </a:r>
          </a:p>
          <a:p>
            <a:pPr lvl="1">
              <a:buFontTx/>
              <a:buNone/>
            </a:pPr>
            <a:r>
              <a:rPr lang="en-US" altLang="ko-KR" sz="1800" dirty="0"/>
              <a:t>S</a:t>
            </a:r>
            <a:r>
              <a:rPr lang="en-US" altLang="ko-KR" sz="1800" baseline="-25000" dirty="0"/>
              <a:t>1</a:t>
            </a:r>
            <a:r>
              <a:rPr lang="en-US" altLang="ko-KR" sz="1800" dirty="0"/>
              <a:t>={0,6,7,8}, S</a:t>
            </a:r>
            <a:r>
              <a:rPr lang="en-US" altLang="ko-KR" sz="1800" baseline="-25000" dirty="0"/>
              <a:t>2</a:t>
            </a:r>
            <a:r>
              <a:rPr lang="en-US" altLang="ko-KR" sz="1800" dirty="0"/>
              <a:t>={1,4,9}, and S</a:t>
            </a:r>
            <a:r>
              <a:rPr lang="en-US" altLang="ko-KR" sz="1800" baseline="-25000" dirty="0"/>
              <a:t>3</a:t>
            </a:r>
            <a:r>
              <a:rPr lang="en-US" altLang="ko-KR" sz="1800" dirty="0"/>
              <a:t>={2,3,5}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87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187396" name="Oval 4"/>
          <p:cNvSpPr>
            <a:spLocks noChangeArrowheads="1"/>
          </p:cNvSpPr>
          <p:nvPr/>
        </p:nvSpPr>
        <p:spPr bwMode="auto">
          <a:xfrm>
            <a:off x="1979613" y="3964687"/>
            <a:ext cx="503237" cy="51935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87397" name="Oval 5"/>
          <p:cNvSpPr>
            <a:spLocks noChangeArrowheads="1"/>
          </p:cNvSpPr>
          <p:nvPr/>
        </p:nvSpPr>
        <p:spPr bwMode="auto">
          <a:xfrm>
            <a:off x="1185863" y="5114037"/>
            <a:ext cx="503237" cy="51935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87398" name="Oval 6"/>
          <p:cNvSpPr>
            <a:spLocks noChangeArrowheads="1"/>
          </p:cNvSpPr>
          <p:nvPr/>
        </p:nvSpPr>
        <p:spPr bwMode="auto">
          <a:xfrm>
            <a:off x="1978025" y="5114037"/>
            <a:ext cx="503238" cy="51935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187399" name="Oval 7"/>
          <p:cNvSpPr>
            <a:spLocks noChangeArrowheads="1"/>
          </p:cNvSpPr>
          <p:nvPr/>
        </p:nvSpPr>
        <p:spPr bwMode="auto">
          <a:xfrm>
            <a:off x="2698750" y="5114037"/>
            <a:ext cx="503238" cy="51935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87400" name="Line 8"/>
          <p:cNvSpPr>
            <a:spLocks noChangeShapeType="1"/>
          </p:cNvSpPr>
          <p:nvPr/>
        </p:nvSpPr>
        <p:spPr bwMode="auto">
          <a:xfrm flipV="1">
            <a:off x="1546225" y="4480743"/>
            <a:ext cx="57626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7401" name="Line 9"/>
          <p:cNvSpPr>
            <a:spLocks noChangeShapeType="1"/>
          </p:cNvSpPr>
          <p:nvPr/>
        </p:nvSpPr>
        <p:spPr bwMode="auto">
          <a:xfrm flipV="1">
            <a:off x="2219325" y="4516462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7402" name="Line 10"/>
          <p:cNvSpPr>
            <a:spLocks noChangeShapeType="1"/>
          </p:cNvSpPr>
          <p:nvPr/>
        </p:nvSpPr>
        <p:spPr bwMode="auto">
          <a:xfrm flipH="1" flipV="1">
            <a:off x="2338388" y="4480743"/>
            <a:ext cx="5048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7403" name="Text Box 11"/>
          <p:cNvSpPr txBox="1">
            <a:spLocks noChangeArrowheads="1"/>
          </p:cNvSpPr>
          <p:nvPr/>
        </p:nvSpPr>
        <p:spPr bwMode="auto">
          <a:xfrm>
            <a:off x="1419225" y="4041006"/>
            <a:ext cx="411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ko-KR" baseline="-2500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87404" name="Oval 12"/>
          <p:cNvSpPr>
            <a:spLocks noChangeArrowheads="1"/>
          </p:cNvSpPr>
          <p:nvPr/>
        </p:nvSpPr>
        <p:spPr bwMode="auto">
          <a:xfrm>
            <a:off x="4643438" y="3964687"/>
            <a:ext cx="503237" cy="51935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87405" name="Oval 13"/>
          <p:cNvSpPr>
            <a:spLocks noChangeArrowheads="1"/>
          </p:cNvSpPr>
          <p:nvPr/>
        </p:nvSpPr>
        <p:spPr bwMode="auto">
          <a:xfrm>
            <a:off x="3849688" y="5114037"/>
            <a:ext cx="503237" cy="51935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87406" name="Oval 14"/>
          <p:cNvSpPr>
            <a:spLocks noChangeArrowheads="1"/>
          </p:cNvSpPr>
          <p:nvPr/>
        </p:nvSpPr>
        <p:spPr bwMode="auto">
          <a:xfrm>
            <a:off x="5362575" y="5114037"/>
            <a:ext cx="503238" cy="51935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87407" name="Line 15"/>
          <p:cNvSpPr>
            <a:spLocks noChangeShapeType="1"/>
          </p:cNvSpPr>
          <p:nvPr/>
        </p:nvSpPr>
        <p:spPr bwMode="auto">
          <a:xfrm flipV="1">
            <a:off x="4210050" y="4480743"/>
            <a:ext cx="57626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7408" name="Line 16"/>
          <p:cNvSpPr>
            <a:spLocks noChangeShapeType="1"/>
          </p:cNvSpPr>
          <p:nvPr/>
        </p:nvSpPr>
        <p:spPr bwMode="auto">
          <a:xfrm flipH="1" flipV="1">
            <a:off x="5002213" y="4480743"/>
            <a:ext cx="5048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7409" name="Text Box 17"/>
          <p:cNvSpPr txBox="1">
            <a:spLocks noChangeArrowheads="1"/>
          </p:cNvSpPr>
          <p:nvPr/>
        </p:nvSpPr>
        <p:spPr bwMode="auto">
          <a:xfrm>
            <a:off x="4090500" y="4041006"/>
            <a:ext cx="396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ko-KR" baseline="-2500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87410" name="Oval 18"/>
          <p:cNvSpPr>
            <a:spLocks noChangeArrowheads="1"/>
          </p:cNvSpPr>
          <p:nvPr/>
        </p:nvSpPr>
        <p:spPr bwMode="auto">
          <a:xfrm>
            <a:off x="7453313" y="3964687"/>
            <a:ext cx="503237" cy="51935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87411" name="Oval 19"/>
          <p:cNvSpPr>
            <a:spLocks noChangeArrowheads="1"/>
          </p:cNvSpPr>
          <p:nvPr/>
        </p:nvSpPr>
        <p:spPr bwMode="auto">
          <a:xfrm>
            <a:off x="6659563" y="5114037"/>
            <a:ext cx="503237" cy="51935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87412" name="Oval 20"/>
          <p:cNvSpPr>
            <a:spLocks noChangeArrowheads="1"/>
          </p:cNvSpPr>
          <p:nvPr/>
        </p:nvSpPr>
        <p:spPr bwMode="auto">
          <a:xfrm>
            <a:off x="8172450" y="5114037"/>
            <a:ext cx="503238" cy="51935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87413" name="Line 21"/>
          <p:cNvSpPr>
            <a:spLocks noChangeShapeType="1"/>
          </p:cNvSpPr>
          <p:nvPr/>
        </p:nvSpPr>
        <p:spPr bwMode="auto">
          <a:xfrm flipV="1">
            <a:off x="7019925" y="4480743"/>
            <a:ext cx="57626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7414" name="Line 22"/>
          <p:cNvSpPr>
            <a:spLocks noChangeShapeType="1"/>
          </p:cNvSpPr>
          <p:nvPr/>
        </p:nvSpPr>
        <p:spPr bwMode="auto">
          <a:xfrm flipH="1" flipV="1">
            <a:off x="7812088" y="4480743"/>
            <a:ext cx="5048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7415" name="Text Box 23"/>
          <p:cNvSpPr txBox="1">
            <a:spLocks noChangeArrowheads="1"/>
          </p:cNvSpPr>
          <p:nvPr/>
        </p:nvSpPr>
        <p:spPr bwMode="auto">
          <a:xfrm>
            <a:off x="6900375" y="4041006"/>
            <a:ext cx="396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ko-KR" baseline="-25000">
                <a:latin typeface="Consolas" pitchFamily="49" charset="0"/>
                <a:cs typeface="Consolas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364257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/>
      <p:bldP spid="187396" grpId="0" animBg="1"/>
      <p:bldP spid="187397" grpId="0" animBg="1"/>
      <p:bldP spid="187398" grpId="0" animBg="1"/>
      <p:bldP spid="187399" grpId="0" animBg="1"/>
      <p:bldP spid="187400" grpId="0" animBg="1"/>
      <p:bldP spid="187401" grpId="0" animBg="1"/>
      <p:bldP spid="187402" grpId="0" animBg="1"/>
      <p:bldP spid="187403" grpId="0"/>
      <p:bldP spid="187404" grpId="0" animBg="1"/>
      <p:bldP spid="187405" grpId="0" animBg="1"/>
      <p:bldP spid="187406" grpId="0" animBg="1"/>
      <p:bldP spid="187407" grpId="0" animBg="1"/>
      <p:bldP spid="187408" grpId="0" animBg="1"/>
      <p:bldP spid="187409" grpId="0"/>
      <p:bldP spid="187410" grpId="0" animBg="1"/>
      <p:bldP spid="187411" grpId="0" animBg="1"/>
      <p:bldP spid="187412" grpId="0" animBg="1"/>
      <p:bldP spid="187413" grpId="0" animBg="1"/>
      <p:bldP spid="187414" grpId="0" animBg="1"/>
      <p:bldP spid="18741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Operations on Sets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Disjoint set union</a:t>
            </a:r>
          </a:p>
          <a:p>
            <a:pPr lvl="1"/>
            <a:r>
              <a:rPr lang="en-US" altLang="ko-KR" sz="1800" dirty="0"/>
              <a:t>If</a:t>
            </a:r>
            <a:r>
              <a:rPr lang="en-US" altLang="ko-KR" sz="1800" i="1" dirty="0">
                <a:latin typeface="Times New Roman" pitchFamily="18" charset="0"/>
              </a:rPr>
              <a:t> S</a:t>
            </a:r>
            <a:r>
              <a:rPr lang="en-US" altLang="ko-KR" sz="1800" i="1" baseline="-25000" dirty="0">
                <a:latin typeface="Times New Roman" pitchFamily="18" charset="0"/>
              </a:rPr>
              <a:t>i</a:t>
            </a:r>
            <a:r>
              <a:rPr lang="en-US" altLang="ko-KR" sz="1800" dirty="0"/>
              <a:t> and </a:t>
            </a:r>
            <a:r>
              <a:rPr lang="en-US" altLang="ko-KR" sz="1800" i="1" dirty="0" err="1">
                <a:latin typeface="Times New Roman" pitchFamily="18" charset="0"/>
              </a:rPr>
              <a:t>S</a:t>
            </a:r>
            <a:r>
              <a:rPr lang="en-US" altLang="ko-KR" sz="1800" i="1" baseline="-25000" dirty="0" err="1">
                <a:latin typeface="Times New Roman" pitchFamily="18" charset="0"/>
              </a:rPr>
              <a:t>j</a:t>
            </a:r>
            <a:r>
              <a:rPr lang="en-US" altLang="ko-KR" sz="1800" dirty="0"/>
              <a:t> are two disjoint sets, then their union </a:t>
            </a:r>
          </a:p>
          <a:p>
            <a:pPr lvl="1"/>
            <a:r>
              <a:rPr lang="en-US" altLang="ko-KR" sz="1800" i="1" dirty="0">
                <a:latin typeface="Times New Roman" pitchFamily="18" charset="0"/>
              </a:rPr>
              <a:t>S</a:t>
            </a:r>
            <a:r>
              <a:rPr lang="en-US" altLang="ko-KR" sz="1800" i="1" baseline="-25000" dirty="0">
                <a:latin typeface="Times New Roman" pitchFamily="18" charset="0"/>
              </a:rPr>
              <a:t>i </a:t>
            </a:r>
            <a:r>
              <a:rPr lang="en-US" altLang="ko-KR" sz="1800" dirty="0"/>
              <a:t>∪ </a:t>
            </a:r>
            <a:r>
              <a:rPr lang="en-US" altLang="ko-KR" sz="1800" i="1" dirty="0" err="1">
                <a:latin typeface="Times New Roman" pitchFamily="18" charset="0"/>
              </a:rPr>
              <a:t>S</a:t>
            </a:r>
            <a:r>
              <a:rPr lang="en-US" altLang="ko-KR" sz="1800" i="1" baseline="-25000" dirty="0" err="1">
                <a:latin typeface="Times New Roman" pitchFamily="18" charset="0"/>
              </a:rPr>
              <a:t>j</a:t>
            </a:r>
            <a:r>
              <a:rPr lang="en-US" altLang="ko-KR" sz="1800" dirty="0"/>
              <a:t> = {all elements, </a:t>
            </a:r>
            <a:r>
              <a:rPr lang="en-US" altLang="ko-KR" sz="1800" i="1" dirty="0">
                <a:latin typeface="Times New Roman" pitchFamily="18" charset="0"/>
              </a:rPr>
              <a:t>x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s.t.</a:t>
            </a:r>
            <a:r>
              <a:rPr lang="en-US" altLang="ko-KR" sz="1800" dirty="0"/>
              <a:t> </a:t>
            </a:r>
            <a:r>
              <a:rPr lang="en-US" altLang="ko-KR" sz="1800" i="1" dirty="0">
                <a:latin typeface="Times New Roman" pitchFamily="18" charset="0"/>
              </a:rPr>
              <a:t>x</a:t>
            </a:r>
            <a:r>
              <a:rPr lang="en-US" altLang="ko-KR" sz="1800" dirty="0"/>
              <a:t> is in </a:t>
            </a:r>
            <a:r>
              <a:rPr lang="en-US" altLang="ko-KR" sz="1800" i="1" dirty="0">
                <a:latin typeface="Times New Roman" pitchFamily="18" charset="0"/>
              </a:rPr>
              <a:t>S</a:t>
            </a:r>
            <a:r>
              <a:rPr lang="en-US" altLang="ko-KR" sz="1800" i="1" baseline="-25000" dirty="0">
                <a:latin typeface="Times New Roman" pitchFamily="18" charset="0"/>
              </a:rPr>
              <a:t>i</a:t>
            </a:r>
            <a:r>
              <a:rPr lang="en-US" altLang="ko-KR" sz="1800" dirty="0"/>
              <a:t> or </a:t>
            </a:r>
            <a:r>
              <a:rPr lang="en-US" altLang="ko-KR" sz="1800" i="1" dirty="0" err="1">
                <a:latin typeface="Times New Roman" pitchFamily="18" charset="0"/>
              </a:rPr>
              <a:t>S</a:t>
            </a:r>
            <a:r>
              <a:rPr lang="en-US" altLang="ko-KR" sz="1800" i="1" baseline="-25000" dirty="0" err="1">
                <a:latin typeface="Times New Roman" pitchFamily="18" charset="0"/>
              </a:rPr>
              <a:t>j</a:t>
            </a:r>
            <a:r>
              <a:rPr lang="en-US" altLang="ko-KR" sz="1800" dirty="0"/>
              <a:t>}</a:t>
            </a:r>
          </a:p>
          <a:p>
            <a:r>
              <a:rPr lang="en-US" altLang="ko-KR" sz="2200" dirty="0"/>
              <a:t>Find(</a:t>
            </a:r>
            <a:r>
              <a:rPr lang="en-US" altLang="ko-KR" sz="2200" dirty="0" err="1"/>
              <a:t>i</a:t>
            </a:r>
            <a:r>
              <a:rPr lang="en-US" altLang="ko-KR" sz="2200" dirty="0"/>
              <a:t>)</a:t>
            </a:r>
          </a:p>
          <a:p>
            <a:pPr lvl="1"/>
            <a:r>
              <a:rPr lang="en-US" altLang="ko-KR" sz="1800" dirty="0"/>
              <a:t>Find the set containing the element </a:t>
            </a:r>
            <a:r>
              <a:rPr lang="en-US" altLang="ko-KR" sz="1800" i="1" dirty="0" err="1"/>
              <a:t>i</a:t>
            </a:r>
            <a:endParaRPr lang="en-US" altLang="ko-KR" sz="1800" i="1" dirty="0"/>
          </a:p>
          <a:p>
            <a:endParaRPr lang="ko-KR" altLang="en-US" sz="2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88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188420" name="Oval 4"/>
          <p:cNvSpPr>
            <a:spLocks noChangeArrowheads="1"/>
          </p:cNvSpPr>
          <p:nvPr/>
        </p:nvSpPr>
        <p:spPr bwMode="auto">
          <a:xfrm>
            <a:off x="1620838" y="3132912"/>
            <a:ext cx="503237" cy="51935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88421" name="Oval 5"/>
          <p:cNvSpPr>
            <a:spLocks noChangeArrowheads="1"/>
          </p:cNvSpPr>
          <p:nvPr/>
        </p:nvSpPr>
        <p:spPr bwMode="auto">
          <a:xfrm>
            <a:off x="827088" y="4279087"/>
            <a:ext cx="503237" cy="51935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88422" name="Oval 6"/>
          <p:cNvSpPr>
            <a:spLocks noChangeArrowheads="1"/>
          </p:cNvSpPr>
          <p:nvPr/>
        </p:nvSpPr>
        <p:spPr bwMode="auto">
          <a:xfrm>
            <a:off x="1619250" y="4279087"/>
            <a:ext cx="503238" cy="51935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188423" name="Oval 7"/>
          <p:cNvSpPr>
            <a:spLocks noChangeArrowheads="1"/>
          </p:cNvSpPr>
          <p:nvPr/>
        </p:nvSpPr>
        <p:spPr bwMode="auto">
          <a:xfrm>
            <a:off x="2339975" y="4279087"/>
            <a:ext cx="503238" cy="51935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88424" name="Line 8"/>
          <p:cNvSpPr>
            <a:spLocks noChangeShapeType="1"/>
          </p:cNvSpPr>
          <p:nvPr/>
        </p:nvSpPr>
        <p:spPr bwMode="auto">
          <a:xfrm flipV="1">
            <a:off x="1187450" y="3645793"/>
            <a:ext cx="57626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8425" name="Line 9"/>
          <p:cNvSpPr>
            <a:spLocks noChangeShapeType="1"/>
          </p:cNvSpPr>
          <p:nvPr/>
        </p:nvSpPr>
        <p:spPr bwMode="auto">
          <a:xfrm flipV="1">
            <a:off x="1860550" y="3717231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8426" name="Line 10"/>
          <p:cNvSpPr>
            <a:spLocks noChangeShapeType="1"/>
          </p:cNvSpPr>
          <p:nvPr/>
        </p:nvSpPr>
        <p:spPr bwMode="auto">
          <a:xfrm flipH="1" flipV="1">
            <a:off x="1979613" y="3645793"/>
            <a:ext cx="5048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8427" name="Text Box 11"/>
          <p:cNvSpPr txBox="1">
            <a:spLocks noChangeArrowheads="1"/>
          </p:cNvSpPr>
          <p:nvPr/>
        </p:nvSpPr>
        <p:spPr bwMode="auto">
          <a:xfrm>
            <a:off x="1060450" y="3140968"/>
            <a:ext cx="411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ko-KR" baseline="-25000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88428" name="Oval 12"/>
          <p:cNvSpPr>
            <a:spLocks noChangeArrowheads="1"/>
          </p:cNvSpPr>
          <p:nvPr/>
        </p:nvSpPr>
        <p:spPr bwMode="auto">
          <a:xfrm>
            <a:off x="3348038" y="3774262"/>
            <a:ext cx="503237" cy="519351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88429" name="Oval 13"/>
          <p:cNvSpPr>
            <a:spLocks noChangeArrowheads="1"/>
          </p:cNvSpPr>
          <p:nvPr/>
        </p:nvSpPr>
        <p:spPr bwMode="auto">
          <a:xfrm>
            <a:off x="2554288" y="4920437"/>
            <a:ext cx="503237" cy="519351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88430" name="Oval 14"/>
          <p:cNvSpPr>
            <a:spLocks noChangeArrowheads="1"/>
          </p:cNvSpPr>
          <p:nvPr/>
        </p:nvSpPr>
        <p:spPr bwMode="auto">
          <a:xfrm>
            <a:off x="4067175" y="4920437"/>
            <a:ext cx="503238" cy="519351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88431" name="Line 15"/>
          <p:cNvSpPr>
            <a:spLocks noChangeShapeType="1"/>
          </p:cNvSpPr>
          <p:nvPr/>
        </p:nvSpPr>
        <p:spPr bwMode="auto">
          <a:xfrm flipV="1">
            <a:off x="2914650" y="4287143"/>
            <a:ext cx="57626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8432" name="Line 16"/>
          <p:cNvSpPr>
            <a:spLocks noChangeShapeType="1"/>
          </p:cNvSpPr>
          <p:nvPr/>
        </p:nvSpPr>
        <p:spPr bwMode="auto">
          <a:xfrm flipH="1" flipV="1">
            <a:off x="3706813" y="4287143"/>
            <a:ext cx="5048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8433" name="Text Box 17"/>
          <p:cNvSpPr txBox="1">
            <a:spLocks noChangeArrowheads="1"/>
          </p:cNvSpPr>
          <p:nvPr/>
        </p:nvSpPr>
        <p:spPr bwMode="auto">
          <a:xfrm>
            <a:off x="3368188" y="3429893"/>
            <a:ext cx="396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ko-KR" baseline="-25000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88434" name="Line 18"/>
          <p:cNvSpPr>
            <a:spLocks noChangeShapeType="1"/>
          </p:cNvSpPr>
          <p:nvPr/>
        </p:nvSpPr>
        <p:spPr bwMode="auto">
          <a:xfrm flipH="1" flipV="1">
            <a:off x="2197100" y="3501331"/>
            <a:ext cx="12239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8435" name="Oval 19"/>
          <p:cNvSpPr>
            <a:spLocks noChangeArrowheads="1"/>
          </p:cNvSpPr>
          <p:nvPr/>
        </p:nvSpPr>
        <p:spPr bwMode="auto">
          <a:xfrm>
            <a:off x="6949083" y="3150039"/>
            <a:ext cx="503237" cy="51935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88436" name="Oval 20"/>
          <p:cNvSpPr>
            <a:spLocks noChangeArrowheads="1"/>
          </p:cNvSpPr>
          <p:nvPr/>
        </p:nvSpPr>
        <p:spPr bwMode="auto">
          <a:xfrm>
            <a:off x="7038749" y="4205607"/>
            <a:ext cx="503237" cy="51935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88437" name="Oval 21"/>
          <p:cNvSpPr>
            <a:spLocks noChangeArrowheads="1"/>
          </p:cNvSpPr>
          <p:nvPr/>
        </p:nvSpPr>
        <p:spPr bwMode="auto">
          <a:xfrm>
            <a:off x="7873749" y="4220014"/>
            <a:ext cx="503238" cy="51935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88438" name="Oval 22"/>
          <p:cNvSpPr>
            <a:spLocks noChangeArrowheads="1"/>
          </p:cNvSpPr>
          <p:nvPr/>
        </p:nvSpPr>
        <p:spPr bwMode="auto">
          <a:xfrm>
            <a:off x="6085830" y="5349462"/>
            <a:ext cx="503238" cy="519351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188439" name="Line 23"/>
          <p:cNvSpPr>
            <a:spLocks noChangeShapeType="1"/>
          </p:cNvSpPr>
          <p:nvPr/>
        </p:nvSpPr>
        <p:spPr bwMode="auto">
          <a:xfrm flipH="1" flipV="1">
            <a:off x="7202485" y="3681511"/>
            <a:ext cx="87880" cy="524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8440" name="Line 24"/>
          <p:cNvSpPr>
            <a:spLocks noChangeShapeType="1"/>
          </p:cNvSpPr>
          <p:nvPr/>
        </p:nvSpPr>
        <p:spPr bwMode="auto">
          <a:xfrm flipH="1" flipV="1">
            <a:off x="7452319" y="3563699"/>
            <a:ext cx="673047" cy="670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8441" name="Line 25"/>
          <p:cNvSpPr>
            <a:spLocks noChangeShapeType="1"/>
          </p:cNvSpPr>
          <p:nvPr/>
        </p:nvSpPr>
        <p:spPr bwMode="auto">
          <a:xfrm flipH="1" flipV="1">
            <a:off x="6301730" y="4714581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8442" name="Text Box 26"/>
          <p:cNvSpPr txBox="1">
            <a:spLocks noChangeArrowheads="1"/>
          </p:cNvSpPr>
          <p:nvPr/>
        </p:nvSpPr>
        <p:spPr bwMode="auto">
          <a:xfrm>
            <a:off x="6396145" y="3158095"/>
            <a:ext cx="396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ko-KR" baseline="-2500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88443" name="Oval 27"/>
          <p:cNvSpPr>
            <a:spLocks noChangeArrowheads="1"/>
          </p:cNvSpPr>
          <p:nvPr/>
        </p:nvSpPr>
        <p:spPr bwMode="auto">
          <a:xfrm>
            <a:off x="6085830" y="4196937"/>
            <a:ext cx="503238" cy="519351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88444" name="Oval 28"/>
          <p:cNvSpPr>
            <a:spLocks noChangeArrowheads="1"/>
          </p:cNvSpPr>
          <p:nvPr/>
        </p:nvSpPr>
        <p:spPr bwMode="auto">
          <a:xfrm>
            <a:off x="5292080" y="5343112"/>
            <a:ext cx="503238" cy="519351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88445" name="Oval 29"/>
          <p:cNvSpPr>
            <a:spLocks noChangeArrowheads="1"/>
          </p:cNvSpPr>
          <p:nvPr/>
        </p:nvSpPr>
        <p:spPr bwMode="auto">
          <a:xfrm>
            <a:off x="6804968" y="5343112"/>
            <a:ext cx="503237" cy="519351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88446" name="Line 30"/>
          <p:cNvSpPr>
            <a:spLocks noChangeShapeType="1"/>
          </p:cNvSpPr>
          <p:nvPr/>
        </p:nvSpPr>
        <p:spPr bwMode="auto">
          <a:xfrm flipV="1">
            <a:off x="5652443" y="4709818"/>
            <a:ext cx="5762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8447" name="Line 31"/>
          <p:cNvSpPr>
            <a:spLocks noChangeShapeType="1"/>
          </p:cNvSpPr>
          <p:nvPr/>
        </p:nvSpPr>
        <p:spPr bwMode="auto">
          <a:xfrm flipH="1" flipV="1">
            <a:off x="6444605" y="4709818"/>
            <a:ext cx="5048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8448" name="Text Box 32"/>
          <p:cNvSpPr txBox="1">
            <a:spLocks noChangeArrowheads="1"/>
          </p:cNvSpPr>
          <p:nvPr/>
        </p:nvSpPr>
        <p:spPr bwMode="auto">
          <a:xfrm>
            <a:off x="5781965" y="4027987"/>
            <a:ext cx="411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ko-KR" baseline="-25000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88449" name="Line 33"/>
          <p:cNvSpPr>
            <a:spLocks noChangeShapeType="1"/>
          </p:cNvSpPr>
          <p:nvPr/>
        </p:nvSpPr>
        <p:spPr bwMode="auto">
          <a:xfrm flipV="1">
            <a:off x="6444605" y="3667682"/>
            <a:ext cx="594144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8450" name="Text Box 34"/>
          <p:cNvSpPr txBox="1">
            <a:spLocks noChangeArrowheads="1"/>
          </p:cNvSpPr>
          <p:nvPr/>
        </p:nvSpPr>
        <p:spPr bwMode="auto">
          <a:xfrm>
            <a:off x="4488762" y="3429893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or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83339" y="5418121"/>
            <a:ext cx="976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ko-KR" baseline="-25000" dirty="0">
                <a:latin typeface="Consolas" pitchFamily="49" charset="0"/>
                <a:cs typeface="Consolas" pitchFamily="49" charset="0"/>
              </a:rPr>
              <a:t>1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∪ S</a:t>
            </a:r>
            <a:r>
              <a:rPr lang="en-US" altLang="ko-KR" baseline="-25000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765599" y="5205283"/>
            <a:ext cx="976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ko-KR" baseline="-25000" dirty="0"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∪ S</a:t>
            </a:r>
            <a:r>
              <a:rPr lang="en-US" altLang="ko-KR" baseline="-25000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6750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0" grpId="0" animBg="1"/>
      <p:bldP spid="188421" grpId="0" animBg="1"/>
      <p:bldP spid="188422" grpId="0" animBg="1"/>
      <p:bldP spid="188423" grpId="0" animBg="1"/>
      <p:bldP spid="188424" grpId="0" animBg="1"/>
      <p:bldP spid="188425" grpId="0" animBg="1"/>
      <p:bldP spid="188426" grpId="0" animBg="1"/>
      <p:bldP spid="188427" grpId="0"/>
      <p:bldP spid="188428" grpId="0" animBg="1"/>
      <p:bldP spid="188429" grpId="0" animBg="1"/>
      <p:bldP spid="188430" grpId="0" animBg="1"/>
      <p:bldP spid="188431" grpId="0" animBg="1"/>
      <p:bldP spid="188432" grpId="0" animBg="1"/>
      <p:bldP spid="188433" grpId="0"/>
      <p:bldP spid="188434" grpId="0" animBg="1"/>
      <p:bldP spid="188435" grpId="0" animBg="1"/>
      <p:bldP spid="188436" grpId="0" animBg="1"/>
      <p:bldP spid="188437" grpId="0" animBg="1"/>
      <p:bldP spid="188438" grpId="0" animBg="1"/>
      <p:bldP spid="188439" grpId="0" animBg="1"/>
      <p:bldP spid="188440" grpId="0" animBg="1"/>
      <p:bldP spid="188441" grpId="0" animBg="1"/>
      <p:bldP spid="188442" grpId="0"/>
      <p:bldP spid="188443" grpId="0" animBg="1"/>
      <p:bldP spid="188444" grpId="0" animBg="1"/>
      <p:bldP spid="188445" grpId="0" animBg="1"/>
      <p:bldP spid="188446" grpId="0" animBg="1"/>
      <p:bldP spid="188447" grpId="0" animBg="1"/>
      <p:bldP spid="188448" grpId="0"/>
      <p:bldP spid="188449" grpId="0" animBg="1"/>
      <p:bldP spid="188450" grpId="0"/>
      <p:bldP spid="2" grpId="0"/>
      <p:bldP spid="38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Array Representation</a:t>
            </a:r>
          </a:p>
        </p:txBody>
      </p:sp>
      <p:graphicFrame>
        <p:nvGraphicFramePr>
          <p:cNvPr id="189444" name="Group 4"/>
          <p:cNvGraphicFramePr>
            <a:graphicFrameLocks noGrp="1"/>
          </p:cNvGraphicFramePr>
          <p:nvPr>
            <p:ph idx="1"/>
          </p:nvPr>
        </p:nvGraphicFramePr>
        <p:xfrm>
          <a:off x="609600" y="1473344"/>
          <a:ext cx="8026403" cy="731520"/>
        </p:xfrm>
        <a:graphic>
          <a:graphicData uri="http://schemas.openxmlformats.org/drawingml/2006/table">
            <a:tbl>
              <a:tblPr/>
              <a:tblGrid>
                <a:gridCol w="1115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4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74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5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74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74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74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53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Consolas" pitchFamily="49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Consolas" pitchFamily="49" charset="0"/>
                        </a:rPr>
                        <a:t>i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바탕체" pitchFamily="17" charset="-127"/>
                        <a:cs typeface="Consolas" pitchFamily="49" charset="0"/>
                      </a:endParaRPr>
                    </a:p>
                  </a:txBody>
                  <a:tcPr marL="109089" marR="1090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Consolas" pitchFamily="49" charset="0"/>
                        </a:rPr>
                        <a:t>[0]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바탕체" pitchFamily="17" charset="-127"/>
                        <a:cs typeface="Consolas" pitchFamily="49" charset="0"/>
                      </a:endParaRPr>
                    </a:p>
                  </a:txBody>
                  <a:tcPr marL="109089" marR="1090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Consolas" pitchFamily="49" charset="0"/>
                        </a:rPr>
                        <a:t>[1]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바탕체" pitchFamily="17" charset="-127"/>
                        <a:cs typeface="Consolas" pitchFamily="49" charset="0"/>
                      </a:endParaRPr>
                    </a:p>
                  </a:txBody>
                  <a:tcPr marL="109089" marR="1090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Consolas" pitchFamily="49" charset="0"/>
                        </a:rPr>
                        <a:t>[2]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바탕체" pitchFamily="17" charset="-127"/>
                        <a:cs typeface="Consolas" pitchFamily="49" charset="0"/>
                      </a:endParaRPr>
                    </a:p>
                  </a:txBody>
                  <a:tcPr marL="109089" marR="1090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Consolas" pitchFamily="49" charset="0"/>
                        </a:rPr>
                        <a:t>[3]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바탕체" pitchFamily="17" charset="-127"/>
                        <a:cs typeface="Consolas" pitchFamily="49" charset="0"/>
                      </a:endParaRPr>
                    </a:p>
                  </a:txBody>
                  <a:tcPr marL="109089" marR="1090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Consolas" pitchFamily="49" charset="0"/>
                        </a:rPr>
                        <a:t>[4]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바탕체" pitchFamily="17" charset="-127"/>
                        <a:cs typeface="Consolas" pitchFamily="49" charset="0"/>
                      </a:endParaRPr>
                    </a:p>
                  </a:txBody>
                  <a:tcPr marL="109089" marR="1090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Consolas" pitchFamily="49" charset="0"/>
                        </a:rPr>
                        <a:t>[5]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바탕체" pitchFamily="17" charset="-127"/>
                        <a:cs typeface="Consolas" pitchFamily="49" charset="0"/>
                      </a:endParaRPr>
                    </a:p>
                  </a:txBody>
                  <a:tcPr marL="109089" marR="1090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Consolas" pitchFamily="49" charset="0"/>
                        </a:rPr>
                        <a:t>[6]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바탕체" pitchFamily="17" charset="-127"/>
                        <a:cs typeface="Consolas" pitchFamily="49" charset="0"/>
                      </a:endParaRPr>
                    </a:p>
                  </a:txBody>
                  <a:tcPr marL="109089" marR="1090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Consolas" pitchFamily="49" charset="0"/>
                        </a:rPr>
                        <a:t>[7]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바탕체" pitchFamily="17" charset="-127"/>
                        <a:cs typeface="Consolas" pitchFamily="49" charset="0"/>
                      </a:endParaRPr>
                    </a:p>
                  </a:txBody>
                  <a:tcPr marL="109089" marR="1090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Consolas" pitchFamily="49" charset="0"/>
                        </a:rPr>
                        <a:t>[8]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바탕체" pitchFamily="17" charset="-127"/>
                        <a:cs typeface="Consolas" pitchFamily="49" charset="0"/>
                      </a:endParaRPr>
                    </a:p>
                  </a:txBody>
                  <a:tcPr marL="109089" marR="1090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Consolas" pitchFamily="49" charset="0"/>
                        </a:rPr>
                        <a:t>[9]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바탕체" pitchFamily="17" charset="-127"/>
                        <a:cs typeface="Consolas" pitchFamily="49" charset="0"/>
                      </a:endParaRPr>
                    </a:p>
                  </a:txBody>
                  <a:tcPr marL="109089" marR="1090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381000" marR="0" lvl="0" indent="-381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Consolas" pitchFamily="49" charset="0"/>
                        </a:rPr>
                        <a:t>parent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바탕체" pitchFamily="17" charset="-127"/>
                        <a:cs typeface="Consolas" pitchFamily="49" charset="0"/>
                      </a:endParaRPr>
                    </a:p>
                  </a:txBody>
                  <a:tcPr marL="109089" marR="1090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Consolas" pitchFamily="49" charset="0"/>
                        </a:rPr>
                        <a:t>-1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바탕체" pitchFamily="17" charset="-127"/>
                        <a:cs typeface="Consolas" pitchFamily="49" charset="0"/>
                      </a:endParaRPr>
                    </a:p>
                  </a:txBody>
                  <a:tcPr marL="109089" marR="1090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Consolas" pitchFamily="49" charset="0"/>
                        </a:rPr>
                        <a:t>4</a:t>
                      </a:r>
                    </a:p>
                  </a:txBody>
                  <a:tcPr marL="109089" marR="1090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Consolas" pitchFamily="49" charset="0"/>
                        </a:rPr>
                        <a:t>-1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바탕체" pitchFamily="17" charset="-127"/>
                        <a:cs typeface="Consolas" pitchFamily="49" charset="0"/>
                      </a:endParaRPr>
                    </a:p>
                  </a:txBody>
                  <a:tcPr marL="109089" marR="1090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Consolas" pitchFamily="49" charset="0"/>
                        </a:rPr>
                        <a:t>2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바탕체" pitchFamily="17" charset="-127"/>
                        <a:cs typeface="Consolas" pitchFamily="49" charset="0"/>
                      </a:endParaRPr>
                    </a:p>
                  </a:txBody>
                  <a:tcPr marL="109089" marR="1090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Consolas" pitchFamily="49" charset="0"/>
                        </a:rPr>
                        <a:t>-1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바탕체" pitchFamily="17" charset="-127"/>
                        <a:cs typeface="Consolas" pitchFamily="49" charset="0"/>
                      </a:endParaRPr>
                    </a:p>
                  </a:txBody>
                  <a:tcPr marL="109089" marR="1090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Consolas" pitchFamily="49" charset="0"/>
                        </a:rPr>
                        <a:t>2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바탕체" pitchFamily="17" charset="-127"/>
                        <a:cs typeface="Consolas" pitchFamily="49" charset="0"/>
                      </a:endParaRPr>
                    </a:p>
                  </a:txBody>
                  <a:tcPr marL="109089" marR="1090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Consolas" pitchFamily="49" charset="0"/>
                        </a:rPr>
                        <a:t>0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바탕체" pitchFamily="17" charset="-127"/>
                        <a:cs typeface="Consolas" pitchFamily="49" charset="0"/>
                      </a:endParaRPr>
                    </a:p>
                  </a:txBody>
                  <a:tcPr marL="109089" marR="1090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Consolas" pitchFamily="49" charset="0"/>
                        </a:rPr>
                        <a:t>0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바탕체" pitchFamily="17" charset="-127"/>
                        <a:cs typeface="Consolas" pitchFamily="49" charset="0"/>
                      </a:endParaRPr>
                    </a:p>
                  </a:txBody>
                  <a:tcPr marL="109089" marR="1090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Consolas" pitchFamily="49" charset="0"/>
                        </a:rPr>
                        <a:t>0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바탕체" pitchFamily="17" charset="-127"/>
                        <a:cs typeface="Consolas" pitchFamily="49" charset="0"/>
                      </a:endParaRPr>
                    </a:p>
                  </a:txBody>
                  <a:tcPr marL="109089" marR="1090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바탕체" pitchFamily="17" charset="-127"/>
                          <a:cs typeface="Consolas" pitchFamily="49" charset="0"/>
                        </a:rPr>
                        <a:t>4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바탕체" pitchFamily="17" charset="-127"/>
                        <a:cs typeface="Consolas" pitchFamily="49" charset="0"/>
                      </a:endParaRPr>
                    </a:p>
                  </a:txBody>
                  <a:tcPr marL="109089" marR="1090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89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035050"/>
            <a:ext cx="7850188" cy="52387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1800" b="1" dirty="0"/>
              <a:t>	</a:t>
            </a:r>
            <a:r>
              <a:rPr lang="en-US" altLang="ko-KR" sz="1800" b="1" dirty="0" err="1">
                <a:latin typeface="Courier New" pitchFamily="49" charset="0"/>
              </a:rPr>
              <a:t>int</a:t>
            </a:r>
            <a:r>
              <a:rPr lang="en-US" altLang="ko-KR" sz="1800" b="1" dirty="0">
                <a:latin typeface="Courier New" pitchFamily="49" charset="0"/>
              </a:rPr>
              <a:t> parent[MAX_ELEMENTS];</a:t>
            </a:r>
          </a:p>
          <a:p>
            <a:pPr>
              <a:buFontTx/>
              <a:buNone/>
            </a:pPr>
            <a:endParaRPr lang="en-US" altLang="ko-KR" sz="1800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altLang="ko-KR" sz="1800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altLang="ko-KR" sz="18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void </a:t>
            </a:r>
            <a:r>
              <a:rPr lang="en-US" altLang="ko-KR" sz="1800" b="1" dirty="0" err="1">
                <a:latin typeface="Courier New" pitchFamily="49" charset="0"/>
              </a:rPr>
              <a:t>SimpleUnion</a:t>
            </a:r>
            <a:r>
              <a:rPr lang="en-US" altLang="ko-KR" sz="1800" b="1" dirty="0">
                <a:latin typeface="Courier New" pitchFamily="49" charset="0"/>
              </a:rPr>
              <a:t> (</a:t>
            </a:r>
            <a:r>
              <a:rPr lang="en-US" altLang="ko-KR" sz="1800" b="1" dirty="0" err="1">
                <a:latin typeface="Courier New" pitchFamily="49" charset="0"/>
              </a:rPr>
              <a:t>int</a:t>
            </a:r>
            <a:r>
              <a:rPr lang="en-US" altLang="ko-KR" sz="1800" b="1" dirty="0">
                <a:latin typeface="Courier New" pitchFamily="49" charset="0"/>
              </a:rPr>
              <a:t> </a:t>
            </a:r>
            <a:r>
              <a:rPr lang="en-US" altLang="ko-KR" sz="1800" b="1" dirty="0" err="1">
                <a:latin typeface="Courier New" pitchFamily="49" charset="0"/>
              </a:rPr>
              <a:t>i</a:t>
            </a:r>
            <a:r>
              <a:rPr lang="en-US" altLang="ko-KR" sz="1800" b="1" dirty="0">
                <a:latin typeface="Courier New" pitchFamily="49" charset="0"/>
              </a:rPr>
              <a:t>, </a:t>
            </a:r>
            <a:r>
              <a:rPr lang="en-US" altLang="ko-KR" sz="1800" b="1" dirty="0" err="1">
                <a:latin typeface="Courier New" pitchFamily="49" charset="0"/>
              </a:rPr>
              <a:t>int</a:t>
            </a:r>
            <a:r>
              <a:rPr lang="en-US" altLang="ko-KR" sz="1800" b="1" dirty="0">
                <a:latin typeface="Courier New" pitchFamily="49" charset="0"/>
              </a:rPr>
              <a:t> j);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{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		parent[</a:t>
            </a:r>
            <a:r>
              <a:rPr lang="en-US" altLang="ko-KR" sz="1800" b="1" dirty="0" err="1">
                <a:latin typeface="Courier New" pitchFamily="49" charset="0"/>
              </a:rPr>
              <a:t>i</a:t>
            </a:r>
            <a:r>
              <a:rPr lang="en-US" altLang="ko-KR" sz="1800" b="1" dirty="0">
                <a:latin typeface="Courier New" pitchFamily="49" charset="0"/>
              </a:rPr>
              <a:t>]=j;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}</a:t>
            </a:r>
          </a:p>
          <a:p>
            <a:pPr>
              <a:buFontTx/>
              <a:buNone/>
            </a:pPr>
            <a:endParaRPr lang="en-US" altLang="ko-KR" sz="18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</a:t>
            </a:r>
            <a:r>
              <a:rPr lang="en-US" altLang="ko-KR" sz="1800" b="1" dirty="0" err="1">
                <a:latin typeface="Courier New" pitchFamily="49" charset="0"/>
              </a:rPr>
              <a:t>int</a:t>
            </a:r>
            <a:r>
              <a:rPr lang="en-US" altLang="ko-KR" sz="1800" b="1" dirty="0">
                <a:latin typeface="Courier New" pitchFamily="49" charset="0"/>
              </a:rPr>
              <a:t> </a:t>
            </a:r>
            <a:r>
              <a:rPr lang="en-US" altLang="ko-KR" sz="1800" b="1" dirty="0" err="1">
                <a:latin typeface="Courier New" pitchFamily="49" charset="0"/>
              </a:rPr>
              <a:t>SimpleFind</a:t>
            </a:r>
            <a:r>
              <a:rPr lang="en-US" altLang="ko-KR" sz="1800" b="1" dirty="0">
                <a:latin typeface="Courier New" pitchFamily="49" charset="0"/>
              </a:rPr>
              <a:t>(</a:t>
            </a:r>
            <a:r>
              <a:rPr lang="en-US" altLang="ko-KR" sz="1800" b="1" dirty="0" err="1">
                <a:latin typeface="Courier New" pitchFamily="49" charset="0"/>
              </a:rPr>
              <a:t>int</a:t>
            </a:r>
            <a:r>
              <a:rPr lang="en-US" altLang="ko-KR" sz="1800" b="1" dirty="0">
                <a:latin typeface="Courier New" pitchFamily="49" charset="0"/>
              </a:rPr>
              <a:t> </a:t>
            </a:r>
            <a:r>
              <a:rPr lang="en-US" altLang="ko-KR" sz="1800" b="1" dirty="0" err="1">
                <a:latin typeface="Courier New" pitchFamily="49" charset="0"/>
              </a:rPr>
              <a:t>i</a:t>
            </a:r>
            <a:r>
              <a:rPr lang="en-US" altLang="ko-KR" sz="1800" b="1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{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		for (; parent[</a:t>
            </a:r>
            <a:r>
              <a:rPr lang="en-US" altLang="ko-KR" sz="1800" b="1" dirty="0" err="1">
                <a:latin typeface="Courier New" pitchFamily="49" charset="0"/>
              </a:rPr>
              <a:t>i</a:t>
            </a:r>
            <a:r>
              <a:rPr lang="en-US" altLang="ko-KR" sz="1800" b="1" dirty="0">
                <a:latin typeface="Courier New" pitchFamily="49" charset="0"/>
              </a:rPr>
              <a:t>] &gt;= 0; </a:t>
            </a:r>
            <a:r>
              <a:rPr lang="en-US" altLang="ko-KR" sz="1800" b="1" dirty="0" err="1">
                <a:latin typeface="Courier New" pitchFamily="49" charset="0"/>
              </a:rPr>
              <a:t>i</a:t>
            </a:r>
            <a:r>
              <a:rPr lang="en-US" altLang="ko-KR" sz="1800" b="1" dirty="0">
                <a:latin typeface="Courier New" pitchFamily="49" charset="0"/>
              </a:rPr>
              <a:t> = parent[</a:t>
            </a:r>
            <a:r>
              <a:rPr lang="en-US" altLang="ko-KR" sz="1800" b="1" dirty="0" err="1">
                <a:latin typeface="Courier New" pitchFamily="49" charset="0"/>
              </a:rPr>
              <a:t>i</a:t>
            </a:r>
            <a:r>
              <a:rPr lang="en-US" altLang="ko-KR" sz="1800" b="1" dirty="0">
                <a:latin typeface="Courier New" pitchFamily="49" charset="0"/>
              </a:rPr>
              <a:t>]);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		return </a:t>
            </a:r>
            <a:r>
              <a:rPr lang="en-US" altLang="ko-KR" sz="1800" b="1" dirty="0" err="1">
                <a:latin typeface="Courier New" pitchFamily="49" charset="0"/>
              </a:rPr>
              <a:t>i</a:t>
            </a:r>
            <a:r>
              <a:rPr lang="en-US" altLang="ko-KR" sz="1800" b="1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}</a:t>
            </a:r>
          </a:p>
          <a:p>
            <a:pPr>
              <a:buFontTx/>
              <a:buNone/>
            </a:pPr>
            <a:endParaRPr lang="en-US" altLang="ko-KR" sz="1800" b="1" dirty="0">
              <a:latin typeface="Courier New" pitchFamily="49" charset="0"/>
            </a:endParaRPr>
          </a:p>
          <a:p>
            <a:endParaRPr lang="en-US" altLang="ko-KR" sz="1800" b="1" dirty="0">
              <a:latin typeface="Courier New" pitchFamily="49" charset="0"/>
            </a:endParaRPr>
          </a:p>
        </p:txBody>
      </p:sp>
      <p:grpSp>
        <p:nvGrpSpPr>
          <p:cNvPr id="189493" name="Group 53"/>
          <p:cNvGrpSpPr>
            <a:grpSpLocks/>
          </p:cNvGrpSpPr>
          <p:nvPr/>
        </p:nvGrpSpPr>
        <p:grpSpPr bwMode="auto">
          <a:xfrm>
            <a:off x="5003802" y="3213100"/>
            <a:ext cx="2305051" cy="1512888"/>
            <a:chOff x="2925" y="1661"/>
            <a:chExt cx="1452" cy="953"/>
          </a:xfrm>
        </p:grpSpPr>
        <p:sp>
          <p:nvSpPr>
            <p:cNvPr id="189482" name="Oval 42"/>
            <p:cNvSpPr>
              <a:spLocks noChangeArrowheads="1"/>
            </p:cNvSpPr>
            <p:nvPr/>
          </p:nvSpPr>
          <p:spPr bwMode="auto">
            <a:xfrm>
              <a:off x="3288" y="1661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89485" name="Text Box 45"/>
            <p:cNvSpPr txBox="1">
              <a:spLocks noChangeArrowheads="1"/>
            </p:cNvSpPr>
            <p:nvPr/>
          </p:nvSpPr>
          <p:spPr bwMode="auto">
            <a:xfrm>
              <a:off x="3375" y="1708"/>
              <a:ext cx="1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89490" name="Line 50"/>
            <p:cNvSpPr>
              <a:spLocks noChangeShapeType="1"/>
            </p:cNvSpPr>
            <p:nvPr/>
          </p:nvSpPr>
          <p:spPr bwMode="auto">
            <a:xfrm flipV="1">
              <a:off x="3152" y="2024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89491" name="Line 51"/>
            <p:cNvSpPr>
              <a:spLocks noChangeShapeType="1"/>
            </p:cNvSpPr>
            <p:nvPr/>
          </p:nvSpPr>
          <p:spPr bwMode="auto">
            <a:xfrm flipH="1" flipV="1">
              <a:off x="3515" y="2024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89492" name="Line 52"/>
            <p:cNvSpPr>
              <a:spLocks noChangeShapeType="1"/>
            </p:cNvSpPr>
            <p:nvPr/>
          </p:nvSpPr>
          <p:spPr bwMode="auto">
            <a:xfrm flipH="1" flipV="1">
              <a:off x="3606" y="1979"/>
              <a:ext cx="499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89483" name="Oval 43"/>
            <p:cNvSpPr>
              <a:spLocks noChangeArrowheads="1"/>
            </p:cNvSpPr>
            <p:nvPr/>
          </p:nvSpPr>
          <p:spPr bwMode="auto">
            <a:xfrm>
              <a:off x="2925" y="2251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89484" name="Oval 44"/>
            <p:cNvSpPr>
              <a:spLocks noChangeArrowheads="1"/>
            </p:cNvSpPr>
            <p:nvPr/>
          </p:nvSpPr>
          <p:spPr bwMode="auto">
            <a:xfrm>
              <a:off x="3515" y="2251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89486" name="Text Box 46"/>
            <p:cNvSpPr txBox="1">
              <a:spLocks noChangeArrowheads="1"/>
            </p:cNvSpPr>
            <p:nvPr/>
          </p:nvSpPr>
          <p:spPr bwMode="auto">
            <a:xfrm>
              <a:off x="3020" y="2337"/>
              <a:ext cx="1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89487" name="Text Box 47"/>
            <p:cNvSpPr txBox="1">
              <a:spLocks noChangeArrowheads="1"/>
            </p:cNvSpPr>
            <p:nvPr/>
          </p:nvSpPr>
          <p:spPr bwMode="auto">
            <a:xfrm>
              <a:off x="3610" y="2344"/>
              <a:ext cx="1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89488" name="Oval 48"/>
            <p:cNvSpPr>
              <a:spLocks noChangeArrowheads="1"/>
            </p:cNvSpPr>
            <p:nvPr/>
          </p:nvSpPr>
          <p:spPr bwMode="auto">
            <a:xfrm>
              <a:off x="4014" y="2251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89489" name="Text Box 49"/>
            <p:cNvSpPr txBox="1">
              <a:spLocks noChangeArrowheads="1"/>
            </p:cNvSpPr>
            <p:nvPr/>
          </p:nvSpPr>
          <p:spPr bwMode="auto">
            <a:xfrm>
              <a:off x="4102" y="2337"/>
              <a:ext cx="1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grpSp>
        <p:nvGrpSpPr>
          <p:cNvPr id="189506" name="Group 66"/>
          <p:cNvGrpSpPr>
            <a:grpSpLocks/>
          </p:cNvGrpSpPr>
          <p:nvPr/>
        </p:nvGrpSpPr>
        <p:grpSpPr bwMode="auto">
          <a:xfrm>
            <a:off x="7164388" y="2565400"/>
            <a:ext cx="1512887" cy="1455738"/>
            <a:chOff x="4308" y="2241"/>
            <a:chExt cx="953" cy="917"/>
          </a:xfrm>
        </p:grpSpPr>
        <p:sp>
          <p:nvSpPr>
            <p:cNvPr id="189495" name="Oval 55"/>
            <p:cNvSpPr>
              <a:spLocks noChangeArrowheads="1"/>
            </p:cNvSpPr>
            <p:nvPr/>
          </p:nvSpPr>
          <p:spPr bwMode="auto">
            <a:xfrm>
              <a:off x="4599" y="2241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89496" name="Text Box 56"/>
            <p:cNvSpPr txBox="1">
              <a:spLocks noChangeArrowheads="1"/>
            </p:cNvSpPr>
            <p:nvPr/>
          </p:nvSpPr>
          <p:spPr bwMode="auto">
            <a:xfrm>
              <a:off x="4685" y="2288"/>
              <a:ext cx="1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89497" name="Line 57"/>
            <p:cNvSpPr>
              <a:spLocks noChangeShapeType="1"/>
            </p:cNvSpPr>
            <p:nvPr/>
          </p:nvSpPr>
          <p:spPr bwMode="auto">
            <a:xfrm flipV="1">
              <a:off x="4513" y="2568"/>
              <a:ext cx="159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89498" name="Line 58"/>
            <p:cNvSpPr>
              <a:spLocks noChangeShapeType="1"/>
            </p:cNvSpPr>
            <p:nvPr/>
          </p:nvSpPr>
          <p:spPr bwMode="auto">
            <a:xfrm flipH="1" flipV="1">
              <a:off x="4898" y="256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89500" name="Oval 60"/>
            <p:cNvSpPr>
              <a:spLocks noChangeArrowheads="1"/>
            </p:cNvSpPr>
            <p:nvPr/>
          </p:nvSpPr>
          <p:spPr bwMode="auto">
            <a:xfrm>
              <a:off x="4308" y="2795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89501" name="Oval 61"/>
            <p:cNvSpPr>
              <a:spLocks noChangeArrowheads="1"/>
            </p:cNvSpPr>
            <p:nvPr/>
          </p:nvSpPr>
          <p:spPr bwMode="auto">
            <a:xfrm>
              <a:off x="4898" y="2795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89502" name="Text Box 62"/>
            <p:cNvSpPr txBox="1">
              <a:spLocks noChangeArrowheads="1"/>
            </p:cNvSpPr>
            <p:nvPr/>
          </p:nvSpPr>
          <p:spPr bwMode="auto">
            <a:xfrm>
              <a:off x="4385" y="2867"/>
              <a:ext cx="1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89503" name="Text Box 63"/>
            <p:cNvSpPr txBox="1">
              <a:spLocks noChangeArrowheads="1"/>
            </p:cNvSpPr>
            <p:nvPr/>
          </p:nvSpPr>
          <p:spPr bwMode="auto">
            <a:xfrm>
              <a:off x="4993" y="2882"/>
              <a:ext cx="1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</p:grpSp>
      <p:grpSp>
        <p:nvGrpSpPr>
          <p:cNvPr id="189507" name="Group 67"/>
          <p:cNvGrpSpPr>
            <a:grpSpLocks/>
          </p:cNvGrpSpPr>
          <p:nvPr/>
        </p:nvGrpSpPr>
        <p:grpSpPr bwMode="auto">
          <a:xfrm>
            <a:off x="7235825" y="4149725"/>
            <a:ext cx="1512888" cy="1455738"/>
            <a:chOff x="4308" y="2241"/>
            <a:chExt cx="953" cy="917"/>
          </a:xfrm>
        </p:grpSpPr>
        <p:sp>
          <p:nvSpPr>
            <p:cNvPr id="189508" name="Oval 68"/>
            <p:cNvSpPr>
              <a:spLocks noChangeArrowheads="1"/>
            </p:cNvSpPr>
            <p:nvPr/>
          </p:nvSpPr>
          <p:spPr bwMode="auto">
            <a:xfrm>
              <a:off x="4599" y="2241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89509" name="Text Box 69"/>
            <p:cNvSpPr txBox="1">
              <a:spLocks noChangeArrowheads="1"/>
            </p:cNvSpPr>
            <p:nvPr/>
          </p:nvSpPr>
          <p:spPr bwMode="auto">
            <a:xfrm>
              <a:off x="4686" y="2323"/>
              <a:ext cx="1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89510" name="Line 70"/>
            <p:cNvSpPr>
              <a:spLocks noChangeShapeType="1"/>
            </p:cNvSpPr>
            <p:nvPr/>
          </p:nvSpPr>
          <p:spPr bwMode="auto">
            <a:xfrm flipV="1">
              <a:off x="4513" y="2568"/>
              <a:ext cx="159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89511" name="Line 71"/>
            <p:cNvSpPr>
              <a:spLocks noChangeShapeType="1"/>
            </p:cNvSpPr>
            <p:nvPr/>
          </p:nvSpPr>
          <p:spPr bwMode="auto">
            <a:xfrm flipH="1" flipV="1">
              <a:off x="4898" y="256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89512" name="Oval 72"/>
            <p:cNvSpPr>
              <a:spLocks noChangeArrowheads="1"/>
            </p:cNvSpPr>
            <p:nvPr/>
          </p:nvSpPr>
          <p:spPr bwMode="auto">
            <a:xfrm>
              <a:off x="4308" y="2795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89513" name="Oval 73"/>
            <p:cNvSpPr>
              <a:spLocks noChangeArrowheads="1"/>
            </p:cNvSpPr>
            <p:nvPr/>
          </p:nvSpPr>
          <p:spPr bwMode="auto">
            <a:xfrm>
              <a:off x="4898" y="2795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89514" name="Text Box 74"/>
            <p:cNvSpPr txBox="1">
              <a:spLocks noChangeArrowheads="1"/>
            </p:cNvSpPr>
            <p:nvPr/>
          </p:nvSpPr>
          <p:spPr bwMode="auto">
            <a:xfrm>
              <a:off x="4385" y="2867"/>
              <a:ext cx="1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89515" name="Text Box 75"/>
            <p:cNvSpPr txBox="1">
              <a:spLocks noChangeArrowheads="1"/>
            </p:cNvSpPr>
            <p:nvPr/>
          </p:nvSpPr>
          <p:spPr bwMode="auto">
            <a:xfrm>
              <a:off x="4993" y="2871"/>
              <a:ext cx="1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055994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 Representation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30238" y="965200"/>
            <a:ext cx="8026400" cy="5238750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ko-KR" dirty="0"/>
              <a:t>(A (B (E (K, L), F), C (G), D (H (M), I, J)))</a:t>
            </a:r>
          </a:p>
          <a:p>
            <a:pPr lvl="1">
              <a:buFontTx/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1" name="슬라이드 번호 개체 틀 6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9</a:t>
            </a:fld>
            <a:r>
              <a:rPr lang="en-US" altLang="ko-KR"/>
              <a:t>-</a:t>
            </a:r>
            <a:endParaRPr lang="en-US" altLang="ko-KR" dirty="0"/>
          </a:p>
        </p:txBody>
      </p:sp>
      <p:pic>
        <p:nvPicPr>
          <p:cNvPr id="58" name="Picture 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36497"/>
            <a:ext cx="7707263" cy="205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그룹 46"/>
          <p:cNvGrpSpPr/>
          <p:nvPr/>
        </p:nvGrpSpPr>
        <p:grpSpPr>
          <a:xfrm>
            <a:off x="586683" y="3593573"/>
            <a:ext cx="4877715" cy="2710527"/>
            <a:chOff x="2699792" y="2204864"/>
            <a:chExt cx="6192688" cy="3672408"/>
          </a:xfrm>
        </p:grpSpPr>
        <p:sp>
          <p:nvSpPr>
            <p:cNvPr id="48" name="직사각형 47"/>
            <p:cNvSpPr/>
            <p:nvPr/>
          </p:nvSpPr>
          <p:spPr bwMode="auto">
            <a:xfrm>
              <a:off x="2699792" y="2204864"/>
              <a:ext cx="6192688" cy="367240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2921000" y="2348880"/>
              <a:ext cx="5692775" cy="3230562"/>
              <a:chOff x="3055938" y="3078163"/>
              <a:chExt cx="5692775" cy="3230562"/>
            </a:xfrm>
            <a:solidFill>
              <a:srgbClr val="FFFF66"/>
            </a:solidFill>
          </p:grpSpPr>
          <p:sp>
            <p:nvSpPr>
              <p:cNvPr id="50" name="Line 16"/>
              <p:cNvSpPr>
                <a:spLocks noChangeShapeType="1"/>
              </p:cNvSpPr>
              <p:nvPr/>
            </p:nvSpPr>
            <p:spPr bwMode="auto">
              <a:xfrm flipH="1">
                <a:off x="4195763" y="3405188"/>
                <a:ext cx="1543050" cy="68421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latin typeface="Consolas" pitchFamily="49" charset="0"/>
                </a:endParaRPr>
              </a:p>
            </p:txBody>
          </p:sp>
          <p:sp>
            <p:nvSpPr>
              <p:cNvPr id="51" name="Line 17"/>
              <p:cNvSpPr>
                <a:spLocks noChangeShapeType="1"/>
              </p:cNvSpPr>
              <p:nvPr/>
            </p:nvSpPr>
            <p:spPr bwMode="auto">
              <a:xfrm>
                <a:off x="5738813" y="3405188"/>
                <a:ext cx="57150" cy="76041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latin typeface="Consolas" pitchFamily="49" charset="0"/>
                </a:endParaRPr>
              </a:p>
            </p:txBody>
          </p:sp>
          <p:sp>
            <p:nvSpPr>
              <p:cNvPr id="52" name="Line 18"/>
              <p:cNvSpPr>
                <a:spLocks noChangeShapeType="1"/>
              </p:cNvSpPr>
              <p:nvPr/>
            </p:nvSpPr>
            <p:spPr bwMode="auto">
              <a:xfrm>
                <a:off x="5738813" y="3405188"/>
                <a:ext cx="1504950" cy="76041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latin typeface="Consolas" pitchFamily="49" charset="0"/>
                </a:endParaRPr>
              </a:p>
            </p:txBody>
          </p:sp>
          <p:sp>
            <p:nvSpPr>
              <p:cNvPr id="53" name="Line 19"/>
              <p:cNvSpPr>
                <a:spLocks noChangeShapeType="1"/>
              </p:cNvSpPr>
              <p:nvPr/>
            </p:nvSpPr>
            <p:spPr bwMode="auto">
              <a:xfrm flipH="1">
                <a:off x="3576638" y="4459288"/>
                <a:ext cx="438150" cy="5715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latin typeface="Consolas" pitchFamily="49" charset="0"/>
                </a:endParaRPr>
              </a:p>
            </p:txBody>
          </p:sp>
          <p:sp>
            <p:nvSpPr>
              <p:cNvPr id="54" name="Line 20"/>
              <p:cNvSpPr>
                <a:spLocks noChangeShapeType="1"/>
              </p:cNvSpPr>
              <p:nvPr/>
            </p:nvSpPr>
            <p:spPr bwMode="auto">
              <a:xfrm>
                <a:off x="4014788" y="4459288"/>
                <a:ext cx="371475" cy="5715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latin typeface="Consolas" pitchFamily="49" charset="0"/>
                </a:endParaRPr>
              </a:p>
            </p:txBody>
          </p:sp>
          <p:sp>
            <p:nvSpPr>
              <p:cNvPr id="55" name="Line 21"/>
              <p:cNvSpPr>
                <a:spLocks noChangeShapeType="1"/>
              </p:cNvSpPr>
              <p:nvPr/>
            </p:nvSpPr>
            <p:spPr bwMode="auto">
              <a:xfrm>
                <a:off x="5738813" y="4459288"/>
                <a:ext cx="0" cy="5715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latin typeface="Consolas" pitchFamily="49" charset="0"/>
                </a:endParaRPr>
              </a:p>
            </p:txBody>
          </p:sp>
          <p:sp>
            <p:nvSpPr>
              <p:cNvPr id="56" name="Line 22"/>
              <p:cNvSpPr>
                <a:spLocks noChangeShapeType="1"/>
              </p:cNvSpPr>
              <p:nvPr/>
            </p:nvSpPr>
            <p:spPr bwMode="auto">
              <a:xfrm flipH="1">
                <a:off x="6748463" y="4459288"/>
                <a:ext cx="428625" cy="5715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latin typeface="Consolas" pitchFamily="49" charset="0"/>
                </a:endParaRPr>
              </a:p>
            </p:txBody>
          </p:sp>
          <p:sp>
            <p:nvSpPr>
              <p:cNvPr id="57" name="Line 23"/>
              <p:cNvSpPr>
                <a:spLocks noChangeShapeType="1"/>
              </p:cNvSpPr>
              <p:nvPr/>
            </p:nvSpPr>
            <p:spPr bwMode="auto">
              <a:xfrm>
                <a:off x="7177088" y="4459288"/>
                <a:ext cx="419100" cy="5715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latin typeface="Consolas" pitchFamily="49" charset="0"/>
                </a:endParaRPr>
              </a:p>
            </p:txBody>
          </p:sp>
          <p:sp>
            <p:nvSpPr>
              <p:cNvPr id="59" name="Line 24"/>
              <p:cNvSpPr>
                <a:spLocks noChangeShapeType="1"/>
              </p:cNvSpPr>
              <p:nvPr/>
            </p:nvSpPr>
            <p:spPr bwMode="auto">
              <a:xfrm>
                <a:off x="7177088" y="4459288"/>
                <a:ext cx="1304925" cy="523875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latin typeface="Consolas" pitchFamily="49" charset="0"/>
                </a:endParaRPr>
              </a:p>
            </p:txBody>
          </p:sp>
          <p:sp>
            <p:nvSpPr>
              <p:cNvPr id="60" name="Line 25"/>
              <p:cNvSpPr>
                <a:spLocks noChangeShapeType="1"/>
              </p:cNvSpPr>
              <p:nvPr/>
            </p:nvSpPr>
            <p:spPr bwMode="auto">
              <a:xfrm flipV="1">
                <a:off x="6748463" y="5441950"/>
                <a:ext cx="0" cy="504825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latin typeface="Consolas" pitchFamily="49" charset="0"/>
                </a:endParaRPr>
              </a:p>
            </p:txBody>
          </p:sp>
          <p:sp>
            <p:nvSpPr>
              <p:cNvPr id="62" name="Line 26"/>
              <p:cNvSpPr>
                <a:spLocks noChangeShapeType="1"/>
              </p:cNvSpPr>
              <p:nvPr/>
            </p:nvSpPr>
            <p:spPr bwMode="auto">
              <a:xfrm flipV="1">
                <a:off x="3205163" y="5384800"/>
                <a:ext cx="371475" cy="6858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latin typeface="Consolas" pitchFamily="49" charset="0"/>
                </a:endParaRPr>
              </a:p>
            </p:txBody>
          </p:sp>
          <p:sp>
            <p:nvSpPr>
              <p:cNvPr id="63" name="Line 27"/>
              <p:cNvSpPr>
                <a:spLocks noChangeShapeType="1"/>
              </p:cNvSpPr>
              <p:nvPr/>
            </p:nvSpPr>
            <p:spPr bwMode="auto">
              <a:xfrm>
                <a:off x="3576638" y="5384800"/>
                <a:ext cx="390525" cy="6096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latin typeface="Consolas" pitchFamily="49" charset="0"/>
                </a:endParaRPr>
              </a:p>
            </p:txBody>
          </p:sp>
          <p:sp>
            <p:nvSpPr>
              <p:cNvPr id="64" name="Text Box 28" descr="A"/>
              <p:cNvSpPr txBox="1">
                <a:spLocks noChangeArrowheads="1"/>
              </p:cNvSpPr>
              <p:nvPr/>
            </p:nvSpPr>
            <p:spPr bwMode="auto">
              <a:xfrm>
                <a:off x="5494338" y="3078163"/>
                <a:ext cx="466725" cy="374650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ko-KR">
                    <a:latin typeface="Consolas" pitchFamily="49" charset="0"/>
                    <a:ea typeface="바탕" pitchFamily="18" charset="-127"/>
                  </a:rPr>
                  <a:t>A</a:t>
                </a:r>
                <a:endParaRPr lang="en-US" altLang="ko-KR">
                  <a:latin typeface="Consolas" pitchFamily="49" charset="0"/>
                </a:endParaRPr>
              </a:p>
            </p:txBody>
          </p:sp>
          <p:sp>
            <p:nvSpPr>
              <p:cNvPr id="65" name="Text Box 4"/>
              <p:cNvSpPr txBox="1">
                <a:spLocks noChangeArrowheads="1"/>
              </p:cNvSpPr>
              <p:nvPr/>
            </p:nvSpPr>
            <p:spPr bwMode="auto">
              <a:xfrm>
                <a:off x="3862388" y="4049713"/>
                <a:ext cx="428625" cy="409575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ko-KR">
                    <a:latin typeface="Consolas" pitchFamily="49" charset="0"/>
                    <a:ea typeface="바탕" pitchFamily="18" charset="-127"/>
                  </a:rPr>
                  <a:t>B</a:t>
                </a:r>
                <a:endParaRPr lang="en-US" altLang="ko-KR">
                  <a:latin typeface="Consolas" pitchFamily="49" charset="0"/>
                </a:endParaRPr>
              </a:p>
            </p:txBody>
          </p:sp>
          <p:sp>
            <p:nvSpPr>
              <p:cNvPr id="66" name="Text Box 5"/>
              <p:cNvSpPr txBox="1">
                <a:spLocks noChangeArrowheads="1"/>
              </p:cNvSpPr>
              <p:nvPr/>
            </p:nvSpPr>
            <p:spPr bwMode="auto">
              <a:xfrm>
                <a:off x="5510213" y="4049713"/>
                <a:ext cx="466725" cy="409575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ko-KR">
                    <a:latin typeface="Consolas" pitchFamily="49" charset="0"/>
                    <a:ea typeface="바탕" pitchFamily="18" charset="-127"/>
                  </a:rPr>
                  <a:t>C</a:t>
                </a:r>
                <a:endParaRPr lang="en-US" altLang="ko-KR">
                  <a:latin typeface="Consolas" pitchFamily="49" charset="0"/>
                </a:endParaRPr>
              </a:p>
            </p:txBody>
          </p:sp>
          <p:sp>
            <p:nvSpPr>
              <p:cNvPr id="67" name="Text Box 6"/>
              <p:cNvSpPr txBox="1">
                <a:spLocks noChangeArrowheads="1"/>
              </p:cNvSpPr>
              <p:nvPr/>
            </p:nvSpPr>
            <p:spPr bwMode="auto">
              <a:xfrm>
                <a:off x="6967538" y="4049713"/>
                <a:ext cx="409575" cy="409575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ko-KR">
                    <a:latin typeface="Consolas" pitchFamily="49" charset="0"/>
                    <a:ea typeface="바탕" pitchFamily="18" charset="-127"/>
                  </a:rPr>
                  <a:t>D</a:t>
                </a:r>
                <a:endParaRPr lang="en-US" altLang="ko-KR">
                  <a:latin typeface="Consolas" pitchFamily="49" charset="0"/>
                </a:endParaRPr>
              </a:p>
            </p:txBody>
          </p:sp>
          <p:sp>
            <p:nvSpPr>
              <p:cNvPr id="68" name="Text Box 7"/>
              <p:cNvSpPr txBox="1">
                <a:spLocks noChangeArrowheads="1"/>
              </p:cNvSpPr>
              <p:nvPr/>
            </p:nvSpPr>
            <p:spPr bwMode="auto">
              <a:xfrm>
                <a:off x="3386138" y="5030788"/>
                <a:ext cx="400050" cy="352425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ko-KR">
                    <a:latin typeface="Consolas" pitchFamily="49" charset="0"/>
                    <a:ea typeface="바탕" pitchFamily="18" charset="-127"/>
                  </a:rPr>
                  <a:t>E</a:t>
                </a:r>
                <a:endParaRPr lang="en-US" altLang="ko-KR">
                  <a:latin typeface="Consolas" pitchFamily="49" charset="0"/>
                </a:endParaRPr>
              </a:p>
            </p:txBody>
          </p:sp>
          <p:sp>
            <p:nvSpPr>
              <p:cNvPr id="69" name="Text Box 8"/>
              <p:cNvSpPr txBox="1">
                <a:spLocks noChangeArrowheads="1"/>
              </p:cNvSpPr>
              <p:nvPr/>
            </p:nvSpPr>
            <p:spPr bwMode="auto">
              <a:xfrm>
                <a:off x="4233863" y="5030788"/>
                <a:ext cx="381000" cy="352425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ko-KR">
                    <a:latin typeface="Consolas" pitchFamily="49" charset="0"/>
                    <a:ea typeface="바탕" pitchFamily="18" charset="-127"/>
                  </a:rPr>
                  <a:t>F</a:t>
                </a:r>
                <a:endParaRPr lang="en-US" altLang="ko-KR">
                  <a:latin typeface="Consolas" pitchFamily="49" charset="0"/>
                </a:endParaRPr>
              </a:p>
            </p:txBody>
          </p:sp>
          <p:sp>
            <p:nvSpPr>
              <p:cNvPr id="70" name="Text Box 9"/>
              <p:cNvSpPr txBox="1">
                <a:spLocks noChangeArrowheads="1"/>
              </p:cNvSpPr>
              <p:nvPr/>
            </p:nvSpPr>
            <p:spPr bwMode="auto">
              <a:xfrm>
                <a:off x="5510213" y="5030788"/>
                <a:ext cx="466725" cy="409575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ko-KR">
                    <a:latin typeface="Consolas" pitchFamily="49" charset="0"/>
                    <a:ea typeface="바탕" pitchFamily="18" charset="-127"/>
                  </a:rPr>
                  <a:t>G</a:t>
                </a:r>
                <a:endParaRPr lang="en-US" altLang="ko-KR">
                  <a:latin typeface="Consolas" pitchFamily="49" charset="0"/>
                </a:endParaRPr>
              </a:p>
            </p:txBody>
          </p:sp>
          <p:sp>
            <p:nvSpPr>
              <p:cNvPr id="71" name="Text Box 10"/>
              <p:cNvSpPr txBox="1">
                <a:spLocks noChangeArrowheads="1"/>
              </p:cNvSpPr>
              <p:nvPr/>
            </p:nvSpPr>
            <p:spPr bwMode="auto">
              <a:xfrm>
                <a:off x="6577013" y="5030788"/>
                <a:ext cx="390525" cy="409575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ko-KR">
                    <a:latin typeface="Consolas" pitchFamily="49" charset="0"/>
                    <a:ea typeface="바탕" pitchFamily="18" charset="-127"/>
                  </a:rPr>
                  <a:t>H</a:t>
                </a:r>
                <a:endParaRPr lang="en-US" altLang="ko-KR">
                  <a:latin typeface="Consolas" pitchFamily="49" charset="0"/>
                </a:endParaRPr>
              </a:p>
            </p:txBody>
          </p:sp>
          <p:sp>
            <p:nvSpPr>
              <p:cNvPr id="72" name="Text Box 11"/>
              <p:cNvSpPr txBox="1">
                <a:spLocks noChangeArrowheads="1"/>
              </p:cNvSpPr>
              <p:nvPr/>
            </p:nvSpPr>
            <p:spPr bwMode="auto">
              <a:xfrm>
                <a:off x="7472363" y="5030788"/>
                <a:ext cx="400050" cy="409575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ko-KR">
                    <a:latin typeface="Consolas" pitchFamily="49" charset="0"/>
                    <a:ea typeface="바탕" pitchFamily="18" charset="-127"/>
                  </a:rPr>
                  <a:t>I</a:t>
                </a:r>
                <a:endParaRPr lang="en-US" altLang="ko-KR">
                  <a:latin typeface="Consolas" pitchFamily="49" charset="0"/>
                </a:endParaRPr>
              </a:p>
            </p:txBody>
          </p:sp>
          <p:sp>
            <p:nvSpPr>
              <p:cNvPr id="73" name="Text Box 12"/>
              <p:cNvSpPr txBox="1">
                <a:spLocks noChangeArrowheads="1"/>
              </p:cNvSpPr>
              <p:nvPr/>
            </p:nvSpPr>
            <p:spPr bwMode="auto">
              <a:xfrm>
                <a:off x="8310563" y="4983163"/>
                <a:ext cx="438150" cy="400050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ko-KR">
                    <a:latin typeface="Consolas" pitchFamily="49" charset="0"/>
                    <a:ea typeface="바탕" pitchFamily="18" charset="-127"/>
                  </a:rPr>
                  <a:t>J</a:t>
                </a:r>
                <a:endParaRPr lang="en-US" altLang="ko-KR">
                  <a:latin typeface="Consolas" pitchFamily="49" charset="0"/>
                </a:endParaRPr>
              </a:p>
            </p:txBody>
          </p:sp>
          <p:sp>
            <p:nvSpPr>
              <p:cNvPr id="74" name="Text Box 13"/>
              <p:cNvSpPr txBox="1">
                <a:spLocks noChangeArrowheads="1"/>
              </p:cNvSpPr>
              <p:nvPr/>
            </p:nvSpPr>
            <p:spPr bwMode="auto">
              <a:xfrm>
                <a:off x="3055938" y="5965825"/>
                <a:ext cx="381000" cy="342900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ko-KR">
                    <a:latin typeface="Consolas" pitchFamily="49" charset="0"/>
                    <a:ea typeface="바탕" pitchFamily="18" charset="-127"/>
                  </a:rPr>
                  <a:t>K</a:t>
                </a:r>
                <a:endParaRPr lang="en-US" altLang="ko-KR">
                  <a:latin typeface="Consolas" pitchFamily="49" charset="0"/>
                </a:endParaRPr>
              </a:p>
            </p:txBody>
          </p:sp>
          <p:sp>
            <p:nvSpPr>
              <p:cNvPr id="75" name="Text Box 14"/>
              <p:cNvSpPr txBox="1">
                <a:spLocks noChangeArrowheads="1"/>
              </p:cNvSpPr>
              <p:nvPr/>
            </p:nvSpPr>
            <p:spPr bwMode="auto">
              <a:xfrm>
                <a:off x="3741738" y="5965825"/>
                <a:ext cx="447675" cy="342900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ko-KR">
                    <a:latin typeface="Consolas" pitchFamily="49" charset="0"/>
                    <a:ea typeface="바탕" pitchFamily="18" charset="-127"/>
                  </a:rPr>
                  <a:t>L</a:t>
                </a:r>
                <a:endParaRPr lang="en-US" altLang="ko-KR">
                  <a:latin typeface="Consolas" pitchFamily="49" charset="0"/>
                </a:endParaRPr>
              </a:p>
            </p:txBody>
          </p:sp>
          <p:sp>
            <p:nvSpPr>
              <p:cNvPr id="76" name="Text Box 15"/>
              <p:cNvSpPr txBox="1">
                <a:spLocks noChangeArrowheads="1"/>
              </p:cNvSpPr>
              <p:nvPr/>
            </p:nvSpPr>
            <p:spPr bwMode="auto">
              <a:xfrm>
                <a:off x="6532563" y="5965825"/>
                <a:ext cx="390525" cy="342900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ko-KR" dirty="0">
                    <a:latin typeface="Consolas" pitchFamily="49" charset="0"/>
                    <a:ea typeface="바탕" pitchFamily="18" charset="-127"/>
                  </a:rPr>
                  <a:t>M</a:t>
                </a:r>
                <a:endParaRPr lang="en-US" altLang="ko-KR" dirty="0">
                  <a:latin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22283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 of </a:t>
            </a:r>
            <a:r>
              <a:rPr lang="en-US" altLang="ko-KR" dirty="0" err="1"/>
              <a:t>SimpleUnion</a:t>
            </a:r>
            <a:endParaRPr lang="en-US" altLang="ko-KR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Initially, forest with </a:t>
            </a:r>
            <a:r>
              <a:rPr lang="en-US" altLang="ko-KR" sz="1800" i="1" dirty="0">
                <a:latin typeface="Times New Roman" pitchFamily="18" charset="0"/>
              </a:rPr>
              <a:t>p</a:t>
            </a:r>
            <a:r>
              <a:rPr lang="en-US" altLang="ko-KR" sz="1800" dirty="0"/>
              <a:t> nodes parent[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 = -1, 0 ≤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</a:t>
            </a:r>
            <a:r>
              <a:rPr lang="en-US" altLang="ko-KR" sz="1800" dirty="0">
                <a:latin typeface="Times New Roman" pitchFamily="18" charset="0"/>
              </a:rPr>
              <a:t>&lt; </a:t>
            </a:r>
            <a:r>
              <a:rPr lang="en-US" altLang="ko-KR" sz="1800" i="1" dirty="0">
                <a:latin typeface="Times New Roman" pitchFamily="18" charset="0"/>
              </a:rPr>
              <a:t>p</a:t>
            </a:r>
          </a:p>
          <a:p>
            <a:r>
              <a:rPr lang="en-US" altLang="ko-KR" sz="1800" dirty="0"/>
              <a:t>If the sequence of union-find operations is as follows:</a:t>
            </a:r>
          </a:p>
          <a:p>
            <a:pPr>
              <a:buFontTx/>
              <a:buNone/>
            </a:pPr>
            <a:r>
              <a:rPr lang="en-US" altLang="ko-KR" sz="1800" dirty="0"/>
              <a:t> 	 </a:t>
            </a:r>
            <a:r>
              <a:rPr lang="en-US" altLang="ko-KR" sz="1800" b="1" dirty="0" err="1">
                <a:latin typeface="Courier New" pitchFamily="49" charset="0"/>
                <a:cs typeface="Courier New" pitchFamily="49" charset="0"/>
              </a:rPr>
              <a:t>simpleUnion</a:t>
            </a: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(0,1), </a:t>
            </a:r>
            <a:r>
              <a:rPr lang="en-US" altLang="ko-KR" sz="1800" b="1" dirty="0" err="1">
                <a:latin typeface="Courier New" pitchFamily="49" charset="0"/>
                <a:cs typeface="Courier New" pitchFamily="49" charset="0"/>
              </a:rPr>
              <a:t>simpleFind</a:t>
            </a: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altLang="ko-KR" sz="1800" b="1" dirty="0" err="1">
                <a:latin typeface="Courier New" pitchFamily="49" charset="0"/>
                <a:cs typeface="Courier New" pitchFamily="49" charset="0"/>
              </a:rPr>
              <a:t>simpleUnion</a:t>
            </a: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(1,2), </a:t>
            </a:r>
            <a:r>
              <a:rPr lang="en-US" altLang="ko-KR" sz="1800" b="1" dirty="0" err="1">
                <a:latin typeface="Courier New" pitchFamily="49" charset="0"/>
                <a:cs typeface="Courier New" pitchFamily="49" charset="0"/>
              </a:rPr>
              <a:t>simpleFind</a:t>
            </a: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altLang="ko-KR" sz="1800" b="1" dirty="0" err="1">
                <a:latin typeface="Courier New" pitchFamily="49" charset="0"/>
                <a:cs typeface="Courier New" pitchFamily="49" charset="0"/>
              </a:rPr>
              <a:t>simpleUnion</a:t>
            </a: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(n-2,n-1), </a:t>
            </a:r>
            <a:r>
              <a:rPr lang="en-US" altLang="ko-KR" sz="1800" b="1" dirty="0" err="1">
                <a:latin typeface="Courier New" pitchFamily="49" charset="0"/>
                <a:cs typeface="Courier New" pitchFamily="49" charset="0"/>
              </a:rPr>
              <a:t>simpleFind</a:t>
            </a: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pPr>
              <a:buFontTx/>
              <a:buNone/>
            </a:pPr>
            <a:endParaRPr lang="en-US" altLang="ko-KR" sz="1800" b="1" dirty="0">
              <a:latin typeface="Courier New" pitchFamily="49" charset="0"/>
            </a:endParaRPr>
          </a:p>
          <a:p>
            <a:pPr>
              <a:buFont typeface="Wingdings" pitchFamily="2" charset="2"/>
              <a:buChar char="à"/>
            </a:pPr>
            <a:r>
              <a:rPr lang="en-US" altLang="ko-KR" sz="1800" dirty="0"/>
              <a:t>produces degenerate tree</a:t>
            </a:r>
          </a:p>
          <a:p>
            <a:pPr>
              <a:buFont typeface="Wingdings" pitchFamily="2" charset="2"/>
              <a:buChar char="à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90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190468" name="Oval 4"/>
          <p:cNvSpPr>
            <a:spLocks noChangeArrowheads="1"/>
          </p:cNvSpPr>
          <p:nvPr/>
        </p:nvSpPr>
        <p:spPr bwMode="auto">
          <a:xfrm>
            <a:off x="7063135" y="1700808"/>
            <a:ext cx="503237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0469" name="Oval 5"/>
          <p:cNvSpPr>
            <a:spLocks noChangeArrowheads="1"/>
          </p:cNvSpPr>
          <p:nvPr/>
        </p:nvSpPr>
        <p:spPr bwMode="auto">
          <a:xfrm>
            <a:off x="7063135" y="5444133"/>
            <a:ext cx="503237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0470" name="Oval 6"/>
          <p:cNvSpPr>
            <a:spLocks noChangeArrowheads="1"/>
          </p:cNvSpPr>
          <p:nvPr/>
        </p:nvSpPr>
        <p:spPr bwMode="auto">
          <a:xfrm>
            <a:off x="7063135" y="4436070"/>
            <a:ext cx="503237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0471" name="Line 7"/>
          <p:cNvSpPr>
            <a:spLocks noChangeShapeType="1"/>
          </p:cNvSpPr>
          <p:nvPr/>
        </p:nvSpPr>
        <p:spPr bwMode="auto">
          <a:xfrm flipV="1">
            <a:off x="7315547" y="494089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90472" name="Oval 8"/>
          <p:cNvSpPr>
            <a:spLocks noChangeArrowheads="1"/>
          </p:cNvSpPr>
          <p:nvPr/>
        </p:nvSpPr>
        <p:spPr bwMode="auto">
          <a:xfrm>
            <a:off x="7063135" y="2707283"/>
            <a:ext cx="503237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0473" name="Line 9"/>
          <p:cNvSpPr>
            <a:spLocks noChangeShapeType="1"/>
          </p:cNvSpPr>
          <p:nvPr/>
        </p:nvSpPr>
        <p:spPr bwMode="auto">
          <a:xfrm flipV="1">
            <a:off x="7315547" y="220563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90474" name="Line 10"/>
          <p:cNvSpPr>
            <a:spLocks noChangeShapeType="1"/>
          </p:cNvSpPr>
          <p:nvPr/>
        </p:nvSpPr>
        <p:spPr bwMode="auto">
          <a:xfrm flipV="1">
            <a:off x="7315547" y="3212108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90475" name="Line 11"/>
          <p:cNvSpPr>
            <a:spLocks noChangeShapeType="1"/>
          </p:cNvSpPr>
          <p:nvPr/>
        </p:nvSpPr>
        <p:spPr bwMode="auto">
          <a:xfrm flipV="1">
            <a:off x="7315547" y="407729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90476" name="Text Box 12"/>
          <p:cNvSpPr txBox="1">
            <a:spLocks noChangeArrowheads="1"/>
          </p:cNvSpPr>
          <p:nvPr/>
        </p:nvSpPr>
        <p:spPr bwMode="auto">
          <a:xfrm rot="16200000" flipH="1">
            <a:off x="6999635" y="3643907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/>
              <a:t>…</a:t>
            </a:r>
          </a:p>
        </p:txBody>
      </p:sp>
      <p:sp>
        <p:nvSpPr>
          <p:cNvPr id="190477" name="Text Box 13"/>
          <p:cNvSpPr txBox="1">
            <a:spLocks noChangeArrowheads="1"/>
          </p:cNvSpPr>
          <p:nvPr/>
        </p:nvSpPr>
        <p:spPr bwMode="auto">
          <a:xfrm>
            <a:off x="7172595" y="5520333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0478" name="Text Box 14"/>
          <p:cNvSpPr txBox="1">
            <a:spLocks noChangeArrowheads="1"/>
          </p:cNvSpPr>
          <p:nvPr/>
        </p:nvSpPr>
        <p:spPr bwMode="auto">
          <a:xfrm>
            <a:off x="7167039" y="4509095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90479" name="Text Box 15"/>
          <p:cNvSpPr txBox="1">
            <a:spLocks noChangeArrowheads="1"/>
          </p:cNvSpPr>
          <p:nvPr/>
        </p:nvSpPr>
        <p:spPr bwMode="auto">
          <a:xfrm>
            <a:off x="7059452" y="2780308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n-2</a:t>
            </a:r>
          </a:p>
        </p:txBody>
      </p:sp>
      <p:sp>
        <p:nvSpPr>
          <p:cNvPr id="190480" name="Text Box 16"/>
          <p:cNvSpPr txBox="1">
            <a:spLocks noChangeArrowheads="1"/>
          </p:cNvSpPr>
          <p:nvPr/>
        </p:nvSpPr>
        <p:spPr bwMode="auto">
          <a:xfrm>
            <a:off x="7022146" y="1772245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n-1</a:t>
            </a:r>
          </a:p>
        </p:txBody>
      </p:sp>
      <p:sp>
        <p:nvSpPr>
          <p:cNvPr id="190481" name="Rectangle 17"/>
          <p:cNvSpPr>
            <a:spLocks noChangeArrowheads="1"/>
          </p:cNvSpPr>
          <p:nvPr/>
        </p:nvSpPr>
        <p:spPr bwMode="auto">
          <a:xfrm>
            <a:off x="467544" y="4149695"/>
            <a:ext cx="63145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Char char="à"/>
            </a:pP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Total time required for (</a:t>
            </a:r>
            <a:r>
              <a:rPr lang="en-US" altLang="ko-KR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-1) finds: O(</a:t>
            </a:r>
            <a:r>
              <a:rPr lang="en-US" altLang="ko-KR" sz="20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ko-KR" sz="20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)</a:t>
            </a:r>
            <a:endParaRPr lang="ko-KR" altLang="en-US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582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/>
      <p:bldP spid="190468" grpId="0" animBg="1"/>
      <p:bldP spid="190469" grpId="0" animBg="1"/>
      <p:bldP spid="190470" grpId="0" animBg="1"/>
      <p:bldP spid="190471" grpId="0" animBg="1"/>
      <p:bldP spid="190472" grpId="0" animBg="1"/>
      <p:bldP spid="190473" grpId="0" animBg="1"/>
      <p:bldP spid="190474" grpId="0" animBg="1"/>
      <p:bldP spid="190475" grpId="0" animBg="1"/>
      <p:bldP spid="190476" grpId="0"/>
      <p:bldP spid="190477" grpId="0"/>
      <p:bldP spid="190478" grpId="0"/>
      <p:bldP spid="190479" grpId="0"/>
      <p:bldP spid="190480" grpId="0"/>
      <p:bldP spid="190481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Weighted Union (1)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Definition</a:t>
            </a:r>
          </a:p>
          <a:p>
            <a:pPr lvl="1">
              <a:buFontTx/>
              <a:buNone/>
            </a:pPr>
            <a:r>
              <a:rPr lang="en-US" altLang="ko-KR" sz="1800" dirty="0"/>
              <a:t> if the number of nodes in tree</a:t>
            </a:r>
            <a:r>
              <a:rPr lang="en-US" altLang="ko-KR" sz="1800" i="1" dirty="0"/>
              <a:t> </a:t>
            </a:r>
            <a:r>
              <a:rPr lang="en-US" altLang="ko-KR" sz="1800" i="1" dirty="0" err="1">
                <a:latin typeface="Times New Roman" pitchFamily="18" charset="0"/>
              </a:rPr>
              <a:t>i</a:t>
            </a:r>
            <a:r>
              <a:rPr lang="en-US" altLang="ko-KR" sz="1800" i="1" dirty="0"/>
              <a:t> </a:t>
            </a:r>
            <a:r>
              <a:rPr lang="en-US" altLang="ko-KR" sz="1800" dirty="0"/>
              <a:t>is less than the number in   </a:t>
            </a:r>
          </a:p>
          <a:p>
            <a:pPr lvl="1">
              <a:buFontTx/>
              <a:buNone/>
            </a:pPr>
            <a:r>
              <a:rPr lang="en-US" altLang="ko-KR" sz="1800" dirty="0"/>
              <a:t>   tree </a:t>
            </a:r>
            <a:r>
              <a:rPr lang="en-US" altLang="ko-KR" sz="1800" i="1" dirty="0">
                <a:latin typeface="Times New Roman" pitchFamily="18" charset="0"/>
              </a:rPr>
              <a:t>j </a:t>
            </a:r>
            <a:r>
              <a:rPr lang="en-US" altLang="ko-KR" sz="1800" dirty="0"/>
              <a:t>then make </a:t>
            </a:r>
            <a:r>
              <a:rPr lang="en-US" altLang="ko-KR" sz="1800" i="1" dirty="0">
                <a:latin typeface="Times New Roman" pitchFamily="18" charset="0"/>
              </a:rPr>
              <a:t>j</a:t>
            </a:r>
            <a:r>
              <a:rPr lang="en-US" altLang="ko-KR" sz="1800" dirty="0"/>
              <a:t> the parent of </a:t>
            </a:r>
            <a:r>
              <a:rPr lang="en-US" altLang="ko-KR" sz="1800" i="1" dirty="0" err="1">
                <a:latin typeface="Times New Roman" pitchFamily="18" charset="0"/>
              </a:rPr>
              <a:t>i</a:t>
            </a:r>
            <a:r>
              <a:rPr lang="en-US" altLang="ko-KR" sz="1800" dirty="0"/>
              <a:t>;</a:t>
            </a:r>
          </a:p>
          <a:p>
            <a:pPr lvl="1">
              <a:buFontTx/>
              <a:buNone/>
            </a:pPr>
            <a:r>
              <a:rPr lang="en-US" altLang="ko-KR" sz="1800" dirty="0"/>
              <a:t> otherwise make </a:t>
            </a:r>
            <a:r>
              <a:rPr lang="en-US" altLang="ko-KR" sz="1800" i="1" dirty="0" err="1">
                <a:latin typeface="Times New Roman" pitchFamily="18" charset="0"/>
              </a:rPr>
              <a:t>i</a:t>
            </a:r>
            <a:r>
              <a:rPr lang="en-US" altLang="ko-KR" sz="1800" dirty="0"/>
              <a:t> the parent of </a:t>
            </a:r>
            <a:r>
              <a:rPr lang="en-US" altLang="ko-KR" sz="1800" i="1" dirty="0">
                <a:latin typeface="Times New Roman" pitchFamily="18" charset="0"/>
              </a:rPr>
              <a:t>j</a:t>
            </a:r>
            <a:r>
              <a:rPr lang="en-US" altLang="ko-KR" sz="1800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91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191492" name="Oval 4"/>
          <p:cNvSpPr>
            <a:spLocks noChangeArrowheads="1"/>
          </p:cNvSpPr>
          <p:nvPr/>
        </p:nvSpPr>
        <p:spPr bwMode="auto">
          <a:xfrm>
            <a:off x="5868988" y="2370138"/>
            <a:ext cx="503237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493" name="Oval 5"/>
          <p:cNvSpPr>
            <a:spLocks noChangeArrowheads="1"/>
          </p:cNvSpPr>
          <p:nvPr/>
        </p:nvSpPr>
        <p:spPr bwMode="auto">
          <a:xfrm>
            <a:off x="2732088" y="2370138"/>
            <a:ext cx="503237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494" name="Oval 6"/>
          <p:cNvSpPr>
            <a:spLocks noChangeArrowheads="1"/>
          </p:cNvSpPr>
          <p:nvPr/>
        </p:nvSpPr>
        <p:spPr bwMode="auto">
          <a:xfrm>
            <a:off x="3656013" y="2370138"/>
            <a:ext cx="503237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495" name="Oval 7"/>
          <p:cNvSpPr>
            <a:spLocks noChangeArrowheads="1"/>
          </p:cNvSpPr>
          <p:nvPr/>
        </p:nvSpPr>
        <p:spPr bwMode="auto">
          <a:xfrm>
            <a:off x="4986338" y="2370138"/>
            <a:ext cx="503237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496" name="Text Box 8"/>
          <p:cNvSpPr txBox="1">
            <a:spLocks noChangeArrowheads="1"/>
          </p:cNvSpPr>
          <p:nvPr/>
        </p:nvSpPr>
        <p:spPr bwMode="auto">
          <a:xfrm rot="10800000" flipH="1">
            <a:off x="4348163" y="242411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/>
              <a:t>…</a:t>
            </a:r>
          </a:p>
        </p:txBody>
      </p:sp>
      <p:sp>
        <p:nvSpPr>
          <p:cNvPr id="191497" name="Text Box 9"/>
          <p:cNvSpPr txBox="1">
            <a:spLocks noChangeArrowheads="1"/>
          </p:cNvSpPr>
          <p:nvPr/>
        </p:nvSpPr>
        <p:spPr bwMode="auto">
          <a:xfrm>
            <a:off x="2841548" y="2439988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1498" name="Text Box 10"/>
          <p:cNvSpPr txBox="1">
            <a:spLocks noChangeArrowheads="1"/>
          </p:cNvSpPr>
          <p:nvPr/>
        </p:nvSpPr>
        <p:spPr bwMode="auto">
          <a:xfrm>
            <a:off x="3759917" y="2438400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91499" name="Text Box 11"/>
          <p:cNvSpPr txBox="1">
            <a:spLocks noChangeArrowheads="1"/>
          </p:cNvSpPr>
          <p:nvPr/>
        </p:nvSpPr>
        <p:spPr bwMode="auto">
          <a:xfrm>
            <a:off x="4957255" y="2439988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n-2</a:t>
            </a:r>
          </a:p>
        </p:txBody>
      </p:sp>
      <p:sp>
        <p:nvSpPr>
          <p:cNvPr id="191500" name="Text Box 12"/>
          <p:cNvSpPr txBox="1">
            <a:spLocks noChangeArrowheads="1"/>
          </p:cNvSpPr>
          <p:nvPr/>
        </p:nvSpPr>
        <p:spPr bwMode="auto">
          <a:xfrm>
            <a:off x="5827999" y="2439988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n-1</a:t>
            </a:r>
          </a:p>
        </p:txBody>
      </p:sp>
      <p:sp>
        <p:nvSpPr>
          <p:cNvPr id="191501" name="Text Box 13"/>
          <p:cNvSpPr txBox="1">
            <a:spLocks noChangeArrowheads="1"/>
          </p:cNvSpPr>
          <p:nvPr/>
        </p:nvSpPr>
        <p:spPr bwMode="auto">
          <a:xfrm>
            <a:off x="1372975" y="2443163"/>
            <a:ext cx="1324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initially</a:t>
            </a:r>
          </a:p>
        </p:txBody>
      </p:sp>
      <p:sp>
        <p:nvSpPr>
          <p:cNvPr id="191502" name="Oval 14"/>
          <p:cNvSpPr>
            <a:spLocks noChangeArrowheads="1"/>
          </p:cNvSpPr>
          <p:nvPr/>
        </p:nvSpPr>
        <p:spPr bwMode="auto">
          <a:xfrm>
            <a:off x="5845175" y="3233738"/>
            <a:ext cx="503238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503" name="Oval 15"/>
          <p:cNvSpPr>
            <a:spLocks noChangeArrowheads="1"/>
          </p:cNvSpPr>
          <p:nvPr/>
        </p:nvSpPr>
        <p:spPr bwMode="auto">
          <a:xfrm>
            <a:off x="2708275" y="3233738"/>
            <a:ext cx="503238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504" name="Oval 16"/>
          <p:cNvSpPr>
            <a:spLocks noChangeArrowheads="1"/>
          </p:cNvSpPr>
          <p:nvPr/>
        </p:nvSpPr>
        <p:spPr bwMode="auto">
          <a:xfrm>
            <a:off x="3632200" y="3233738"/>
            <a:ext cx="503238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505" name="Oval 17"/>
          <p:cNvSpPr>
            <a:spLocks noChangeArrowheads="1"/>
          </p:cNvSpPr>
          <p:nvPr/>
        </p:nvSpPr>
        <p:spPr bwMode="auto">
          <a:xfrm>
            <a:off x="4962525" y="3233738"/>
            <a:ext cx="503238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506" name="Text Box 18"/>
          <p:cNvSpPr txBox="1">
            <a:spLocks noChangeArrowheads="1"/>
          </p:cNvSpPr>
          <p:nvPr/>
        </p:nvSpPr>
        <p:spPr bwMode="auto">
          <a:xfrm rot="10800000" flipH="1">
            <a:off x="4324350" y="328771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/>
              <a:t>…</a:t>
            </a:r>
          </a:p>
        </p:txBody>
      </p:sp>
      <p:sp>
        <p:nvSpPr>
          <p:cNvPr id="191507" name="Text Box 19"/>
          <p:cNvSpPr txBox="1">
            <a:spLocks noChangeArrowheads="1"/>
          </p:cNvSpPr>
          <p:nvPr/>
        </p:nvSpPr>
        <p:spPr bwMode="auto">
          <a:xfrm>
            <a:off x="2817736" y="3303588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1508" name="Text Box 20"/>
          <p:cNvSpPr txBox="1">
            <a:spLocks noChangeArrowheads="1"/>
          </p:cNvSpPr>
          <p:nvPr/>
        </p:nvSpPr>
        <p:spPr bwMode="auto">
          <a:xfrm>
            <a:off x="3736898" y="3302000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91509" name="Text Box 21"/>
          <p:cNvSpPr txBox="1">
            <a:spLocks noChangeArrowheads="1"/>
          </p:cNvSpPr>
          <p:nvPr/>
        </p:nvSpPr>
        <p:spPr bwMode="auto">
          <a:xfrm>
            <a:off x="4933443" y="3303588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n-2</a:t>
            </a:r>
          </a:p>
        </p:txBody>
      </p:sp>
      <p:sp>
        <p:nvSpPr>
          <p:cNvPr id="191510" name="Text Box 22"/>
          <p:cNvSpPr txBox="1">
            <a:spLocks noChangeArrowheads="1"/>
          </p:cNvSpPr>
          <p:nvPr/>
        </p:nvSpPr>
        <p:spPr bwMode="auto">
          <a:xfrm>
            <a:off x="5804186" y="3303588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n-1</a:t>
            </a:r>
          </a:p>
        </p:txBody>
      </p:sp>
      <p:sp>
        <p:nvSpPr>
          <p:cNvPr id="191511" name="Oval 23"/>
          <p:cNvSpPr>
            <a:spLocks noChangeArrowheads="1"/>
          </p:cNvSpPr>
          <p:nvPr/>
        </p:nvSpPr>
        <p:spPr bwMode="auto">
          <a:xfrm>
            <a:off x="2738438" y="4024313"/>
            <a:ext cx="503237" cy="504825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512" name="Text Box 24"/>
          <p:cNvSpPr txBox="1">
            <a:spLocks noChangeArrowheads="1"/>
          </p:cNvSpPr>
          <p:nvPr/>
        </p:nvSpPr>
        <p:spPr bwMode="auto">
          <a:xfrm>
            <a:off x="2842342" y="4092575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91513" name="Line 25"/>
          <p:cNvSpPr>
            <a:spLocks noChangeShapeType="1"/>
          </p:cNvSpPr>
          <p:nvPr/>
        </p:nvSpPr>
        <p:spPr bwMode="auto">
          <a:xfrm flipV="1">
            <a:off x="2954338" y="373538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514" name="Text Box 26"/>
          <p:cNvSpPr txBox="1">
            <a:spLocks noChangeArrowheads="1"/>
          </p:cNvSpPr>
          <p:nvPr/>
        </p:nvSpPr>
        <p:spPr bwMode="auto">
          <a:xfrm>
            <a:off x="1273144" y="3232150"/>
            <a:ext cx="14510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union(0,1)</a:t>
            </a:r>
          </a:p>
        </p:txBody>
      </p:sp>
      <p:sp>
        <p:nvSpPr>
          <p:cNvPr id="191515" name="Oval 27"/>
          <p:cNvSpPr>
            <a:spLocks noChangeArrowheads="1"/>
          </p:cNvSpPr>
          <p:nvPr/>
        </p:nvSpPr>
        <p:spPr bwMode="auto">
          <a:xfrm>
            <a:off x="5843588" y="4762500"/>
            <a:ext cx="503237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516" name="Oval 28"/>
          <p:cNvSpPr>
            <a:spLocks noChangeArrowheads="1"/>
          </p:cNvSpPr>
          <p:nvPr/>
        </p:nvSpPr>
        <p:spPr bwMode="auto">
          <a:xfrm>
            <a:off x="2706688" y="4762500"/>
            <a:ext cx="503237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517" name="Oval 29"/>
          <p:cNvSpPr>
            <a:spLocks noChangeArrowheads="1"/>
          </p:cNvSpPr>
          <p:nvPr/>
        </p:nvSpPr>
        <p:spPr bwMode="auto">
          <a:xfrm>
            <a:off x="3505200" y="5540375"/>
            <a:ext cx="503238" cy="504825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518" name="Oval 30"/>
          <p:cNvSpPr>
            <a:spLocks noChangeArrowheads="1"/>
          </p:cNvSpPr>
          <p:nvPr/>
        </p:nvSpPr>
        <p:spPr bwMode="auto">
          <a:xfrm>
            <a:off x="4960938" y="4762500"/>
            <a:ext cx="503237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519" name="Text Box 31"/>
          <p:cNvSpPr txBox="1">
            <a:spLocks noChangeArrowheads="1"/>
          </p:cNvSpPr>
          <p:nvPr/>
        </p:nvSpPr>
        <p:spPr bwMode="auto">
          <a:xfrm rot="10800000" flipH="1">
            <a:off x="4322763" y="481647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/>
              <a:t>…</a:t>
            </a:r>
          </a:p>
        </p:txBody>
      </p:sp>
      <p:sp>
        <p:nvSpPr>
          <p:cNvPr id="191520" name="Text Box 32"/>
          <p:cNvSpPr txBox="1">
            <a:spLocks noChangeArrowheads="1"/>
          </p:cNvSpPr>
          <p:nvPr/>
        </p:nvSpPr>
        <p:spPr bwMode="auto">
          <a:xfrm>
            <a:off x="2816148" y="4832350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1521" name="Text Box 33"/>
          <p:cNvSpPr txBox="1">
            <a:spLocks noChangeArrowheads="1"/>
          </p:cNvSpPr>
          <p:nvPr/>
        </p:nvSpPr>
        <p:spPr bwMode="auto">
          <a:xfrm>
            <a:off x="3609898" y="5608638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91522" name="Text Box 34"/>
          <p:cNvSpPr txBox="1">
            <a:spLocks noChangeArrowheads="1"/>
          </p:cNvSpPr>
          <p:nvPr/>
        </p:nvSpPr>
        <p:spPr bwMode="auto">
          <a:xfrm>
            <a:off x="4931855" y="4832350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n-2</a:t>
            </a:r>
          </a:p>
        </p:txBody>
      </p:sp>
      <p:sp>
        <p:nvSpPr>
          <p:cNvPr id="191523" name="Text Box 35"/>
          <p:cNvSpPr txBox="1">
            <a:spLocks noChangeArrowheads="1"/>
          </p:cNvSpPr>
          <p:nvPr/>
        </p:nvSpPr>
        <p:spPr bwMode="auto">
          <a:xfrm>
            <a:off x="5802599" y="4832350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n-1</a:t>
            </a:r>
          </a:p>
        </p:txBody>
      </p:sp>
      <p:sp>
        <p:nvSpPr>
          <p:cNvPr id="191524" name="Oval 36"/>
          <p:cNvSpPr>
            <a:spLocks noChangeArrowheads="1"/>
          </p:cNvSpPr>
          <p:nvPr/>
        </p:nvSpPr>
        <p:spPr bwMode="auto">
          <a:xfrm>
            <a:off x="2736850" y="5553075"/>
            <a:ext cx="503238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525" name="Text Box 37"/>
          <p:cNvSpPr txBox="1">
            <a:spLocks noChangeArrowheads="1"/>
          </p:cNvSpPr>
          <p:nvPr/>
        </p:nvSpPr>
        <p:spPr bwMode="auto">
          <a:xfrm>
            <a:off x="2840755" y="5621338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91526" name="Line 38"/>
          <p:cNvSpPr>
            <a:spLocks noChangeShapeType="1"/>
          </p:cNvSpPr>
          <p:nvPr/>
        </p:nvSpPr>
        <p:spPr bwMode="auto">
          <a:xfrm flipV="1">
            <a:off x="2952750" y="526415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527" name="Text Box 39"/>
          <p:cNvSpPr txBox="1">
            <a:spLocks noChangeArrowheads="1"/>
          </p:cNvSpPr>
          <p:nvPr/>
        </p:nvSpPr>
        <p:spPr bwMode="auto">
          <a:xfrm>
            <a:off x="1272350" y="4760913"/>
            <a:ext cx="14510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union(0,2)</a:t>
            </a:r>
          </a:p>
        </p:txBody>
      </p:sp>
      <p:sp>
        <p:nvSpPr>
          <p:cNvPr id="191528" name="Line 40"/>
          <p:cNvSpPr>
            <a:spLocks noChangeShapeType="1"/>
          </p:cNvSpPr>
          <p:nvPr/>
        </p:nvSpPr>
        <p:spPr bwMode="auto">
          <a:xfrm flipH="1" flipV="1">
            <a:off x="3132138" y="5178425"/>
            <a:ext cx="50323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529" name="Oval 41"/>
          <p:cNvSpPr>
            <a:spLocks noChangeArrowheads="1"/>
          </p:cNvSpPr>
          <p:nvPr/>
        </p:nvSpPr>
        <p:spPr bwMode="auto">
          <a:xfrm>
            <a:off x="3792538" y="4748213"/>
            <a:ext cx="503237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530" name="Text Box 42"/>
          <p:cNvSpPr txBox="1">
            <a:spLocks noChangeArrowheads="1"/>
          </p:cNvSpPr>
          <p:nvPr/>
        </p:nvSpPr>
        <p:spPr bwMode="auto">
          <a:xfrm>
            <a:off x="3897236" y="4816475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58447" y="2204864"/>
            <a:ext cx="246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p.252, Figure 5.42</a:t>
            </a:r>
          </a:p>
        </p:txBody>
      </p:sp>
    </p:spTree>
    <p:extLst>
      <p:ext uri="{BB962C8B-B14F-4D97-AF65-F5344CB8AC3E}">
        <p14:creationId xmlns:p14="http://schemas.microsoft.com/office/powerpoint/2010/main" val="37197326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animBg="1"/>
      <p:bldP spid="191493" grpId="0" animBg="1"/>
      <p:bldP spid="191494" grpId="0" animBg="1"/>
      <p:bldP spid="191495" grpId="0" animBg="1"/>
      <p:bldP spid="191496" grpId="0"/>
      <p:bldP spid="191497" grpId="0"/>
      <p:bldP spid="191498" grpId="0"/>
      <p:bldP spid="191499" grpId="0"/>
      <p:bldP spid="191500" grpId="0"/>
      <p:bldP spid="191501" grpId="0"/>
      <p:bldP spid="191502" grpId="0" animBg="1"/>
      <p:bldP spid="191503" grpId="0" animBg="1"/>
      <p:bldP spid="191504" grpId="0" animBg="1"/>
      <p:bldP spid="191505" grpId="0" animBg="1"/>
      <p:bldP spid="191506" grpId="0"/>
      <p:bldP spid="191507" grpId="0"/>
      <p:bldP spid="191508" grpId="0"/>
      <p:bldP spid="191509" grpId="0"/>
      <p:bldP spid="191510" grpId="0"/>
      <p:bldP spid="191511" grpId="0" animBg="1"/>
      <p:bldP spid="191512" grpId="0"/>
      <p:bldP spid="191513" grpId="0" animBg="1"/>
      <p:bldP spid="191514" grpId="0"/>
      <p:bldP spid="191515" grpId="0" animBg="1"/>
      <p:bldP spid="191516" grpId="0" animBg="1"/>
      <p:bldP spid="191517" grpId="0" animBg="1"/>
      <p:bldP spid="191518" grpId="0" animBg="1"/>
      <p:bldP spid="191519" grpId="0"/>
      <p:bldP spid="191520" grpId="0"/>
      <p:bldP spid="191521" grpId="0"/>
      <p:bldP spid="191522" grpId="0"/>
      <p:bldP spid="191523" grpId="0"/>
      <p:bldP spid="191524" grpId="0" animBg="1"/>
      <p:bldP spid="191525" grpId="0"/>
      <p:bldP spid="191526" grpId="0" animBg="1"/>
      <p:bldP spid="191527" grpId="0"/>
      <p:bldP spid="191528" grpId="0" animBg="1"/>
      <p:bldP spid="191529" grpId="0" animBg="1"/>
      <p:bldP spid="19153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Weighted Union (2)</a:t>
            </a:r>
            <a:endParaRPr lang="ko-KR" altLang="en-US" dirty="0"/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void </a:t>
            </a:r>
            <a:r>
              <a:rPr lang="en-US" altLang="ko-KR" sz="1800" b="1" dirty="0" err="1">
                <a:latin typeface="Courier New" pitchFamily="49" charset="0"/>
              </a:rPr>
              <a:t>weightedUnion</a:t>
            </a:r>
            <a:r>
              <a:rPr lang="en-US" altLang="ko-KR" sz="1800" b="1" dirty="0">
                <a:latin typeface="Courier New" pitchFamily="49" charset="0"/>
              </a:rPr>
              <a:t>(</a:t>
            </a:r>
            <a:r>
              <a:rPr lang="en-US" altLang="ko-KR" sz="1800" b="1" dirty="0" err="1">
                <a:latin typeface="Courier New" pitchFamily="49" charset="0"/>
              </a:rPr>
              <a:t>int</a:t>
            </a:r>
            <a:r>
              <a:rPr lang="en-US" altLang="ko-KR" sz="1800" b="1" dirty="0">
                <a:latin typeface="Courier New" pitchFamily="49" charset="0"/>
              </a:rPr>
              <a:t> </a:t>
            </a:r>
            <a:r>
              <a:rPr lang="en-US" altLang="ko-KR" sz="1800" b="1" dirty="0" err="1">
                <a:latin typeface="Courier New" pitchFamily="49" charset="0"/>
              </a:rPr>
              <a:t>i</a:t>
            </a:r>
            <a:r>
              <a:rPr lang="en-US" altLang="ko-KR" sz="1800" b="1" dirty="0">
                <a:latin typeface="Courier New" pitchFamily="49" charset="0"/>
              </a:rPr>
              <a:t>, </a:t>
            </a:r>
            <a:r>
              <a:rPr lang="en-US" altLang="ko-KR" sz="1800" b="1" dirty="0" err="1">
                <a:latin typeface="Courier New" pitchFamily="49" charset="0"/>
              </a:rPr>
              <a:t>int</a:t>
            </a:r>
            <a:r>
              <a:rPr lang="en-US" altLang="ko-KR" sz="1800" b="1" dirty="0">
                <a:latin typeface="Courier New" pitchFamily="49" charset="0"/>
              </a:rPr>
              <a:t> j)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{/* union the sets with roots </a:t>
            </a:r>
            <a:r>
              <a:rPr lang="en-US" altLang="ko-KR" sz="1800" b="1" dirty="0" err="1">
                <a:latin typeface="Courier New" pitchFamily="49" charset="0"/>
              </a:rPr>
              <a:t>i</a:t>
            </a:r>
            <a:r>
              <a:rPr lang="en-US" altLang="ko-KR" sz="1800" b="1" dirty="0">
                <a:latin typeface="Courier New" pitchFamily="49" charset="0"/>
              </a:rPr>
              <a:t> and j, </a:t>
            </a:r>
            <a:r>
              <a:rPr lang="en-US" altLang="ko-KR" sz="1800" b="1" dirty="0" err="1">
                <a:latin typeface="Courier New" pitchFamily="49" charset="0"/>
              </a:rPr>
              <a:t>i</a:t>
            </a:r>
            <a:r>
              <a:rPr lang="en-US" altLang="ko-KR" sz="1800" b="1" dirty="0">
                <a:latin typeface="Courier New" pitchFamily="49" charset="0"/>
              </a:rPr>
              <a:t> != j,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using the weighting rule.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parent[</a:t>
            </a:r>
            <a:r>
              <a:rPr lang="en-US" altLang="ko-KR" sz="1800" b="1" dirty="0" err="1">
                <a:latin typeface="Courier New" pitchFamily="49" charset="0"/>
              </a:rPr>
              <a:t>i</a:t>
            </a:r>
            <a:r>
              <a:rPr lang="en-US" altLang="ko-KR" sz="1800" b="1" dirty="0">
                <a:latin typeface="Courier New" pitchFamily="49" charset="0"/>
              </a:rPr>
              <a:t>] = -count[</a:t>
            </a:r>
            <a:r>
              <a:rPr lang="en-US" altLang="ko-KR" sz="1800" b="1" dirty="0" err="1">
                <a:latin typeface="Courier New" pitchFamily="49" charset="0"/>
              </a:rPr>
              <a:t>i</a:t>
            </a:r>
            <a:r>
              <a:rPr lang="en-US" altLang="ko-KR" sz="1800" b="1" dirty="0">
                <a:latin typeface="Courier New" pitchFamily="49" charset="0"/>
              </a:rPr>
              <a:t>] and parent[j] = -count[j] 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</a:t>
            </a:r>
            <a:r>
              <a:rPr lang="en-US" altLang="ko-KR" sz="1800" b="1" dirty="0" err="1">
                <a:latin typeface="Courier New" pitchFamily="49" charset="0"/>
              </a:rPr>
              <a:t>int</a:t>
            </a:r>
            <a:r>
              <a:rPr lang="en-US" altLang="ko-KR" sz="1800" b="1" dirty="0">
                <a:latin typeface="Courier New" pitchFamily="49" charset="0"/>
              </a:rPr>
              <a:t> temp = parent[</a:t>
            </a:r>
            <a:r>
              <a:rPr lang="en-US" altLang="ko-KR" sz="1800" b="1" dirty="0" err="1">
                <a:latin typeface="Courier New" pitchFamily="49" charset="0"/>
              </a:rPr>
              <a:t>i</a:t>
            </a:r>
            <a:r>
              <a:rPr lang="en-US" altLang="ko-KR" sz="1800" b="1" dirty="0">
                <a:latin typeface="Courier New" pitchFamily="49" charset="0"/>
              </a:rPr>
              <a:t>] + parent[j];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if (parent[</a:t>
            </a:r>
            <a:r>
              <a:rPr lang="en-US" altLang="ko-KR" sz="1800" b="1" dirty="0" err="1">
                <a:latin typeface="Courier New" pitchFamily="49" charset="0"/>
              </a:rPr>
              <a:t>i</a:t>
            </a:r>
            <a:r>
              <a:rPr lang="en-US" altLang="ko-KR" sz="1800" b="1" dirty="0">
                <a:latin typeface="Courier New" pitchFamily="49" charset="0"/>
              </a:rPr>
              <a:t>] &gt; parent[j])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  parent[</a:t>
            </a:r>
            <a:r>
              <a:rPr lang="en-US" altLang="ko-KR" sz="1800" b="1" dirty="0" err="1">
                <a:latin typeface="Courier New" pitchFamily="49" charset="0"/>
              </a:rPr>
              <a:t>i</a:t>
            </a:r>
            <a:r>
              <a:rPr lang="en-US" altLang="ko-KR" sz="1800" b="1" dirty="0">
                <a:latin typeface="Courier New" pitchFamily="49" charset="0"/>
              </a:rPr>
              <a:t>] = j; /* make j the new root*/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  parent[j] = temp;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else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  parent[j] = </a:t>
            </a:r>
            <a:r>
              <a:rPr lang="en-US" altLang="ko-KR" sz="1800" b="1" dirty="0" err="1">
                <a:latin typeface="Courier New" pitchFamily="49" charset="0"/>
              </a:rPr>
              <a:t>i</a:t>
            </a:r>
            <a:r>
              <a:rPr lang="en-US" altLang="ko-KR" sz="1800" b="1" dirty="0">
                <a:latin typeface="Courier New" pitchFamily="49" charset="0"/>
              </a:rPr>
              <a:t>; /* make </a:t>
            </a:r>
            <a:r>
              <a:rPr lang="en-US" altLang="ko-KR" sz="1800" b="1" dirty="0" err="1">
                <a:latin typeface="Courier New" pitchFamily="49" charset="0"/>
              </a:rPr>
              <a:t>i</a:t>
            </a:r>
            <a:r>
              <a:rPr lang="en-US" altLang="ko-KR" sz="1800" b="1" dirty="0">
                <a:latin typeface="Courier New" pitchFamily="49" charset="0"/>
              </a:rPr>
              <a:t> the new root*/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  parent[</a:t>
            </a:r>
            <a:r>
              <a:rPr lang="en-US" altLang="ko-KR" sz="1800" b="1" dirty="0" err="1">
                <a:latin typeface="Courier New" pitchFamily="49" charset="0"/>
              </a:rPr>
              <a:t>i</a:t>
            </a:r>
            <a:r>
              <a:rPr lang="en-US" altLang="ko-KR" sz="1800" b="1" dirty="0">
                <a:latin typeface="Courier New" pitchFamily="49" charset="0"/>
              </a:rPr>
              <a:t>] = temp;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}</a:t>
            </a:r>
            <a:endParaRPr lang="ko-KR" altLang="en-US" sz="1800" b="1" dirty="0">
              <a:latin typeface="Courier New" pitchFamily="49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92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3208691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Union (3)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93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5" name="Oval 14"/>
          <p:cNvSpPr>
            <a:spLocks noChangeArrowheads="1"/>
          </p:cNvSpPr>
          <p:nvPr/>
        </p:nvSpPr>
        <p:spPr bwMode="auto">
          <a:xfrm>
            <a:off x="4268738" y="2276103"/>
            <a:ext cx="503238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" name="Oval 15"/>
          <p:cNvSpPr>
            <a:spLocks noChangeArrowheads="1"/>
          </p:cNvSpPr>
          <p:nvPr/>
        </p:nvSpPr>
        <p:spPr bwMode="auto">
          <a:xfrm>
            <a:off x="1713248" y="2276103"/>
            <a:ext cx="503238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" name="Oval 16"/>
          <p:cNvSpPr>
            <a:spLocks noChangeArrowheads="1"/>
          </p:cNvSpPr>
          <p:nvPr/>
        </p:nvSpPr>
        <p:spPr bwMode="auto">
          <a:xfrm>
            <a:off x="2637173" y="2276103"/>
            <a:ext cx="503238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" name="Oval 17"/>
          <p:cNvSpPr>
            <a:spLocks noChangeArrowheads="1"/>
          </p:cNvSpPr>
          <p:nvPr/>
        </p:nvSpPr>
        <p:spPr bwMode="auto">
          <a:xfrm>
            <a:off x="3386088" y="2276103"/>
            <a:ext cx="503238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822709" y="2343849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2741871" y="2343849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483643" y="2343849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4354386" y="2343849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4956624" y="2276103"/>
            <a:ext cx="503238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5042272" y="2343849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5820720" y="2276103"/>
            <a:ext cx="503238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5906368" y="2343849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6684816" y="2276103"/>
            <a:ext cx="503238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6770464" y="2343849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0" name="Oval 14"/>
          <p:cNvSpPr>
            <a:spLocks noChangeArrowheads="1"/>
          </p:cNvSpPr>
          <p:nvPr/>
        </p:nvSpPr>
        <p:spPr bwMode="auto">
          <a:xfrm>
            <a:off x="7548912" y="2276103"/>
            <a:ext cx="503238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7634560" y="2343849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2010511" y="3319172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[0]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[1]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[2]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[3]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[4]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[5]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[6]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[7]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02765" y="3679212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parent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2846" y="1052736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(a) Initially, height 1 trees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0250" y="2996952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(b) Height 2 trees</a:t>
            </a:r>
          </a:p>
        </p:txBody>
      </p:sp>
      <p:sp>
        <p:nvSpPr>
          <p:cNvPr id="26" name="Oval 15"/>
          <p:cNvSpPr>
            <a:spLocks noChangeArrowheads="1"/>
          </p:cNvSpPr>
          <p:nvPr/>
        </p:nvSpPr>
        <p:spPr bwMode="auto">
          <a:xfrm>
            <a:off x="2182033" y="4149080"/>
            <a:ext cx="503238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7" name="Text Box 19"/>
          <p:cNvSpPr txBox="1">
            <a:spLocks noChangeArrowheads="1"/>
          </p:cNvSpPr>
          <p:nvPr/>
        </p:nvSpPr>
        <p:spPr bwMode="auto">
          <a:xfrm>
            <a:off x="2291494" y="4216826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8" name="Oval 16"/>
          <p:cNvSpPr>
            <a:spLocks noChangeArrowheads="1"/>
          </p:cNvSpPr>
          <p:nvPr/>
        </p:nvSpPr>
        <p:spPr bwMode="auto">
          <a:xfrm>
            <a:off x="2173302" y="5036004"/>
            <a:ext cx="503238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2278000" y="5103750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0" name="Oval 17"/>
          <p:cNvSpPr>
            <a:spLocks noChangeArrowheads="1"/>
          </p:cNvSpPr>
          <p:nvPr/>
        </p:nvSpPr>
        <p:spPr bwMode="auto">
          <a:xfrm>
            <a:off x="3794543" y="4149080"/>
            <a:ext cx="503238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3892098" y="4216826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2" name="Oval 14"/>
          <p:cNvSpPr>
            <a:spLocks noChangeArrowheads="1"/>
          </p:cNvSpPr>
          <p:nvPr/>
        </p:nvSpPr>
        <p:spPr bwMode="auto">
          <a:xfrm>
            <a:off x="3835147" y="5036004"/>
            <a:ext cx="503238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3920795" y="5103750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4" name="Oval 14"/>
          <p:cNvSpPr>
            <a:spLocks noChangeArrowheads="1"/>
          </p:cNvSpPr>
          <p:nvPr/>
        </p:nvSpPr>
        <p:spPr bwMode="auto">
          <a:xfrm>
            <a:off x="5462634" y="4149080"/>
            <a:ext cx="503238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" name="Text Box 22"/>
          <p:cNvSpPr txBox="1">
            <a:spLocks noChangeArrowheads="1"/>
          </p:cNvSpPr>
          <p:nvPr/>
        </p:nvSpPr>
        <p:spPr bwMode="auto">
          <a:xfrm>
            <a:off x="5548282" y="4216826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5508428" y="5036004"/>
            <a:ext cx="503238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7" name="Text Box 22"/>
          <p:cNvSpPr txBox="1">
            <a:spLocks noChangeArrowheads="1"/>
          </p:cNvSpPr>
          <p:nvPr/>
        </p:nvSpPr>
        <p:spPr bwMode="auto">
          <a:xfrm>
            <a:off x="5594076" y="5103750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8" name="Oval 14"/>
          <p:cNvSpPr>
            <a:spLocks noChangeArrowheads="1"/>
          </p:cNvSpPr>
          <p:nvPr/>
        </p:nvSpPr>
        <p:spPr bwMode="auto">
          <a:xfrm>
            <a:off x="7021090" y="4149080"/>
            <a:ext cx="503238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7106738" y="4216826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40" name="Oval 14"/>
          <p:cNvSpPr>
            <a:spLocks noChangeArrowheads="1"/>
          </p:cNvSpPr>
          <p:nvPr/>
        </p:nvSpPr>
        <p:spPr bwMode="auto">
          <a:xfrm>
            <a:off x="7004431" y="5036004"/>
            <a:ext cx="503238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" name="Text Box 22"/>
          <p:cNvSpPr txBox="1">
            <a:spLocks noChangeArrowheads="1"/>
          </p:cNvSpPr>
          <p:nvPr/>
        </p:nvSpPr>
        <p:spPr bwMode="auto">
          <a:xfrm>
            <a:off x="7090079" y="5103750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1763717" y="1430452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[0]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[1]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[2]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[3]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[4]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[5]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[6]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[7]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791617" y="1844824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parent</a:t>
            </a:r>
          </a:p>
        </p:txBody>
      </p:sp>
      <p:cxnSp>
        <p:nvCxnSpPr>
          <p:cNvPr id="45" name="직선 화살표 연결선 44"/>
          <p:cNvCxnSpPr>
            <a:stCxn id="28" idx="0"/>
            <a:endCxn id="26" idx="4"/>
          </p:cNvCxnSpPr>
          <p:nvPr/>
        </p:nvCxnSpPr>
        <p:spPr bwMode="auto">
          <a:xfrm flipV="1">
            <a:off x="2424921" y="4653905"/>
            <a:ext cx="8731" cy="3820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직선 화살표 연결선 45"/>
          <p:cNvCxnSpPr/>
          <p:nvPr/>
        </p:nvCxnSpPr>
        <p:spPr bwMode="auto">
          <a:xfrm flipV="1">
            <a:off x="5745362" y="4653904"/>
            <a:ext cx="8731" cy="3820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직선 화살표 연결선 46"/>
          <p:cNvCxnSpPr/>
          <p:nvPr/>
        </p:nvCxnSpPr>
        <p:spPr bwMode="auto">
          <a:xfrm flipV="1">
            <a:off x="4037431" y="4653903"/>
            <a:ext cx="8731" cy="3820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직선 화살표 연결선 47"/>
          <p:cNvCxnSpPr/>
          <p:nvPr/>
        </p:nvCxnSpPr>
        <p:spPr bwMode="auto">
          <a:xfrm flipV="1">
            <a:off x="7247319" y="4653902"/>
            <a:ext cx="8731" cy="3820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1552480" y="5551715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union(0,1)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483643" y="5551715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union(2,3)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95200" y="5551715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union(4,5)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798808" y="5551715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union(6,7)</a:t>
            </a:r>
          </a:p>
        </p:txBody>
      </p:sp>
    </p:spTree>
    <p:extLst>
      <p:ext uri="{BB962C8B-B14F-4D97-AF65-F5344CB8AC3E}">
        <p14:creationId xmlns:p14="http://schemas.microsoft.com/office/powerpoint/2010/main" val="158204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/>
      <p:bldP spid="11" grpId="0"/>
      <p:bldP spid="12" grpId="0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40" grpId="0" animBg="1"/>
      <p:bldP spid="41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Union (4)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94</a:t>
            </a:fld>
            <a:r>
              <a:rPr lang="en-US" altLang="ko-KR"/>
              <a:t>-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015428" y="1340768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[0]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[1]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[2]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[3]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[4]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[5]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[6]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[7]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07682" y="1700808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parent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5167" y="1018548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(c) Height 3 trees</a:t>
            </a:r>
          </a:p>
        </p:txBody>
      </p:sp>
      <p:sp>
        <p:nvSpPr>
          <p:cNvPr id="8" name="Oval 15"/>
          <p:cNvSpPr>
            <a:spLocks noChangeArrowheads="1"/>
          </p:cNvSpPr>
          <p:nvPr/>
        </p:nvSpPr>
        <p:spPr bwMode="auto">
          <a:xfrm>
            <a:off x="2186950" y="2170676"/>
            <a:ext cx="503238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2296411" y="2238422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0" name="Oval 16"/>
          <p:cNvSpPr>
            <a:spLocks noChangeArrowheads="1"/>
          </p:cNvSpPr>
          <p:nvPr/>
        </p:nvSpPr>
        <p:spPr bwMode="auto">
          <a:xfrm>
            <a:off x="2178219" y="3057600"/>
            <a:ext cx="503238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2282917" y="3125346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5467551" y="2170676"/>
            <a:ext cx="503238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5553199" y="2238422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5513345" y="3057600"/>
            <a:ext cx="503238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5598993" y="3125346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0" name="Oval 14"/>
          <p:cNvSpPr>
            <a:spLocks noChangeArrowheads="1"/>
          </p:cNvSpPr>
          <p:nvPr/>
        </p:nvSpPr>
        <p:spPr bwMode="auto">
          <a:xfrm>
            <a:off x="6528681" y="2978967"/>
            <a:ext cx="503238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6614329" y="3046713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2" name="Oval 14"/>
          <p:cNvSpPr>
            <a:spLocks noChangeArrowheads="1"/>
          </p:cNvSpPr>
          <p:nvPr/>
        </p:nvSpPr>
        <p:spPr bwMode="auto">
          <a:xfrm>
            <a:off x="6512022" y="3865891"/>
            <a:ext cx="503238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6597670" y="3933637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cxnSp>
        <p:nvCxnSpPr>
          <p:cNvPr id="24" name="직선 화살표 연결선 23"/>
          <p:cNvCxnSpPr>
            <a:stCxn id="10" idx="0"/>
            <a:endCxn id="8" idx="4"/>
          </p:cNvCxnSpPr>
          <p:nvPr/>
        </p:nvCxnSpPr>
        <p:spPr bwMode="auto">
          <a:xfrm flipV="1">
            <a:off x="2429838" y="2675501"/>
            <a:ext cx="8731" cy="3820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직선 화살표 연결선 24"/>
          <p:cNvCxnSpPr/>
          <p:nvPr/>
        </p:nvCxnSpPr>
        <p:spPr bwMode="auto">
          <a:xfrm flipV="1">
            <a:off x="5750279" y="2675500"/>
            <a:ext cx="8731" cy="3820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직선 화살표 연결선 26"/>
          <p:cNvCxnSpPr/>
          <p:nvPr/>
        </p:nvCxnSpPr>
        <p:spPr bwMode="auto">
          <a:xfrm flipV="1">
            <a:off x="6754910" y="3483789"/>
            <a:ext cx="8731" cy="3820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Oval 17"/>
          <p:cNvSpPr>
            <a:spLocks noChangeArrowheads="1"/>
          </p:cNvSpPr>
          <p:nvPr/>
        </p:nvSpPr>
        <p:spPr bwMode="auto">
          <a:xfrm>
            <a:off x="3091776" y="3057600"/>
            <a:ext cx="503238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3189331" y="3125346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0" name="Oval 14"/>
          <p:cNvSpPr>
            <a:spLocks noChangeArrowheads="1"/>
          </p:cNvSpPr>
          <p:nvPr/>
        </p:nvSpPr>
        <p:spPr bwMode="auto">
          <a:xfrm>
            <a:off x="3132380" y="3944524"/>
            <a:ext cx="503238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3218028" y="4012270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cxnSp>
        <p:nvCxnSpPr>
          <p:cNvPr id="32" name="직선 화살표 연결선 31"/>
          <p:cNvCxnSpPr/>
          <p:nvPr/>
        </p:nvCxnSpPr>
        <p:spPr bwMode="auto">
          <a:xfrm flipV="1">
            <a:off x="3334664" y="3562423"/>
            <a:ext cx="8731" cy="3820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직선 화살표 연결선 33"/>
          <p:cNvCxnSpPr>
            <a:stCxn id="28" idx="0"/>
            <a:endCxn id="8" idx="5"/>
          </p:cNvCxnSpPr>
          <p:nvPr/>
        </p:nvCxnSpPr>
        <p:spPr bwMode="auto">
          <a:xfrm flipH="1" flipV="1">
            <a:off x="2616491" y="2601571"/>
            <a:ext cx="726904" cy="4560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1924831" y="4581128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union(0,2)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78206" y="4449349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union(4,6)</a:t>
            </a:r>
          </a:p>
        </p:txBody>
      </p:sp>
      <p:cxnSp>
        <p:nvCxnSpPr>
          <p:cNvPr id="39" name="직선 화살표 연결선 38"/>
          <p:cNvCxnSpPr/>
          <p:nvPr/>
        </p:nvCxnSpPr>
        <p:spPr bwMode="auto">
          <a:xfrm flipH="1" flipV="1">
            <a:off x="5940768" y="2540055"/>
            <a:ext cx="726904" cy="4560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0054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8" grpId="0" animBg="1"/>
      <p:bldP spid="29" grpId="0"/>
      <p:bldP spid="30" grpId="0" animBg="1"/>
      <p:bldP spid="31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Union (5)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95</a:t>
            </a:fld>
            <a:r>
              <a:rPr lang="en-US" altLang="ko-KR"/>
              <a:t>-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015428" y="1340768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[0]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[1]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[2]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[3]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[4]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[5]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[6]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[7]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07682" y="1700808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parent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5167" y="1018548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(d) Height 4 trees</a:t>
            </a:r>
          </a:p>
        </p:txBody>
      </p:sp>
      <p:sp>
        <p:nvSpPr>
          <p:cNvPr id="8" name="Oval 15"/>
          <p:cNvSpPr>
            <a:spLocks noChangeArrowheads="1"/>
          </p:cNvSpPr>
          <p:nvPr/>
        </p:nvSpPr>
        <p:spPr bwMode="auto">
          <a:xfrm>
            <a:off x="2186950" y="2170676"/>
            <a:ext cx="503238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2296411" y="2238422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0" name="Oval 16"/>
          <p:cNvSpPr>
            <a:spLocks noChangeArrowheads="1"/>
          </p:cNvSpPr>
          <p:nvPr/>
        </p:nvSpPr>
        <p:spPr bwMode="auto">
          <a:xfrm>
            <a:off x="2178219" y="3057600"/>
            <a:ext cx="503238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2282917" y="3125346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4313224" y="3033443"/>
            <a:ext cx="503238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4398872" y="3101189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4359018" y="3920367"/>
            <a:ext cx="503238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4444666" y="3988113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5374354" y="3841734"/>
            <a:ext cx="503238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5460002" y="3909480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5357695" y="4728658"/>
            <a:ext cx="503238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5443343" y="4796404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cxnSp>
        <p:nvCxnSpPr>
          <p:cNvPr id="20" name="직선 화살표 연결선 19"/>
          <p:cNvCxnSpPr>
            <a:stCxn id="10" idx="0"/>
            <a:endCxn id="8" idx="4"/>
          </p:cNvCxnSpPr>
          <p:nvPr/>
        </p:nvCxnSpPr>
        <p:spPr bwMode="auto">
          <a:xfrm flipV="1">
            <a:off x="2429838" y="2675501"/>
            <a:ext cx="8731" cy="3820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직선 화살표 연결선 20"/>
          <p:cNvCxnSpPr/>
          <p:nvPr/>
        </p:nvCxnSpPr>
        <p:spPr bwMode="auto">
          <a:xfrm flipV="1">
            <a:off x="4595952" y="3538267"/>
            <a:ext cx="8731" cy="3820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직선 화살표 연결선 21"/>
          <p:cNvCxnSpPr/>
          <p:nvPr/>
        </p:nvCxnSpPr>
        <p:spPr bwMode="auto">
          <a:xfrm flipV="1">
            <a:off x="5600583" y="4346556"/>
            <a:ext cx="8731" cy="3820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Oval 17"/>
          <p:cNvSpPr>
            <a:spLocks noChangeArrowheads="1"/>
          </p:cNvSpPr>
          <p:nvPr/>
        </p:nvSpPr>
        <p:spPr bwMode="auto">
          <a:xfrm>
            <a:off x="3091776" y="3057600"/>
            <a:ext cx="503238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189331" y="3125346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5" name="Oval 14"/>
          <p:cNvSpPr>
            <a:spLocks noChangeArrowheads="1"/>
          </p:cNvSpPr>
          <p:nvPr/>
        </p:nvSpPr>
        <p:spPr bwMode="auto">
          <a:xfrm>
            <a:off x="3132380" y="3944524"/>
            <a:ext cx="503238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3218028" y="4012270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cxnSp>
        <p:nvCxnSpPr>
          <p:cNvPr id="27" name="직선 화살표 연결선 26"/>
          <p:cNvCxnSpPr/>
          <p:nvPr/>
        </p:nvCxnSpPr>
        <p:spPr bwMode="auto">
          <a:xfrm flipV="1">
            <a:off x="3334664" y="3562423"/>
            <a:ext cx="8731" cy="3820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직선 화살표 연결선 27"/>
          <p:cNvCxnSpPr>
            <a:stCxn id="23" idx="0"/>
            <a:endCxn id="8" idx="5"/>
          </p:cNvCxnSpPr>
          <p:nvPr/>
        </p:nvCxnSpPr>
        <p:spPr bwMode="auto">
          <a:xfrm flipH="1" flipV="1">
            <a:off x="2616491" y="2601571"/>
            <a:ext cx="726904" cy="4560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924831" y="4581128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union(0,4)</a:t>
            </a:r>
          </a:p>
        </p:txBody>
      </p:sp>
      <p:cxnSp>
        <p:nvCxnSpPr>
          <p:cNvPr id="31" name="직선 화살표 연결선 30"/>
          <p:cNvCxnSpPr/>
          <p:nvPr/>
        </p:nvCxnSpPr>
        <p:spPr bwMode="auto">
          <a:xfrm flipH="1" flipV="1">
            <a:off x="4786441" y="3402822"/>
            <a:ext cx="726904" cy="4560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직선 화살표 연결선 32"/>
          <p:cNvCxnSpPr>
            <a:stCxn id="12" idx="1"/>
            <a:endCxn id="8" idx="6"/>
          </p:cNvCxnSpPr>
          <p:nvPr/>
        </p:nvCxnSpPr>
        <p:spPr bwMode="auto">
          <a:xfrm flipH="1" flipV="1">
            <a:off x="2690188" y="2423089"/>
            <a:ext cx="1696733" cy="6842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3728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3" grpId="0" animBg="1"/>
      <p:bldP spid="24" grpId="0"/>
      <p:bldP spid="25" grpId="0" animBg="1"/>
      <p:bldP spid="26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Weighted Union (6)</a:t>
            </a:r>
            <a:endParaRPr lang="ko-KR" altLang="en-US" dirty="0"/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chemeClr val="tx1"/>
                </a:solidFill>
              </a:rPr>
              <a:t>Lemma 5.5 : Let T be a tree with </a:t>
            </a:r>
            <a:r>
              <a:rPr lang="en-US" altLang="ko-KR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solidFill>
                  <a:schemeClr val="tx1"/>
                </a:solidFill>
              </a:rPr>
              <a:t> nodes created as a result of </a:t>
            </a:r>
            <a:r>
              <a:rPr lang="en-US" altLang="ko-KR" sz="2000" dirty="0" err="1">
                <a:solidFill>
                  <a:schemeClr val="tx1"/>
                </a:solidFill>
              </a:rPr>
              <a:t>weightedUnion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  No node in T has level greater than </a:t>
            </a:r>
            <a:r>
              <a:rPr lang="en-US" altLang="ko-KR" sz="20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ko-KR" sz="2000" dirty="0">
                <a:solidFill>
                  <a:schemeClr val="tx1"/>
                </a:solidFill>
              </a:rPr>
              <a:t>log</a:t>
            </a:r>
            <a:r>
              <a:rPr lang="en-US" altLang="ko-KR" sz="2000" baseline="-25000" dirty="0">
                <a:solidFill>
                  <a:schemeClr val="tx1"/>
                </a:solidFill>
              </a:rPr>
              <a:t>2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solidFill>
                  <a:schemeClr val="tx1"/>
                </a:solidFill>
                <a:sym typeface="Symbol" pitchFamily="18" charset="2"/>
              </a:rPr>
              <a:t></a:t>
            </a:r>
            <a:r>
              <a:rPr lang="en-US" altLang="ko-KR" sz="2000" dirty="0">
                <a:solidFill>
                  <a:schemeClr val="tx1"/>
                </a:solidFill>
              </a:rPr>
              <a:t> + 1.</a:t>
            </a:r>
          </a:p>
          <a:p>
            <a:endParaRPr lang="en-US" altLang="ko-KR" sz="2000" dirty="0"/>
          </a:p>
          <a:p>
            <a:r>
              <a:rPr lang="en-US" altLang="ko-KR" sz="2000" dirty="0"/>
              <a:t>Time complexity for find in an </a:t>
            </a:r>
            <a:r>
              <a:rPr lang="en-US" altLang="ko-KR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/>
              <a:t> element tree :  </a:t>
            </a:r>
          </a:p>
          <a:p>
            <a:r>
              <a:rPr lang="en-US" altLang="ko-KR" sz="2000" dirty="0"/>
              <a:t>  O(log</a:t>
            </a:r>
            <a:r>
              <a:rPr lang="en-US" altLang="ko-KR" sz="2000" baseline="-25000" dirty="0"/>
              <a:t>2</a:t>
            </a:r>
            <a:r>
              <a:rPr lang="en-US" altLang="ko-KR" sz="2000" dirty="0"/>
              <a:t> </a:t>
            </a:r>
            <a:r>
              <a:rPr lang="en-US" altLang="ko-KR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>
                <a:sym typeface="Wingdings" pitchFamily="2" charset="2"/>
              </a:rPr>
              <a:t> </a:t>
            </a:r>
            <a:r>
              <a:rPr lang="en-US" altLang="ko-KR" sz="2000" dirty="0"/>
              <a:t>Time complexity for </a:t>
            </a:r>
            <a:r>
              <a:rPr lang="en-US" altLang="ko-KR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/>
              <a:t>-1 union and </a:t>
            </a:r>
            <a:r>
              <a:rPr lang="en-US" altLang="ko-KR" sz="20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2000" dirty="0"/>
              <a:t> find operations :</a:t>
            </a:r>
          </a:p>
          <a:p>
            <a:r>
              <a:rPr lang="en-US" altLang="ko-KR" sz="2000" dirty="0"/>
              <a:t>      O(</a:t>
            </a:r>
            <a:r>
              <a:rPr lang="en-US" altLang="ko-KR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/>
              <a:t> + </a:t>
            </a:r>
            <a:r>
              <a:rPr lang="en-US" altLang="ko-KR" sz="20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2000" dirty="0"/>
              <a:t> log</a:t>
            </a:r>
            <a:r>
              <a:rPr lang="en-US" altLang="ko-KR" sz="2000" baseline="-25000" dirty="0"/>
              <a:t>2</a:t>
            </a:r>
            <a:r>
              <a:rPr lang="en-US" altLang="ko-KR" sz="2000" dirty="0"/>
              <a:t> </a:t>
            </a:r>
            <a:r>
              <a:rPr lang="en-US" altLang="ko-KR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96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15418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Collapsing Rule (1)</a:t>
            </a:r>
          </a:p>
        </p:txBody>
      </p:sp>
      <p:sp>
        <p:nvSpPr>
          <p:cNvPr id="194568" name="Rectangle 8"/>
          <p:cNvSpPr>
            <a:spLocks noGrp="1" noChangeArrowheads="1"/>
          </p:cNvSpPr>
          <p:nvPr>
            <p:ph idx="1"/>
          </p:nvPr>
        </p:nvSpPr>
        <p:spPr>
          <a:xfrm>
            <a:off x="609600" y="1009650"/>
            <a:ext cx="8026400" cy="2058988"/>
          </a:xfrm>
        </p:spPr>
        <p:txBody>
          <a:bodyPr/>
          <a:lstStyle/>
          <a:p>
            <a:r>
              <a:rPr lang="en-US" altLang="ko-KR" sz="2000" dirty="0"/>
              <a:t>Definition</a:t>
            </a:r>
          </a:p>
          <a:p>
            <a:pPr marL="560388" lvl="1" indent="-103188">
              <a:buFontTx/>
              <a:buNone/>
            </a:pPr>
            <a:r>
              <a:rPr lang="en-US" altLang="ko-KR" sz="1800" dirty="0"/>
              <a:t>If </a:t>
            </a:r>
            <a:r>
              <a:rPr lang="en-US" altLang="ko-KR" sz="1800" i="1" dirty="0">
                <a:latin typeface="Times New Roman" pitchFamily="18" charset="0"/>
              </a:rPr>
              <a:t>j</a:t>
            </a:r>
            <a:r>
              <a:rPr lang="en-US" altLang="ko-KR" sz="1800" dirty="0">
                <a:latin typeface="Times New Roman" pitchFamily="18" charset="0"/>
              </a:rPr>
              <a:t> </a:t>
            </a:r>
            <a:r>
              <a:rPr lang="en-US" altLang="ko-KR" sz="1800" dirty="0"/>
              <a:t>is a node on the path from </a:t>
            </a:r>
            <a:r>
              <a:rPr lang="en-US" altLang="ko-KR" sz="1800" i="1" dirty="0" err="1">
                <a:latin typeface="Times New Roman" pitchFamily="18" charset="0"/>
              </a:rPr>
              <a:t>i</a:t>
            </a:r>
            <a:r>
              <a:rPr lang="en-US" altLang="ko-KR" sz="1800" i="1" dirty="0">
                <a:latin typeface="Times New Roman" pitchFamily="18" charset="0"/>
              </a:rPr>
              <a:t> </a:t>
            </a:r>
            <a:r>
              <a:rPr lang="en-US" altLang="ko-KR" sz="1800" dirty="0"/>
              <a:t>to its root then make </a:t>
            </a:r>
            <a:r>
              <a:rPr lang="en-US" altLang="ko-KR" sz="1800" i="1" dirty="0">
                <a:latin typeface="Times New Roman" pitchFamily="18" charset="0"/>
              </a:rPr>
              <a:t>j</a:t>
            </a:r>
            <a:r>
              <a:rPr lang="en-US" altLang="ko-KR" sz="1800" dirty="0"/>
              <a:t> a child of the root </a:t>
            </a:r>
          </a:p>
          <a:p>
            <a:pPr marL="560388" lvl="1" indent="-103188">
              <a:buFontTx/>
              <a:buNone/>
            </a:pPr>
            <a:r>
              <a:rPr lang="en-US" altLang="ko-KR" sz="1800" dirty="0">
                <a:sym typeface="Wingdings" pitchFamily="2" charset="2"/>
              </a:rPr>
              <a:t> Compressing the tree and reduce the time complexity of find operation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97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194562" name="Line 2"/>
          <p:cNvSpPr>
            <a:spLocks noChangeShapeType="1"/>
          </p:cNvSpPr>
          <p:nvPr/>
        </p:nvSpPr>
        <p:spPr bwMode="auto">
          <a:xfrm flipV="1">
            <a:off x="5731719" y="3185421"/>
            <a:ext cx="936625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94563" name="Line 3"/>
          <p:cNvSpPr>
            <a:spLocks noChangeShapeType="1"/>
          </p:cNvSpPr>
          <p:nvPr/>
        </p:nvSpPr>
        <p:spPr bwMode="auto">
          <a:xfrm>
            <a:off x="6804025" y="3212976"/>
            <a:ext cx="1444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94564" name="Line 4"/>
          <p:cNvSpPr>
            <a:spLocks noChangeShapeType="1"/>
          </p:cNvSpPr>
          <p:nvPr/>
        </p:nvSpPr>
        <p:spPr bwMode="auto">
          <a:xfrm>
            <a:off x="6948437" y="3212902"/>
            <a:ext cx="1223963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565" name="Line 5"/>
          <p:cNvSpPr>
            <a:spLocks noChangeShapeType="1"/>
          </p:cNvSpPr>
          <p:nvPr/>
        </p:nvSpPr>
        <p:spPr bwMode="auto">
          <a:xfrm flipH="1">
            <a:off x="2124176" y="3680891"/>
            <a:ext cx="811274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194566" name="Line 6"/>
          <p:cNvSpPr>
            <a:spLocks noChangeShapeType="1"/>
          </p:cNvSpPr>
          <p:nvPr/>
        </p:nvSpPr>
        <p:spPr bwMode="auto">
          <a:xfrm flipH="1">
            <a:off x="1116013" y="4291285"/>
            <a:ext cx="863699" cy="5061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/>
            <a:tailEnd type="arrow"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194572" name="Oval 12"/>
          <p:cNvSpPr>
            <a:spLocks noChangeArrowheads="1"/>
          </p:cNvSpPr>
          <p:nvPr/>
        </p:nvSpPr>
        <p:spPr bwMode="auto">
          <a:xfrm>
            <a:off x="3706813" y="2852738"/>
            <a:ext cx="433387" cy="43180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573" name="Line 13"/>
          <p:cNvSpPr>
            <a:spLocks noChangeShapeType="1"/>
          </p:cNvSpPr>
          <p:nvPr/>
        </p:nvSpPr>
        <p:spPr bwMode="auto">
          <a:xfrm flipV="1">
            <a:off x="3275113" y="3213100"/>
            <a:ext cx="504725" cy="3246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194574" name="Oval 14"/>
          <p:cNvSpPr>
            <a:spLocks noChangeArrowheads="1"/>
          </p:cNvSpPr>
          <p:nvPr/>
        </p:nvSpPr>
        <p:spPr bwMode="auto">
          <a:xfrm>
            <a:off x="2895871" y="3428479"/>
            <a:ext cx="379242" cy="379073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194575" name="Oval 15"/>
          <p:cNvSpPr>
            <a:spLocks noChangeArrowheads="1"/>
          </p:cNvSpPr>
          <p:nvPr/>
        </p:nvSpPr>
        <p:spPr bwMode="auto">
          <a:xfrm>
            <a:off x="1979712" y="4006329"/>
            <a:ext cx="359693" cy="358775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194576" name="Oval 16"/>
          <p:cNvSpPr>
            <a:spLocks noChangeArrowheads="1"/>
          </p:cNvSpPr>
          <p:nvPr/>
        </p:nvSpPr>
        <p:spPr bwMode="auto">
          <a:xfrm>
            <a:off x="1042988" y="4473575"/>
            <a:ext cx="360660" cy="395288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194577" name="AutoShape 17"/>
          <p:cNvSpPr>
            <a:spLocks noChangeArrowheads="1"/>
          </p:cNvSpPr>
          <p:nvPr/>
        </p:nvSpPr>
        <p:spPr bwMode="auto">
          <a:xfrm>
            <a:off x="4572000" y="3573463"/>
            <a:ext cx="431800" cy="1008062"/>
          </a:xfrm>
          <a:prstGeom prst="rightArrow">
            <a:avLst>
              <a:gd name="adj1" fmla="val 50000"/>
              <a:gd name="adj2" fmla="val 45168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94578" name="Oval 18"/>
          <p:cNvSpPr>
            <a:spLocks noChangeArrowheads="1"/>
          </p:cNvSpPr>
          <p:nvPr/>
        </p:nvSpPr>
        <p:spPr bwMode="auto">
          <a:xfrm>
            <a:off x="6588125" y="2781300"/>
            <a:ext cx="433388" cy="43180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7" name="Oval 14"/>
          <p:cNvSpPr>
            <a:spLocks noChangeArrowheads="1"/>
          </p:cNvSpPr>
          <p:nvPr/>
        </p:nvSpPr>
        <p:spPr bwMode="auto">
          <a:xfrm>
            <a:off x="5677779" y="3925888"/>
            <a:ext cx="379242" cy="379073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28" name="Oval 14"/>
          <p:cNvSpPr>
            <a:spLocks noChangeArrowheads="1"/>
          </p:cNvSpPr>
          <p:nvPr/>
        </p:nvSpPr>
        <p:spPr bwMode="auto">
          <a:xfrm>
            <a:off x="6778806" y="3970496"/>
            <a:ext cx="379242" cy="379073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29" name="Oval 14"/>
          <p:cNvSpPr>
            <a:spLocks noChangeArrowheads="1"/>
          </p:cNvSpPr>
          <p:nvPr/>
        </p:nvSpPr>
        <p:spPr bwMode="auto">
          <a:xfrm>
            <a:off x="7838367" y="3925887"/>
            <a:ext cx="379242" cy="379073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067666" y="45110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06760" y="40159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29840" y="34284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74228" y="28839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662734" y="28321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11748" y="39307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812775" y="39753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72336" y="39219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390198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 animBg="1"/>
      <p:bldP spid="194563" grpId="0" animBg="1"/>
      <p:bldP spid="194564" grpId="0" animBg="1"/>
      <p:bldP spid="194577" grpId="0" animBg="1"/>
      <p:bldP spid="194578" grpId="0" animBg="1"/>
      <p:bldP spid="27" grpId="0" animBg="1"/>
      <p:bldP spid="28" grpId="0" animBg="1"/>
      <p:bldP spid="29" grpId="0" animBg="1"/>
      <p:bldP spid="35" grpId="0"/>
      <p:bldP spid="36" grpId="0"/>
      <p:bldP spid="37" grpId="0"/>
      <p:bldP spid="38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Collapsing Rule (2)</a:t>
            </a:r>
            <a:endParaRPr lang="ko-KR" altLang="en-US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1800" b="1" dirty="0" err="1">
                <a:latin typeface="Courier New" pitchFamily="49" charset="0"/>
              </a:rPr>
              <a:t>int</a:t>
            </a:r>
            <a:r>
              <a:rPr lang="en-US" altLang="ko-KR" sz="1800" b="1" dirty="0">
                <a:latin typeface="Courier New" pitchFamily="49" charset="0"/>
              </a:rPr>
              <a:t> </a:t>
            </a:r>
            <a:r>
              <a:rPr lang="en-US" altLang="ko-KR" sz="1800" b="1" dirty="0" err="1">
                <a:latin typeface="Courier New" pitchFamily="49" charset="0"/>
              </a:rPr>
              <a:t>collapsingFind</a:t>
            </a:r>
            <a:r>
              <a:rPr lang="en-US" altLang="ko-KR" sz="1800" b="1" dirty="0">
                <a:latin typeface="Courier New" pitchFamily="49" charset="0"/>
              </a:rPr>
              <a:t>(</a:t>
            </a:r>
            <a:r>
              <a:rPr lang="en-US" altLang="ko-KR" sz="1800" b="1" dirty="0" err="1">
                <a:latin typeface="Courier New" pitchFamily="49" charset="0"/>
              </a:rPr>
              <a:t>int</a:t>
            </a:r>
            <a:r>
              <a:rPr lang="en-US" altLang="ko-KR" sz="1800" b="1" dirty="0">
                <a:latin typeface="Courier New" pitchFamily="49" charset="0"/>
              </a:rPr>
              <a:t> </a:t>
            </a:r>
            <a:r>
              <a:rPr lang="en-US" altLang="ko-KR" sz="1800" b="1" dirty="0" err="1">
                <a:latin typeface="Courier New" pitchFamily="49" charset="0"/>
              </a:rPr>
              <a:t>i</a:t>
            </a:r>
            <a:r>
              <a:rPr lang="en-US" altLang="ko-KR" sz="1800" b="1" dirty="0">
                <a:latin typeface="Courier New" pitchFamily="49" charset="0"/>
              </a:rPr>
              <a:t>) {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/* find the root of the tree containing element </a:t>
            </a:r>
            <a:r>
              <a:rPr lang="en-US" altLang="ko-KR" sz="1800" b="1" dirty="0" err="1">
                <a:latin typeface="Courier New" pitchFamily="49" charset="0"/>
              </a:rPr>
              <a:t>i</a:t>
            </a:r>
            <a:r>
              <a:rPr lang="en-US" altLang="ko-KR" sz="1800" b="1" dirty="0">
                <a:latin typeface="Courier New" pitchFamily="49" charset="0"/>
              </a:rPr>
              <a:t>. 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Use the collapsing rule to collapse all nodes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from </a:t>
            </a:r>
            <a:r>
              <a:rPr lang="en-US" altLang="ko-KR" sz="1800" b="1" dirty="0" err="1">
                <a:latin typeface="Courier New" pitchFamily="49" charset="0"/>
              </a:rPr>
              <a:t>i</a:t>
            </a:r>
            <a:r>
              <a:rPr lang="en-US" altLang="ko-KR" sz="1800" b="1" dirty="0">
                <a:latin typeface="Courier New" pitchFamily="49" charset="0"/>
              </a:rPr>
              <a:t> to root */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</a:t>
            </a:r>
            <a:r>
              <a:rPr lang="en-US" altLang="ko-KR" sz="1800" b="1" dirty="0" err="1">
                <a:latin typeface="Courier New" pitchFamily="49" charset="0"/>
              </a:rPr>
              <a:t>int</a:t>
            </a:r>
            <a:r>
              <a:rPr lang="en-US" altLang="ko-KR" sz="1800" b="1" dirty="0">
                <a:latin typeface="Courier New" pitchFamily="49" charset="0"/>
              </a:rPr>
              <a:t> root, trail, lead;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for (root = </a:t>
            </a:r>
            <a:r>
              <a:rPr lang="en-US" altLang="ko-KR" sz="1800" b="1" dirty="0" err="1">
                <a:latin typeface="Courier New" pitchFamily="49" charset="0"/>
              </a:rPr>
              <a:t>i</a:t>
            </a:r>
            <a:r>
              <a:rPr lang="en-US" altLang="ko-KR" sz="1800" b="1" dirty="0">
                <a:latin typeface="Courier New" pitchFamily="49" charset="0"/>
              </a:rPr>
              <a:t>; parent[root] &gt;= 0; root = parent[root]);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for (trail = </a:t>
            </a:r>
            <a:r>
              <a:rPr lang="en-US" altLang="ko-KR" sz="1800" b="1" dirty="0" err="1">
                <a:latin typeface="Courier New" pitchFamily="49" charset="0"/>
              </a:rPr>
              <a:t>i</a:t>
            </a:r>
            <a:r>
              <a:rPr lang="en-US" altLang="ko-KR" sz="1800" b="1" dirty="0">
                <a:latin typeface="Courier New" pitchFamily="49" charset="0"/>
              </a:rPr>
              <a:t>; trail != root; trail=lead) {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   lead = parent[trail];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    parent[trail] = root;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}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   return root;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urier New" pitchFamily="49" charset="0"/>
              </a:rPr>
              <a:t>}</a:t>
            </a:r>
            <a:endParaRPr lang="ko-KR" altLang="en-US" sz="1800" b="1" dirty="0">
              <a:latin typeface="Courier New" pitchFamily="49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98</a:t>
            </a:fld>
            <a:r>
              <a:rPr lang="en-US" altLang="ko-KR"/>
              <a:t>-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4766771"/>
      </p:ext>
    </p:extLst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Equivalence Classes (1)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ko-KR" altLang="en-US"/>
              <a:t>-</a:t>
            </a:r>
            <a:fld id="{9477418C-E807-4682-A7CB-EA0034CCA55E}" type="slidenum">
              <a:rPr lang="ko-KR" altLang="en-US" smtClean="0"/>
              <a:pPr/>
              <a:t>99</a:t>
            </a:fld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036151" y="2349128"/>
            <a:ext cx="4333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4779" y="2349128"/>
            <a:ext cx="4333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33407" y="2349128"/>
            <a:ext cx="4333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2982035" y="2349128"/>
            <a:ext cx="4333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3630663" y="2349128"/>
            <a:ext cx="4333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4279291" y="2349128"/>
            <a:ext cx="4333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927919" y="2349128"/>
            <a:ext cx="4333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5576547" y="2349128"/>
            <a:ext cx="4333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6225175" y="2349128"/>
            <a:ext cx="4333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6873803" y="2349128"/>
            <a:ext cx="4333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7522431" y="2349128"/>
            <a:ext cx="4333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8171060" y="2349128"/>
            <a:ext cx="4333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627294" y="1082857"/>
            <a:ext cx="2337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(a) Initial trees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020772" y="1509936"/>
          <a:ext cx="758367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9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9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19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19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19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19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19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19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[0]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[2]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[3]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[4]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[5]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[6]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[7]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[8]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[9]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[10]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[11]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91661" y="1797968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parent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683568" y="3212976"/>
            <a:ext cx="68964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(b)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Height-2 trees following 0</a:t>
            </a:r>
            <a:r>
              <a:rPr lang="en-US" altLang="ko-KR" dirty="0">
                <a:latin typeface="Consolas" pitchFamily="49" charset="0"/>
                <a:cs typeface="Consolas" pitchFamily="49" charset="0"/>
                <a:sym typeface="Symbol"/>
              </a:rPr>
              <a:t>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4, 3</a:t>
            </a:r>
            <a:r>
              <a:rPr lang="en-US" altLang="ko-KR" dirty="0">
                <a:latin typeface="Consolas" pitchFamily="49" charset="0"/>
                <a:cs typeface="Consolas" pitchFamily="49" charset="0"/>
                <a:sym typeface="Symbol"/>
              </a:rPr>
              <a:t>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1, 6</a:t>
            </a:r>
            <a:r>
              <a:rPr lang="en-US" altLang="ko-KR" dirty="0">
                <a:latin typeface="Consolas" pitchFamily="49" charset="0"/>
                <a:cs typeface="Consolas" pitchFamily="49" charset="0"/>
                <a:sym typeface="Symbol"/>
              </a:rPr>
              <a:t>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10, and 8</a:t>
            </a:r>
            <a:r>
              <a:rPr lang="en-US" altLang="ko-KR" dirty="0">
                <a:latin typeface="Consolas" pitchFamily="49" charset="0"/>
                <a:cs typeface="Consolas" pitchFamily="49" charset="0"/>
                <a:sym typeface="Symbol"/>
              </a:rPr>
              <a:t>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9 </a:t>
            </a: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1203930" y="4456478"/>
            <a:ext cx="4333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197275" y="5203541"/>
            <a:ext cx="4333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6" name="Oval 9"/>
          <p:cNvSpPr>
            <a:spLocks noChangeArrowheads="1"/>
          </p:cNvSpPr>
          <p:nvPr/>
        </p:nvSpPr>
        <p:spPr bwMode="auto">
          <a:xfrm>
            <a:off x="2501186" y="4456478"/>
            <a:ext cx="4333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7" name="Oval 11"/>
          <p:cNvSpPr>
            <a:spLocks noChangeArrowheads="1"/>
          </p:cNvSpPr>
          <p:nvPr/>
        </p:nvSpPr>
        <p:spPr bwMode="auto">
          <a:xfrm>
            <a:off x="3149814" y="4456478"/>
            <a:ext cx="4333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1203930" y="5229448"/>
            <a:ext cx="4333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9" name="Oval 15"/>
          <p:cNvSpPr>
            <a:spLocks noChangeArrowheads="1"/>
          </p:cNvSpPr>
          <p:nvPr/>
        </p:nvSpPr>
        <p:spPr bwMode="auto">
          <a:xfrm>
            <a:off x="4447070" y="4456478"/>
            <a:ext cx="4333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40" name="Oval 17"/>
          <p:cNvSpPr>
            <a:spLocks noChangeArrowheads="1"/>
          </p:cNvSpPr>
          <p:nvPr/>
        </p:nvSpPr>
        <p:spPr bwMode="auto">
          <a:xfrm>
            <a:off x="5095698" y="4456478"/>
            <a:ext cx="4333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41" name="Oval 19"/>
          <p:cNvSpPr>
            <a:spLocks noChangeArrowheads="1"/>
          </p:cNvSpPr>
          <p:nvPr/>
        </p:nvSpPr>
        <p:spPr bwMode="auto">
          <a:xfrm>
            <a:off x="5744326" y="4456478"/>
            <a:ext cx="4333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42" name="Oval 21"/>
          <p:cNvSpPr>
            <a:spLocks noChangeArrowheads="1"/>
          </p:cNvSpPr>
          <p:nvPr/>
        </p:nvSpPr>
        <p:spPr bwMode="auto">
          <a:xfrm>
            <a:off x="6392954" y="4456478"/>
            <a:ext cx="4333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43" name="Oval 23"/>
          <p:cNvSpPr>
            <a:spLocks noChangeArrowheads="1"/>
          </p:cNvSpPr>
          <p:nvPr/>
        </p:nvSpPr>
        <p:spPr bwMode="auto">
          <a:xfrm>
            <a:off x="6440415" y="5203541"/>
            <a:ext cx="4333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44" name="Oval 25"/>
          <p:cNvSpPr>
            <a:spLocks noChangeArrowheads="1"/>
          </p:cNvSpPr>
          <p:nvPr/>
        </p:nvSpPr>
        <p:spPr bwMode="auto">
          <a:xfrm>
            <a:off x="5144613" y="5207676"/>
            <a:ext cx="4333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45" name="Oval 27"/>
          <p:cNvSpPr>
            <a:spLocks noChangeArrowheads="1"/>
          </p:cNvSpPr>
          <p:nvPr/>
        </p:nvSpPr>
        <p:spPr bwMode="auto">
          <a:xfrm>
            <a:off x="8338839" y="4456478"/>
            <a:ext cx="4333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188551" y="3617286"/>
          <a:ext cx="758367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9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9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19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19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19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19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19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19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[0]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[2]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[3]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[4]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[5]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[6]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[7]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[8]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[9]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[10]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[11]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259440" y="3905318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parent</a:t>
            </a:r>
          </a:p>
        </p:txBody>
      </p:sp>
      <p:cxnSp>
        <p:nvCxnSpPr>
          <p:cNvPr id="49" name="직선 화살표 연결선 48"/>
          <p:cNvCxnSpPr>
            <a:stCxn id="38" idx="0"/>
            <a:endCxn id="34" idx="4"/>
          </p:cNvCxnSpPr>
          <p:nvPr/>
        </p:nvCxnSpPr>
        <p:spPr bwMode="auto">
          <a:xfrm flipV="1">
            <a:off x="1420624" y="4888278"/>
            <a:ext cx="0" cy="3411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직선 화살표 연결선 49"/>
          <p:cNvCxnSpPr/>
          <p:nvPr/>
        </p:nvCxnSpPr>
        <p:spPr bwMode="auto">
          <a:xfrm flipV="1">
            <a:off x="3371989" y="4862371"/>
            <a:ext cx="0" cy="3411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직선 화살표 연결선 50"/>
          <p:cNvCxnSpPr/>
          <p:nvPr/>
        </p:nvCxnSpPr>
        <p:spPr bwMode="auto">
          <a:xfrm flipV="1">
            <a:off x="5336953" y="4862371"/>
            <a:ext cx="0" cy="3411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직선 화살표 연결선 51"/>
          <p:cNvCxnSpPr/>
          <p:nvPr/>
        </p:nvCxnSpPr>
        <p:spPr bwMode="auto">
          <a:xfrm flipV="1">
            <a:off x="6639745" y="4862371"/>
            <a:ext cx="0" cy="3411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696451" y="5670376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union(0,4)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806811" y="5639476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union(3,1)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72469" y="567780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union(6,10)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503733" y="5677803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union(8,9)</a:t>
            </a:r>
          </a:p>
        </p:txBody>
      </p:sp>
    </p:spTree>
    <p:extLst>
      <p:ext uri="{BB962C8B-B14F-4D97-AF65-F5344CB8AC3E}">
        <p14:creationId xmlns:p14="http://schemas.microsoft.com/office/powerpoint/2010/main" val="4084581015"/>
      </p:ext>
    </p:extLst>
  </p:cSld>
  <p:clrMapOvr>
    <a:masterClrMapping/>
  </p:clrMapOvr>
</p:sld>
</file>

<file path=ppt/theme/theme1.xml><?xml version="1.0" encoding="utf-8"?>
<a:theme xmlns:a="http://schemas.openxmlformats.org/drawingml/2006/main" name="ch1_basic">
  <a:themeElements>
    <a:clrScheme name="사용자 지정 3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5959FE"/>
      </a:hlink>
      <a:folHlink>
        <a:srgbClr val="B2B2B2"/>
      </a:folHlink>
    </a:clrScheme>
    <a:fontScheme name="기본 디자인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ch4_list_ani</Template>
  <TotalTime>4556</TotalTime>
  <Words>7814</Words>
  <Application>Microsoft Macintosh PowerPoint</Application>
  <PresentationFormat>화면 슬라이드 쇼(4:3)</PresentationFormat>
  <Paragraphs>2073</Paragraphs>
  <Slides>104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104</vt:i4>
      </vt:variant>
    </vt:vector>
  </HeadingPairs>
  <TitlesOfParts>
    <vt:vector size="117" baseType="lpstr">
      <vt:lpstr>굴림</vt:lpstr>
      <vt:lpstr>Arial</vt:lpstr>
      <vt:lpstr>Arial Narrow</vt:lpstr>
      <vt:lpstr>Calibri</vt:lpstr>
      <vt:lpstr>Cambria Math</vt:lpstr>
      <vt:lpstr>Comic Sans MS</vt:lpstr>
      <vt:lpstr>Consolas</vt:lpstr>
      <vt:lpstr>Courier New</vt:lpstr>
      <vt:lpstr>Times New Roman</vt:lpstr>
      <vt:lpstr>Wingdings</vt:lpstr>
      <vt:lpstr>Wingdings 2</vt:lpstr>
      <vt:lpstr>ch1_basic</vt:lpstr>
      <vt:lpstr>수식</vt:lpstr>
      <vt:lpstr>Trees</vt:lpstr>
      <vt:lpstr>Contents</vt:lpstr>
      <vt:lpstr>Definition</vt:lpstr>
      <vt:lpstr>Example of a Tree</vt:lpstr>
      <vt:lpstr>Terminology (1)</vt:lpstr>
      <vt:lpstr>Terminology (2)</vt:lpstr>
      <vt:lpstr>Terminology (3)</vt:lpstr>
      <vt:lpstr>Terminology (4)</vt:lpstr>
      <vt:lpstr>List Representation</vt:lpstr>
      <vt:lpstr>K-ary Tree Representation</vt:lpstr>
      <vt:lpstr>Left Child-Right Sibling Representation</vt:lpstr>
      <vt:lpstr>Left Child-Right Child Representation</vt:lpstr>
      <vt:lpstr>Binary Tree</vt:lpstr>
      <vt:lpstr>Binary Tree Representation of Trees</vt:lpstr>
      <vt:lpstr>Abstract Data Type</vt:lpstr>
      <vt:lpstr>Properties of Binary Tree (1)</vt:lpstr>
      <vt:lpstr>Properties of Binary Tree (2)</vt:lpstr>
      <vt:lpstr>Definitions</vt:lpstr>
      <vt:lpstr>An Example of Full Binary Tree</vt:lpstr>
      <vt:lpstr>Array Representation of Binary Trees (1)</vt:lpstr>
      <vt:lpstr>Array Representation of Binary Trees (2)</vt:lpstr>
      <vt:lpstr>Array Representation of Binary Trees (3)</vt:lpstr>
      <vt:lpstr>Array Representation of Binary Trees (4)</vt:lpstr>
      <vt:lpstr>Linked Representation (1)</vt:lpstr>
      <vt:lpstr>Linked Representation (2)</vt:lpstr>
      <vt:lpstr>Binary Tree Traversal</vt:lpstr>
      <vt:lpstr>Arithmetic Expression</vt:lpstr>
      <vt:lpstr>Inorder Traversal</vt:lpstr>
      <vt:lpstr>Iterative Inorder Traversal</vt:lpstr>
      <vt:lpstr>Preorder Traversal</vt:lpstr>
      <vt:lpstr>Postorder Traversal</vt:lpstr>
      <vt:lpstr>Level-order Traversal (“Breadth-first”) (1)</vt:lpstr>
      <vt:lpstr>Level-order Traversal (“Breadth-first”) (2)</vt:lpstr>
      <vt:lpstr>Level-order Traversal (“Breadth-first”) (3)</vt:lpstr>
      <vt:lpstr>Copying a Binary Tree</vt:lpstr>
      <vt:lpstr>Testing for Equality of Binary Trees</vt:lpstr>
      <vt:lpstr>Satisfiability Problem</vt:lpstr>
      <vt:lpstr>Evaluation of the Expression (1)</vt:lpstr>
      <vt:lpstr>An Example of Formula</vt:lpstr>
      <vt:lpstr>Evaluation of the Expression (1)</vt:lpstr>
      <vt:lpstr>Evaluation of the Expression (2)</vt:lpstr>
      <vt:lpstr>Sample Evaluation</vt:lpstr>
      <vt:lpstr>Threaded Binary Tree</vt:lpstr>
      <vt:lpstr>An Example of Threaded Binary Tree</vt:lpstr>
      <vt:lpstr>Threaded Binary Tree Representation (1)</vt:lpstr>
      <vt:lpstr>Threaded Binary Tree Representation (2)</vt:lpstr>
      <vt:lpstr>Threaded Binary Tree Representation (3)</vt:lpstr>
      <vt:lpstr>Threaded binary tree example</vt:lpstr>
      <vt:lpstr>Inorder Traversal of a Threaded Binary Tree</vt:lpstr>
      <vt:lpstr>Finding the Inorder Successor</vt:lpstr>
      <vt:lpstr>Inserting a Node as a Right Child (1)</vt:lpstr>
      <vt:lpstr>Inserting a Node as a Right Child (2)</vt:lpstr>
      <vt:lpstr>Inserting a Node as a Right Child (3)</vt:lpstr>
      <vt:lpstr>How to rebuild a tree from traversal results</vt:lpstr>
      <vt:lpstr>Max Heap</vt:lpstr>
      <vt:lpstr>Min Heap</vt:lpstr>
      <vt:lpstr>Priority Queues</vt:lpstr>
      <vt:lpstr>Representations of Priority Queues</vt:lpstr>
      <vt:lpstr>Implementation of Max Heap</vt:lpstr>
      <vt:lpstr>Insertion</vt:lpstr>
      <vt:lpstr>Example of Insertion (1)</vt:lpstr>
      <vt:lpstr>Example of Insertion (2)</vt:lpstr>
      <vt:lpstr>Example of Insertion (3)</vt:lpstr>
      <vt:lpstr>Deletion (1)</vt:lpstr>
      <vt:lpstr>Deletion (2)</vt:lpstr>
      <vt:lpstr>Example of Deletion (1)</vt:lpstr>
      <vt:lpstr>Examples of Deletion (2)</vt:lpstr>
      <vt:lpstr>Example of Successive Deletions</vt:lpstr>
      <vt:lpstr>Binary Search Tree</vt:lpstr>
      <vt:lpstr>Examples of Binary Search Tree</vt:lpstr>
      <vt:lpstr>Features of BST</vt:lpstr>
      <vt:lpstr>Searching a BST – Recursive Version</vt:lpstr>
      <vt:lpstr>Searching a BST – Iterative Version</vt:lpstr>
      <vt:lpstr>Time Complexity of Searching BST</vt:lpstr>
      <vt:lpstr>Insertion (1)</vt:lpstr>
      <vt:lpstr>Insertion (2)</vt:lpstr>
      <vt:lpstr>Example of Insertion</vt:lpstr>
      <vt:lpstr>Example of Insertion</vt:lpstr>
      <vt:lpstr>Deletion </vt:lpstr>
      <vt:lpstr>Deleting a Node with 1 Child Node</vt:lpstr>
      <vt:lpstr>Deleting a Node with 2 Child Nodes (1)</vt:lpstr>
      <vt:lpstr>Deleting a Node with 2 Child Nodes (2)</vt:lpstr>
      <vt:lpstr>Deleting a Node with 2 Child Nodes (3)</vt:lpstr>
      <vt:lpstr>Height of BST</vt:lpstr>
      <vt:lpstr>Forests</vt:lpstr>
      <vt:lpstr>Transforming a Forest to a Binary Tree</vt:lpstr>
      <vt:lpstr>Representation of Disjoint Sets</vt:lpstr>
      <vt:lpstr>Operations on Sets</vt:lpstr>
      <vt:lpstr>Array Representation</vt:lpstr>
      <vt:lpstr>Performance of SimpleUnion</vt:lpstr>
      <vt:lpstr>Weighted Union (1)</vt:lpstr>
      <vt:lpstr>Weighted Union (2)</vt:lpstr>
      <vt:lpstr>Weighted Union (3)</vt:lpstr>
      <vt:lpstr>Weighted Union (4)</vt:lpstr>
      <vt:lpstr>Weighted Union (5)</vt:lpstr>
      <vt:lpstr>Weighted Union (6)</vt:lpstr>
      <vt:lpstr>Collapsing Rule (1)</vt:lpstr>
      <vt:lpstr>Collapsing Rule (2)</vt:lpstr>
      <vt:lpstr>Application to Equivalence Classes (1)</vt:lpstr>
      <vt:lpstr>Application to Equivalence Classes (2)</vt:lpstr>
      <vt:lpstr>Application to Equivalence Classes (2)</vt:lpstr>
      <vt:lpstr>Counting the Binary Trees (1)</vt:lpstr>
      <vt:lpstr>Counting the Binary Trees (2)</vt:lpstr>
      <vt:lpstr>Counting the Binary Trees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</dc:creator>
  <cp:lastModifiedBy>홍태하</cp:lastModifiedBy>
  <cp:revision>2717</cp:revision>
  <cp:lastPrinted>2016-03-31T08:13:17Z</cp:lastPrinted>
  <dcterms:created xsi:type="dcterms:W3CDTF">1601-01-01T00:00:00Z</dcterms:created>
  <dcterms:modified xsi:type="dcterms:W3CDTF">2019-12-14T17:57:16Z</dcterms:modified>
</cp:coreProperties>
</file>