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44"/>
  </p:notesMasterIdLst>
  <p:sldIdLst>
    <p:sldId id="270" r:id="rId2"/>
    <p:sldId id="463" r:id="rId3"/>
    <p:sldId id="474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4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8" r:id="rId22"/>
    <p:sldId id="379" r:id="rId23"/>
    <p:sldId id="473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475" r:id="rId33"/>
    <p:sldId id="312" r:id="rId34"/>
    <p:sldId id="313" r:id="rId35"/>
    <p:sldId id="314" r:id="rId36"/>
    <p:sldId id="459" r:id="rId37"/>
    <p:sldId id="460" r:id="rId38"/>
    <p:sldId id="461" r:id="rId39"/>
    <p:sldId id="316" r:id="rId40"/>
    <p:sldId id="317" r:id="rId41"/>
    <p:sldId id="318" r:id="rId42"/>
    <p:sldId id="319" r:id="rId43"/>
    <p:sldId id="320" r:id="rId44"/>
    <p:sldId id="321" r:id="rId45"/>
    <p:sldId id="470" r:id="rId46"/>
    <p:sldId id="323" r:id="rId47"/>
    <p:sldId id="324" r:id="rId48"/>
    <p:sldId id="471" r:id="rId49"/>
    <p:sldId id="325" r:id="rId50"/>
    <p:sldId id="327" r:id="rId51"/>
    <p:sldId id="328" r:id="rId52"/>
    <p:sldId id="329" r:id="rId53"/>
    <p:sldId id="330" r:id="rId54"/>
    <p:sldId id="331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476" r:id="rId66"/>
    <p:sldId id="477" r:id="rId67"/>
    <p:sldId id="478" r:id="rId68"/>
    <p:sldId id="479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90" r:id="rId80"/>
    <p:sldId id="491" r:id="rId81"/>
    <p:sldId id="492" r:id="rId82"/>
    <p:sldId id="493" r:id="rId83"/>
    <p:sldId id="495" r:id="rId84"/>
    <p:sldId id="494" r:id="rId85"/>
    <p:sldId id="496" r:id="rId86"/>
    <p:sldId id="497" r:id="rId87"/>
    <p:sldId id="498" r:id="rId88"/>
    <p:sldId id="499" r:id="rId89"/>
    <p:sldId id="500" r:id="rId90"/>
    <p:sldId id="501" r:id="rId91"/>
    <p:sldId id="502" r:id="rId92"/>
    <p:sldId id="503" r:id="rId93"/>
    <p:sldId id="504" r:id="rId94"/>
    <p:sldId id="505" r:id="rId95"/>
    <p:sldId id="506" r:id="rId96"/>
    <p:sldId id="507" r:id="rId97"/>
    <p:sldId id="508" r:id="rId98"/>
    <p:sldId id="509" r:id="rId99"/>
    <p:sldId id="510" r:id="rId100"/>
    <p:sldId id="511" r:id="rId101"/>
    <p:sldId id="512" r:id="rId102"/>
    <p:sldId id="513" r:id="rId103"/>
    <p:sldId id="514" r:id="rId104"/>
    <p:sldId id="515" r:id="rId105"/>
    <p:sldId id="516" r:id="rId106"/>
    <p:sldId id="517" r:id="rId107"/>
    <p:sldId id="518" r:id="rId108"/>
    <p:sldId id="519" r:id="rId109"/>
    <p:sldId id="520" r:id="rId110"/>
    <p:sldId id="521" r:id="rId111"/>
    <p:sldId id="522" r:id="rId112"/>
    <p:sldId id="523" r:id="rId113"/>
    <p:sldId id="524" r:id="rId114"/>
    <p:sldId id="525" r:id="rId115"/>
    <p:sldId id="526" r:id="rId116"/>
    <p:sldId id="527" r:id="rId117"/>
    <p:sldId id="528" r:id="rId118"/>
    <p:sldId id="529" r:id="rId119"/>
    <p:sldId id="530" r:id="rId120"/>
    <p:sldId id="531" r:id="rId121"/>
    <p:sldId id="532" r:id="rId122"/>
    <p:sldId id="533" r:id="rId123"/>
    <p:sldId id="534" r:id="rId124"/>
    <p:sldId id="535" r:id="rId125"/>
    <p:sldId id="536" r:id="rId126"/>
    <p:sldId id="537" r:id="rId127"/>
    <p:sldId id="538" r:id="rId128"/>
    <p:sldId id="540" r:id="rId129"/>
    <p:sldId id="541" r:id="rId130"/>
    <p:sldId id="542" r:id="rId131"/>
    <p:sldId id="543" r:id="rId132"/>
    <p:sldId id="544" r:id="rId133"/>
    <p:sldId id="545" r:id="rId134"/>
    <p:sldId id="546" r:id="rId135"/>
    <p:sldId id="547" r:id="rId136"/>
    <p:sldId id="548" r:id="rId137"/>
    <p:sldId id="549" r:id="rId138"/>
    <p:sldId id="550" r:id="rId139"/>
    <p:sldId id="551" r:id="rId140"/>
    <p:sldId id="552" r:id="rId141"/>
    <p:sldId id="553" r:id="rId142"/>
    <p:sldId id="554" r:id="rId143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66"/>
    <a:srgbClr val="FFFF00"/>
    <a:srgbClr val="CC66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1" autoAdjust="0"/>
  </p:normalViewPr>
  <p:slideViewPr>
    <p:cSldViewPr>
      <p:cViewPr varScale="1">
        <p:scale>
          <a:sx n="150" d="100"/>
          <a:sy n="150" d="100"/>
        </p:scale>
        <p:origin x="453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22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5.xml"/><Relationship Id="rId13" Type="http://schemas.openxmlformats.org/officeDocument/2006/relationships/slide" Target="slides/slide69.xml"/><Relationship Id="rId18" Type="http://schemas.openxmlformats.org/officeDocument/2006/relationships/slide" Target="slides/slide77.xml"/><Relationship Id="rId3" Type="http://schemas.openxmlformats.org/officeDocument/2006/relationships/slide" Target="slides/slide30.xml"/><Relationship Id="rId7" Type="http://schemas.openxmlformats.org/officeDocument/2006/relationships/slide" Target="slides/slide43.xml"/><Relationship Id="rId12" Type="http://schemas.openxmlformats.org/officeDocument/2006/relationships/slide" Target="slides/slide54.xml"/><Relationship Id="rId17" Type="http://schemas.openxmlformats.org/officeDocument/2006/relationships/slide" Target="slides/slide76.xml"/><Relationship Id="rId2" Type="http://schemas.openxmlformats.org/officeDocument/2006/relationships/slide" Target="slides/slide29.xml"/><Relationship Id="rId16" Type="http://schemas.openxmlformats.org/officeDocument/2006/relationships/slide" Target="slides/slide74.xml"/><Relationship Id="rId1" Type="http://schemas.openxmlformats.org/officeDocument/2006/relationships/slide" Target="slides/slide26.xml"/><Relationship Id="rId6" Type="http://schemas.openxmlformats.org/officeDocument/2006/relationships/slide" Target="slides/slide41.xml"/><Relationship Id="rId11" Type="http://schemas.openxmlformats.org/officeDocument/2006/relationships/slide" Target="slides/slide50.xml"/><Relationship Id="rId5" Type="http://schemas.openxmlformats.org/officeDocument/2006/relationships/slide" Target="slides/slide39.xml"/><Relationship Id="rId15" Type="http://schemas.openxmlformats.org/officeDocument/2006/relationships/slide" Target="slides/slide73.xml"/><Relationship Id="rId10" Type="http://schemas.openxmlformats.org/officeDocument/2006/relationships/slide" Target="slides/slide48.xml"/><Relationship Id="rId19" Type="http://schemas.openxmlformats.org/officeDocument/2006/relationships/slide" Target="slides/slide79.xml"/><Relationship Id="rId4" Type="http://schemas.openxmlformats.org/officeDocument/2006/relationships/slide" Target="slides/slide35.xml"/><Relationship Id="rId9" Type="http://schemas.openxmlformats.org/officeDocument/2006/relationships/slide" Target="slides/slide46.xml"/><Relationship Id="rId14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fld id="{70792C0D-1C93-4000-B386-1A8AFF23CD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333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81302-3D5C-4873-946E-D3EA05DFC455}" type="slidenum">
              <a:rPr lang="ko-KR" altLang="en-US"/>
              <a:pPr/>
              <a:t>100</a:t>
            </a:fld>
            <a:endParaRPr lang="en-US" altLang="ko-KR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543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92C0D-1C93-4000-B386-1A8AFF23CDDB}" type="slidenum">
              <a:rPr lang="ko-KR" altLang="en-US" smtClean="0"/>
              <a:pPr/>
              <a:t>101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8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E5BE2F6C-FD6C-497A-B42D-33C9773F02B3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6123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8A7A35A6-6404-40F8-9BDE-C2B6CB81BC3A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027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85750"/>
            <a:ext cx="20066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85750"/>
            <a:ext cx="5867400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52579B59-1E19-409C-8871-3E3A2782980D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1601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923" y="726831"/>
            <a:ext cx="8167077" cy="5521569"/>
          </a:xfrm>
        </p:spPr>
        <p:txBody>
          <a:bodyPr/>
          <a:lstStyle>
            <a:lvl1pPr latinLnBrk="0">
              <a:buNone/>
              <a:defRPr sz="2400">
                <a:solidFill>
                  <a:schemeClr val="accent6"/>
                </a:solidFill>
                <a:latin typeface="Consolas" pitchFamily="49" charset="0"/>
              </a:defRPr>
            </a:lvl1pPr>
            <a:lvl2pPr marL="0" latinLnBrk="0">
              <a:buSzPct val="80000"/>
              <a:buFont typeface="Wingdings" pitchFamily="2" charset="2"/>
              <a:buChar char="l"/>
              <a:defRPr sz="2000">
                <a:latin typeface="Consolas" pitchFamily="49" charset="0"/>
              </a:defRPr>
            </a:lvl2pPr>
            <a:lvl3pPr marL="536400" indent="-342900" latinLnBrk="0">
              <a:buSzPct val="80000"/>
              <a:buFont typeface="Wingdings 2" pitchFamily="18" charset="2"/>
              <a:buChar char=""/>
              <a:defRPr sz="1800">
                <a:latin typeface="Consolas" pitchFamily="49" charset="0"/>
              </a:defRPr>
            </a:lvl3pPr>
            <a:lvl4pPr marL="1714500" indent="-342900" latinLnBrk="0">
              <a:buFont typeface="+mj-lt"/>
              <a:buNone/>
              <a:defRPr sz="1600">
                <a:latin typeface="Consolas" pitchFamily="49" charset="0"/>
              </a:defRPr>
            </a:lvl4pPr>
            <a:lvl5pPr marL="2171700" indent="-342900" latinLnBrk="0">
              <a:buFont typeface="+mj-lt"/>
              <a:buNone/>
              <a:defRPr sz="1600">
                <a:latin typeface="Consolas" pitchFamily="49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189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7DC1758D-045F-4146-A4B4-6F7B1E81A295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6288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990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D3065ADE-EA18-4D87-82B2-0A4411921611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9863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BE118E0A-2AF8-4928-ADC7-7D98BBC4F2E0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98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B2C60C4A-8BA6-43FC-BAD6-4061164FE395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5339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94BC74A8-2ABE-4F13-A627-275EFF4E4E2B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5321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5E9E2FA7-6DEA-4C40-BE79-127869788B04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8530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29685EF0-722E-4321-9C54-812006271670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2895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85750"/>
            <a:ext cx="7975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9650"/>
            <a:ext cx="8026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381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Courier New" pitchFamily="49" charset="0"/>
              </a:defRPr>
            </a:lvl1pPr>
          </a:lstStyle>
          <a:p>
            <a:r>
              <a:rPr lang="en-US" altLang="ko-KR"/>
              <a:t>- </a:t>
            </a:r>
            <a:fld id="{7DFB6E29-4112-482D-8434-1FBADC3A06C8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1599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81000" indent="-381000" algn="l" rtl="0" eaLnBrk="1" fontAlgn="base" latinLnBrk="1" hangingPunct="1">
        <a:spcBef>
          <a:spcPct val="20000"/>
        </a:spcBef>
        <a:spcAft>
          <a:spcPct val="0"/>
        </a:spcAft>
        <a:buAutoNum type="arabicPeriod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latinLnBrk="1" hangingPunct="1">
        <a:spcBef>
          <a:spcPct val="20000"/>
        </a:spcBef>
        <a:spcAft>
          <a:spcPct val="0"/>
        </a:spcAft>
        <a:buAutoNum type="arabicParenR"/>
        <a:defRPr kumimoji="1">
          <a:solidFill>
            <a:schemeClr val="tx1"/>
          </a:solidFill>
          <a:latin typeface="+mn-lt"/>
          <a:ea typeface="+mn-ea"/>
        </a:defRPr>
      </a:lvl2pPr>
      <a:lvl3pPr marL="1219200" indent="-304800" algn="l" rtl="0" eaLnBrk="1" fontAlgn="base" latinLnBrk="1" hangingPunct="1">
        <a:spcBef>
          <a:spcPct val="20000"/>
        </a:spcBef>
        <a:spcAft>
          <a:spcPct val="0"/>
        </a:spcAft>
        <a:buAutoNum type="circleNumDbPlain"/>
        <a:defRPr kumimoji="1" sz="1600">
          <a:solidFill>
            <a:schemeClr val="tx1"/>
          </a:solidFill>
          <a:latin typeface="+mn-lt"/>
          <a:ea typeface="+mn-ea"/>
        </a:defRPr>
      </a:lvl3pPr>
      <a:lvl4pPr marL="1638300" indent="-2667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955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527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/index.php?title=Julian_Perkal&amp;action=edit&amp;redlink=1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://en.wikipedia.org/wiki/Jan_%C5%81ukasiewicz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/index.php?title=Kazimierz_Florek&amp;action=edit&amp;redlink=1" TargetMode="External"/><Relationship Id="rId11" Type="http://schemas.openxmlformats.org/officeDocument/2006/relationships/hyperlink" Target="http://en.wikipedia.org/w/index.php?title=Sollin&amp;action=edit&amp;redlink=1" TargetMode="External"/><Relationship Id="rId5" Type="http://schemas.openxmlformats.org/officeDocument/2006/relationships/hyperlink" Target="http://en.wikipedia.org/wiki/Gustave_Choquet" TargetMode="External"/><Relationship Id="rId10" Type="http://schemas.openxmlformats.org/officeDocument/2006/relationships/hyperlink" Target="http://en.wikipedia.org/w/index.php?title=Stefan_Zubrzycki&amp;action=edit&amp;redlink=1" TargetMode="External"/><Relationship Id="rId4" Type="http://schemas.openxmlformats.org/officeDocument/2006/relationships/hyperlink" Target="http://en.wikipedia.org/wiki/Otakar_Bor%C5%AFvka" TargetMode="External"/><Relationship Id="rId9" Type="http://schemas.openxmlformats.org/officeDocument/2006/relationships/hyperlink" Target="http://en.wikipedia.org/wiki/Hugo_Steinhaus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Graph 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(1)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</a:p>
          <a:p>
            <a:pPr marL="457200" lvl="1" indent="0">
              <a:buNone/>
            </a:pPr>
            <a:r>
              <a:rPr lang="en-US" altLang="ko-KR" sz="2000" dirty="0"/>
              <a:t> A graph that has the </a:t>
            </a:r>
            <a:r>
              <a:rPr lang="en-US" altLang="ko-KR" sz="2000" u="sng" dirty="0"/>
              <a:t>maximum number of edges</a:t>
            </a:r>
          </a:p>
          <a:p>
            <a:pPr marL="560388" lvl="1" indent="-103188">
              <a:buFont typeface="Wingdings" pitchFamily="2" charset="2"/>
              <a:buChar char="à"/>
            </a:pPr>
            <a:r>
              <a:rPr lang="en-US" altLang="ko-KR" sz="2000" dirty="0">
                <a:sym typeface="Wingdings" pitchFamily="2" charset="2"/>
              </a:rPr>
              <a:t>For an </a:t>
            </a:r>
            <a:r>
              <a:rPr lang="en-US" altLang="ko-KR" sz="2000" u="sng" dirty="0">
                <a:sym typeface="Wingdings" pitchFamily="2" charset="2"/>
              </a:rPr>
              <a:t>undirected graph with </a:t>
            </a:r>
            <a:r>
              <a:rPr lang="en-US" altLang="ko-KR" sz="2000" u="sng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ko-KR" sz="2000" u="sng" dirty="0">
                <a:sym typeface="Wingdings" pitchFamily="2" charset="2"/>
              </a:rPr>
              <a:t> vertices</a:t>
            </a:r>
            <a:r>
              <a:rPr lang="en-US" altLang="ko-KR" sz="2000" dirty="0">
                <a:sym typeface="Wingdings" pitchFamily="2" charset="2"/>
              </a:rPr>
              <a:t>, </a:t>
            </a:r>
          </a:p>
          <a:p>
            <a:pPr marL="560388" lvl="1" indent="-103188">
              <a:buFont typeface="Wingdings" pitchFamily="2" charset="2"/>
              <a:buNone/>
            </a:pPr>
            <a:r>
              <a:rPr lang="en-US" altLang="ko-KR" sz="2000" dirty="0">
                <a:sym typeface="Wingdings" pitchFamily="2" charset="2"/>
              </a:rPr>
              <a:t>        the maximum number of the edges = 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ko-KR" sz="2000" dirty="0">
                <a:sym typeface="Wingdings" pitchFamily="2" charset="2"/>
              </a:rPr>
              <a:t>-</a:t>
            </a:r>
            <a:r>
              <a:rPr lang="en-US" altLang="ko-KR" sz="2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altLang="ko-KR" sz="2000" dirty="0">
                <a:sym typeface="Wingdings" pitchFamily="2" charset="2"/>
              </a:rPr>
              <a:t>)/</a:t>
            </a:r>
            <a:r>
              <a:rPr lang="en-US" altLang="ko-KR" sz="2000" dirty="0">
                <a:latin typeface="Times New Roman" pitchFamily="18" charset="0"/>
                <a:sym typeface="Wingdings" pitchFamily="2" charset="2"/>
              </a:rPr>
              <a:t>2</a:t>
            </a:r>
          </a:p>
          <a:p>
            <a:pPr marL="560388" lvl="1" indent="-103188">
              <a:buFont typeface="Wingdings" pitchFamily="2" charset="2"/>
              <a:buChar char="à"/>
            </a:pPr>
            <a:r>
              <a:rPr lang="en-US" altLang="ko-KR" sz="2000" dirty="0"/>
              <a:t>For an </a:t>
            </a:r>
            <a:r>
              <a:rPr lang="en-US" altLang="ko-KR" sz="2000" u="sng" dirty="0"/>
              <a:t>directed graph with </a:t>
            </a:r>
            <a:r>
              <a:rPr lang="en-US" altLang="ko-KR" sz="2000" i="1" u="sng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ko-KR" sz="2000" u="sng" dirty="0"/>
              <a:t> vertices</a:t>
            </a:r>
            <a:r>
              <a:rPr lang="en-US" altLang="ko-KR" sz="2000" dirty="0"/>
              <a:t>, </a:t>
            </a:r>
          </a:p>
          <a:p>
            <a:pPr marL="560388" lvl="1" indent="-103188">
              <a:buFont typeface="Wingdings" pitchFamily="2" charset="2"/>
              <a:buNone/>
            </a:pPr>
            <a:r>
              <a:rPr lang="en-US" altLang="ko-KR" sz="2000" dirty="0"/>
              <a:t>        the maximum number of the edges =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-</a:t>
            </a:r>
            <a:r>
              <a:rPr lang="en-US" altLang="ko-KR" sz="2000" dirty="0">
                <a:latin typeface="Times New Roman" pitchFamily="18" charset="0"/>
              </a:rPr>
              <a:t>1</a:t>
            </a:r>
            <a:r>
              <a:rPr lang="en-US" altLang="ko-KR" sz="2000" dirty="0"/>
              <a:t>)</a:t>
            </a:r>
          </a:p>
          <a:p>
            <a:endParaRPr lang="en-US" altLang="ko-KR" sz="2400" dirty="0"/>
          </a:p>
          <a:p>
            <a:r>
              <a:rPr lang="en-US" altLang="ko-KR" dirty="0" err="1"/>
              <a:t>Multigraph</a:t>
            </a:r>
            <a:endParaRPr lang="en-US" altLang="ko-KR" dirty="0"/>
          </a:p>
          <a:p>
            <a:pPr marL="560388" lvl="1" indent="-103188">
              <a:buFontTx/>
              <a:buNone/>
            </a:pPr>
            <a:r>
              <a:rPr lang="en-US" altLang="ko-KR" sz="2000" dirty="0"/>
              <a:t>A graph whose edges are unordered pairs of vertexes, and </a:t>
            </a:r>
            <a:r>
              <a:rPr lang="en-US" altLang="ko-KR" sz="2000" u="sng" dirty="0"/>
              <a:t>the same pair of vertexes can be connected by multiple edges</a:t>
            </a:r>
            <a:endParaRPr lang="ko-KR" altLang="en-US" sz="2000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4AD11A-D098-4BBA-A9BA-2F86976D35E4}" type="slidenum">
              <a:rPr lang="en-US" altLang="ko-KR"/>
              <a:pPr/>
              <a:t>10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Bellman-Ford’s algorithm: Overview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Allows negative weights</a:t>
            </a:r>
          </a:p>
          <a:p>
            <a:r>
              <a:rPr lang="en-US" altLang="ko-KR" sz="2200" dirty="0"/>
              <a:t>If there is a negative cycle, returns “a negative cycle exists” </a:t>
            </a:r>
          </a:p>
          <a:p>
            <a:r>
              <a:rPr lang="en-US" altLang="ko-KR" sz="2200" dirty="0"/>
              <a:t>The idea:</a:t>
            </a:r>
          </a:p>
          <a:p>
            <a:pPr lvl="1"/>
            <a:r>
              <a:rPr lang="en-US" altLang="ko-KR" dirty="0"/>
              <a:t>There is a shortest path from s to any other vertex that does not contain a negative cycle</a:t>
            </a:r>
          </a:p>
          <a:p>
            <a:pPr lvl="1"/>
            <a:r>
              <a:rPr lang="en-US" altLang="ko-KR" dirty="0"/>
              <a:t>The maximal number of edges in such a path with no cycles is |V|–1, because it can have at most |V| nodes on the path if there is no cycle</a:t>
            </a:r>
          </a:p>
          <a:p>
            <a:pPr lvl="1" indent="0">
              <a:buNone/>
            </a:pPr>
            <a:r>
              <a:rPr lang="en-US" altLang="ko-KR" dirty="0">
                <a:sym typeface="Symbol" pitchFamily="18" charset="2"/>
              </a:rPr>
              <a:t> it is enough to check paths of up to </a:t>
            </a:r>
            <a:r>
              <a:rPr lang="en-US" altLang="ko-KR" dirty="0"/>
              <a:t>|V|–1 edges.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B946F317-6BA3-48CE-AB84-AC95ACCDA8B8}" type="slidenum">
              <a:rPr lang="ko-KR" altLang="en-US" smtClean="0"/>
              <a:pPr/>
              <a:t>100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77112535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BellmanFord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v)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{ /* single source all destination shortest paths with negative edge lengths. */ 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] = length[v][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];  /* initialize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k =2; k &lt;= n-1; k++)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 for (each u such that u != v and u has at least one 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      incoming edge)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    for (each &lt;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, u&gt; in the edge)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[u] &gt;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] + length[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][u])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[u] =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] + length[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][u];</a:t>
            </a: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endParaRPr lang="en-US" altLang="ko-KR" sz="18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endParaRPr lang="en-US" altLang="ko-KR" sz="18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endParaRPr lang="en-US" altLang="ko-KR" sz="18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 latinLnBrk="1">
              <a:lnSpc>
                <a:spcPct val="120000"/>
              </a:lnSpc>
              <a:spcBef>
                <a:spcPct val="0"/>
              </a:spcBef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}       </a:t>
            </a:r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101</a:t>
            </a:fld>
            <a:r>
              <a:rPr lang="en-US" altLang="ko-KR"/>
              <a:t> 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5085184"/>
            <a:ext cx="7632848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for each edge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u,w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in 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(w) 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(u)+length[u][w])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FALSE;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6108" y="508518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negative cycle detection */</a:t>
            </a:r>
          </a:p>
        </p:txBody>
      </p:sp>
    </p:spTree>
    <p:extLst>
      <p:ext uri="{BB962C8B-B14F-4D97-AF65-F5344CB8AC3E}">
        <p14:creationId xmlns:p14="http://schemas.microsoft.com/office/powerpoint/2010/main" val="12914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 Detection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102</a:t>
            </a:fld>
            <a:r>
              <a:rPr lang="en-US" altLang="ko-KR"/>
              <a:t> -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899592" y="2425846"/>
            <a:ext cx="6336704" cy="252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923120" y="314568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194928" y="314568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723320" y="314568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" name="직선 화살표 연결선 8"/>
          <p:cNvCxnSpPr>
            <a:stCxn id="7" idx="6"/>
            <a:endCxn id="6" idx="2"/>
          </p:cNvCxnSpPr>
          <p:nvPr/>
        </p:nvCxnSpPr>
        <p:spPr bwMode="auto">
          <a:xfrm>
            <a:off x="2770992" y="3433718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4499184" y="3433718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869464" y="32550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3182" y="32490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7308" y="32330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1404" y="30543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2672" y="30952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" name="자유형 15"/>
          <p:cNvSpPr/>
          <p:nvPr/>
        </p:nvSpPr>
        <p:spPr bwMode="auto">
          <a:xfrm flipH="1">
            <a:off x="2530684" y="2697119"/>
            <a:ext cx="1595197" cy="435867"/>
          </a:xfrm>
          <a:custGeom>
            <a:avLst/>
            <a:gdLst>
              <a:gd name="connsiteX0" fmla="*/ 0 w 3340100"/>
              <a:gd name="connsiteY0" fmla="*/ 440927 h 479027"/>
              <a:gd name="connsiteX1" fmla="*/ 698500 w 3340100"/>
              <a:gd name="connsiteY1" fmla="*/ 110727 h 479027"/>
              <a:gd name="connsiteX2" fmla="*/ 1968500 w 3340100"/>
              <a:gd name="connsiteY2" fmla="*/ 21827 h 479027"/>
              <a:gd name="connsiteX3" fmla="*/ 3340100 w 3340100"/>
              <a:gd name="connsiteY3" fmla="*/ 479027 h 47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479027">
                <a:moveTo>
                  <a:pt x="0" y="440927"/>
                </a:moveTo>
                <a:cubicBezTo>
                  <a:pt x="185208" y="310752"/>
                  <a:pt x="370417" y="180577"/>
                  <a:pt x="698500" y="110727"/>
                </a:cubicBezTo>
                <a:cubicBezTo>
                  <a:pt x="1026583" y="40877"/>
                  <a:pt x="1528233" y="-39556"/>
                  <a:pt x="1968500" y="21827"/>
                </a:cubicBezTo>
                <a:cubicBezTo>
                  <a:pt x="2408767" y="83210"/>
                  <a:pt x="2874433" y="281118"/>
                  <a:pt x="3340100" y="47902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8467" y="241249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-2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5616" y="3798074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[0]=0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[1]=1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[2]=2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1826" y="3936573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nsolas" pitchFamily="49" charset="0"/>
                <a:cs typeface="Consolas" pitchFamily="49" charset="0"/>
              </a:rPr>
              <a:t>For the edge &lt;1,0&gt;, </a:t>
            </a:r>
          </a:p>
          <a:p>
            <a:pPr algn="l"/>
            <a:r>
              <a:rPr lang="en-US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[0]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[1] + length[1][0]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5360" y="4536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4746" y="4536738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5876" y="4513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575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 build="p"/>
      <p:bldP spid="20" grpId="0"/>
      <p:bldP spid="21" grpId="0"/>
      <p:bldP spid="2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itchFamily="50" charset="-127"/>
              </a:rPr>
              <a:t>Example: Bellman-Ford’s algorithm (1)</a:t>
            </a:r>
            <a:endParaRPr lang="en-US" sz="2800"/>
          </a:p>
        </p:txBody>
      </p:sp>
      <p:sp>
        <p:nvSpPr>
          <p:cNvPr id="4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A9F37F12-6C8B-41D2-A6B5-50FB3A016996}" type="slidenum">
              <a:rPr lang="ko-KR" altLang="en-US"/>
              <a:pPr/>
              <a:t>103</a:t>
            </a:fld>
            <a:r>
              <a:rPr lang="en-US" altLang="ko-KR"/>
              <a:t> -</a:t>
            </a:r>
          </a:p>
        </p:txBody>
      </p:sp>
      <p:sp>
        <p:nvSpPr>
          <p:cNvPr id="215044" name="Oval 4"/>
          <p:cNvSpPr>
            <a:spLocks noChangeArrowheads="1"/>
          </p:cNvSpPr>
          <p:nvPr/>
        </p:nvSpPr>
        <p:spPr bwMode="auto">
          <a:xfrm>
            <a:off x="1739900" y="1879600"/>
            <a:ext cx="682625" cy="723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45" name="Oval 5"/>
          <p:cNvSpPr>
            <a:spLocks noChangeArrowheads="1"/>
          </p:cNvSpPr>
          <p:nvPr/>
        </p:nvSpPr>
        <p:spPr bwMode="auto">
          <a:xfrm>
            <a:off x="4238625" y="1879600"/>
            <a:ext cx="682625" cy="723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46" name="Oval 6"/>
          <p:cNvSpPr>
            <a:spLocks noChangeArrowheads="1"/>
          </p:cNvSpPr>
          <p:nvPr/>
        </p:nvSpPr>
        <p:spPr bwMode="auto">
          <a:xfrm>
            <a:off x="1739900" y="4727575"/>
            <a:ext cx="682625" cy="722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47" name="Oval 7"/>
          <p:cNvSpPr>
            <a:spLocks noChangeArrowheads="1"/>
          </p:cNvSpPr>
          <p:nvPr/>
        </p:nvSpPr>
        <p:spPr bwMode="auto">
          <a:xfrm>
            <a:off x="4238625" y="4727575"/>
            <a:ext cx="682625" cy="722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48" name="Oval 8"/>
          <p:cNvSpPr>
            <a:spLocks noChangeArrowheads="1"/>
          </p:cNvSpPr>
          <p:nvPr/>
        </p:nvSpPr>
        <p:spPr bwMode="auto">
          <a:xfrm>
            <a:off x="149225" y="3284538"/>
            <a:ext cx="682625" cy="7223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49" name="Freeform 9"/>
          <p:cNvSpPr>
            <a:spLocks/>
          </p:cNvSpPr>
          <p:nvPr/>
        </p:nvSpPr>
        <p:spPr bwMode="auto">
          <a:xfrm>
            <a:off x="2422525" y="1978025"/>
            <a:ext cx="1816100" cy="246063"/>
          </a:xfrm>
          <a:custGeom>
            <a:avLst/>
            <a:gdLst>
              <a:gd name="T0" fmla="*/ 0 w 1439"/>
              <a:gd name="T1" fmla="*/ 178 h 180"/>
              <a:gd name="T2" fmla="*/ 659 w 1439"/>
              <a:gd name="T3" fmla="*/ 0 h 180"/>
              <a:gd name="T4" fmla="*/ 1439 w 1439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0">
                <a:moveTo>
                  <a:pt x="0" y="178"/>
                </a:moveTo>
                <a:cubicBezTo>
                  <a:pt x="110" y="148"/>
                  <a:pt x="419" y="0"/>
                  <a:pt x="659" y="0"/>
                </a:cubicBezTo>
                <a:cubicBezTo>
                  <a:pt x="899" y="0"/>
                  <a:pt x="1277" y="142"/>
                  <a:pt x="1439" y="18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3040063" y="1543050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>
            <a:off x="2433638" y="5081588"/>
            <a:ext cx="1830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3063875" y="50355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9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flipV="1">
            <a:off x="752475" y="2427288"/>
            <a:ext cx="1020763" cy="998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>
            <a:off x="727075" y="3903663"/>
            <a:ext cx="1052513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749300" y="2557463"/>
            <a:ext cx="614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822325" y="4275138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7" name="Freeform 17"/>
          <p:cNvSpPr>
            <a:spLocks/>
          </p:cNvSpPr>
          <p:nvPr/>
        </p:nvSpPr>
        <p:spPr bwMode="auto">
          <a:xfrm>
            <a:off x="2084388" y="2593975"/>
            <a:ext cx="1587" cy="2116138"/>
          </a:xfrm>
          <a:custGeom>
            <a:avLst/>
            <a:gdLst>
              <a:gd name="T0" fmla="*/ 0 w 1"/>
              <a:gd name="T1" fmla="*/ 0 h 1547"/>
              <a:gd name="T2" fmla="*/ 0 w 1"/>
              <a:gd name="T3" fmla="*/ 1547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47">
                <a:moveTo>
                  <a:pt x="0" y="0"/>
                </a:moveTo>
                <a:cubicBezTo>
                  <a:pt x="0" y="258"/>
                  <a:pt x="0" y="1225"/>
                  <a:pt x="0" y="1547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8" name="Freeform 18"/>
          <p:cNvSpPr>
            <a:spLocks/>
          </p:cNvSpPr>
          <p:nvPr/>
        </p:nvSpPr>
        <p:spPr bwMode="auto">
          <a:xfrm>
            <a:off x="4576763" y="2628900"/>
            <a:ext cx="19050" cy="2114550"/>
          </a:xfrm>
          <a:custGeom>
            <a:avLst/>
            <a:gdLst>
              <a:gd name="T0" fmla="*/ 15 w 15"/>
              <a:gd name="T1" fmla="*/ 1547 h 1547"/>
              <a:gd name="T2" fmla="*/ 0 w 15"/>
              <a:gd name="T3" fmla="*/ 0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" h="1547">
                <a:moveTo>
                  <a:pt x="15" y="1547"/>
                </a:moveTo>
                <a:cubicBezTo>
                  <a:pt x="13" y="1289"/>
                  <a:pt x="3" y="32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V="1">
            <a:off x="2379663" y="2368550"/>
            <a:ext cx="1857375" cy="2509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0" name="Line 20"/>
          <p:cNvSpPr>
            <a:spLocks noChangeShapeType="1"/>
          </p:cNvSpPr>
          <p:nvPr/>
        </p:nvSpPr>
        <p:spPr bwMode="auto">
          <a:xfrm flipH="1" flipV="1">
            <a:off x="825500" y="3608388"/>
            <a:ext cx="3457575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1692275" y="3068638"/>
            <a:ext cx="52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3203575" y="2852738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-3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3160713" y="41338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4" name="Text Box 24"/>
          <p:cNvSpPr txBox="1">
            <a:spLocks noChangeArrowheads="1"/>
          </p:cNvSpPr>
          <p:nvPr/>
        </p:nvSpPr>
        <p:spPr bwMode="auto">
          <a:xfrm>
            <a:off x="287052" y="34036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sz="2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1894396" y="197643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6" name="Text Box 26"/>
          <p:cNvSpPr txBox="1">
            <a:spLocks noChangeArrowheads="1"/>
          </p:cNvSpPr>
          <p:nvPr/>
        </p:nvSpPr>
        <p:spPr bwMode="auto">
          <a:xfrm>
            <a:off x="4420108" y="197485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1892015" y="48291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4401059" y="484028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sz="24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15073" name="Freeform 33"/>
          <p:cNvSpPr>
            <a:spLocks/>
          </p:cNvSpPr>
          <p:nvPr/>
        </p:nvSpPr>
        <p:spPr bwMode="auto">
          <a:xfrm>
            <a:off x="2411413" y="2349500"/>
            <a:ext cx="1831975" cy="312738"/>
          </a:xfrm>
          <a:custGeom>
            <a:avLst/>
            <a:gdLst>
              <a:gd name="T0" fmla="*/ 0 w 1439"/>
              <a:gd name="T1" fmla="*/ 0 h 184"/>
              <a:gd name="T2" fmla="*/ 656 w 1439"/>
              <a:gd name="T3" fmla="*/ 184 h 184"/>
              <a:gd name="T4" fmla="*/ 1439 w 1439"/>
              <a:gd name="T5" fmla="*/ 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4">
                <a:moveTo>
                  <a:pt x="0" y="0"/>
                </a:moveTo>
                <a:cubicBezTo>
                  <a:pt x="109" y="31"/>
                  <a:pt x="416" y="184"/>
                  <a:pt x="656" y="184"/>
                </a:cubicBezTo>
                <a:cubicBezTo>
                  <a:pt x="896" y="184"/>
                  <a:pt x="1276" y="40"/>
                  <a:pt x="1439" y="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74" name="Text Box 34"/>
          <p:cNvSpPr txBox="1">
            <a:spLocks noChangeArrowheads="1"/>
          </p:cNvSpPr>
          <p:nvPr/>
        </p:nvSpPr>
        <p:spPr bwMode="auto">
          <a:xfrm>
            <a:off x="3040063" y="2163763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76" name="Freeform 36"/>
          <p:cNvSpPr>
            <a:spLocks/>
          </p:cNvSpPr>
          <p:nvPr/>
        </p:nvSpPr>
        <p:spPr bwMode="auto">
          <a:xfrm>
            <a:off x="2238375" y="2597150"/>
            <a:ext cx="2166938" cy="2173288"/>
          </a:xfrm>
          <a:custGeom>
            <a:avLst/>
            <a:gdLst>
              <a:gd name="T0" fmla="*/ 0 w 1716"/>
              <a:gd name="T1" fmla="*/ 0 h 1590"/>
              <a:gd name="T2" fmla="*/ 1716 w 1716"/>
              <a:gd name="T3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6" h="1590">
                <a:moveTo>
                  <a:pt x="0" y="0"/>
                </a:moveTo>
                <a:cubicBezTo>
                  <a:pt x="286" y="265"/>
                  <a:pt x="1358" y="1259"/>
                  <a:pt x="1716" y="159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3556000" y="3748970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-4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78" name="Text Box 38"/>
          <p:cNvSpPr txBox="1">
            <a:spLocks noChangeArrowheads="1"/>
          </p:cNvSpPr>
          <p:nvPr/>
        </p:nvSpPr>
        <p:spPr bwMode="auto">
          <a:xfrm>
            <a:off x="5614829" y="1341438"/>
            <a:ext cx="16369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[1]= </a:t>
            </a:r>
            <a:r>
              <a:rPr kumimoji="0" lang="he-IL" sz="2000" b="0" dirty="0">
                <a:latin typeface="Consolas" pitchFamily="49" charset="0"/>
                <a:cs typeface="Times New Roman" pitchFamily="18" charset="0"/>
                <a:sym typeface="Symbol"/>
              </a:rPr>
              <a:t>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[2]= </a:t>
            </a:r>
            <a:r>
              <a:rPr kumimoji="0" lang="he-IL" sz="2000" dirty="0">
                <a:latin typeface="Consolas" pitchFamily="49" charset="0"/>
                <a:cs typeface="Times New Roman" pitchFamily="18" charset="0"/>
                <a:sym typeface="Symbol"/>
              </a:rPr>
              <a:t>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[3]= </a:t>
            </a:r>
            <a:r>
              <a:rPr kumimoji="0" lang="he-IL" sz="2000" dirty="0">
                <a:latin typeface="Consolas" pitchFamily="49" charset="0"/>
                <a:cs typeface="Times New Roman" pitchFamily="18" charset="0"/>
                <a:sym typeface="Symbol"/>
              </a:rPr>
              <a:t>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[4]= </a:t>
            </a:r>
            <a:r>
              <a:rPr kumimoji="0" lang="he-IL" sz="2000" dirty="0">
                <a:latin typeface="Consolas" pitchFamily="49" charset="0"/>
                <a:cs typeface="Times New Roman" pitchFamily="18" charset="0"/>
                <a:sym typeface="Symbol"/>
              </a:rPr>
              <a:t>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79" name="Rectangle 39"/>
          <p:cNvSpPr>
            <a:spLocks noChangeArrowheads="1"/>
          </p:cNvSpPr>
          <p:nvPr/>
        </p:nvSpPr>
        <p:spPr bwMode="auto">
          <a:xfrm>
            <a:off x="4479634" y="2557433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grpSp>
        <p:nvGrpSpPr>
          <p:cNvPr id="215080" name="Group 40"/>
          <p:cNvGrpSpPr>
            <a:grpSpLocks/>
          </p:cNvGrpSpPr>
          <p:nvPr/>
        </p:nvGrpSpPr>
        <p:grpSpPr bwMode="auto">
          <a:xfrm>
            <a:off x="5173842" y="2781300"/>
            <a:ext cx="3790646" cy="2952750"/>
            <a:chOff x="3514" y="2002"/>
            <a:chExt cx="2246" cy="1655"/>
          </a:xfrm>
        </p:grpSpPr>
        <p:graphicFrame>
          <p:nvGraphicFramePr>
            <p:cNvPr id="215081" name="Object 41"/>
            <p:cNvGraphicFramePr>
              <a:graphicFrameLocks noChangeAspect="1"/>
            </p:cNvGraphicFramePr>
            <p:nvPr/>
          </p:nvGraphicFramePr>
          <p:xfrm>
            <a:off x="3514" y="2002"/>
            <a:ext cx="2181" cy="1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89" name="수식" r:id="rId3" imgW="1790640" imgH="1346040" progId="Equation.3">
                    <p:embed/>
                  </p:oleObj>
                </mc:Choice>
                <mc:Fallback>
                  <p:oleObj name="수식" r:id="rId3" imgW="1790640" imgH="1346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002"/>
                          <a:ext cx="2181" cy="1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82" name="Line 42"/>
            <p:cNvSpPr>
              <a:spLocks noChangeShapeType="1"/>
            </p:cNvSpPr>
            <p:nvPr/>
          </p:nvSpPr>
          <p:spPr bwMode="auto">
            <a:xfrm>
              <a:off x="3606" y="2251"/>
              <a:ext cx="2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083" name="Line 43"/>
            <p:cNvSpPr>
              <a:spLocks noChangeShapeType="1"/>
            </p:cNvSpPr>
            <p:nvPr/>
          </p:nvSpPr>
          <p:spPr bwMode="auto">
            <a:xfrm>
              <a:off x="3787" y="2069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508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85" name="Text Box 45"/>
          <p:cNvSpPr txBox="1">
            <a:spLocks noChangeArrowheads="1"/>
          </p:cNvSpPr>
          <p:nvPr/>
        </p:nvSpPr>
        <p:spPr bwMode="auto">
          <a:xfrm>
            <a:off x="763987" y="1208118"/>
            <a:ext cx="20185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Initial state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4427984" y="3384550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itchFamily="50" charset="-127"/>
              </a:rPr>
              <a:t>Example: Bellman-Ford’s algorithm (2)</a:t>
            </a:r>
            <a:endParaRPr lang="en-US" sz="2800"/>
          </a:p>
        </p:txBody>
      </p:sp>
      <p:sp>
        <p:nvSpPr>
          <p:cNvPr id="5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54808C84-15E3-4E44-871E-792DC08F8670}" type="slidenum">
              <a:rPr lang="ko-KR" altLang="en-US"/>
              <a:pPr/>
              <a:t>104</a:t>
            </a:fld>
            <a:r>
              <a:rPr lang="en-US" altLang="ko-KR"/>
              <a:t> -</a:t>
            </a:r>
          </a:p>
        </p:txBody>
      </p:sp>
      <p:sp>
        <p:nvSpPr>
          <p:cNvPr id="216106" name="Text Box 42"/>
          <p:cNvSpPr txBox="1">
            <a:spLocks noChangeArrowheads="1"/>
          </p:cNvSpPr>
          <p:nvPr/>
        </p:nvSpPr>
        <p:spPr bwMode="auto">
          <a:xfrm>
            <a:off x="5724525" y="1341438"/>
            <a:ext cx="17011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[1]= </a:t>
            </a:r>
            <a:r>
              <a:rPr kumimoji="0" lang="en-US" altLang="ko-KR" sz="2000" b="0" dirty="0">
                <a:latin typeface="Consolas" pitchFamily="49" charset="0"/>
                <a:cs typeface="Consolas" pitchFamily="49" charset="0"/>
              </a:rPr>
              <a:t>6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[2]=</a:t>
            </a:r>
            <a:r>
              <a:rPr kumimoji="0" lang="he-IL" sz="2000" dirty="0">
                <a:latin typeface="Consolas" pitchFamily="49" charset="0"/>
                <a:cs typeface="Times New Roman" pitchFamily="18" charset="0"/>
                <a:sym typeface="Symbol"/>
              </a:rPr>
              <a:t> 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[3]= </a:t>
            </a:r>
            <a:r>
              <a:rPr kumimoji="0" lang="en-US" altLang="ko-KR" sz="2000" b="0" dirty="0">
                <a:latin typeface="Consolas" pitchFamily="49" charset="0"/>
                <a:cs typeface="Consolas" pitchFamily="49" charset="0"/>
              </a:rPr>
              <a:t>7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[4]= </a:t>
            </a:r>
            <a:r>
              <a:rPr kumimoji="0" lang="he-IL" sz="2000" dirty="0">
                <a:latin typeface="Consolas" pitchFamily="49" charset="0"/>
                <a:cs typeface="Times New Roman" pitchFamily="18" charset="0"/>
                <a:sym typeface="Symbol"/>
              </a:rPr>
              <a:t></a:t>
            </a:r>
            <a:endParaRPr kumimoji="0" lang="en-US" altLang="ko-KR" sz="20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113" name="Text Box 49"/>
          <p:cNvSpPr txBox="1">
            <a:spLocks noChangeArrowheads="1"/>
          </p:cNvSpPr>
          <p:nvPr/>
        </p:nvSpPr>
        <p:spPr bwMode="auto">
          <a:xfrm>
            <a:off x="246685" y="973138"/>
            <a:ext cx="23006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Path length = 1</a:t>
            </a:r>
          </a:p>
        </p:txBody>
      </p:sp>
      <p:grpSp>
        <p:nvGrpSpPr>
          <p:cNvPr id="51" name="Group 40"/>
          <p:cNvGrpSpPr>
            <a:grpSpLocks/>
          </p:cNvGrpSpPr>
          <p:nvPr/>
        </p:nvGrpSpPr>
        <p:grpSpPr bwMode="auto">
          <a:xfrm>
            <a:off x="5173842" y="2781300"/>
            <a:ext cx="3790646" cy="2952750"/>
            <a:chOff x="3514" y="2002"/>
            <a:chExt cx="2246" cy="1655"/>
          </a:xfrm>
        </p:grpSpPr>
        <p:graphicFrame>
          <p:nvGraphicFramePr>
            <p:cNvPr id="52" name="Object 41"/>
            <p:cNvGraphicFramePr>
              <a:graphicFrameLocks noChangeAspect="1"/>
            </p:cNvGraphicFramePr>
            <p:nvPr/>
          </p:nvGraphicFramePr>
          <p:xfrm>
            <a:off x="3514" y="2002"/>
            <a:ext cx="2181" cy="1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13" name="수식" r:id="rId3" imgW="1790640" imgH="1346040" progId="Equation.3">
                    <p:embed/>
                  </p:oleObj>
                </mc:Choice>
                <mc:Fallback>
                  <p:oleObj name="수식" r:id="rId3" imgW="1790640" imgH="1346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002"/>
                          <a:ext cx="2181" cy="1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3606" y="2251"/>
              <a:ext cx="2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3787" y="2069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1739900" y="1879600"/>
            <a:ext cx="682625" cy="723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4238625" y="1879600"/>
            <a:ext cx="682625" cy="723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1739900" y="4727575"/>
            <a:ext cx="682625" cy="722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238625" y="4727575"/>
            <a:ext cx="682625" cy="722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149225" y="3284538"/>
            <a:ext cx="682625" cy="72231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Freeform 9"/>
          <p:cNvSpPr>
            <a:spLocks/>
          </p:cNvSpPr>
          <p:nvPr/>
        </p:nvSpPr>
        <p:spPr bwMode="auto">
          <a:xfrm>
            <a:off x="2422525" y="1978025"/>
            <a:ext cx="1816100" cy="246063"/>
          </a:xfrm>
          <a:custGeom>
            <a:avLst/>
            <a:gdLst>
              <a:gd name="T0" fmla="*/ 0 w 1439"/>
              <a:gd name="T1" fmla="*/ 178 h 180"/>
              <a:gd name="T2" fmla="*/ 659 w 1439"/>
              <a:gd name="T3" fmla="*/ 0 h 180"/>
              <a:gd name="T4" fmla="*/ 1439 w 1439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0">
                <a:moveTo>
                  <a:pt x="0" y="178"/>
                </a:moveTo>
                <a:cubicBezTo>
                  <a:pt x="110" y="148"/>
                  <a:pt x="419" y="0"/>
                  <a:pt x="659" y="0"/>
                </a:cubicBezTo>
                <a:cubicBezTo>
                  <a:pt x="899" y="0"/>
                  <a:pt x="1277" y="142"/>
                  <a:pt x="1439" y="18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3040063" y="1543050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2433638" y="5081588"/>
            <a:ext cx="1830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3063875" y="50355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9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 flipV="1">
            <a:off x="752475" y="2427288"/>
            <a:ext cx="1020763" cy="998537"/>
          </a:xfrm>
          <a:prstGeom prst="line">
            <a:avLst/>
          </a:prstGeom>
          <a:noFill/>
          <a:ln w="57150">
            <a:solidFill>
              <a:schemeClr val="accent5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727075" y="3903663"/>
            <a:ext cx="1052513" cy="1028700"/>
          </a:xfrm>
          <a:prstGeom prst="line">
            <a:avLst/>
          </a:prstGeom>
          <a:noFill/>
          <a:ln w="57150">
            <a:solidFill>
              <a:schemeClr val="accent5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749300" y="2557463"/>
            <a:ext cx="614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822325" y="4275138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2084388" y="2593975"/>
            <a:ext cx="1587" cy="2116138"/>
          </a:xfrm>
          <a:custGeom>
            <a:avLst/>
            <a:gdLst>
              <a:gd name="T0" fmla="*/ 0 w 1"/>
              <a:gd name="T1" fmla="*/ 0 h 1547"/>
              <a:gd name="T2" fmla="*/ 0 w 1"/>
              <a:gd name="T3" fmla="*/ 1547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47">
                <a:moveTo>
                  <a:pt x="0" y="0"/>
                </a:moveTo>
                <a:cubicBezTo>
                  <a:pt x="0" y="258"/>
                  <a:pt x="0" y="1225"/>
                  <a:pt x="0" y="1547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4576763" y="2628900"/>
            <a:ext cx="19050" cy="2114550"/>
          </a:xfrm>
          <a:custGeom>
            <a:avLst/>
            <a:gdLst>
              <a:gd name="T0" fmla="*/ 15 w 15"/>
              <a:gd name="T1" fmla="*/ 1547 h 1547"/>
              <a:gd name="T2" fmla="*/ 0 w 15"/>
              <a:gd name="T3" fmla="*/ 0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" h="1547">
                <a:moveTo>
                  <a:pt x="15" y="1547"/>
                </a:moveTo>
                <a:cubicBezTo>
                  <a:pt x="13" y="1289"/>
                  <a:pt x="3" y="32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V="1">
            <a:off x="2379663" y="2368550"/>
            <a:ext cx="1857375" cy="2509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 flipH="1" flipV="1">
            <a:off x="825500" y="3608388"/>
            <a:ext cx="3457575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1692275" y="3068638"/>
            <a:ext cx="52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3203575" y="2852738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-3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3160713" y="41338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287052" y="34036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sz="2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1894396" y="197643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4407408" y="197614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1892015" y="4860132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4413759" y="4860132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sz="24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0" name="Freeform 33"/>
          <p:cNvSpPr>
            <a:spLocks/>
          </p:cNvSpPr>
          <p:nvPr/>
        </p:nvSpPr>
        <p:spPr bwMode="auto">
          <a:xfrm>
            <a:off x="2411413" y="2349500"/>
            <a:ext cx="1831975" cy="312738"/>
          </a:xfrm>
          <a:custGeom>
            <a:avLst/>
            <a:gdLst>
              <a:gd name="T0" fmla="*/ 0 w 1439"/>
              <a:gd name="T1" fmla="*/ 0 h 184"/>
              <a:gd name="T2" fmla="*/ 656 w 1439"/>
              <a:gd name="T3" fmla="*/ 184 h 184"/>
              <a:gd name="T4" fmla="*/ 1439 w 1439"/>
              <a:gd name="T5" fmla="*/ 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4">
                <a:moveTo>
                  <a:pt x="0" y="0"/>
                </a:moveTo>
                <a:cubicBezTo>
                  <a:pt x="109" y="31"/>
                  <a:pt x="416" y="184"/>
                  <a:pt x="656" y="184"/>
                </a:cubicBezTo>
                <a:cubicBezTo>
                  <a:pt x="896" y="184"/>
                  <a:pt x="1276" y="40"/>
                  <a:pt x="1439" y="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040063" y="2163763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Freeform 36"/>
          <p:cNvSpPr>
            <a:spLocks/>
          </p:cNvSpPr>
          <p:nvPr/>
        </p:nvSpPr>
        <p:spPr bwMode="auto">
          <a:xfrm>
            <a:off x="2238375" y="2597150"/>
            <a:ext cx="2166938" cy="2173288"/>
          </a:xfrm>
          <a:custGeom>
            <a:avLst/>
            <a:gdLst>
              <a:gd name="T0" fmla="*/ 0 w 1716"/>
              <a:gd name="T1" fmla="*/ 0 h 1590"/>
              <a:gd name="T2" fmla="*/ 1716 w 1716"/>
              <a:gd name="T3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6" h="1590">
                <a:moveTo>
                  <a:pt x="0" y="0"/>
                </a:moveTo>
                <a:cubicBezTo>
                  <a:pt x="286" y="265"/>
                  <a:pt x="1358" y="1259"/>
                  <a:pt x="1716" y="159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3556000" y="3748970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-4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39"/>
          <p:cNvSpPr>
            <a:spLocks noChangeArrowheads="1"/>
          </p:cNvSpPr>
          <p:nvPr/>
        </p:nvSpPr>
        <p:spPr bwMode="auto">
          <a:xfrm>
            <a:off x="4479634" y="2557433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4459536" y="3460938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91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itchFamily="50" charset="-127"/>
              </a:rPr>
              <a:t>Example: Bellman-Ford’s algorithm (3)</a:t>
            </a:r>
            <a:endParaRPr lang="en-US" sz="2800"/>
          </a:p>
        </p:txBody>
      </p:sp>
      <p:sp>
        <p:nvSpPr>
          <p:cNvPr id="5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C463D9F9-4E63-49C1-92A1-C83B25BAB77E}" type="slidenum">
              <a:rPr lang="ko-KR" altLang="en-US"/>
              <a:pPr/>
              <a:t>105</a:t>
            </a:fld>
            <a:r>
              <a:rPr lang="en-US" altLang="ko-KR"/>
              <a:t> -</a:t>
            </a:r>
          </a:p>
        </p:txBody>
      </p:sp>
      <p:sp>
        <p:nvSpPr>
          <p:cNvPr id="217140" name="Text Box 52"/>
          <p:cNvSpPr txBox="1">
            <a:spLocks noChangeArrowheads="1"/>
          </p:cNvSpPr>
          <p:nvPr/>
        </p:nvSpPr>
        <p:spPr bwMode="auto">
          <a:xfrm>
            <a:off x="589584" y="1142940"/>
            <a:ext cx="23006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Path length = 2</a:t>
            </a:r>
          </a:p>
        </p:txBody>
      </p: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5463281" y="1341498"/>
            <a:ext cx="15953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[1]= </a:t>
            </a:r>
            <a:r>
              <a:rPr kumimoji="0" lang="en-US" altLang="ko-KR" sz="2000" b="0" dirty="0">
                <a:latin typeface="Consolas" pitchFamily="49" charset="0"/>
                <a:cs typeface="Consolas" pitchFamily="49" charset="0"/>
              </a:rPr>
              <a:t>6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[2]= </a:t>
            </a:r>
            <a:r>
              <a:rPr kumimoji="0" lang="en-US" sz="2000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  <a:sym typeface="Symbol"/>
              </a:rPr>
              <a:t>4</a:t>
            </a:r>
            <a:endParaRPr lang="en-US" altLang="ko-KR" sz="2000" b="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[3]= </a:t>
            </a:r>
            <a:r>
              <a:rPr kumimoji="0" lang="en-US" altLang="ko-KR" sz="2000" b="0" dirty="0">
                <a:latin typeface="Consolas" pitchFamily="49" charset="0"/>
                <a:cs typeface="Consolas" pitchFamily="49" charset="0"/>
              </a:rPr>
              <a:t>7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[4]= </a:t>
            </a:r>
            <a:r>
              <a:rPr kumimoji="0" lang="en-US" sz="2000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  <a:sym typeface="Symbol"/>
              </a:rPr>
              <a:t>2</a:t>
            </a:r>
            <a:endParaRPr kumimoji="0" lang="en-US" altLang="ko-KR" sz="2000" b="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1739900" y="1879600"/>
            <a:ext cx="682625" cy="7239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4238625" y="1879600"/>
            <a:ext cx="682625" cy="723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1739900" y="4727575"/>
            <a:ext cx="682625" cy="722313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238625" y="4727575"/>
            <a:ext cx="682625" cy="722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149225" y="3284538"/>
            <a:ext cx="682625" cy="72231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3040063" y="1543050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3063875" y="50355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9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 flipV="1">
            <a:off x="752475" y="2427288"/>
            <a:ext cx="1020763" cy="998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727075" y="3903663"/>
            <a:ext cx="1052513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749300" y="2557463"/>
            <a:ext cx="614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822325" y="4275138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4576763" y="2628900"/>
            <a:ext cx="19050" cy="2114550"/>
          </a:xfrm>
          <a:custGeom>
            <a:avLst/>
            <a:gdLst>
              <a:gd name="T0" fmla="*/ 15 w 15"/>
              <a:gd name="T1" fmla="*/ 1547 h 1547"/>
              <a:gd name="T2" fmla="*/ 0 w 15"/>
              <a:gd name="T3" fmla="*/ 0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" h="1547">
                <a:moveTo>
                  <a:pt x="15" y="1547"/>
                </a:moveTo>
                <a:cubicBezTo>
                  <a:pt x="13" y="1289"/>
                  <a:pt x="3" y="32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 flipH="1" flipV="1">
            <a:off x="825500" y="3608388"/>
            <a:ext cx="3457575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1692275" y="3068638"/>
            <a:ext cx="52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3203575" y="2852738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-3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3160713" y="41338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287052" y="34036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sz="2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1894396" y="197643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4408040" y="198755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1892015" y="48291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4413759" y="489108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sz="24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0" name="Freeform 33"/>
          <p:cNvSpPr>
            <a:spLocks/>
          </p:cNvSpPr>
          <p:nvPr/>
        </p:nvSpPr>
        <p:spPr bwMode="auto">
          <a:xfrm>
            <a:off x="2411413" y="2349500"/>
            <a:ext cx="1831975" cy="312738"/>
          </a:xfrm>
          <a:custGeom>
            <a:avLst/>
            <a:gdLst>
              <a:gd name="T0" fmla="*/ 0 w 1439"/>
              <a:gd name="T1" fmla="*/ 0 h 184"/>
              <a:gd name="T2" fmla="*/ 656 w 1439"/>
              <a:gd name="T3" fmla="*/ 184 h 184"/>
              <a:gd name="T4" fmla="*/ 1439 w 1439"/>
              <a:gd name="T5" fmla="*/ 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4">
                <a:moveTo>
                  <a:pt x="0" y="0"/>
                </a:moveTo>
                <a:cubicBezTo>
                  <a:pt x="109" y="31"/>
                  <a:pt x="416" y="184"/>
                  <a:pt x="656" y="184"/>
                </a:cubicBezTo>
                <a:cubicBezTo>
                  <a:pt x="896" y="184"/>
                  <a:pt x="1276" y="40"/>
                  <a:pt x="1439" y="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040063" y="2163763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3536131" y="3748970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-4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4479634" y="2557433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85" name="Text Box 10"/>
          <p:cNvSpPr txBox="1">
            <a:spLocks noChangeArrowheads="1"/>
          </p:cNvSpPr>
          <p:nvPr/>
        </p:nvSpPr>
        <p:spPr bwMode="auto">
          <a:xfrm>
            <a:off x="4459536" y="3460938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6" name="Group 40"/>
          <p:cNvGrpSpPr>
            <a:grpSpLocks/>
          </p:cNvGrpSpPr>
          <p:nvPr/>
        </p:nvGrpSpPr>
        <p:grpSpPr bwMode="auto">
          <a:xfrm>
            <a:off x="5173842" y="2781300"/>
            <a:ext cx="3790646" cy="2952750"/>
            <a:chOff x="3514" y="2002"/>
            <a:chExt cx="2246" cy="1655"/>
          </a:xfrm>
        </p:grpSpPr>
        <p:graphicFrame>
          <p:nvGraphicFramePr>
            <p:cNvPr id="87" name="Object 41"/>
            <p:cNvGraphicFramePr>
              <a:graphicFrameLocks noChangeAspect="1"/>
            </p:cNvGraphicFramePr>
            <p:nvPr/>
          </p:nvGraphicFramePr>
          <p:xfrm>
            <a:off x="3514" y="2002"/>
            <a:ext cx="2181" cy="1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37" name="수식" r:id="rId3" imgW="1790640" imgH="1346040" progId="Equation.3">
                    <p:embed/>
                  </p:oleObj>
                </mc:Choice>
                <mc:Fallback>
                  <p:oleObj name="수식" r:id="rId3" imgW="1790640" imgH="1346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002"/>
                          <a:ext cx="2181" cy="1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Line 42"/>
            <p:cNvSpPr>
              <a:spLocks noChangeShapeType="1"/>
            </p:cNvSpPr>
            <p:nvPr/>
          </p:nvSpPr>
          <p:spPr bwMode="auto">
            <a:xfrm>
              <a:off x="3606" y="2251"/>
              <a:ext cx="2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>
              <a:off x="3787" y="2069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Freeform 9"/>
          <p:cNvSpPr>
            <a:spLocks/>
          </p:cNvSpPr>
          <p:nvPr/>
        </p:nvSpPr>
        <p:spPr bwMode="auto">
          <a:xfrm>
            <a:off x="2417068" y="1976140"/>
            <a:ext cx="1816100" cy="246063"/>
          </a:xfrm>
          <a:custGeom>
            <a:avLst/>
            <a:gdLst>
              <a:gd name="T0" fmla="*/ 0 w 1439"/>
              <a:gd name="T1" fmla="*/ 178 h 180"/>
              <a:gd name="T2" fmla="*/ 659 w 1439"/>
              <a:gd name="T3" fmla="*/ 0 h 180"/>
              <a:gd name="T4" fmla="*/ 1439 w 1439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0">
                <a:moveTo>
                  <a:pt x="0" y="178"/>
                </a:moveTo>
                <a:cubicBezTo>
                  <a:pt x="110" y="148"/>
                  <a:pt x="419" y="0"/>
                  <a:pt x="659" y="0"/>
                </a:cubicBezTo>
                <a:cubicBezTo>
                  <a:pt x="899" y="0"/>
                  <a:pt x="1277" y="142"/>
                  <a:pt x="1439" y="18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0909" y="5083126"/>
            <a:ext cx="1830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V="1">
            <a:off x="2376934" y="2370088"/>
            <a:ext cx="1857375" cy="2509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Freeform 36"/>
          <p:cNvSpPr>
            <a:spLocks/>
          </p:cNvSpPr>
          <p:nvPr/>
        </p:nvSpPr>
        <p:spPr bwMode="auto">
          <a:xfrm>
            <a:off x="2235646" y="2598688"/>
            <a:ext cx="2166938" cy="2173288"/>
          </a:xfrm>
          <a:custGeom>
            <a:avLst/>
            <a:gdLst>
              <a:gd name="T0" fmla="*/ 0 w 1716"/>
              <a:gd name="T1" fmla="*/ 0 h 1590"/>
              <a:gd name="T2" fmla="*/ 1716 w 1716"/>
              <a:gd name="T3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6" h="1590">
                <a:moveTo>
                  <a:pt x="0" y="0"/>
                </a:moveTo>
                <a:cubicBezTo>
                  <a:pt x="286" y="265"/>
                  <a:pt x="1358" y="1259"/>
                  <a:pt x="1716" y="159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Freeform 17"/>
          <p:cNvSpPr>
            <a:spLocks/>
          </p:cNvSpPr>
          <p:nvPr/>
        </p:nvSpPr>
        <p:spPr bwMode="auto">
          <a:xfrm>
            <a:off x="2096741" y="2598812"/>
            <a:ext cx="1587" cy="2116138"/>
          </a:xfrm>
          <a:custGeom>
            <a:avLst/>
            <a:gdLst>
              <a:gd name="T0" fmla="*/ 0 w 1"/>
              <a:gd name="T1" fmla="*/ 0 h 1547"/>
              <a:gd name="T2" fmla="*/ 0 w 1"/>
              <a:gd name="T3" fmla="*/ 1547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47">
                <a:moveTo>
                  <a:pt x="0" y="0"/>
                </a:moveTo>
                <a:cubicBezTo>
                  <a:pt x="0" y="258"/>
                  <a:pt x="0" y="1225"/>
                  <a:pt x="0" y="1547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91548" y="2313305"/>
            <a:ext cx="16510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kumimoji="0" lang="he-IL" dirty="0">
                <a:latin typeface="Consolas" pitchFamily="49" charset="0"/>
                <a:cs typeface="Times New Roman" pitchFamily="18" charset="0"/>
                <a:sym typeface="Symbol"/>
              </a:rPr>
              <a:t>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20272" y="162880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d(0,1)+d(1,2)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2240" y="1700808"/>
            <a:ext cx="25327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60" name="Freeform 9"/>
          <p:cNvSpPr>
            <a:spLocks/>
          </p:cNvSpPr>
          <p:nvPr/>
        </p:nvSpPr>
        <p:spPr bwMode="auto">
          <a:xfrm>
            <a:off x="2422525" y="1980332"/>
            <a:ext cx="1816100" cy="246063"/>
          </a:xfrm>
          <a:custGeom>
            <a:avLst/>
            <a:gdLst>
              <a:gd name="T0" fmla="*/ 0 w 1439"/>
              <a:gd name="T1" fmla="*/ 178 h 180"/>
              <a:gd name="T2" fmla="*/ 659 w 1439"/>
              <a:gd name="T3" fmla="*/ 0 h 180"/>
              <a:gd name="T4" fmla="*/ 1439 w 1439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0">
                <a:moveTo>
                  <a:pt x="0" y="178"/>
                </a:moveTo>
                <a:cubicBezTo>
                  <a:pt x="110" y="148"/>
                  <a:pt x="419" y="0"/>
                  <a:pt x="659" y="0"/>
                </a:cubicBezTo>
                <a:cubicBezTo>
                  <a:pt x="899" y="0"/>
                  <a:pt x="1277" y="142"/>
                  <a:pt x="1439" y="180"/>
                </a:cubicBezTo>
              </a:path>
            </a:pathLst>
          </a:custGeom>
          <a:noFill/>
          <a:ln w="57150">
            <a:solidFill>
              <a:schemeClr val="accent5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36"/>
          <p:cNvSpPr>
            <a:spLocks/>
          </p:cNvSpPr>
          <p:nvPr/>
        </p:nvSpPr>
        <p:spPr bwMode="auto">
          <a:xfrm>
            <a:off x="2056607" y="2616200"/>
            <a:ext cx="45719" cy="2064455"/>
          </a:xfrm>
          <a:custGeom>
            <a:avLst/>
            <a:gdLst>
              <a:gd name="T0" fmla="*/ 0 w 1716"/>
              <a:gd name="T1" fmla="*/ 0 h 1590"/>
              <a:gd name="T2" fmla="*/ 1716 w 1716"/>
              <a:gd name="T3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6" h="1590">
                <a:moveTo>
                  <a:pt x="0" y="0"/>
                </a:moveTo>
                <a:cubicBezTo>
                  <a:pt x="286" y="265"/>
                  <a:pt x="1358" y="1259"/>
                  <a:pt x="1716" y="1590"/>
                </a:cubicBezTo>
              </a:path>
            </a:pathLst>
          </a:custGeom>
          <a:noFill/>
          <a:ln w="57150">
            <a:solidFill>
              <a:schemeClr val="accent5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Freeform 36"/>
          <p:cNvSpPr>
            <a:spLocks/>
          </p:cNvSpPr>
          <p:nvPr/>
        </p:nvSpPr>
        <p:spPr bwMode="auto">
          <a:xfrm>
            <a:off x="2238375" y="2564904"/>
            <a:ext cx="2166938" cy="2173288"/>
          </a:xfrm>
          <a:custGeom>
            <a:avLst/>
            <a:gdLst>
              <a:gd name="T0" fmla="*/ 0 w 1716"/>
              <a:gd name="T1" fmla="*/ 0 h 1590"/>
              <a:gd name="T2" fmla="*/ 1716 w 1716"/>
              <a:gd name="T3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6" h="1590">
                <a:moveTo>
                  <a:pt x="0" y="0"/>
                </a:moveTo>
                <a:cubicBezTo>
                  <a:pt x="286" y="265"/>
                  <a:pt x="1358" y="1259"/>
                  <a:pt x="1716" y="1590"/>
                </a:cubicBezTo>
              </a:path>
            </a:pathLst>
          </a:custGeom>
          <a:noFill/>
          <a:ln w="57150">
            <a:solidFill>
              <a:schemeClr val="accent5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20272" y="224296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d(0,1)+d(1,4)</a:t>
            </a: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V="1">
            <a:off x="2366963" y="2367830"/>
            <a:ext cx="1857375" cy="2509838"/>
          </a:xfrm>
          <a:prstGeom prst="line">
            <a:avLst/>
          </a:prstGeom>
          <a:noFill/>
          <a:ln w="57150">
            <a:solidFill>
              <a:schemeClr val="accent5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83155" y="1705000"/>
            <a:ext cx="16510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kumimoji="0" lang="he-IL" dirty="0">
                <a:latin typeface="Consolas" pitchFamily="49" charset="0"/>
                <a:cs typeface="Times New Roman" pitchFamily="18" charset="0"/>
                <a:sym typeface="Symbol"/>
              </a:rPr>
              <a:t>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24279" y="162880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d(0,3)+d(3,2)</a:t>
            </a: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2433638" y="5068888"/>
            <a:ext cx="1830387" cy="0"/>
          </a:xfrm>
          <a:prstGeom prst="line">
            <a:avLst/>
          </a:prstGeom>
          <a:noFill/>
          <a:ln w="57150">
            <a:solidFill>
              <a:schemeClr val="accent5">
                <a:lumMod val="50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930529" y="607463"/>
            <a:ext cx="6033959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for each &lt;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i,u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&gt;, </a:t>
            </a:r>
          </a:p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min{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[u],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] + length[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][u]}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9807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" grpId="0"/>
      <p:bldP spid="3" grpId="1"/>
      <p:bldP spid="4" grpId="0" animBg="1"/>
      <p:bldP spid="4" grpId="1" animBg="1"/>
      <p:bldP spid="60" grpId="0" animBg="1"/>
      <p:bldP spid="52" grpId="0" animBg="1"/>
      <p:bldP spid="82" grpId="0" animBg="1"/>
      <p:bldP spid="92" grpId="0"/>
      <p:bldP spid="92" grpId="1"/>
      <p:bldP spid="70" grpId="0" animBg="1"/>
      <p:bldP spid="2" grpId="0" animBg="1"/>
      <p:bldP spid="94" grpId="0"/>
      <p:bldP spid="94" grpId="1"/>
      <p:bldP spid="6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itchFamily="50" charset="-127"/>
              </a:rPr>
              <a:t>Example: Bellman-Ford’s algorithm (4)</a:t>
            </a:r>
            <a:endParaRPr lang="en-US" sz="2800"/>
          </a:p>
        </p:txBody>
      </p:sp>
      <p:sp>
        <p:nvSpPr>
          <p:cNvPr id="4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C56B3C52-AA25-4DB1-BA83-F10E351DA535}" type="slidenum">
              <a:rPr lang="ko-KR" altLang="en-US"/>
              <a:pPr/>
              <a:t>106</a:t>
            </a:fld>
            <a:r>
              <a:rPr lang="en-US" altLang="ko-KR"/>
              <a:t> -</a:t>
            </a:r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589584" y="1142940"/>
            <a:ext cx="23006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Path length = 3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5463281" y="1341498"/>
            <a:ext cx="15953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[1]= </a:t>
            </a:r>
            <a:r>
              <a:rPr kumimoji="0" lang="en-US" altLang="ko-KR" sz="20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ko-KR" sz="2000" b="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[2]= </a:t>
            </a:r>
            <a:r>
              <a:rPr kumimoji="0" lang="en-US" sz="2000" dirty="0">
                <a:latin typeface="Consolas" pitchFamily="49" charset="0"/>
                <a:cs typeface="Times New Roman" pitchFamily="18" charset="0"/>
                <a:sym typeface="Symbol"/>
              </a:rPr>
              <a:t>4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[3]= </a:t>
            </a:r>
            <a:r>
              <a:rPr kumimoji="0" lang="en-US" altLang="ko-KR" sz="2000" b="0" dirty="0">
                <a:latin typeface="Consolas" pitchFamily="49" charset="0"/>
                <a:cs typeface="Consolas" pitchFamily="49" charset="0"/>
              </a:rPr>
              <a:t>7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[4]= </a:t>
            </a:r>
            <a:r>
              <a:rPr kumimoji="0" lang="en-US" sz="2000" dirty="0">
                <a:latin typeface="Consolas" pitchFamily="49" charset="0"/>
                <a:cs typeface="Times New Roman" pitchFamily="18" charset="0"/>
                <a:sym typeface="Symbol"/>
              </a:rPr>
              <a:t>2</a:t>
            </a:r>
            <a:endParaRPr kumimoji="0" lang="en-US" altLang="ko-KR" sz="20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1739900" y="1879600"/>
            <a:ext cx="682625" cy="723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4238625" y="1879600"/>
            <a:ext cx="682625" cy="7239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1739900" y="4727575"/>
            <a:ext cx="682625" cy="722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4238625" y="4727575"/>
            <a:ext cx="682625" cy="722313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49225" y="3284538"/>
            <a:ext cx="682625" cy="7223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>
            <a:off x="2422525" y="1978025"/>
            <a:ext cx="1816100" cy="246063"/>
          </a:xfrm>
          <a:custGeom>
            <a:avLst/>
            <a:gdLst>
              <a:gd name="T0" fmla="*/ 0 w 1439"/>
              <a:gd name="T1" fmla="*/ 178 h 180"/>
              <a:gd name="T2" fmla="*/ 659 w 1439"/>
              <a:gd name="T3" fmla="*/ 0 h 180"/>
              <a:gd name="T4" fmla="*/ 1439 w 1439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0">
                <a:moveTo>
                  <a:pt x="0" y="178"/>
                </a:moveTo>
                <a:cubicBezTo>
                  <a:pt x="110" y="148"/>
                  <a:pt x="419" y="0"/>
                  <a:pt x="659" y="0"/>
                </a:cubicBezTo>
                <a:cubicBezTo>
                  <a:pt x="899" y="0"/>
                  <a:pt x="1277" y="142"/>
                  <a:pt x="1439" y="1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3040063" y="1543050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1"/>
          <p:cNvSpPr>
            <a:spLocks noChangeShapeType="1"/>
          </p:cNvSpPr>
          <p:nvPr/>
        </p:nvSpPr>
        <p:spPr bwMode="auto">
          <a:xfrm>
            <a:off x="2433638" y="5081588"/>
            <a:ext cx="1830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3063875" y="50355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9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 flipV="1">
            <a:off x="752475" y="2427288"/>
            <a:ext cx="1020763" cy="998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727075" y="3903663"/>
            <a:ext cx="1052513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749300" y="2557463"/>
            <a:ext cx="614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822325" y="4275138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Freeform 17"/>
          <p:cNvSpPr>
            <a:spLocks/>
          </p:cNvSpPr>
          <p:nvPr/>
        </p:nvSpPr>
        <p:spPr bwMode="auto">
          <a:xfrm>
            <a:off x="2084388" y="2593975"/>
            <a:ext cx="1587" cy="2116138"/>
          </a:xfrm>
          <a:custGeom>
            <a:avLst/>
            <a:gdLst>
              <a:gd name="T0" fmla="*/ 0 w 1"/>
              <a:gd name="T1" fmla="*/ 0 h 1547"/>
              <a:gd name="T2" fmla="*/ 0 w 1"/>
              <a:gd name="T3" fmla="*/ 1547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47">
                <a:moveTo>
                  <a:pt x="0" y="0"/>
                </a:moveTo>
                <a:cubicBezTo>
                  <a:pt x="0" y="258"/>
                  <a:pt x="0" y="1225"/>
                  <a:pt x="0" y="1547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4576763" y="2628900"/>
            <a:ext cx="19050" cy="2114550"/>
          </a:xfrm>
          <a:custGeom>
            <a:avLst/>
            <a:gdLst>
              <a:gd name="T0" fmla="*/ 15 w 15"/>
              <a:gd name="T1" fmla="*/ 1547 h 1547"/>
              <a:gd name="T2" fmla="*/ 0 w 15"/>
              <a:gd name="T3" fmla="*/ 0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" h="1547">
                <a:moveTo>
                  <a:pt x="15" y="1547"/>
                </a:moveTo>
                <a:cubicBezTo>
                  <a:pt x="13" y="1289"/>
                  <a:pt x="3" y="32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flipV="1">
            <a:off x="2379663" y="2368550"/>
            <a:ext cx="1857375" cy="2509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H="1" flipV="1">
            <a:off x="825500" y="3608388"/>
            <a:ext cx="3457575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1692275" y="3068638"/>
            <a:ext cx="52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3203575" y="2852738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-3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 Box 23"/>
          <p:cNvSpPr txBox="1">
            <a:spLocks noChangeArrowheads="1"/>
          </p:cNvSpPr>
          <p:nvPr/>
        </p:nvSpPr>
        <p:spPr bwMode="auto">
          <a:xfrm>
            <a:off x="3160713" y="41338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287052" y="34036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sz="2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1894396" y="197643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4408040" y="198755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1892015" y="48291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4413759" y="481488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sz="24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3040063" y="2163763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Freeform 36"/>
          <p:cNvSpPr>
            <a:spLocks/>
          </p:cNvSpPr>
          <p:nvPr/>
        </p:nvSpPr>
        <p:spPr bwMode="auto">
          <a:xfrm>
            <a:off x="2238375" y="2597150"/>
            <a:ext cx="2166938" cy="2173288"/>
          </a:xfrm>
          <a:custGeom>
            <a:avLst/>
            <a:gdLst>
              <a:gd name="T0" fmla="*/ 0 w 1716"/>
              <a:gd name="T1" fmla="*/ 0 h 1590"/>
              <a:gd name="T2" fmla="*/ 1716 w 1716"/>
              <a:gd name="T3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6" h="1590">
                <a:moveTo>
                  <a:pt x="0" y="0"/>
                </a:moveTo>
                <a:cubicBezTo>
                  <a:pt x="286" y="265"/>
                  <a:pt x="1358" y="1259"/>
                  <a:pt x="1716" y="15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 Box 37"/>
          <p:cNvSpPr txBox="1">
            <a:spLocks noChangeArrowheads="1"/>
          </p:cNvSpPr>
          <p:nvPr/>
        </p:nvSpPr>
        <p:spPr bwMode="auto">
          <a:xfrm>
            <a:off x="3556000" y="3748970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-4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4479634" y="2557433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4459536" y="3460938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1" name="Group 40"/>
          <p:cNvGrpSpPr>
            <a:grpSpLocks/>
          </p:cNvGrpSpPr>
          <p:nvPr/>
        </p:nvGrpSpPr>
        <p:grpSpPr bwMode="auto">
          <a:xfrm>
            <a:off x="5173842" y="2781300"/>
            <a:ext cx="3790646" cy="2952750"/>
            <a:chOff x="3514" y="2002"/>
            <a:chExt cx="2246" cy="1655"/>
          </a:xfrm>
        </p:grpSpPr>
        <p:graphicFrame>
          <p:nvGraphicFramePr>
            <p:cNvPr id="82" name="Object 41"/>
            <p:cNvGraphicFramePr>
              <a:graphicFrameLocks noChangeAspect="1"/>
            </p:cNvGraphicFramePr>
            <p:nvPr/>
          </p:nvGraphicFramePr>
          <p:xfrm>
            <a:off x="3514" y="2002"/>
            <a:ext cx="2181" cy="1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61" name="수식" r:id="rId3" imgW="1790640" imgH="1346040" progId="Equation.3">
                    <p:embed/>
                  </p:oleObj>
                </mc:Choice>
                <mc:Fallback>
                  <p:oleObj name="수식" r:id="rId3" imgW="1790640" imgH="1346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002"/>
                          <a:ext cx="2181" cy="1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3606" y="2251"/>
              <a:ext cx="2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3787" y="2069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" name="Freeform 33"/>
          <p:cNvSpPr>
            <a:spLocks/>
          </p:cNvSpPr>
          <p:nvPr/>
        </p:nvSpPr>
        <p:spPr bwMode="auto">
          <a:xfrm>
            <a:off x="2411413" y="2349500"/>
            <a:ext cx="1831975" cy="312738"/>
          </a:xfrm>
          <a:custGeom>
            <a:avLst/>
            <a:gdLst>
              <a:gd name="T0" fmla="*/ 0 w 1439"/>
              <a:gd name="T1" fmla="*/ 0 h 184"/>
              <a:gd name="T2" fmla="*/ 656 w 1439"/>
              <a:gd name="T3" fmla="*/ 184 h 184"/>
              <a:gd name="T4" fmla="*/ 1439 w 1439"/>
              <a:gd name="T5" fmla="*/ 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4">
                <a:moveTo>
                  <a:pt x="0" y="0"/>
                </a:moveTo>
                <a:cubicBezTo>
                  <a:pt x="109" y="31"/>
                  <a:pt x="416" y="184"/>
                  <a:pt x="656" y="184"/>
                </a:cubicBezTo>
                <a:cubicBezTo>
                  <a:pt x="896" y="184"/>
                  <a:pt x="1276" y="40"/>
                  <a:pt x="1439" y="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Freeform 33"/>
          <p:cNvSpPr>
            <a:spLocks/>
          </p:cNvSpPr>
          <p:nvPr/>
        </p:nvSpPr>
        <p:spPr bwMode="auto">
          <a:xfrm>
            <a:off x="2412999" y="2349500"/>
            <a:ext cx="1831975" cy="312738"/>
          </a:xfrm>
          <a:custGeom>
            <a:avLst/>
            <a:gdLst>
              <a:gd name="T0" fmla="*/ 0 w 1439"/>
              <a:gd name="T1" fmla="*/ 0 h 184"/>
              <a:gd name="T2" fmla="*/ 656 w 1439"/>
              <a:gd name="T3" fmla="*/ 184 h 184"/>
              <a:gd name="T4" fmla="*/ 1439 w 1439"/>
              <a:gd name="T5" fmla="*/ 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4">
                <a:moveTo>
                  <a:pt x="0" y="0"/>
                </a:moveTo>
                <a:cubicBezTo>
                  <a:pt x="109" y="31"/>
                  <a:pt x="416" y="184"/>
                  <a:pt x="656" y="184"/>
                </a:cubicBezTo>
                <a:cubicBezTo>
                  <a:pt x="896" y="184"/>
                  <a:pt x="1276" y="40"/>
                  <a:pt x="1439" y="2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10260" y="1354198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l"/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6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3996" y="138497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d(0,2)+d(2,1)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30529" y="625331"/>
            <a:ext cx="6033959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for each &lt;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i,u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&gt;, </a:t>
            </a:r>
          </a:p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min{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[u],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] + length[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][u]}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1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2" grpId="0" animBg="1"/>
      <p:bldP spid="44" grpId="0"/>
      <p:bldP spid="44" grpId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7"/>
          <p:cNvSpPr>
            <a:spLocks/>
          </p:cNvSpPr>
          <p:nvPr/>
        </p:nvSpPr>
        <p:spPr bwMode="auto">
          <a:xfrm>
            <a:off x="2051720" y="2564904"/>
            <a:ext cx="1587" cy="2116138"/>
          </a:xfrm>
          <a:custGeom>
            <a:avLst/>
            <a:gdLst>
              <a:gd name="T0" fmla="*/ 0 w 1"/>
              <a:gd name="T1" fmla="*/ 0 h 1547"/>
              <a:gd name="T2" fmla="*/ 0 w 1"/>
              <a:gd name="T3" fmla="*/ 1547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47">
                <a:moveTo>
                  <a:pt x="0" y="0"/>
                </a:moveTo>
                <a:cubicBezTo>
                  <a:pt x="0" y="258"/>
                  <a:pt x="0" y="1225"/>
                  <a:pt x="0" y="1547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Freeform 36"/>
          <p:cNvSpPr>
            <a:spLocks/>
          </p:cNvSpPr>
          <p:nvPr/>
        </p:nvSpPr>
        <p:spPr bwMode="auto">
          <a:xfrm>
            <a:off x="2205707" y="2568079"/>
            <a:ext cx="2166938" cy="2173288"/>
          </a:xfrm>
          <a:custGeom>
            <a:avLst/>
            <a:gdLst>
              <a:gd name="T0" fmla="*/ 0 w 1716"/>
              <a:gd name="T1" fmla="*/ 0 h 1590"/>
              <a:gd name="T2" fmla="*/ 1716 w 1716"/>
              <a:gd name="T3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6" h="1590">
                <a:moveTo>
                  <a:pt x="0" y="0"/>
                </a:moveTo>
                <a:cubicBezTo>
                  <a:pt x="286" y="265"/>
                  <a:pt x="1358" y="1259"/>
                  <a:pt x="1716" y="15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itchFamily="50" charset="-127"/>
              </a:rPr>
              <a:t>Example: Bellman-Ford’s algorithm (5)</a:t>
            </a:r>
            <a:endParaRPr lang="en-US" sz="2800"/>
          </a:p>
        </p:txBody>
      </p:sp>
      <p:sp>
        <p:nvSpPr>
          <p:cNvPr id="4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6AC95A74-5A15-4567-A554-1E6980882549}" type="slidenum">
              <a:rPr lang="ko-KR" altLang="en-US"/>
              <a:pPr/>
              <a:t>107</a:t>
            </a:fld>
            <a:r>
              <a:rPr lang="en-US" altLang="ko-KR"/>
              <a:t> -</a:t>
            </a: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5463281" y="1341498"/>
            <a:ext cx="173637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[1]= </a:t>
            </a:r>
            <a:r>
              <a:rPr kumimoji="0" lang="en-US" altLang="ko-KR" sz="2000" b="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[2]= </a:t>
            </a:r>
            <a:r>
              <a:rPr kumimoji="0" lang="en-US" sz="2000" dirty="0">
                <a:latin typeface="Consolas" pitchFamily="49" charset="0"/>
                <a:cs typeface="Times New Roman" pitchFamily="18" charset="0"/>
                <a:sym typeface="Symbol"/>
              </a:rPr>
              <a:t>4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[3]= </a:t>
            </a:r>
            <a:r>
              <a:rPr kumimoji="0" lang="en-US" altLang="ko-KR" sz="2000" b="0" dirty="0">
                <a:latin typeface="Consolas" pitchFamily="49" charset="0"/>
                <a:cs typeface="Consolas" pitchFamily="49" charset="0"/>
              </a:rPr>
              <a:t>7</a:t>
            </a:r>
            <a:endParaRPr lang="en-US" altLang="ko-KR" sz="2000" b="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ko-KR" sz="2000" b="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[4]= </a:t>
            </a:r>
            <a:r>
              <a:rPr lang="en-US" altLang="ko-KR" sz="20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0" lang="en-US" sz="2000" dirty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  <a:sym typeface="Symbol"/>
              </a:rPr>
              <a:t>2</a:t>
            </a:r>
            <a:endParaRPr kumimoji="0" lang="en-US" altLang="ko-KR" sz="2000" b="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739900" y="1879600"/>
            <a:ext cx="682625" cy="7239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4238625" y="1879600"/>
            <a:ext cx="682625" cy="723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739900" y="4727575"/>
            <a:ext cx="682625" cy="722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4238625" y="4727575"/>
            <a:ext cx="682625" cy="722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49225" y="3284538"/>
            <a:ext cx="682625" cy="7223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endParaRPr kumimoji="0" lang="tr-T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3040063" y="1543050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2433638" y="5081588"/>
            <a:ext cx="1830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3063875" y="50355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9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 flipV="1">
            <a:off x="752475" y="2427288"/>
            <a:ext cx="1020763" cy="998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727075" y="3903663"/>
            <a:ext cx="1052513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749300" y="2557463"/>
            <a:ext cx="614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822325" y="4275138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Freeform 17"/>
          <p:cNvSpPr>
            <a:spLocks/>
          </p:cNvSpPr>
          <p:nvPr/>
        </p:nvSpPr>
        <p:spPr bwMode="auto">
          <a:xfrm>
            <a:off x="2058641" y="2593975"/>
            <a:ext cx="1587" cy="2116138"/>
          </a:xfrm>
          <a:custGeom>
            <a:avLst/>
            <a:gdLst>
              <a:gd name="T0" fmla="*/ 0 w 1"/>
              <a:gd name="T1" fmla="*/ 0 h 1547"/>
              <a:gd name="T2" fmla="*/ 0 w 1"/>
              <a:gd name="T3" fmla="*/ 1547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47">
                <a:moveTo>
                  <a:pt x="0" y="0"/>
                </a:moveTo>
                <a:cubicBezTo>
                  <a:pt x="0" y="258"/>
                  <a:pt x="0" y="1225"/>
                  <a:pt x="0" y="1547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Freeform 18"/>
          <p:cNvSpPr>
            <a:spLocks/>
          </p:cNvSpPr>
          <p:nvPr/>
        </p:nvSpPr>
        <p:spPr bwMode="auto">
          <a:xfrm>
            <a:off x="4576763" y="2628900"/>
            <a:ext cx="19050" cy="2114550"/>
          </a:xfrm>
          <a:custGeom>
            <a:avLst/>
            <a:gdLst>
              <a:gd name="T0" fmla="*/ 15 w 15"/>
              <a:gd name="T1" fmla="*/ 1547 h 1547"/>
              <a:gd name="T2" fmla="*/ 0 w 15"/>
              <a:gd name="T3" fmla="*/ 0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" h="1547">
                <a:moveTo>
                  <a:pt x="15" y="1547"/>
                </a:moveTo>
                <a:cubicBezTo>
                  <a:pt x="13" y="1289"/>
                  <a:pt x="3" y="32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flipV="1">
            <a:off x="2379663" y="2368550"/>
            <a:ext cx="1857375" cy="2509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H="1" flipV="1">
            <a:off x="825500" y="3608388"/>
            <a:ext cx="3457575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1692275" y="3068638"/>
            <a:ext cx="52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3203575" y="2852738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-3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3160713" y="4133850"/>
            <a:ext cx="530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287052" y="34036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sz="2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1894396" y="197643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4408040" y="198755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1892015" y="48291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4413759" y="4852988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sz="24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74" name="Freeform 33"/>
          <p:cNvSpPr>
            <a:spLocks/>
          </p:cNvSpPr>
          <p:nvPr/>
        </p:nvSpPr>
        <p:spPr bwMode="auto">
          <a:xfrm>
            <a:off x="2411413" y="2298700"/>
            <a:ext cx="1831975" cy="312738"/>
          </a:xfrm>
          <a:custGeom>
            <a:avLst/>
            <a:gdLst>
              <a:gd name="T0" fmla="*/ 0 w 1439"/>
              <a:gd name="T1" fmla="*/ 0 h 184"/>
              <a:gd name="T2" fmla="*/ 656 w 1439"/>
              <a:gd name="T3" fmla="*/ 184 h 184"/>
              <a:gd name="T4" fmla="*/ 1439 w 1439"/>
              <a:gd name="T5" fmla="*/ 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4">
                <a:moveTo>
                  <a:pt x="0" y="0"/>
                </a:moveTo>
                <a:cubicBezTo>
                  <a:pt x="109" y="31"/>
                  <a:pt x="416" y="184"/>
                  <a:pt x="656" y="184"/>
                </a:cubicBezTo>
                <a:cubicBezTo>
                  <a:pt x="896" y="184"/>
                  <a:pt x="1276" y="40"/>
                  <a:pt x="1439" y="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3040063" y="2163763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-2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Freeform 36"/>
          <p:cNvSpPr>
            <a:spLocks/>
          </p:cNvSpPr>
          <p:nvPr/>
        </p:nvSpPr>
        <p:spPr bwMode="auto">
          <a:xfrm>
            <a:off x="2238375" y="2564904"/>
            <a:ext cx="2166938" cy="2173288"/>
          </a:xfrm>
          <a:custGeom>
            <a:avLst/>
            <a:gdLst>
              <a:gd name="T0" fmla="*/ 0 w 1716"/>
              <a:gd name="T1" fmla="*/ 0 h 1590"/>
              <a:gd name="T2" fmla="*/ 1716 w 1716"/>
              <a:gd name="T3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6" h="1590">
                <a:moveTo>
                  <a:pt x="0" y="0"/>
                </a:moveTo>
                <a:cubicBezTo>
                  <a:pt x="286" y="265"/>
                  <a:pt x="1358" y="1259"/>
                  <a:pt x="1716" y="15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3556000" y="3529013"/>
            <a:ext cx="5318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-4</a:t>
            </a:r>
            <a:endParaRPr kumimoji="0" lang="en-US" sz="200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4479634" y="2557433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4459536" y="3460938"/>
            <a:ext cx="53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0" lang="en-US" sz="20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0" name="Group 40"/>
          <p:cNvGrpSpPr>
            <a:grpSpLocks/>
          </p:cNvGrpSpPr>
          <p:nvPr/>
        </p:nvGrpSpPr>
        <p:grpSpPr bwMode="auto">
          <a:xfrm>
            <a:off x="5173842" y="2781300"/>
            <a:ext cx="3790646" cy="2952750"/>
            <a:chOff x="3514" y="2002"/>
            <a:chExt cx="2246" cy="1655"/>
          </a:xfrm>
        </p:grpSpPr>
        <p:graphicFrame>
          <p:nvGraphicFramePr>
            <p:cNvPr id="81" name="Object 41"/>
            <p:cNvGraphicFramePr>
              <a:graphicFrameLocks noChangeAspect="1"/>
            </p:cNvGraphicFramePr>
            <p:nvPr/>
          </p:nvGraphicFramePr>
          <p:xfrm>
            <a:off x="3514" y="2002"/>
            <a:ext cx="2181" cy="1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085" name="수식" r:id="rId3" imgW="1790640" imgH="1346040" progId="Equation.3">
                    <p:embed/>
                  </p:oleObj>
                </mc:Choice>
                <mc:Fallback>
                  <p:oleObj name="수식" r:id="rId3" imgW="1790640" imgH="1346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002"/>
                          <a:ext cx="2181" cy="1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42"/>
            <p:cNvSpPr>
              <a:spLocks noChangeShapeType="1"/>
            </p:cNvSpPr>
            <p:nvPr/>
          </p:nvSpPr>
          <p:spPr bwMode="auto">
            <a:xfrm>
              <a:off x="3606" y="2251"/>
              <a:ext cx="2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43"/>
            <p:cNvSpPr>
              <a:spLocks noChangeShapeType="1"/>
            </p:cNvSpPr>
            <p:nvPr/>
          </p:nvSpPr>
          <p:spPr bwMode="auto">
            <a:xfrm>
              <a:off x="3787" y="2069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4" name="Text Box 52"/>
          <p:cNvSpPr txBox="1">
            <a:spLocks noChangeArrowheads="1"/>
          </p:cNvSpPr>
          <p:nvPr/>
        </p:nvSpPr>
        <p:spPr bwMode="auto">
          <a:xfrm>
            <a:off x="589584" y="1142940"/>
            <a:ext cx="23006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 dirty="0">
                <a:latin typeface="Consolas" pitchFamily="49" charset="0"/>
                <a:cs typeface="Consolas" pitchFamily="49" charset="0"/>
              </a:rPr>
              <a:t>Path length = 4</a:t>
            </a:r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2411760" y="1963440"/>
            <a:ext cx="1816100" cy="246063"/>
          </a:xfrm>
          <a:custGeom>
            <a:avLst/>
            <a:gdLst>
              <a:gd name="T0" fmla="*/ 0 w 1439"/>
              <a:gd name="T1" fmla="*/ 178 h 180"/>
              <a:gd name="T2" fmla="*/ 659 w 1439"/>
              <a:gd name="T3" fmla="*/ 0 h 180"/>
              <a:gd name="T4" fmla="*/ 1439 w 1439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0">
                <a:moveTo>
                  <a:pt x="0" y="178"/>
                </a:moveTo>
                <a:cubicBezTo>
                  <a:pt x="110" y="148"/>
                  <a:pt x="419" y="0"/>
                  <a:pt x="659" y="0"/>
                </a:cubicBezTo>
                <a:cubicBezTo>
                  <a:pt x="899" y="0"/>
                  <a:pt x="1277" y="142"/>
                  <a:pt x="1439" y="1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Freeform 9"/>
          <p:cNvSpPr>
            <a:spLocks/>
          </p:cNvSpPr>
          <p:nvPr/>
        </p:nvSpPr>
        <p:spPr bwMode="auto">
          <a:xfrm>
            <a:off x="2422525" y="1978025"/>
            <a:ext cx="1816100" cy="246063"/>
          </a:xfrm>
          <a:custGeom>
            <a:avLst/>
            <a:gdLst>
              <a:gd name="T0" fmla="*/ 0 w 1439"/>
              <a:gd name="T1" fmla="*/ 178 h 180"/>
              <a:gd name="T2" fmla="*/ 659 w 1439"/>
              <a:gd name="T3" fmla="*/ 0 h 180"/>
              <a:gd name="T4" fmla="*/ 1439 w 1439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180">
                <a:moveTo>
                  <a:pt x="0" y="178"/>
                </a:moveTo>
                <a:cubicBezTo>
                  <a:pt x="110" y="148"/>
                  <a:pt x="419" y="0"/>
                  <a:pt x="659" y="0"/>
                </a:cubicBezTo>
                <a:cubicBezTo>
                  <a:pt x="899" y="0"/>
                  <a:pt x="1277" y="142"/>
                  <a:pt x="1439" y="1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57596" y="227284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0" lang="en-US" sz="2000" dirty="0">
                <a:latin typeface="Consolas" pitchFamily="49" charset="0"/>
                <a:cs typeface="Times New Roman" pitchFamily="18" charset="0"/>
                <a:sym typeface="Symbol"/>
              </a:rPr>
              <a:t>2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7013996" y="224754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d(0,1)+d(1,4)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930529" y="615239"/>
            <a:ext cx="6033959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for each &lt;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i,u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&gt;, </a:t>
            </a:r>
          </a:p>
          <a:p>
            <a:pPr algn="l"/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min{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[u], 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] + length[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][u]}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657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6" grpId="0" animBg="1"/>
      <p:bldP spid="54" grpId="0" animBg="1"/>
      <p:bldP spid="2" grpId="0" animBg="1"/>
      <p:bldP spid="46" grpId="0"/>
      <p:bldP spid="46" grpId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Pairs Shortest Path Observations</a:t>
            </a:r>
            <a:endParaRPr lang="ko-KR" alt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8026400" cy="1368425"/>
          </a:xfrm>
        </p:spPr>
        <p:txBody>
          <a:bodyPr/>
          <a:lstStyle/>
          <a:p>
            <a:r>
              <a:rPr lang="en-US" altLang="ko-KR" sz="2000" dirty="0"/>
              <a:t>If </a:t>
            </a:r>
            <a:r>
              <a:rPr lang="en-US" altLang="ko-KR" sz="2000" i="1" dirty="0">
                <a:latin typeface="Times New Roman" pitchFamily="18" charset="0"/>
              </a:rPr>
              <a:t>k</a:t>
            </a:r>
            <a:r>
              <a:rPr lang="en-US" altLang="ko-KR" sz="2000" dirty="0"/>
              <a:t> is the highest numbered intermediate vertex of a shortest path p between vertex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 and vertex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, the </a:t>
            </a:r>
            <a:r>
              <a:rPr lang="en-US" altLang="ko-KR" sz="2000" dirty="0" err="1"/>
              <a:t>subpaths</a:t>
            </a:r>
            <a:r>
              <a:rPr lang="en-US" altLang="ko-KR" sz="2000" dirty="0"/>
              <a:t> p1 and p2 of p are shortest paths with all intermediate vertices in {1, 2, …, </a:t>
            </a:r>
            <a:r>
              <a:rPr lang="en-US" altLang="ko-KR" sz="2000" i="1" dirty="0">
                <a:latin typeface="Times New Roman" pitchFamily="18" charset="0"/>
              </a:rPr>
              <a:t>k</a:t>
            </a:r>
            <a:r>
              <a:rPr lang="en-US" altLang="ko-KR" sz="2000" dirty="0"/>
              <a:t>-1}</a:t>
            </a:r>
          </a:p>
        </p:txBody>
      </p:sp>
      <p:sp>
        <p:nvSpPr>
          <p:cNvPr id="2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66821660-4C6E-4792-B37D-84FC4F417BA1}" type="slidenum">
              <a:rPr lang="en-US" altLang="ko-KR"/>
              <a:pPr/>
              <a:t>108</a:t>
            </a:fld>
            <a:r>
              <a:rPr lang="en-US" altLang="ko-KR"/>
              <a:t> -</a:t>
            </a:r>
          </a:p>
        </p:txBody>
      </p:sp>
      <p:sp>
        <p:nvSpPr>
          <p:cNvPr id="288772" name="Oval 4"/>
          <p:cNvSpPr>
            <a:spLocks noChangeArrowheads="1"/>
          </p:cNvSpPr>
          <p:nvPr/>
        </p:nvSpPr>
        <p:spPr bwMode="auto">
          <a:xfrm>
            <a:off x="1727200" y="4294188"/>
            <a:ext cx="576263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8773" name="Oval 5"/>
          <p:cNvSpPr>
            <a:spLocks noChangeArrowheads="1"/>
          </p:cNvSpPr>
          <p:nvPr/>
        </p:nvSpPr>
        <p:spPr bwMode="auto">
          <a:xfrm>
            <a:off x="3852863" y="3502025"/>
            <a:ext cx="576262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8774" name="Oval 6"/>
          <p:cNvSpPr>
            <a:spLocks noChangeArrowheads="1"/>
          </p:cNvSpPr>
          <p:nvPr/>
        </p:nvSpPr>
        <p:spPr bwMode="auto">
          <a:xfrm>
            <a:off x="6661150" y="4292600"/>
            <a:ext cx="576263" cy="5193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8775" name="Freeform 7"/>
          <p:cNvSpPr>
            <a:spLocks/>
          </p:cNvSpPr>
          <p:nvPr/>
        </p:nvSpPr>
        <p:spPr bwMode="auto">
          <a:xfrm>
            <a:off x="2268538" y="3849688"/>
            <a:ext cx="1584325" cy="587375"/>
          </a:xfrm>
          <a:custGeom>
            <a:avLst/>
            <a:gdLst/>
            <a:ahLst/>
            <a:cxnLst>
              <a:cxn ang="0">
                <a:pos x="0" y="370"/>
              </a:cxn>
              <a:cxn ang="0">
                <a:pos x="318" y="189"/>
              </a:cxn>
              <a:cxn ang="0">
                <a:pos x="454" y="325"/>
              </a:cxn>
              <a:cxn ang="0">
                <a:pos x="817" y="53"/>
              </a:cxn>
              <a:cxn ang="0">
                <a:pos x="998" y="7"/>
              </a:cxn>
            </a:cxnLst>
            <a:rect l="0" t="0" r="r" b="b"/>
            <a:pathLst>
              <a:path w="998" h="370">
                <a:moveTo>
                  <a:pt x="0" y="370"/>
                </a:moveTo>
                <a:cubicBezTo>
                  <a:pt x="121" y="283"/>
                  <a:pt x="242" y="197"/>
                  <a:pt x="318" y="189"/>
                </a:cubicBezTo>
                <a:cubicBezTo>
                  <a:pt x="394" y="181"/>
                  <a:pt x="371" y="348"/>
                  <a:pt x="454" y="325"/>
                </a:cubicBezTo>
                <a:cubicBezTo>
                  <a:pt x="537" y="302"/>
                  <a:pt x="726" y="106"/>
                  <a:pt x="817" y="53"/>
                </a:cubicBezTo>
                <a:cubicBezTo>
                  <a:pt x="908" y="0"/>
                  <a:pt x="953" y="3"/>
                  <a:pt x="998" y="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8776" name="Freeform 8"/>
          <p:cNvSpPr>
            <a:spLocks/>
          </p:cNvSpPr>
          <p:nvPr/>
        </p:nvSpPr>
        <p:spPr bwMode="auto">
          <a:xfrm>
            <a:off x="4429125" y="3860800"/>
            <a:ext cx="2232025" cy="733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227"/>
              </a:cxn>
              <a:cxn ang="0">
                <a:pos x="590" y="136"/>
              </a:cxn>
              <a:cxn ang="0">
                <a:pos x="998" y="409"/>
              </a:cxn>
              <a:cxn ang="0">
                <a:pos x="1225" y="454"/>
              </a:cxn>
              <a:cxn ang="0">
                <a:pos x="1406" y="454"/>
              </a:cxn>
            </a:cxnLst>
            <a:rect l="0" t="0" r="r" b="b"/>
            <a:pathLst>
              <a:path w="1406" h="462">
                <a:moveTo>
                  <a:pt x="0" y="0"/>
                </a:moveTo>
                <a:cubicBezTo>
                  <a:pt x="132" y="102"/>
                  <a:pt x="265" y="204"/>
                  <a:pt x="363" y="227"/>
                </a:cubicBezTo>
                <a:cubicBezTo>
                  <a:pt x="461" y="250"/>
                  <a:pt x="484" y="106"/>
                  <a:pt x="590" y="136"/>
                </a:cubicBezTo>
                <a:cubicBezTo>
                  <a:pt x="696" y="166"/>
                  <a:pt x="892" y="356"/>
                  <a:pt x="998" y="409"/>
                </a:cubicBezTo>
                <a:cubicBezTo>
                  <a:pt x="1104" y="462"/>
                  <a:pt x="1157" y="446"/>
                  <a:pt x="1225" y="454"/>
                </a:cubicBezTo>
                <a:cubicBezTo>
                  <a:pt x="1293" y="462"/>
                  <a:pt x="1349" y="458"/>
                  <a:pt x="1406" y="45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3984625" y="358571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k</a:t>
            </a:r>
          </a:p>
        </p:txBody>
      </p:sp>
      <p:sp>
        <p:nvSpPr>
          <p:cNvPr id="288779" name="Text Box 11"/>
          <p:cNvSpPr txBox="1">
            <a:spLocks noChangeArrowheads="1"/>
          </p:cNvSpPr>
          <p:nvPr/>
        </p:nvSpPr>
        <p:spPr bwMode="auto">
          <a:xfrm>
            <a:off x="6806376" y="436510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j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1860550" y="436086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i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2989263" y="429418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p1</a:t>
            </a:r>
          </a:p>
        </p:txBody>
      </p:sp>
      <p:sp>
        <p:nvSpPr>
          <p:cNvPr id="288782" name="Text Box 14"/>
          <p:cNvSpPr txBox="1">
            <a:spLocks noChangeArrowheads="1"/>
          </p:cNvSpPr>
          <p:nvPr/>
        </p:nvSpPr>
        <p:spPr bwMode="auto">
          <a:xfrm>
            <a:off x="5219700" y="4149725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p2</a:t>
            </a:r>
          </a:p>
        </p:txBody>
      </p:sp>
      <p:sp>
        <p:nvSpPr>
          <p:cNvPr id="288784" name="AutoShape 16"/>
          <p:cNvSpPr>
            <a:spLocks/>
          </p:cNvSpPr>
          <p:nvPr/>
        </p:nvSpPr>
        <p:spPr bwMode="auto">
          <a:xfrm rot="5400000">
            <a:off x="2737644" y="2212182"/>
            <a:ext cx="431800" cy="2087562"/>
          </a:xfrm>
          <a:prstGeom prst="leftBrace">
            <a:avLst>
              <a:gd name="adj1" fmla="val 402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8785" name="Text Box 17"/>
          <p:cNvSpPr txBox="1">
            <a:spLocks noChangeArrowheads="1"/>
          </p:cNvSpPr>
          <p:nvPr/>
        </p:nvSpPr>
        <p:spPr bwMode="auto">
          <a:xfrm>
            <a:off x="901700" y="2420938"/>
            <a:ext cx="33845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All intermediate vertices in {1, 2, …, k-1}</a:t>
            </a:r>
          </a:p>
        </p:txBody>
      </p:sp>
      <p:sp>
        <p:nvSpPr>
          <p:cNvPr id="288786" name="AutoShape 18"/>
          <p:cNvSpPr>
            <a:spLocks/>
          </p:cNvSpPr>
          <p:nvPr/>
        </p:nvSpPr>
        <p:spPr bwMode="auto">
          <a:xfrm rot="5400000">
            <a:off x="5472907" y="1880394"/>
            <a:ext cx="433387" cy="2809875"/>
          </a:xfrm>
          <a:prstGeom prst="leftBrace">
            <a:avLst>
              <a:gd name="adj1" fmla="val 540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8787" name="Text Box 19"/>
          <p:cNvSpPr txBox="1">
            <a:spLocks noChangeArrowheads="1"/>
          </p:cNvSpPr>
          <p:nvPr/>
        </p:nvSpPr>
        <p:spPr bwMode="auto">
          <a:xfrm>
            <a:off x="4429125" y="2420938"/>
            <a:ext cx="35004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All intermediate vertices in {1, 2, …, k-1}</a:t>
            </a:r>
          </a:p>
        </p:txBody>
      </p:sp>
      <p:sp>
        <p:nvSpPr>
          <p:cNvPr id="288788" name="Rectangle 20"/>
          <p:cNvSpPr>
            <a:spLocks noChangeArrowheads="1"/>
          </p:cNvSpPr>
          <p:nvPr/>
        </p:nvSpPr>
        <p:spPr bwMode="auto">
          <a:xfrm>
            <a:off x="468313" y="5013325"/>
            <a:ext cx="7848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>
              <a:spcBef>
                <a:spcPct val="20000"/>
              </a:spcBef>
            </a:pPr>
            <a:r>
              <a:rPr lang="en-US" altLang="ko-KR" sz="2000" dirty="0">
                <a:latin typeface="Consolas" pitchFamily="49" charset="0"/>
              </a:rPr>
              <a:t> If a shortest path from vertex </a:t>
            </a:r>
            <a:r>
              <a:rPr lang="en-US" altLang="ko-KR" sz="2000" i="1" dirty="0" err="1">
                <a:latin typeface="Consolas" pitchFamily="49" charset="0"/>
              </a:rPr>
              <a:t>i</a:t>
            </a:r>
            <a:r>
              <a:rPr lang="en-US" altLang="ko-KR" sz="2000" dirty="0">
                <a:latin typeface="Consolas" pitchFamily="49" charset="0"/>
              </a:rPr>
              <a:t> to vertex </a:t>
            </a:r>
            <a:r>
              <a:rPr lang="en-US" altLang="ko-KR" sz="2000" i="1" dirty="0">
                <a:latin typeface="Consolas" pitchFamily="49" charset="0"/>
              </a:rPr>
              <a:t>j</a:t>
            </a:r>
            <a:r>
              <a:rPr lang="en-US" altLang="ko-KR" sz="2000" dirty="0">
                <a:latin typeface="Consolas" pitchFamily="49" charset="0"/>
              </a:rPr>
              <a:t> with all intermediate vertices in the set {1, 2, …, </a:t>
            </a:r>
            <a:r>
              <a:rPr lang="en-US" altLang="ko-KR" sz="2000" i="1" dirty="0">
                <a:latin typeface="Consolas" pitchFamily="49" charset="0"/>
              </a:rPr>
              <a:t>k</a:t>
            </a:r>
            <a:r>
              <a:rPr lang="en-US" altLang="ko-KR" sz="2000" dirty="0">
                <a:latin typeface="Consolas" pitchFamily="49" charset="0"/>
              </a:rPr>
              <a:t>-1} is also a shortest path from </a:t>
            </a:r>
            <a:r>
              <a:rPr lang="en-US" altLang="ko-KR" sz="2000" i="1" dirty="0" err="1">
                <a:latin typeface="Consolas" pitchFamily="49" charset="0"/>
              </a:rPr>
              <a:t>i</a:t>
            </a:r>
            <a:r>
              <a:rPr lang="en-US" altLang="ko-KR" sz="2000" dirty="0">
                <a:latin typeface="Consolas" pitchFamily="49" charset="0"/>
              </a:rPr>
              <a:t> to </a:t>
            </a:r>
            <a:r>
              <a:rPr lang="en-US" altLang="ko-KR" sz="2000" i="1" dirty="0">
                <a:latin typeface="Consolas" pitchFamily="49" charset="0"/>
              </a:rPr>
              <a:t>j</a:t>
            </a:r>
            <a:r>
              <a:rPr lang="en-US" altLang="ko-KR" sz="2000" dirty="0">
                <a:latin typeface="Consolas" pitchFamily="49" charset="0"/>
              </a:rPr>
              <a:t> with all intermediate vertices in the set {1, 2, …, </a:t>
            </a:r>
            <a:r>
              <a:rPr lang="en-US" altLang="ko-KR" sz="2000" i="1" dirty="0">
                <a:latin typeface="Consolas" pitchFamily="49" charset="0"/>
              </a:rPr>
              <a:t>k</a:t>
            </a:r>
            <a:r>
              <a:rPr lang="en-US" altLang="ko-KR" sz="20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477471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 Pairs Shortest Path (1)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Problem Definition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Given a weighted digraph,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=(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ko-KR" sz="2000" dirty="0">
                <a:solidFill>
                  <a:srgbClr val="000000"/>
                </a:solidFill>
              </a:rPr>
              <a:t> , determine the </a:t>
            </a:r>
            <a:r>
              <a:rPr lang="en-US" altLang="ko-KR" sz="2000" dirty="0"/>
              <a:t>length of the shortest path (i.e., distance) between all pairs of vertices in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2000" dirty="0"/>
              <a:t>. Here we assume that there are no cycle with zero or negative cost.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44399E5-ABDF-48FB-85DC-B2C55DDF04A8}" type="slidenum">
              <a:rPr lang="en-US" altLang="ko-KR" smtClean="0"/>
              <a:pPr/>
              <a:t>109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238416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- Example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11</a:t>
            </a:fld>
            <a:r>
              <a:rPr lang="en-US" altLang="ko-KR"/>
              <a:t> -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995095" y="1629519"/>
            <a:ext cx="2374900" cy="3095625"/>
            <a:chOff x="4060" y="1934"/>
            <a:chExt cx="1496" cy="1950"/>
          </a:xfrm>
        </p:grpSpPr>
        <p:sp>
          <p:nvSpPr>
            <p:cNvPr id="6" name="Oval 26"/>
            <p:cNvSpPr>
              <a:spLocks noChangeArrowheads="1"/>
            </p:cNvSpPr>
            <p:nvPr/>
          </p:nvSpPr>
          <p:spPr bwMode="auto">
            <a:xfrm>
              <a:off x="4254" y="2719"/>
              <a:ext cx="387" cy="3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4060" y="2776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" name="Oval 28"/>
            <p:cNvSpPr>
              <a:spLocks noChangeArrowheads="1"/>
            </p:cNvSpPr>
            <p:nvPr/>
          </p:nvSpPr>
          <p:spPr bwMode="auto">
            <a:xfrm>
              <a:off x="4254" y="3506"/>
              <a:ext cx="386" cy="37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4060" y="3563"/>
              <a:ext cx="501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5170" y="2719"/>
              <a:ext cx="386" cy="3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4967" y="2776"/>
              <a:ext cx="501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2" name="Oval 32"/>
            <p:cNvSpPr>
              <a:spLocks noChangeArrowheads="1"/>
            </p:cNvSpPr>
            <p:nvPr/>
          </p:nvSpPr>
          <p:spPr bwMode="auto">
            <a:xfrm>
              <a:off x="4254" y="1934"/>
              <a:ext cx="386" cy="37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4060" y="1991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4446" y="3106"/>
              <a:ext cx="0" cy="3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V="1">
              <a:off x="4446" y="2321"/>
              <a:ext cx="0" cy="3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6" name="Arc 36"/>
            <p:cNvSpPr>
              <a:spLocks/>
            </p:cNvSpPr>
            <p:nvPr/>
          </p:nvSpPr>
          <p:spPr bwMode="auto">
            <a:xfrm>
              <a:off x="4649" y="2714"/>
              <a:ext cx="527" cy="198"/>
            </a:xfrm>
            <a:custGeom>
              <a:avLst/>
              <a:gdLst>
                <a:gd name="G0" fmla="+- 19798 0 0"/>
                <a:gd name="G1" fmla="+- 21600 0 0"/>
                <a:gd name="G2" fmla="+- 21600 0 0"/>
                <a:gd name="T0" fmla="*/ 0 w 39270"/>
                <a:gd name="T1" fmla="*/ 12963 h 21600"/>
                <a:gd name="T2" fmla="*/ 39270 w 39270"/>
                <a:gd name="T3" fmla="*/ 12252 h 21600"/>
                <a:gd name="T4" fmla="*/ 19798 w 3927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70" h="21600" fill="none" extrusionOk="0">
                  <a:moveTo>
                    <a:pt x="-1" y="12962"/>
                  </a:moveTo>
                  <a:cubicBezTo>
                    <a:pt x="3434" y="5089"/>
                    <a:pt x="11208" y="-1"/>
                    <a:pt x="19798" y="0"/>
                  </a:cubicBezTo>
                  <a:cubicBezTo>
                    <a:pt x="28104" y="0"/>
                    <a:pt x="35675" y="4763"/>
                    <a:pt x="39270" y="12251"/>
                  </a:cubicBezTo>
                </a:path>
                <a:path w="39270" h="21600" stroke="0" extrusionOk="0">
                  <a:moveTo>
                    <a:pt x="-1" y="12962"/>
                  </a:moveTo>
                  <a:cubicBezTo>
                    <a:pt x="3434" y="5089"/>
                    <a:pt x="11208" y="-1"/>
                    <a:pt x="19798" y="0"/>
                  </a:cubicBezTo>
                  <a:cubicBezTo>
                    <a:pt x="28104" y="0"/>
                    <a:pt x="35675" y="4763"/>
                    <a:pt x="39270" y="12251"/>
                  </a:cubicBezTo>
                  <a:lnTo>
                    <a:pt x="19798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" name="Arc 37"/>
            <p:cNvSpPr>
              <a:spLocks/>
            </p:cNvSpPr>
            <p:nvPr/>
          </p:nvSpPr>
          <p:spPr bwMode="auto">
            <a:xfrm rot="10800000">
              <a:off x="4649" y="2912"/>
              <a:ext cx="527" cy="196"/>
            </a:xfrm>
            <a:custGeom>
              <a:avLst/>
              <a:gdLst>
                <a:gd name="G0" fmla="+- 19571 0 0"/>
                <a:gd name="G1" fmla="+- 21600 0 0"/>
                <a:gd name="G2" fmla="+- 21600 0 0"/>
                <a:gd name="T0" fmla="*/ 0 w 39394"/>
                <a:gd name="T1" fmla="*/ 12461 h 21600"/>
                <a:gd name="T2" fmla="*/ 39394 w 39394"/>
                <a:gd name="T3" fmla="*/ 13021 h 21600"/>
                <a:gd name="T4" fmla="*/ 19571 w 3939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94" h="21600" fill="none" extrusionOk="0">
                  <a:moveTo>
                    <a:pt x="-1" y="12460"/>
                  </a:moveTo>
                  <a:cubicBezTo>
                    <a:pt x="3549" y="4858"/>
                    <a:pt x="11180" y="-1"/>
                    <a:pt x="19571" y="0"/>
                  </a:cubicBezTo>
                  <a:cubicBezTo>
                    <a:pt x="28183" y="0"/>
                    <a:pt x="35973" y="5116"/>
                    <a:pt x="39394" y="13020"/>
                  </a:cubicBezTo>
                </a:path>
                <a:path w="39394" h="21600" stroke="0" extrusionOk="0">
                  <a:moveTo>
                    <a:pt x="-1" y="12460"/>
                  </a:moveTo>
                  <a:cubicBezTo>
                    <a:pt x="3549" y="4858"/>
                    <a:pt x="11180" y="-1"/>
                    <a:pt x="19571" y="0"/>
                  </a:cubicBezTo>
                  <a:cubicBezTo>
                    <a:pt x="28183" y="0"/>
                    <a:pt x="35973" y="5116"/>
                    <a:pt x="39394" y="13020"/>
                  </a:cubicBezTo>
                  <a:lnTo>
                    <a:pt x="19571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8" name="Arc 38"/>
            <p:cNvSpPr>
              <a:spLocks/>
            </p:cNvSpPr>
            <p:nvPr/>
          </p:nvSpPr>
          <p:spPr bwMode="auto">
            <a:xfrm>
              <a:off x="4645" y="3104"/>
              <a:ext cx="664" cy="593"/>
            </a:xfrm>
            <a:custGeom>
              <a:avLst/>
              <a:gdLst>
                <a:gd name="G0" fmla="+- 0 0 0"/>
                <a:gd name="G1" fmla="+- 68 0 0"/>
                <a:gd name="G2" fmla="+- 21600 0 0"/>
                <a:gd name="T0" fmla="*/ 21600 w 21600"/>
                <a:gd name="T1" fmla="*/ 0 h 21668"/>
                <a:gd name="T2" fmla="*/ 0 w 21600"/>
                <a:gd name="T3" fmla="*/ 21668 h 21668"/>
                <a:gd name="T4" fmla="*/ 0 w 21600"/>
                <a:gd name="T5" fmla="*/ 68 h 2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68" fill="none" extrusionOk="0">
                  <a:moveTo>
                    <a:pt x="21599" y="0"/>
                  </a:moveTo>
                  <a:cubicBezTo>
                    <a:pt x="21599" y="22"/>
                    <a:pt x="21600" y="45"/>
                    <a:pt x="21600" y="68"/>
                  </a:cubicBezTo>
                  <a:cubicBezTo>
                    <a:pt x="21600" y="11997"/>
                    <a:pt x="11929" y="21667"/>
                    <a:pt x="0" y="21668"/>
                  </a:cubicBezTo>
                </a:path>
                <a:path w="21600" h="21668" stroke="0" extrusionOk="0">
                  <a:moveTo>
                    <a:pt x="21599" y="0"/>
                  </a:moveTo>
                  <a:cubicBezTo>
                    <a:pt x="21599" y="22"/>
                    <a:pt x="21600" y="45"/>
                    <a:pt x="21600" y="68"/>
                  </a:cubicBezTo>
                  <a:cubicBezTo>
                    <a:pt x="21600" y="11997"/>
                    <a:pt x="11929" y="21667"/>
                    <a:pt x="0" y="21668"/>
                  </a:cubicBezTo>
                  <a:lnTo>
                    <a:pt x="0" y="6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9" name="Arc 39"/>
            <p:cNvSpPr>
              <a:spLocks/>
            </p:cNvSpPr>
            <p:nvPr/>
          </p:nvSpPr>
          <p:spPr bwMode="auto">
            <a:xfrm>
              <a:off x="4645" y="3106"/>
              <a:ext cx="730" cy="656"/>
            </a:xfrm>
            <a:custGeom>
              <a:avLst/>
              <a:gdLst>
                <a:gd name="G0" fmla="+- 0 0 0"/>
                <a:gd name="G1" fmla="+- 61 0 0"/>
                <a:gd name="G2" fmla="+- 21600 0 0"/>
                <a:gd name="T0" fmla="*/ 21600 w 21600"/>
                <a:gd name="T1" fmla="*/ 0 h 21661"/>
                <a:gd name="T2" fmla="*/ 0 w 21600"/>
                <a:gd name="T3" fmla="*/ 21661 h 21661"/>
                <a:gd name="T4" fmla="*/ 0 w 21600"/>
                <a:gd name="T5" fmla="*/ 61 h 2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61" fill="none" extrusionOk="0">
                  <a:moveTo>
                    <a:pt x="21599" y="0"/>
                  </a:moveTo>
                  <a:cubicBezTo>
                    <a:pt x="21599" y="20"/>
                    <a:pt x="21600" y="40"/>
                    <a:pt x="21600" y="61"/>
                  </a:cubicBezTo>
                  <a:cubicBezTo>
                    <a:pt x="21600" y="11990"/>
                    <a:pt x="11929" y="21660"/>
                    <a:pt x="0" y="21661"/>
                  </a:cubicBezTo>
                </a:path>
                <a:path w="21600" h="21661" stroke="0" extrusionOk="0">
                  <a:moveTo>
                    <a:pt x="21599" y="0"/>
                  </a:moveTo>
                  <a:cubicBezTo>
                    <a:pt x="21599" y="20"/>
                    <a:pt x="21600" y="40"/>
                    <a:pt x="21600" y="61"/>
                  </a:cubicBezTo>
                  <a:cubicBezTo>
                    <a:pt x="21600" y="11990"/>
                    <a:pt x="11929" y="21660"/>
                    <a:pt x="0" y="21661"/>
                  </a:cubicBezTo>
                  <a:lnTo>
                    <a:pt x="0" y="6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0" name="Arc 40"/>
            <p:cNvSpPr>
              <a:spLocks/>
            </p:cNvSpPr>
            <p:nvPr/>
          </p:nvSpPr>
          <p:spPr bwMode="auto">
            <a:xfrm>
              <a:off x="4645" y="3104"/>
              <a:ext cx="596" cy="5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5992698" y="1216568"/>
            <a:ext cx="466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 dirty="0">
                <a:latin typeface="Consolas" pitchFamily="49" charset="0"/>
              </a:rPr>
              <a:t>G</a:t>
            </a:r>
            <a:r>
              <a:rPr lang="en-US" altLang="ko-KR" sz="2400" baseline="-25000" dirty="0">
                <a:latin typeface="Consolas" pitchFamily="49" charset="0"/>
              </a:rPr>
              <a:t>3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53256" y="1176940"/>
            <a:ext cx="2279650" cy="2295525"/>
            <a:chOff x="653256" y="1176940"/>
            <a:chExt cx="2279650" cy="2295525"/>
          </a:xfrm>
        </p:grpSpPr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1534319" y="1176940"/>
              <a:ext cx="588962" cy="61277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534319" y="2859690"/>
              <a:ext cx="588962" cy="61277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24694" y="2042128"/>
              <a:ext cx="590550" cy="61277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2342356" y="2018315"/>
              <a:ext cx="590550" cy="61277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1829594" y="1799240"/>
              <a:ext cx="0" cy="10509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1323181" y="2324703"/>
              <a:ext cx="10112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1221581" y="2534253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2031206" y="1694465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V="1">
              <a:off x="1221581" y="1694465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2031206" y="2534253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1659731" y="1300765"/>
              <a:ext cx="3254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0</a:t>
              </a: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867569" y="2185003"/>
              <a:ext cx="3254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1</a:t>
              </a: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2451894" y="2113565"/>
              <a:ext cx="3254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2</a:t>
              </a: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659731" y="2977165"/>
              <a:ext cx="3254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3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653256" y="1313180"/>
              <a:ext cx="4841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>
                  <a:latin typeface="Consolas" pitchFamily="49" charset="0"/>
                </a:rPr>
                <a:t>G</a:t>
              </a:r>
              <a:r>
                <a:rPr lang="en-US" altLang="ko-KR" sz="2400" baseline="-25000"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42822" y="1247917"/>
            <a:ext cx="2208212" cy="2295525"/>
            <a:chOff x="3442822" y="1124744"/>
            <a:chExt cx="2208212" cy="2295525"/>
          </a:xfrm>
        </p:grpSpPr>
        <p:sp>
          <p:nvSpPr>
            <p:cNvPr id="40" name="Oval 4"/>
            <p:cNvSpPr>
              <a:spLocks noChangeArrowheads="1"/>
            </p:cNvSpPr>
            <p:nvPr/>
          </p:nvSpPr>
          <p:spPr bwMode="auto">
            <a:xfrm>
              <a:off x="4252447" y="1124744"/>
              <a:ext cx="588962" cy="61277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4252447" y="2807494"/>
              <a:ext cx="588962" cy="61277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3442822" y="1989932"/>
              <a:ext cx="590550" cy="61277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5060484" y="1966119"/>
              <a:ext cx="590550" cy="61277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4578678" y="1737995"/>
              <a:ext cx="0" cy="10509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4029879" y="2306797"/>
              <a:ext cx="10112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3939709" y="2482057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>
              <a:off x="4749334" y="1642269"/>
              <a:ext cx="404812" cy="419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 flipV="1">
              <a:off x="3879385" y="1569244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V="1">
              <a:off x="4838710" y="2579401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4377859" y="1248569"/>
              <a:ext cx="3254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0</a:t>
              </a: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3585697" y="2132807"/>
              <a:ext cx="3254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1</a:t>
              </a:r>
            </a:p>
          </p:txBody>
        </p:sp>
        <p:sp>
          <p:nvSpPr>
            <p:cNvPr id="52" name="Text Box 16"/>
            <p:cNvSpPr txBox="1">
              <a:spLocks noChangeArrowheads="1"/>
            </p:cNvSpPr>
            <p:nvPr/>
          </p:nvSpPr>
          <p:spPr bwMode="auto">
            <a:xfrm>
              <a:off x="5170022" y="2061369"/>
              <a:ext cx="3254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2</a:t>
              </a: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4377859" y="2924969"/>
              <a:ext cx="3254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3</a:t>
              </a: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3706312" y="1152787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dirty="0">
                  <a:latin typeface="Consolas" pitchFamily="49" charset="0"/>
                </a:rPr>
                <a:t>G</a:t>
              </a:r>
              <a:r>
                <a:rPr lang="en-US" altLang="ko-KR" sz="2400" baseline="-25000" dirty="0">
                  <a:latin typeface="Consolas" pitchFamily="49" charset="0"/>
                </a:rPr>
                <a:t>2</a:t>
              </a: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4838710" y="1547908"/>
              <a:ext cx="404812" cy="419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 flipV="1">
              <a:off x="3939709" y="1660779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>
              <a:off x="4058295" y="2217738"/>
              <a:ext cx="10112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4488508" y="1735613"/>
              <a:ext cx="0" cy="10509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 flipV="1">
              <a:off x="4770924" y="2504281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2" name="Line 10"/>
            <p:cNvSpPr>
              <a:spLocks noChangeShapeType="1"/>
            </p:cNvSpPr>
            <p:nvPr/>
          </p:nvSpPr>
          <p:spPr bwMode="auto">
            <a:xfrm>
              <a:off x="3893355" y="2555717"/>
              <a:ext cx="404812" cy="420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4711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Floyd-</a:t>
            </a:r>
            <a:r>
              <a:rPr lang="en-US" altLang="ko-KR" dirty="0" err="1"/>
              <a:t>Warshall</a:t>
            </a:r>
            <a:r>
              <a:rPr lang="en-US" altLang="ko-KR" dirty="0"/>
              <a:t> Algorithm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dirty="0"/>
              <a:t>1) Cost adjacency matrix</a:t>
            </a:r>
            <a:endParaRPr lang="en-US" altLang="ko-KR" i="1" dirty="0"/>
          </a:p>
          <a:p>
            <a:pPr lvl="1">
              <a:buFontTx/>
              <a:buNone/>
            </a:pPr>
            <a:r>
              <a:rPr lang="en-US" altLang="ko-KR" dirty="0"/>
              <a:t>      </a:t>
            </a:r>
            <a:r>
              <a:rPr lang="en-US" altLang="ko-KR" i="1" dirty="0">
                <a:latin typeface="Times New Roman" pitchFamily="18" charset="0"/>
              </a:rPr>
              <a:t>cost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][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</a:t>
            </a:r>
            <a:r>
              <a:rPr lang="en-US" altLang="ko-KR" dirty="0"/>
              <a:t> = 0, where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/>
              <a:t> = </a:t>
            </a:r>
            <a:r>
              <a:rPr lang="en-US" altLang="ko-KR" i="1" dirty="0">
                <a:latin typeface="Times New Roman" pitchFamily="18" charset="0"/>
              </a:rPr>
              <a:t>j</a:t>
            </a:r>
          </a:p>
          <a:p>
            <a:pPr lvl="1">
              <a:buFontTx/>
              <a:buNone/>
            </a:pPr>
            <a:r>
              <a:rPr lang="en-US" altLang="ko-KR" dirty="0"/>
              <a:t>      </a:t>
            </a:r>
            <a:r>
              <a:rPr lang="en-US" altLang="ko-KR" i="1" dirty="0">
                <a:latin typeface="Times New Roman" pitchFamily="18" charset="0"/>
              </a:rPr>
              <a:t>cost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][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</a:t>
            </a:r>
            <a:r>
              <a:rPr lang="en-US" altLang="ko-KR" dirty="0"/>
              <a:t> = </a:t>
            </a:r>
            <a:r>
              <a:rPr lang="en-US" altLang="ko-KR" dirty="0">
                <a:sym typeface="Symbol" pitchFamily="18" charset="2"/>
              </a:rPr>
              <a:t></a:t>
            </a:r>
            <a:r>
              <a:rPr lang="en-US" altLang="ko-KR" dirty="0"/>
              <a:t>, where </a:t>
            </a:r>
            <a:r>
              <a:rPr lang="en-US" altLang="ko-KR" dirty="0">
                <a:latin typeface="Times New Roman" pitchFamily="18" charset="0"/>
              </a:rPr>
              <a:t>&lt;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i="1" dirty="0"/>
              <a:t> </a:t>
            </a:r>
            <a:r>
              <a:rPr lang="en-US" altLang="ko-KR" dirty="0"/>
              <a:t>, 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&gt;</a:t>
            </a:r>
            <a:r>
              <a:rPr lang="en-US" altLang="ko-KR" dirty="0"/>
              <a:t> </a:t>
            </a:r>
            <a:r>
              <a:rPr lang="en-US" altLang="ko-KR" dirty="0">
                <a:sym typeface="Symbol" pitchFamily="18" charset="2"/>
              </a:rPr>
              <a:t></a:t>
            </a:r>
            <a:r>
              <a:rPr lang="en-US" altLang="ko-KR" dirty="0"/>
              <a:t> </a:t>
            </a:r>
            <a:r>
              <a:rPr lang="en-US" altLang="ko-KR" i="1" dirty="0">
                <a:latin typeface="Times New Roman" pitchFamily="18" charset="0"/>
              </a:rPr>
              <a:t>E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</a:rPr>
              <a:t>G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,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/>
              <a:t> </a:t>
            </a:r>
            <a:r>
              <a:rPr lang="en-US" altLang="ko-KR" dirty="0">
                <a:sym typeface="Symbol" pitchFamily="18" charset="2"/>
              </a:rPr>
              <a:t></a:t>
            </a:r>
            <a:r>
              <a:rPr lang="en-US" altLang="ko-KR" dirty="0"/>
              <a:t> </a:t>
            </a:r>
            <a:r>
              <a:rPr lang="en-US" altLang="ko-KR" i="1" dirty="0">
                <a:latin typeface="Times New Roman" pitchFamily="18" charset="0"/>
              </a:rPr>
              <a:t>j</a:t>
            </a:r>
          </a:p>
          <a:p>
            <a:pPr lvl="1">
              <a:buNone/>
            </a:pPr>
            <a:r>
              <a:rPr lang="en-US" altLang="ko-KR" dirty="0"/>
              <a:t>2)</a:t>
            </a:r>
            <a:r>
              <a:rPr lang="en-US" altLang="ko-KR" i="1" dirty="0"/>
              <a:t> </a:t>
            </a:r>
            <a:r>
              <a:rPr lang="en-US" altLang="ko-KR" i="1" dirty="0" err="1">
                <a:latin typeface="Times New Roman" pitchFamily="18" charset="0"/>
              </a:rPr>
              <a:t>A</a:t>
            </a:r>
            <a:r>
              <a:rPr lang="en-US" altLang="ko-KR" i="1" baseline="30000" dirty="0" err="1">
                <a:latin typeface="Times New Roman" pitchFamily="18" charset="0"/>
              </a:rPr>
              <a:t>k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][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</a:t>
            </a:r>
            <a:r>
              <a:rPr lang="en-US" altLang="ko-KR" i="1" dirty="0">
                <a:latin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</a:rPr>
              <a:t>: </a:t>
            </a:r>
            <a:r>
              <a:rPr lang="en-US" altLang="ko-KR" dirty="0"/>
              <a:t>cost of the shortest path from</a:t>
            </a:r>
            <a:r>
              <a:rPr lang="en-US" altLang="ko-KR" i="1" dirty="0">
                <a:latin typeface="Times New Roman" pitchFamily="18" charset="0"/>
              </a:rPr>
              <a:t>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i="1" dirty="0"/>
              <a:t> </a:t>
            </a:r>
            <a:r>
              <a:rPr lang="en-US" altLang="ko-KR" dirty="0"/>
              <a:t>to </a:t>
            </a:r>
            <a:r>
              <a:rPr lang="en-US" altLang="ko-KR" i="1" dirty="0">
                <a:latin typeface="Times New Roman" pitchFamily="18" charset="0"/>
              </a:rPr>
              <a:t>j </a:t>
            </a:r>
            <a:r>
              <a:rPr lang="en-US" altLang="ko-KR" dirty="0"/>
              <a:t>using only those intermediate vertices with an index ≤ </a:t>
            </a:r>
            <a:r>
              <a:rPr lang="en-US" altLang="ko-KR" i="1" dirty="0">
                <a:latin typeface="Times New Roman" pitchFamily="18" charset="0"/>
              </a:rPr>
              <a:t>k</a:t>
            </a:r>
          </a:p>
          <a:p>
            <a:pPr lvl="1">
              <a:buNone/>
            </a:pPr>
            <a:r>
              <a:rPr lang="en-US" altLang="ko-KR" dirty="0"/>
              <a:t>3)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-1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][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</a:t>
            </a:r>
            <a:r>
              <a:rPr lang="en-US" altLang="ko-KR" i="1" dirty="0">
                <a:latin typeface="Times New Roman" pitchFamily="18" charset="0"/>
              </a:rPr>
              <a:t> = cost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][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 </a:t>
            </a:r>
            <a:r>
              <a:rPr lang="en-US" altLang="ko-KR" dirty="0"/>
              <a:t>since paths from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/>
              <a:t> to 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/>
              <a:t> have no intermediate vertices on them</a:t>
            </a:r>
          </a:p>
          <a:p>
            <a:pPr lvl="1">
              <a:buNone/>
            </a:pPr>
            <a:r>
              <a:rPr lang="en-US" altLang="ko-KR" dirty="0"/>
              <a:t>4) Begin with the matrix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-1 </a:t>
            </a:r>
            <a:r>
              <a:rPr lang="en-US" altLang="ko-KR" dirty="0"/>
              <a:t>and successively generate the matrices :</a:t>
            </a:r>
            <a:r>
              <a:rPr lang="en-US" altLang="ko-KR" i="1" dirty="0">
                <a:latin typeface="Times New Roman" pitchFamily="18" charset="0"/>
              </a:rPr>
              <a:t>   A</a:t>
            </a:r>
            <a:r>
              <a:rPr lang="en-US" altLang="ko-KR" i="1" baseline="30000" dirty="0">
                <a:latin typeface="Times New Roman" pitchFamily="18" charset="0"/>
              </a:rPr>
              <a:t>0</a:t>
            </a:r>
            <a:r>
              <a:rPr lang="en-US" altLang="ko-KR" dirty="0"/>
              <a:t>,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1</a:t>
            </a:r>
            <a:r>
              <a:rPr lang="en-US" altLang="ko-KR" dirty="0"/>
              <a:t>,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2</a:t>
            </a:r>
            <a:r>
              <a:rPr lang="en-US" altLang="ko-KR" dirty="0"/>
              <a:t>, ···,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n-1</a:t>
            </a:r>
            <a:endParaRPr lang="en-US" altLang="ko-KR" i="1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110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800586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All Pairs Shortest Path (2)</a:t>
            </a:r>
            <a:endParaRPr lang="ko-KR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How to generate </a:t>
            </a:r>
            <a:r>
              <a:rPr lang="en-US" altLang="ko-KR" sz="2400" i="1" dirty="0" err="1">
                <a:latin typeface="Times New Roman" pitchFamily="18" charset="0"/>
              </a:rPr>
              <a:t>A</a:t>
            </a:r>
            <a:r>
              <a:rPr lang="en-US" altLang="ko-KR" i="1" baseline="30000" dirty="0" err="1">
                <a:latin typeface="Times New Roman" pitchFamily="18" charset="0"/>
              </a:rPr>
              <a:t>k</a:t>
            </a:r>
            <a:endParaRPr lang="en-US" altLang="ko-KR" i="1" baseline="30000" dirty="0">
              <a:latin typeface="Times New Roman" pitchFamily="18" charset="0"/>
            </a:endParaRPr>
          </a:p>
          <a:p>
            <a:pPr lvl="1"/>
            <a:r>
              <a:rPr lang="en-US" altLang="ko-KR" sz="2000" dirty="0"/>
              <a:t>Assume that </a:t>
            </a:r>
            <a:r>
              <a:rPr lang="en-US" altLang="ko-KR" sz="2000" i="1" dirty="0">
                <a:latin typeface="Times New Roman" pitchFamily="18" charset="0"/>
              </a:rPr>
              <a:t>A</a:t>
            </a:r>
            <a:r>
              <a:rPr lang="en-US" altLang="ko-KR" sz="2000" i="1" baseline="30000" dirty="0">
                <a:latin typeface="Times New Roman" pitchFamily="18" charset="0"/>
              </a:rPr>
              <a:t>k-1</a:t>
            </a:r>
            <a:r>
              <a:rPr lang="en-US" altLang="ko-KR" sz="2000" dirty="0"/>
              <a:t> is generated</a:t>
            </a:r>
          </a:p>
          <a:p>
            <a:pPr lvl="1"/>
            <a:r>
              <a:rPr lang="en-US" altLang="ko-KR" sz="2000" dirty="0"/>
              <a:t>Calculate </a:t>
            </a:r>
            <a:r>
              <a:rPr lang="en-US" altLang="ko-KR" sz="2000" i="1" dirty="0" err="1">
                <a:latin typeface="Times New Roman" pitchFamily="18" charset="0"/>
              </a:rPr>
              <a:t>A</a:t>
            </a:r>
            <a:r>
              <a:rPr lang="en-US" altLang="ko-KR" sz="2000" i="1" baseline="30000" dirty="0" err="1">
                <a:latin typeface="Times New Roman" pitchFamily="18" charset="0"/>
              </a:rPr>
              <a:t>k</a:t>
            </a:r>
            <a:r>
              <a:rPr lang="en-US" altLang="ko-KR" sz="2000" dirty="0"/>
              <a:t> using </a:t>
            </a:r>
            <a:r>
              <a:rPr lang="en-US" altLang="ko-KR" sz="2000" i="1" dirty="0">
                <a:latin typeface="Times New Roman" pitchFamily="18" charset="0"/>
              </a:rPr>
              <a:t>A</a:t>
            </a:r>
            <a:r>
              <a:rPr lang="en-US" altLang="ko-KR" sz="2000" i="1" baseline="30000" dirty="0">
                <a:latin typeface="Times New Roman" pitchFamily="18" charset="0"/>
              </a:rPr>
              <a:t>k-1</a:t>
            </a:r>
          </a:p>
          <a:p>
            <a:pPr>
              <a:buFontTx/>
              <a:buNone/>
            </a:pPr>
            <a:r>
              <a:rPr lang="en-US" altLang="ko-KR" sz="2400" i="1" dirty="0">
                <a:latin typeface="Times New Roman" pitchFamily="18" charset="0"/>
              </a:rPr>
              <a:t>            </a:t>
            </a:r>
            <a:r>
              <a:rPr lang="en-US" altLang="ko-KR" sz="2400" i="1" dirty="0" err="1">
                <a:latin typeface="Times New Roman" pitchFamily="18" charset="0"/>
              </a:rPr>
              <a:t>A</a:t>
            </a:r>
            <a:r>
              <a:rPr lang="en-US" altLang="ko-KR" sz="2400" i="1" baseline="30000" dirty="0" err="1">
                <a:latin typeface="Times New Roman" pitchFamily="18" charset="0"/>
              </a:rPr>
              <a:t>k</a:t>
            </a:r>
            <a:r>
              <a:rPr lang="en-US" altLang="ko-KR" sz="2400" dirty="0">
                <a:latin typeface="Times New Roman" pitchFamily="18" charset="0"/>
              </a:rPr>
              <a:t>[</a:t>
            </a:r>
            <a:r>
              <a:rPr lang="en-US" altLang="ko-KR" sz="2400" i="1" dirty="0" err="1">
                <a:latin typeface="Times New Roman" pitchFamily="18" charset="0"/>
              </a:rPr>
              <a:t>i</a:t>
            </a:r>
            <a:r>
              <a:rPr lang="en-US" altLang="ko-KR" sz="2400" dirty="0">
                <a:latin typeface="Times New Roman" pitchFamily="18" charset="0"/>
              </a:rPr>
              <a:t>][</a:t>
            </a:r>
            <a:r>
              <a:rPr lang="en-US" altLang="ko-KR" sz="2400" i="1" dirty="0">
                <a:latin typeface="Times New Roman" pitchFamily="18" charset="0"/>
              </a:rPr>
              <a:t>j</a:t>
            </a:r>
            <a:r>
              <a:rPr lang="en-US" altLang="ko-KR" sz="2400" dirty="0">
                <a:latin typeface="Times New Roman" pitchFamily="18" charset="0"/>
              </a:rPr>
              <a:t>] = </a:t>
            </a:r>
            <a:r>
              <a:rPr lang="en-US" altLang="ko-KR" sz="2400" i="1" dirty="0">
                <a:latin typeface="Times New Roman" pitchFamily="18" charset="0"/>
              </a:rPr>
              <a:t>min</a:t>
            </a:r>
            <a:r>
              <a:rPr lang="en-US" altLang="ko-KR" sz="2400" dirty="0">
                <a:latin typeface="Times New Roman" pitchFamily="18" charset="0"/>
              </a:rPr>
              <a:t> {</a:t>
            </a:r>
            <a:r>
              <a:rPr lang="en-US" altLang="ko-KR" sz="2400" i="1" dirty="0">
                <a:latin typeface="Times New Roman" pitchFamily="18" charset="0"/>
              </a:rPr>
              <a:t>A</a:t>
            </a:r>
            <a:r>
              <a:rPr lang="en-US" altLang="ko-KR" sz="2400" i="1" baseline="30000" dirty="0">
                <a:latin typeface="Times New Roman" pitchFamily="18" charset="0"/>
              </a:rPr>
              <a:t>k-1</a:t>
            </a:r>
            <a:r>
              <a:rPr lang="en-US" altLang="ko-KR" sz="2400" dirty="0">
                <a:latin typeface="Times New Roman" pitchFamily="18" charset="0"/>
              </a:rPr>
              <a:t>[</a:t>
            </a:r>
            <a:r>
              <a:rPr lang="en-US" altLang="ko-KR" sz="2400" i="1" dirty="0" err="1">
                <a:latin typeface="Times New Roman" pitchFamily="18" charset="0"/>
              </a:rPr>
              <a:t>i</a:t>
            </a:r>
            <a:r>
              <a:rPr lang="en-US" altLang="ko-KR" sz="2400" dirty="0">
                <a:latin typeface="Times New Roman" pitchFamily="18" charset="0"/>
              </a:rPr>
              <a:t>][</a:t>
            </a:r>
            <a:r>
              <a:rPr lang="en-US" altLang="ko-KR" sz="2400" i="1" dirty="0">
                <a:latin typeface="Times New Roman" pitchFamily="18" charset="0"/>
              </a:rPr>
              <a:t>j</a:t>
            </a:r>
            <a:r>
              <a:rPr lang="en-US" altLang="ko-KR" sz="2400" dirty="0">
                <a:latin typeface="Times New Roman" pitchFamily="18" charset="0"/>
              </a:rPr>
              <a:t>], </a:t>
            </a:r>
            <a:r>
              <a:rPr lang="en-US" altLang="ko-KR" sz="2400" i="1" dirty="0">
                <a:latin typeface="Times New Roman" pitchFamily="18" charset="0"/>
              </a:rPr>
              <a:t>A</a:t>
            </a:r>
            <a:r>
              <a:rPr lang="en-US" altLang="ko-KR" sz="2400" i="1" baseline="30000" dirty="0">
                <a:latin typeface="Times New Roman" pitchFamily="18" charset="0"/>
              </a:rPr>
              <a:t>k-1</a:t>
            </a:r>
            <a:r>
              <a:rPr lang="en-US" altLang="ko-KR" sz="2400" dirty="0">
                <a:latin typeface="Times New Roman" pitchFamily="18" charset="0"/>
              </a:rPr>
              <a:t>[</a:t>
            </a:r>
            <a:r>
              <a:rPr lang="en-US" altLang="ko-KR" sz="2400" i="1" dirty="0" err="1">
                <a:latin typeface="Times New Roman" pitchFamily="18" charset="0"/>
              </a:rPr>
              <a:t>i</a:t>
            </a:r>
            <a:r>
              <a:rPr lang="en-US" altLang="ko-KR" sz="2400" dirty="0">
                <a:latin typeface="Times New Roman" pitchFamily="18" charset="0"/>
              </a:rPr>
              <a:t>][</a:t>
            </a:r>
            <a:r>
              <a:rPr lang="en-US" altLang="ko-KR" sz="2400" i="1" dirty="0">
                <a:latin typeface="Times New Roman" pitchFamily="18" charset="0"/>
              </a:rPr>
              <a:t>k</a:t>
            </a:r>
            <a:r>
              <a:rPr lang="en-US" altLang="ko-KR" sz="2400" dirty="0">
                <a:latin typeface="Times New Roman" pitchFamily="18" charset="0"/>
              </a:rPr>
              <a:t>] + </a:t>
            </a:r>
            <a:r>
              <a:rPr lang="en-US" altLang="ko-KR" sz="2400" i="1" dirty="0">
                <a:latin typeface="Times New Roman" pitchFamily="18" charset="0"/>
              </a:rPr>
              <a:t>A</a:t>
            </a:r>
            <a:r>
              <a:rPr lang="en-US" altLang="ko-KR" sz="2400" i="1" baseline="30000" dirty="0">
                <a:latin typeface="Times New Roman" pitchFamily="18" charset="0"/>
              </a:rPr>
              <a:t>k-1</a:t>
            </a:r>
            <a:r>
              <a:rPr lang="en-US" altLang="ko-KR" sz="2400" dirty="0">
                <a:latin typeface="Times New Roman" pitchFamily="18" charset="0"/>
              </a:rPr>
              <a:t>[</a:t>
            </a:r>
            <a:r>
              <a:rPr lang="en-US" altLang="ko-KR" sz="2400" i="1" dirty="0">
                <a:latin typeface="Times New Roman" pitchFamily="18" charset="0"/>
              </a:rPr>
              <a:t>k</a:t>
            </a:r>
            <a:r>
              <a:rPr lang="en-US" altLang="ko-KR" sz="2400" dirty="0">
                <a:latin typeface="Times New Roman" pitchFamily="18" charset="0"/>
              </a:rPr>
              <a:t>][</a:t>
            </a:r>
            <a:r>
              <a:rPr lang="en-US" altLang="ko-KR" sz="2400" i="1" dirty="0">
                <a:latin typeface="Times New Roman" pitchFamily="18" charset="0"/>
              </a:rPr>
              <a:t>j</a:t>
            </a:r>
            <a:r>
              <a:rPr lang="en-US" altLang="ko-KR" sz="2400" dirty="0">
                <a:latin typeface="Times New Roman" pitchFamily="18" charset="0"/>
              </a:rPr>
              <a:t>]},</a:t>
            </a:r>
            <a:r>
              <a:rPr lang="en-US" altLang="ko-KR" sz="2400" i="1" dirty="0">
                <a:latin typeface="Times New Roman" pitchFamily="18" charset="0"/>
              </a:rPr>
              <a:t> k</a:t>
            </a:r>
            <a:r>
              <a:rPr lang="en-US" altLang="ko-KR" sz="2400" dirty="0">
                <a:latin typeface="Times New Roman" pitchFamily="18" charset="0"/>
              </a:rPr>
              <a:t> ≥ 0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5FDBA96-F0C9-4A6E-9DA8-B5B690F3F2EA}" type="slidenum">
              <a:rPr lang="en-US" altLang="ko-KR"/>
              <a:pPr/>
              <a:t>111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73719987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 of the Algorithm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09650"/>
            <a:ext cx="8785225" cy="5238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void  </a:t>
            </a:r>
            <a:r>
              <a:rPr lang="en-US" altLang="ko-KR" sz="1800" b="1" dirty="0" err="1">
                <a:latin typeface="Courier New" pitchFamily="49" charset="0"/>
              </a:rPr>
              <a:t>allcosts</a:t>
            </a:r>
            <a:r>
              <a:rPr lang="en-US" altLang="ko-KR" sz="1800" b="1" dirty="0">
                <a:latin typeface="Courier New" pitchFamily="49" charset="0"/>
              </a:rPr>
              <a:t> (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cost[][MAX_VERTICES],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	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distance[][MAX_VERTICES],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, j, 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for (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= 0;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&lt; n;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++)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for (j = 0; j &lt; n; j++)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distance[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][j] = cost[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][j];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} /* for j 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 /* for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for (k = 0; k &lt; n; k++)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for (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= 0;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&lt; n;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++)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for (j = 0; j &lt; n; j++)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</a:t>
            </a:r>
            <a:r>
              <a:rPr lang="en-US" altLang="ko-KR" sz="1400" b="1" dirty="0">
                <a:latin typeface="Courier New" pitchFamily="49" charset="0"/>
              </a:rPr>
              <a:t>         </a:t>
            </a:r>
            <a:r>
              <a:rPr lang="en-US" altLang="ko-KR" sz="1800" b="1" dirty="0">
                <a:latin typeface="Courier New" pitchFamily="49" charset="0"/>
              </a:rPr>
              <a:t>if (distance[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][k] + distance[k][j]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       &lt; distance[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][j])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     distance[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][j] = 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           distance[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][k]+distance[k][j];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} /* for j 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} /* for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} /* for k 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BE9E3DB-8920-4A7D-B4F7-293EF565613D}" type="slidenum">
              <a:rPr lang="en-US" altLang="ko-KR"/>
              <a:pPr/>
              <a:t>112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94957231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All Pairs Shortest Path (1)</a:t>
            </a:r>
          </a:p>
        </p:txBody>
      </p:sp>
      <p:sp>
        <p:nvSpPr>
          <p:cNvPr id="4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27887B6-EE7F-4B7A-B8BC-4E0089D5E504}" type="slidenum">
              <a:rPr lang="en-US" altLang="ko-KR"/>
              <a:pPr/>
              <a:t>113</a:t>
            </a:fld>
            <a:r>
              <a:rPr lang="en-US" altLang="ko-KR"/>
              <a:t> -</a:t>
            </a:r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647254" y="2182813"/>
            <a:ext cx="636587" cy="5667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43705" y="23082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3128516" y="2220913"/>
            <a:ext cx="638175" cy="5667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2847219" y="23082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1926779" y="3870325"/>
            <a:ext cx="635000" cy="5667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1619672" y="39576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1202879" y="2708275"/>
            <a:ext cx="823912" cy="1250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H="1">
            <a:off x="2466529" y="2781300"/>
            <a:ext cx="869950" cy="1209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" name="Arc 11"/>
          <p:cNvSpPr>
            <a:spLocks/>
          </p:cNvSpPr>
          <p:nvPr/>
        </p:nvSpPr>
        <p:spPr bwMode="auto">
          <a:xfrm>
            <a:off x="1266379" y="2020888"/>
            <a:ext cx="1852612" cy="427037"/>
          </a:xfrm>
          <a:custGeom>
            <a:avLst/>
            <a:gdLst>
              <a:gd name="G0" fmla="+- 18632 0 0"/>
              <a:gd name="G1" fmla="+- 21600 0 0"/>
              <a:gd name="G2" fmla="+- 21600 0 0"/>
              <a:gd name="T0" fmla="*/ 0 w 38108"/>
              <a:gd name="T1" fmla="*/ 10673 h 21600"/>
              <a:gd name="T2" fmla="*/ 38108 w 38108"/>
              <a:gd name="T3" fmla="*/ 12260 h 21600"/>
              <a:gd name="T4" fmla="*/ 18632 w 3810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08" h="21600" fill="none" extrusionOk="0">
                <a:moveTo>
                  <a:pt x="-1" y="10672"/>
                </a:moveTo>
                <a:cubicBezTo>
                  <a:pt x="3877" y="4061"/>
                  <a:pt x="10967" y="-1"/>
                  <a:pt x="18632" y="0"/>
                </a:cubicBezTo>
                <a:cubicBezTo>
                  <a:pt x="26941" y="0"/>
                  <a:pt x="34514" y="4767"/>
                  <a:pt x="38108" y="12259"/>
                </a:cubicBezTo>
              </a:path>
              <a:path w="38108" h="21600" stroke="0" extrusionOk="0">
                <a:moveTo>
                  <a:pt x="-1" y="10672"/>
                </a:moveTo>
                <a:cubicBezTo>
                  <a:pt x="3877" y="4061"/>
                  <a:pt x="10967" y="-1"/>
                  <a:pt x="18632" y="0"/>
                </a:cubicBezTo>
                <a:cubicBezTo>
                  <a:pt x="26941" y="0"/>
                  <a:pt x="34514" y="4767"/>
                  <a:pt x="38108" y="12259"/>
                </a:cubicBezTo>
                <a:lnTo>
                  <a:pt x="18632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" name="Arc 12"/>
          <p:cNvSpPr>
            <a:spLocks/>
          </p:cNvSpPr>
          <p:nvPr/>
        </p:nvSpPr>
        <p:spPr bwMode="auto">
          <a:xfrm rot="10800000">
            <a:off x="1247329" y="2492375"/>
            <a:ext cx="1852612" cy="425450"/>
          </a:xfrm>
          <a:custGeom>
            <a:avLst/>
            <a:gdLst>
              <a:gd name="G0" fmla="+- 19493 0 0"/>
              <a:gd name="G1" fmla="+- 21600 0 0"/>
              <a:gd name="G2" fmla="+- 21600 0 0"/>
              <a:gd name="T0" fmla="*/ 0 w 38101"/>
              <a:gd name="T1" fmla="*/ 12296 h 21600"/>
              <a:gd name="T2" fmla="*/ 38101 w 38101"/>
              <a:gd name="T3" fmla="*/ 10632 h 21600"/>
              <a:gd name="T4" fmla="*/ 19493 w 3810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01" h="21600" fill="none" extrusionOk="0">
                <a:moveTo>
                  <a:pt x="-1" y="12295"/>
                </a:moveTo>
                <a:cubicBezTo>
                  <a:pt x="3585" y="4783"/>
                  <a:pt x="11168" y="-1"/>
                  <a:pt x="19493" y="0"/>
                </a:cubicBezTo>
                <a:cubicBezTo>
                  <a:pt x="27140" y="0"/>
                  <a:pt x="34217" y="4043"/>
                  <a:pt x="38101" y="10631"/>
                </a:cubicBezTo>
              </a:path>
              <a:path w="38101" h="21600" stroke="0" extrusionOk="0">
                <a:moveTo>
                  <a:pt x="-1" y="12295"/>
                </a:moveTo>
                <a:cubicBezTo>
                  <a:pt x="3585" y="4783"/>
                  <a:pt x="11168" y="-1"/>
                  <a:pt x="19493" y="0"/>
                </a:cubicBezTo>
                <a:cubicBezTo>
                  <a:pt x="27140" y="0"/>
                  <a:pt x="34217" y="4043"/>
                  <a:pt x="38101" y="10631"/>
                </a:cubicBezTo>
                <a:lnTo>
                  <a:pt x="19493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1" name="Arc 13"/>
          <p:cNvSpPr>
            <a:spLocks/>
          </p:cNvSpPr>
          <p:nvPr/>
        </p:nvSpPr>
        <p:spPr bwMode="auto">
          <a:xfrm>
            <a:off x="826641" y="2795588"/>
            <a:ext cx="1092200" cy="145573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1501329" y="1628775"/>
            <a:ext cx="798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ea typeface="돋움" pitchFamily="50" charset="-127"/>
              </a:rPr>
              <a:t>6</a:t>
            </a:r>
            <a:endParaRPr lang="en-US" altLang="ko-KR" sz="2000"/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1415604" y="25654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2112516" y="30686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726629" y="3213100"/>
            <a:ext cx="9297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107504" y="34290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1117154" y="4508500"/>
            <a:ext cx="220124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179388"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(a) digraph </a:t>
            </a:r>
            <a:r>
              <a:rPr lang="en-US" altLang="ko-KR" sz="2000" i="1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G</a:t>
            </a:r>
            <a:endParaRPr lang="en-US" altLang="ko-KR" sz="2000" i="1">
              <a:latin typeface="Consolas" pitchFamily="49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766691" y="4508500"/>
            <a:ext cx="50206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(b) cost adjacency matrix for </a:t>
            </a:r>
            <a:r>
              <a:rPr lang="en-US" altLang="ko-KR" sz="2000" i="1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G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5525865" y="2446338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[0]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6276752" y="2446338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6972077" y="2446338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[2]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4808315" y="2868613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[0]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5666929" y="286861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6398766" y="286861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078216" y="286861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4827365" y="3276600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5666929" y="327660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6398766" y="327660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7113141" y="3276600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4808315" y="3694113"/>
            <a:ext cx="4231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[2]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5666929" y="369411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359079" y="3716338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∞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7113141" y="3694113"/>
            <a:ext cx="141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4" name="Line 36"/>
          <p:cNvSpPr>
            <a:spLocks noChangeShapeType="1"/>
          </p:cNvSpPr>
          <p:nvPr/>
        </p:nvSpPr>
        <p:spPr bwMode="auto">
          <a:xfrm>
            <a:off x="4919216" y="2781300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>
            <a:off x="5351016" y="249237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" name="AutoShape 38"/>
          <p:cNvSpPr>
            <a:spLocks noChangeArrowheads="1"/>
          </p:cNvSpPr>
          <p:nvPr/>
        </p:nvSpPr>
        <p:spPr bwMode="auto">
          <a:xfrm>
            <a:off x="3911154" y="3068638"/>
            <a:ext cx="236541" cy="733663"/>
          </a:xfrm>
          <a:prstGeom prst="rightArrow">
            <a:avLst>
              <a:gd name="adj1" fmla="val 49898"/>
              <a:gd name="adj2" fmla="val 4496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08478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All Pairs Shortest Path (2)</a:t>
            </a:r>
            <a:endParaRPr lang="ko-KR" altLang="en-US" dirty="0"/>
          </a:p>
        </p:txBody>
      </p:sp>
      <p:sp>
        <p:nvSpPr>
          <p:cNvPr id="16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FAC576A-E75D-4B0B-A7F6-A23AA8837CC7}" type="slidenum">
              <a:rPr lang="en-US" altLang="ko-KR"/>
              <a:pPr/>
              <a:t>114</a:t>
            </a:fld>
            <a:r>
              <a:rPr lang="en-US" altLang="ko-KR"/>
              <a:t> -</a:t>
            </a:r>
          </a:p>
        </p:txBody>
      </p:sp>
      <p:grpSp>
        <p:nvGrpSpPr>
          <p:cNvPr id="170" name="Group 3"/>
          <p:cNvGrpSpPr>
            <a:grpSpLocks/>
          </p:cNvGrpSpPr>
          <p:nvPr/>
        </p:nvGrpSpPr>
        <p:grpSpPr bwMode="auto">
          <a:xfrm>
            <a:off x="971550" y="3714839"/>
            <a:ext cx="3306763" cy="1524000"/>
            <a:chOff x="612" y="2652"/>
            <a:chExt cx="2083" cy="960"/>
          </a:xfrm>
        </p:grpSpPr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806" y="265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4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A</a:t>
              </a:r>
              <a:r>
                <a:rPr lang="en-US" altLang="ko-KR" sz="2400" baseline="30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1</a:t>
              </a:r>
            </a:p>
          </p:txBody>
        </p:sp>
        <p:sp>
          <p:nvSpPr>
            <p:cNvPr id="172" name="Rectangle 5"/>
            <p:cNvSpPr>
              <a:spLocks noChangeArrowheads="1"/>
            </p:cNvSpPr>
            <p:nvPr/>
          </p:nvSpPr>
          <p:spPr bwMode="auto">
            <a:xfrm>
              <a:off x="1254" y="2689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[0]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3" name="Rectangle 6"/>
            <p:cNvSpPr>
              <a:spLocks noChangeArrowheads="1"/>
            </p:cNvSpPr>
            <p:nvPr/>
          </p:nvSpPr>
          <p:spPr bwMode="auto">
            <a:xfrm>
              <a:off x="1779" y="2689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[1]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4" name="Rectangle 7"/>
            <p:cNvSpPr>
              <a:spLocks noChangeArrowheads="1"/>
            </p:cNvSpPr>
            <p:nvPr/>
          </p:nvSpPr>
          <p:spPr bwMode="auto">
            <a:xfrm>
              <a:off x="2303" y="2689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[2]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5" name="Rectangle 8"/>
            <p:cNvSpPr>
              <a:spLocks noChangeArrowheads="1"/>
            </p:cNvSpPr>
            <p:nvPr/>
          </p:nvSpPr>
          <p:spPr bwMode="auto">
            <a:xfrm>
              <a:off x="1120" y="2682"/>
              <a:ext cx="6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" name="Line 9"/>
            <p:cNvSpPr>
              <a:spLocks noChangeShapeType="1"/>
            </p:cNvSpPr>
            <p:nvPr/>
          </p:nvSpPr>
          <p:spPr bwMode="auto">
            <a:xfrm>
              <a:off x="1120" y="2682"/>
              <a:ext cx="0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7" name="Rectangle 10"/>
            <p:cNvSpPr>
              <a:spLocks noChangeArrowheads="1"/>
            </p:cNvSpPr>
            <p:nvPr/>
          </p:nvSpPr>
          <p:spPr bwMode="auto">
            <a:xfrm>
              <a:off x="738" y="2926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[0]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8" name="Rectangle 11"/>
            <p:cNvSpPr>
              <a:spLocks noChangeArrowheads="1"/>
            </p:cNvSpPr>
            <p:nvPr/>
          </p:nvSpPr>
          <p:spPr bwMode="auto">
            <a:xfrm>
              <a:off x="1342" y="2926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79" name="Rectangle 12"/>
            <p:cNvSpPr>
              <a:spLocks noChangeArrowheads="1"/>
            </p:cNvSpPr>
            <p:nvPr/>
          </p:nvSpPr>
          <p:spPr bwMode="auto">
            <a:xfrm>
              <a:off x="1867" y="2926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80" name="Rectangle 13"/>
            <p:cNvSpPr>
              <a:spLocks noChangeArrowheads="1"/>
            </p:cNvSpPr>
            <p:nvPr/>
          </p:nvSpPr>
          <p:spPr bwMode="auto">
            <a:xfrm>
              <a:off x="2391" y="2926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FF0066"/>
                  </a:solidFill>
                  <a:latin typeface="Consolas" pitchFamily="49" charset="0"/>
                  <a:ea typeface="바탕" pitchFamily="18" charset="-127"/>
                </a:rPr>
                <a:t>6</a:t>
              </a:r>
              <a:endParaRPr lang="en-US" altLang="ko-KR" sz="2000">
                <a:solidFill>
                  <a:srgbClr val="FF0066"/>
                </a:solidFill>
                <a:latin typeface="Consolas" pitchFamily="49" charset="0"/>
              </a:endParaRPr>
            </a:p>
          </p:txBody>
        </p:sp>
        <p:sp>
          <p:nvSpPr>
            <p:cNvPr id="181" name="Rectangle 14"/>
            <p:cNvSpPr>
              <a:spLocks noChangeArrowheads="1"/>
            </p:cNvSpPr>
            <p:nvPr/>
          </p:nvSpPr>
          <p:spPr bwMode="auto">
            <a:xfrm>
              <a:off x="612" y="2910"/>
              <a:ext cx="50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82" name="Line 15"/>
            <p:cNvSpPr>
              <a:spLocks noChangeShapeType="1"/>
            </p:cNvSpPr>
            <p:nvPr/>
          </p:nvSpPr>
          <p:spPr bwMode="auto">
            <a:xfrm>
              <a:off x="612" y="2910"/>
              <a:ext cx="5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83" name="Rectangle 16"/>
            <p:cNvSpPr>
              <a:spLocks noChangeArrowheads="1"/>
            </p:cNvSpPr>
            <p:nvPr/>
          </p:nvSpPr>
          <p:spPr bwMode="auto">
            <a:xfrm>
              <a:off x="1120" y="2910"/>
              <a:ext cx="6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84" name="Line 17"/>
            <p:cNvSpPr>
              <a:spLocks noChangeShapeType="1"/>
            </p:cNvSpPr>
            <p:nvPr/>
          </p:nvSpPr>
          <p:spPr bwMode="auto">
            <a:xfrm>
              <a:off x="1120" y="2910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85" name="Line 18"/>
            <p:cNvSpPr>
              <a:spLocks noChangeShapeType="1"/>
            </p:cNvSpPr>
            <p:nvPr/>
          </p:nvSpPr>
          <p:spPr bwMode="auto">
            <a:xfrm>
              <a:off x="1120" y="2910"/>
              <a:ext cx="0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86" name="Rectangle 19"/>
            <p:cNvSpPr>
              <a:spLocks noChangeArrowheads="1"/>
            </p:cNvSpPr>
            <p:nvPr/>
          </p:nvSpPr>
          <p:spPr bwMode="auto">
            <a:xfrm>
              <a:off x="1126" y="2910"/>
              <a:ext cx="5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87" name="Line 20"/>
            <p:cNvSpPr>
              <a:spLocks noChangeShapeType="1"/>
            </p:cNvSpPr>
            <p:nvPr/>
          </p:nvSpPr>
          <p:spPr bwMode="auto">
            <a:xfrm>
              <a:off x="1126" y="2910"/>
              <a:ext cx="51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88" name="Rectangle 21"/>
            <p:cNvSpPr>
              <a:spLocks noChangeArrowheads="1"/>
            </p:cNvSpPr>
            <p:nvPr/>
          </p:nvSpPr>
          <p:spPr bwMode="auto">
            <a:xfrm>
              <a:off x="1652" y="2910"/>
              <a:ext cx="51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89" name="Line 22"/>
            <p:cNvSpPr>
              <a:spLocks noChangeShapeType="1"/>
            </p:cNvSpPr>
            <p:nvPr/>
          </p:nvSpPr>
          <p:spPr bwMode="auto">
            <a:xfrm>
              <a:off x="1652" y="2910"/>
              <a:ext cx="5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90" name="Rectangle 23"/>
            <p:cNvSpPr>
              <a:spLocks noChangeArrowheads="1"/>
            </p:cNvSpPr>
            <p:nvPr/>
          </p:nvSpPr>
          <p:spPr bwMode="auto">
            <a:xfrm>
              <a:off x="2177" y="2910"/>
              <a:ext cx="51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>
              <a:off x="2177" y="2910"/>
              <a:ext cx="51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92" name="Rectangle 25"/>
            <p:cNvSpPr>
              <a:spLocks noChangeArrowheads="1"/>
            </p:cNvSpPr>
            <p:nvPr/>
          </p:nvSpPr>
          <p:spPr bwMode="auto">
            <a:xfrm>
              <a:off x="1120" y="2918"/>
              <a:ext cx="6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93" name="Line 26"/>
            <p:cNvSpPr>
              <a:spLocks noChangeShapeType="1"/>
            </p:cNvSpPr>
            <p:nvPr/>
          </p:nvSpPr>
          <p:spPr bwMode="auto">
            <a:xfrm>
              <a:off x="1120" y="2918"/>
              <a:ext cx="0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94" name="Rectangle 27"/>
            <p:cNvSpPr>
              <a:spLocks noChangeArrowheads="1"/>
            </p:cNvSpPr>
            <p:nvPr/>
          </p:nvSpPr>
          <p:spPr bwMode="auto">
            <a:xfrm>
              <a:off x="738" y="3154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[1]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95" name="Rectangle 28"/>
            <p:cNvSpPr>
              <a:spLocks noChangeArrowheads="1"/>
            </p:cNvSpPr>
            <p:nvPr/>
          </p:nvSpPr>
          <p:spPr bwMode="auto">
            <a:xfrm>
              <a:off x="1342" y="315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latin typeface="Consolas" pitchFamily="49" charset="0"/>
                  <a:ea typeface="바탕" pitchFamily="18" charset="-127"/>
                </a:rPr>
                <a:t>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96" name="Rectangle 29"/>
            <p:cNvSpPr>
              <a:spLocks noChangeArrowheads="1"/>
            </p:cNvSpPr>
            <p:nvPr/>
          </p:nvSpPr>
          <p:spPr bwMode="auto">
            <a:xfrm>
              <a:off x="1867" y="315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97" name="Rectangle 30"/>
            <p:cNvSpPr>
              <a:spLocks noChangeArrowheads="1"/>
            </p:cNvSpPr>
            <p:nvPr/>
          </p:nvSpPr>
          <p:spPr bwMode="auto">
            <a:xfrm>
              <a:off x="2391" y="315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2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98" name="Rectangle 31"/>
            <p:cNvSpPr>
              <a:spLocks noChangeArrowheads="1"/>
            </p:cNvSpPr>
            <p:nvPr/>
          </p:nvSpPr>
          <p:spPr bwMode="auto">
            <a:xfrm>
              <a:off x="1120" y="3146"/>
              <a:ext cx="6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99" name="Line 32"/>
            <p:cNvSpPr>
              <a:spLocks noChangeShapeType="1"/>
            </p:cNvSpPr>
            <p:nvPr/>
          </p:nvSpPr>
          <p:spPr bwMode="auto">
            <a:xfrm>
              <a:off x="1120" y="3146"/>
              <a:ext cx="0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00" name="Rectangle 33"/>
            <p:cNvSpPr>
              <a:spLocks noChangeArrowheads="1"/>
            </p:cNvSpPr>
            <p:nvPr/>
          </p:nvSpPr>
          <p:spPr bwMode="auto">
            <a:xfrm>
              <a:off x="738" y="3387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[2]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01" name="Rectangle 34"/>
            <p:cNvSpPr>
              <a:spLocks noChangeArrowheads="1"/>
            </p:cNvSpPr>
            <p:nvPr/>
          </p:nvSpPr>
          <p:spPr bwMode="auto">
            <a:xfrm>
              <a:off x="1342" y="338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3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02" name="Rectangle 35"/>
            <p:cNvSpPr>
              <a:spLocks noChangeArrowheads="1"/>
            </p:cNvSpPr>
            <p:nvPr/>
          </p:nvSpPr>
          <p:spPr bwMode="auto">
            <a:xfrm>
              <a:off x="1867" y="337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7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03" name="Rectangle 36"/>
            <p:cNvSpPr>
              <a:spLocks noChangeArrowheads="1"/>
            </p:cNvSpPr>
            <p:nvPr/>
          </p:nvSpPr>
          <p:spPr bwMode="auto">
            <a:xfrm>
              <a:off x="2391" y="3386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04" name="Rectangle 37"/>
            <p:cNvSpPr>
              <a:spLocks noChangeArrowheads="1"/>
            </p:cNvSpPr>
            <p:nvPr/>
          </p:nvSpPr>
          <p:spPr bwMode="auto">
            <a:xfrm>
              <a:off x="1120" y="3373"/>
              <a:ext cx="6" cy="23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05" name="Line 38"/>
            <p:cNvSpPr>
              <a:spLocks noChangeShapeType="1"/>
            </p:cNvSpPr>
            <p:nvPr/>
          </p:nvSpPr>
          <p:spPr bwMode="auto">
            <a:xfrm>
              <a:off x="1120" y="3373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sp>
        <p:nvSpPr>
          <p:cNvPr id="206" name="Oval 40"/>
          <p:cNvSpPr>
            <a:spLocks noChangeArrowheads="1"/>
          </p:cNvSpPr>
          <p:nvPr/>
        </p:nvSpPr>
        <p:spPr bwMode="auto">
          <a:xfrm>
            <a:off x="2411760" y="2361828"/>
            <a:ext cx="504825" cy="393700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grpSp>
        <p:nvGrpSpPr>
          <p:cNvPr id="207" name="Group 41"/>
          <p:cNvGrpSpPr>
            <a:grpSpLocks/>
          </p:cNvGrpSpPr>
          <p:nvPr/>
        </p:nvGrpSpPr>
        <p:grpSpPr bwMode="auto">
          <a:xfrm>
            <a:off x="611560" y="1209303"/>
            <a:ext cx="3294063" cy="1543050"/>
            <a:chOff x="624" y="799"/>
            <a:chExt cx="2075" cy="972"/>
          </a:xfrm>
        </p:grpSpPr>
        <p:sp>
          <p:nvSpPr>
            <p:cNvPr id="208" name="Rectangle 42"/>
            <p:cNvSpPr>
              <a:spLocks noChangeArrowheads="1"/>
            </p:cNvSpPr>
            <p:nvPr/>
          </p:nvSpPr>
          <p:spPr bwMode="auto">
            <a:xfrm>
              <a:off x="774" y="799"/>
              <a:ext cx="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400">
                  <a:solidFill>
                    <a:srgbClr val="000000"/>
                  </a:solidFill>
                  <a:latin typeface="Consolas" pitchFamily="49" charset="0"/>
                </a:rPr>
                <a:t>A</a:t>
              </a:r>
              <a:r>
                <a:rPr lang="en-US" altLang="ko-KR" sz="2400" baseline="30000">
                  <a:solidFill>
                    <a:srgbClr val="000000"/>
                  </a:solidFill>
                  <a:latin typeface="Consolas" pitchFamily="49" charset="0"/>
                </a:rPr>
                <a:t>-1</a:t>
              </a:r>
            </a:p>
          </p:txBody>
        </p:sp>
        <p:sp>
          <p:nvSpPr>
            <p:cNvPr id="209" name="Rectangle 43"/>
            <p:cNvSpPr>
              <a:spLocks noChangeArrowheads="1"/>
            </p:cNvSpPr>
            <p:nvPr/>
          </p:nvSpPr>
          <p:spPr bwMode="auto">
            <a:xfrm>
              <a:off x="1108" y="85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210" name="Rectangle 44"/>
            <p:cNvSpPr>
              <a:spLocks noChangeArrowheads="1"/>
            </p:cNvSpPr>
            <p:nvPr/>
          </p:nvSpPr>
          <p:spPr bwMode="auto">
            <a:xfrm>
              <a:off x="1292" y="852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[0]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11" name="Rectangle 45"/>
            <p:cNvSpPr>
              <a:spLocks noChangeArrowheads="1"/>
            </p:cNvSpPr>
            <p:nvPr/>
          </p:nvSpPr>
          <p:spPr bwMode="auto">
            <a:xfrm>
              <a:off x="1829" y="852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[1]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12" name="Rectangle 46"/>
            <p:cNvSpPr>
              <a:spLocks noChangeArrowheads="1"/>
            </p:cNvSpPr>
            <p:nvPr/>
          </p:nvSpPr>
          <p:spPr bwMode="auto">
            <a:xfrm>
              <a:off x="2341" y="852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[2]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13" name="Rectangle 47"/>
            <p:cNvSpPr>
              <a:spLocks noChangeArrowheads="1"/>
            </p:cNvSpPr>
            <p:nvPr/>
          </p:nvSpPr>
          <p:spPr bwMode="auto">
            <a:xfrm>
              <a:off x="1127" y="844"/>
              <a:ext cx="7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14" name="Line 48"/>
            <p:cNvSpPr>
              <a:spLocks noChangeShapeType="1"/>
            </p:cNvSpPr>
            <p:nvPr/>
          </p:nvSpPr>
          <p:spPr bwMode="auto">
            <a:xfrm>
              <a:off x="1127" y="844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15" name="Rectangle 49"/>
            <p:cNvSpPr>
              <a:spLocks noChangeArrowheads="1"/>
            </p:cNvSpPr>
            <p:nvPr/>
          </p:nvSpPr>
          <p:spPr bwMode="auto">
            <a:xfrm>
              <a:off x="778" y="1087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[0]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16" name="Rectangle 50"/>
            <p:cNvSpPr>
              <a:spLocks noChangeArrowheads="1"/>
            </p:cNvSpPr>
            <p:nvPr/>
          </p:nvSpPr>
          <p:spPr bwMode="auto">
            <a:xfrm>
              <a:off x="1380" y="108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17" name="Rectangle 51"/>
            <p:cNvSpPr>
              <a:spLocks noChangeArrowheads="1"/>
            </p:cNvSpPr>
            <p:nvPr/>
          </p:nvSpPr>
          <p:spPr bwMode="auto">
            <a:xfrm>
              <a:off x="1904" y="108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18" name="Rectangle 52"/>
            <p:cNvSpPr>
              <a:spLocks noChangeArrowheads="1"/>
            </p:cNvSpPr>
            <p:nvPr/>
          </p:nvSpPr>
          <p:spPr bwMode="auto">
            <a:xfrm>
              <a:off x="2407" y="1087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11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19" name="Rectangle 53"/>
            <p:cNvSpPr>
              <a:spLocks noChangeArrowheads="1"/>
            </p:cNvSpPr>
            <p:nvPr/>
          </p:nvSpPr>
          <p:spPr bwMode="auto">
            <a:xfrm>
              <a:off x="624" y="1071"/>
              <a:ext cx="50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0" name="Line 54"/>
            <p:cNvSpPr>
              <a:spLocks noChangeShapeType="1"/>
            </p:cNvSpPr>
            <p:nvPr/>
          </p:nvSpPr>
          <p:spPr bwMode="auto">
            <a:xfrm>
              <a:off x="624" y="1071"/>
              <a:ext cx="5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1" name="Rectangle 55"/>
            <p:cNvSpPr>
              <a:spLocks noChangeArrowheads="1"/>
            </p:cNvSpPr>
            <p:nvPr/>
          </p:nvSpPr>
          <p:spPr bwMode="auto">
            <a:xfrm>
              <a:off x="1127" y="1071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2" name="Line 56"/>
            <p:cNvSpPr>
              <a:spLocks noChangeShapeType="1"/>
            </p:cNvSpPr>
            <p:nvPr/>
          </p:nvSpPr>
          <p:spPr bwMode="auto">
            <a:xfrm>
              <a:off x="1127" y="107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3" name="Line 57"/>
            <p:cNvSpPr>
              <a:spLocks noChangeShapeType="1"/>
            </p:cNvSpPr>
            <p:nvPr/>
          </p:nvSpPr>
          <p:spPr bwMode="auto">
            <a:xfrm>
              <a:off x="1127" y="1071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4" name="Rectangle 58"/>
            <p:cNvSpPr>
              <a:spLocks noChangeArrowheads="1"/>
            </p:cNvSpPr>
            <p:nvPr/>
          </p:nvSpPr>
          <p:spPr bwMode="auto">
            <a:xfrm>
              <a:off x="1134" y="1071"/>
              <a:ext cx="51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5" name="Line 59"/>
            <p:cNvSpPr>
              <a:spLocks noChangeShapeType="1"/>
            </p:cNvSpPr>
            <p:nvPr/>
          </p:nvSpPr>
          <p:spPr bwMode="auto">
            <a:xfrm>
              <a:off x="1134" y="1071"/>
              <a:ext cx="5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6" name="Rectangle 60"/>
            <p:cNvSpPr>
              <a:spLocks noChangeArrowheads="1"/>
            </p:cNvSpPr>
            <p:nvPr/>
          </p:nvSpPr>
          <p:spPr bwMode="auto">
            <a:xfrm>
              <a:off x="1658" y="1071"/>
              <a:ext cx="51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7" name="Line 61"/>
            <p:cNvSpPr>
              <a:spLocks noChangeShapeType="1"/>
            </p:cNvSpPr>
            <p:nvPr/>
          </p:nvSpPr>
          <p:spPr bwMode="auto">
            <a:xfrm>
              <a:off x="1658" y="1071"/>
              <a:ext cx="5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8" name="Rectangle 62"/>
            <p:cNvSpPr>
              <a:spLocks noChangeArrowheads="1"/>
            </p:cNvSpPr>
            <p:nvPr/>
          </p:nvSpPr>
          <p:spPr bwMode="auto">
            <a:xfrm>
              <a:off x="2182" y="1071"/>
              <a:ext cx="51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9" name="Line 63"/>
            <p:cNvSpPr>
              <a:spLocks noChangeShapeType="1"/>
            </p:cNvSpPr>
            <p:nvPr/>
          </p:nvSpPr>
          <p:spPr bwMode="auto">
            <a:xfrm>
              <a:off x="2182" y="1071"/>
              <a:ext cx="5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30" name="Rectangle 64"/>
            <p:cNvSpPr>
              <a:spLocks noChangeArrowheads="1"/>
            </p:cNvSpPr>
            <p:nvPr/>
          </p:nvSpPr>
          <p:spPr bwMode="auto">
            <a:xfrm>
              <a:off x="1127" y="1079"/>
              <a:ext cx="7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31" name="Line 65"/>
            <p:cNvSpPr>
              <a:spLocks noChangeShapeType="1"/>
            </p:cNvSpPr>
            <p:nvPr/>
          </p:nvSpPr>
          <p:spPr bwMode="auto">
            <a:xfrm>
              <a:off x="1127" y="1079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32" name="Rectangle 66"/>
            <p:cNvSpPr>
              <a:spLocks noChangeArrowheads="1"/>
            </p:cNvSpPr>
            <p:nvPr/>
          </p:nvSpPr>
          <p:spPr bwMode="auto">
            <a:xfrm>
              <a:off x="791" y="1314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[1]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33" name="Rectangle 67"/>
            <p:cNvSpPr>
              <a:spLocks noChangeArrowheads="1"/>
            </p:cNvSpPr>
            <p:nvPr/>
          </p:nvSpPr>
          <p:spPr bwMode="auto">
            <a:xfrm>
              <a:off x="1380" y="131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34" name="Rectangle 68"/>
            <p:cNvSpPr>
              <a:spLocks noChangeArrowheads="1"/>
            </p:cNvSpPr>
            <p:nvPr/>
          </p:nvSpPr>
          <p:spPr bwMode="auto">
            <a:xfrm>
              <a:off x="1904" y="131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35" name="Rectangle 69"/>
            <p:cNvSpPr>
              <a:spLocks noChangeArrowheads="1"/>
            </p:cNvSpPr>
            <p:nvPr/>
          </p:nvSpPr>
          <p:spPr bwMode="auto">
            <a:xfrm>
              <a:off x="2429" y="131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2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36" name="Rectangle 70"/>
            <p:cNvSpPr>
              <a:spLocks noChangeArrowheads="1"/>
            </p:cNvSpPr>
            <p:nvPr/>
          </p:nvSpPr>
          <p:spPr bwMode="auto">
            <a:xfrm>
              <a:off x="1127" y="1306"/>
              <a:ext cx="7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37" name="Line 71"/>
            <p:cNvSpPr>
              <a:spLocks noChangeShapeType="1"/>
            </p:cNvSpPr>
            <p:nvPr/>
          </p:nvSpPr>
          <p:spPr bwMode="auto">
            <a:xfrm>
              <a:off x="1127" y="1306"/>
              <a:ext cx="1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38" name="Rectangle 72"/>
            <p:cNvSpPr>
              <a:spLocks noChangeArrowheads="1"/>
            </p:cNvSpPr>
            <p:nvPr/>
          </p:nvSpPr>
          <p:spPr bwMode="auto">
            <a:xfrm>
              <a:off x="778" y="1547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[2]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39" name="Rectangle 73"/>
            <p:cNvSpPr>
              <a:spLocks noChangeArrowheads="1"/>
            </p:cNvSpPr>
            <p:nvPr/>
          </p:nvSpPr>
          <p:spPr bwMode="auto">
            <a:xfrm>
              <a:off x="1380" y="154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3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40" name="Rectangle 74"/>
            <p:cNvSpPr>
              <a:spLocks noChangeArrowheads="1"/>
            </p:cNvSpPr>
            <p:nvPr/>
          </p:nvSpPr>
          <p:spPr bwMode="auto">
            <a:xfrm>
              <a:off x="1899" y="153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</a:rPr>
                <a:t>∞</a:t>
              </a:r>
            </a:p>
          </p:txBody>
        </p:sp>
        <p:sp>
          <p:nvSpPr>
            <p:cNvPr id="241" name="Rectangle 75"/>
            <p:cNvSpPr>
              <a:spLocks noChangeArrowheads="1"/>
            </p:cNvSpPr>
            <p:nvPr/>
          </p:nvSpPr>
          <p:spPr bwMode="auto">
            <a:xfrm>
              <a:off x="2429" y="154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42" name="Rectangle 76"/>
            <p:cNvSpPr>
              <a:spLocks noChangeArrowheads="1"/>
            </p:cNvSpPr>
            <p:nvPr/>
          </p:nvSpPr>
          <p:spPr bwMode="auto">
            <a:xfrm>
              <a:off x="1127" y="1534"/>
              <a:ext cx="7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3" name="Line 77"/>
            <p:cNvSpPr>
              <a:spLocks noChangeShapeType="1"/>
            </p:cNvSpPr>
            <p:nvPr/>
          </p:nvSpPr>
          <p:spPr bwMode="auto">
            <a:xfrm>
              <a:off x="1127" y="1534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grpSp>
        <p:nvGrpSpPr>
          <p:cNvPr id="244" name="Group 78"/>
          <p:cNvGrpSpPr>
            <a:grpSpLocks/>
          </p:cNvGrpSpPr>
          <p:nvPr/>
        </p:nvGrpSpPr>
        <p:grpSpPr bwMode="auto">
          <a:xfrm>
            <a:off x="5166369" y="1209303"/>
            <a:ext cx="3294063" cy="1527175"/>
            <a:chOff x="3010" y="799"/>
            <a:chExt cx="2075" cy="962"/>
          </a:xfrm>
        </p:grpSpPr>
        <p:sp>
          <p:nvSpPr>
            <p:cNvPr id="245" name="Rectangle 79"/>
            <p:cNvSpPr>
              <a:spLocks noChangeArrowheads="1"/>
            </p:cNvSpPr>
            <p:nvPr/>
          </p:nvSpPr>
          <p:spPr bwMode="auto">
            <a:xfrm>
              <a:off x="3179" y="799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400">
                  <a:solidFill>
                    <a:srgbClr val="000000"/>
                  </a:solidFill>
                  <a:latin typeface="Consolas" pitchFamily="49" charset="0"/>
                </a:rPr>
                <a:t>A</a:t>
              </a:r>
              <a:r>
                <a:rPr lang="en-US" altLang="ko-KR" sz="2400" baseline="30000">
                  <a:solidFill>
                    <a:srgbClr val="000000"/>
                  </a:solidFill>
                  <a:latin typeface="Consolas" pitchFamily="49" charset="0"/>
                </a:rPr>
                <a:t>0</a:t>
              </a:r>
            </a:p>
          </p:txBody>
        </p:sp>
        <p:sp>
          <p:nvSpPr>
            <p:cNvPr id="246" name="Rectangle 80"/>
            <p:cNvSpPr>
              <a:spLocks noChangeArrowheads="1"/>
            </p:cNvSpPr>
            <p:nvPr/>
          </p:nvSpPr>
          <p:spPr bwMode="auto">
            <a:xfrm>
              <a:off x="3476" y="85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247" name="Rectangle 81"/>
            <p:cNvSpPr>
              <a:spLocks noChangeArrowheads="1"/>
            </p:cNvSpPr>
            <p:nvPr/>
          </p:nvSpPr>
          <p:spPr bwMode="auto">
            <a:xfrm>
              <a:off x="3678" y="852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[0]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48" name="Rectangle 82"/>
            <p:cNvSpPr>
              <a:spLocks noChangeArrowheads="1"/>
            </p:cNvSpPr>
            <p:nvPr/>
          </p:nvSpPr>
          <p:spPr bwMode="auto">
            <a:xfrm>
              <a:off x="4215" y="852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[1]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49" name="Rectangle 83"/>
            <p:cNvSpPr>
              <a:spLocks noChangeArrowheads="1"/>
            </p:cNvSpPr>
            <p:nvPr/>
          </p:nvSpPr>
          <p:spPr bwMode="auto">
            <a:xfrm>
              <a:off x="4727" y="852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[2]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50" name="Rectangle 84"/>
            <p:cNvSpPr>
              <a:spLocks noChangeArrowheads="1"/>
            </p:cNvSpPr>
            <p:nvPr/>
          </p:nvSpPr>
          <p:spPr bwMode="auto">
            <a:xfrm>
              <a:off x="3513" y="844"/>
              <a:ext cx="7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1" name="Line 85"/>
            <p:cNvSpPr>
              <a:spLocks noChangeShapeType="1"/>
            </p:cNvSpPr>
            <p:nvPr/>
          </p:nvSpPr>
          <p:spPr bwMode="auto">
            <a:xfrm>
              <a:off x="3513" y="844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2" name="Rectangle 86"/>
            <p:cNvSpPr>
              <a:spLocks noChangeArrowheads="1"/>
            </p:cNvSpPr>
            <p:nvPr/>
          </p:nvSpPr>
          <p:spPr bwMode="auto">
            <a:xfrm>
              <a:off x="3164" y="1087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[0]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53" name="Rectangle 87"/>
            <p:cNvSpPr>
              <a:spLocks noChangeArrowheads="1"/>
            </p:cNvSpPr>
            <p:nvPr/>
          </p:nvSpPr>
          <p:spPr bwMode="auto">
            <a:xfrm>
              <a:off x="3342" y="108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254" name="Rectangle 88"/>
            <p:cNvSpPr>
              <a:spLocks noChangeArrowheads="1"/>
            </p:cNvSpPr>
            <p:nvPr/>
          </p:nvSpPr>
          <p:spPr bwMode="auto">
            <a:xfrm>
              <a:off x="3766" y="108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55" name="Rectangle 89"/>
            <p:cNvSpPr>
              <a:spLocks noChangeArrowheads="1"/>
            </p:cNvSpPr>
            <p:nvPr/>
          </p:nvSpPr>
          <p:spPr bwMode="auto">
            <a:xfrm>
              <a:off x="4290" y="108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56" name="Rectangle 90"/>
            <p:cNvSpPr>
              <a:spLocks noChangeArrowheads="1"/>
            </p:cNvSpPr>
            <p:nvPr/>
          </p:nvSpPr>
          <p:spPr bwMode="auto">
            <a:xfrm>
              <a:off x="4793" y="1087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</a:rPr>
                <a:t>11</a:t>
              </a:r>
            </a:p>
          </p:txBody>
        </p:sp>
        <p:sp>
          <p:nvSpPr>
            <p:cNvPr id="257" name="Rectangle 91"/>
            <p:cNvSpPr>
              <a:spLocks noChangeArrowheads="1"/>
            </p:cNvSpPr>
            <p:nvPr/>
          </p:nvSpPr>
          <p:spPr bwMode="auto">
            <a:xfrm>
              <a:off x="3010" y="1071"/>
              <a:ext cx="50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" name="Line 92"/>
            <p:cNvSpPr>
              <a:spLocks noChangeShapeType="1"/>
            </p:cNvSpPr>
            <p:nvPr/>
          </p:nvSpPr>
          <p:spPr bwMode="auto">
            <a:xfrm>
              <a:off x="3010" y="1071"/>
              <a:ext cx="5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9" name="Rectangle 93"/>
            <p:cNvSpPr>
              <a:spLocks noChangeArrowheads="1"/>
            </p:cNvSpPr>
            <p:nvPr/>
          </p:nvSpPr>
          <p:spPr bwMode="auto">
            <a:xfrm>
              <a:off x="3513" y="1071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0" name="Line 94"/>
            <p:cNvSpPr>
              <a:spLocks noChangeShapeType="1"/>
            </p:cNvSpPr>
            <p:nvPr/>
          </p:nvSpPr>
          <p:spPr bwMode="auto">
            <a:xfrm>
              <a:off x="3513" y="107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1" name="Line 95"/>
            <p:cNvSpPr>
              <a:spLocks noChangeShapeType="1"/>
            </p:cNvSpPr>
            <p:nvPr/>
          </p:nvSpPr>
          <p:spPr bwMode="auto">
            <a:xfrm>
              <a:off x="3513" y="1071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2" name="Rectangle 96"/>
            <p:cNvSpPr>
              <a:spLocks noChangeArrowheads="1"/>
            </p:cNvSpPr>
            <p:nvPr/>
          </p:nvSpPr>
          <p:spPr bwMode="auto">
            <a:xfrm>
              <a:off x="3520" y="1071"/>
              <a:ext cx="51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3" name="Line 97"/>
            <p:cNvSpPr>
              <a:spLocks noChangeShapeType="1"/>
            </p:cNvSpPr>
            <p:nvPr/>
          </p:nvSpPr>
          <p:spPr bwMode="auto">
            <a:xfrm>
              <a:off x="3520" y="1071"/>
              <a:ext cx="5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4" name="Rectangle 98"/>
            <p:cNvSpPr>
              <a:spLocks noChangeArrowheads="1"/>
            </p:cNvSpPr>
            <p:nvPr/>
          </p:nvSpPr>
          <p:spPr bwMode="auto">
            <a:xfrm>
              <a:off x="4044" y="1071"/>
              <a:ext cx="51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5" name="Line 99"/>
            <p:cNvSpPr>
              <a:spLocks noChangeShapeType="1"/>
            </p:cNvSpPr>
            <p:nvPr/>
          </p:nvSpPr>
          <p:spPr bwMode="auto">
            <a:xfrm>
              <a:off x="4044" y="1071"/>
              <a:ext cx="5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6" name="Rectangle 100"/>
            <p:cNvSpPr>
              <a:spLocks noChangeArrowheads="1"/>
            </p:cNvSpPr>
            <p:nvPr/>
          </p:nvSpPr>
          <p:spPr bwMode="auto">
            <a:xfrm>
              <a:off x="4568" y="1071"/>
              <a:ext cx="51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7" name="Line 101"/>
            <p:cNvSpPr>
              <a:spLocks noChangeShapeType="1"/>
            </p:cNvSpPr>
            <p:nvPr/>
          </p:nvSpPr>
          <p:spPr bwMode="auto">
            <a:xfrm>
              <a:off x="4568" y="1071"/>
              <a:ext cx="5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8" name="Rectangle 102"/>
            <p:cNvSpPr>
              <a:spLocks noChangeArrowheads="1"/>
            </p:cNvSpPr>
            <p:nvPr/>
          </p:nvSpPr>
          <p:spPr bwMode="auto">
            <a:xfrm>
              <a:off x="3513" y="1079"/>
              <a:ext cx="7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9" name="Line 103"/>
            <p:cNvSpPr>
              <a:spLocks noChangeShapeType="1"/>
            </p:cNvSpPr>
            <p:nvPr/>
          </p:nvSpPr>
          <p:spPr bwMode="auto">
            <a:xfrm>
              <a:off x="3513" y="1079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0" name="Rectangle 104"/>
            <p:cNvSpPr>
              <a:spLocks noChangeArrowheads="1"/>
            </p:cNvSpPr>
            <p:nvPr/>
          </p:nvSpPr>
          <p:spPr bwMode="auto">
            <a:xfrm>
              <a:off x="3177" y="1314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[1]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71" name="Rectangle 105"/>
            <p:cNvSpPr>
              <a:spLocks noChangeArrowheads="1"/>
            </p:cNvSpPr>
            <p:nvPr/>
          </p:nvSpPr>
          <p:spPr bwMode="auto">
            <a:xfrm>
              <a:off x="3342" y="131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272" name="Rectangle 106"/>
            <p:cNvSpPr>
              <a:spLocks noChangeArrowheads="1"/>
            </p:cNvSpPr>
            <p:nvPr/>
          </p:nvSpPr>
          <p:spPr bwMode="auto">
            <a:xfrm>
              <a:off x="3766" y="131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73" name="Rectangle 107"/>
            <p:cNvSpPr>
              <a:spLocks noChangeArrowheads="1"/>
            </p:cNvSpPr>
            <p:nvPr/>
          </p:nvSpPr>
          <p:spPr bwMode="auto">
            <a:xfrm>
              <a:off x="4290" y="131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74" name="Rectangle 108"/>
            <p:cNvSpPr>
              <a:spLocks noChangeArrowheads="1"/>
            </p:cNvSpPr>
            <p:nvPr/>
          </p:nvSpPr>
          <p:spPr bwMode="auto">
            <a:xfrm>
              <a:off x="4815" y="131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2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75" name="Rectangle 109"/>
            <p:cNvSpPr>
              <a:spLocks noChangeArrowheads="1"/>
            </p:cNvSpPr>
            <p:nvPr/>
          </p:nvSpPr>
          <p:spPr bwMode="auto">
            <a:xfrm>
              <a:off x="3513" y="1306"/>
              <a:ext cx="7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6" name="Line 110"/>
            <p:cNvSpPr>
              <a:spLocks noChangeShapeType="1"/>
            </p:cNvSpPr>
            <p:nvPr/>
          </p:nvSpPr>
          <p:spPr bwMode="auto">
            <a:xfrm>
              <a:off x="3513" y="1306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7" name="Rectangle 111"/>
            <p:cNvSpPr>
              <a:spLocks noChangeArrowheads="1"/>
            </p:cNvSpPr>
            <p:nvPr/>
          </p:nvSpPr>
          <p:spPr bwMode="auto">
            <a:xfrm>
              <a:off x="3164" y="154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[2]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78" name="Rectangle 112"/>
            <p:cNvSpPr>
              <a:spLocks noChangeArrowheads="1"/>
            </p:cNvSpPr>
            <p:nvPr/>
          </p:nvSpPr>
          <p:spPr bwMode="auto">
            <a:xfrm>
              <a:off x="3342" y="154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279" name="Rectangle 113"/>
            <p:cNvSpPr>
              <a:spLocks noChangeArrowheads="1"/>
            </p:cNvSpPr>
            <p:nvPr/>
          </p:nvSpPr>
          <p:spPr bwMode="auto">
            <a:xfrm>
              <a:off x="3766" y="154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3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80" name="Rectangle 114"/>
            <p:cNvSpPr>
              <a:spLocks noChangeArrowheads="1"/>
            </p:cNvSpPr>
            <p:nvPr/>
          </p:nvSpPr>
          <p:spPr bwMode="auto">
            <a:xfrm>
              <a:off x="4290" y="154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FF0066"/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281" name="Rectangle 115"/>
            <p:cNvSpPr>
              <a:spLocks noChangeArrowheads="1"/>
            </p:cNvSpPr>
            <p:nvPr/>
          </p:nvSpPr>
          <p:spPr bwMode="auto">
            <a:xfrm>
              <a:off x="4815" y="154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82" name="Rectangle 116"/>
            <p:cNvSpPr>
              <a:spLocks noChangeArrowheads="1"/>
            </p:cNvSpPr>
            <p:nvPr/>
          </p:nvSpPr>
          <p:spPr bwMode="auto">
            <a:xfrm>
              <a:off x="3513" y="1533"/>
              <a:ext cx="7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83" name="Line 117"/>
            <p:cNvSpPr>
              <a:spLocks noChangeShapeType="1"/>
            </p:cNvSpPr>
            <p:nvPr/>
          </p:nvSpPr>
          <p:spPr bwMode="auto">
            <a:xfrm>
              <a:off x="3513" y="1533"/>
              <a:ext cx="2" cy="2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grpSp>
        <p:nvGrpSpPr>
          <p:cNvPr id="284" name="Group 118"/>
          <p:cNvGrpSpPr>
            <a:grpSpLocks/>
          </p:cNvGrpSpPr>
          <p:nvPr/>
        </p:nvGrpSpPr>
        <p:grpSpPr bwMode="auto">
          <a:xfrm>
            <a:off x="5292080" y="3763829"/>
            <a:ext cx="3306762" cy="1493837"/>
            <a:chOff x="3019" y="2637"/>
            <a:chExt cx="2083" cy="941"/>
          </a:xfrm>
        </p:grpSpPr>
        <p:sp>
          <p:nvSpPr>
            <p:cNvPr id="285" name="Rectangle 119"/>
            <p:cNvSpPr>
              <a:spLocks noChangeArrowheads="1"/>
            </p:cNvSpPr>
            <p:nvPr/>
          </p:nvSpPr>
          <p:spPr bwMode="auto">
            <a:xfrm>
              <a:off x="3454" y="266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286" name="Rectangle 120"/>
            <p:cNvSpPr>
              <a:spLocks noChangeArrowheads="1"/>
            </p:cNvSpPr>
            <p:nvPr/>
          </p:nvSpPr>
          <p:spPr bwMode="auto">
            <a:xfrm>
              <a:off x="3661" y="2667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[0]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87" name="Rectangle 121"/>
            <p:cNvSpPr>
              <a:spLocks noChangeArrowheads="1"/>
            </p:cNvSpPr>
            <p:nvPr/>
          </p:nvSpPr>
          <p:spPr bwMode="auto">
            <a:xfrm>
              <a:off x="4187" y="2667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[1]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88" name="Rectangle 122"/>
            <p:cNvSpPr>
              <a:spLocks noChangeArrowheads="1"/>
            </p:cNvSpPr>
            <p:nvPr/>
          </p:nvSpPr>
          <p:spPr bwMode="auto">
            <a:xfrm>
              <a:off x="4710" y="2667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[2]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89" name="Rectangle 123"/>
            <p:cNvSpPr>
              <a:spLocks noChangeArrowheads="1"/>
            </p:cNvSpPr>
            <p:nvPr/>
          </p:nvSpPr>
          <p:spPr bwMode="auto">
            <a:xfrm>
              <a:off x="3527" y="2659"/>
              <a:ext cx="6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90" name="Line 124"/>
            <p:cNvSpPr>
              <a:spLocks noChangeShapeType="1"/>
            </p:cNvSpPr>
            <p:nvPr/>
          </p:nvSpPr>
          <p:spPr bwMode="auto">
            <a:xfrm>
              <a:off x="3527" y="2659"/>
              <a:ext cx="0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91" name="Rectangle 125"/>
            <p:cNvSpPr>
              <a:spLocks noChangeArrowheads="1"/>
            </p:cNvSpPr>
            <p:nvPr/>
          </p:nvSpPr>
          <p:spPr bwMode="auto">
            <a:xfrm>
              <a:off x="3145" y="2903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[0]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92" name="Rectangle 126"/>
            <p:cNvSpPr>
              <a:spLocks noChangeArrowheads="1"/>
            </p:cNvSpPr>
            <p:nvPr/>
          </p:nvSpPr>
          <p:spPr bwMode="auto">
            <a:xfrm>
              <a:off x="3749" y="29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93" name="Rectangle 127"/>
            <p:cNvSpPr>
              <a:spLocks noChangeArrowheads="1"/>
            </p:cNvSpPr>
            <p:nvPr/>
          </p:nvSpPr>
          <p:spPr bwMode="auto">
            <a:xfrm>
              <a:off x="4274" y="29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94" name="Rectangle 128"/>
            <p:cNvSpPr>
              <a:spLocks noChangeArrowheads="1"/>
            </p:cNvSpPr>
            <p:nvPr/>
          </p:nvSpPr>
          <p:spPr bwMode="auto">
            <a:xfrm>
              <a:off x="4798" y="29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295" name="Rectangle 129"/>
            <p:cNvSpPr>
              <a:spLocks noChangeArrowheads="1"/>
            </p:cNvSpPr>
            <p:nvPr/>
          </p:nvSpPr>
          <p:spPr bwMode="auto">
            <a:xfrm>
              <a:off x="3019" y="2886"/>
              <a:ext cx="50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96" name="Line 130"/>
            <p:cNvSpPr>
              <a:spLocks noChangeShapeType="1"/>
            </p:cNvSpPr>
            <p:nvPr/>
          </p:nvSpPr>
          <p:spPr bwMode="auto">
            <a:xfrm>
              <a:off x="3019" y="2886"/>
              <a:ext cx="5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97" name="Rectangle 131"/>
            <p:cNvSpPr>
              <a:spLocks noChangeArrowheads="1"/>
            </p:cNvSpPr>
            <p:nvPr/>
          </p:nvSpPr>
          <p:spPr bwMode="auto">
            <a:xfrm>
              <a:off x="3527" y="2886"/>
              <a:ext cx="6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98" name="Line 132"/>
            <p:cNvSpPr>
              <a:spLocks noChangeShapeType="1"/>
            </p:cNvSpPr>
            <p:nvPr/>
          </p:nvSpPr>
          <p:spPr bwMode="auto">
            <a:xfrm>
              <a:off x="3527" y="28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99" name="Line 133"/>
            <p:cNvSpPr>
              <a:spLocks noChangeShapeType="1"/>
            </p:cNvSpPr>
            <p:nvPr/>
          </p:nvSpPr>
          <p:spPr bwMode="auto">
            <a:xfrm>
              <a:off x="3527" y="2886"/>
              <a:ext cx="0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0" name="Rectangle 134"/>
            <p:cNvSpPr>
              <a:spLocks noChangeArrowheads="1"/>
            </p:cNvSpPr>
            <p:nvPr/>
          </p:nvSpPr>
          <p:spPr bwMode="auto">
            <a:xfrm>
              <a:off x="3533" y="2886"/>
              <a:ext cx="51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1" name="Line 135"/>
            <p:cNvSpPr>
              <a:spLocks noChangeShapeType="1"/>
            </p:cNvSpPr>
            <p:nvPr/>
          </p:nvSpPr>
          <p:spPr bwMode="auto">
            <a:xfrm>
              <a:off x="3533" y="2886"/>
              <a:ext cx="5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2" name="Rectangle 136"/>
            <p:cNvSpPr>
              <a:spLocks noChangeArrowheads="1"/>
            </p:cNvSpPr>
            <p:nvPr/>
          </p:nvSpPr>
          <p:spPr bwMode="auto">
            <a:xfrm>
              <a:off x="4059" y="2886"/>
              <a:ext cx="51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3" name="Line 137"/>
            <p:cNvSpPr>
              <a:spLocks noChangeShapeType="1"/>
            </p:cNvSpPr>
            <p:nvPr/>
          </p:nvSpPr>
          <p:spPr bwMode="auto">
            <a:xfrm>
              <a:off x="4059" y="2886"/>
              <a:ext cx="5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4" name="Rectangle 138"/>
            <p:cNvSpPr>
              <a:spLocks noChangeArrowheads="1"/>
            </p:cNvSpPr>
            <p:nvPr/>
          </p:nvSpPr>
          <p:spPr bwMode="auto">
            <a:xfrm>
              <a:off x="4577" y="2886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5" name="Line 139"/>
            <p:cNvSpPr>
              <a:spLocks noChangeShapeType="1"/>
            </p:cNvSpPr>
            <p:nvPr/>
          </p:nvSpPr>
          <p:spPr bwMode="auto">
            <a:xfrm>
              <a:off x="4577" y="288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6" name="Line 140"/>
            <p:cNvSpPr>
              <a:spLocks noChangeShapeType="1"/>
            </p:cNvSpPr>
            <p:nvPr/>
          </p:nvSpPr>
          <p:spPr bwMode="auto">
            <a:xfrm>
              <a:off x="4577" y="2886"/>
              <a:ext cx="0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7" name="Rectangle 141"/>
            <p:cNvSpPr>
              <a:spLocks noChangeArrowheads="1"/>
            </p:cNvSpPr>
            <p:nvPr/>
          </p:nvSpPr>
          <p:spPr bwMode="auto">
            <a:xfrm>
              <a:off x="4584" y="2886"/>
              <a:ext cx="51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8" name="Line 142"/>
            <p:cNvSpPr>
              <a:spLocks noChangeShapeType="1"/>
            </p:cNvSpPr>
            <p:nvPr/>
          </p:nvSpPr>
          <p:spPr bwMode="auto">
            <a:xfrm>
              <a:off x="4584" y="2886"/>
              <a:ext cx="5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09" name="Rectangle 143"/>
            <p:cNvSpPr>
              <a:spLocks noChangeArrowheads="1"/>
            </p:cNvSpPr>
            <p:nvPr/>
          </p:nvSpPr>
          <p:spPr bwMode="auto">
            <a:xfrm>
              <a:off x="3527" y="2894"/>
              <a:ext cx="6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10" name="Line 144"/>
            <p:cNvSpPr>
              <a:spLocks noChangeShapeType="1"/>
            </p:cNvSpPr>
            <p:nvPr/>
          </p:nvSpPr>
          <p:spPr bwMode="auto">
            <a:xfrm>
              <a:off x="3527" y="2894"/>
              <a:ext cx="0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11" name="Rectangle 145"/>
            <p:cNvSpPr>
              <a:spLocks noChangeArrowheads="1"/>
            </p:cNvSpPr>
            <p:nvPr/>
          </p:nvSpPr>
          <p:spPr bwMode="auto">
            <a:xfrm>
              <a:off x="3145" y="3130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[1]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312" name="Rectangle 146"/>
            <p:cNvSpPr>
              <a:spLocks noChangeArrowheads="1"/>
            </p:cNvSpPr>
            <p:nvPr/>
          </p:nvSpPr>
          <p:spPr bwMode="auto">
            <a:xfrm>
              <a:off x="3749" y="3130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FF0066"/>
                  </a:solidFill>
                  <a:latin typeface="Consolas" pitchFamily="49" charset="0"/>
                  <a:ea typeface="바탕" pitchFamily="18" charset="-127"/>
                </a:rPr>
                <a:t>5</a:t>
              </a:r>
              <a:endParaRPr lang="en-US" altLang="ko-KR" sz="2000">
                <a:solidFill>
                  <a:srgbClr val="FF0066"/>
                </a:solidFill>
                <a:latin typeface="Consolas" pitchFamily="49" charset="0"/>
              </a:endParaRPr>
            </a:p>
          </p:txBody>
        </p:sp>
        <p:sp>
          <p:nvSpPr>
            <p:cNvPr id="313" name="Rectangle 147"/>
            <p:cNvSpPr>
              <a:spLocks noChangeArrowheads="1"/>
            </p:cNvSpPr>
            <p:nvPr/>
          </p:nvSpPr>
          <p:spPr bwMode="auto">
            <a:xfrm>
              <a:off x="4274" y="3130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314" name="Rectangle 148"/>
            <p:cNvSpPr>
              <a:spLocks noChangeArrowheads="1"/>
            </p:cNvSpPr>
            <p:nvPr/>
          </p:nvSpPr>
          <p:spPr bwMode="auto">
            <a:xfrm>
              <a:off x="4798" y="3130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2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315" name="Rectangle 149"/>
            <p:cNvSpPr>
              <a:spLocks noChangeArrowheads="1"/>
            </p:cNvSpPr>
            <p:nvPr/>
          </p:nvSpPr>
          <p:spPr bwMode="auto">
            <a:xfrm>
              <a:off x="3527" y="3122"/>
              <a:ext cx="6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16" name="Line 150"/>
            <p:cNvSpPr>
              <a:spLocks noChangeShapeType="1"/>
            </p:cNvSpPr>
            <p:nvPr/>
          </p:nvSpPr>
          <p:spPr bwMode="auto">
            <a:xfrm>
              <a:off x="3527" y="3122"/>
              <a:ext cx="0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17" name="Rectangle 151"/>
            <p:cNvSpPr>
              <a:spLocks noChangeArrowheads="1"/>
            </p:cNvSpPr>
            <p:nvPr/>
          </p:nvSpPr>
          <p:spPr bwMode="auto">
            <a:xfrm>
              <a:off x="3145" y="3358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[2]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318" name="Rectangle 152"/>
            <p:cNvSpPr>
              <a:spLocks noChangeArrowheads="1"/>
            </p:cNvSpPr>
            <p:nvPr/>
          </p:nvSpPr>
          <p:spPr bwMode="auto">
            <a:xfrm>
              <a:off x="3749" y="335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3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319" name="Rectangle 153"/>
            <p:cNvSpPr>
              <a:spLocks noChangeArrowheads="1"/>
            </p:cNvSpPr>
            <p:nvPr/>
          </p:nvSpPr>
          <p:spPr bwMode="auto">
            <a:xfrm>
              <a:off x="4274" y="335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7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320" name="Rectangle 154"/>
            <p:cNvSpPr>
              <a:spLocks noChangeArrowheads="1"/>
            </p:cNvSpPr>
            <p:nvPr/>
          </p:nvSpPr>
          <p:spPr bwMode="auto">
            <a:xfrm>
              <a:off x="4798" y="335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321" name="Rectangle 155"/>
            <p:cNvSpPr>
              <a:spLocks noChangeArrowheads="1"/>
            </p:cNvSpPr>
            <p:nvPr/>
          </p:nvSpPr>
          <p:spPr bwMode="auto">
            <a:xfrm>
              <a:off x="3527" y="3350"/>
              <a:ext cx="6" cy="22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22" name="Line 156"/>
            <p:cNvSpPr>
              <a:spLocks noChangeShapeType="1"/>
            </p:cNvSpPr>
            <p:nvPr/>
          </p:nvSpPr>
          <p:spPr bwMode="auto">
            <a:xfrm>
              <a:off x="3527" y="3350"/>
              <a:ext cx="0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323" name="Rectangle 157"/>
            <p:cNvSpPr>
              <a:spLocks noChangeArrowheads="1"/>
            </p:cNvSpPr>
            <p:nvPr/>
          </p:nvSpPr>
          <p:spPr bwMode="auto">
            <a:xfrm>
              <a:off x="3167" y="2637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ko-KR" sz="24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A</a:t>
              </a:r>
              <a:r>
                <a:rPr lang="en-US" altLang="ko-KR" sz="2400" baseline="30000">
                  <a:solidFill>
                    <a:srgbClr val="000000"/>
                  </a:solidFill>
                  <a:latin typeface="Consolas" pitchFamily="49" charset="0"/>
                  <a:ea typeface="바탕" pitchFamily="18" charset="-127"/>
                </a:rPr>
                <a:t>2</a:t>
              </a:r>
            </a:p>
          </p:txBody>
        </p:sp>
      </p:grpSp>
      <p:sp>
        <p:nvSpPr>
          <p:cNvPr id="324" name="Oval 40"/>
          <p:cNvSpPr>
            <a:spLocks noChangeArrowheads="1"/>
          </p:cNvSpPr>
          <p:nvPr/>
        </p:nvSpPr>
        <p:spPr bwMode="auto">
          <a:xfrm>
            <a:off x="3275682" y="1968078"/>
            <a:ext cx="504825" cy="393700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25" name="오른쪽 화살표 324"/>
          <p:cNvSpPr/>
          <p:nvPr/>
        </p:nvSpPr>
        <p:spPr bwMode="auto">
          <a:xfrm>
            <a:off x="4397616" y="1820490"/>
            <a:ext cx="462416" cy="70961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355976" y="1447428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aseline="30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7" name="오른쪽 화살표 326"/>
          <p:cNvSpPr/>
          <p:nvPr/>
        </p:nvSpPr>
        <p:spPr bwMode="auto">
          <a:xfrm>
            <a:off x="293160" y="4014703"/>
            <a:ext cx="462416" cy="70961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51520" y="3686601"/>
            <a:ext cx="420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aseline="30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29" name="Oval 40"/>
          <p:cNvSpPr>
            <a:spLocks noChangeArrowheads="1"/>
          </p:cNvSpPr>
          <p:nvPr/>
        </p:nvSpPr>
        <p:spPr bwMode="auto">
          <a:xfrm>
            <a:off x="7920682" y="1650688"/>
            <a:ext cx="504825" cy="393700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30" name="Oval 40"/>
          <p:cNvSpPr>
            <a:spLocks noChangeArrowheads="1"/>
          </p:cNvSpPr>
          <p:nvPr/>
        </p:nvSpPr>
        <p:spPr bwMode="auto">
          <a:xfrm>
            <a:off x="6180137" y="2387228"/>
            <a:ext cx="504825" cy="393700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31" name="오른쪽 화살표 330"/>
          <p:cNvSpPr/>
          <p:nvPr/>
        </p:nvSpPr>
        <p:spPr bwMode="auto">
          <a:xfrm>
            <a:off x="4685648" y="4054773"/>
            <a:ext cx="462416" cy="70961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644008" y="3726671"/>
            <a:ext cx="420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aseline="30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3" name="Oval 40"/>
          <p:cNvSpPr>
            <a:spLocks noChangeArrowheads="1"/>
          </p:cNvSpPr>
          <p:nvPr/>
        </p:nvSpPr>
        <p:spPr bwMode="auto">
          <a:xfrm>
            <a:off x="1906935" y="4518164"/>
            <a:ext cx="504825" cy="393700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34" name="Oval 40"/>
          <p:cNvSpPr>
            <a:spLocks noChangeArrowheads="1"/>
          </p:cNvSpPr>
          <p:nvPr/>
        </p:nvSpPr>
        <p:spPr bwMode="auto">
          <a:xfrm>
            <a:off x="2770857" y="4124414"/>
            <a:ext cx="504825" cy="393700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06529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Transitive Closure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2"/>
                </a:solidFill>
              </a:rPr>
              <a:t>transitive closure matrix</a:t>
            </a:r>
            <a:r>
              <a:rPr lang="en-US" altLang="ko-KR" dirty="0"/>
              <a:t>, denoted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+</a:t>
            </a:r>
            <a:r>
              <a:rPr lang="en-US" altLang="ko-KR" baseline="30000" dirty="0"/>
              <a:t> </a:t>
            </a:r>
            <a:r>
              <a:rPr lang="en-US" altLang="ko-KR" dirty="0"/>
              <a:t>,  of a directed graph </a:t>
            </a:r>
            <a:r>
              <a:rPr lang="en-US" altLang="ko-KR" i="1" dirty="0">
                <a:latin typeface="Times New Roman" pitchFamily="18" charset="0"/>
              </a:rPr>
              <a:t>G</a:t>
            </a:r>
            <a:r>
              <a:rPr lang="en-US" altLang="ko-KR" dirty="0"/>
              <a:t>, is a matrix such that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+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][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</a:t>
            </a:r>
            <a:r>
              <a:rPr lang="en-US" altLang="ko-KR" dirty="0"/>
              <a:t> = 1, if there is path of length </a:t>
            </a:r>
            <a:r>
              <a:rPr lang="en-US" altLang="ko-KR" dirty="0">
                <a:latin typeface="Times New Roman" pitchFamily="18" charset="0"/>
              </a:rPr>
              <a:t>&gt;</a:t>
            </a:r>
            <a:r>
              <a:rPr lang="en-US" altLang="ko-KR" dirty="0"/>
              <a:t> 0 from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/>
              <a:t> to 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/>
              <a:t>;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+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][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</a:t>
            </a:r>
            <a:r>
              <a:rPr lang="en-US" altLang="ko-KR" dirty="0"/>
              <a:t> = 0, otherwise.</a:t>
            </a:r>
          </a:p>
          <a:p>
            <a:pPr lvl="1">
              <a:buFont typeface="Wingdings" pitchFamily="2" charset="2"/>
              <a:buChar char="à"/>
            </a:pPr>
            <a:r>
              <a:rPr lang="en-US" altLang="ko-KR" dirty="0">
                <a:sym typeface="Wingdings" pitchFamily="2" charset="2"/>
              </a:rPr>
              <a:t>Modify cost so that 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cost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[</a:t>
            </a:r>
            <a:r>
              <a:rPr lang="en-US" altLang="ko-KR" i="1" dirty="0" err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][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]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=</a:t>
            </a:r>
            <a:r>
              <a:rPr lang="en-US" altLang="ko-KR" dirty="0">
                <a:sym typeface="Wingdings" pitchFamily="2" charset="2"/>
              </a:rPr>
              <a:t>1, if 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&lt;</a:t>
            </a:r>
            <a:r>
              <a:rPr lang="en-US" altLang="ko-KR" i="1" dirty="0" err="1">
                <a:latin typeface="Times New Roman" pitchFamily="18" charset="0"/>
                <a:sym typeface="Wingdings" pitchFamily="2" charset="2"/>
              </a:rPr>
              <a:t>i,j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&gt;</a:t>
            </a:r>
            <a:r>
              <a:rPr lang="en-US" altLang="ko-KR" dirty="0">
                <a:sym typeface="Wingdings" pitchFamily="2" charset="2"/>
              </a:rPr>
              <a:t> is an edge in 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G</a:t>
            </a:r>
            <a:r>
              <a:rPr lang="en-US" altLang="ko-KR" dirty="0">
                <a:sym typeface="Wingdings" pitchFamily="2" charset="2"/>
              </a:rPr>
              <a:t> and 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cost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[</a:t>
            </a:r>
            <a:r>
              <a:rPr lang="en-US" altLang="ko-KR" i="1" dirty="0" err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][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]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= </a:t>
            </a:r>
            <a:r>
              <a:rPr lang="en-US" altLang="ko-KR" dirty="0">
                <a:latin typeface="Times New Roman" pitchFamily="18" charset="0"/>
              </a:rPr>
              <a:t>∞</a:t>
            </a:r>
            <a:r>
              <a:rPr lang="en-US" altLang="ko-KR" dirty="0"/>
              <a:t>, otherwise. </a:t>
            </a:r>
          </a:p>
          <a:p>
            <a:pPr lvl="1">
              <a:buFont typeface="Wingdings" pitchFamily="2" charset="2"/>
              <a:buChar char="à"/>
            </a:pPr>
            <a:r>
              <a:rPr lang="en-US" altLang="ko-KR" dirty="0"/>
              <a:t>Apply </a:t>
            </a:r>
            <a:r>
              <a:rPr lang="en-US" altLang="ko-KR" dirty="0" err="1"/>
              <a:t>allcost</a:t>
            </a:r>
            <a:r>
              <a:rPr lang="en-US" altLang="ko-KR" dirty="0"/>
              <a:t> function by replacing ‘if’ statement with </a:t>
            </a:r>
            <a:r>
              <a:rPr lang="en-US" altLang="ko-KR" sz="1600" dirty="0">
                <a:latin typeface="Courier New" pitchFamily="49" charset="0"/>
              </a:rPr>
              <a:t>distance[</a:t>
            </a:r>
            <a:r>
              <a:rPr lang="en-US" altLang="ko-KR" sz="1600" dirty="0" err="1">
                <a:latin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</a:rPr>
              <a:t>][j] = distance[</a:t>
            </a:r>
            <a:r>
              <a:rPr lang="en-US" altLang="ko-KR" sz="1600" dirty="0" err="1">
                <a:latin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</a:rPr>
              <a:t>][j] || 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 dirty="0">
                <a:latin typeface="Courier New" pitchFamily="49" charset="0"/>
              </a:rPr>
              <a:t>                       distance[</a:t>
            </a:r>
            <a:r>
              <a:rPr lang="en-US" altLang="ko-KR" sz="1600" dirty="0" err="1">
                <a:latin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</a:rPr>
              <a:t>][k]&amp;&amp;distance[k][j];</a:t>
            </a:r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2"/>
                </a:solidFill>
              </a:rPr>
              <a:t>reflexive closure matrix</a:t>
            </a:r>
            <a:r>
              <a:rPr lang="en-US" altLang="ko-KR" dirty="0"/>
              <a:t>, denoted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*</a:t>
            </a:r>
            <a:r>
              <a:rPr lang="en-US" altLang="ko-KR" baseline="30000" dirty="0"/>
              <a:t> </a:t>
            </a:r>
            <a:r>
              <a:rPr lang="en-US" altLang="ko-KR" dirty="0"/>
              <a:t>,  of a directed graph </a:t>
            </a:r>
            <a:r>
              <a:rPr lang="en-US" altLang="ko-KR" i="1" dirty="0">
                <a:latin typeface="Times New Roman" pitchFamily="18" charset="0"/>
              </a:rPr>
              <a:t>G</a:t>
            </a:r>
            <a:r>
              <a:rPr lang="en-US" altLang="ko-KR" dirty="0"/>
              <a:t>, is a matrix such that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*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][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</a:t>
            </a:r>
            <a:r>
              <a:rPr lang="en-US" altLang="ko-KR" dirty="0"/>
              <a:t> = 1, if there is path of length ≥ 0 from</a:t>
            </a:r>
            <a:r>
              <a:rPr lang="en-US" altLang="ko-KR" i="1" dirty="0">
                <a:latin typeface="Times New Roman" pitchFamily="18" charset="0"/>
              </a:rPr>
              <a:t>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/>
              <a:t> to 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/>
              <a:t>;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>
                <a:latin typeface="Times New Roman" pitchFamily="18" charset="0"/>
              </a:rPr>
              <a:t>A</a:t>
            </a:r>
            <a:r>
              <a:rPr lang="en-US" altLang="ko-KR" i="1" baseline="30000" dirty="0">
                <a:latin typeface="Times New Roman" pitchFamily="18" charset="0"/>
              </a:rPr>
              <a:t>*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][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</a:t>
            </a:r>
            <a:r>
              <a:rPr lang="en-US" altLang="ko-KR" dirty="0"/>
              <a:t> = 0, otherwise.</a:t>
            </a:r>
          </a:p>
          <a:p>
            <a:pPr lvl="1">
              <a:buFontTx/>
              <a:buNone/>
            </a:pPr>
            <a:r>
              <a:rPr lang="en-US" altLang="ko-KR" dirty="0">
                <a:sym typeface="Wingdings" pitchFamily="2" charset="2"/>
              </a:rPr>
              <a:t> Obtainable by setting the diagonal elements in A</a:t>
            </a:r>
            <a:r>
              <a:rPr lang="en-US" altLang="ko-KR" baseline="30000" dirty="0">
                <a:sym typeface="Wingdings" pitchFamily="2" charset="2"/>
              </a:rPr>
              <a:t>+</a:t>
            </a:r>
            <a:r>
              <a:rPr lang="en-US" altLang="ko-KR" dirty="0">
                <a:sym typeface="Wingdings" pitchFamily="2" charset="2"/>
              </a:rPr>
              <a:t> to 1</a:t>
            </a:r>
            <a:endParaRPr lang="ko-KR" altLang="en-US" dirty="0">
              <a:sym typeface="Wingdings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B57A34E-758B-41CB-9861-12308DF6145C}" type="slidenum">
              <a:rPr lang="en-US" altLang="ko-KR"/>
              <a:pPr/>
              <a:t>115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6477641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Transitive Closure</a:t>
            </a:r>
          </a:p>
        </p:txBody>
      </p:sp>
      <p:sp>
        <p:nvSpPr>
          <p:cNvPr id="2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13722A7-0694-439F-B265-8356D37B5CF5}" type="slidenum">
              <a:rPr lang="en-US" altLang="ko-KR"/>
              <a:pPr/>
              <a:t>116</a:t>
            </a:fld>
            <a:r>
              <a:rPr lang="en-US" altLang="ko-KR"/>
              <a:t> -</a:t>
            </a:r>
          </a:p>
        </p:txBody>
      </p:sp>
      <p:sp>
        <p:nvSpPr>
          <p:cNvPr id="166915" name="Oval 3"/>
          <p:cNvSpPr>
            <a:spLocks noChangeArrowheads="1"/>
          </p:cNvSpPr>
          <p:nvPr/>
        </p:nvSpPr>
        <p:spPr bwMode="auto">
          <a:xfrm>
            <a:off x="717550" y="2216150"/>
            <a:ext cx="557213" cy="571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395288" y="23034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6917" name="Oval 5"/>
          <p:cNvSpPr>
            <a:spLocks noChangeArrowheads="1"/>
          </p:cNvSpPr>
          <p:nvPr/>
        </p:nvSpPr>
        <p:spPr bwMode="auto">
          <a:xfrm>
            <a:off x="1673225" y="2216150"/>
            <a:ext cx="555625" cy="571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1331913" y="23034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l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6919" name="Oval 7"/>
          <p:cNvSpPr>
            <a:spLocks noChangeArrowheads="1"/>
          </p:cNvSpPr>
          <p:nvPr/>
        </p:nvSpPr>
        <p:spPr bwMode="auto">
          <a:xfrm>
            <a:off x="2627313" y="2216150"/>
            <a:ext cx="557212" cy="571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2268538" y="23034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6921" name="Oval 9"/>
          <p:cNvSpPr>
            <a:spLocks noChangeArrowheads="1"/>
          </p:cNvSpPr>
          <p:nvPr/>
        </p:nvSpPr>
        <p:spPr bwMode="auto">
          <a:xfrm>
            <a:off x="3581400" y="2216150"/>
            <a:ext cx="557213" cy="571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3203575" y="23034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6923" name="Oval 11"/>
          <p:cNvSpPr>
            <a:spLocks noChangeArrowheads="1"/>
          </p:cNvSpPr>
          <p:nvPr/>
        </p:nvSpPr>
        <p:spPr bwMode="auto">
          <a:xfrm>
            <a:off x="4537075" y="2216150"/>
            <a:ext cx="557213" cy="571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4206875" y="23034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6925" name="Line 13"/>
          <p:cNvSpPr>
            <a:spLocks noChangeShapeType="1"/>
          </p:cNvSpPr>
          <p:nvPr/>
        </p:nvSpPr>
        <p:spPr bwMode="auto">
          <a:xfrm>
            <a:off x="1282700" y="2501900"/>
            <a:ext cx="3825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>
            <a:off x="2238375" y="25019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3192463" y="2501900"/>
            <a:ext cx="382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4148138" y="25019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6929" name="Arc 17"/>
          <p:cNvSpPr>
            <a:spLocks/>
          </p:cNvSpPr>
          <p:nvPr/>
        </p:nvSpPr>
        <p:spPr bwMode="auto">
          <a:xfrm>
            <a:off x="2908300" y="1817688"/>
            <a:ext cx="1909763" cy="588962"/>
          </a:xfrm>
          <a:custGeom>
            <a:avLst/>
            <a:gdLst>
              <a:gd name="G0" fmla="+- 20498 0 0"/>
              <a:gd name="G1" fmla="+- 21600 0 0"/>
              <a:gd name="G2" fmla="+- 21600 0 0"/>
              <a:gd name="T0" fmla="*/ 0 w 40752"/>
              <a:gd name="T1" fmla="*/ 14789 h 21600"/>
              <a:gd name="T2" fmla="*/ 40752 w 40752"/>
              <a:gd name="T3" fmla="*/ 14095 h 21600"/>
              <a:gd name="T4" fmla="*/ 20498 w 4075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752" h="21600" fill="none" extrusionOk="0">
                <a:moveTo>
                  <a:pt x="-1" y="14788"/>
                </a:moveTo>
                <a:cubicBezTo>
                  <a:pt x="2934" y="5958"/>
                  <a:pt x="11193" y="-1"/>
                  <a:pt x="20498" y="0"/>
                </a:cubicBezTo>
                <a:cubicBezTo>
                  <a:pt x="29532" y="0"/>
                  <a:pt x="37613" y="5623"/>
                  <a:pt x="40752" y="14094"/>
                </a:cubicBezTo>
              </a:path>
              <a:path w="40752" h="21600" stroke="0" extrusionOk="0">
                <a:moveTo>
                  <a:pt x="-1" y="14788"/>
                </a:moveTo>
                <a:cubicBezTo>
                  <a:pt x="2934" y="5958"/>
                  <a:pt x="11193" y="-1"/>
                  <a:pt x="20498" y="0"/>
                </a:cubicBezTo>
                <a:cubicBezTo>
                  <a:pt x="29532" y="0"/>
                  <a:pt x="37613" y="5623"/>
                  <a:pt x="40752" y="14094"/>
                </a:cubicBezTo>
                <a:lnTo>
                  <a:pt x="20498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graphicFrame>
        <p:nvGraphicFramePr>
          <p:cNvPr id="166930" name="Object 18"/>
          <p:cNvGraphicFramePr>
            <a:graphicFrameLocks/>
          </p:cNvGraphicFramePr>
          <p:nvPr/>
        </p:nvGraphicFramePr>
        <p:xfrm>
          <a:off x="5041900" y="1054100"/>
          <a:ext cx="36068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5" name="Document" r:id="rId3" imgW="2876198" imgH="2082603" progId="Word.Document.8">
                  <p:embed/>
                </p:oleObj>
              </mc:Choice>
              <mc:Fallback>
                <p:oleObj name="Document" r:id="rId3" imgW="2876198" imgH="208260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054100"/>
                        <a:ext cx="3606800" cy="2603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1" name="Object 19"/>
          <p:cNvGraphicFramePr>
            <a:graphicFrameLocks/>
          </p:cNvGraphicFramePr>
          <p:nvPr/>
        </p:nvGraphicFramePr>
        <p:xfrm>
          <a:off x="5041900" y="4000500"/>
          <a:ext cx="34163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6" name="Document" r:id="rId5" imgW="2724290" imgH="1828522" progId="Word.Document.8">
                  <p:embed/>
                </p:oleObj>
              </mc:Choice>
              <mc:Fallback>
                <p:oleObj name="Document" r:id="rId5" imgW="2724290" imgH="182852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000500"/>
                        <a:ext cx="3416300" cy="2286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2" name="Object 20"/>
          <p:cNvGraphicFramePr>
            <a:graphicFrameLocks/>
          </p:cNvGraphicFramePr>
          <p:nvPr/>
        </p:nvGraphicFramePr>
        <p:xfrm>
          <a:off x="1219200" y="4000500"/>
          <a:ext cx="34163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7" name="Document" r:id="rId7" imgW="2724290" imgH="1828522" progId="Word.Document.8">
                  <p:embed/>
                </p:oleObj>
              </mc:Choice>
              <mc:Fallback>
                <p:oleObj name="Document" r:id="rId7" imgW="2724290" imgH="182852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00500"/>
                        <a:ext cx="3416300" cy="2286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1504950" y="3019425"/>
            <a:ext cx="248145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(a) digraph G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4375150" y="3019425"/>
            <a:ext cx="459741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(b) adjacency matrix A for G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6935" name="Rectangle 23"/>
          <p:cNvSpPr>
            <a:spLocks noChangeArrowheads="1"/>
          </p:cNvSpPr>
          <p:nvPr/>
        </p:nvSpPr>
        <p:spPr bwMode="auto">
          <a:xfrm>
            <a:off x="5943600" y="5961063"/>
            <a:ext cx="144751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(d) A</a:t>
            </a:r>
            <a:r>
              <a:rPr lang="en-US" altLang="ko-KR" sz="2000" baseline="30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*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6936" name="Rectangle 24"/>
          <p:cNvSpPr>
            <a:spLocks noChangeArrowheads="1"/>
          </p:cNvSpPr>
          <p:nvPr/>
        </p:nvSpPr>
        <p:spPr bwMode="auto">
          <a:xfrm>
            <a:off x="2044700" y="5961063"/>
            <a:ext cx="144751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(c) A</a:t>
            </a:r>
            <a:r>
              <a:rPr lang="en-US" altLang="ko-KR" sz="2000" baseline="30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+</a:t>
            </a:r>
            <a:endParaRPr lang="en-US" altLang="ko-KR" sz="20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57031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22313" y="1772816"/>
            <a:ext cx="7772400" cy="1362075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Activity Networks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755576" y="1916832"/>
            <a:ext cx="7772400" cy="1386383"/>
          </a:xfrm>
        </p:spPr>
        <p:txBody>
          <a:bodyPr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Activity-on-Vertex Networks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Activity-on-Edge Networks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117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962766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Activity on Vertex Networks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An </a:t>
            </a:r>
            <a:r>
              <a:rPr lang="en-US" altLang="ko-KR" sz="2000" dirty="0">
                <a:solidFill>
                  <a:schemeClr val="accent2"/>
                </a:solidFill>
              </a:rPr>
              <a:t>activity on vertex</a:t>
            </a:r>
            <a:r>
              <a:rPr lang="en-US" altLang="ko-KR" sz="2000" dirty="0"/>
              <a:t>, or </a:t>
            </a:r>
            <a:r>
              <a:rPr lang="en-US" altLang="ko-KR" sz="2000" dirty="0">
                <a:solidFill>
                  <a:schemeClr val="accent2"/>
                </a:solidFill>
              </a:rPr>
              <a:t>AOV</a:t>
            </a:r>
            <a:r>
              <a:rPr lang="en-US" altLang="ko-KR" sz="2000" dirty="0"/>
              <a:t>, network is a directed graph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/>
              <a:t> in which the </a:t>
            </a:r>
            <a:r>
              <a:rPr lang="en-US" altLang="ko-KR" sz="2000" b="1" dirty="0"/>
              <a:t>vertices represent tasks or activities </a:t>
            </a:r>
            <a:r>
              <a:rPr lang="en-US" altLang="ko-KR" sz="2000" dirty="0"/>
              <a:t>and the edges represent precedence relations between tasks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Vertex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 in an AOV network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/>
              <a:t> is a </a:t>
            </a:r>
            <a:r>
              <a:rPr lang="en-US" altLang="ko-KR" sz="2000" b="1" dirty="0"/>
              <a:t>predecessor</a:t>
            </a:r>
            <a:r>
              <a:rPr lang="en-US" altLang="ko-KR" sz="2000" dirty="0"/>
              <a:t> of vertex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iff</a:t>
            </a:r>
            <a:r>
              <a:rPr lang="en-US" altLang="ko-KR" sz="2000" dirty="0"/>
              <a:t> there is a directed path from vertex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 to vertex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If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 is a predecessor of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, then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 is a </a:t>
            </a:r>
            <a:r>
              <a:rPr lang="en-US" altLang="ko-KR" sz="2000" b="1" dirty="0">
                <a:solidFill>
                  <a:schemeClr val="accent2"/>
                </a:solidFill>
              </a:rPr>
              <a:t>successor</a:t>
            </a:r>
            <a:r>
              <a:rPr lang="en-US" altLang="ko-KR" sz="2000" dirty="0"/>
              <a:t> of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endParaRPr lang="en-US" altLang="ko-KR" sz="2000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Vertex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 is an </a:t>
            </a:r>
            <a:r>
              <a:rPr lang="en-US" altLang="ko-KR" sz="2000" b="1" dirty="0">
                <a:solidFill>
                  <a:schemeClr val="accent2"/>
                </a:solidFill>
              </a:rPr>
              <a:t>immediate predecessor</a:t>
            </a:r>
            <a:r>
              <a:rPr lang="en-US" altLang="ko-KR" sz="2000" dirty="0"/>
              <a:t> of vertex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iff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&lt;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 err="1">
                <a:latin typeface="Times New Roman" pitchFamily="18" charset="0"/>
              </a:rPr>
              <a:t>,</a:t>
            </a:r>
            <a:r>
              <a:rPr lang="en-US" altLang="ko-KR" sz="2000" i="1" dirty="0" err="1">
                <a:latin typeface="Times New Roman" pitchFamily="18" charset="0"/>
              </a:rPr>
              <a:t>j</a:t>
            </a:r>
            <a:r>
              <a:rPr lang="en-US" altLang="ko-KR" sz="2000" i="1" dirty="0">
                <a:latin typeface="Times New Roman" pitchFamily="18" charset="0"/>
              </a:rPr>
              <a:t>&gt;</a:t>
            </a:r>
            <a:r>
              <a:rPr lang="en-US" altLang="ko-KR" sz="2000" dirty="0"/>
              <a:t> is an edge in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If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 is an immediate predecessor of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, then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 is an </a:t>
            </a:r>
            <a:r>
              <a:rPr lang="en-US" altLang="ko-KR" sz="2000" b="1" dirty="0">
                <a:solidFill>
                  <a:schemeClr val="accent2"/>
                </a:solidFill>
              </a:rPr>
              <a:t>immediate successor</a:t>
            </a:r>
            <a:r>
              <a:rPr lang="en-US" altLang="ko-KR" sz="2000" b="1" dirty="0"/>
              <a:t> </a:t>
            </a:r>
            <a:r>
              <a:rPr lang="en-US" altLang="ko-KR" sz="2000" dirty="0"/>
              <a:t>of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E832621-AC4C-4ACB-9B11-3576F90CB31B}" type="slidenum">
              <a:rPr lang="en-US" altLang="ko-KR"/>
              <a:pPr/>
              <a:t>118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324912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AOV (1)</a:t>
            </a:r>
          </a:p>
        </p:txBody>
      </p:sp>
      <p:sp>
        <p:nvSpPr>
          <p:cNvPr id="11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76CFDBC-B5CA-46C1-B39B-C998B23BDF71}" type="slidenum">
              <a:rPr lang="en-US" altLang="ko-KR"/>
              <a:pPr/>
              <a:t>119</a:t>
            </a:fld>
            <a:r>
              <a:rPr lang="en-US" altLang="ko-KR"/>
              <a:t> -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755576" y="990600"/>
            <a:ext cx="18338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Course number</a:t>
            </a:r>
            <a:endParaRPr lang="en-US" altLang="ko-KR" sz="1600" dirty="0">
              <a:latin typeface="Consolas" pitchFamily="49" charset="0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3387725" y="990600"/>
            <a:ext cx="15517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Course name</a:t>
            </a:r>
            <a:endParaRPr lang="en-US" altLang="ko-KR" sz="1600" dirty="0">
              <a:latin typeface="Consolas" pitchFamily="49" charset="0"/>
            </a:endParaRP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6275388" y="990600"/>
            <a:ext cx="18338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Prerequisites</a:t>
            </a:r>
            <a:endParaRPr lang="en-US" altLang="ko-KR" sz="1600" dirty="0">
              <a:latin typeface="Consolas" pitchFamily="49" charset="0"/>
            </a:endParaRP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158875" y="13223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1158875" y="16430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C2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1158875" y="196215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C3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75" name="Rectangle 15"/>
          <p:cNvSpPr>
            <a:spLocks noChangeArrowheads="1"/>
          </p:cNvSpPr>
          <p:nvPr/>
        </p:nvSpPr>
        <p:spPr bwMode="auto">
          <a:xfrm>
            <a:off x="1158875" y="228282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C4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77" name="Rectangle 17"/>
          <p:cNvSpPr>
            <a:spLocks noChangeArrowheads="1"/>
          </p:cNvSpPr>
          <p:nvPr/>
        </p:nvSpPr>
        <p:spPr bwMode="auto">
          <a:xfrm>
            <a:off x="1158875" y="26035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C5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79" name="Rectangle 19"/>
          <p:cNvSpPr>
            <a:spLocks noChangeArrowheads="1"/>
          </p:cNvSpPr>
          <p:nvPr/>
        </p:nvSpPr>
        <p:spPr bwMode="auto">
          <a:xfrm>
            <a:off x="1158875" y="29225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C6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81" name="Rectangle 21"/>
          <p:cNvSpPr>
            <a:spLocks noChangeArrowheads="1"/>
          </p:cNvSpPr>
          <p:nvPr/>
        </p:nvSpPr>
        <p:spPr bwMode="auto">
          <a:xfrm>
            <a:off x="1158875" y="32432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C7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83" name="Rectangle 23"/>
          <p:cNvSpPr>
            <a:spLocks noChangeArrowheads="1"/>
          </p:cNvSpPr>
          <p:nvPr/>
        </p:nvSpPr>
        <p:spPr bwMode="auto">
          <a:xfrm>
            <a:off x="1158875" y="35639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C8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85" name="Rectangle 25"/>
          <p:cNvSpPr>
            <a:spLocks noChangeArrowheads="1"/>
          </p:cNvSpPr>
          <p:nvPr/>
        </p:nvSpPr>
        <p:spPr bwMode="auto">
          <a:xfrm>
            <a:off x="1158875" y="3883025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C9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87" name="Rectangle 27"/>
          <p:cNvSpPr>
            <a:spLocks noChangeArrowheads="1"/>
          </p:cNvSpPr>
          <p:nvPr/>
        </p:nvSpPr>
        <p:spPr bwMode="auto">
          <a:xfrm>
            <a:off x="1158875" y="4203700"/>
            <a:ext cx="42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C10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89" name="Rectangle 29"/>
          <p:cNvSpPr>
            <a:spLocks noChangeArrowheads="1"/>
          </p:cNvSpPr>
          <p:nvPr/>
        </p:nvSpPr>
        <p:spPr bwMode="auto">
          <a:xfrm>
            <a:off x="1158875" y="4524375"/>
            <a:ext cx="42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C11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91" name="Rectangle 31"/>
          <p:cNvSpPr>
            <a:spLocks noChangeArrowheads="1"/>
          </p:cNvSpPr>
          <p:nvPr/>
        </p:nvSpPr>
        <p:spPr bwMode="auto">
          <a:xfrm>
            <a:off x="1158875" y="4843463"/>
            <a:ext cx="42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C12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93" name="Rectangle 33"/>
          <p:cNvSpPr>
            <a:spLocks noChangeArrowheads="1"/>
          </p:cNvSpPr>
          <p:nvPr/>
        </p:nvSpPr>
        <p:spPr bwMode="auto">
          <a:xfrm>
            <a:off x="1158875" y="5164138"/>
            <a:ext cx="42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C13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95" name="Rectangle 35"/>
          <p:cNvSpPr>
            <a:spLocks noChangeArrowheads="1"/>
          </p:cNvSpPr>
          <p:nvPr/>
        </p:nvSpPr>
        <p:spPr bwMode="auto">
          <a:xfrm>
            <a:off x="1158875" y="5484813"/>
            <a:ext cx="42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C14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97" name="Rectangle 37"/>
          <p:cNvSpPr>
            <a:spLocks noChangeArrowheads="1"/>
          </p:cNvSpPr>
          <p:nvPr/>
        </p:nvSpPr>
        <p:spPr bwMode="auto">
          <a:xfrm>
            <a:off x="1158875" y="5803900"/>
            <a:ext cx="42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C15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8999" name="Rectangle 39"/>
          <p:cNvSpPr>
            <a:spLocks noChangeArrowheads="1"/>
          </p:cNvSpPr>
          <p:nvPr/>
        </p:nvSpPr>
        <p:spPr bwMode="auto">
          <a:xfrm>
            <a:off x="2876550" y="1322388"/>
            <a:ext cx="18338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Programming I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01" name="Rectangle 41"/>
          <p:cNvSpPr>
            <a:spLocks noChangeArrowheads="1"/>
          </p:cNvSpPr>
          <p:nvPr/>
        </p:nvSpPr>
        <p:spPr bwMode="auto">
          <a:xfrm>
            <a:off x="2876550" y="1643063"/>
            <a:ext cx="28212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Discrete Mathematics</a:t>
            </a:r>
            <a:endParaRPr lang="en-US" altLang="ko-KR" sz="1600" dirty="0">
              <a:latin typeface="Consolas" pitchFamily="49" charset="0"/>
            </a:endParaRPr>
          </a:p>
        </p:txBody>
      </p:sp>
      <p:sp>
        <p:nvSpPr>
          <p:cNvPr id="169003" name="Rectangle 43"/>
          <p:cNvSpPr>
            <a:spLocks noChangeArrowheads="1"/>
          </p:cNvSpPr>
          <p:nvPr/>
        </p:nvSpPr>
        <p:spPr bwMode="auto">
          <a:xfrm>
            <a:off x="2876550" y="1962150"/>
            <a:ext cx="2115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Data Structures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05" name="Rectangle 45"/>
          <p:cNvSpPr>
            <a:spLocks noChangeArrowheads="1"/>
          </p:cNvSpPr>
          <p:nvPr/>
        </p:nvSpPr>
        <p:spPr bwMode="auto">
          <a:xfrm>
            <a:off x="2876550" y="2282825"/>
            <a:ext cx="14106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Calculus I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07" name="Rectangle 47"/>
          <p:cNvSpPr>
            <a:spLocks noChangeArrowheads="1"/>
          </p:cNvSpPr>
          <p:nvPr/>
        </p:nvSpPr>
        <p:spPr bwMode="auto">
          <a:xfrm>
            <a:off x="2876550" y="2603500"/>
            <a:ext cx="15517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Calculus II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09" name="Rectangle 49"/>
          <p:cNvSpPr>
            <a:spLocks noChangeArrowheads="1"/>
          </p:cNvSpPr>
          <p:nvPr/>
        </p:nvSpPr>
        <p:spPr bwMode="auto">
          <a:xfrm>
            <a:off x="2876550" y="2922588"/>
            <a:ext cx="1974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Linear Algebra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11" name="Rectangle 51"/>
          <p:cNvSpPr>
            <a:spLocks noChangeArrowheads="1"/>
          </p:cNvSpPr>
          <p:nvPr/>
        </p:nvSpPr>
        <p:spPr bwMode="auto">
          <a:xfrm>
            <a:off x="2876550" y="3243263"/>
            <a:ext cx="31034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Analysis of Algorithms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13" name="Rectangle 53"/>
          <p:cNvSpPr>
            <a:spLocks noChangeArrowheads="1"/>
          </p:cNvSpPr>
          <p:nvPr/>
        </p:nvSpPr>
        <p:spPr bwMode="auto">
          <a:xfrm>
            <a:off x="2876550" y="3563938"/>
            <a:ext cx="2398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Assembly Language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2876550" y="3883025"/>
            <a:ext cx="2398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Operating Systems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17" name="Rectangle 57"/>
          <p:cNvSpPr>
            <a:spLocks noChangeArrowheads="1"/>
          </p:cNvSpPr>
          <p:nvPr/>
        </p:nvSpPr>
        <p:spPr bwMode="auto">
          <a:xfrm>
            <a:off x="2905794" y="4203700"/>
            <a:ext cx="2962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Programming Languages</a:t>
            </a:r>
            <a:endParaRPr lang="en-US" altLang="ko-KR" sz="1600" dirty="0">
              <a:latin typeface="Consolas" pitchFamily="49" charset="0"/>
            </a:endParaRPr>
          </a:p>
        </p:txBody>
      </p:sp>
      <p:sp>
        <p:nvSpPr>
          <p:cNvPr id="169020" name="Rectangle 60"/>
          <p:cNvSpPr>
            <a:spLocks noChangeArrowheads="1"/>
          </p:cNvSpPr>
          <p:nvPr/>
        </p:nvSpPr>
        <p:spPr bwMode="auto">
          <a:xfrm>
            <a:off x="2876550" y="4524375"/>
            <a:ext cx="2115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Compiler Design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22" name="Rectangle 62"/>
          <p:cNvSpPr>
            <a:spLocks noChangeArrowheads="1"/>
          </p:cNvSpPr>
          <p:nvPr/>
        </p:nvSpPr>
        <p:spPr bwMode="auto">
          <a:xfrm>
            <a:off x="2887663" y="4843463"/>
            <a:ext cx="32444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Artificial Intelligence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24" name="Rectangle 64"/>
          <p:cNvSpPr>
            <a:spLocks noChangeArrowheads="1"/>
          </p:cNvSpPr>
          <p:nvPr/>
        </p:nvSpPr>
        <p:spPr bwMode="auto">
          <a:xfrm>
            <a:off x="2876550" y="5164138"/>
            <a:ext cx="28212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Computational Theory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26" name="Rectangle 66"/>
          <p:cNvSpPr>
            <a:spLocks noChangeArrowheads="1"/>
          </p:cNvSpPr>
          <p:nvPr/>
        </p:nvSpPr>
        <p:spPr bwMode="auto">
          <a:xfrm>
            <a:off x="2876550" y="5484813"/>
            <a:ext cx="26802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Parallel Algorithms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28" name="Rectangle 68"/>
          <p:cNvSpPr>
            <a:spLocks noChangeArrowheads="1"/>
          </p:cNvSpPr>
          <p:nvPr/>
        </p:nvSpPr>
        <p:spPr bwMode="auto">
          <a:xfrm>
            <a:off x="2876550" y="5803900"/>
            <a:ext cx="25391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Numerical Analysis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30" name="Rectangle 70"/>
          <p:cNvSpPr>
            <a:spLocks noChangeArrowheads="1"/>
          </p:cNvSpPr>
          <p:nvPr/>
        </p:nvSpPr>
        <p:spPr bwMode="auto">
          <a:xfrm>
            <a:off x="6384925" y="1322388"/>
            <a:ext cx="5642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None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32" name="Rectangle 72"/>
          <p:cNvSpPr>
            <a:spLocks noChangeArrowheads="1"/>
          </p:cNvSpPr>
          <p:nvPr/>
        </p:nvSpPr>
        <p:spPr bwMode="auto">
          <a:xfrm>
            <a:off x="6384925" y="1643063"/>
            <a:ext cx="5642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None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34" name="Rectangle 74"/>
          <p:cNvSpPr>
            <a:spLocks noChangeArrowheads="1"/>
          </p:cNvSpPr>
          <p:nvPr/>
        </p:nvSpPr>
        <p:spPr bwMode="auto">
          <a:xfrm>
            <a:off x="6384925" y="1962150"/>
            <a:ext cx="8463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C1, C2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36" name="Rectangle 76"/>
          <p:cNvSpPr>
            <a:spLocks noChangeArrowheads="1"/>
          </p:cNvSpPr>
          <p:nvPr/>
        </p:nvSpPr>
        <p:spPr bwMode="auto">
          <a:xfrm>
            <a:off x="6384925" y="2282825"/>
            <a:ext cx="5642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None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38" name="Rectangle 78"/>
          <p:cNvSpPr>
            <a:spLocks noChangeArrowheads="1"/>
          </p:cNvSpPr>
          <p:nvPr/>
        </p:nvSpPr>
        <p:spPr bwMode="auto">
          <a:xfrm>
            <a:off x="6384925" y="26035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C4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40" name="Rectangle 80"/>
          <p:cNvSpPr>
            <a:spLocks noChangeArrowheads="1"/>
          </p:cNvSpPr>
          <p:nvPr/>
        </p:nvSpPr>
        <p:spPr bwMode="auto">
          <a:xfrm>
            <a:off x="6384925" y="292258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C5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42" name="Rectangle 82"/>
          <p:cNvSpPr>
            <a:spLocks noChangeArrowheads="1"/>
          </p:cNvSpPr>
          <p:nvPr/>
        </p:nvSpPr>
        <p:spPr bwMode="auto">
          <a:xfrm>
            <a:off x="6384925" y="3243263"/>
            <a:ext cx="8463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C3, C6</a:t>
            </a:r>
            <a:endParaRPr lang="en-US" altLang="ko-KR" sz="1600" dirty="0">
              <a:latin typeface="Consolas" pitchFamily="49" charset="0"/>
            </a:endParaRPr>
          </a:p>
        </p:txBody>
      </p:sp>
      <p:sp>
        <p:nvSpPr>
          <p:cNvPr id="169044" name="Rectangle 84"/>
          <p:cNvSpPr>
            <a:spLocks noChangeArrowheads="1"/>
          </p:cNvSpPr>
          <p:nvPr/>
        </p:nvSpPr>
        <p:spPr bwMode="auto">
          <a:xfrm>
            <a:off x="6384925" y="35639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C3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46" name="Rectangle 86"/>
          <p:cNvSpPr>
            <a:spLocks noChangeArrowheads="1"/>
          </p:cNvSpPr>
          <p:nvPr/>
        </p:nvSpPr>
        <p:spPr bwMode="auto">
          <a:xfrm>
            <a:off x="6384925" y="3883025"/>
            <a:ext cx="8463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C7, C8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48" name="Rectangle 88"/>
          <p:cNvSpPr>
            <a:spLocks noChangeArrowheads="1"/>
          </p:cNvSpPr>
          <p:nvPr/>
        </p:nvSpPr>
        <p:spPr bwMode="auto">
          <a:xfrm>
            <a:off x="6384925" y="42037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C7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50" name="Rectangle 90"/>
          <p:cNvSpPr>
            <a:spLocks noChangeArrowheads="1"/>
          </p:cNvSpPr>
          <p:nvPr/>
        </p:nvSpPr>
        <p:spPr bwMode="auto">
          <a:xfrm>
            <a:off x="6384925" y="4524375"/>
            <a:ext cx="42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C10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52" name="Rectangle 92"/>
          <p:cNvSpPr>
            <a:spLocks noChangeArrowheads="1"/>
          </p:cNvSpPr>
          <p:nvPr/>
        </p:nvSpPr>
        <p:spPr bwMode="auto">
          <a:xfrm>
            <a:off x="6384925" y="484346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C7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6384925" y="5164138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C7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56" name="Rectangle 96"/>
          <p:cNvSpPr>
            <a:spLocks noChangeArrowheads="1"/>
          </p:cNvSpPr>
          <p:nvPr/>
        </p:nvSpPr>
        <p:spPr bwMode="auto">
          <a:xfrm>
            <a:off x="6384925" y="5484813"/>
            <a:ext cx="4231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C13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58" name="Rectangle 98"/>
          <p:cNvSpPr>
            <a:spLocks noChangeArrowheads="1"/>
          </p:cNvSpPr>
          <p:nvPr/>
        </p:nvSpPr>
        <p:spPr bwMode="auto">
          <a:xfrm>
            <a:off x="6384925" y="5803900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C5</a:t>
            </a:r>
            <a:endParaRPr lang="en-US" altLang="ko-KR" sz="1600">
              <a:latin typeface="Consolas" pitchFamily="49" charset="0"/>
            </a:endParaRPr>
          </a:p>
        </p:txBody>
      </p:sp>
      <p:sp>
        <p:nvSpPr>
          <p:cNvPr id="169072" name="Rectangle 112"/>
          <p:cNvSpPr>
            <a:spLocks noChangeArrowheads="1"/>
          </p:cNvSpPr>
          <p:nvPr/>
        </p:nvSpPr>
        <p:spPr bwMode="auto">
          <a:xfrm>
            <a:off x="1000125" y="6367463"/>
            <a:ext cx="6413" cy="1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0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ko-KR" altLang="en-US" sz="1600">
              <a:latin typeface="Consolas" pitchFamily="49" charset="0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899592" y="1322388"/>
            <a:ext cx="72728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50616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(2)</a:t>
            </a:r>
            <a:endParaRPr lang="ko-KR" alt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If </a:t>
            </a:r>
            <a:r>
              <a:rPr lang="en-US" altLang="ko-KR" sz="2200" dirty="0">
                <a:latin typeface="Times New Roman" pitchFamily="18" charset="0"/>
              </a:rPr>
              <a:t>(</a:t>
            </a:r>
            <a:r>
              <a:rPr lang="en-US" altLang="ko-KR" sz="2200" i="1" dirty="0">
                <a:latin typeface="Times New Roman" pitchFamily="18" charset="0"/>
              </a:rPr>
              <a:t>u</a:t>
            </a:r>
            <a:r>
              <a:rPr lang="en-US" altLang="ko-KR" sz="2200" i="1" baseline="-25000" dirty="0">
                <a:latin typeface="Times New Roman" pitchFamily="18" charset="0"/>
              </a:rPr>
              <a:t> </a:t>
            </a:r>
            <a:r>
              <a:rPr lang="en-US" altLang="ko-KR" sz="2200" i="1" dirty="0">
                <a:latin typeface="Times New Roman" pitchFamily="18" charset="0"/>
              </a:rPr>
              <a:t>, v</a:t>
            </a:r>
            <a:r>
              <a:rPr lang="en-US" altLang="ko-KR" sz="2200" dirty="0">
                <a:latin typeface="Times New Roman" pitchFamily="18" charset="0"/>
              </a:rPr>
              <a:t>)</a:t>
            </a:r>
            <a:r>
              <a:rPr lang="en-US" altLang="ko-KR" sz="2200" dirty="0"/>
              <a:t> is an edge of an </a:t>
            </a:r>
            <a:r>
              <a:rPr lang="en-US" altLang="ko-KR" sz="2200" dirty="0">
                <a:solidFill>
                  <a:srgbClr val="FF0000"/>
                </a:solidFill>
              </a:rPr>
              <a:t>undirected graph</a:t>
            </a:r>
            <a:r>
              <a:rPr lang="en-US" altLang="ko-KR" sz="2200" dirty="0"/>
              <a:t>, </a:t>
            </a:r>
          </a:p>
          <a:p>
            <a:pPr lvl="1"/>
            <a:r>
              <a:rPr lang="en-US" altLang="ko-KR" sz="2000" dirty="0"/>
              <a:t>The vertices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are </a:t>
            </a:r>
            <a:r>
              <a:rPr lang="en-US" altLang="ko-KR" sz="2000" dirty="0">
                <a:solidFill>
                  <a:schemeClr val="accent2"/>
                </a:solidFill>
              </a:rPr>
              <a:t>adjacent</a:t>
            </a:r>
          </a:p>
          <a:p>
            <a:pPr lvl="1"/>
            <a:r>
              <a:rPr lang="en-US" altLang="ko-KR" sz="2000" dirty="0"/>
              <a:t>The edge 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>
                <a:latin typeface="Times New Roman" pitchFamily="18" charset="0"/>
              </a:rPr>
              <a:t>,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is </a:t>
            </a:r>
            <a:r>
              <a:rPr lang="en-US" altLang="ko-KR" sz="2000" dirty="0">
                <a:solidFill>
                  <a:schemeClr val="accent2"/>
                </a:solidFill>
              </a:rPr>
              <a:t>incident on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endParaRPr lang="en-US" altLang="ko-KR" sz="2400" baseline="-25000" dirty="0">
              <a:latin typeface="Times New Roman" pitchFamily="18" charset="0"/>
            </a:endParaRPr>
          </a:p>
          <a:p>
            <a:pPr lvl="1"/>
            <a:endParaRPr lang="en-US" altLang="ko-KR" sz="2400" i="1" baseline="-25000" dirty="0">
              <a:latin typeface="Times New Roman" pitchFamily="18" charset="0"/>
            </a:endParaRPr>
          </a:p>
          <a:p>
            <a:r>
              <a:rPr lang="en-US" altLang="ko-KR" sz="2200" dirty="0"/>
              <a:t>If </a:t>
            </a:r>
            <a:r>
              <a:rPr lang="en-US" altLang="ko-KR" sz="2200" dirty="0">
                <a:latin typeface="Times New Roman" pitchFamily="18" charset="0"/>
              </a:rPr>
              <a:t>&lt;</a:t>
            </a:r>
            <a:r>
              <a:rPr lang="en-US" altLang="ko-KR" sz="2200" i="1" dirty="0">
                <a:latin typeface="Times New Roman" pitchFamily="18" charset="0"/>
              </a:rPr>
              <a:t>u, v</a:t>
            </a:r>
            <a:r>
              <a:rPr lang="en-US" altLang="ko-KR" sz="2200" dirty="0">
                <a:latin typeface="Times New Roman" pitchFamily="18" charset="0"/>
              </a:rPr>
              <a:t>&gt;</a:t>
            </a:r>
            <a:r>
              <a:rPr lang="en-US" altLang="ko-KR" sz="2200" dirty="0"/>
              <a:t> is a </a:t>
            </a:r>
            <a:r>
              <a:rPr lang="en-US" altLang="ko-KR" sz="2200" dirty="0">
                <a:solidFill>
                  <a:srgbClr val="FF0000"/>
                </a:solidFill>
              </a:rPr>
              <a:t>directed edge</a:t>
            </a:r>
            <a:r>
              <a:rPr lang="en-US" altLang="ko-KR" sz="2200" dirty="0"/>
              <a:t>,</a:t>
            </a:r>
          </a:p>
          <a:p>
            <a:pPr lvl="1"/>
            <a:r>
              <a:rPr lang="en-US" altLang="ko-KR" sz="2000" dirty="0"/>
              <a:t>The vertex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is </a:t>
            </a:r>
            <a:r>
              <a:rPr lang="en-US" altLang="ko-KR" sz="2000" dirty="0">
                <a:solidFill>
                  <a:schemeClr val="accent2"/>
                </a:solidFill>
              </a:rPr>
              <a:t>adjacent to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endParaRPr lang="en-US" altLang="ko-KR" sz="2400" baseline="-25000" dirty="0">
              <a:latin typeface="Times New Roman" pitchFamily="18" charset="0"/>
            </a:endParaRPr>
          </a:p>
          <a:p>
            <a:pPr lvl="1"/>
            <a:r>
              <a:rPr lang="en-US" altLang="ko-KR" sz="2000" dirty="0"/>
              <a:t>The vertex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is </a:t>
            </a:r>
            <a:r>
              <a:rPr lang="en-US" altLang="ko-KR" sz="2000" dirty="0">
                <a:solidFill>
                  <a:schemeClr val="accent2"/>
                </a:solidFill>
              </a:rPr>
              <a:t>adjacent from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endParaRPr lang="en-US" altLang="ko-KR" sz="2400" baseline="-25000" dirty="0">
              <a:latin typeface="Times New Roman" pitchFamily="18" charset="0"/>
            </a:endParaRPr>
          </a:p>
          <a:p>
            <a:pPr lvl="1"/>
            <a:r>
              <a:rPr lang="en-US" altLang="ko-KR" sz="2000" dirty="0"/>
              <a:t>The edge </a:t>
            </a:r>
            <a:r>
              <a:rPr lang="en-US" altLang="ko-KR" sz="2000" dirty="0">
                <a:latin typeface="Times New Roman" pitchFamily="18" charset="0"/>
              </a:rPr>
              <a:t>&lt;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>
                <a:latin typeface="Times New Roman" pitchFamily="18" charset="0"/>
              </a:rPr>
              <a:t>,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</a:rPr>
              <a:t>&gt;</a:t>
            </a:r>
            <a:r>
              <a:rPr lang="en-US" altLang="ko-KR" sz="2000" dirty="0"/>
              <a:t> is </a:t>
            </a:r>
            <a:r>
              <a:rPr lang="en-US" altLang="ko-KR" sz="2000" dirty="0">
                <a:solidFill>
                  <a:schemeClr val="accent2"/>
                </a:solidFill>
              </a:rPr>
              <a:t>incident on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endParaRPr lang="en-US" altLang="ko-KR" sz="2400" baseline="-25000" dirty="0">
              <a:latin typeface="Times New Roman" pitchFamily="18" charset="0"/>
            </a:endParaRPr>
          </a:p>
          <a:p>
            <a:pPr lvl="1"/>
            <a:endParaRPr lang="en-US" altLang="ko-KR" sz="2400" i="1" baseline="-25000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ko-KR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98BA069-91BC-4AB5-8374-EC280291036F}" type="slidenum">
              <a:rPr lang="en-US" altLang="ko-KR"/>
              <a:pPr/>
              <a:t>12</a:t>
            </a:fld>
            <a:r>
              <a:rPr lang="en-US" altLang="ko-KR"/>
              <a:t> -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627661" y="1565527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245323" y="1541714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193577" y="1848102"/>
            <a:ext cx="1011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760071" y="165166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u</a:t>
            </a:r>
            <a:endParaRPr lang="en-US" altLang="ko-KR" sz="2000" baseline="-25000" dirty="0">
              <a:latin typeface="Consolas" pitchFamily="49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8377733" y="164597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v</a:t>
            </a:r>
            <a:endParaRPr lang="en-US" altLang="ko-KR" sz="2000" baseline="-25000" dirty="0">
              <a:latin typeface="Consolas" pitchFamily="49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627661" y="2888233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8245323" y="2864420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7258719" y="3170808"/>
            <a:ext cx="1011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760071" y="2974366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u</a:t>
            </a:r>
            <a:endParaRPr lang="en-US" altLang="ko-KR" sz="2000" baseline="-25000" dirty="0">
              <a:latin typeface="Consolas" pitchFamily="49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377733" y="2968676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v</a:t>
            </a:r>
            <a:endParaRPr lang="en-US" altLang="ko-KR" sz="2000" baseline="-25000" dirty="0">
              <a:latin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1060" y="4437112"/>
            <a:ext cx="74571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200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ko-KR" sz="22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subgraph</a:t>
            </a:r>
            <a:r>
              <a:rPr lang="en-US" altLang="ko-KR" sz="2200" dirty="0">
                <a:latin typeface="Consolas" pitchFamily="49" charset="0"/>
                <a:cs typeface="Consolas" pitchFamily="49" charset="0"/>
              </a:rPr>
              <a:t> of </a:t>
            </a:r>
            <a:r>
              <a:rPr lang="en-US" altLang="ko-KR" sz="2200" i="1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ko-KR" sz="2200" dirty="0">
                <a:latin typeface="Consolas" pitchFamily="49" charset="0"/>
                <a:cs typeface="Consolas" pitchFamily="49" charset="0"/>
              </a:rPr>
              <a:t> is a graph </a:t>
            </a:r>
            <a:r>
              <a:rPr lang="en-US" altLang="ko-KR" sz="2200" i="1" dirty="0">
                <a:latin typeface="Consolas" pitchFamily="49" charset="0"/>
                <a:cs typeface="Consolas" pitchFamily="49" charset="0"/>
              </a:rPr>
              <a:t>G’</a:t>
            </a:r>
            <a:r>
              <a:rPr lang="en-US" altLang="ko-KR" sz="2200" dirty="0">
                <a:latin typeface="Consolas" pitchFamily="49" charset="0"/>
                <a:cs typeface="Consolas" pitchFamily="49" charset="0"/>
              </a:rPr>
              <a:t> such that              </a:t>
            </a:r>
            <a:r>
              <a:rPr lang="en-US" altLang="ko-KR" sz="2200" i="1" dirty="0">
                <a:latin typeface="Consolas" pitchFamily="49" charset="0"/>
                <a:cs typeface="Consolas" pitchFamily="49" charset="0"/>
              </a:rPr>
              <a:t>V(G’)</a:t>
            </a:r>
            <a:r>
              <a:rPr lang="en-US" altLang="ko-KR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200" dirty="0">
                <a:latin typeface="Consolas" pitchFamily="49" charset="0"/>
                <a:cs typeface="Consolas" pitchFamily="49" charset="0"/>
                <a:sym typeface="Symbol" pitchFamily="18" charset="2"/>
              </a:rPr>
              <a:t> </a:t>
            </a:r>
            <a:r>
              <a:rPr lang="en-US" altLang="ko-KR" sz="2200" i="1" dirty="0">
                <a:latin typeface="Consolas" pitchFamily="49" charset="0"/>
                <a:cs typeface="Consolas" pitchFamily="49" charset="0"/>
              </a:rPr>
              <a:t>V(G)</a:t>
            </a:r>
            <a:r>
              <a:rPr lang="en-US" altLang="ko-KR" sz="2200" dirty="0">
                <a:latin typeface="Consolas" pitchFamily="49" charset="0"/>
                <a:cs typeface="Consolas" pitchFamily="49" charset="0"/>
              </a:rPr>
              <a:t> and </a:t>
            </a:r>
            <a:r>
              <a:rPr lang="en-US" altLang="ko-KR" sz="2200" i="1" dirty="0">
                <a:latin typeface="Consolas" pitchFamily="49" charset="0"/>
                <a:cs typeface="Consolas" pitchFamily="49" charset="0"/>
              </a:rPr>
              <a:t>E(G’)</a:t>
            </a:r>
            <a:r>
              <a:rPr lang="en-US" altLang="ko-KR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200" dirty="0">
                <a:latin typeface="Consolas" pitchFamily="49" charset="0"/>
                <a:cs typeface="Consolas" pitchFamily="49" charset="0"/>
                <a:sym typeface="Symbol" pitchFamily="18" charset="2"/>
              </a:rPr>
              <a:t></a:t>
            </a:r>
            <a:r>
              <a:rPr lang="en-US" altLang="ko-KR" sz="2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200" i="1" dirty="0">
                <a:latin typeface="Consolas" pitchFamily="49" charset="0"/>
                <a:cs typeface="Consolas" pitchFamily="49" charset="0"/>
              </a:rPr>
              <a:t>E(G)</a:t>
            </a:r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AOV (2)</a:t>
            </a:r>
            <a:endParaRPr lang="ko-KR" altLang="en-US" dirty="0"/>
          </a:p>
        </p:txBody>
      </p:sp>
      <p:sp>
        <p:nvSpPr>
          <p:cNvPr id="4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5CA4ADB-D242-4AF5-921B-660AA1C52DF1}" type="slidenum">
              <a:rPr lang="en-US" altLang="ko-KR"/>
              <a:pPr/>
              <a:t>120</a:t>
            </a:fld>
            <a:r>
              <a:rPr lang="en-US" altLang="ko-KR"/>
              <a:t> -</a:t>
            </a:r>
          </a:p>
        </p:txBody>
      </p:sp>
      <p:sp>
        <p:nvSpPr>
          <p:cNvPr id="169987" name="Oval 3"/>
          <p:cNvSpPr>
            <a:spLocks noChangeArrowheads="1"/>
          </p:cNvSpPr>
          <p:nvPr/>
        </p:nvSpPr>
        <p:spPr bwMode="auto">
          <a:xfrm>
            <a:off x="1127125" y="1866900"/>
            <a:ext cx="606425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755650" y="1935163"/>
            <a:ext cx="9297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9989" name="Oval 5"/>
          <p:cNvSpPr>
            <a:spLocks noChangeArrowheads="1"/>
          </p:cNvSpPr>
          <p:nvPr/>
        </p:nvSpPr>
        <p:spPr bwMode="auto">
          <a:xfrm>
            <a:off x="1127125" y="3189288"/>
            <a:ext cx="606425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0" name="Oval 6"/>
          <p:cNvSpPr>
            <a:spLocks noChangeArrowheads="1"/>
          </p:cNvSpPr>
          <p:nvPr/>
        </p:nvSpPr>
        <p:spPr bwMode="auto">
          <a:xfrm>
            <a:off x="2790825" y="2681288"/>
            <a:ext cx="608013" cy="5921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1127125" y="4410075"/>
            <a:ext cx="606425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2" name="Oval 8"/>
          <p:cNvSpPr>
            <a:spLocks noChangeArrowheads="1"/>
          </p:cNvSpPr>
          <p:nvPr/>
        </p:nvSpPr>
        <p:spPr bwMode="auto">
          <a:xfrm>
            <a:off x="2374900" y="4410075"/>
            <a:ext cx="608013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3727450" y="4410075"/>
            <a:ext cx="606425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4" name="Oval 10"/>
          <p:cNvSpPr>
            <a:spLocks noChangeArrowheads="1"/>
          </p:cNvSpPr>
          <p:nvPr/>
        </p:nvSpPr>
        <p:spPr bwMode="auto">
          <a:xfrm>
            <a:off x="4248150" y="2782888"/>
            <a:ext cx="606425" cy="5921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5" name="Oval 11"/>
          <p:cNvSpPr>
            <a:spLocks noChangeArrowheads="1"/>
          </p:cNvSpPr>
          <p:nvPr/>
        </p:nvSpPr>
        <p:spPr bwMode="auto">
          <a:xfrm>
            <a:off x="3935413" y="1357313"/>
            <a:ext cx="606425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5807075" y="1052513"/>
            <a:ext cx="608013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7" name="Oval 13"/>
          <p:cNvSpPr>
            <a:spLocks noChangeArrowheads="1"/>
          </p:cNvSpPr>
          <p:nvPr/>
        </p:nvSpPr>
        <p:spPr bwMode="auto">
          <a:xfrm>
            <a:off x="6015038" y="2171700"/>
            <a:ext cx="608012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8" name="Oval 14"/>
          <p:cNvSpPr>
            <a:spLocks noChangeArrowheads="1"/>
          </p:cNvSpPr>
          <p:nvPr/>
        </p:nvSpPr>
        <p:spPr bwMode="auto">
          <a:xfrm>
            <a:off x="6015038" y="3290888"/>
            <a:ext cx="608012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6015038" y="4308475"/>
            <a:ext cx="608012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0" name="Oval 16"/>
          <p:cNvSpPr>
            <a:spLocks noChangeArrowheads="1"/>
          </p:cNvSpPr>
          <p:nvPr/>
        </p:nvSpPr>
        <p:spPr bwMode="auto">
          <a:xfrm>
            <a:off x="7264400" y="4308475"/>
            <a:ext cx="606425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1" name="Oval 17"/>
          <p:cNvSpPr>
            <a:spLocks noChangeArrowheads="1"/>
          </p:cNvSpPr>
          <p:nvPr/>
        </p:nvSpPr>
        <p:spPr bwMode="auto">
          <a:xfrm>
            <a:off x="7369175" y="2171700"/>
            <a:ext cx="606425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1741488" y="2265363"/>
            <a:ext cx="1041400" cy="611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V="1">
            <a:off x="1741488" y="3181350"/>
            <a:ext cx="10414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 flipV="1">
            <a:off x="3303588" y="1858963"/>
            <a:ext cx="727075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3406775" y="2978150"/>
            <a:ext cx="831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4551363" y="1450975"/>
            <a:ext cx="1247775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 flipV="1">
            <a:off x="4759325" y="1552575"/>
            <a:ext cx="1144588" cy="1220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V="1">
            <a:off x="4862513" y="2570163"/>
            <a:ext cx="1144587" cy="407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>
            <a:off x="4862513" y="3181350"/>
            <a:ext cx="1144587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>
            <a:off x="4759325" y="3282950"/>
            <a:ext cx="1247775" cy="1220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1741488" y="4706938"/>
            <a:ext cx="625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>
            <a:off x="2990850" y="4706938"/>
            <a:ext cx="728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 flipV="1">
            <a:off x="4135438" y="3384550"/>
            <a:ext cx="312737" cy="1017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>
            <a:off x="6630988" y="4605338"/>
            <a:ext cx="625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6630988" y="2468563"/>
            <a:ext cx="7286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4767263" y="5427663"/>
            <a:ext cx="608012" cy="5937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17" name="Line 33"/>
          <p:cNvSpPr>
            <a:spLocks noChangeShapeType="1"/>
          </p:cNvSpPr>
          <p:nvPr/>
        </p:nvSpPr>
        <p:spPr bwMode="auto">
          <a:xfrm>
            <a:off x="4238625" y="4910138"/>
            <a:ext cx="623888" cy="611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018" name="Rectangle 34"/>
          <p:cNvSpPr>
            <a:spLocks noChangeArrowheads="1"/>
          </p:cNvSpPr>
          <p:nvPr/>
        </p:nvSpPr>
        <p:spPr bwMode="auto">
          <a:xfrm>
            <a:off x="827088" y="3314700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19" name="Rectangle 35"/>
          <p:cNvSpPr>
            <a:spLocks noChangeArrowheads="1"/>
          </p:cNvSpPr>
          <p:nvPr/>
        </p:nvSpPr>
        <p:spPr bwMode="auto">
          <a:xfrm>
            <a:off x="7019925" y="2281238"/>
            <a:ext cx="8848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20" name="Rectangle 36"/>
          <p:cNvSpPr>
            <a:spLocks noChangeArrowheads="1"/>
          </p:cNvSpPr>
          <p:nvPr/>
        </p:nvSpPr>
        <p:spPr bwMode="auto">
          <a:xfrm>
            <a:off x="5651500" y="2295525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21" name="Rectangle 37"/>
          <p:cNvSpPr>
            <a:spLocks noChangeArrowheads="1"/>
          </p:cNvSpPr>
          <p:nvPr/>
        </p:nvSpPr>
        <p:spPr bwMode="auto">
          <a:xfrm>
            <a:off x="2051050" y="4540250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22" name="Rectangle 38"/>
          <p:cNvSpPr>
            <a:spLocks noChangeArrowheads="1"/>
          </p:cNvSpPr>
          <p:nvPr/>
        </p:nvSpPr>
        <p:spPr bwMode="auto">
          <a:xfrm>
            <a:off x="5651500" y="3403600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23" name="Rectangle 39"/>
          <p:cNvSpPr>
            <a:spLocks noChangeArrowheads="1"/>
          </p:cNvSpPr>
          <p:nvPr/>
        </p:nvSpPr>
        <p:spPr bwMode="auto">
          <a:xfrm>
            <a:off x="6877050" y="4457700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24" name="Rectangle 40"/>
          <p:cNvSpPr>
            <a:spLocks noChangeArrowheads="1"/>
          </p:cNvSpPr>
          <p:nvPr/>
        </p:nvSpPr>
        <p:spPr bwMode="auto">
          <a:xfrm>
            <a:off x="5651500" y="4429125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25" name="Rectangle 41"/>
          <p:cNvSpPr>
            <a:spLocks noChangeArrowheads="1"/>
          </p:cNvSpPr>
          <p:nvPr/>
        </p:nvSpPr>
        <p:spPr bwMode="auto">
          <a:xfrm>
            <a:off x="4427538" y="5561013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26" name="Rectangle 42"/>
          <p:cNvSpPr>
            <a:spLocks noChangeArrowheads="1"/>
          </p:cNvSpPr>
          <p:nvPr/>
        </p:nvSpPr>
        <p:spPr bwMode="auto">
          <a:xfrm>
            <a:off x="5508625" y="1196975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C9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27" name="Rectangle 43"/>
          <p:cNvSpPr>
            <a:spLocks noChangeArrowheads="1"/>
          </p:cNvSpPr>
          <p:nvPr/>
        </p:nvSpPr>
        <p:spPr bwMode="auto">
          <a:xfrm>
            <a:off x="3635375" y="1497013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C8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28" name="Rectangle 44"/>
          <p:cNvSpPr>
            <a:spLocks noChangeArrowheads="1"/>
          </p:cNvSpPr>
          <p:nvPr/>
        </p:nvSpPr>
        <p:spPr bwMode="auto">
          <a:xfrm>
            <a:off x="3950841" y="2921000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0029" name="Rectangle 45"/>
          <p:cNvSpPr>
            <a:spLocks noChangeArrowheads="1"/>
          </p:cNvSpPr>
          <p:nvPr/>
        </p:nvSpPr>
        <p:spPr bwMode="auto">
          <a:xfrm>
            <a:off x="3419475" y="4530725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30" name="Rectangle 46"/>
          <p:cNvSpPr>
            <a:spLocks noChangeArrowheads="1"/>
          </p:cNvSpPr>
          <p:nvPr/>
        </p:nvSpPr>
        <p:spPr bwMode="auto">
          <a:xfrm>
            <a:off x="2484438" y="2817813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031" name="Rectangle 47"/>
          <p:cNvSpPr>
            <a:spLocks noChangeArrowheads="1"/>
          </p:cNvSpPr>
          <p:nvPr/>
        </p:nvSpPr>
        <p:spPr bwMode="auto">
          <a:xfrm>
            <a:off x="827088" y="4548188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C4</a:t>
            </a:r>
            <a:endParaRPr lang="en-US" altLang="ko-KR" sz="20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13631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Ordering in AOV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09650"/>
            <a:ext cx="8355012" cy="5238750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A relation ·  is </a:t>
            </a:r>
            <a:r>
              <a:rPr lang="en-US" altLang="ko-KR" sz="2000" b="1" dirty="0">
                <a:solidFill>
                  <a:schemeClr val="accent2"/>
                </a:solidFill>
              </a:rPr>
              <a:t>transitive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iff</a:t>
            </a:r>
            <a:r>
              <a:rPr lang="en-US" altLang="ko-KR" sz="2000" dirty="0"/>
              <a:t> for all triples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Times New Roman" pitchFamily="18" charset="0"/>
              </a:rPr>
              <a:t>k</a:t>
            </a:r>
            <a:r>
              <a:rPr lang="en-US" altLang="ko-KR" sz="2000" dirty="0"/>
              <a:t>, </a:t>
            </a:r>
            <a:r>
              <a:rPr lang="en-US" altLang="ko-KR" sz="2000" b="1" i="1" dirty="0" err="1">
                <a:latin typeface="Times New Roman" pitchFamily="18" charset="0"/>
              </a:rPr>
              <a:t>i</a:t>
            </a:r>
            <a:r>
              <a:rPr lang="en-US" altLang="ko-KR" sz="2000" b="1" dirty="0" err="1"/>
              <a:t>·</a:t>
            </a:r>
            <a:r>
              <a:rPr lang="en-US" altLang="ko-KR" sz="2000" b="1" i="1" dirty="0" err="1">
                <a:latin typeface="Times New Roman" pitchFamily="18" charset="0"/>
              </a:rPr>
              <a:t>j</a:t>
            </a:r>
            <a:r>
              <a:rPr lang="en-US" altLang="ko-KR" sz="2000" b="1" dirty="0"/>
              <a:t> and </a:t>
            </a:r>
            <a:r>
              <a:rPr lang="en-US" altLang="ko-KR" sz="2000" b="1" i="1" dirty="0">
                <a:latin typeface="Times New Roman" pitchFamily="18" charset="0"/>
              </a:rPr>
              <a:t>j</a:t>
            </a:r>
            <a:r>
              <a:rPr lang="en-US" altLang="ko-KR" sz="2000" b="1" dirty="0">
                <a:latin typeface="Times New Roman" pitchFamily="18" charset="0"/>
              </a:rPr>
              <a:t> · </a:t>
            </a:r>
            <a:r>
              <a:rPr lang="en-US" altLang="ko-KR" sz="2000" b="1" i="1" dirty="0">
                <a:latin typeface="Times New Roman" pitchFamily="18" charset="0"/>
              </a:rPr>
              <a:t>k</a:t>
            </a:r>
            <a:r>
              <a:rPr lang="en-US" altLang="ko-KR" sz="2000" b="1" dirty="0">
                <a:latin typeface="Times New Roman" pitchFamily="18" charset="0"/>
              </a:rPr>
              <a:t> </a:t>
            </a:r>
            <a:r>
              <a:rPr lang="en-US" altLang="ko-KR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ko-KR" sz="2000" b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sz="2000" b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ko-KR" sz="2000" b="1" dirty="0">
                <a:latin typeface="Times New Roman" pitchFamily="18" charset="0"/>
              </a:rPr>
              <a:t>·</a:t>
            </a:r>
            <a:r>
              <a:rPr lang="en-US" altLang="ko-KR" sz="2000" b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ko-KR" sz="2000" b="1" i="1" dirty="0">
                <a:latin typeface="Times New Roman" pitchFamily="18" charset="0"/>
                <a:sym typeface="Wingdings" pitchFamily="2" charset="2"/>
              </a:rPr>
              <a:t>k</a:t>
            </a:r>
            <a:r>
              <a:rPr lang="en-US" altLang="ko-KR" sz="2000" b="1" dirty="0">
                <a:sym typeface="Wingdings" pitchFamily="2" charset="2"/>
              </a:rPr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ko-KR" sz="2000" dirty="0">
                <a:sym typeface="Wingdings" pitchFamily="2" charset="2"/>
              </a:rPr>
              <a:t>A relation </a:t>
            </a:r>
            <a:r>
              <a:rPr lang="en-US" altLang="ko-KR" sz="2000" dirty="0"/>
              <a:t>·</a:t>
            </a:r>
            <a:r>
              <a:rPr lang="en-US" altLang="ko-KR" sz="2000" dirty="0">
                <a:sym typeface="Wingdings" pitchFamily="2" charset="2"/>
              </a:rPr>
              <a:t>  is </a:t>
            </a:r>
            <a:r>
              <a:rPr lang="en-US" altLang="ko-KR" sz="2000" b="1" dirty="0" err="1">
                <a:solidFill>
                  <a:schemeClr val="accent2"/>
                </a:solidFill>
                <a:sym typeface="Wingdings" pitchFamily="2" charset="2"/>
              </a:rPr>
              <a:t>irreflexive</a:t>
            </a:r>
            <a:r>
              <a:rPr lang="en-US" altLang="ko-KR" sz="2000" dirty="0">
                <a:sym typeface="Wingdings" pitchFamily="2" charset="2"/>
              </a:rPr>
              <a:t> on a set 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S</a:t>
            </a:r>
            <a:r>
              <a:rPr lang="en-US" altLang="ko-KR" sz="2000" dirty="0">
                <a:sym typeface="Wingdings" pitchFamily="2" charset="2"/>
              </a:rPr>
              <a:t> if </a:t>
            </a:r>
            <a:r>
              <a:rPr lang="en-US" altLang="ko-KR" sz="2000" b="1" i="1" dirty="0" err="1">
                <a:latin typeface="Times New Roman" pitchFamily="18" charset="0"/>
              </a:rPr>
              <a:t>i</a:t>
            </a:r>
            <a:r>
              <a:rPr lang="en-US" altLang="ko-KR" sz="2000" b="1" dirty="0" err="1"/>
              <a:t>·</a:t>
            </a:r>
            <a:r>
              <a:rPr lang="en-US" altLang="ko-KR" sz="2000" b="1" i="1" dirty="0" err="1">
                <a:latin typeface="Times New Roman" pitchFamily="18" charset="0"/>
              </a:rPr>
              <a:t>i</a:t>
            </a:r>
            <a:r>
              <a:rPr lang="en-US" altLang="ko-KR" sz="2000" b="1" dirty="0">
                <a:sym typeface="Wingdings" pitchFamily="2" charset="2"/>
              </a:rPr>
              <a:t> is false </a:t>
            </a:r>
            <a:r>
              <a:rPr lang="en-US" altLang="ko-KR" sz="2000" dirty="0">
                <a:sym typeface="Wingdings" pitchFamily="2" charset="2"/>
              </a:rPr>
              <a:t>for all elements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sym typeface="Wingdings" pitchFamily="2" charset="2"/>
              </a:rPr>
              <a:t> in 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S</a:t>
            </a:r>
            <a:endParaRPr lang="en-US" altLang="ko-KR" sz="2000" dirty="0"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ko-KR" sz="2000" dirty="0">
                <a:sym typeface="Wingdings" pitchFamily="2" charset="2"/>
              </a:rPr>
              <a:t>A </a:t>
            </a:r>
            <a:r>
              <a:rPr lang="en-US" altLang="ko-KR" sz="2000" b="1" dirty="0">
                <a:solidFill>
                  <a:schemeClr val="accent2"/>
                </a:solidFill>
                <a:sym typeface="Wingdings" pitchFamily="2" charset="2"/>
              </a:rPr>
              <a:t>partial order</a:t>
            </a:r>
            <a:r>
              <a:rPr lang="en-US" altLang="ko-KR" sz="2000" b="1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is a precedence relation that is both </a:t>
            </a:r>
            <a:r>
              <a:rPr lang="en-US" altLang="ko-KR" sz="2000" b="1" dirty="0">
                <a:sym typeface="Wingdings" pitchFamily="2" charset="2"/>
              </a:rPr>
              <a:t>transitive and </a:t>
            </a:r>
            <a:r>
              <a:rPr lang="en-US" altLang="ko-KR" sz="2000" b="1" dirty="0" err="1">
                <a:sym typeface="Wingdings" pitchFamily="2" charset="2"/>
              </a:rPr>
              <a:t>irreflexive</a:t>
            </a:r>
            <a:endParaRPr lang="en-US" altLang="ko-KR" sz="2000" b="1" dirty="0"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ko-KR" sz="2000" dirty="0">
                <a:sym typeface="Wingdings" pitchFamily="2" charset="2"/>
              </a:rPr>
              <a:t>A </a:t>
            </a:r>
            <a:r>
              <a:rPr lang="en-US" altLang="ko-KR" sz="2000" b="1" dirty="0">
                <a:solidFill>
                  <a:schemeClr val="accent2"/>
                </a:solidFill>
                <a:sym typeface="Wingdings" pitchFamily="2" charset="2"/>
              </a:rPr>
              <a:t>topological order</a:t>
            </a:r>
            <a:r>
              <a:rPr lang="en-US" altLang="ko-KR" sz="2000" b="1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is a linear ordering of the vertices of a graph such that for any two vertices, </a:t>
            </a:r>
            <a:r>
              <a:rPr lang="en-US" altLang="ko-KR" sz="2000" i="1" dirty="0" err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sz="2000" dirty="0">
                <a:sym typeface="Wingdings" pitchFamily="2" charset="2"/>
              </a:rPr>
              <a:t>, 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ko-KR" sz="2000" dirty="0">
                <a:sym typeface="Wingdings" pitchFamily="2" charset="2"/>
              </a:rPr>
              <a:t>, </a:t>
            </a:r>
            <a:r>
              <a:rPr lang="en-US" altLang="ko-KR" sz="2000" b="1" dirty="0">
                <a:sym typeface="Wingdings" pitchFamily="2" charset="2"/>
              </a:rPr>
              <a:t>if </a:t>
            </a:r>
            <a:r>
              <a:rPr lang="en-US" altLang="ko-KR" sz="2000" b="1" i="1" dirty="0" err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sz="2000" b="1" dirty="0">
                <a:sym typeface="Wingdings" pitchFamily="2" charset="2"/>
              </a:rPr>
              <a:t> is a predecessor of </a:t>
            </a:r>
            <a:r>
              <a:rPr lang="en-US" altLang="ko-KR" sz="2000" b="1" i="1" dirty="0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ko-KR" sz="2000" b="1" dirty="0">
                <a:sym typeface="Wingdings" pitchFamily="2" charset="2"/>
              </a:rPr>
              <a:t> in the network the </a:t>
            </a:r>
            <a:r>
              <a:rPr lang="en-US" altLang="ko-KR" sz="2000" b="1" i="1" dirty="0" err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sz="2000" b="1" dirty="0">
                <a:sym typeface="Wingdings" pitchFamily="2" charset="2"/>
              </a:rPr>
              <a:t> precedes </a:t>
            </a:r>
            <a:r>
              <a:rPr lang="en-US" altLang="ko-KR" sz="2000" b="1" i="1" dirty="0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ko-KR" sz="2000" b="1" dirty="0">
                <a:sym typeface="Wingdings" pitchFamily="2" charset="2"/>
              </a:rPr>
              <a:t> in the linear ordering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AFDDCB3-20A5-4433-AE00-1BEE002D5D1A}" type="slidenum">
              <a:rPr lang="en-US" altLang="ko-KR"/>
              <a:pPr/>
              <a:t>121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74821502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Ordering</a:t>
            </a:r>
          </a:p>
        </p:txBody>
      </p:sp>
      <p:sp>
        <p:nvSpPr>
          <p:cNvPr id="5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9DF764-4CC1-4CAE-B9B2-E0838E95EC83}" type="slidenum">
              <a:rPr lang="en-US" altLang="ko-KR"/>
              <a:pPr/>
              <a:t>122</a:t>
            </a:fld>
            <a:r>
              <a:rPr lang="en-US" altLang="ko-KR"/>
              <a:t> -</a:t>
            </a:r>
          </a:p>
        </p:txBody>
      </p:sp>
      <p:sp>
        <p:nvSpPr>
          <p:cNvPr id="172035" name="Oval 3"/>
          <p:cNvSpPr>
            <a:spLocks noChangeArrowheads="1"/>
          </p:cNvSpPr>
          <p:nvPr/>
        </p:nvSpPr>
        <p:spPr bwMode="auto">
          <a:xfrm>
            <a:off x="1076325" y="1736725"/>
            <a:ext cx="527050" cy="500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644525" y="1793875"/>
            <a:ext cx="92974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1076325" y="2847975"/>
            <a:ext cx="527050" cy="500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38" name="Oval 6"/>
          <p:cNvSpPr>
            <a:spLocks noChangeArrowheads="1"/>
          </p:cNvSpPr>
          <p:nvPr/>
        </p:nvSpPr>
        <p:spPr bwMode="auto">
          <a:xfrm>
            <a:off x="2520950" y="2420938"/>
            <a:ext cx="527050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39" name="Oval 7"/>
          <p:cNvSpPr>
            <a:spLocks noChangeArrowheads="1"/>
          </p:cNvSpPr>
          <p:nvPr/>
        </p:nvSpPr>
        <p:spPr bwMode="auto">
          <a:xfrm>
            <a:off x="1076325" y="3875088"/>
            <a:ext cx="527050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2159000" y="3875088"/>
            <a:ext cx="528638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41" name="Oval 9"/>
          <p:cNvSpPr>
            <a:spLocks noChangeArrowheads="1"/>
          </p:cNvSpPr>
          <p:nvPr/>
        </p:nvSpPr>
        <p:spPr bwMode="auto">
          <a:xfrm>
            <a:off x="3333750" y="3875088"/>
            <a:ext cx="525463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42" name="Oval 10"/>
          <p:cNvSpPr>
            <a:spLocks noChangeArrowheads="1"/>
          </p:cNvSpPr>
          <p:nvPr/>
        </p:nvSpPr>
        <p:spPr bwMode="auto">
          <a:xfrm>
            <a:off x="3784600" y="2506663"/>
            <a:ext cx="527050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43" name="Oval 11"/>
          <p:cNvSpPr>
            <a:spLocks noChangeArrowheads="1"/>
          </p:cNvSpPr>
          <p:nvPr/>
        </p:nvSpPr>
        <p:spPr bwMode="auto">
          <a:xfrm>
            <a:off x="3513138" y="1308100"/>
            <a:ext cx="527050" cy="500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5138738" y="1052513"/>
            <a:ext cx="527050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2045" name="Oval 13"/>
          <p:cNvSpPr>
            <a:spLocks noChangeArrowheads="1"/>
          </p:cNvSpPr>
          <p:nvPr/>
        </p:nvSpPr>
        <p:spPr bwMode="auto">
          <a:xfrm>
            <a:off x="5318125" y="1993900"/>
            <a:ext cx="528638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46" name="Oval 14"/>
          <p:cNvSpPr>
            <a:spLocks noChangeArrowheads="1"/>
          </p:cNvSpPr>
          <p:nvPr/>
        </p:nvSpPr>
        <p:spPr bwMode="auto">
          <a:xfrm>
            <a:off x="5318125" y="2933700"/>
            <a:ext cx="528638" cy="500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5318125" y="3789363"/>
            <a:ext cx="528638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6402388" y="3789363"/>
            <a:ext cx="527050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6492875" y="1993900"/>
            <a:ext cx="527050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0" name="Line 18"/>
          <p:cNvSpPr>
            <a:spLocks noChangeShapeType="1"/>
          </p:cNvSpPr>
          <p:nvPr/>
        </p:nvSpPr>
        <p:spPr bwMode="auto">
          <a:xfrm>
            <a:off x="1609725" y="2071688"/>
            <a:ext cx="903288" cy="514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1609725" y="2841625"/>
            <a:ext cx="903288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2" name="Line 20"/>
          <p:cNvSpPr>
            <a:spLocks noChangeShapeType="1"/>
          </p:cNvSpPr>
          <p:nvPr/>
        </p:nvSpPr>
        <p:spPr bwMode="auto">
          <a:xfrm flipV="1">
            <a:off x="2965450" y="1730375"/>
            <a:ext cx="631825" cy="682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>
            <a:off x="3054350" y="2671763"/>
            <a:ext cx="722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4048125" y="1387475"/>
            <a:ext cx="1082675" cy="171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4229100" y="1473200"/>
            <a:ext cx="992188" cy="1025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V="1">
            <a:off x="4318000" y="2328863"/>
            <a:ext cx="993775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4318000" y="2841625"/>
            <a:ext cx="993775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>
            <a:off x="4229100" y="2927350"/>
            <a:ext cx="1082675" cy="1025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1609725" y="4124325"/>
            <a:ext cx="542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>
            <a:off x="2693988" y="4124325"/>
            <a:ext cx="631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 flipV="1">
            <a:off x="3687763" y="3013075"/>
            <a:ext cx="271462" cy="855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>
            <a:off x="5853113" y="4038600"/>
            <a:ext cx="542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63" name="Line 31"/>
          <p:cNvSpPr>
            <a:spLocks noChangeShapeType="1"/>
          </p:cNvSpPr>
          <p:nvPr/>
        </p:nvSpPr>
        <p:spPr bwMode="auto">
          <a:xfrm>
            <a:off x="5853113" y="2243138"/>
            <a:ext cx="631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64" name="Oval 32"/>
          <p:cNvSpPr>
            <a:spLocks noChangeArrowheads="1"/>
          </p:cNvSpPr>
          <p:nvPr/>
        </p:nvSpPr>
        <p:spPr bwMode="auto">
          <a:xfrm>
            <a:off x="4222750" y="4730750"/>
            <a:ext cx="528638" cy="498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65" name="Line 33"/>
          <p:cNvSpPr>
            <a:spLocks noChangeShapeType="1"/>
          </p:cNvSpPr>
          <p:nvPr/>
        </p:nvSpPr>
        <p:spPr bwMode="auto">
          <a:xfrm>
            <a:off x="3776663" y="4295775"/>
            <a:ext cx="541337" cy="512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2066" name="Rectangle 34"/>
          <p:cNvSpPr>
            <a:spLocks noChangeArrowheads="1"/>
          </p:cNvSpPr>
          <p:nvPr/>
        </p:nvSpPr>
        <p:spPr bwMode="auto">
          <a:xfrm>
            <a:off x="755650" y="2954338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67" name="Rectangle 35"/>
          <p:cNvSpPr>
            <a:spLocks noChangeArrowheads="1"/>
          </p:cNvSpPr>
          <p:nvPr/>
        </p:nvSpPr>
        <p:spPr bwMode="auto">
          <a:xfrm>
            <a:off x="6127750" y="2085975"/>
            <a:ext cx="8848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68" name="Rectangle 36"/>
          <p:cNvSpPr>
            <a:spLocks noChangeArrowheads="1"/>
          </p:cNvSpPr>
          <p:nvPr/>
        </p:nvSpPr>
        <p:spPr bwMode="auto">
          <a:xfrm>
            <a:off x="4938713" y="2097088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69" name="Rectangle 37"/>
          <p:cNvSpPr>
            <a:spLocks noChangeArrowheads="1"/>
          </p:cNvSpPr>
          <p:nvPr/>
        </p:nvSpPr>
        <p:spPr bwMode="auto">
          <a:xfrm>
            <a:off x="1827213" y="3984625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70" name="Rectangle 38"/>
          <p:cNvSpPr>
            <a:spLocks noChangeArrowheads="1"/>
          </p:cNvSpPr>
          <p:nvPr/>
        </p:nvSpPr>
        <p:spPr bwMode="auto">
          <a:xfrm>
            <a:off x="4951413" y="3028950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71" name="Rectangle 39"/>
          <p:cNvSpPr>
            <a:spLocks noChangeArrowheads="1"/>
          </p:cNvSpPr>
          <p:nvPr/>
        </p:nvSpPr>
        <p:spPr bwMode="auto">
          <a:xfrm>
            <a:off x="6015038" y="3914775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72" name="Rectangle 40"/>
          <p:cNvSpPr>
            <a:spLocks noChangeArrowheads="1"/>
          </p:cNvSpPr>
          <p:nvPr/>
        </p:nvSpPr>
        <p:spPr bwMode="auto">
          <a:xfrm>
            <a:off x="4938713" y="3890963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C13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2073" name="Rectangle 41"/>
          <p:cNvSpPr>
            <a:spLocks noChangeArrowheads="1"/>
          </p:cNvSpPr>
          <p:nvPr/>
        </p:nvSpPr>
        <p:spPr bwMode="auto">
          <a:xfrm>
            <a:off x="3838575" y="4841875"/>
            <a:ext cx="87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C15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74" name="Rectangle 42"/>
          <p:cNvSpPr>
            <a:spLocks noChangeArrowheads="1"/>
          </p:cNvSpPr>
          <p:nvPr/>
        </p:nvSpPr>
        <p:spPr bwMode="auto">
          <a:xfrm>
            <a:off x="4802188" y="1173163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C9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75" name="Rectangle 43"/>
          <p:cNvSpPr>
            <a:spLocks noChangeArrowheads="1"/>
          </p:cNvSpPr>
          <p:nvPr/>
        </p:nvSpPr>
        <p:spPr bwMode="auto">
          <a:xfrm>
            <a:off x="3176588" y="1425575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C8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76" name="Rectangle 44"/>
          <p:cNvSpPr>
            <a:spLocks noChangeArrowheads="1"/>
          </p:cNvSpPr>
          <p:nvPr/>
        </p:nvSpPr>
        <p:spPr bwMode="auto">
          <a:xfrm>
            <a:off x="3470275" y="2613025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77" name="Rectangle 45"/>
          <p:cNvSpPr>
            <a:spLocks noChangeArrowheads="1"/>
          </p:cNvSpPr>
          <p:nvPr/>
        </p:nvSpPr>
        <p:spPr bwMode="auto">
          <a:xfrm>
            <a:off x="3001963" y="3976688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78" name="Rectangle 46"/>
          <p:cNvSpPr>
            <a:spLocks noChangeArrowheads="1"/>
          </p:cNvSpPr>
          <p:nvPr/>
        </p:nvSpPr>
        <p:spPr bwMode="auto">
          <a:xfrm>
            <a:off x="2203450" y="2536825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79" name="Rectangle 47"/>
          <p:cNvSpPr>
            <a:spLocks noChangeArrowheads="1"/>
          </p:cNvSpPr>
          <p:nvPr/>
        </p:nvSpPr>
        <p:spPr bwMode="auto">
          <a:xfrm>
            <a:off x="744538" y="3990975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080" name="Text Box 48"/>
          <p:cNvSpPr txBox="1">
            <a:spLocks noChangeArrowheads="1"/>
          </p:cNvSpPr>
          <p:nvPr/>
        </p:nvSpPr>
        <p:spPr bwMode="auto">
          <a:xfrm>
            <a:off x="755651" y="5229225"/>
            <a:ext cx="76025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Topological order example : </a:t>
            </a:r>
          </a:p>
          <a:p>
            <a:pPr algn="l"/>
            <a:r>
              <a:rPr lang="en-US" altLang="ko-KR" sz="2000">
                <a:latin typeface="Consolas" pitchFamily="49" charset="0"/>
              </a:rPr>
              <a:t>       C4, C5, C2, C1, C6, C3, C15, C7, C9, C10, C11, C12, C13, C14 </a:t>
            </a:r>
            <a:endParaRPr lang="ko-KR" altLang="en-US" sz="20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04809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39"/>
          <p:cNvSpPr>
            <a:spLocks noChangeShapeType="1"/>
          </p:cNvSpPr>
          <p:nvPr/>
        </p:nvSpPr>
        <p:spPr bwMode="auto">
          <a:xfrm flipV="1">
            <a:off x="6665379" y="4468214"/>
            <a:ext cx="620313" cy="187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6165757" y="4177844"/>
            <a:ext cx="560073" cy="5826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Topological Sort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&lt; n;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++) {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if (every vertex has a predecessor) {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fprintf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stderr,”network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has a cycle.\n”);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exit(1);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pick a vertex v that has no predecessors;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output v;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delete v and all edges leading out of v from the network;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25954C4-FA53-446F-954B-ACF42C4A7A95}" type="slidenum">
              <a:rPr lang="en-US" altLang="ko-KR"/>
              <a:pPr/>
              <a:t>123</a:t>
            </a:fld>
            <a:r>
              <a:rPr lang="en-US" altLang="ko-KR"/>
              <a:t> -</a:t>
            </a: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3939368" y="5858014"/>
            <a:ext cx="2834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 0, 3, 2, 5, 1, 4</a:t>
            </a:r>
            <a:endParaRPr lang="en-US" altLang="ko-KR" sz="2000" baseline="-25000" dirty="0">
              <a:latin typeface="Consolas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7126" y="3182403"/>
            <a:ext cx="2902620" cy="2776929"/>
            <a:chOff x="411141" y="2349897"/>
            <a:chExt cx="3556022" cy="3303588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971675" y="2349897"/>
              <a:ext cx="736600" cy="7461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71255" y="2460861"/>
              <a:ext cx="78867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971675" y="3629422"/>
              <a:ext cx="736600" cy="74453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60470" y="3751862"/>
              <a:ext cx="78867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971675" y="4907360"/>
              <a:ext cx="736600" cy="7461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675009" y="5081985"/>
              <a:ext cx="78867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12788" y="3629422"/>
              <a:ext cx="735012" cy="74453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11141" y="3745309"/>
              <a:ext cx="78867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232150" y="3629422"/>
              <a:ext cx="735013" cy="74453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933645" y="3751862"/>
              <a:ext cx="78867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232150" y="4907360"/>
              <a:ext cx="735013" cy="7461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923081" y="5081985"/>
              <a:ext cx="78867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331913" y="2978547"/>
              <a:ext cx="755650" cy="766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592388" y="2978547"/>
              <a:ext cx="755650" cy="766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457325" y="4000897"/>
              <a:ext cx="5048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717800" y="4000897"/>
              <a:ext cx="5032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331913" y="4258072"/>
              <a:ext cx="755650" cy="766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717800" y="5280422"/>
              <a:ext cx="5032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592388" y="4258072"/>
              <a:ext cx="755650" cy="766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2592388" y="4258072"/>
              <a:ext cx="755650" cy="766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3935182" y="4078689"/>
            <a:ext cx="575369" cy="805101"/>
          </a:xfrm>
          <a:prstGeom prst="rightArrow">
            <a:avLst>
              <a:gd name="adj1" fmla="val 45454"/>
              <a:gd name="adj2" fmla="val 4264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201339" y="5350768"/>
            <a:ext cx="554811" cy="59902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990390" y="4177844"/>
            <a:ext cx="587375" cy="5826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7285693" y="4203807"/>
            <a:ext cx="577843" cy="5306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362116" y="5374788"/>
            <a:ext cx="546393" cy="57500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5418624" y="3430326"/>
            <a:ext cx="755650" cy="766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645930" y="3513009"/>
            <a:ext cx="755650" cy="766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5596816" y="4469150"/>
            <a:ext cx="504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461879" y="4697730"/>
            <a:ext cx="755650" cy="766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6789946" y="5647373"/>
            <a:ext cx="561058" cy="149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625767" y="4725256"/>
            <a:ext cx="755650" cy="766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V="1">
            <a:off x="6667697" y="4658530"/>
            <a:ext cx="755650" cy="766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5011513" y="382097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solidFill>
                  <a:schemeClr val="accent2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6282928" y="502513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accent2"/>
                </a:solidFill>
                <a:latin typeface="Consolas" pitchFamily="49" charset="0"/>
              </a:rPr>
              <a:t>2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6282928" y="3839782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solidFill>
                  <a:schemeClr val="accent2"/>
                </a:solidFill>
                <a:latin typeface="Consolas" pitchFamily="49" charset="0"/>
              </a:rPr>
              <a:t>3</a:t>
            </a:r>
          </a:p>
        </p:txBody>
      </p:sp>
      <p:sp>
        <p:nvSpPr>
          <p:cNvPr id="45" name="Text Box 48"/>
          <p:cNvSpPr txBox="1">
            <a:spLocks noChangeArrowheads="1"/>
          </p:cNvSpPr>
          <p:nvPr/>
        </p:nvSpPr>
        <p:spPr bwMode="auto">
          <a:xfrm>
            <a:off x="7429513" y="384357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chemeClr val="accent2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7459785" y="5086549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solidFill>
                  <a:schemeClr val="accent2"/>
                </a:solidFill>
                <a:latin typeface="Consolas" pitchFamily="49" charset="0"/>
              </a:rPr>
              <a:t>4</a:t>
            </a: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5110491" y="4284484"/>
            <a:ext cx="311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0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6345761" y="5477623"/>
            <a:ext cx="311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3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432410" y="4284484"/>
            <a:ext cx="311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4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7510026" y="5477623"/>
            <a:ext cx="311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5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6165757" y="3133448"/>
            <a:ext cx="560073" cy="553011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6201339" y="278092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solidFill>
                  <a:schemeClr val="accent2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290142" y="3228366"/>
            <a:ext cx="311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1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6290142" y="4284484"/>
            <a:ext cx="311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2</a:t>
            </a:r>
            <a:endParaRPr lang="en-US" altLang="ko-KR" baseline="-25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46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53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Topological Sort (1)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node *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node {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vertex;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link;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count; /* number of </a:t>
            </a:r>
            <a:r>
              <a:rPr lang="en-US" altLang="ko-KR" sz="1800" b="1" dirty="0">
                <a:solidFill>
                  <a:srgbClr val="FF0000"/>
                </a:solidFill>
                <a:latin typeface="Courier New" pitchFamily="49" charset="0"/>
              </a:rPr>
              <a:t>immediate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predecessors */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link;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hdnodes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hdnodes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graph[MAX_VERTICES];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84C5EE2-4662-4221-909F-8203B59FF18E}" type="slidenum">
              <a:rPr lang="en-US" altLang="ko-KR"/>
              <a:pPr/>
              <a:t>124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12681650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Topological Sort (2)</a:t>
            </a:r>
            <a:endParaRPr lang="ko-KR" altLang="en-US" dirty="0"/>
          </a:p>
        </p:txBody>
      </p:sp>
      <p:sp>
        <p:nvSpPr>
          <p:cNvPr id="8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C4B3836-98B7-4E63-8493-BFA21B860059}" type="slidenum">
              <a:rPr lang="en-US" altLang="ko-KR"/>
              <a:pPr/>
              <a:t>125</a:t>
            </a:fld>
            <a:r>
              <a:rPr lang="en-US" altLang="ko-KR"/>
              <a:t> -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182242" y="1196752"/>
            <a:ext cx="1166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graph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2411413" y="1557338"/>
            <a:ext cx="1308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vertex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17625" y="1944688"/>
            <a:ext cx="1196975" cy="3203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251582" y="1931988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[0]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251582" y="2468563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51582" y="3005138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[2]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251582" y="3543300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[3]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251582" y="4078288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[4]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251582" y="4614863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[5]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V="1">
            <a:off x="1309688" y="2468563"/>
            <a:ext cx="1212850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 flipV="1">
            <a:off x="1309688" y="3006725"/>
            <a:ext cx="1212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1309688" y="3543300"/>
            <a:ext cx="1212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1309688" y="4083050"/>
            <a:ext cx="12144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 flipV="1">
            <a:off x="1309688" y="4616450"/>
            <a:ext cx="1212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2262188" y="2149475"/>
            <a:ext cx="608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>
            <a:off x="2262188" y="2684463"/>
            <a:ext cx="608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2262188" y="3222625"/>
            <a:ext cx="608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48" name="Line 20"/>
          <p:cNvSpPr>
            <a:spLocks noChangeShapeType="1"/>
          </p:cNvSpPr>
          <p:nvPr/>
        </p:nvSpPr>
        <p:spPr bwMode="auto">
          <a:xfrm>
            <a:off x="2262188" y="3759200"/>
            <a:ext cx="608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2855913" y="19351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2879725" y="1947863"/>
            <a:ext cx="1111250" cy="40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652838" y="1938338"/>
            <a:ext cx="0" cy="425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5729288" y="19351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5830888" y="1947863"/>
            <a:ext cx="1111250" cy="40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6515100" y="1938338"/>
            <a:ext cx="0" cy="425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2836863" y="24685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56" name="Rectangle 28"/>
          <p:cNvSpPr>
            <a:spLocks noChangeArrowheads="1"/>
          </p:cNvSpPr>
          <p:nvPr/>
        </p:nvSpPr>
        <p:spPr bwMode="auto">
          <a:xfrm>
            <a:off x="2879725" y="2482850"/>
            <a:ext cx="1111250" cy="409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652838" y="2471738"/>
            <a:ext cx="0" cy="430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58" name="Rectangle 30"/>
          <p:cNvSpPr>
            <a:spLocks noChangeArrowheads="1"/>
          </p:cNvSpPr>
          <p:nvPr/>
        </p:nvSpPr>
        <p:spPr bwMode="auto">
          <a:xfrm>
            <a:off x="4254500" y="19351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59" name="Rectangle 31"/>
          <p:cNvSpPr>
            <a:spLocks noChangeArrowheads="1"/>
          </p:cNvSpPr>
          <p:nvPr/>
        </p:nvSpPr>
        <p:spPr bwMode="auto">
          <a:xfrm>
            <a:off x="4354513" y="1947863"/>
            <a:ext cx="1112837" cy="40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>
            <a:off x="5041900" y="1938338"/>
            <a:ext cx="0" cy="425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61" name="Rectangle 33"/>
          <p:cNvSpPr>
            <a:spLocks noChangeArrowheads="1"/>
          </p:cNvSpPr>
          <p:nvPr/>
        </p:nvSpPr>
        <p:spPr bwMode="auto">
          <a:xfrm>
            <a:off x="2836863" y="30067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62" name="Rectangle 34"/>
          <p:cNvSpPr>
            <a:spLocks noChangeArrowheads="1"/>
          </p:cNvSpPr>
          <p:nvPr/>
        </p:nvSpPr>
        <p:spPr bwMode="auto">
          <a:xfrm>
            <a:off x="2879725" y="3019425"/>
            <a:ext cx="1111250" cy="409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3652838" y="3008313"/>
            <a:ext cx="0" cy="430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4254500" y="30067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4354513" y="3019425"/>
            <a:ext cx="1112837" cy="409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66" name="Line 38"/>
          <p:cNvSpPr>
            <a:spLocks noChangeShapeType="1"/>
          </p:cNvSpPr>
          <p:nvPr/>
        </p:nvSpPr>
        <p:spPr bwMode="auto">
          <a:xfrm>
            <a:off x="5041900" y="3008313"/>
            <a:ext cx="0" cy="430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2836863" y="35401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2879725" y="3556000"/>
            <a:ext cx="1111250" cy="411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3652838" y="3546475"/>
            <a:ext cx="0" cy="430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3827463" y="2152650"/>
            <a:ext cx="519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71" name="Line 43"/>
          <p:cNvSpPr>
            <a:spLocks noChangeShapeType="1"/>
          </p:cNvSpPr>
          <p:nvPr/>
        </p:nvSpPr>
        <p:spPr bwMode="auto">
          <a:xfrm>
            <a:off x="5302250" y="2152650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72" name="Line 44"/>
          <p:cNvSpPr>
            <a:spLocks noChangeShapeType="1"/>
          </p:cNvSpPr>
          <p:nvPr/>
        </p:nvSpPr>
        <p:spPr bwMode="auto">
          <a:xfrm>
            <a:off x="3827463" y="3224213"/>
            <a:ext cx="519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3827463" y="3760788"/>
            <a:ext cx="519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74" name="Rectangle 46"/>
          <p:cNvSpPr>
            <a:spLocks noChangeArrowheads="1"/>
          </p:cNvSpPr>
          <p:nvPr/>
        </p:nvSpPr>
        <p:spPr bwMode="auto">
          <a:xfrm>
            <a:off x="4254500" y="35401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75" name="Rectangle 47"/>
          <p:cNvSpPr>
            <a:spLocks noChangeArrowheads="1"/>
          </p:cNvSpPr>
          <p:nvPr/>
        </p:nvSpPr>
        <p:spPr bwMode="auto">
          <a:xfrm>
            <a:off x="4354513" y="3556000"/>
            <a:ext cx="1112837" cy="411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>
            <a:off x="5041900" y="3546475"/>
            <a:ext cx="0" cy="430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>
            <a:off x="2003425" y="1938338"/>
            <a:ext cx="0" cy="3219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178" name="Rectangle 50"/>
          <p:cNvSpPr>
            <a:spLocks noChangeArrowheads="1"/>
          </p:cNvSpPr>
          <p:nvPr/>
        </p:nvSpPr>
        <p:spPr bwMode="auto">
          <a:xfrm>
            <a:off x="1057586" y="19351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	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79" name="Rectangle 51"/>
          <p:cNvSpPr>
            <a:spLocks noChangeArrowheads="1"/>
          </p:cNvSpPr>
          <p:nvPr/>
        </p:nvSpPr>
        <p:spPr bwMode="auto">
          <a:xfrm>
            <a:off x="1057586" y="24685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6180" name="Rectangle 52"/>
          <p:cNvSpPr>
            <a:spLocks noChangeArrowheads="1"/>
          </p:cNvSpPr>
          <p:nvPr/>
        </p:nvSpPr>
        <p:spPr bwMode="auto">
          <a:xfrm>
            <a:off x="1057586" y="30035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1057586" y="35401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82" name="Rectangle 54"/>
          <p:cNvSpPr>
            <a:spLocks noChangeArrowheads="1"/>
          </p:cNvSpPr>
          <p:nvPr/>
        </p:nvSpPr>
        <p:spPr bwMode="auto">
          <a:xfrm>
            <a:off x="1057586" y="40767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83" name="Rectangle 55"/>
          <p:cNvSpPr>
            <a:spLocks noChangeArrowheads="1"/>
          </p:cNvSpPr>
          <p:nvPr/>
        </p:nvSpPr>
        <p:spPr bwMode="auto">
          <a:xfrm>
            <a:off x="1057586" y="46148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84" name="Rectangle 56"/>
          <p:cNvSpPr>
            <a:spLocks noChangeArrowheads="1"/>
          </p:cNvSpPr>
          <p:nvPr/>
        </p:nvSpPr>
        <p:spPr bwMode="auto">
          <a:xfrm>
            <a:off x="827088" y="1557338"/>
            <a:ext cx="1166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count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85" name="Rectangle 57"/>
          <p:cNvSpPr>
            <a:spLocks noChangeArrowheads="1"/>
          </p:cNvSpPr>
          <p:nvPr/>
        </p:nvSpPr>
        <p:spPr bwMode="auto">
          <a:xfrm>
            <a:off x="1619250" y="1557338"/>
            <a:ext cx="10259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link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186" name="Rectangle 58"/>
          <p:cNvSpPr>
            <a:spLocks noChangeArrowheads="1"/>
          </p:cNvSpPr>
          <p:nvPr/>
        </p:nvSpPr>
        <p:spPr bwMode="auto">
          <a:xfrm>
            <a:off x="3348038" y="1557338"/>
            <a:ext cx="10259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link</a:t>
            </a:r>
            <a:endParaRPr lang="en-US" altLang="ko-KR" sz="2000">
              <a:latin typeface="Consolas" pitchFamily="49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279308" y="3284538"/>
            <a:ext cx="3075705" cy="2798762"/>
            <a:chOff x="207" y="1026"/>
            <a:chExt cx="2292" cy="2081"/>
          </a:xfrm>
        </p:grpSpPr>
        <p:sp>
          <p:nvSpPr>
            <p:cNvPr id="176189" name="Oval 61"/>
            <p:cNvSpPr>
              <a:spLocks noChangeArrowheads="1"/>
            </p:cNvSpPr>
            <p:nvPr/>
          </p:nvSpPr>
          <p:spPr bwMode="auto">
            <a:xfrm>
              <a:off x="1242" y="1026"/>
              <a:ext cx="464" cy="47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190" name="Rectangle 62"/>
            <p:cNvSpPr>
              <a:spLocks noChangeArrowheads="1"/>
            </p:cNvSpPr>
            <p:nvPr/>
          </p:nvSpPr>
          <p:spPr bwMode="auto">
            <a:xfrm>
              <a:off x="1103" y="1117"/>
              <a:ext cx="44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6191" name="Oval 63"/>
            <p:cNvSpPr>
              <a:spLocks noChangeArrowheads="1"/>
            </p:cNvSpPr>
            <p:nvPr/>
          </p:nvSpPr>
          <p:spPr bwMode="auto">
            <a:xfrm>
              <a:off x="1242" y="1832"/>
              <a:ext cx="464" cy="46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192" name="Rectangle 64"/>
            <p:cNvSpPr>
              <a:spLocks noChangeArrowheads="1"/>
            </p:cNvSpPr>
            <p:nvPr/>
          </p:nvSpPr>
          <p:spPr bwMode="auto">
            <a:xfrm>
              <a:off x="1032" y="1941"/>
              <a:ext cx="58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6193" name="Oval 65"/>
            <p:cNvSpPr>
              <a:spLocks noChangeArrowheads="1"/>
            </p:cNvSpPr>
            <p:nvPr/>
          </p:nvSpPr>
          <p:spPr bwMode="auto">
            <a:xfrm>
              <a:off x="1242" y="2637"/>
              <a:ext cx="464" cy="47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194" name="Rectangle 66"/>
            <p:cNvSpPr>
              <a:spLocks noChangeArrowheads="1"/>
            </p:cNvSpPr>
            <p:nvPr/>
          </p:nvSpPr>
          <p:spPr bwMode="auto">
            <a:xfrm>
              <a:off x="1048" y="2747"/>
              <a:ext cx="58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6195" name="Oval 67"/>
            <p:cNvSpPr>
              <a:spLocks noChangeArrowheads="1"/>
            </p:cNvSpPr>
            <p:nvPr/>
          </p:nvSpPr>
          <p:spPr bwMode="auto">
            <a:xfrm>
              <a:off x="449" y="1832"/>
              <a:ext cx="463" cy="46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196" name="Rectangle 68"/>
            <p:cNvSpPr>
              <a:spLocks noChangeArrowheads="1"/>
            </p:cNvSpPr>
            <p:nvPr/>
          </p:nvSpPr>
          <p:spPr bwMode="auto">
            <a:xfrm>
              <a:off x="207" y="1941"/>
              <a:ext cx="58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6197" name="Oval 69"/>
            <p:cNvSpPr>
              <a:spLocks noChangeArrowheads="1"/>
            </p:cNvSpPr>
            <p:nvPr/>
          </p:nvSpPr>
          <p:spPr bwMode="auto">
            <a:xfrm>
              <a:off x="2036" y="1832"/>
              <a:ext cx="463" cy="46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198" name="Rectangle 70"/>
            <p:cNvSpPr>
              <a:spLocks noChangeArrowheads="1"/>
            </p:cNvSpPr>
            <p:nvPr/>
          </p:nvSpPr>
          <p:spPr bwMode="auto">
            <a:xfrm>
              <a:off x="1834" y="1941"/>
              <a:ext cx="58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6199" name="Oval 71"/>
            <p:cNvSpPr>
              <a:spLocks noChangeArrowheads="1"/>
            </p:cNvSpPr>
            <p:nvPr/>
          </p:nvSpPr>
          <p:spPr bwMode="auto">
            <a:xfrm>
              <a:off x="2036" y="2637"/>
              <a:ext cx="463" cy="47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200" name="Rectangle 72"/>
            <p:cNvSpPr>
              <a:spLocks noChangeArrowheads="1"/>
            </p:cNvSpPr>
            <p:nvPr/>
          </p:nvSpPr>
          <p:spPr bwMode="auto">
            <a:xfrm>
              <a:off x="1833" y="2747"/>
              <a:ext cx="58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76201" name="Line 73"/>
            <p:cNvSpPr>
              <a:spLocks noChangeShapeType="1"/>
            </p:cNvSpPr>
            <p:nvPr/>
          </p:nvSpPr>
          <p:spPr bwMode="auto">
            <a:xfrm flipV="1">
              <a:off x="839" y="1422"/>
              <a:ext cx="476" cy="4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202" name="Line 74"/>
            <p:cNvSpPr>
              <a:spLocks noChangeShapeType="1"/>
            </p:cNvSpPr>
            <p:nvPr/>
          </p:nvSpPr>
          <p:spPr bwMode="auto">
            <a:xfrm>
              <a:off x="1633" y="1422"/>
              <a:ext cx="476" cy="4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203" name="Line 75"/>
            <p:cNvSpPr>
              <a:spLocks noChangeShapeType="1"/>
            </p:cNvSpPr>
            <p:nvPr/>
          </p:nvSpPr>
          <p:spPr bwMode="auto">
            <a:xfrm>
              <a:off x="918" y="2066"/>
              <a:ext cx="3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204" name="Line 76"/>
            <p:cNvSpPr>
              <a:spLocks noChangeShapeType="1"/>
            </p:cNvSpPr>
            <p:nvPr/>
          </p:nvSpPr>
          <p:spPr bwMode="auto">
            <a:xfrm>
              <a:off x="1712" y="2066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205" name="Line 77"/>
            <p:cNvSpPr>
              <a:spLocks noChangeShapeType="1"/>
            </p:cNvSpPr>
            <p:nvPr/>
          </p:nvSpPr>
          <p:spPr bwMode="auto">
            <a:xfrm>
              <a:off x="839" y="2228"/>
              <a:ext cx="476" cy="4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206" name="Line 78"/>
            <p:cNvSpPr>
              <a:spLocks noChangeShapeType="1"/>
            </p:cNvSpPr>
            <p:nvPr/>
          </p:nvSpPr>
          <p:spPr bwMode="auto">
            <a:xfrm>
              <a:off x="1712" y="2872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207" name="Line 79"/>
            <p:cNvSpPr>
              <a:spLocks noChangeShapeType="1"/>
            </p:cNvSpPr>
            <p:nvPr/>
          </p:nvSpPr>
          <p:spPr bwMode="auto">
            <a:xfrm>
              <a:off x="1633" y="2228"/>
              <a:ext cx="476" cy="4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76208" name="Line 80"/>
            <p:cNvSpPr>
              <a:spLocks noChangeShapeType="1"/>
            </p:cNvSpPr>
            <p:nvPr/>
          </p:nvSpPr>
          <p:spPr bwMode="auto">
            <a:xfrm flipV="1">
              <a:off x="1633" y="2228"/>
              <a:ext cx="476" cy="4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sp>
        <p:nvSpPr>
          <p:cNvPr id="176209" name="Line 81"/>
          <p:cNvSpPr>
            <a:spLocks noChangeShapeType="1"/>
          </p:cNvSpPr>
          <p:nvPr/>
        </p:nvSpPr>
        <p:spPr bwMode="auto">
          <a:xfrm flipH="1">
            <a:off x="5041900" y="30099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210" name="Line 82"/>
          <p:cNvSpPr>
            <a:spLocks noChangeShapeType="1"/>
          </p:cNvSpPr>
          <p:nvPr/>
        </p:nvSpPr>
        <p:spPr bwMode="auto">
          <a:xfrm flipH="1">
            <a:off x="5076825" y="3573463"/>
            <a:ext cx="3587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211" name="Line 83"/>
          <p:cNvSpPr>
            <a:spLocks noChangeShapeType="1"/>
          </p:cNvSpPr>
          <p:nvPr/>
        </p:nvSpPr>
        <p:spPr bwMode="auto">
          <a:xfrm flipH="1">
            <a:off x="6542088" y="1976438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212" name="Line 84"/>
          <p:cNvSpPr>
            <a:spLocks noChangeShapeType="1"/>
          </p:cNvSpPr>
          <p:nvPr/>
        </p:nvSpPr>
        <p:spPr bwMode="auto">
          <a:xfrm flipH="1">
            <a:off x="1992313" y="4102100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213" name="Line 85"/>
          <p:cNvSpPr>
            <a:spLocks noChangeShapeType="1"/>
          </p:cNvSpPr>
          <p:nvPr/>
        </p:nvSpPr>
        <p:spPr bwMode="auto">
          <a:xfrm flipH="1">
            <a:off x="1979613" y="4652963"/>
            <a:ext cx="5048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6214" name="Line 86"/>
          <p:cNvSpPr>
            <a:spLocks noChangeShapeType="1"/>
          </p:cNvSpPr>
          <p:nvPr/>
        </p:nvSpPr>
        <p:spPr bwMode="auto">
          <a:xfrm flipH="1">
            <a:off x="3635375" y="2492375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1619250" y="5148263"/>
            <a:ext cx="0" cy="450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62934" y="5550715"/>
            <a:ext cx="423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Number </a:t>
            </a:r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of immediate predecessors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67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78" grpId="0"/>
      <p:bldP spid="176179" grpId="0"/>
      <p:bldP spid="176180" grpId="0"/>
      <p:bldP spid="176181" grpId="0"/>
      <p:bldP spid="176182" grpId="0"/>
      <p:bldP spid="176183" grpId="0"/>
      <p:bldP spid="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Topological Sort (3)</a:t>
            </a:r>
            <a:endParaRPr lang="ko-KR" alt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void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topSort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hdnodes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graph[],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n)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, j, k, top;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altLang="ko-KR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top = -1;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/* create a stack of vertices with no predecessors */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&lt; n;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if (!graph[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].count) {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graph[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].count = top;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   top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 }</a:t>
            </a:r>
          </a:p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/* top is the index of the last vertex that has no predecessors */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2CF7E82-FDF5-4167-A1B9-BEA8E710AFF6}" type="slidenum">
              <a:rPr lang="en-US" altLang="ko-KR"/>
              <a:pPr/>
              <a:t>126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02538171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Topological Sort (4)</a:t>
            </a:r>
            <a:endParaRPr lang="ko-KR" altLang="en-US" dirty="0"/>
          </a:p>
        </p:txBody>
      </p:sp>
      <p:graphicFrame>
        <p:nvGraphicFramePr>
          <p:cNvPr id="17818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076056" y="4643844"/>
          <a:ext cx="288879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3" name="Equation" r:id="rId3" imgW="1574800" imgH="431800" progId="Equation.3">
                  <p:embed/>
                </p:oleObj>
              </mc:Choice>
              <mc:Fallback>
                <p:oleObj name="Equation" r:id="rId3" imgW="1574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643844"/>
                        <a:ext cx="2888792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90437074-02A8-4E3E-9B45-B6F43826AAC4}" type="slidenum">
              <a:rPr lang="en-US" altLang="ko-KR"/>
              <a:pPr/>
              <a:t>127</a:t>
            </a:fld>
            <a:r>
              <a:rPr lang="en-US" altLang="ko-KR"/>
              <a:t> -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052736"/>
            <a:ext cx="7850188" cy="5238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ko-KR" altLang="en-US" sz="1700" b="1" dirty="0">
                <a:latin typeface="Courier New" pitchFamily="49" charset="0"/>
              </a:rPr>
              <a:t>   </a:t>
            </a:r>
            <a:r>
              <a:rPr lang="en-US" altLang="ko-KR" sz="1700" b="1" dirty="0">
                <a:latin typeface="Courier New" pitchFamily="49" charset="0"/>
              </a:rPr>
              <a:t>for (</a:t>
            </a:r>
            <a:r>
              <a:rPr lang="en-US" altLang="ko-KR" sz="1700" b="1" dirty="0" err="1">
                <a:latin typeface="Courier New" pitchFamily="49" charset="0"/>
              </a:rPr>
              <a:t>i</a:t>
            </a:r>
            <a:r>
              <a:rPr lang="en-US" altLang="ko-KR" sz="1700" b="1" dirty="0">
                <a:latin typeface="Courier New" pitchFamily="49" charset="0"/>
              </a:rPr>
              <a:t> = 0; </a:t>
            </a:r>
            <a:r>
              <a:rPr lang="en-US" altLang="ko-KR" sz="1700" b="1" dirty="0" err="1">
                <a:latin typeface="Courier New" pitchFamily="49" charset="0"/>
              </a:rPr>
              <a:t>i</a:t>
            </a:r>
            <a:r>
              <a:rPr lang="en-US" altLang="ko-KR" sz="1700" b="1" dirty="0">
                <a:latin typeface="Courier New" pitchFamily="49" charset="0"/>
              </a:rPr>
              <a:t> &lt; n; </a:t>
            </a:r>
            <a:r>
              <a:rPr lang="en-US" altLang="ko-KR" sz="1700" b="1" dirty="0" err="1">
                <a:latin typeface="Courier New" pitchFamily="49" charset="0"/>
              </a:rPr>
              <a:t>i</a:t>
            </a:r>
            <a:r>
              <a:rPr lang="en-US" altLang="ko-KR" sz="1700" b="1" dirty="0">
                <a:latin typeface="Courier New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if (top == -1)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</a:t>
            </a:r>
            <a:r>
              <a:rPr lang="en-US" altLang="ko-KR" sz="1700" b="1" dirty="0" err="1">
                <a:latin typeface="Courier New" pitchFamily="49" charset="0"/>
              </a:rPr>
              <a:t>fprintf</a:t>
            </a:r>
            <a:r>
              <a:rPr lang="en-US" altLang="ko-KR" sz="1700" b="1" dirty="0">
                <a:latin typeface="Courier New" pitchFamily="49" charset="0"/>
              </a:rPr>
              <a:t>(</a:t>
            </a:r>
            <a:r>
              <a:rPr lang="en-US" altLang="ko-KR" sz="1700" b="1" dirty="0" err="1">
                <a:latin typeface="Courier New" pitchFamily="49" charset="0"/>
              </a:rPr>
              <a:t>stderr</a:t>
            </a:r>
            <a:r>
              <a:rPr lang="en-US" altLang="ko-KR" sz="1700" b="1" dirty="0">
                <a:latin typeface="Courier New" pitchFamily="49" charset="0"/>
              </a:rPr>
              <a:t>,”\</a:t>
            </a:r>
            <a:r>
              <a:rPr lang="en-US" altLang="ko-KR" sz="1700" b="1" dirty="0" err="1">
                <a:latin typeface="Courier New" pitchFamily="49" charset="0"/>
              </a:rPr>
              <a:t>nNetwork</a:t>
            </a:r>
            <a:r>
              <a:rPr lang="en-US" altLang="ko-KR" sz="1700" b="1" dirty="0">
                <a:latin typeface="Courier New" pitchFamily="49" charset="0"/>
              </a:rPr>
              <a:t> has a cycle.\n”);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exit(EXIT_FAILURE);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} else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j = top; /* </a:t>
            </a:r>
            <a:r>
              <a:rPr lang="en-US" altLang="ko-KR" sz="1700" b="1" dirty="0" err="1">
                <a:latin typeface="Courier New" pitchFamily="49" charset="0"/>
              </a:rPr>
              <a:t>unstack</a:t>
            </a:r>
            <a:r>
              <a:rPr lang="en-US" altLang="ko-KR" sz="1700" b="1" dirty="0">
                <a:latin typeface="Courier New" pitchFamily="49" charset="0"/>
              </a:rPr>
              <a:t> a vertex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top = graph[top].count;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</a:t>
            </a:r>
            <a:r>
              <a:rPr lang="en-US" altLang="ko-KR" sz="1700" b="1" dirty="0" err="1">
                <a:latin typeface="Courier New" pitchFamily="49" charset="0"/>
              </a:rPr>
              <a:t>printf</a:t>
            </a:r>
            <a:r>
              <a:rPr lang="en-US" altLang="ko-KR" sz="1700" b="1" dirty="0">
                <a:latin typeface="Courier New" pitchFamily="49" charset="0"/>
              </a:rPr>
              <a:t>(“</a:t>
            </a:r>
            <a:r>
              <a:rPr lang="en-US" altLang="ko-KR" sz="1700" b="1" dirty="0" err="1">
                <a:latin typeface="Courier New" pitchFamily="49" charset="0"/>
              </a:rPr>
              <a:t>v%d</a:t>
            </a:r>
            <a:r>
              <a:rPr lang="en-US" altLang="ko-KR" sz="1700" b="1" dirty="0">
                <a:latin typeface="Courier New" pitchFamily="49" charset="0"/>
              </a:rPr>
              <a:t>, “, j);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for (</a:t>
            </a:r>
            <a:r>
              <a:rPr lang="en-US" altLang="ko-KR" sz="1700" b="1" dirty="0" err="1">
                <a:latin typeface="Courier New" pitchFamily="49" charset="0"/>
              </a:rPr>
              <a:t>ptr</a:t>
            </a:r>
            <a:r>
              <a:rPr lang="en-US" altLang="ko-KR" sz="1700" b="1" dirty="0">
                <a:latin typeface="Courier New" pitchFamily="49" charset="0"/>
              </a:rPr>
              <a:t>=graph[j].link; </a:t>
            </a:r>
            <a:r>
              <a:rPr lang="en-US" altLang="ko-KR" sz="1700" b="1" dirty="0" err="1">
                <a:latin typeface="Courier New" pitchFamily="49" charset="0"/>
              </a:rPr>
              <a:t>ptr</a:t>
            </a:r>
            <a:r>
              <a:rPr lang="en-US" altLang="ko-KR" sz="1700" b="1" dirty="0">
                <a:latin typeface="Courier New" pitchFamily="49" charset="0"/>
              </a:rPr>
              <a:t>; </a:t>
            </a:r>
            <a:r>
              <a:rPr lang="en-US" altLang="ko-KR" sz="1700" b="1" dirty="0" err="1">
                <a:latin typeface="Courier New" pitchFamily="49" charset="0"/>
              </a:rPr>
              <a:t>ptr</a:t>
            </a:r>
            <a:r>
              <a:rPr lang="en-US" altLang="ko-KR" sz="1700" b="1" dirty="0">
                <a:latin typeface="Courier New" pitchFamily="49" charset="0"/>
              </a:rPr>
              <a:t>=</a:t>
            </a:r>
            <a:r>
              <a:rPr lang="en-US" altLang="ko-KR" sz="1700" b="1" dirty="0" err="1">
                <a:latin typeface="Courier New" pitchFamily="49" charset="0"/>
              </a:rPr>
              <a:t>ptr</a:t>
            </a:r>
            <a:r>
              <a:rPr lang="en-US" altLang="ko-KR" sz="1700" b="1" dirty="0">
                <a:latin typeface="Courier New" pitchFamily="49" charset="0"/>
              </a:rPr>
              <a:t>-&gt;link){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    k = </a:t>
            </a:r>
            <a:r>
              <a:rPr lang="en-US" altLang="ko-KR" sz="1700" b="1" dirty="0" err="1">
                <a:latin typeface="Courier New" pitchFamily="49" charset="0"/>
              </a:rPr>
              <a:t>ptr</a:t>
            </a:r>
            <a:r>
              <a:rPr lang="en-US" altLang="ko-KR" sz="1700" b="1" dirty="0">
                <a:latin typeface="Courier New" pitchFamily="49" charset="0"/>
              </a:rPr>
              <a:t>-&gt;vertex;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    graph[k].count--;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    if (!graph[k].count)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       graph[k].count = top;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       top = k;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    } /* if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   } /* for </a:t>
            </a:r>
            <a:r>
              <a:rPr lang="en-US" altLang="ko-KR" sz="1700" b="1" dirty="0" err="1">
                <a:latin typeface="Courier New" pitchFamily="49" charset="0"/>
              </a:rPr>
              <a:t>ptr</a:t>
            </a:r>
            <a:r>
              <a:rPr lang="en-US" altLang="ko-KR" sz="1700" b="1" dirty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    } /* else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   } /* for </a:t>
            </a:r>
            <a:r>
              <a:rPr lang="en-US" altLang="ko-KR" sz="1700" b="1" dirty="0" err="1">
                <a:latin typeface="Courier New" pitchFamily="49" charset="0"/>
              </a:rPr>
              <a:t>i</a:t>
            </a:r>
            <a:r>
              <a:rPr lang="en-US" altLang="ko-KR" sz="1700" b="1" dirty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latin typeface="Courier New" pitchFamily="49" charset="0"/>
              </a:rPr>
              <a:t>} /* </a:t>
            </a:r>
            <a:r>
              <a:rPr lang="en-US" altLang="ko-KR" sz="1700" b="1" dirty="0" err="1">
                <a:latin typeface="Courier New" pitchFamily="49" charset="0"/>
              </a:rPr>
              <a:t>topSort</a:t>
            </a:r>
            <a:r>
              <a:rPr lang="en-US" altLang="ko-KR" sz="1700" b="1" dirty="0">
                <a:latin typeface="Courier New" pitchFamily="49" charset="0"/>
              </a:rPr>
              <a:t> () */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28" y="543593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Time complexity </a:t>
            </a:r>
            <a:endParaRPr lang="ko-KR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96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Activity On Edge (AOE) Networks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Activity On Edge Networks</a:t>
            </a:r>
          </a:p>
          <a:p>
            <a:pPr lvl="1"/>
            <a:r>
              <a:rPr lang="en-US" altLang="ko-KR"/>
              <a:t>A directed edge represent tasks or activities</a:t>
            </a:r>
          </a:p>
          <a:p>
            <a:pPr lvl="1"/>
            <a:r>
              <a:rPr lang="en-US" altLang="ko-KR"/>
              <a:t>The vertices represent events which signal the completion of certain activities</a:t>
            </a:r>
          </a:p>
          <a:p>
            <a:pPr lvl="1"/>
            <a:endParaRPr lang="en-US" altLang="ko-KR"/>
          </a:p>
        </p:txBody>
      </p:sp>
      <p:sp>
        <p:nvSpPr>
          <p:cNvPr id="4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5DBA0F8-F21E-4DFA-94F0-001BC5FB356F}" type="slidenum">
              <a:rPr lang="en-US" altLang="ko-KR" smtClean="0"/>
              <a:pPr/>
              <a:t>128</a:t>
            </a:fld>
            <a:r>
              <a:rPr lang="en-US" altLang="ko-KR"/>
              <a:t> -</a:t>
            </a: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3105150" y="2708275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2747626" y="27813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936750" y="3744913"/>
            <a:ext cx="487363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550652" y="38227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3103563" y="4608513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2730164" y="46863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4268788" y="3486150"/>
            <a:ext cx="487362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3898564" y="35639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6" name="Oval 12"/>
          <p:cNvSpPr>
            <a:spLocks noChangeArrowheads="1"/>
          </p:cNvSpPr>
          <p:nvPr/>
        </p:nvSpPr>
        <p:spPr bwMode="auto">
          <a:xfrm>
            <a:off x="5600700" y="2967038"/>
            <a:ext cx="487363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5225714" y="30448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6767513" y="3571875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6392527" y="36496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0" name="Oval 16"/>
          <p:cNvSpPr>
            <a:spLocks noChangeArrowheads="1"/>
          </p:cNvSpPr>
          <p:nvPr/>
        </p:nvSpPr>
        <p:spPr bwMode="auto">
          <a:xfrm>
            <a:off x="5684838" y="4435475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5324139" y="45132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2" name="Oval 18"/>
          <p:cNvSpPr>
            <a:spLocks noChangeArrowheads="1"/>
          </p:cNvSpPr>
          <p:nvPr/>
        </p:nvSpPr>
        <p:spPr bwMode="auto">
          <a:xfrm>
            <a:off x="4935538" y="5559425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4574839" y="56372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4" name="Oval 20"/>
          <p:cNvSpPr>
            <a:spLocks noChangeArrowheads="1"/>
          </p:cNvSpPr>
          <p:nvPr/>
        </p:nvSpPr>
        <p:spPr bwMode="auto">
          <a:xfrm>
            <a:off x="3103563" y="5559425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5" name="Rectangle 21"/>
          <p:cNvSpPr>
            <a:spLocks noChangeArrowheads="1"/>
          </p:cNvSpPr>
          <p:nvPr/>
        </p:nvSpPr>
        <p:spPr bwMode="auto">
          <a:xfrm>
            <a:off x="2730164" y="56372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 flipV="1">
            <a:off x="2347913" y="3133725"/>
            <a:ext cx="831850" cy="690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>
            <a:off x="3513138" y="3182052"/>
            <a:ext cx="787922" cy="46297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8" name="Line 24"/>
          <p:cNvSpPr>
            <a:spLocks noChangeShapeType="1"/>
          </p:cNvSpPr>
          <p:nvPr/>
        </p:nvSpPr>
        <p:spPr bwMode="auto">
          <a:xfrm>
            <a:off x="2347913" y="4170363"/>
            <a:ext cx="784225" cy="554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9" name="Line 25"/>
          <p:cNvSpPr>
            <a:spLocks noChangeShapeType="1"/>
          </p:cNvSpPr>
          <p:nvPr/>
        </p:nvSpPr>
        <p:spPr bwMode="auto">
          <a:xfrm>
            <a:off x="2263775" y="4256088"/>
            <a:ext cx="915988" cy="138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3597275" y="5811838"/>
            <a:ext cx="13319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V="1">
            <a:off x="5345113" y="4914015"/>
            <a:ext cx="499268" cy="7247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 flipV="1">
            <a:off x="3513138" y="3910013"/>
            <a:ext cx="833437" cy="777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>
            <a:off x="4762500" y="3824288"/>
            <a:ext cx="915988" cy="690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 flipV="1">
            <a:off x="4762500" y="3305175"/>
            <a:ext cx="831850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>
            <a:off x="6094413" y="3305175"/>
            <a:ext cx="666750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 flipV="1">
            <a:off x="6176963" y="3997325"/>
            <a:ext cx="666750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1835150" y="3068638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124075" y="407670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3059113" y="386080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03848" y="299720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1" name="Rectangle 37"/>
          <p:cNvSpPr>
            <a:spLocks noChangeArrowheads="1"/>
          </p:cNvSpPr>
          <p:nvPr/>
        </p:nvSpPr>
        <p:spPr bwMode="auto">
          <a:xfrm>
            <a:off x="4368799" y="306896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2" name="Rectangle 38"/>
          <p:cNvSpPr>
            <a:spLocks noChangeArrowheads="1"/>
          </p:cNvSpPr>
          <p:nvPr/>
        </p:nvSpPr>
        <p:spPr bwMode="auto">
          <a:xfrm>
            <a:off x="4500563" y="3716338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3" name="Rectangle 39"/>
          <p:cNvSpPr>
            <a:spLocks noChangeArrowheads="1"/>
          </p:cNvSpPr>
          <p:nvPr/>
        </p:nvSpPr>
        <p:spPr bwMode="auto">
          <a:xfrm>
            <a:off x="5508625" y="3860800"/>
            <a:ext cx="125996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4" name="Rectangle 40"/>
          <p:cNvSpPr>
            <a:spLocks noChangeArrowheads="1"/>
          </p:cNvSpPr>
          <p:nvPr/>
        </p:nvSpPr>
        <p:spPr bwMode="auto">
          <a:xfrm>
            <a:off x="5867400" y="3141663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9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5062800" y="511810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6" name="Rectangle 42"/>
          <p:cNvSpPr>
            <a:spLocks noChangeArrowheads="1"/>
          </p:cNvSpPr>
          <p:nvPr/>
        </p:nvSpPr>
        <p:spPr bwMode="auto">
          <a:xfrm>
            <a:off x="3563938" y="5445125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7" name="Rectangle 43"/>
          <p:cNvSpPr>
            <a:spLocks noChangeArrowheads="1"/>
          </p:cNvSpPr>
          <p:nvPr/>
        </p:nvSpPr>
        <p:spPr bwMode="auto">
          <a:xfrm>
            <a:off x="1763688" y="5032375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8" name="Rectangle 44"/>
          <p:cNvSpPr>
            <a:spLocks noChangeArrowheads="1"/>
          </p:cNvSpPr>
          <p:nvPr/>
        </p:nvSpPr>
        <p:spPr bwMode="auto">
          <a:xfrm>
            <a:off x="755650" y="3860800"/>
            <a:ext cx="1166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start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6804248" y="3645024"/>
            <a:ext cx="1308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finish</a:t>
            </a:r>
            <a:endParaRPr lang="en-US" altLang="ko-KR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8138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2"/>
          <p:cNvSpPr>
            <a:spLocks noChangeArrowheads="1"/>
          </p:cNvSpPr>
          <p:nvPr/>
        </p:nvSpPr>
        <p:spPr bwMode="auto">
          <a:xfrm>
            <a:off x="773113" y="3481611"/>
            <a:ext cx="711200" cy="715963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1762125" y="1557561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59" name="Oval 4"/>
          <p:cNvSpPr>
            <a:spLocks noChangeArrowheads="1"/>
          </p:cNvSpPr>
          <p:nvPr/>
        </p:nvSpPr>
        <p:spPr bwMode="auto">
          <a:xfrm>
            <a:off x="1906588" y="5229449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3490913" y="1484536"/>
            <a:ext cx="709612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1" name="Oval 6"/>
          <p:cNvSpPr>
            <a:spLocks noChangeArrowheads="1"/>
          </p:cNvSpPr>
          <p:nvPr/>
        </p:nvSpPr>
        <p:spPr bwMode="auto">
          <a:xfrm>
            <a:off x="3706813" y="5158011"/>
            <a:ext cx="709612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5222875" y="1451199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3" name="Oval 8"/>
          <p:cNvSpPr>
            <a:spLocks noChangeArrowheads="1"/>
          </p:cNvSpPr>
          <p:nvPr/>
        </p:nvSpPr>
        <p:spPr bwMode="auto">
          <a:xfrm>
            <a:off x="5291138" y="3932461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6802438" y="3789586"/>
            <a:ext cx="709612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5" name="Oval 10"/>
          <p:cNvSpPr>
            <a:spLocks noChangeArrowheads="1"/>
          </p:cNvSpPr>
          <p:nvPr/>
        </p:nvSpPr>
        <p:spPr bwMode="auto">
          <a:xfrm>
            <a:off x="8243888" y="2924399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946900" y="1484536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V="1">
            <a:off x="1258888" y="2276699"/>
            <a:ext cx="719137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538163" y="2492599"/>
            <a:ext cx="1107996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>
                <a:latin typeface="Consolas" pitchFamily="49" charset="0"/>
              </a:rPr>
              <a:t>일정작성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1546225" y="4292824"/>
            <a:ext cx="1107996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>
                <a:latin typeface="Consolas" pitchFamily="49" charset="0"/>
              </a:rPr>
              <a:t>장비구매</a:t>
            </a: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1330325" y="4149949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2482850" y="191633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2384465" y="1341661"/>
            <a:ext cx="110799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프로그램</a:t>
            </a:r>
          </a:p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개발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2660650" y="5589811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2554288" y="5186586"/>
            <a:ext cx="1107996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>
                <a:latin typeface="Consolas" pitchFamily="49" charset="0"/>
              </a:rPr>
              <a:t>장비설치</a:t>
            </a:r>
          </a:p>
        </p:txBody>
      </p:sp>
      <p:sp>
        <p:nvSpPr>
          <p:cNvPr id="75" name="Line 20"/>
          <p:cNvSpPr>
            <a:spLocks noChangeShapeType="1"/>
          </p:cNvSpPr>
          <p:nvPr/>
        </p:nvSpPr>
        <p:spPr bwMode="auto">
          <a:xfrm>
            <a:off x="4210050" y="1844899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4138613" y="1052736"/>
            <a:ext cx="1008062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>
                <a:latin typeface="Consolas" pitchFamily="49" charset="0"/>
              </a:rPr>
              <a:t>시험용 </a:t>
            </a:r>
            <a:r>
              <a:rPr lang="en-US" altLang="ko-KR">
                <a:latin typeface="Consolas" pitchFamily="49" charset="0"/>
              </a:rPr>
              <a:t>code    </a:t>
            </a:r>
            <a:r>
              <a:rPr lang="ko-KR" altLang="en-US">
                <a:latin typeface="Consolas" pitchFamily="49" charset="0"/>
              </a:rPr>
              <a:t>개발</a:t>
            </a:r>
          </a:p>
        </p:txBody>
      </p:sp>
      <p:sp>
        <p:nvSpPr>
          <p:cNvPr id="77" name="Line 22"/>
          <p:cNvSpPr>
            <a:spLocks noChangeShapeType="1"/>
          </p:cNvSpPr>
          <p:nvPr/>
        </p:nvSpPr>
        <p:spPr bwMode="auto">
          <a:xfrm>
            <a:off x="5938838" y="1773461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5997875" y="1484536"/>
            <a:ext cx="817853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Test </a:t>
            </a: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 flipH="1" flipV="1">
            <a:off x="3922713" y="2205261"/>
            <a:ext cx="144462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 flipV="1">
            <a:off x="4400043" y="4655189"/>
            <a:ext cx="1233227" cy="9586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4508387" y="4605561"/>
            <a:ext cx="12239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Manual </a:t>
            </a:r>
            <a:r>
              <a:rPr lang="ko-KR" altLang="en-US" dirty="0">
                <a:latin typeface="Consolas" pitchFamily="49" charset="0"/>
              </a:rPr>
              <a:t>작성</a:t>
            </a:r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>
            <a:off x="6010275" y="4221386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 flipH="1">
            <a:off x="7162800" y="2205261"/>
            <a:ext cx="144463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 flipV="1">
            <a:off x="7451725" y="3500661"/>
            <a:ext cx="8636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6011863" y="3854674"/>
            <a:ext cx="122396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>
                <a:latin typeface="Consolas" pitchFamily="49" charset="0"/>
              </a:rPr>
              <a:t>교육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7162800" y="3140299"/>
            <a:ext cx="12239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사용자 </a:t>
            </a:r>
            <a:r>
              <a:rPr lang="en-US" altLang="ko-KR" dirty="0">
                <a:latin typeface="Consolas" pitchFamily="49" charset="0"/>
              </a:rPr>
              <a:t>test</a:t>
            </a: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8315325" y="2565624"/>
            <a:ext cx="72072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>
                <a:latin typeface="Consolas" pitchFamily="49" charset="0"/>
              </a:rPr>
              <a:t>완료</a:t>
            </a: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142875" y="3710211"/>
            <a:ext cx="1223963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 sz="1600">
                <a:latin typeface="Consolas" pitchFamily="49" charset="0"/>
              </a:rPr>
              <a:t>시작</a:t>
            </a:r>
          </a:p>
        </p:txBody>
      </p:sp>
      <p:sp>
        <p:nvSpPr>
          <p:cNvPr id="89" name="Text Box 34"/>
          <p:cNvSpPr txBox="1">
            <a:spLocks noChangeArrowheads="1"/>
          </p:cNvSpPr>
          <p:nvPr/>
        </p:nvSpPr>
        <p:spPr bwMode="auto">
          <a:xfrm>
            <a:off x="1619250" y="2751361"/>
            <a:ext cx="132440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10 (days)</a:t>
            </a: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2627313" y="1940149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20</a:t>
            </a:r>
          </a:p>
        </p:txBody>
      </p:sp>
      <p:sp>
        <p:nvSpPr>
          <p:cNvPr id="91" name="Text Box 36"/>
          <p:cNvSpPr txBox="1">
            <a:spLocks noChangeArrowheads="1"/>
          </p:cNvSpPr>
          <p:nvPr/>
        </p:nvSpPr>
        <p:spPr bwMode="auto">
          <a:xfrm>
            <a:off x="1401763" y="4724624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5</a:t>
            </a:r>
          </a:p>
        </p:txBody>
      </p:sp>
      <p:sp>
        <p:nvSpPr>
          <p:cNvPr id="92" name="Text Box 37"/>
          <p:cNvSpPr txBox="1">
            <a:spLocks noChangeArrowheads="1"/>
          </p:cNvSpPr>
          <p:nvPr/>
        </p:nvSpPr>
        <p:spPr bwMode="auto">
          <a:xfrm>
            <a:off x="4498975" y="1868711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20</a:t>
            </a:r>
          </a:p>
        </p:txBody>
      </p:sp>
      <p:sp>
        <p:nvSpPr>
          <p:cNvPr id="93" name="Text Box 38"/>
          <p:cNvSpPr txBox="1">
            <a:spLocks noChangeArrowheads="1"/>
          </p:cNvSpPr>
          <p:nvPr/>
        </p:nvSpPr>
        <p:spPr bwMode="auto">
          <a:xfrm>
            <a:off x="2914650" y="5613624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5</a:t>
            </a:r>
          </a:p>
        </p:txBody>
      </p:sp>
      <p:sp>
        <p:nvSpPr>
          <p:cNvPr id="94" name="Text Box 39"/>
          <p:cNvSpPr txBox="1">
            <a:spLocks noChangeArrowheads="1"/>
          </p:cNvSpPr>
          <p:nvPr/>
        </p:nvSpPr>
        <p:spPr bwMode="auto">
          <a:xfrm>
            <a:off x="6154738" y="1797274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10</a:t>
            </a:r>
          </a:p>
        </p:txBody>
      </p:sp>
      <p:sp>
        <p:nvSpPr>
          <p:cNvPr id="95" name="Text Box 40"/>
          <p:cNvSpPr txBox="1">
            <a:spLocks noChangeArrowheads="1"/>
          </p:cNvSpPr>
          <p:nvPr/>
        </p:nvSpPr>
        <p:spPr bwMode="auto">
          <a:xfrm>
            <a:off x="5160127" y="4962654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15</a:t>
            </a:r>
          </a:p>
        </p:txBody>
      </p:sp>
      <p:sp>
        <p:nvSpPr>
          <p:cNvPr id="96" name="Text Box 41"/>
          <p:cNvSpPr txBox="1">
            <a:spLocks noChangeArrowheads="1"/>
          </p:cNvSpPr>
          <p:nvPr/>
        </p:nvSpPr>
        <p:spPr bwMode="auto">
          <a:xfrm>
            <a:off x="6154738" y="4221088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5</a:t>
            </a:r>
          </a:p>
        </p:txBody>
      </p: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7739063" y="3813399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10</a:t>
            </a:r>
          </a:p>
        </p:txBody>
      </p:sp>
      <p:sp>
        <p:nvSpPr>
          <p:cNvPr id="98" name="Text Box 43"/>
          <p:cNvSpPr txBox="1">
            <a:spLocks noChangeArrowheads="1"/>
          </p:cNvSpPr>
          <p:nvPr/>
        </p:nvSpPr>
        <p:spPr bwMode="auto">
          <a:xfrm>
            <a:off x="3994150" y="3308574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</a:t>
            </a:r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235825" y="2660874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100" name="Text Box 45"/>
          <p:cNvSpPr txBox="1">
            <a:spLocks noChangeArrowheads="1"/>
          </p:cNvSpPr>
          <p:nvPr/>
        </p:nvSpPr>
        <p:spPr bwMode="auto">
          <a:xfrm>
            <a:off x="955168" y="3690202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0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1" name="Text Box 46"/>
          <p:cNvSpPr txBox="1">
            <a:spLocks noChangeArrowheads="1"/>
          </p:cNvSpPr>
          <p:nvPr/>
        </p:nvSpPr>
        <p:spPr bwMode="auto">
          <a:xfrm>
            <a:off x="1942014" y="1748061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2" name="Text Box 47"/>
          <p:cNvSpPr txBox="1">
            <a:spLocks noChangeArrowheads="1"/>
          </p:cNvSpPr>
          <p:nvPr/>
        </p:nvSpPr>
        <p:spPr bwMode="auto">
          <a:xfrm>
            <a:off x="2096663" y="5462285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2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3" name="Text Box 48"/>
          <p:cNvSpPr txBox="1">
            <a:spLocks noChangeArrowheads="1"/>
          </p:cNvSpPr>
          <p:nvPr/>
        </p:nvSpPr>
        <p:spPr bwMode="auto">
          <a:xfrm>
            <a:off x="3670206" y="1700436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3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4" name="Text Box 49"/>
          <p:cNvSpPr txBox="1">
            <a:spLocks noChangeArrowheads="1"/>
          </p:cNvSpPr>
          <p:nvPr/>
        </p:nvSpPr>
        <p:spPr bwMode="auto">
          <a:xfrm>
            <a:off x="3886230" y="5373911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4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5" name="Text Box 50"/>
          <p:cNvSpPr txBox="1">
            <a:spLocks noChangeArrowheads="1"/>
          </p:cNvSpPr>
          <p:nvPr/>
        </p:nvSpPr>
        <p:spPr bwMode="auto">
          <a:xfrm>
            <a:off x="5406620" y="1628999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5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6" name="Text Box 51"/>
          <p:cNvSpPr txBox="1">
            <a:spLocks noChangeArrowheads="1"/>
          </p:cNvSpPr>
          <p:nvPr/>
        </p:nvSpPr>
        <p:spPr bwMode="auto">
          <a:xfrm>
            <a:off x="5470406" y="4149949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6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7" name="Text Box 52"/>
          <p:cNvSpPr txBox="1">
            <a:spLocks noChangeArrowheads="1"/>
          </p:cNvSpPr>
          <p:nvPr/>
        </p:nvSpPr>
        <p:spPr bwMode="auto">
          <a:xfrm>
            <a:off x="7126590" y="1700436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7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8" name="Text Box 53"/>
          <p:cNvSpPr txBox="1">
            <a:spLocks noChangeArrowheads="1"/>
          </p:cNvSpPr>
          <p:nvPr/>
        </p:nvSpPr>
        <p:spPr bwMode="auto">
          <a:xfrm>
            <a:off x="6982574" y="4005486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8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9" name="Text Box 54"/>
          <p:cNvSpPr txBox="1">
            <a:spLocks noChangeArrowheads="1"/>
          </p:cNvSpPr>
          <p:nvPr/>
        </p:nvSpPr>
        <p:spPr bwMode="auto">
          <a:xfrm>
            <a:off x="8433098" y="3140299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9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10" name="Text Box 17"/>
          <p:cNvSpPr txBox="1">
            <a:spLocks noChangeArrowheads="1"/>
          </p:cNvSpPr>
          <p:nvPr/>
        </p:nvSpPr>
        <p:spPr bwMode="auto">
          <a:xfrm>
            <a:off x="2864008" y="3179192"/>
            <a:ext cx="110799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프로그램</a:t>
            </a:r>
          </a:p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설치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6233767" y="2492599"/>
            <a:ext cx="1223963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Test</a:t>
            </a:r>
          </a:p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보고서</a:t>
            </a:r>
            <a:endParaRPr lang="en-US" altLang="ko-KR" dirty="0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 작성</a:t>
            </a:r>
            <a:endParaRPr lang="en-US" altLang="ko-KR" dirty="0">
              <a:latin typeface="Consolas" pitchFamily="49" charset="0"/>
            </a:endParaRPr>
          </a:p>
        </p:txBody>
      </p:sp>
      <p:cxnSp>
        <p:nvCxnSpPr>
          <p:cNvPr id="112" name="직선 화살표 연결선 111"/>
          <p:cNvCxnSpPr>
            <a:stCxn id="61" idx="7"/>
            <a:endCxn id="62" idx="3"/>
          </p:cNvCxnSpPr>
          <p:nvPr/>
        </p:nvCxnSpPr>
        <p:spPr bwMode="auto">
          <a:xfrm flipV="1">
            <a:off x="4312505" y="2063666"/>
            <a:ext cx="1014523" cy="3199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4388291" y="2539574"/>
            <a:ext cx="90378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시험 환경 점검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114" name="Text Box 43"/>
          <p:cNvSpPr txBox="1">
            <a:spLocks noChangeArrowheads="1"/>
          </p:cNvSpPr>
          <p:nvPr/>
        </p:nvSpPr>
        <p:spPr bwMode="auto">
          <a:xfrm>
            <a:off x="5038358" y="2830151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Activity on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4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(3)</a:t>
            </a:r>
            <a:endParaRPr lang="ko-KR" altLang="en-US" dirty="0"/>
          </a:p>
        </p:txBody>
      </p:sp>
      <p:sp>
        <p:nvSpPr>
          <p:cNvPr id="6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573FCC1-6160-4333-BC9D-3F93F502CD63}" type="slidenum">
              <a:rPr lang="en-US" altLang="ko-KR"/>
              <a:pPr/>
              <a:t>13</a:t>
            </a:fld>
            <a:r>
              <a:rPr lang="en-US" altLang="ko-KR"/>
              <a:t> -</a:t>
            </a:r>
          </a:p>
        </p:txBody>
      </p:sp>
      <p:grpSp>
        <p:nvGrpSpPr>
          <p:cNvPr id="240643" name="Group 3"/>
          <p:cNvGrpSpPr>
            <a:grpSpLocks/>
          </p:cNvGrpSpPr>
          <p:nvPr/>
        </p:nvGrpSpPr>
        <p:grpSpPr bwMode="auto">
          <a:xfrm>
            <a:off x="1042988" y="1341438"/>
            <a:ext cx="2208212" cy="2295525"/>
            <a:chOff x="522" y="721"/>
            <a:chExt cx="1391" cy="1446"/>
          </a:xfrm>
        </p:grpSpPr>
        <p:sp>
          <p:nvSpPr>
            <p:cNvPr id="240644" name="Oval 4"/>
            <p:cNvSpPr>
              <a:spLocks noChangeArrowheads="1"/>
            </p:cNvSpPr>
            <p:nvPr/>
          </p:nvSpPr>
          <p:spPr bwMode="auto">
            <a:xfrm>
              <a:off x="1032" y="721"/>
              <a:ext cx="371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45" name="Oval 5"/>
            <p:cNvSpPr>
              <a:spLocks noChangeArrowheads="1"/>
            </p:cNvSpPr>
            <p:nvPr/>
          </p:nvSpPr>
          <p:spPr bwMode="auto">
            <a:xfrm>
              <a:off x="1032" y="1781"/>
              <a:ext cx="371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46" name="Oval 6"/>
            <p:cNvSpPr>
              <a:spLocks noChangeArrowheads="1"/>
            </p:cNvSpPr>
            <p:nvPr/>
          </p:nvSpPr>
          <p:spPr bwMode="auto">
            <a:xfrm>
              <a:off x="522" y="1266"/>
              <a:ext cx="372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47" name="Oval 7"/>
            <p:cNvSpPr>
              <a:spLocks noChangeArrowheads="1"/>
            </p:cNvSpPr>
            <p:nvPr/>
          </p:nvSpPr>
          <p:spPr bwMode="auto">
            <a:xfrm>
              <a:off x="1541" y="1251"/>
              <a:ext cx="372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48" name="Line 8"/>
            <p:cNvSpPr>
              <a:spLocks noChangeShapeType="1"/>
            </p:cNvSpPr>
            <p:nvPr/>
          </p:nvSpPr>
          <p:spPr bwMode="auto">
            <a:xfrm>
              <a:off x="1218" y="1113"/>
              <a:ext cx="0" cy="6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49" name="Line 9"/>
            <p:cNvSpPr>
              <a:spLocks noChangeShapeType="1"/>
            </p:cNvSpPr>
            <p:nvPr/>
          </p:nvSpPr>
          <p:spPr bwMode="auto">
            <a:xfrm>
              <a:off x="899" y="1444"/>
              <a:ext cx="6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50" name="Line 10"/>
            <p:cNvSpPr>
              <a:spLocks noChangeShapeType="1"/>
            </p:cNvSpPr>
            <p:nvPr/>
          </p:nvSpPr>
          <p:spPr bwMode="auto">
            <a:xfrm>
              <a:off x="835" y="1576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51" name="Line 11"/>
            <p:cNvSpPr>
              <a:spLocks noChangeShapeType="1"/>
            </p:cNvSpPr>
            <p:nvPr/>
          </p:nvSpPr>
          <p:spPr bwMode="auto">
            <a:xfrm>
              <a:off x="1345" y="1047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52" name="Line 12"/>
            <p:cNvSpPr>
              <a:spLocks noChangeShapeType="1"/>
            </p:cNvSpPr>
            <p:nvPr/>
          </p:nvSpPr>
          <p:spPr bwMode="auto">
            <a:xfrm flipV="1">
              <a:off x="835" y="1047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53" name="Line 13"/>
            <p:cNvSpPr>
              <a:spLocks noChangeShapeType="1"/>
            </p:cNvSpPr>
            <p:nvPr/>
          </p:nvSpPr>
          <p:spPr bwMode="auto">
            <a:xfrm flipV="1">
              <a:off x="1345" y="1576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40654" name="Text Box 14"/>
            <p:cNvSpPr txBox="1">
              <a:spLocks noChangeArrowheads="1"/>
            </p:cNvSpPr>
            <p:nvPr/>
          </p:nvSpPr>
          <p:spPr bwMode="auto">
            <a:xfrm>
              <a:off x="1111" y="799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0</a:t>
              </a:r>
            </a:p>
          </p:txBody>
        </p:sp>
        <p:sp>
          <p:nvSpPr>
            <p:cNvPr id="240655" name="Text Box 15"/>
            <p:cNvSpPr txBox="1">
              <a:spLocks noChangeArrowheads="1"/>
            </p:cNvSpPr>
            <p:nvPr/>
          </p:nvSpPr>
          <p:spPr bwMode="auto">
            <a:xfrm>
              <a:off x="612" y="135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1</a:t>
              </a:r>
            </a:p>
          </p:txBody>
        </p:sp>
        <p:sp>
          <p:nvSpPr>
            <p:cNvPr id="240656" name="Text Box 16"/>
            <p:cNvSpPr txBox="1">
              <a:spLocks noChangeArrowheads="1"/>
            </p:cNvSpPr>
            <p:nvPr/>
          </p:nvSpPr>
          <p:spPr bwMode="auto">
            <a:xfrm>
              <a:off x="1610" y="1311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2</a:t>
              </a:r>
            </a:p>
          </p:txBody>
        </p:sp>
        <p:sp>
          <p:nvSpPr>
            <p:cNvPr id="240657" name="Text Box 17"/>
            <p:cNvSpPr txBox="1">
              <a:spLocks noChangeArrowheads="1"/>
            </p:cNvSpPr>
            <p:nvPr/>
          </p:nvSpPr>
          <p:spPr bwMode="auto">
            <a:xfrm>
              <a:off x="1111" y="1855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3</a:t>
              </a:r>
            </a:p>
          </p:txBody>
        </p:sp>
      </p:grp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971550" y="1196975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1</a:t>
            </a:r>
          </a:p>
        </p:txBody>
      </p:sp>
      <p:sp>
        <p:nvSpPr>
          <p:cNvPr id="240669" name="Oval 29"/>
          <p:cNvSpPr>
            <a:spLocks noChangeArrowheads="1"/>
          </p:cNvSpPr>
          <p:nvPr/>
        </p:nvSpPr>
        <p:spPr bwMode="auto">
          <a:xfrm>
            <a:off x="6962779" y="2324089"/>
            <a:ext cx="588962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70" name="Oval 30"/>
          <p:cNvSpPr>
            <a:spLocks noChangeArrowheads="1"/>
          </p:cNvSpPr>
          <p:nvPr/>
        </p:nvSpPr>
        <p:spPr bwMode="auto">
          <a:xfrm>
            <a:off x="6153154" y="3189277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71" name="Oval 31"/>
          <p:cNvSpPr>
            <a:spLocks noChangeArrowheads="1"/>
          </p:cNvSpPr>
          <p:nvPr/>
        </p:nvSpPr>
        <p:spPr bwMode="auto">
          <a:xfrm>
            <a:off x="7770816" y="3165464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72" name="Line 32"/>
          <p:cNvSpPr>
            <a:spLocks noChangeShapeType="1"/>
          </p:cNvSpPr>
          <p:nvPr/>
        </p:nvSpPr>
        <p:spPr bwMode="auto">
          <a:xfrm>
            <a:off x="7459666" y="2841614"/>
            <a:ext cx="404813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73" name="Line 33"/>
          <p:cNvSpPr>
            <a:spLocks noChangeShapeType="1"/>
          </p:cNvSpPr>
          <p:nvPr/>
        </p:nvSpPr>
        <p:spPr bwMode="auto">
          <a:xfrm flipV="1">
            <a:off x="6650041" y="2841614"/>
            <a:ext cx="404813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74" name="Text Box 34"/>
          <p:cNvSpPr txBox="1">
            <a:spLocks noChangeArrowheads="1"/>
          </p:cNvSpPr>
          <p:nvPr/>
        </p:nvSpPr>
        <p:spPr bwMode="auto">
          <a:xfrm>
            <a:off x="7088191" y="2447914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40675" name="Text Box 35"/>
          <p:cNvSpPr txBox="1">
            <a:spLocks noChangeArrowheads="1"/>
          </p:cNvSpPr>
          <p:nvPr/>
        </p:nvSpPr>
        <p:spPr bwMode="auto">
          <a:xfrm>
            <a:off x="6296029" y="3332152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40676" name="Text Box 36"/>
          <p:cNvSpPr txBox="1">
            <a:spLocks noChangeArrowheads="1"/>
          </p:cNvSpPr>
          <p:nvPr/>
        </p:nvSpPr>
        <p:spPr bwMode="auto">
          <a:xfrm>
            <a:off x="7880354" y="3260714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40677" name="Oval 37"/>
          <p:cNvSpPr>
            <a:spLocks noChangeArrowheads="1"/>
          </p:cNvSpPr>
          <p:nvPr/>
        </p:nvSpPr>
        <p:spPr bwMode="auto">
          <a:xfrm>
            <a:off x="4483104" y="2325677"/>
            <a:ext cx="588962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78" name="Text Box 38"/>
          <p:cNvSpPr txBox="1">
            <a:spLocks noChangeArrowheads="1"/>
          </p:cNvSpPr>
          <p:nvPr/>
        </p:nvSpPr>
        <p:spPr bwMode="auto">
          <a:xfrm>
            <a:off x="4608516" y="2449502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40679" name="Oval 39"/>
          <p:cNvSpPr>
            <a:spLocks noChangeArrowheads="1"/>
          </p:cNvSpPr>
          <p:nvPr/>
        </p:nvSpPr>
        <p:spPr bwMode="auto">
          <a:xfrm>
            <a:off x="4608516" y="4408477"/>
            <a:ext cx="588963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80" name="Oval 40"/>
          <p:cNvSpPr>
            <a:spLocks noChangeArrowheads="1"/>
          </p:cNvSpPr>
          <p:nvPr/>
        </p:nvSpPr>
        <p:spPr bwMode="auto">
          <a:xfrm>
            <a:off x="3798891" y="3590914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81" name="Oval 41"/>
          <p:cNvSpPr>
            <a:spLocks noChangeArrowheads="1"/>
          </p:cNvSpPr>
          <p:nvPr/>
        </p:nvSpPr>
        <p:spPr bwMode="auto">
          <a:xfrm>
            <a:off x="5416554" y="3567102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82" name="Line 42"/>
          <p:cNvSpPr>
            <a:spLocks noChangeShapeType="1"/>
          </p:cNvSpPr>
          <p:nvPr/>
        </p:nvSpPr>
        <p:spPr bwMode="auto">
          <a:xfrm>
            <a:off x="4397379" y="3873489"/>
            <a:ext cx="1011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83" name="Line 43"/>
          <p:cNvSpPr>
            <a:spLocks noChangeShapeType="1"/>
          </p:cNvSpPr>
          <p:nvPr/>
        </p:nvSpPr>
        <p:spPr bwMode="auto">
          <a:xfrm>
            <a:off x="4325941" y="4090977"/>
            <a:ext cx="342900" cy="403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84" name="Line 44"/>
          <p:cNvSpPr>
            <a:spLocks noChangeShapeType="1"/>
          </p:cNvSpPr>
          <p:nvPr/>
        </p:nvSpPr>
        <p:spPr bwMode="auto">
          <a:xfrm flipV="1">
            <a:off x="5105404" y="4083039"/>
            <a:ext cx="404812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85" name="Text Box 45"/>
          <p:cNvSpPr txBox="1">
            <a:spLocks noChangeArrowheads="1"/>
          </p:cNvSpPr>
          <p:nvPr/>
        </p:nvSpPr>
        <p:spPr bwMode="auto">
          <a:xfrm>
            <a:off x="3941766" y="3733789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40686" name="Text Box 46"/>
          <p:cNvSpPr txBox="1">
            <a:spLocks noChangeArrowheads="1"/>
          </p:cNvSpPr>
          <p:nvPr/>
        </p:nvSpPr>
        <p:spPr bwMode="auto">
          <a:xfrm>
            <a:off x="5549904" y="3657589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40687" name="Text Box 47"/>
          <p:cNvSpPr txBox="1">
            <a:spLocks noChangeArrowheads="1"/>
          </p:cNvSpPr>
          <p:nvPr/>
        </p:nvSpPr>
        <p:spPr bwMode="auto">
          <a:xfrm>
            <a:off x="4733929" y="4525952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40688" name="Oval 48"/>
          <p:cNvSpPr>
            <a:spLocks noChangeArrowheads="1"/>
          </p:cNvSpPr>
          <p:nvPr/>
        </p:nvSpPr>
        <p:spPr bwMode="auto">
          <a:xfrm>
            <a:off x="6961191" y="3802052"/>
            <a:ext cx="588963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89" name="Oval 49"/>
          <p:cNvSpPr>
            <a:spLocks noChangeArrowheads="1"/>
          </p:cNvSpPr>
          <p:nvPr/>
        </p:nvSpPr>
        <p:spPr bwMode="auto">
          <a:xfrm>
            <a:off x="6961191" y="5484802"/>
            <a:ext cx="588963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90" name="Oval 50"/>
          <p:cNvSpPr>
            <a:spLocks noChangeArrowheads="1"/>
          </p:cNvSpPr>
          <p:nvPr/>
        </p:nvSpPr>
        <p:spPr bwMode="auto">
          <a:xfrm>
            <a:off x="6151566" y="4667239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91" name="Oval 51"/>
          <p:cNvSpPr>
            <a:spLocks noChangeArrowheads="1"/>
          </p:cNvSpPr>
          <p:nvPr/>
        </p:nvSpPr>
        <p:spPr bwMode="auto">
          <a:xfrm>
            <a:off x="7769229" y="4643427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92" name="Line 52"/>
          <p:cNvSpPr>
            <a:spLocks noChangeShapeType="1"/>
          </p:cNvSpPr>
          <p:nvPr/>
        </p:nvSpPr>
        <p:spPr bwMode="auto">
          <a:xfrm>
            <a:off x="7256466" y="4424352"/>
            <a:ext cx="0" cy="1050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93" name="Line 53"/>
          <p:cNvSpPr>
            <a:spLocks noChangeShapeType="1"/>
          </p:cNvSpPr>
          <p:nvPr/>
        </p:nvSpPr>
        <p:spPr bwMode="auto">
          <a:xfrm>
            <a:off x="6750054" y="4949814"/>
            <a:ext cx="1011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94" name="Line 54"/>
          <p:cNvSpPr>
            <a:spLocks noChangeShapeType="1"/>
          </p:cNvSpPr>
          <p:nvPr/>
        </p:nvSpPr>
        <p:spPr bwMode="auto">
          <a:xfrm flipV="1">
            <a:off x="7458079" y="5159364"/>
            <a:ext cx="404812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0695" name="Text Box 55"/>
          <p:cNvSpPr txBox="1">
            <a:spLocks noChangeArrowheads="1"/>
          </p:cNvSpPr>
          <p:nvPr/>
        </p:nvSpPr>
        <p:spPr bwMode="auto">
          <a:xfrm>
            <a:off x="7086604" y="3925877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40696" name="Text Box 56"/>
          <p:cNvSpPr txBox="1">
            <a:spLocks noChangeArrowheads="1"/>
          </p:cNvSpPr>
          <p:nvPr/>
        </p:nvSpPr>
        <p:spPr bwMode="auto">
          <a:xfrm>
            <a:off x="6294441" y="4810114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40697" name="Text Box 57"/>
          <p:cNvSpPr txBox="1">
            <a:spLocks noChangeArrowheads="1"/>
          </p:cNvSpPr>
          <p:nvPr/>
        </p:nvSpPr>
        <p:spPr bwMode="auto">
          <a:xfrm>
            <a:off x="7878766" y="4738677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40698" name="Text Box 58"/>
          <p:cNvSpPr txBox="1">
            <a:spLocks noChangeArrowheads="1"/>
          </p:cNvSpPr>
          <p:nvPr/>
        </p:nvSpPr>
        <p:spPr bwMode="auto">
          <a:xfrm>
            <a:off x="7086604" y="5602277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40700" name="Text Box 60"/>
          <p:cNvSpPr txBox="1">
            <a:spLocks noChangeArrowheads="1"/>
          </p:cNvSpPr>
          <p:nvPr/>
        </p:nvSpPr>
        <p:spPr bwMode="auto">
          <a:xfrm>
            <a:off x="5000628" y="1857364"/>
            <a:ext cx="270298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Consolas" pitchFamily="49" charset="0"/>
              </a:rPr>
              <a:t>Some </a:t>
            </a:r>
            <a:r>
              <a:rPr lang="en-US" altLang="ko-KR" dirty="0" err="1">
                <a:latin typeface="Consolas" pitchFamily="49" charset="0"/>
              </a:rPr>
              <a:t>subgraphs</a:t>
            </a:r>
            <a:r>
              <a:rPr lang="en-US" altLang="ko-KR" dirty="0">
                <a:latin typeface="Consolas" pitchFamily="49" charset="0"/>
              </a:rPr>
              <a:t> of G</a:t>
            </a:r>
            <a:r>
              <a:rPr lang="en-US" altLang="ko-KR" sz="2400" baseline="-25000" dirty="0">
                <a:latin typeface="Consolas" pitchFamily="49" charset="0"/>
              </a:rPr>
              <a:t>1</a:t>
            </a:r>
          </a:p>
        </p:txBody>
      </p:sp>
      <p:sp>
        <p:nvSpPr>
          <p:cNvPr id="64" name="자유형 63"/>
          <p:cNvSpPr/>
          <p:nvPr/>
        </p:nvSpPr>
        <p:spPr bwMode="auto">
          <a:xfrm>
            <a:off x="3543300" y="2032000"/>
            <a:ext cx="5499100" cy="4432919"/>
          </a:xfrm>
          <a:custGeom>
            <a:avLst/>
            <a:gdLst>
              <a:gd name="connsiteX0" fmla="*/ 1231900 w 5499100"/>
              <a:gd name="connsiteY0" fmla="*/ 0 h 4432919"/>
              <a:gd name="connsiteX1" fmla="*/ 838200 w 5499100"/>
              <a:gd name="connsiteY1" fmla="*/ 215900 h 4432919"/>
              <a:gd name="connsiteX2" fmla="*/ 711200 w 5499100"/>
              <a:gd name="connsiteY2" fmla="*/ 292100 h 4432919"/>
              <a:gd name="connsiteX3" fmla="*/ 660400 w 5499100"/>
              <a:gd name="connsiteY3" fmla="*/ 330200 h 4432919"/>
              <a:gd name="connsiteX4" fmla="*/ 571500 w 5499100"/>
              <a:gd name="connsiteY4" fmla="*/ 457200 h 4432919"/>
              <a:gd name="connsiteX5" fmla="*/ 533400 w 5499100"/>
              <a:gd name="connsiteY5" fmla="*/ 571500 h 4432919"/>
              <a:gd name="connsiteX6" fmla="*/ 508000 w 5499100"/>
              <a:gd name="connsiteY6" fmla="*/ 647700 h 4432919"/>
              <a:gd name="connsiteX7" fmla="*/ 482600 w 5499100"/>
              <a:gd name="connsiteY7" fmla="*/ 711200 h 4432919"/>
              <a:gd name="connsiteX8" fmla="*/ 406400 w 5499100"/>
              <a:gd name="connsiteY8" fmla="*/ 812800 h 4432919"/>
              <a:gd name="connsiteX9" fmla="*/ 381000 w 5499100"/>
              <a:gd name="connsiteY9" fmla="*/ 863600 h 4432919"/>
              <a:gd name="connsiteX10" fmla="*/ 266700 w 5499100"/>
              <a:gd name="connsiteY10" fmla="*/ 1003300 h 4432919"/>
              <a:gd name="connsiteX11" fmla="*/ 203200 w 5499100"/>
              <a:gd name="connsiteY11" fmla="*/ 1092200 h 4432919"/>
              <a:gd name="connsiteX12" fmla="*/ 190500 w 5499100"/>
              <a:gd name="connsiteY12" fmla="*/ 1130300 h 4432919"/>
              <a:gd name="connsiteX13" fmla="*/ 101600 w 5499100"/>
              <a:gd name="connsiteY13" fmla="*/ 1282700 h 4432919"/>
              <a:gd name="connsiteX14" fmla="*/ 88900 w 5499100"/>
              <a:gd name="connsiteY14" fmla="*/ 1333500 h 4432919"/>
              <a:gd name="connsiteX15" fmla="*/ 50800 w 5499100"/>
              <a:gd name="connsiteY15" fmla="*/ 1524000 h 4432919"/>
              <a:gd name="connsiteX16" fmla="*/ 12700 w 5499100"/>
              <a:gd name="connsiteY16" fmla="*/ 1739900 h 4432919"/>
              <a:gd name="connsiteX17" fmla="*/ 0 w 5499100"/>
              <a:gd name="connsiteY17" fmla="*/ 1866900 h 4432919"/>
              <a:gd name="connsiteX18" fmla="*/ 25400 w 5499100"/>
              <a:gd name="connsiteY18" fmla="*/ 2298700 h 4432919"/>
              <a:gd name="connsiteX19" fmla="*/ 50800 w 5499100"/>
              <a:gd name="connsiteY19" fmla="*/ 2565400 h 4432919"/>
              <a:gd name="connsiteX20" fmla="*/ 88900 w 5499100"/>
              <a:gd name="connsiteY20" fmla="*/ 2755900 h 4432919"/>
              <a:gd name="connsiteX21" fmla="*/ 114300 w 5499100"/>
              <a:gd name="connsiteY21" fmla="*/ 2819400 h 4432919"/>
              <a:gd name="connsiteX22" fmla="*/ 266700 w 5499100"/>
              <a:gd name="connsiteY22" fmla="*/ 2959100 h 4432919"/>
              <a:gd name="connsiteX23" fmla="*/ 304800 w 5499100"/>
              <a:gd name="connsiteY23" fmla="*/ 2984500 h 4432919"/>
              <a:gd name="connsiteX24" fmla="*/ 381000 w 5499100"/>
              <a:gd name="connsiteY24" fmla="*/ 3060700 h 4432919"/>
              <a:gd name="connsiteX25" fmla="*/ 431800 w 5499100"/>
              <a:gd name="connsiteY25" fmla="*/ 3098800 h 4432919"/>
              <a:gd name="connsiteX26" fmla="*/ 571500 w 5499100"/>
              <a:gd name="connsiteY26" fmla="*/ 3251200 h 4432919"/>
              <a:gd name="connsiteX27" fmla="*/ 609600 w 5499100"/>
              <a:gd name="connsiteY27" fmla="*/ 3289300 h 4432919"/>
              <a:gd name="connsiteX28" fmla="*/ 850900 w 5499100"/>
              <a:gd name="connsiteY28" fmla="*/ 3454400 h 4432919"/>
              <a:gd name="connsiteX29" fmla="*/ 952500 w 5499100"/>
              <a:gd name="connsiteY29" fmla="*/ 3530600 h 4432919"/>
              <a:gd name="connsiteX30" fmla="*/ 1168400 w 5499100"/>
              <a:gd name="connsiteY30" fmla="*/ 3632200 h 4432919"/>
              <a:gd name="connsiteX31" fmla="*/ 1333500 w 5499100"/>
              <a:gd name="connsiteY31" fmla="*/ 3733800 h 4432919"/>
              <a:gd name="connsiteX32" fmla="*/ 1473200 w 5499100"/>
              <a:gd name="connsiteY32" fmla="*/ 3784600 h 4432919"/>
              <a:gd name="connsiteX33" fmla="*/ 1549400 w 5499100"/>
              <a:gd name="connsiteY33" fmla="*/ 3822700 h 4432919"/>
              <a:gd name="connsiteX34" fmla="*/ 1816100 w 5499100"/>
              <a:gd name="connsiteY34" fmla="*/ 3937000 h 4432919"/>
              <a:gd name="connsiteX35" fmla="*/ 2019300 w 5499100"/>
              <a:gd name="connsiteY35" fmla="*/ 4013200 h 4432919"/>
              <a:gd name="connsiteX36" fmla="*/ 2425700 w 5499100"/>
              <a:gd name="connsiteY36" fmla="*/ 4165600 h 4432919"/>
              <a:gd name="connsiteX37" fmla="*/ 2628900 w 5499100"/>
              <a:gd name="connsiteY37" fmla="*/ 4216400 h 4432919"/>
              <a:gd name="connsiteX38" fmla="*/ 2692400 w 5499100"/>
              <a:gd name="connsiteY38" fmla="*/ 4229100 h 4432919"/>
              <a:gd name="connsiteX39" fmla="*/ 2819400 w 5499100"/>
              <a:gd name="connsiteY39" fmla="*/ 4267200 h 4432919"/>
              <a:gd name="connsiteX40" fmla="*/ 2895600 w 5499100"/>
              <a:gd name="connsiteY40" fmla="*/ 4292600 h 4432919"/>
              <a:gd name="connsiteX41" fmla="*/ 3111500 w 5499100"/>
              <a:gd name="connsiteY41" fmla="*/ 4330700 h 4432919"/>
              <a:gd name="connsiteX42" fmla="*/ 3225800 w 5499100"/>
              <a:gd name="connsiteY42" fmla="*/ 4356100 h 4432919"/>
              <a:gd name="connsiteX43" fmla="*/ 3314700 w 5499100"/>
              <a:gd name="connsiteY43" fmla="*/ 4394200 h 4432919"/>
              <a:gd name="connsiteX44" fmla="*/ 3517900 w 5499100"/>
              <a:gd name="connsiteY44" fmla="*/ 4432300 h 4432919"/>
              <a:gd name="connsiteX45" fmla="*/ 4178300 w 5499100"/>
              <a:gd name="connsiteY45" fmla="*/ 4419600 h 4432919"/>
              <a:gd name="connsiteX46" fmla="*/ 4356100 w 5499100"/>
              <a:gd name="connsiteY46" fmla="*/ 4381500 h 4432919"/>
              <a:gd name="connsiteX47" fmla="*/ 4610100 w 5499100"/>
              <a:gd name="connsiteY47" fmla="*/ 4305300 h 4432919"/>
              <a:gd name="connsiteX48" fmla="*/ 4660900 w 5499100"/>
              <a:gd name="connsiteY48" fmla="*/ 4267200 h 4432919"/>
              <a:gd name="connsiteX49" fmla="*/ 4686300 w 5499100"/>
              <a:gd name="connsiteY49" fmla="*/ 4229100 h 4432919"/>
              <a:gd name="connsiteX50" fmla="*/ 4787900 w 5499100"/>
              <a:gd name="connsiteY50" fmla="*/ 4102100 h 4432919"/>
              <a:gd name="connsiteX51" fmla="*/ 4864100 w 5499100"/>
              <a:gd name="connsiteY51" fmla="*/ 3987800 h 4432919"/>
              <a:gd name="connsiteX52" fmla="*/ 4902200 w 5499100"/>
              <a:gd name="connsiteY52" fmla="*/ 3898900 h 4432919"/>
              <a:gd name="connsiteX53" fmla="*/ 4940300 w 5499100"/>
              <a:gd name="connsiteY53" fmla="*/ 3784600 h 4432919"/>
              <a:gd name="connsiteX54" fmla="*/ 4965700 w 5499100"/>
              <a:gd name="connsiteY54" fmla="*/ 3479800 h 4432919"/>
              <a:gd name="connsiteX55" fmla="*/ 5041900 w 5499100"/>
              <a:gd name="connsiteY55" fmla="*/ 3352800 h 4432919"/>
              <a:gd name="connsiteX56" fmla="*/ 5130800 w 5499100"/>
              <a:gd name="connsiteY56" fmla="*/ 3225800 h 4432919"/>
              <a:gd name="connsiteX57" fmla="*/ 5168900 w 5499100"/>
              <a:gd name="connsiteY57" fmla="*/ 3200400 h 4432919"/>
              <a:gd name="connsiteX58" fmla="*/ 5232400 w 5499100"/>
              <a:gd name="connsiteY58" fmla="*/ 3098800 h 4432919"/>
              <a:gd name="connsiteX59" fmla="*/ 5295900 w 5499100"/>
              <a:gd name="connsiteY59" fmla="*/ 3009900 h 4432919"/>
              <a:gd name="connsiteX60" fmla="*/ 5384800 w 5499100"/>
              <a:gd name="connsiteY60" fmla="*/ 2794000 h 4432919"/>
              <a:gd name="connsiteX61" fmla="*/ 5422900 w 5499100"/>
              <a:gd name="connsiteY61" fmla="*/ 2679700 h 4432919"/>
              <a:gd name="connsiteX62" fmla="*/ 5435600 w 5499100"/>
              <a:gd name="connsiteY62" fmla="*/ 2641600 h 4432919"/>
              <a:gd name="connsiteX63" fmla="*/ 5461000 w 5499100"/>
              <a:gd name="connsiteY63" fmla="*/ 2247900 h 4432919"/>
              <a:gd name="connsiteX64" fmla="*/ 5473700 w 5499100"/>
              <a:gd name="connsiteY64" fmla="*/ 2019300 h 4432919"/>
              <a:gd name="connsiteX65" fmla="*/ 5486400 w 5499100"/>
              <a:gd name="connsiteY65" fmla="*/ 1917700 h 4432919"/>
              <a:gd name="connsiteX66" fmla="*/ 5499100 w 5499100"/>
              <a:gd name="connsiteY66" fmla="*/ 1752600 h 4432919"/>
              <a:gd name="connsiteX67" fmla="*/ 5486400 w 5499100"/>
              <a:gd name="connsiteY67" fmla="*/ 1511300 h 4432919"/>
              <a:gd name="connsiteX68" fmla="*/ 5473700 w 5499100"/>
              <a:gd name="connsiteY68" fmla="*/ 1117600 h 4432919"/>
              <a:gd name="connsiteX69" fmla="*/ 5461000 w 5499100"/>
              <a:gd name="connsiteY69" fmla="*/ 990600 h 4432919"/>
              <a:gd name="connsiteX70" fmla="*/ 5410200 w 5499100"/>
              <a:gd name="connsiteY70" fmla="*/ 863600 h 4432919"/>
              <a:gd name="connsiteX71" fmla="*/ 5384800 w 5499100"/>
              <a:gd name="connsiteY71" fmla="*/ 800100 h 4432919"/>
              <a:gd name="connsiteX72" fmla="*/ 5346700 w 5499100"/>
              <a:gd name="connsiteY72" fmla="*/ 749300 h 4432919"/>
              <a:gd name="connsiteX73" fmla="*/ 5270500 w 5499100"/>
              <a:gd name="connsiteY73" fmla="*/ 647700 h 4432919"/>
              <a:gd name="connsiteX74" fmla="*/ 5219700 w 5499100"/>
              <a:gd name="connsiteY74" fmla="*/ 596900 h 4432919"/>
              <a:gd name="connsiteX75" fmla="*/ 5156200 w 5499100"/>
              <a:gd name="connsiteY75" fmla="*/ 520700 h 4432919"/>
              <a:gd name="connsiteX76" fmla="*/ 5029200 w 5499100"/>
              <a:gd name="connsiteY76" fmla="*/ 406400 h 4432919"/>
              <a:gd name="connsiteX77" fmla="*/ 4902200 w 5499100"/>
              <a:gd name="connsiteY77" fmla="*/ 342900 h 4432919"/>
              <a:gd name="connsiteX78" fmla="*/ 4838700 w 5499100"/>
              <a:gd name="connsiteY78" fmla="*/ 317500 h 4432919"/>
              <a:gd name="connsiteX79" fmla="*/ 4787900 w 5499100"/>
              <a:gd name="connsiteY79" fmla="*/ 279400 h 4432919"/>
              <a:gd name="connsiteX80" fmla="*/ 4737100 w 5499100"/>
              <a:gd name="connsiteY80" fmla="*/ 266700 h 4432919"/>
              <a:gd name="connsiteX81" fmla="*/ 4635500 w 5499100"/>
              <a:gd name="connsiteY81" fmla="*/ 228600 h 4432919"/>
              <a:gd name="connsiteX82" fmla="*/ 4597400 w 5499100"/>
              <a:gd name="connsiteY82" fmla="*/ 215900 h 4432919"/>
              <a:gd name="connsiteX83" fmla="*/ 4559300 w 5499100"/>
              <a:gd name="connsiteY83" fmla="*/ 190500 h 4432919"/>
              <a:gd name="connsiteX84" fmla="*/ 4521200 w 5499100"/>
              <a:gd name="connsiteY84" fmla="*/ 177800 h 4432919"/>
              <a:gd name="connsiteX85" fmla="*/ 4445000 w 5499100"/>
              <a:gd name="connsiteY85" fmla="*/ 127000 h 4432919"/>
              <a:gd name="connsiteX86" fmla="*/ 4343400 w 5499100"/>
              <a:gd name="connsiteY86" fmla="*/ 127000 h 443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499100" h="4432919">
                <a:moveTo>
                  <a:pt x="1231900" y="0"/>
                </a:moveTo>
                <a:cubicBezTo>
                  <a:pt x="1075162" y="117553"/>
                  <a:pt x="1217752" y="14961"/>
                  <a:pt x="838200" y="215900"/>
                </a:cubicBezTo>
                <a:cubicBezTo>
                  <a:pt x="797564" y="237413"/>
                  <a:pt x="750187" y="264252"/>
                  <a:pt x="711200" y="292100"/>
                </a:cubicBezTo>
                <a:cubicBezTo>
                  <a:pt x="693976" y="304403"/>
                  <a:pt x="675367" y="315233"/>
                  <a:pt x="660400" y="330200"/>
                </a:cubicBezTo>
                <a:cubicBezTo>
                  <a:pt x="645910" y="344690"/>
                  <a:pt x="573575" y="450976"/>
                  <a:pt x="571500" y="457200"/>
                </a:cubicBezTo>
                <a:lnTo>
                  <a:pt x="533400" y="571500"/>
                </a:lnTo>
                <a:cubicBezTo>
                  <a:pt x="524933" y="596900"/>
                  <a:pt x="517944" y="622841"/>
                  <a:pt x="508000" y="647700"/>
                </a:cubicBezTo>
                <a:cubicBezTo>
                  <a:pt x="499533" y="668867"/>
                  <a:pt x="494548" y="691785"/>
                  <a:pt x="482600" y="711200"/>
                </a:cubicBezTo>
                <a:cubicBezTo>
                  <a:pt x="460413" y="747254"/>
                  <a:pt x="429882" y="777577"/>
                  <a:pt x="406400" y="812800"/>
                </a:cubicBezTo>
                <a:cubicBezTo>
                  <a:pt x="395898" y="828552"/>
                  <a:pt x="392196" y="848333"/>
                  <a:pt x="381000" y="863600"/>
                </a:cubicBezTo>
                <a:cubicBezTo>
                  <a:pt x="345419" y="912119"/>
                  <a:pt x="300075" y="953238"/>
                  <a:pt x="266700" y="1003300"/>
                </a:cubicBezTo>
                <a:cubicBezTo>
                  <a:pt x="229559" y="1059012"/>
                  <a:pt x="250458" y="1029189"/>
                  <a:pt x="203200" y="1092200"/>
                </a:cubicBezTo>
                <a:cubicBezTo>
                  <a:pt x="198967" y="1104900"/>
                  <a:pt x="197142" y="1118677"/>
                  <a:pt x="190500" y="1130300"/>
                </a:cubicBezTo>
                <a:cubicBezTo>
                  <a:pt x="148365" y="1204036"/>
                  <a:pt x="128444" y="1175326"/>
                  <a:pt x="101600" y="1282700"/>
                </a:cubicBezTo>
                <a:cubicBezTo>
                  <a:pt x="97367" y="1299633"/>
                  <a:pt x="92496" y="1316420"/>
                  <a:pt x="88900" y="1333500"/>
                </a:cubicBezTo>
                <a:cubicBezTo>
                  <a:pt x="75559" y="1396868"/>
                  <a:pt x="66506" y="1461176"/>
                  <a:pt x="50800" y="1524000"/>
                </a:cubicBezTo>
                <a:cubicBezTo>
                  <a:pt x="27394" y="1617626"/>
                  <a:pt x="31828" y="1593254"/>
                  <a:pt x="12700" y="1739900"/>
                </a:cubicBezTo>
                <a:cubicBezTo>
                  <a:pt x="7197" y="1782087"/>
                  <a:pt x="4233" y="1824567"/>
                  <a:pt x="0" y="1866900"/>
                </a:cubicBezTo>
                <a:cubicBezTo>
                  <a:pt x="8467" y="2010833"/>
                  <a:pt x="16406" y="2154799"/>
                  <a:pt x="25400" y="2298700"/>
                </a:cubicBezTo>
                <a:cubicBezTo>
                  <a:pt x="31423" y="2395075"/>
                  <a:pt x="34135" y="2473743"/>
                  <a:pt x="50800" y="2565400"/>
                </a:cubicBezTo>
                <a:cubicBezTo>
                  <a:pt x="62384" y="2629113"/>
                  <a:pt x="64850" y="2695774"/>
                  <a:pt x="88900" y="2755900"/>
                </a:cubicBezTo>
                <a:cubicBezTo>
                  <a:pt x="97367" y="2777067"/>
                  <a:pt x="100891" y="2800963"/>
                  <a:pt x="114300" y="2819400"/>
                </a:cubicBezTo>
                <a:cubicBezTo>
                  <a:pt x="140863" y="2855924"/>
                  <a:pt x="230112" y="2930643"/>
                  <a:pt x="266700" y="2959100"/>
                </a:cubicBezTo>
                <a:cubicBezTo>
                  <a:pt x="278748" y="2968471"/>
                  <a:pt x="293392" y="2974359"/>
                  <a:pt x="304800" y="2984500"/>
                </a:cubicBezTo>
                <a:cubicBezTo>
                  <a:pt x="331648" y="3008365"/>
                  <a:pt x="354300" y="3036670"/>
                  <a:pt x="381000" y="3060700"/>
                </a:cubicBezTo>
                <a:cubicBezTo>
                  <a:pt x="396733" y="3074860"/>
                  <a:pt x="415870" y="3084862"/>
                  <a:pt x="431800" y="3098800"/>
                </a:cubicBezTo>
                <a:cubicBezTo>
                  <a:pt x="479130" y="3140214"/>
                  <a:pt x="533148" y="3209012"/>
                  <a:pt x="571500" y="3251200"/>
                </a:cubicBezTo>
                <a:cubicBezTo>
                  <a:pt x="583582" y="3264490"/>
                  <a:pt x="595477" y="3278204"/>
                  <a:pt x="609600" y="3289300"/>
                </a:cubicBezTo>
                <a:cubicBezTo>
                  <a:pt x="817266" y="3452466"/>
                  <a:pt x="675734" y="3333973"/>
                  <a:pt x="850900" y="3454400"/>
                </a:cubicBezTo>
                <a:cubicBezTo>
                  <a:pt x="885784" y="3478383"/>
                  <a:pt x="915564" y="3509916"/>
                  <a:pt x="952500" y="3530600"/>
                </a:cubicBezTo>
                <a:cubicBezTo>
                  <a:pt x="1021897" y="3569462"/>
                  <a:pt x="1104770" y="3584478"/>
                  <a:pt x="1168400" y="3632200"/>
                </a:cubicBezTo>
                <a:cubicBezTo>
                  <a:pt x="1231375" y="3679431"/>
                  <a:pt x="1247424" y="3695066"/>
                  <a:pt x="1333500" y="3733800"/>
                </a:cubicBezTo>
                <a:cubicBezTo>
                  <a:pt x="1378686" y="3754134"/>
                  <a:pt x="1427382" y="3765734"/>
                  <a:pt x="1473200" y="3784600"/>
                </a:cubicBezTo>
                <a:cubicBezTo>
                  <a:pt x="1499459" y="3795413"/>
                  <a:pt x="1523450" y="3811166"/>
                  <a:pt x="1549400" y="3822700"/>
                </a:cubicBezTo>
                <a:cubicBezTo>
                  <a:pt x="1637784" y="3861982"/>
                  <a:pt x="1725538" y="3903039"/>
                  <a:pt x="1816100" y="3937000"/>
                </a:cubicBezTo>
                <a:cubicBezTo>
                  <a:pt x="1883833" y="3962400"/>
                  <a:pt x="1952135" y="3986334"/>
                  <a:pt x="2019300" y="4013200"/>
                </a:cubicBezTo>
                <a:cubicBezTo>
                  <a:pt x="2189623" y="4081329"/>
                  <a:pt x="2237208" y="4118477"/>
                  <a:pt x="2425700" y="4165600"/>
                </a:cubicBezTo>
                <a:lnTo>
                  <a:pt x="2628900" y="4216400"/>
                </a:lnTo>
                <a:cubicBezTo>
                  <a:pt x="2649899" y="4221400"/>
                  <a:pt x="2671543" y="4223538"/>
                  <a:pt x="2692400" y="4229100"/>
                </a:cubicBezTo>
                <a:cubicBezTo>
                  <a:pt x="2735105" y="4240488"/>
                  <a:pt x="2777215" y="4254017"/>
                  <a:pt x="2819400" y="4267200"/>
                </a:cubicBezTo>
                <a:cubicBezTo>
                  <a:pt x="2844955" y="4275186"/>
                  <a:pt x="2869437" y="4286912"/>
                  <a:pt x="2895600" y="4292600"/>
                </a:cubicBezTo>
                <a:cubicBezTo>
                  <a:pt x="2967011" y="4308124"/>
                  <a:pt x="3040162" y="4314847"/>
                  <a:pt x="3111500" y="4330700"/>
                </a:cubicBezTo>
                <a:cubicBezTo>
                  <a:pt x="3149600" y="4339167"/>
                  <a:pt x="3188547" y="4344459"/>
                  <a:pt x="3225800" y="4356100"/>
                </a:cubicBezTo>
                <a:cubicBezTo>
                  <a:pt x="3256573" y="4365716"/>
                  <a:pt x="3283504" y="4386062"/>
                  <a:pt x="3314700" y="4394200"/>
                </a:cubicBezTo>
                <a:cubicBezTo>
                  <a:pt x="3381382" y="4411595"/>
                  <a:pt x="3517900" y="4432300"/>
                  <a:pt x="3517900" y="4432300"/>
                </a:cubicBezTo>
                <a:cubicBezTo>
                  <a:pt x="3738033" y="4428067"/>
                  <a:pt x="3958529" y="4432919"/>
                  <a:pt x="4178300" y="4419600"/>
                </a:cubicBezTo>
                <a:cubicBezTo>
                  <a:pt x="4238801" y="4415933"/>
                  <a:pt x="4297411" y="4396646"/>
                  <a:pt x="4356100" y="4381500"/>
                </a:cubicBezTo>
                <a:cubicBezTo>
                  <a:pt x="4475277" y="4350745"/>
                  <a:pt x="4520388" y="4335204"/>
                  <a:pt x="4610100" y="4305300"/>
                </a:cubicBezTo>
                <a:cubicBezTo>
                  <a:pt x="4627033" y="4292600"/>
                  <a:pt x="4645933" y="4282167"/>
                  <a:pt x="4660900" y="4267200"/>
                </a:cubicBezTo>
                <a:cubicBezTo>
                  <a:pt x="4671693" y="4256407"/>
                  <a:pt x="4676929" y="4241148"/>
                  <a:pt x="4686300" y="4229100"/>
                </a:cubicBezTo>
                <a:cubicBezTo>
                  <a:pt x="4741606" y="4157992"/>
                  <a:pt x="4743882" y="4165681"/>
                  <a:pt x="4787900" y="4102100"/>
                </a:cubicBezTo>
                <a:cubicBezTo>
                  <a:pt x="4813964" y="4064451"/>
                  <a:pt x="4846062" y="4029888"/>
                  <a:pt x="4864100" y="3987800"/>
                </a:cubicBezTo>
                <a:cubicBezTo>
                  <a:pt x="4876800" y="3958167"/>
                  <a:pt x="4890880" y="3929087"/>
                  <a:pt x="4902200" y="3898900"/>
                </a:cubicBezTo>
                <a:cubicBezTo>
                  <a:pt x="4916301" y="3861296"/>
                  <a:pt x="4940300" y="3784600"/>
                  <a:pt x="4940300" y="3784600"/>
                </a:cubicBezTo>
                <a:cubicBezTo>
                  <a:pt x="4948767" y="3683000"/>
                  <a:pt x="4948939" y="3580365"/>
                  <a:pt x="4965700" y="3479800"/>
                </a:cubicBezTo>
                <a:cubicBezTo>
                  <a:pt x="4974508" y="3426954"/>
                  <a:pt x="5015650" y="3394800"/>
                  <a:pt x="5041900" y="3352800"/>
                </a:cubicBezTo>
                <a:cubicBezTo>
                  <a:pt x="5094444" y="3268730"/>
                  <a:pt x="5033598" y="3323002"/>
                  <a:pt x="5130800" y="3225800"/>
                </a:cubicBezTo>
                <a:cubicBezTo>
                  <a:pt x="5141593" y="3215007"/>
                  <a:pt x="5158107" y="3211193"/>
                  <a:pt x="5168900" y="3200400"/>
                </a:cubicBezTo>
                <a:cubicBezTo>
                  <a:pt x="5218744" y="3150556"/>
                  <a:pt x="5197190" y="3154130"/>
                  <a:pt x="5232400" y="3098800"/>
                </a:cubicBezTo>
                <a:cubicBezTo>
                  <a:pt x="5251951" y="3068077"/>
                  <a:pt x="5277164" y="3041127"/>
                  <a:pt x="5295900" y="3009900"/>
                </a:cubicBezTo>
                <a:cubicBezTo>
                  <a:pt x="5347470" y="2923949"/>
                  <a:pt x="5352959" y="2889522"/>
                  <a:pt x="5384800" y="2794000"/>
                </a:cubicBezTo>
                <a:lnTo>
                  <a:pt x="5422900" y="2679700"/>
                </a:lnTo>
                <a:lnTo>
                  <a:pt x="5435600" y="2641600"/>
                </a:lnTo>
                <a:cubicBezTo>
                  <a:pt x="5463561" y="2445876"/>
                  <a:pt x="5444065" y="2603528"/>
                  <a:pt x="5461000" y="2247900"/>
                </a:cubicBezTo>
                <a:cubicBezTo>
                  <a:pt x="5464630" y="2171669"/>
                  <a:pt x="5467847" y="2095393"/>
                  <a:pt x="5473700" y="2019300"/>
                </a:cubicBezTo>
                <a:cubicBezTo>
                  <a:pt x="5476318" y="1985270"/>
                  <a:pt x="5483164" y="1951676"/>
                  <a:pt x="5486400" y="1917700"/>
                </a:cubicBezTo>
                <a:cubicBezTo>
                  <a:pt x="5491633" y="1862753"/>
                  <a:pt x="5494867" y="1807633"/>
                  <a:pt x="5499100" y="1752600"/>
                </a:cubicBezTo>
                <a:cubicBezTo>
                  <a:pt x="5494867" y="1672167"/>
                  <a:pt x="5489619" y="1591780"/>
                  <a:pt x="5486400" y="1511300"/>
                </a:cubicBezTo>
                <a:cubicBezTo>
                  <a:pt x="5481152" y="1380103"/>
                  <a:pt x="5480097" y="1248746"/>
                  <a:pt x="5473700" y="1117600"/>
                </a:cubicBezTo>
                <a:cubicBezTo>
                  <a:pt x="5471627" y="1075106"/>
                  <a:pt x="5468840" y="1032416"/>
                  <a:pt x="5461000" y="990600"/>
                </a:cubicBezTo>
                <a:cubicBezTo>
                  <a:pt x="5449080" y="927026"/>
                  <a:pt x="5433809" y="916719"/>
                  <a:pt x="5410200" y="863600"/>
                </a:cubicBezTo>
                <a:cubicBezTo>
                  <a:pt x="5400941" y="842768"/>
                  <a:pt x="5395871" y="820028"/>
                  <a:pt x="5384800" y="800100"/>
                </a:cubicBezTo>
                <a:cubicBezTo>
                  <a:pt x="5374521" y="781597"/>
                  <a:pt x="5359003" y="766524"/>
                  <a:pt x="5346700" y="749300"/>
                </a:cubicBezTo>
                <a:cubicBezTo>
                  <a:pt x="5307003" y="693724"/>
                  <a:pt x="5329523" y="714101"/>
                  <a:pt x="5270500" y="647700"/>
                </a:cubicBezTo>
                <a:cubicBezTo>
                  <a:pt x="5254590" y="629802"/>
                  <a:pt x="5235720" y="614700"/>
                  <a:pt x="5219700" y="596900"/>
                </a:cubicBezTo>
                <a:cubicBezTo>
                  <a:pt x="5197582" y="572324"/>
                  <a:pt x="5178318" y="545276"/>
                  <a:pt x="5156200" y="520700"/>
                </a:cubicBezTo>
                <a:cubicBezTo>
                  <a:pt x="5128340" y="489744"/>
                  <a:pt x="5059846" y="425554"/>
                  <a:pt x="5029200" y="406400"/>
                </a:cubicBezTo>
                <a:cubicBezTo>
                  <a:pt x="4989064" y="381315"/>
                  <a:pt x="4946145" y="360478"/>
                  <a:pt x="4902200" y="342900"/>
                </a:cubicBezTo>
                <a:cubicBezTo>
                  <a:pt x="4881033" y="334433"/>
                  <a:pt x="4858628" y="328571"/>
                  <a:pt x="4838700" y="317500"/>
                </a:cubicBezTo>
                <a:cubicBezTo>
                  <a:pt x="4820197" y="307221"/>
                  <a:pt x="4806832" y="288866"/>
                  <a:pt x="4787900" y="279400"/>
                </a:cubicBezTo>
                <a:cubicBezTo>
                  <a:pt x="4772288" y="271594"/>
                  <a:pt x="4753883" y="271495"/>
                  <a:pt x="4737100" y="266700"/>
                </a:cubicBezTo>
                <a:cubicBezTo>
                  <a:pt x="4696743" y="255169"/>
                  <a:pt x="4678443" y="244704"/>
                  <a:pt x="4635500" y="228600"/>
                </a:cubicBezTo>
                <a:cubicBezTo>
                  <a:pt x="4622965" y="223900"/>
                  <a:pt x="4609374" y="221887"/>
                  <a:pt x="4597400" y="215900"/>
                </a:cubicBezTo>
                <a:cubicBezTo>
                  <a:pt x="4583748" y="209074"/>
                  <a:pt x="4572952" y="197326"/>
                  <a:pt x="4559300" y="190500"/>
                </a:cubicBezTo>
                <a:cubicBezTo>
                  <a:pt x="4547326" y="184513"/>
                  <a:pt x="4532902" y="184301"/>
                  <a:pt x="4521200" y="177800"/>
                </a:cubicBezTo>
                <a:cubicBezTo>
                  <a:pt x="4494515" y="162975"/>
                  <a:pt x="4475527" y="127000"/>
                  <a:pt x="4445000" y="127000"/>
                </a:cubicBezTo>
                <a:lnTo>
                  <a:pt x="4343400" y="1270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Critical Activity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A </a:t>
            </a:r>
            <a:r>
              <a:rPr lang="en-US" altLang="ko-KR" sz="2000" b="1" dirty="0">
                <a:solidFill>
                  <a:schemeClr val="accent2"/>
                </a:solidFill>
              </a:rPr>
              <a:t>critical path</a:t>
            </a:r>
            <a:r>
              <a:rPr lang="en-US" altLang="ko-KR" sz="2000" b="1" dirty="0"/>
              <a:t> </a:t>
            </a:r>
            <a:r>
              <a:rPr lang="en-US" altLang="ko-KR" sz="2000" dirty="0"/>
              <a:t>is a path that has the </a:t>
            </a:r>
            <a:r>
              <a:rPr lang="en-US" altLang="ko-KR" sz="2000" b="1" dirty="0"/>
              <a:t>longest length</a:t>
            </a:r>
          </a:p>
          <a:p>
            <a:pPr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The </a:t>
            </a:r>
            <a:r>
              <a:rPr lang="en-US" altLang="ko-KR" sz="2000" b="1" dirty="0">
                <a:solidFill>
                  <a:schemeClr val="accent2"/>
                </a:solidFill>
              </a:rPr>
              <a:t>earliest time</a:t>
            </a:r>
            <a:r>
              <a:rPr lang="en-US" altLang="ko-KR" sz="2000" b="1" dirty="0"/>
              <a:t> an event </a:t>
            </a:r>
            <a:r>
              <a:rPr lang="en-US" altLang="ko-KR" sz="2000" b="1" i="1" dirty="0">
                <a:latin typeface="Times New Roman" pitchFamily="18" charset="0"/>
              </a:rPr>
              <a:t>v</a:t>
            </a:r>
            <a:r>
              <a:rPr lang="en-US" altLang="ko-KR" sz="2000" b="1" i="1" baseline="-25000" dirty="0">
                <a:latin typeface="Times New Roman" pitchFamily="18" charset="0"/>
              </a:rPr>
              <a:t>i</a:t>
            </a:r>
            <a:r>
              <a:rPr lang="en-US" altLang="ko-KR" sz="2000" b="1" dirty="0"/>
              <a:t> can occur </a:t>
            </a:r>
            <a:r>
              <a:rPr lang="en-US" altLang="ko-KR" sz="2000" dirty="0"/>
              <a:t>is the length of the longest path from the start vertex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i="1" baseline="-25000" dirty="0">
                <a:latin typeface="Times New Roman" pitchFamily="18" charset="0"/>
              </a:rPr>
              <a:t>0</a:t>
            </a:r>
            <a:r>
              <a:rPr lang="en-US" altLang="ko-KR" sz="2000" dirty="0"/>
              <a:t>  to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i="1" baseline="-25000" dirty="0">
                <a:latin typeface="Times New Roman" pitchFamily="18" charset="0"/>
              </a:rPr>
              <a:t>i </a:t>
            </a:r>
            <a:endParaRPr lang="ko-KR" altLang="en-US" sz="2000" dirty="0"/>
          </a:p>
          <a:p>
            <a:pPr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The </a:t>
            </a:r>
            <a:r>
              <a:rPr lang="en-US" altLang="ko-KR" sz="2000" b="1" dirty="0">
                <a:solidFill>
                  <a:schemeClr val="accent2"/>
                </a:solidFill>
              </a:rPr>
              <a:t>latest time</a:t>
            </a:r>
            <a:r>
              <a:rPr lang="en-US" altLang="ko-KR" sz="2000" b="1" dirty="0"/>
              <a:t>, </a:t>
            </a:r>
            <a:r>
              <a:rPr lang="en-US" altLang="ko-KR" sz="2000" b="1" i="1" dirty="0">
                <a:latin typeface="Times New Roman" pitchFamily="18" charset="0"/>
              </a:rPr>
              <a:t>late</a:t>
            </a:r>
            <a:r>
              <a:rPr lang="en-US" altLang="ko-KR" sz="2000" b="1" dirty="0"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latin typeface="Times New Roman" pitchFamily="18" charset="0"/>
              </a:rPr>
              <a:t>i</a:t>
            </a:r>
            <a:r>
              <a:rPr lang="en-US" altLang="ko-KR" sz="2000" b="1" dirty="0">
                <a:latin typeface="Times New Roman" pitchFamily="18" charset="0"/>
              </a:rPr>
              <a:t>) </a:t>
            </a:r>
            <a:r>
              <a:rPr lang="en-US" altLang="ko-KR" sz="2000" b="1" dirty="0"/>
              <a:t>, of activity</a:t>
            </a:r>
            <a:r>
              <a:rPr lang="en-US" altLang="ko-KR" sz="2000" dirty="0"/>
              <a:t>, </a:t>
            </a:r>
            <a:r>
              <a:rPr lang="en-US" altLang="ko-KR" sz="2000" i="1" dirty="0" err="1">
                <a:latin typeface="Times New Roman" pitchFamily="18" charset="0"/>
              </a:rPr>
              <a:t>a</a:t>
            </a:r>
            <a:r>
              <a:rPr lang="en-US" altLang="ko-KR" sz="2000" i="1" baseline="-25000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, is defined to be the latest time the activity may start without increasing the project duration</a:t>
            </a:r>
          </a:p>
          <a:p>
            <a:pPr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The earliest time an event can occur determines the </a:t>
            </a:r>
            <a:r>
              <a:rPr lang="en-US" altLang="ko-KR" sz="2000" dirty="0">
                <a:solidFill>
                  <a:schemeClr val="accent2"/>
                </a:solidFill>
              </a:rPr>
              <a:t>earliest start time</a:t>
            </a:r>
            <a:r>
              <a:rPr lang="en-US" altLang="ko-KR" sz="2000" dirty="0"/>
              <a:t> for all activities represented by edges leaving that vertex, </a:t>
            </a:r>
            <a:r>
              <a:rPr lang="en-US" altLang="ko-KR" sz="2000" i="1" dirty="0">
                <a:latin typeface="Times New Roman" pitchFamily="18" charset="0"/>
              </a:rPr>
              <a:t>early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for activity </a:t>
            </a:r>
            <a:r>
              <a:rPr lang="en-US" altLang="ko-KR" sz="2000" i="1" dirty="0" err="1">
                <a:latin typeface="Times New Roman" pitchFamily="18" charset="0"/>
              </a:rPr>
              <a:t>a</a:t>
            </a:r>
            <a:r>
              <a:rPr lang="en-US" altLang="ko-KR" sz="2000" i="1" baseline="-25000" dirty="0" err="1">
                <a:latin typeface="Times New Roman" pitchFamily="18" charset="0"/>
              </a:rPr>
              <a:t>i</a:t>
            </a:r>
            <a:endParaRPr lang="en-US" altLang="ko-KR" sz="2000" dirty="0"/>
          </a:p>
          <a:p>
            <a:pPr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A </a:t>
            </a:r>
            <a:r>
              <a:rPr lang="en-US" altLang="ko-KR" sz="2000" b="1" dirty="0">
                <a:solidFill>
                  <a:schemeClr val="accent2"/>
                </a:solidFill>
              </a:rPr>
              <a:t>critical activity</a:t>
            </a:r>
            <a:r>
              <a:rPr lang="en-US" altLang="ko-KR" sz="2000" b="1" dirty="0"/>
              <a:t> </a:t>
            </a:r>
            <a:r>
              <a:rPr lang="en-US" altLang="ko-KR" sz="2000" dirty="0"/>
              <a:t>is an activity for which </a:t>
            </a:r>
            <a:r>
              <a:rPr lang="en-US" altLang="ko-KR" sz="2000" i="1" dirty="0">
                <a:latin typeface="Times New Roman" pitchFamily="18" charset="0"/>
              </a:rPr>
              <a:t>early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= </a:t>
            </a:r>
            <a:r>
              <a:rPr lang="en-US" altLang="ko-KR" sz="2000" i="1" dirty="0">
                <a:latin typeface="Times New Roman" pitchFamily="18" charset="0"/>
              </a:rPr>
              <a:t>late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) </a:t>
            </a:r>
            <a:endParaRPr lang="en-US" altLang="ko-KR" sz="2000" dirty="0"/>
          </a:p>
          <a:p>
            <a:pPr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altLang="ko-KR" sz="2000" dirty="0"/>
              <a:t>The difference between </a:t>
            </a:r>
            <a:r>
              <a:rPr lang="en-US" altLang="ko-KR" sz="2000" i="1" dirty="0">
                <a:latin typeface="Times New Roman" pitchFamily="18" charset="0"/>
              </a:rPr>
              <a:t>late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) </a:t>
            </a:r>
            <a:r>
              <a:rPr lang="en-US" altLang="ko-KR" sz="2000" dirty="0"/>
              <a:t>and </a:t>
            </a:r>
            <a:r>
              <a:rPr lang="en-US" altLang="ko-KR" sz="2000" i="1" dirty="0">
                <a:latin typeface="Times New Roman" pitchFamily="18" charset="0"/>
              </a:rPr>
              <a:t>early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is a measure of how critical an activity is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E984DC9-0C18-4116-9A26-B224D3DDE2E6}" type="slidenum">
              <a:rPr lang="en-US" altLang="ko-KR"/>
              <a:pPr/>
              <a:t>130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17559713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Critical Activity</a:t>
            </a:r>
          </a:p>
        </p:txBody>
      </p:sp>
      <p:sp>
        <p:nvSpPr>
          <p:cNvPr id="4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8D8555C3-734C-456C-99C2-330EA7CF4036}" type="slidenum">
              <a:rPr lang="en-US" altLang="ko-KR"/>
              <a:pPr/>
              <a:t>131</a:t>
            </a:fld>
            <a:r>
              <a:rPr lang="en-US" altLang="ko-KR"/>
              <a:t> -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2730946" y="3528343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2357547" y="360613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3896171" y="2405980"/>
            <a:ext cx="487363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3525947" y="248376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5228084" y="1886868"/>
            <a:ext cx="487362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4853097" y="196465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0" name="Oval 13"/>
          <p:cNvSpPr>
            <a:spLocks noChangeArrowheads="1"/>
          </p:cNvSpPr>
          <p:nvPr/>
        </p:nvSpPr>
        <p:spPr bwMode="auto">
          <a:xfrm>
            <a:off x="6394896" y="2491705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019909" y="256949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5312221" y="3355305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4951522" y="343309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4" name="Oval 17"/>
          <p:cNvSpPr>
            <a:spLocks noChangeArrowheads="1"/>
          </p:cNvSpPr>
          <p:nvPr/>
        </p:nvSpPr>
        <p:spPr bwMode="auto">
          <a:xfrm>
            <a:off x="4562921" y="4479255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4202222" y="455704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6" name="Oval 19"/>
          <p:cNvSpPr>
            <a:spLocks noChangeArrowheads="1"/>
          </p:cNvSpPr>
          <p:nvPr/>
        </p:nvSpPr>
        <p:spPr bwMode="auto">
          <a:xfrm>
            <a:off x="2730946" y="4479255"/>
            <a:ext cx="485775" cy="5048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2357547" y="455704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 flipV="1">
            <a:off x="1907704" y="2162695"/>
            <a:ext cx="831850" cy="690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3146224" y="2061493"/>
            <a:ext cx="785014" cy="4914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>
            <a:off x="1975296" y="3090193"/>
            <a:ext cx="749300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>
            <a:off x="1891159" y="3175918"/>
            <a:ext cx="915987" cy="138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3224659" y="4731668"/>
            <a:ext cx="13319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 flipV="1">
            <a:off x="4972496" y="3833845"/>
            <a:ext cx="435719" cy="72478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 flipV="1">
            <a:off x="3140521" y="2829843"/>
            <a:ext cx="833438" cy="777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" name="Line 28"/>
          <p:cNvSpPr>
            <a:spLocks noChangeShapeType="1"/>
          </p:cNvSpPr>
          <p:nvPr/>
        </p:nvSpPr>
        <p:spPr bwMode="auto">
          <a:xfrm>
            <a:off x="4389884" y="2744118"/>
            <a:ext cx="915987" cy="690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" name="Line 29"/>
          <p:cNvSpPr>
            <a:spLocks noChangeShapeType="1"/>
          </p:cNvSpPr>
          <p:nvPr/>
        </p:nvSpPr>
        <p:spPr bwMode="auto">
          <a:xfrm flipV="1">
            <a:off x="4389884" y="2225005"/>
            <a:ext cx="831850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7" name="Line 30"/>
          <p:cNvSpPr>
            <a:spLocks noChangeShapeType="1"/>
          </p:cNvSpPr>
          <p:nvPr/>
        </p:nvSpPr>
        <p:spPr bwMode="auto">
          <a:xfrm>
            <a:off x="5721796" y="2225005"/>
            <a:ext cx="666750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 flipV="1">
            <a:off x="5804346" y="2917155"/>
            <a:ext cx="666750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1462534" y="1988468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=6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1751459" y="299653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2599903" y="2852241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2903984" y="191703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3967609" y="203133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4242832" y="2739075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5136009" y="2780630"/>
            <a:ext cx="125996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10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5494784" y="2061493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9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7" name="Rectangle 40"/>
          <p:cNvSpPr>
            <a:spLocks noChangeArrowheads="1"/>
          </p:cNvSpPr>
          <p:nvPr/>
        </p:nvSpPr>
        <p:spPr bwMode="auto">
          <a:xfrm>
            <a:off x="4688135" y="4047455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8" name="Rectangle 41"/>
          <p:cNvSpPr>
            <a:spLocks noChangeArrowheads="1"/>
          </p:cNvSpPr>
          <p:nvPr/>
        </p:nvSpPr>
        <p:spPr bwMode="auto">
          <a:xfrm>
            <a:off x="3191321" y="4364955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89" name="Rectangle 42"/>
          <p:cNvSpPr>
            <a:spLocks noChangeArrowheads="1"/>
          </p:cNvSpPr>
          <p:nvPr/>
        </p:nvSpPr>
        <p:spPr bwMode="auto">
          <a:xfrm>
            <a:off x="1375221" y="3976018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90" name="Rectangle 43"/>
          <p:cNvSpPr>
            <a:spLocks noChangeArrowheads="1"/>
          </p:cNvSpPr>
          <p:nvPr/>
        </p:nvSpPr>
        <p:spPr bwMode="auto">
          <a:xfrm>
            <a:off x="383034" y="2780630"/>
            <a:ext cx="1166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start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91" name="Rectangle 44"/>
          <p:cNvSpPr>
            <a:spLocks noChangeArrowheads="1"/>
          </p:cNvSpPr>
          <p:nvPr/>
        </p:nvSpPr>
        <p:spPr bwMode="auto">
          <a:xfrm>
            <a:off x="6504310" y="2607816"/>
            <a:ext cx="1308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finish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93" name="Text Box 45"/>
          <p:cNvSpPr txBox="1">
            <a:spLocks noChangeArrowheads="1"/>
          </p:cNvSpPr>
          <p:nvPr/>
        </p:nvSpPr>
        <p:spPr bwMode="auto">
          <a:xfrm>
            <a:off x="1187450" y="4931876"/>
            <a:ext cx="5503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Consolas" pitchFamily="49" charset="0"/>
              </a:rPr>
              <a:t>Critical path: 0, 1, 4, 7, 8 (length = 18)</a:t>
            </a:r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2732534" y="1801539"/>
            <a:ext cx="485775" cy="504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2375010" y="1795926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1564134" y="2664743"/>
            <a:ext cx="487362" cy="504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178035" y="274253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6649" y="1475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ET=6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779912" y="21117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ET=7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33819" y="32260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ET=4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3819" y="41789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ET=5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05375" y="41465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ET=7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76470" y="15406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ET=15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97996" y="340998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ET=14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579503" y="21650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ET=18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588224" y="291080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LT=18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796136" y="36323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LT=14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060457" y="12797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LT=16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04048" y="45894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LT=10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454102" y="162697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max(6+1,4+1)</a:t>
            </a:r>
          </a:p>
        </p:txBody>
      </p:sp>
      <p:sp>
        <p:nvSpPr>
          <p:cNvPr id="15" name="위쪽 화살표 14"/>
          <p:cNvSpPr/>
          <p:nvPr/>
        </p:nvSpPr>
        <p:spPr bwMode="auto">
          <a:xfrm>
            <a:off x="3957836" y="1916832"/>
            <a:ext cx="265523" cy="279648"/>
          </a:xfrm>
          <a:prstGeom prst="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71706" y="2852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LT=7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35831" y="330258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min(14-7,16-8)</a:t>
            </a:r>
          </a:p>
        </p:txBody>
      </p:sp>
      <p:sp>
        <p:nvSpPr>
          <p:cNvPr id="117" name="위쪽 화살표 116"/>
          <p:cNvSpPr/>
          <p:nvPr/>
        </p:nvSpPr>
        <p:spPr bwMode="auto">
          <a:xfrm flipV="1">
            <a:off x="4059820" y="3140968"/>
            <a:ext cx="265523" cy="279648"/>
          </a:xfrm>
          <a:prstGeom prst="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96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5" grpId="0" animBg="1"/>
      <p:bldP spid="115" grpId="0"/>
      <p:bldP spid="116" grpId="0"/>
      <p:bldP spid="11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2"/>
          <p:cNvSpPr>
            <a:spLocks noChangeArrowheads="1"/>
          </p:cNvSpPr>
          <p:nvPr/>
        </p:nvSpPr>
        <p:spPr bwMode="auto">
          <a:xfrm>
            <a:off x="773113" y="3337595"/>
            <a:ext cx="711200" cy="715963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1762125" y="1413545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59" name="Oval 4"/>
          <p:cNvSpPr>
            <a:spLocks noChangeArrowheads="1"/>
          </p:cNvSpPr>
          <p:nvPr/>
        </p:nvSpPr>
        <p:spPr bwMode="auto">
          <a:xfrm>
            <a:off x="1906588" y="5085433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3490913" y="1340520"/>
            <a:ext cx="709612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1" name="Oval 6"/>
          <p:cNvSpPr>
            <a:spLocks noChangeArrowheads="1"/>
          </p:cNvSpPr>
          <p:nvPr/>
        </p:nvSpPr>
        <p:spPr bwMode="auto">
          <a:xfrm>
            <a:off x="3706813" y="5013995"/>
            <a:ext cx="709612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5222875" y="1307183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3" name="Oval 8"/>
          <p:cNvSpPr>
            <a:spLocks noChangeArrowheads="1"/>
          </p:cNvSpPr>
          <p:nvPr/>
        </p:nvSpPr>
        <p:spPr bwMode="auto">
          <a:xfrm>
            <a:off x="5291138" y="3788445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6802438" y="3645570"/>
            <a:ext cx="709612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5" name="Oval 10"/>
          <p:cNvSpPr>
            <a:spLocks noChangeArrowheads="1"/>
          </p:cNvSpPr>
          <p:nvPr/>
        </p:nvSpPr>
        <p:spPr bwMode="auto">
          <a:xfrm>
            <a:off x="8243888" y="2780383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946900" y="1340520"/>
            <a:ext cx="711200" cy="7175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V="1">
            <a:off x="1258888" y="2132683"/>
            <a:ext cx="719137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538163" y="2348583"/>
            <a:ext cx="148790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A1:</a:t>
            </a:r>
            <a:r>
              <a:rPr lang="ko-KR" altLang="en-US" dirty="0">
                <a:latin typeface="Consolas" pitchFamily="49" charset="0"/>
              </a:rPr>
              <a:t>일정작성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1546225" y="4148808"/>
            <a:ext cx="148790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A5:</a:t>
            </a:r>
            <a:r>
              <a:rPr lang="ko-KR" altLang="en-US" dirty="0">
                <a:latin typeface="Consolas" pitchFamily="49" charset="0"/>
              </a:rPr>
              <a:t>장비구매</a:t>
            </a: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1330325" y="4005933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2482850" y="177232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2194510" y="1197645"/>
            <a:ext cx="148790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A2:</a:t>
            </a:r>
            <a:r>
              <a:rPr lang="ko-KR" altLang="en-US" dirty="0">
                <a:latin typeface="Consolas" pitchFamily="49" charset="0"/>
              </a:rPr>
              <a:t>프로그램</a:t>
            </a:r>
          </a:p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개발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2660650" y="544579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2554288" y="5042570"/>
            <a:ext cx="148790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A6:</a:t>
            </a:r>
            <a:r>
              <a:rPr lang="ko-KR" altLang="en-US" dirty="0">
                <a:latin typeface="Consolas" pitchFamily="49" charset="0"/>
              </a:rPr>
              <a:t>장비설치</a:t>
            </a:r>
          </a:p>
        </p:txBody>
      </p:sp>
      <p:sp>
        <p:nvSpPr>
          <p:cNvPr id="75" name="Line 20"/>
          <p:cNvSpPr>
            <a:spLocks noChangeShapeType="1"/>
          </p:cNvSpPr>
          <p:nvPr/>
        </p:nvSpPr>
        <p:spPr bwMode="auto">
          <a:xfrm>
            <a:off x="4210050" y="170088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4138612" y="908720"/>
            <a:ext cx="133179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A3:</a:t>
            </a:r>
            <a:r>
              <a:rPr lang="ko-KR" altLang="en-US" dirty="0">
                <a:latin typeface="Consolas" pitchFamily="49" charset="0"/>
              </a:rPr>
              <a:t>시험용 </a:t>
            </a:r>
            <a:r>
              <a:rPr lang="en-US" altLang="ko-KR" dirty="0">
                <a:latin typeface="Consolas" pitchFamily="49" charset="0"/>
              </a:rPr>
              <a:t>code    </a:t>
            </a:r>
            <a:r>
              <a:rPr lang="ko-KR" altLang="en-US" dirty="0">
                <a:latin typeface="Consolas" pitchFamily="49" charset="0"/>
              </a:rPr>
              <a:t>개발</a:t>
            </a:r>
          </a:p>
        </p:txBody>
      </p:sp>
      <p:sp>
        <p:nvSpPr>
          <p:cNvPr id="77" name="Line 22"/>
          <p:cNvSpPr>
            <a:spLocks noChangeShapeType="1"/>
          </p:cNvSpPr>
          <p:nvPr/>
        </p:nvSpPr>
        <p:spPr bwMode="auto">
          <a:xfrm>
            <a:off x="5938838" y="162944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5997875" y="1340520"/>
            <a:ext cx="119776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A4:Test </a:t>
            </a: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 flipH="1" flipV="1">
            <a:off x="3922713" y="2061245"/>
            <a:ext cx="144462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 flipV="1">
            <a:off x="4400043" y="4511173"/>
            <a:ext cx="1233227" cy="9586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5020131" y="4894540"/>
            <a:ext cx="136430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A9:Manual </a:t>
            </a:r>
            <a:r>
              <a:rPr lang="ko-KR" altLang="en-US" dirty="0">
                <a:latin typeface="Consolas" pitchFamily="49" charset="0"/>
              </a:rPr>
              <a:t>작성</a:t>
            </a:r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>
            <a:off x="6010275" y="407737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 flipH="1">
            <a:off x="7162800" y="2061245"/>
            <a:ext cx="144463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 flipV="1">
            <a:off x="7451725" y="3356645"/>
            <a:ext cx="8636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600">
              <a:latin typeface="Consolas" pitchFamily="49" charset="0"/>
            </a:endParaRP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5868144" y="3710658"/>
            <a:ext cx="122396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A10:</a:t>
            </a:r>
            <a:r>
              <a:rPr lang="ko-KR" altLang="en-US" dirty="0">
                <a:latin typeface="Consolas" pitchFamily="49" charset="0"/>
              </a:rPr>
              <a:t>교육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7581220" y="3613277"/>
            <a:ext cx="137386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A12:</a:t>
            </a:r>
            <a:r>
              <a:rPr lang="ko-KR" altLang="en-US" dirty="0">
                <a:latin typeface="Consolas" pitchFamily="49" charset="0"/>
              </a:rPr>
              <a:t>사용자 </a:t>
            </a:r>
            <a:r>
              <a:rPr lang="en-US" altLang="ko-KR" dirty="0">
                <a:latin typeface="Consolas" pitchFamily="49" charset="0"/>
              </a:rPr>
              <a:t>test</a:t>
            </a: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8315325" y="2421608"/>
            <a:ext cx="72072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>
                <a:latin typeface="Consolas" pitchFamily="49" charset="0"/>
              </a:rPr>
              <a:t>완료</a:t>
            </a: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142875" y="3710211"/>
            <a:ext cx="1223963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 sz="1600">
                <a:latin typeface="Consolas" pitchFamily="49" charset="0"/>
              </a:rPr>
              <a:t>시작</a:t>
            </a:r>
          </a:p>
        </p:txBody>
      </p:sp>
      <p:sp>
        <p:nvSpPr>
          <p:cNvPr id="89" name="Text Box 34"/>
          <p:cNvSpPr txBox="1">
            <a:spLocks noChangeArrowheads="1"/>
          </p:cNvSpPr>
          <p:nvPr/>
        </p:nvSpPr>
        <p:spPr bwMode="auto">
          <a:xfrm>
            <a:off x="1619250" y="2607345"/>
            <a:ext cx="132440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10 (days)</a:t>
            </a: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2627313" y="1796133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20</a:t>
            </a:r>
          </a:p>
        </p:txBody>
      </p:sp>
      <p:sp>
        <p:nvSpPr>
          <p:cNvPr id="91" name="Text Box 36"/>
          <p:cNvSpPr txBox="1">
            <a:spLocks noChangeArrowheads="1"/>
          </p:cNvSpPr>
          <p:nvPr/>
        </p:nvSpPr>
        <p:spPr bwMode="auto">
          <a:xfrm>
            <a:off x="1401763" y="4580608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5</a:t>
            </a:r>
          </a:p>
        </p:txBody>
      </p:sp>
      <p:sp>
        <p:nvSpPr>
          <p:cNvPr id="92" name="Text Box 37"/>
          <p:cNvSpPr txBox="1">
            <a:spLocks noChangeArrowheads="1"/>
          </p:cNvSpPr>
          <p:nvPr/>
        </p:nvSpPr>
        <p:spPr bwMode="auto">
          <a:xfrm>
            <a:off x="4498975" y="1724695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20</a:t>
            </a:r>
          </a:p>
        </p:txBody>
      </p:sp>
      <p:sp>
        <p:nvSpPr>
          <p:cNvPr id="93" name="Text Box 38"/>
          <p:cNvSpPr txBox="1">
            <a:spLocks noChangeArrowheads="1"/>
          </p:cNvSpPr>
          <p:nvPr/>
        </p:nvSpPr>
        <p:spPr bwMode="auto">
          <a:xfrm>
            <a:off x="2914650" y="5469608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5</a:t>
            </a:r>
          </a:p>
        </p:txBody>
      </p:sp>
      <p:sp>
        <p:nvSpPr>
          <p:cNvPr id="94" name="Text Box 39"/>
          <p:cNvSpPr txBox="1">
            <a:spLocks noChangeArrowheads="1"/>
          </p:cNvSpPr>
          <p:nvPr/>
        </p:nvSpPr>
        <p:spPr bwMode="auto">
          <a:xfrm>
            <a:off x="6154738" y="1653258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10</a:t>
            </a:r>
          </a:p>
        </p:txBody>
      </p:sp>
      <p:sp>
        <p:nvSpPr>
          <p:cNvPr id="95" name="Text Box 40"/>
          <p:cNvSpPr txBox="1">
            <a:spLocks noChangeArrowheads="1"/>
          </p:cNvSpPr>
          <p:nvPr/>
        </p:nvSpPr>
        <p:spPr bwMode="auto">
          <a:xfrm>
            <a:off x="4738220" y="4680001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15</a:t>
            </a:r>
          </a:p>
        </p:txBody>
      </p:sp>
      <p:sp>
        <p:nvSpPr>
          <p:cNvPr id="96" name="Text Box 41"/>
          <p:cNvSpPr txBox="1">
            <a:spLocks noChangeArrowheads="1"/>
          </p:cNvSpPr>
          <p:nvPr/>
        </p:nvSpPr>
        <p:spPr bwMode="auto">
          <a:xfrm>
            <a:off x="6154738" y="4077072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5</a:t>
            </a:r>
          </a:p>
        </p:txBody>
      </p: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7562168" y="3223688"/>
            <a:ext cx="43794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10</a:t>
            </a:r>
          </a:p>
        </p:txBody>
      </p:sp>
      <p:sp>
        <p:nvSpPr>
          <p:cNvPr id="98" name="Text Box 43"/>
          <p:cNvSpPr txBox="1">
            <a:spLocks noChangeArrowheads="1"/>
          </p:cNvSpPr>
          <p:nvPr/>
        </p:nvSpPr>
        <p:spPr bwMode="auto">
          <a:xfrm>
            <a:off x="3994150" y="3164558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</a:t>
            </a:r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235825" y="2516858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>
                <a:latin typeface="Consolas" pitchFamily="49" charset="0"/>
              </a:rPr>
              <a:t>1</a:t>
            </a:r>
          </a:p>
        </p:txBody>
      </p:sp>
      <p:sp>
        <p:nvSpPr>
          <p:cNvPr id="100" name="Text Box 45"/>
          <p:cNvSpPr txBox="1">
            <a:spLocks noChangeArrowheads="1"/>
          </p:cNvSpPr>
          <p:nvPr/>
        </p:nvSpPr>
        <p:spPr bwMode="auto">
          <a:xfrm>
            <a:off x="955168" y="3546186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0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1" name="Text Box 46"/>
          <p:cNvSpPr txBox="1">
            <a:spLocks noChangeArrowheads="1"/>
          </p:cNvSpPr>
          <p:nvPr/>
        </p:nvSpPr>
        <p:spPr bwMode="auto">
          <a:xfrm>
            <a:off x="1942014" y="1604045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2" name="Text Box 47"/>
          <p:cNvSpPr txBox="1">
            <a:spLocks noChangeArrowheads="1"/>
          </p:cNvSpPr>
          <p:nvPr/>
        </p:nvSpPr>
        <p:spPr bwMode="auto">
          <a:xfrm>
            <a:off x="2096663" y="5318269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2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3" name="Text Box 48"/>
          <p:cNvSpPr txBox="1">
            <a:spLocks noChangeArrowheads="1"/>
          </p:cNvSpPr>
          <p:nvPr/>
        </p:nvSpPr>
        <p:spPr bwMode="auto">
          <a:xfrm>
            <a:off x="3670206" y="1556420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3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4" name="Text Box 49"/>
          <p:cNvSpPr txBox="1">
            <a:spLocks noChangeArrowheads="1"/>
          </p:cNvSpPr>
          <p:nvPr/>
        </p:nvSpPr>
        <p:spPr bwMode="auto">
          <a:xfrm>
            <a:off x="3886230" y="5229895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4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5" name="Text Box 50"/>
          <p:cNvSpPr txBox="1">
            <a:spLocks noChangeArrowheads="1"/>
          </p:cNvSpPr>
          <p:nvPr/>
        </p:nvSpPr>
        <p:spPr bwMode="auto">
          <a:xfrm>
            <a:off x="5406620" y="1484983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5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6" name="Text Box 51"/>
          <p:cNvSpPr txBox="1">
            <a:spLocks noChangeArrowheads="1"/>
          </p:cNvSpPr>
          <p:nvPr/>
        </p:nvSpPr>
        <p:spPr bwMode="auto">
          <a:xfrm>
            <a:off x="5470406" y="4005933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6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7" name="Text Box 52"/>
          <p:cNvSpPr txBox="1">
            <a:spLocks noChangeArrowheads="1"/>
          </p:cNvSpPr>
          <p:nvPr/>
        </p:nvSpPr>
        <p:spPr bwMode="auto">
          <a:xfrm>
            <a:off x="7126590" y="1556420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7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8" name="Text Box 53"/>
          <p:cNvSpPr txBox="1">
            <a:spLocks noChangeArrowheads="1"/>
          </p:cNvSpPr>
          <p:nvPr/>
        </p:nvSpPr>
        <p:spPr bwMode="auto">
          <a:xfrm>
            <a:off x="6982574" y="3861470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8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09" name="Text Box 54"/>
          <p:cNvSpPr txBox="1">
            <a:spLocks noChangeArrowheads="1"/>
          </p:cNvSpPr>
          <p:nvPr/>
        </p:nvSpPr>
        <p:spPr bwMode="auto">
          <a:xfrm>
            <a:off x="8433098" y="2996283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9</a:t>
            </a:r>
            <a:endParaRPr lang="en-US" altLang="ko-KR" baseline="-25000" dirty="0">
              <a:latin typeface="Consolas" pitchFamily="49" charset="0"/>
            </a:endParaRPr>
          </a:p>
        </p:txBody>
      </p:sp>
      <p:sp>
        <p:nvSpPr>
          <p:cNvPr id="110" name="Text Box 17"/>
          <p:cNvSpPr txBox="1">
            <a:spLocks noChangeArrowheads="1"/>
          </p:cNvSpPr>
          <p:nvPr/>
        </p:nvSpPr>
        <p:spPr bwMode="auto">
          <a:xfrm>
            <a:off x="2674053" y="3035176"/>
            <a:ext cx="148790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A7:</a:t>
            </a:r>
            <a:r>
              <a:rPr lang="ko-KR" altLang="en-US" dirty="0">
                <a:latin typeface="Consolas" pitchFamily="49" charset="0"/>
              </a:rPr>
              <a:t>프로그램</a:t>
            </a:r>
          </a:p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설치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6233767" y="2348583"/>
            <a:ext cx="122396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A11: Test</a:t>
            </a:r>
          </a:p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보고서</a:t>
            </a:r>
            <a:endParaRPr lang="en-US" altLang="ko-KR" dirty="0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ko-KR" altLang="en-US" dirty="0">
                <a:latin typeface="Consolas" pitchFamily="49" charset="0"/>
              </a:rPr>
              <a:t> 작성</a:t>
            </a:r>
            <a:endParaRPr lang="en-US" altLang="ko-KR" dirty="0">
              <a:latin typeface="Consolas" pitchFamily="49" charset="0"/>
            </a:endParaRPr>
          </a:p>
        </p:txBody>
      </p:sp>
      <p:cxnSp>
        <p:nvCxnSpPr>
          <p:cNvPr id="112" name="직선 화살표 연결선 111"/>
          <p:cNvCxnSpPr>
            <a:stCxn id="61" idx="7"/>
            <a:endCxn id="62" idx="3"/>
          </p:cNvCxnSpPr>
          <p:nvPr/>
        </p:nvCxnSpPr>
        <p:spPr bwMode="auto">
          <a:xfrm flipV="1">
            <a:off x="4312505" y="1919650"/>
            <a:ext cx="1014523" cy="3199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4921956" y="2802064"/>
            <a:ext cx="135222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A8:</a:t>
            </a:r>
            <a:r>
              <a:rPr lang="ko-KR" altLang="en-US" dirty="0">
                <a:latin typeface="Consolas" pitchFamily="49" charset="0"/>
              </a:rPr>
              <a:t>시험 환경 점검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114" name="Text Box 43"/>
          <p:cNvSpPr txBox="1">
            <a:spLocks noChangeArrowheads="1"/>
          </p:cNvSpPr>
          <p:nvPr/>
        </p:nvSpPr>
        <p:spPr bwMode="auto">
          <a:xfrm>
            <a:off x="4733300" y="2460186"/>
            <a:ext cx="31130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ko-KR" dirty="0">
                <a:latin typeface="Consolas" pitchFamily="49" charset="0"/>
              </a:rPr>
              <a:t>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Activity on Edge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1346" y="5419194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Project duration = 71 days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475656" y="5887363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장비 설치를 언제쯤에나 시작할 수 있나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(earliest time)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69537" y="6156012"/>
            <a:ext cx="653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장비 설치 시작을 언제까지 미룰 수 있나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(latest time)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384" y="5877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일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97595" y="615601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일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5" grpId="0"/>
      <p:bldP spid="116" grpId="0"/>
      <p:bldP spid="4" grpId="0"/>
      <p:bldP spid="11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Calculation of Early/Late Activity Time (2)</a:t>
            </a:r>
            <a:endParaRPr lang="ko-KR" alt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Calculation of earliest[j]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Calculation of latest[j]</a:t>
            </a:r>
            <a:endParaRPr lang="ko-KR" altLang="en-US"/>
          </a:p>
          <a:p>
            <a:endParaRPr lang="ko-KR" altLang="en-US"/>
          </a:p>
          <a:p>
            <a:endParaRPr lang="ko-KR" altLang="en-US" dirty="0"/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BC87631-B403-4A06-A541-DD7E43215FF7}" type="slidenum">
              <a:rPr lang="en-US" altLang="ko-KR" smtClean="0"/>
              <a:pPr/>
              <a:t>133</a:t>
            </a:fld>
            <a:r>
              <a:rPr lang="en-US" altLang="ko-KR"/>
              <a:t> -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22388" y="3069433"/>
            <a:ext cx="6894513" cy="923925"/>
            <a:chOff x="703" y="2590"/>
            <a:chExt cx="4343" cy="582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703" y="2590"/>
              <a:ext cx="434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i="1" dirty="0">
                  <a:latin typeface="Times New Roman" pitchFamily="18" charset="0"/>
                </a:rPr>
                <a:t>        latest</a:t>
              </a:r>
              <a:r>
                <a:rPr lang="en-US" altLang="ko-KR" sz="2000" dirty="0">
                  <a:latin typeface="Times New Roman" pitchFamily="18" charset="0"/>
                </a:rPr>
                <a:t>[</a:t>
              </a:r>
              <a:r>
                <a:rPr lang="en-US" altLang="ko-KR" sz="2000" i="1" dirty="0">
                  <a:latin typeface="Times New Roman" pitchFamily="18" charset="0"/>
                </a:rPr>
                <a:t>j</a:t>
              </a:r>
              <a:r>
                <a:rPr lang="en-US" altLang="ko-KR" sz="2000" dirty="0">
                  <a:latin typeface="Times New Roman" pitchFamily="18" charset="0"/>
                </a:rPr>
                <a:t>] = min {</a:t>
              </a:r>
              <a:r>
                <a:rPr lang="en-US" altLang="ko-KR" sz="2000" i="1" dirty="0">
                  <a:latin typeface="Times New Roman" pitchFamily="18" charset="0"/>
                </a:rPr>
                <a:t>latest</a:t>
              </a:r>
              <a:r>
                <a:rPr lang="en-US" altLang="ko-KR" sz="2000" dirty="0">
                  <a:latin typeface="Times New Roman" pitchFamily="18" charset="0"/>
                </a:rPr>
                <a:t>[</a:t>
              </a:r>
              <a:r>
                <a:rPr lang="en-US" altLang="ko-KR" sz="2000" i="1" dirty="0" err="1">
                  <a:latin typeface="Times New Roman" pitchFamily="18" charset="0"/>
                </a:rPr>
                <a:t>i</a:t>
              </a:r>
              <a:r>
                <a:rPr lang="en-US" altLang="ko-KR" sz="2000" dirty="0">
                  <a:latin typeface="Times New Roman" pitchFamily="18" charset="0"/>
                </a:rPr>
                <a:t>]</a:t>
              </a:r>
              <a:r>
                <a:rPr lang="en-US" altLang="ko-KR" sz="2000" dirty="0"/>
                <a:t> </a:t>
              </a:r>
              <a:r>
                <a:rPr lang="en-US" altLang="ko-KR" sz="2000" dirty="0">
                  <a:latin typeface="Times New Roman" pitchFamily="18" charset="0"/>
                </a:rPr>
                <a:t>- duration of &lt;</a:t>
              </a:r>
              <a:r>
                <a:rPr lang="en-US" altLang="ko-KR" sz="2000" i="1" dirty="0">
                  <a:latin typeface="Times New Roman" pitchFamily="18" charset="0"/>
                </a:rPr>
                <a:t>j</a:t>
              </a:r>
              <a:r>
                <a:rPr lang="en-US" altLang="ko-KR" sz="2000" dirty="0">
                  <a:latin typeface="Times New Roman" pitchFamily="18" charset="0"/>
                </a:rPr>
                <a:t>, </a:t>
              </a:r>
              <a:r>
                <a:rPr lang="en-US" altLang="ko-KR" sz="2000" i="1" dirty="0" err="1">
                  <a:latin typeface="Times New Roman" pitchFamily="18" charset="0"/>
                </a:rPr>
                <a:t>i</a:t>
              </a:r>
              <a:r>
                <a:rPr lang="en-US" altLang="ko-KR" sz="2000" dirty="0">
                  <a:latin typeface="Times New Roman" pitchFamily="18" charset="0"/>
                </a:rPr>
                <a:t>&gt;}</a:t>
              </a:r>
            </a:p>
            <a:p>
              <a:pPr algn="l"/>
              <a:endParaRPr lang="ko-KR" altLang="en-US" sz="1400" dirty="0">
                <a:latin typeface="Times New Roman" pitchFamily="18" charset="0"/>
              </a:endParaRPr>
            </a:p>
            <a:p>
              <a:pPr algn="l"/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where </a:t>
              </a:r>
              <a:r>
                <a:rPr lang="en-US" altLang="ko-KR" sz="2000" i="1" dirty="0">
                  <a:latin typeface="Times New Roman" pitchFamily="18" charset="0"/>
                </a:rPr>
                <a:t>S</a:t>
              </a:r>
              <a:r>
                <a:rPr lang="en-US" altLang="ko-KR" sz="2000" dirty="0">
                  <a:latin typeface="Times New Roman" pitchFamily="18" charset="0"/>
                </a:rPr>
                <a:t>(</a:t>
              </a:r>
              <a:r>
                <a:rPr lang="en-US" altLang="ko-KR" sz="2000" i="1" dirty="0">
                  <a:latin typeface="Times New Roman" pitchFamily="18" charset="0"/>
                </a:rPr>
                <a:t>j</a:t>
              </a:r>
              <a:r>
                <a:rPr lang="en-US" altLang="ko-KR" sz="2000" dirty="0">
                  <a:latin typeface="Times New Roman" pitchFamily="18" charset="0"/>
                </a:rPr>
                <a:t>) 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is the set of immediate successors of </a:t>
              </a:r>
              <a:r>
                <a:rPr lang="en-US" altLang="ko-KR" sz="2000" i="1" dirty="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1661" y="2740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</a:rPr>
                <a:t>i</a:t>
              </a:r>
              <a:r>
                <a:rPr lang="en-US" altLang="ko-KR" i="1" dirty="0">
                  <a:latin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en-US" altLang="ko-KR" i="1" dirty="0">
                  <a:latin typeface="Times New Roman" pitchFamily="18" charset="0"/>
                  <a:sym typeface="Symbol" pitchFamily="18" charset="2"/>
                </a:rPr>
                <a:t> S</a:t>
              </a:r>
              <a:r>
                <a:rPr lang="en-US" altLang="ko-KR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ko-KR" i="1" dirty="0">
                  <a:latin typeface="Times New Roman" pitchFamily="18" charset="0"/>
                  <a:sym typeface="Symbol" pitchFamily="18" charset="2"/>
                </a:rPr>
                <a:t>j</a:t>
              </a:r>
              <a:r>
                <a:rPr lang="en-US" altLang="ko-KR" dirty="0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31913" y="1341339"/>
            <a:ext cx="7151688" cy="923925"/>
            <a:chOff x="703" y="2659"/>
            <a:chExt cx="4505" cy="582"/>
          </a:xfrm>
        </p:grpSpPr>
        <p:sp>
          <p:nvSpPr>
            <p:cNvPr id="183304" name="Rectangle 8"/>
            <p:cNvSpPr>
              <a:spLocks noChangeArrowheads="1"/>
            </p:cNvSpPr>
            <p:nvPr/>
          </p:nvSpPr>
          <p:spPr bwMode="auto">
            <a:xfrm>
              <a:off x="703" y="2659"/>
              <a:ext cx="4505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i="1" dirty="0">
                  <a:latin typeface="Times New Roman" pitchFamily="18" charset="0"/>
                </a:rPr>
                <a:t>       earliest</a:t>
              </a:r>
              <a:r>
                <a:rPr lang="en-US" altLang="ko-KR" sz="2000" dirty="0">
                  <a:latin typeface="Times New Roman" pitchFamily="18" charset="0"/>
                </a:rPr>
                <a:t>[</a:t>
              </a:r>
              <a:r>
                <a:rPr lang="en-US" altLang="ko-KR" sz="2000" i="1" dirty="0">
                  <a:latin typeface="Times New Roman" pitchFamily="18" charset="0"/>
                </a:rPr>
                <a:t>j</a:t>
              </a:r>
              <a:r>
                <a:rPr lang="en-US" altLang="ko-KR" sz="2000" dirty="0">
                  <a:latin typeface="Times New Roman" pitchFamily="18" charset="0"/>
                </a:rPr>
                <a:t>] = max {</a:t>
              </a:r>
              <a:r>
                <a:rPr lang="en-US" altLang="ko-KR" sz="2000" i="1" dirty="0">
                  <a:latin typeface="Times New Roman" pitchFamily="18" charset="0"/>
                </a:rPr>
                <a:t>earliest</a:t>
              </a:r>
              <a:r>
                <a:rPr lang="en-US" altLang="ko-KR" sz="2000" dirty="0">
                  <a:latin typeface="Times New Roman" pitchFamily="18" charset="0"/>
                </a:rPr>
                <a:t>[</a:t>
              </a:r>
              <a:r>
                <a:rPr lang="en-US" altLang="ko-KR" sz="2000" i="1" dirty="0" err="1">
                  <a:latin typeface="Times New Roman" pitchFamily="18" charset="0"/>
                </a:rPr>
                <a:t>i</a:t>
              </a:r>
              <a:r>
                <a:rPr lang="en-US" altLang="ko-KR" sz="2000" dirty="0">
                  <a:latin typeface="Times New Roman" pitchFamily="18" charset="0"/>
                </a:rPr>
                <a:t>]</a:t>
              </a:r>
              <a:r>
                <a:rPr lang="en-US" altLang="ko-KR" sz="2000" dirty="0"/>
                <a:t> </a:t>
              </a:r>
              <a:r>
                <a:rPr lang="en-US" altLang="ko-KR" sz="2000" dirty="0">
                  <a:latin typeface="Times New Roman" pitchFamily="18" charset="0"/>
                </a:rPr>
                <a:t>+ duration of &lt;</a:t>
              </a:r>
              <a:r>
                <a:rPr lang="en-US" altLang="ko-KR" sz="2000" i="1" dirty="0" err="1">
                  <a:latin typeface="Times New Roman" pitchFamily="18" charset="0"/>
                </a:rPr>
                <a:t>i</a:t>
              </a:r>
              <a:r>
                <a:rPr lang="en-US" altLang="ko-KR" sz="2000" dirty="0">
                  <a:latin typeface="Times New Roman" pitchFamily="18" charset="0"/>
                </a:rPr>
                <a:t>, </a:t>
              </a:r>
              <a:r>
                <a:rPr lang="en-US" altLang="ko-KR" sz="2000" i="1" dirty="0">
                  <a:latin typeface="Times New Roman" pitchFamily="18" charset="0"/>
                </a:rPr>
                <a:t>j</a:t>
              </a:r>
              <a:r>
                <a:rPr lang="en-US" altLang="ko-KR" sz="2000" dirty="0">
                  <a:latin typeface="Times New Roman" pitchFamily="18" charset="0"/>
                </a:rPr>
                <a:t>&gt;}</a:t>
              </a:r>
            </a:p>
            <a:p>
              <a:pPr algn="l"/>
              <a:endParaRPr lang="ko-KR" altLang="en-US" sz="1400" dirty="0">
                <a:latin typeface="Times New Roman" pitchFamily="18" charset="0"/>
              </a:endParaRPr>
            </a:p>
            <a:p>
              <a:pPr algn="l"/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where</a:t>
              </a:r>
              <a:r>
                <a:rPr lang="en-US" altLang="ko-KR" sz="2000" dirty="0">
                  <a:latin typeface="Times New Roman" pitchFamily="18" charset="0"/>
                </a:rPr>
                <a:t> </a:t>
              </a:r>
              <a:r>
                <a:rPr lang="en-US" altLang="ko-KR" sz="2000" i="1" dirty="0">
                  <a:latin typeface="Times New Roman" pitchFamily="18" charset="0"/>
                </a:rPr>
                <a:t>P</a:t>
              </a:r>
              <a:r>
                <a:rPr lang="en-US" altLang="ko-KR" sz="2000" dirty="0">
                  <a:latin typeface="Times New Roman" pitchFamily="18" charset="0"/>
                </a:rPr>
                <a:t>(</a:t>
              </a:r>
              <a:r>
                <a:rPr lang="en-US" altLang="ko-KR" sz="2000" i="1" dirty="0">
                  <a:latin typeface="Times New Roman" pitchFamily="18" charset="0"/>
                </a:rPr>
                <a:t>j</a:t>
              </a:r>
              <a:r>
                <a:rPr lang="en-US" altLang="ko-KR" sz="2000" dirty="0">
                  <a:latin typeface="Times New Roman" pitchFamily="18" charset="0"/>
                </a:rPr>
                <a:t>) </a:t>
              </a:r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is the set of immediate predecessors of </a:t>
              </a:r>
              <a:r>
                <a:rPr lang="en-US" altLang="ko-KR" sz="2000" i="1" dirty="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83305" name="Text Box 9"/>
            <p:cNvSpPr txBox="1">
              <a:spLocks noChangeArrowheads="1"/>
            </p:cNvSpPr>
            <p:nvPr/>
          </p:nvSpPr>
          <p:spPr bwMode="auto">
            <a:xfrm>
              <a:off x="1717" y="2809"/>
              <a:ext cx="5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</a:rPr>
                <a:t>i</a:t>
              </a:r>
              <a:r>
                <a:rPr lang="en-US" altLang="ko-KR" i="1" dirty="0">
                  <a:latin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en-US" altLang="ko-KR" i="1" dirty="0">
                  <a:latin typeface="Times New Roman" pitchFamily="18" charset="0"/>
                  <a:sym typeface="Symbol" pitchFamily="18" charset="2"/>
                </a:rPr>
                <a:t> P</a:t>
              </a:r>
              <a:r>
                <a:rPr lang="en-US" altLang="ko-KR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ko-KR" i="1" dirty="0">
                  <a:latin typeface="Times New Roman" pitchFamily="18" charset="0"/>
                  <a:sym typeface="Symbol" pitchFamily="18" charset="2"/>
                </a:rPr>
                <a:t>j</a:t>
              </a:r>
              <a:r>
                <a:rPr lang="en-US" altLang="ko-KR" dirty="0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655638" y="4077072"/>
            <a:ext cx="4572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node {</a:t>
            </a:r>
          </a:p>
          <a:p>
            <a:pPr algn="l"/>
            <a:r>
              <a:rPr lang="en-US" altLang="ko-KR" b="1" dirty="0">
                <a:latin typeface="Courier New" pitchFamily="49" charset="0"/>
              </a:rPr>
              <a:t>   </a:t>
            </a:r>
            <a:r>
              <a:rPr lang="en-US" altLang="ko-KR" b="1" dirty="0" err="1">
                <a:latin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</a:rPr>
              <a:t> vertex;</a:t>
            </a:r>
          </a:p>
          <a:p>
            <a:pPr algn="l"/>
            <a:r>
              <a:rPr lang="en-US" altLang="ko-KR" b="1" dirty="0">
                <a:latin typeface="Courier New" pitchFamily="49" charset="0"/>
              </a:rPr>
              <a:t>   </a:t>
            </a:r>
            <a:r>
              <a:rPr lang="en-US" altLang="ko-KR" b="1" dirty="0" err="1">
                <a:latin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</a:rPr>
              <a:t> duration;</a:t>
            </a:r>
          </a:p>
          <a:p>
            <a:pPr algn="l"/>
            <a:r>
              <a:rPr lang="en-US" altLang="ko-KR" b="1" dirty="0">
                <a:latin typeface="Courier New" pitchFamily="49" charset="0"/>
              </a:rPr>
              <a:t>   </a:t>
            </a:r>
            <a:r>
              <a:rPr lang="en-US" altLang="ko-KR" b="1">
                <a:latin typeface="Courier New" pitchFamily="49" charset="0"/>
              </a:rPr>
              <a:t>nodePointer </a:t>
            </a:r>
            <a:r>
              <a:rPr lang="en-US" altLang="ko-KR" b="1" dirty="0">
                <a:latin typeface="Courier New" pitchFamily="49" charset="0"/>
              </a:rPr>
              <a:t>link;</a:t>
            </a:r>
          </a:p>
          <a:p>
            <a:pPr algn="l"/>
            <a:r>
              <a:rPr lang="en-US" altLang="ko-KR" b="1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94647588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of Earliest/Latest Time (1)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026400" cy="5372100"/>
          </a:xfrm>
        </p:spPr>
        <p:txBody>
          <a:bodyPr/>
          <a:lstStyle/>
          <a:p>
            <a:r>
              <a:rPr lang="en-US" altLang="ko-KR" sz="2000" dirty="0"/>
              <a:t>Obtain </a:t>
            </a:r>
            <a:r>
              <a:rPr lang="en-US" altLang="ko-KR" sz="2000" i="1" dirty="0">
                <a:latin typeface="Times New Roman" pitchFamily="18" charset="0"/>
              </a:rPr>
              <a:t>earliest</a:t>
            </a:r>
            <a:r>
              <a:rPr lang="en-US" altLang="ko-KR" sz="2000" dirty="0">
                <a:latin typeface="Times New Roman" pitchFamily="18" charset="0"/>
              </a:rPr>
              <a:t>[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>
                <a:latin typeface="Times New Roman" pitchFamily="18" charset="0"/>
              </a:rPr>
              <a:t>]</a:t>
            </a:r>
            <a:r>
              <a:rPr lang="en-US" altLang="ko-KR" sz="2000" dirty="0"/>
              <a:t> for event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/>
              <a:t> and obtain </a:t>
            </a:r>
            <a:r>
              <a:rPr lang="en-US" altLang="ko-KR" sz="2000" i="1" dirty="0">
                <a:latin typeface="Times New Roman" pitchFamily="18" charset="0"/>
              </a:rPr>
              <a:t>latest</a:t>
            </a:r>
            <a:r>
              <a:rPr lang="en-US" altLang="ko-KR" sz="2000" dirty="0">
                <a:latin typeface="Times New Roman" pitchFamily="18" charset="0"/>
              </a:rPr>
              <a:t>[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  <a:r>
              <a:rPr lang="en-US" altLang="ko-KR" sz="2000" dirty="0">
                <a:latin typeface="Times New Roman" pitchFamily="18" charset="0"/>
              </a:rPr>
              <a:t>]</a:t>
            </a:r>
            <a:r>
              <a:rPr lang="en-US" altLang="ko-KR" sz="2000" dirty="0"/>
              <a:t> for all events, </a:t>
            </a:r>
            <a:r>
              <a:rPr lang="en-US" altLang="ko-KR" sz="2000" i="1" dirty="0">
                <a:latin typeface="Times New Roman" pitchFamily="18" charset="0"/>
              </a:rPr>
              <a:t>j</a:t>
            </a:r>
          </a:p>
          <a:p>
            <a:pPr lvl="1" indent="0">
              <a:buNone/>
            </a:pPr>
            <a:r>
              <a:rPr lang="en-US" altLang="ko-KR" i="1" dirty="0">
                <a:latin typeface="Times New Roman" pitchFamily="18" charset="0"/>
              </a:rPr>
              <a:t>earliest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 </a:t>
            </a:r>
            <a:r>
              <a:rPr lang="en-US" altLang="ko-KR" dirty="0"/>
              <a:t>: the earliest event occurrence time </a:t>
            </a:r>
          </a:p>
          <a:p>
            <a:pPr lvl="1" indent="0">
              <a:buSzPct val="100000"/>
              <a:buNone/>
            </a:pPr>
            <a:r>
              <a:rPr lang="en-US" altLang="ko-KR" i="1" dirty="0">
                <a:latin typeface="Times New Roman" pitchFamily="18" charset="0"/>
              </a:rPr>
              <a:t>latest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>
                <a:latin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</a:rPr>
              <a:t>] </a:t>
            </a:r>
            <a:r>
              <a:rPr lang="en-US" altLang="ko-KR" dirty="0"/>
              <a:t>: the latest event occurrence time</a:t>
            </a:r>
          </a:p>
          <a:p>
            <a:pPr lvl="1"/>
            <a:endParaRPr lang="en-US" altLang="ko-KR" dirty="0"/>
          </a:p>
          <a:p>
            <a:r>
              <a:rPr lang="en-US" altLang="ko-KR" sz="2000" dirty="0"/>
              <a:t>If activity </a:t>
            </a:r>
            <a:r>
              <a:rPr lang="en-US" altLang="ko-KR" sz="2000" i="1" dirty="0" err="1">
                <a:latin typeface="Times New Roman" pitchFamily="18" charset="0"/>
              </a:rPr>
              <a:t>a</a:t>
            </a:r>
            <a:r>
              <a:rPr lang="en-US" altLang="ko-KR" sz="2000" i="1" baseline="-25000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 is represented by edge </a:t>
            </a:r>
            <a:r>
              <a:rPr lang="en-US" altLang="ko-KR" sz="2000" dirty="0">
                <a:latin typeface="Times New Roman" pitchFamily="18" charset="0"/>
              </a:rPr>
              <a:t>&lt;</a:t>
            </a:r>
            <a:r>
              <a:rPr lang="en-US" altLang="ko-KR" sz="2000" i="1" dirty="0">
                <a:latin typeface="Times New Roman" pitchFamily="18" charset="0"/>
              </a:rPr>
              <a:t>k</a:t>
            </a:r>
            <a:r>
              <a:rPr lang="en-US" altLang="ko-KR" sz="2000" dirty="0"/>
              <a:t>, </a:t>
            </a:r>
            <a:r>
              <a:rPr lang="en-US" altLang="ko-KR" sz="2000" i="1" dirty="0">
                <a:latin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</a:rPr>
              <a:t>&gt;</a:t>
            </a:r>
            <a:r>
              <a:rPr lang="en-US" altLang="ko-KR" sz="2000" dirty="0"/>
              <a:t>  </a:t>
            </a:r>
          </a:p>
          <a:p>
            <a:pPr lvl="1" indent="0">
              <a:buNone/>
            </a:pPr>
            <a:r>
              <a:rPr lang="en-US" altLang="ko-KR" i="1" dirty="0">
                <a:latin typeface="Times New Roman" pitchFamily="18" charset="0"/>
              </a:rPr>
              <a:t>early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 = </a:t>
            </a:r>
            <a:r>
              <a:rPr lang="en-US" altLang="ko-KR" i="1" dirty="0">
                <a:latin typeface="Times New Roman" pitchFamily="18" charset="0"/>
              </a:rPr>
              <a:t>earliest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>
                <a:latin typeface="Times New Roman" pitchFamily="18" charset="0"/>
              </a:rPr>
              <a:t>k</a:t>
            </a:r>
            <a:r>
              <a:rPr lang="en-US" altLang="ko-KR" dirty="0">
                <a:latin typeface="Times New Roman" pitchFamily="18" charset="0"/>
              </a:rPr>
              <a:t>]</a:t>
            </a:r>
          </a:p>
          <a:p>
            <a:pPr lvl="1" indent="0">
              <a:buNone/>
            </a:pPr>
            <a:r>
              <a:rPr lang="en-US" altLang="ko-KR" i="1" dirty="0">
                <a:latin typeface="Times New Roman" pitchFamily="18" charset="0"/>
              </a:rPr>
              <a:t>late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 = </a:t>
            </a:r>
            <a:r>
              <a:rPr lang="en-US" altLang="ko-KR" i="1" dirty="0">
                <a:latin typeface="Times New Roman" pitchFamily="18" charset="0"/>
              </a:rPr>
              <a:t>latest</a:t>
            </a:r>
            <a:r>
              <a:rPr lang="en-US" altLang="ko-KR" dirty="0">
                <a:latin typeface="Times New Roman" pitchFamily="18" charset="0"/>
              </a:rPr>
              <a:t>[</a:t>
            </a:r>
            <a:r>
              <a:rPr lang="en-US" altLang="ko-KR" i="1" dirty="0">
                <a:latin typeface="Times New Roman" pitchFamily="18" charset="0"/>
              </a:rPr>
              <a:t>l</a:t>
            </a:r>
            <a:r>
              <a:rPr lang="en-US" altLang="ko-KR" dirty="0">
                <a:latin typeface="Times New Roman" pitchFamily="18" charset="0"/>
              </a:rPr>
              <a:t>]</a:t>
            </a:r>
            <a:r>
              <a:rPr lang="en-US" altLang="ko-KR" dirty="0"/>
              <a:t> - duration of activity </a:t>
            </a:r>
            <a:r>
              <a:rPr lang="en-US" altLang="ko-KR" i="1" dirty="0" err="1">
                <a:latin typeface="Times New Roman" pitchFamily="18" charset="0"/>
              </a:rPr>
              <a:t>a</a:t>
            </a:r>
            <a:r>
              <a:rPr lang="en-US" altLang="ko-KR" i="1" baseline="-25000" dirty="0" err="1">
                <a:latin typeface="Times New Roman" pitchFamily="18" charset="0"/>
              </a:rPr>
              <a:t>i</a:t>
            </a:r>
            <a:endParaRPr lang="ko-KR" altLang="en-US" dirty="0"/>
          </a:p>
          <a:p>
            <a:endParaRPr lang="ko-KR" altLang="en-US" sz="2000" dirty="0">
              <a:latin typeface="Times New Roman" pitchFamily="18" charset="0"/>
            </a:endParaRPr>
          </a:p>
          <a:p>
            <a:endParaRPr lang="ko-KR" altLang="en-US" sz="2000" dirty="0">
              <a:latin typeface="Times New Roman" pitchFamily="18" charset="0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D1A0804-F344-4A16-9BD1-AA8E3207F307}" type="slidenum">
              <a:rPr lang="en-US" altLang="ko-KR"/>
              <a:pPr/>
              <a:t>134</a:t>
            </a:fld>
            <a:r>
              <a:rPr lang="en-US" altLang="ko-KR"/>
              <a:t> -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1641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484438" y="4581525"/>
            <a:ext cx="6048375" cy="6477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Implementation of Calculation of Earliest Time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981075"/>
            <a:ext cx="8353425" cy="5238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for (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&lt; n;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++)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if (top == -1)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fprintf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stderr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,”\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nNetwork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has a cycle.\n”);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exit(1);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} else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		   j = top; /*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unstack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a vertex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top = graph[top].count;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for (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=graph[j].link;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-&gt;link){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    k =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-&gt;vertex;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    graph[k].count--;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    if (!graph[k].count)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       graph[k].count = top;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       top = k;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    } /* if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			if (earliest[k] &lt; earliest[j] +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-&gt;duration)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			    earliest[k]= earliest[j] +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-&gt;duration;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       } /* for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		 } /* else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  } /* for </a:t>
            </a:r>
            <a:r>
              <a:rPr lang="en-US" altLang="ko-KR" sz="17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847DF30-1020-4F3E-818F-F690D3DFE8FF}" type="slidenum">
              <a:rPr lang="en-US" altLang="ko-KR"/>
              <a:pPr/>
              <a:t>135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50584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Earliest Time Calculation (1)</a:t>
            </a:r>
          </a:p>
        </p:txBody>
      </p:sp>
      <p:sp>
        <p:nvSpPr>
          <p:cNvPr id="11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E936B1D-43B3-4319-8EC9-CCD761E8D9C7}" type="slidenum">
              <a:rPr lang="en-US" altLang="ko-KR"/>
              <a:pPr/>
              <a:t>136</a:t>
            </a:fld>
            <a:r>
              <a:rPr lang="en-US" altLang="ko-KR"/>
              <a:t> -</a:t>
            </a:r>
          </a:p>
        </p:txBody>
      </p:sp>
      <p:sp>
        <p:nvSpPr>
          <p:cNvPr id="112" name="Rectangle 3"/>
          <p:cNvSpPr>
            <a:spLocks noChangeArrowheads="1"/>
          </p:cNvSpPr>
          <p:nvPr/>
        </p:nvSpPr>
        <p:spPr bwMode="auto">
          <a:xfrm>
            <a:off x="635757" y="1674813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[0]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635757" y="2165350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4" name="Rectangle 5"/>
          <p:cNvSpPr>
            <a:spLocks noChangeArrowheads="1"/>
          </p:cNvSpPr>
          <p:nvPr/>
        </p:nvSpPr>
        <p:spPr bwMode="auto">
          <a:xfrm>
            <a:off x="635757" y="2655888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[2]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5" name="Rectangle 6"/>
          <p:cNvSpPr>
            <a:spLocks noChangeArrowheads="1"/>
          </p:cNvSpPr>
          <p:nvPr/>
        </p:nvSpPr>
        <p:spPr bwMode="auto">
          <a:xfrm>
            <a:off x="635757" y="3146425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[3]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6" name="Rectangle 7"/>
          <p:cNvSpPr>
            <a:spLocks noChangeArrowheads="1"/>
          </p:cNvSpPr>
          <p:nvPr/>
        </p:nvSpPr>
        <p:spPr bwMode="auto">
          <a:xfrm>
            <a:off x="635757" y="3636963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[4]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635757" y="4127500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[5]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8" name="Rectangle 9"/>
          <p:cNvSpPr>
            <a:spLocks noChangeArrowheads="1"/>
          </p:cNvSpPr>
          <p:nvPr/>
        </p:nvSpPr>
        <p:spPr bwMode="auto">
          <a:xfrm>
            <a:off x="635757" y="4618038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[6]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9" name="Rectangle 10"/>
          <p:cNvSpPr>
            <a:spLocks noChangeArrowheads="1"/>
          </p:cNvSpPr>
          <p:nvPr/>
        </p:nvSpPr>
        <p:spPr bwMode="auto">
          <a:xfrm>
            <a:off x="635757" y="5108575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[7]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20" name="Rectangle 11"/>
          <p:cNvSpPr>
            <a:spLocks noChangeArrowheads="1"/>
          </p:cNvSpPr>
          <p:nvPr/>
        </p:nvSpPr>
        <p:spPr bwMode="auto">
          <a:xfrm>
            <a:off x="1700213" y="1684338"/>
            <a:ext cx="1085850" cy="4400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1" name="Line 12"/>
          <p:cNvSpPr>
            <a:spLocks noChangeShapeType="1"/>
          </p:cNvSpPr>
          <p:nvPr/>
        </p:nvSpPr>
        <p:spPr bwMode="auto">
          <a:xfrm>
            <a:off x="1692275" y="2166938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2" name="Line 13"/>
          <p:cNvSpPr>
            <a:spLocks noChangeShapeType="1"/>
          </p:cNvSpPr>
          <p:nvPr/>
        </p:nvSpPr>
        <p:spPr bwMode="auto">
          <a:xfrm>
            <a:off x="1692275" y="2657475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3" name="Line 14"/>
          <p:cNvSpPr>
            <a:spLocks noChangeShapeType="1"/>
          </p:cNvSpPr>
          <p:nvPr/>
        </p:nvSpPr>
        <p:spPr bwMode="auto">
          <a:xfrm>
            <a:off x="1692275" y="3148013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" name="Line 15"/>
          <p:cNvSpPr>
            <a:spLocks noChangeShapeType="1"/>
          </p:cNvSpPr>
          <p:nvPr/>
        </p:nvSpPr>
        <p:spPr bwMode="auto">
          <a:xfrm>
            <a:off x="1692275" y="3638550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" name="Line 16"/>
          <p:cNvSpPr>
            <a:spLocks noChangeShapeType="1"/>
          </p:cNvSpPr>
          <p:nvPr/>
        </p:nvSpPr>
        <p:spPr bwMode="auto">
          <a:xfrm>
            <a:off x="1692275" y="4619625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6" name="Line 17"/>
          <p:cNvSpPr>
            <a:spLocks noChangeShapeType="1"/>
          </p:cNvSpPr>
          <p:nvPr/>
        </p:nvSpPr>
        <p:spPr bwMode="auto">
          <a:xfrm>
            <a:off x="1692275" y="4129088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7" name="Line 18"/>
          <p:cNvSpPr>
            <a:spLocks noChangeShapeType="1"/>
          </p:cNvSpPr>
          <p:nvPr/>
        </p:nvSpPr>
        <p:spPr bwMode="auto">
          <a:xfrm>
            <a:off x="1692275" y="5110163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8" name="Line 19"/>
          <p:cNvSpPr>
            <a:spLocks noChangeShapeType="1"/>
          </p:cNvSpPr>
          <p:nvPr/>
        </p:nvSpPr>
        <p:spPr bwMode="auto">
          <a:xfrm>
            <a:off x="2493963" y="1873250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9" name="Line 20"/>
          <p:cNvSpPr>
            <a:spLocks noChangeShapeType="1"/>
          </p:cNvSpPr>
          <p:nvPr/>
        </p:nvSpPr>
        <p:spPr bwMode="auto">
          <a:xfrm>
            <a:off x="2493963" y="3835400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0" name="Line 21"/>
          <p:cNvSpPr>
            <a:spLocks noChangeShapeType="1"/>
          </p:cNvSpPr>
          <p:nvPr/>
        </p:nvSpPr>
        <p:spPr bwMode="auto">
          <a:xfrm>
            <a:off x="2493963" y="4325938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1" name="Line 22"/>
          <p:cNvSpPr>
            <a:spLocks noChangeShapeType="1"/>
          </p:cNvSpPr>
          <p:nvPr/>
        </p:nvSpPr>
        <p:spPr bwMode="auto">
          <a:xfrm>
            <a:off x="2493963" y="2363788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2" name="Line 23"/>
          <p:cNvSpPr>
            <a:spLocks noChangeShapeType="1"/>
          </p:cNvSpPr>
          <p:nvPr/>
        </p:nvSpPr>
        <p:spPr bwMode="auto">
          <a:xfrm>
            <a:off x="2493963" y="2854325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3" name="Line 24"/>
          <p:cNvSpPr>
            <a:spLocks noChangeShapeType="1"/>
          </p:cNvSpPr>
          <p:nvPr/>
        </p:nvSpPr>
        <p:spPr bwMode="auto">
          <a:xfrm>
            <a:off x="2493963" y="3344863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4" name="Rectangle 25"/>
          <p:cNvSpPr>
            <a:spLocks noChangeArrowheads="1"/>
          </p:cNvSpPr>
          <p:nvPr/>
        </p:nvSpPr>
        <p:spPr bwMode="auto">
          <a:xfrm>
            <a:off x="2805113" y="1674813"/>
            <a:ext cx="75565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35" name="Rectangle 26"/>
          <p:cNvSpPr>
            <a:spLocks noChangeArrowheads="1"/>
          </p:cNvSpPr>
          <p:nvPr/>
        </p:nvSpPr>
        <p:spPr bwMode="auto">
          <a:xfrm>
            <a:off x="3206750" y="1687513"/>
            <a:ext cx="1287463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6" name="Line 27"/>
          <p:cNvSpPr>
            <a:spLocks noChangeShapeType="1"/>
          </p:cNvSpPr>
          <p:nvPr/>
        </p:nvSpPr>
        <p:spPr bwMode="auto">
          <a:xfrm>
            <a:off x="4102100" y="16795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7" name="Rectangle 28"/>
          <p:cNvSpPr>
            <a:spLocks noChangeArrowheads="1"/>
          </p:cNvSpPr>
          <p:nvPr/>
        </p:nvSpPr>
        <p:spPr bwMode="auto">
          <a:xfrm>
            <a:off x="4927600" y="16764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38" name="Rectangle 29"/>
          <p:cNvSpPr>
            <a:spLocks noChangeArrowheads="1"/>
          </p:cNvSpPr>
          <p:nvPr/>
        </p:nvSpPr>
        <p:spPr bwMode="auto">
          <a:xfrm>
            <a:off x="4913313" y="1687513"/>
            <a:ext cx="1287462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9" name="Line 30"/>
          <p:cNvSpPr>
            <a:spLocks noChangeShapeType="1"/>
          </p:cNvSpPr>
          <p:nvPr/>
        </p:nvSpPr>
        <p:spPr bwMode="auto">
          <a:xfrm>
            <a:off x="5707063" y="16795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0" name="Rectangle 31"/>
          <p:cNvSpPr>
            <a:spLocks noChangeArrowheads="1"/>
          </p:cNvSpPr>
          <p:nvPr/>
        </p:nvSpPr>
        <p:spPr bwMode="auto">
          <a:xfrm>
            <a:off x="2789238" y="2179638"/>
            <a:ext cx="79692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41" name="Rectangle 32"/>
          <p:cNvSpPr>
            <a:spLocks noChangeArrowheads="1"/>
          </p:cNvSpPr>
          <p:nvPr/>
        </p:nvSpPr>
        <p:spPr bwMode="auto">
          <a:xfrm>
            <a:off x="3206750" y="2178050"/>
            <a:ext cx="1287463" cy="376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2" name="Line 33"/>
          <p:cNvSpPr>
            <a:spLocks noChangeShapeType="1"/>
          </p:cNvSpPr>
          <p:nvPr/>
        </p:nvSpPr>
        <p:spPr bwMode="auto">
          <a:xfrm>
            <a:off x="4102100" y="2170113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3" name="Rectangle 34"/>
          <p:cNvSpPr>
            <a:spLocks noChangeArrowheads="1"/>
          </p:cNvSpPr>
          <p:nvPr/>
        </p:nvSpPr>
        <p:spPr bwMode="auto">
          <a:xfrm>
            <a:off x="2771775" y="26574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44" name="Rectangle 35"/>
          <p:cNvSpPr>
            <a:spLocks noChangeArrowheads="1"/>
          </p:cNvSpPr>
          <p:nvPr/>
        </p:nvSpPr>
        <p:spPr bwMode="auto">
          <a:xfrm>
            <a:off x="3206750" y="2668588"/>
            <a:ext cx="1287463" cy="374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5" name="Line 36"/>
          <p:cNvSpPr>
            <a:spLocks noChangeShapeType="1"/>
          </p:cNvSpPr>
          <p:nvPr/>
        </p:nvSpPr>
        <p:spPr bwMode="auto">
          <a:xfrm>
            <a:off x="4102100" y="265906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6" name="Rectangle 37"/>
          <p:cNvSpPr>
            <a:spLocks noChangeArrowheads="1"/>
          </p:cNvSpPr>
          <p:nvPr/>
        </p:nvSpPr>
        <p:spPr bwMode="auto">
          <a:xfrm>
            <a:off x="2771775" y="31480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47" name="Rectangle 38"/>
          <p:cNvSpPr>
            <a:spLocks noChangeArrowheads="1"/>
          </p:cNvSpPr>
          <p:nvPr/>
        </p:nvSpPr>
        <p:spPr bwMode="auto">
          <a:xfrm>
            <a:off x="3206750" y="3159125"/>
            <a:ext cx="1287463" cy="374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8" name="Line 39"/>
          <p:cNvSpPr>
            <a:spLocks noChangeShapeType="1"/>
          </p:cNvSpPr>
          <p:nvPr/>
        </p:nvSpPr>
        <p:spPr bwMode="auto">
          <a:xfrm>
            <a:off x="4102100" y="3149600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9" name="Line 40"/>
          <p:cNvSpPr>
            <a:spLocks noChangeShapeType="1"/>
          </p:cNvSpPr>
          <p:nvPr/>
        </p:nvSpPr>
        <p:spPr bwMode="auto">
          <a:xfrm>
            <a:off x="4302125" y="1874838"/>
            <a:ext cx="601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0" name="Line 41"/>
          <p:cNvSpPr>
            <a:spLocks noChangeShapeType="1"/>
          </p:cNvSpPr>
          <p:nvPr/>
        </p:nvSpPr>
        <p:spPr bwMode="auto">
          <a:xfrm>
            <a:off x="4302125" y="3836988"/>
            <a:ext cx="601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1" name="Rectangle 42"/>
          <p:cNvSpPr>
            <a:spLocks noChangeArrowheads="1"/>
          </p:cNvSpPr>
          <p:nvPr/>
        </p:nvSpPr>
        <p:spPr bwMode="auto">
          <a:xfrm>
            <a:off x="4932363" y="36385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52" name="Rectangle 43"/>
          <p:cNvSpPr>
            <a:spLocks noChangeArrowheads="1"/>
          </p:cNvSpPr>
          <p:nvPr/>
        </p:nvSpPr>
        <p:spPr bwMode="auto">
          <a:xfrm>
            <a:off x="4913313" y="3648075"/>
            <a:ext cx="1287462" cy="376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" name="Line 44"/>
          <p:cNvSpPr>
            <a:spLocks noChangeShapeType="1"/>
          </p:cNvSpPr>
          <p:nvPr/>
        </p:nvSpPr>
        <p:spPr bwMode="auto">
          <a:xfrm>
            <a:off x="5707063" y="3640138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" name="Line 45"/>
          <p:cNvSpPr>
            <a:spLocks noChangeShapeType="1"/>
          </p:cNvSpPr>
          <p:nvPr/>
        </p:nvSpPr>
        <p:spPr bwMode="auto">
          <a:xfrm>
            <a:off x="2493963" y="4814888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5" name="Line 46"/>
          <p:cNvSpPr>
            <a:spLocks noChangeShapeType="1"/>
          </p:cNvSpPr>
          <p:nvPr/>
        </p:nvSpPr>
        <p:spPr bwMode="auto">
          <a:xfrm>
            <a:off x="2493963" y="5305425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6" name="Rectangle 47"/>
          <p:cNvSpPr>
            <a:spLocks noChangeArrowheads="1"/>
          </p:cNvSpPr>
          <p:nvPr/>
        </p:nvSpPr>
        <p:spPr bwMode="auto">
          <a:xfrm>
            <a:off x="2771775" y="36385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57" name="Rectangle 48"/>
          <p:cNvSpPr>
            <a:spLocks noChangeArrowheads="1"/>
          </p:cNvSpPr>
          <p:nvPr/>
        </p:nvSpPr>
        <p:spPr bwMode="auto">
          <a:xfrm>
            <a:off x="3206750" y="3648075"/>
            <a:ext cx="1287463" cy="376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8" name="Line 49"/>
          <p:cNvSpPr>
            <a:spLocks noChangeShapeType="1"/>
          </p:cNvSpPr>
          <p:nvPr/>
        </p:nvSpPr>
        <p:spPr bwMode="auto">
          <a:xfrm>
            <a:off x="4102100" y="3640138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9" name="Rectangle 50"/>
          <p:cNvSpPr>
            <a:spLocks noChangeArrowheads="1"/>
          </p:cNvSpPr>
          <p:nvPr/>
        </p:nvSpPr>
        <p:spPr bwMode="auto">
          <a:xfrm>
            <a:off x="2771775" y="41290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0" name="Rectangle 51"/>
          <p:cNvSpPr>
            <a:spLocks noChangeArrowheads="1"/>
          </p:cNvSpPr>
          <p:nvPr/>
        </p:nvSpPr>
        <p:spPr bwMode="auto">
          <a:xfrm>
            <a:off x="3206750" y="4138613"/>
            <a:ext cx="1287463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1" name="Line 52"/>
          <p:cNvSpPr>
            <a:spLocks noChangeShapeType="1"/>
          </p:cNvSpPr>
          <p:nvPr/>
        </p:nvSpPr>
        <p:spPr bwMode="auto">
          <a:xfrm>
            <a:off x="4102100" y="41306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2" name="Rectangle 53"/>
          <p:cNvSpPr>
            <a:spLocks noChangeArrowheads="1"/>
          </p:cNvSpPr>
          <p:nvPr/>
        </p:nvSpPr>
        <p:spPr bwMode="auto">
          <a:xfrm>
            <a:off x="2771775" y="46196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3" name="Rectangle 54"/>
          <p:cNvSpPr>
            <a:spLocks noChangeArrowheads="1"/>
          </p:cNvSpPr>
          <p:nvPr/>
        </p:nvSpPr>
        <p:spPr bwMode="auto">
          <a:xfrm>
            <a:off x="3206750" y="4629150"/>
            <a:ext cx="1287463" cy="376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4" name="Line 55"/>
          <p:cNvSpPr>
            <a:spLocks noChangeShapeType="1"/>
          </p:cNvSpPr>
          <p:nvPr/>
        </p:nvSpPr>
        <p:spPr bwMode="auto">
          <a:xfrm>
            <a:off x="4102100" y="4621213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5" name="Rectangle 56"/>
          <p:cNvSpPr>
            <a:spLocks noChangeArrowheads="1"/>
          </p:cNvSpPr>
          <p:nvPr/>
        </p:nvSpPr>
        <p:spPr bwMode="auto">
          <a:xfrm>
            <a:off x="2771775" y="51101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6" name="Rectangle 57"/>
          <p:cNvSpPr>
            <a:spLocks noChangeArrowheads="1"/>
          </p:cNvSpPr>
          <p:nvPr/>
        </p:nvSpPr>
        <p:spPr bwMode="auto">
          <a:xfrm>
            <a:off x="3206750" y="5119688"/>
            <a:ext cx="1287463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7" name="Line 58"/>
          <p:cNvSpPr>
            <a:spLocks noChangeShapeType="1"/>
          </p:cNvSpPr>
          <p:nvPr/>
        </p:nvSpPr>
        <p:spPr bwMode="auto">
          <a:xfrm>
            <a:off x="4102100" y="5111750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8" name="Line 59"/>
          <p:cNvSpPr>
            <a:spLocks noChangeShapeType="1"/>
          </p:cNvSpPr>
          <p:nvPr/>
        </p:nvSpPr>
        <p:spPr bwMode="auto">
          <a:xfrm>
            <a:off x="2295525" y="1679575"/>
            <a:ext cx="0" cy="4413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9" name="Line 60"/>
          <p:cNvSpPr>
            <a:spLocks noChangeShapeType="1"/>
          </p:cNvSpPr>
          <p:nvPr/>
        </p:nvSpPr>
        <p:spPr bwMode="auto">
          <a:xfrm>
            <a:off x="1692275" y="5600700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0" name="Rectangle 61"/>
          <p:cNvSpPr>
            <a:spLocks noChangeArrowheads="1"/>
          </p:cNvSpPr>
          <p:nvPr/>
        </p:nvSpPr>
        <p:spPr bwMode="auto">
          <a:xfrm>
            <a:off x="635757" y="5595938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[8]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1" name="Rectangle 62"/>
          <p:cNvSpPr>
            <a:spLocks noChangeArrowheads="1"/>
          </p:cNvSpPr>
          <p:nvPr/>
        </p:nvSpPr>
        <p:spPr bwMode="auto">
          <a:xfrm>
            <a:off x="1403350" y="17002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72" name="Rectangle 63"/>
          <p:cNvSpPr>
            <a:spLocks noChangeArrowheads="1"/>
          </p:cNvSpPr>
          <p:nvPr/>
        </p:nvSpPr>
        <p:spPr bwMode="auto">
          <a:xfrm>
            <a:off x="1403350" y="22050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3" name="Rectangle 64"/>
          <p:cNvSpPr>
            <a:spLocks noChangeArrowheads="1"/>
          </p:cNvSpPr>
          <p:nvPr/>
        </p:nvSpPr>
        <p:spPr bwMode="auto">
          <a:xfrm>
            <a:off x="1403350" y="27082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4" name="Rectangle 65"/>
          <p:cNvSpPr>
            <a:spLocks noChangeArrowheads="1"/>
          </p:cNvSpPr>
          <p:nvPr/>
        </p:nvSpPr>
        <p:spPr bwMode="auto">
          <a:xfrm>
            <a:off x="1403350" y="31416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5" name="Rectangle 66"/>
          <p:cNvSpPr>
            <a:spLocks noChangeArrowheads="1"/>
          </p:cNvSpPr>
          <p:nvPr/>
        </p:nvSpPr>
        <p:spPr bwMode="auto">
          <a:xfrm>
            <a:off x="1403350" y="36449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" name="Rectangle 67"/>
          <p:cNvSpPr>
            <a:spLocks noChangeArrowheads="1"/>
          </p:cNvSpPr>
          <p:nvPr/>
        </p:nvSpPr>
        <p:spPr bwMode="auto">
          <a:xfrm>
            <a:off x="1403350" y="41497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7" name="Rectangle 68"/>
          <p:cNvSpPr>
            <a:spLocks noChangeArrowheads="1"/>
          </p:cNvSpPr>
          <p:nvPr/>
        </p:nvSpPr>
        <p:spPr bwMode="auto">
          <a:xfrm>
            <a:off x="1403350" y="46529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8" name="Rectangle 69"/>
          <p:cNvSpPr>
            <a:spLocks noChangeArrowheads="1"/>
          </p:cNvSpPr>
          <p:nvPr/>
        </p:nvSpPr>
        <p:spPr bwMode="auto">
          <a:xfrm>
            <a:off x="1403350" y="51577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9" name="Rectangle 70"/>
          <p:cNvSpPr>
            <a:spLocks noChangeArrowheads="1"/>
          </p:cNvSpPr>
          <p:nvPr/>
        </p:nvSpPr>
        <p:spPr bwMode="auto">
          <a:xfrm>
            <a:off x="1398588" y="55895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0" name="Rectangle 71"/>
          <p:cNvSpPr>
            <a:spLocks noChangeArrowheads="1"/>
          </p:cNvSpPr>
          <p:nvPr/>
        </p:nvSpPr>
        <p:spPr bwMode="auto">
          <a:xfrm>
            <a:off x="6588125" y="16764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1" name="Rectangle 72"/>
          <p:cNvSpPr>
            <a:spLocks noChangeArrowheads="1"/>
          </p:cNvSpPr>
          <p:nvPr/>
        </p:nvSpPr>
        <p:spPr bwMode="auto">
          <a:xfrm>
            <a:off x="6618288" y="1687513"/>
            <a:ext cx="1289050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2" name="Line 73"/>
          <p:cNvSpPr>
            <a:spLocks noChangeShapeType="1"/>
          </p:cNvSpPr>
          <p:nvPr/>
        </p:nvSpPr>
        <p:spPr bwMode="auto">
          <a:xfrm>
            <a:off x="7413625" y="16795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3" name="Line 74"/>
          <p:cNvSpPr>
            <a:spLocks noChangeShapeType="1"/>
          </p:cNvSpPr>
          <p:nvPr/>
        </p:nvSpPr>
        <p:spPr bwMode="auto">
          <a:xfrm>
            <a:off x="6008688" y="1874838"/>
            <a:ext cx="6016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4" name="Rectangle 75"/>
          <p:cNvSpPr>
            <a:spLocks noChangeArrowheads="1"/>
          </p:cNvSpPr>
          <p:nvPr/>
        </p:nvSpPr>
        <p:spPr bwMode="auto">
          <a:xfrm>
            <a:off x="3276600" y="16764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5" name="Rectangle 76"/>
          <p:cNvSpPr>
            <a:spLocks noChangeArrowheads="1"/>
          </p:cNvSpPr>
          <p:nvPr/>
        </p:nvSpPr>
        <p:spPr bwMode="auto">
          <a:xfrm>
            <a:off x="3276600" y="21669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6" name="Rectangle 77"/>
          <p:cNvSpPr>
            <a:spLocks noChangeArrowheads="1"/>
          </p:cNvSpPr>
          <p:nvPr/>
        </p:nvSpPr>
        <p:spPr bwMode="auto">
          <a:xfrm>
            <a:off x="3276600" y="26574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7" name="Rectangle 78"/>
          <p:cNvSpPr>
            <a:spLocks noChangeArrowheads="1"/>
          </p:cNvSpPr>
          <p:nvPr/>
        </p:nvSpPr>
        <p:spPr bwMode="auto">
          <a:xfrm>
            <a:off x="3270250" y="31480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8" name="Rectangle 79"/>
          <p:cNvSpPr>
            <a:spLocks noChangeArrowheads="1"/>
          </p:cNvSpPr>
          <p:nvPr/>
        </p:nvSpPr>
        <p:spPr bwMode="auto">
          <a:xfrm>
            <a:off x="3276600" y="36385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" name="Rectangle 80"/>
          <p:cNvSpPr>
            <a:spLocks noChangeArrowheads="1"/>
          </p:cNvSpPr>
          <p:nvPr/>
        </p:nvSpPr>
        <p:spPr bwMode="auto">
          <a:xfrm>
            <a:off x="3276600" y="41290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90" name="Rectangle 81"/>
          <p:cNvSpPr>
            <a:spLocks noChangeArrowheads="1"/>
          </p:cNvSpPr>
          <p:nvPr/>
        </p:nvSpPr>
        <p:spPr bwMode="auto">
          <a:xfrm>
            <a:off x="3276600" y="46196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91" name="Rectangle 82"/>
          <p:cNvSpPr>
            <a:spLocks noChangeArrowheads="1"/>
          </p:cNvSpPr>
          <p:nvPr/>
        </p:nvSpPr>
        <p:spPr bwMode="auto">
          <a:xfrm>
            <a:off x="3276600" y="51101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92" name="Line 83"/>
          <p:cNvSpPr>
            <a:spLocks noChangeShapeType="1"/>
          </p:cNvSpPr>
          <p:nvPr/>
        </p:nvSpPr>
        <p:spPr bwMode="auto">
          <a:xfrm>
            <a:off x="3598863" y="16795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3" name="Line 84"/>
          <p:cNvSpPr>
            <a:spLocks noChangeShapeType="1"/>
          </p:cNvSpPr>
          <p:nvPr/>
        </p:nvSpPr>
        <p:spPr bwMode="auto">
          <a:xfrm>
            <a:off x="3598863" y="2170113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4" name="Line 85"/>
          <p:cNvSpPr>
            <a:spLocks noChangeShapeType="1"/>
          </p:cNvSpPr>
          <p:nvPr/>
        </p:nvSpPr>
        <p:spPr bwMode="auto">
          <a:xfrm>
            <a:off x="3598863" y="265906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5" name="Line 86"/>
          <p:cNvSpPr>
            <a:spLocks noChangeShapeType="1"/>
          </p:cNvSpPr>
          <p:nvPr/>
        </p:nvSpPr>
        <p:spPr bwMode="auto">
          <a:xfrm>
            <a:off x="3598863" y="3149600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6" name="Line 87"/>
          <p:cNvSpPr>
            <a:spLocks noChangeShapeType="1"/>
          </p:cNvSpPr>
          <p:nvPr/>
        </p:nvSpPr>
        <p:spPr bwMode="auto">
          <a:xfrm>
            <a:off x="3598863" y="3640138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7" name="Line 88"/>
          <p:cNvSpPr>
            <a:spLocks noChangeShapeType="1"/>
          </p:cNvSpPr>
          <p:nvPr/>
        </p:nvSpPr>
        <p:spPr bwMode="auto">
          <a:xfrm>
            <a:off x="3598863" y="41306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8" name="Line 89"/>
          <p:cNvSpPr>
            <a:spLocks noChangeShapeType="1"/>
          </p:cNvSpPr>
          <p:nvPr/>
        </p:nvSpPr>
        <p:spPr bwMode="auto">
          <a:xfrm>
            <a:off x="3598863" y="4621213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9" name="Line 90"/>
          <p:cNvSpPr>
            <a:spLocks noChangeShapeType="1"/>
          </p:cNvSpPr>
          <p:nvPr/>
        </p:nvSpPr>
        <p:spPr bwMode="auto">
          <a:xfrm>
            <a:off x="3598863" y="5111750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0" name="Line 91"/>
          <p:cNvSpPr>
            <a:spLocks noChangeShapeType="1"/>
          </p:cNvSpPr>
          <p:nvPr/>
        </p:nvSpPr>
        <p:spPr bwMode="auto">
          <a:xfrm>
            <a:off x="5305425" y="16795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1" name="Line 92"/>
          <p:cNvSpPr>
            <a:spLocks noChangeShapeType="1"/>
          </p:cNvSpPr>
          <p:nvPr/>
        </p:nvSpPr>
        <p:spPr bwMode="auto">
          <a:xfrm>
            <a:off x="5305425" y="3640138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2" name="Line 93"/>
          <p:cNvSpPr>
            <a:spLocks noChangeShapeType="1"/>
          </p:cNvSpPr>
          <p:nvPr/>
        </p:nvSpPr>
        <p:spPr bwMode="auto">
          <a:xfrm>
            <a:off x="7011988" y="16795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3" name="Rectangle 94"/>
          <p:cNvSpPr>
            <a:spLocks noChangeArrowheads="1"/>
          </p:cNvSpPr>
          <p:nvPr/>
        </p:nvSpPr>
        <p:spPr bwMode="auto">
          <a:xfrm>
            <a:off x="4500563" y="16764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04" name="Rectangle 95"/>
          <p:cNvSpPr>
            <a:spLocks noChangeArrowheads="1"/>
          </p:cNvSpPr>
          <p:nvPr/>
        </p:nvSpPr>
        <p:spPr bwMode="auto">
          <a:xfrm>
            <a:off x="6227763" y="16764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05" name="Rectangle 96"/>
          <p:cNvSpPr>
            <a:spLocks noChangeArrowheads="1"/>
          </p:cNvSpPr>
          <p:nvPr/>
        </p:nvSpPr>
        <p:spPr bwMode="auto">
          <a:xfrm>
            <a:off x="4500563" y="36385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06" name="Rectangle 97"/>
          <p:cNvSpPr>
            <a:spLocks noChangeArrowheads="1"/>
          </p:cNvSpPr>
          <p:nvPr/>
        </p:nvSpPr>
        <p:spPr bwMode="auto">
          <a:xfrm>
            <a:off x="1100138" y="1268413"/>
            <a:ext cx="135293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count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07" name="Rectangle 98"/>
          <p:cNvSpPr>
            <a:spLocks noChangeArrowheads="1"/>
          </p:cNvSpPr>
          <p:nvPr/>
        </p:nvSpPr>
        <p:spPr bwMode="auto">
          <a:xfrm>
            <a:off x="1888028" y="1001713"/>
            <a:ext cx="12118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link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08" name="Line 99"/>
          <p:cNvSpPr>
            <a:spLocks noChangeShapeType="1"/>
          </p:cNvSpPr>
          <p:nvPr/>
        </p:nvSpPr>
        <p:spPr bwMode="auto">
          <a:xfrm flipH="1">
            <a:off x="4067175" y="2205038"/>
            <a:ext cx="4333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9" name="Line 100"/>
          <p:cNvSpPr>
            <a:spLocks noChangeShapeType="1"/>
          </p:cNvSpPr>
          <p:nvPr/>
        </p:nvSpPr>
        <p:spPr bwMode="auto">
          <a:xfrm flipH="1">
            <a:off x="4067175" y="2708275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0" name="Line 101"/>
          <p:cNvSpPr>
            <a:spLocks noChangeShapeType="1"/>
          </p:cNvSpPr>
          <p:nvPr/>
        </p:nvSpPr>
        <p:spPr bwMode="auto">
          <a:xfrm flipH="1">
            <a:off x="4067175" y="3140075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1" name="Line 102"/>
          <p:cNvSpPr>
            <a:spLocks noChangeShapeType="1"/>
          </p:cNvSpPr>
          <p:nvPr/>
        </p:nvSpPr>
        <p:spPr bwMode="auto">
          <a:xfrm flipH="1">
            <a:off x="4067175" y="4149725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2" name="Line 103"/>
          <p:cNvSpPr>
            <a:spLocks noChangeShapeType="1"/>
          </p:cNvSpPr>
          <p:nvPr/>
        </p:nvSpPr>
        <p:spPr bwMode="auto">
          <a:xfrm flipH="1">
            <a:off x="4067175" y="4652963"/>
            <a:ext cx="4333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3" name="Line 104"/>
          <p:cNvSpPr>
            <a:spLocks noChangeShapeType="1"/>
          </p:cNvSpPr>
          <p:nvPr/>
        </p:nvSpPr>
        <p:spPr bwMode="auto">
          <a:xfrm flipH="1">
            <a:off x="4067175" y="5157788"/>
            <a:ext cx="4333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4" name="Line 105"/>
          <p:cNvSpPr>
            <a:spLocks noChangeShapeType="1"/>
          </p:cNvSpPr>
          <p:nvPr/>
        </p:nvSpPr>
        <p:spPr bwMode="auto">
          <a:xfrm flipH="1">
            <a:off x="5724525" y="3644900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5" name="Line 106"/>
          <p:cNvSpPr>
            <a:spLocks noChangeShapeType="1"/>
          </p:cNvSpPr>
          <p:nvPr/>
        </p:nvSpPr>
        <p:spPr bwMode="auto">
          <a:xfrm flipH="1">
            <a:off x="7380288" y="1700213"/>
            <a:ext cx="4333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6" name="Line 107"/>
          <p:cNvSpPr>
            <a:spLocks noChangeShapeType="1"/>
          </p:cNvSpPr>
          <p:nvPr/>
        </p:nvSpPr>
        <p:spPr bwMode="auto">
          <a:xfrm flipH="1">
            <a:off x="2339975" y="5661025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7" name="Rectangle 108"/>
          <p:cNvSpPr>
            <a:spLocks noChangeArrowheads="1"/>
          </p:cNvSpPr>
          <p:nvPr/>
        </p:nvSpPr>
        <p:spPr bwMode="auto">
          <a:xfrm>
            <a:off x="2916238" y="1268413"/>
            <a:ext cx="17761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duration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18" name="Rectangle 109"/>
          <p:cNvSpPr>
            <a:spLocks noChangeArrowheads="1"/>
          </p:cNvSpPr>
          <p:nvPr/>
        </p:nvSpPr>
        <p:spPr bwMode="auto">
          <a:xfrm>
            <a:off x="2555875" y="981075"/>
            <a:ext cx="149399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vertex</a:t>
            </a:r>
            <a:endParaRPr lang="en-US" altLang="ko-KR" sz="2000">
              <a:latin typeface="Consolas" pitchFamily="49" charset="0"/>
            </a:endParaRPr>
          </a:p>
        </p:txBody>
      </p:sp>
      <p:cxnSp>
        <p:nvCxnSpPr>
          <p:cNvPr id="219" name="직선 화살표 연결선 218"/>
          <p:cNvCxnSpPr>
            <a:stCxn id="218" idx="2"/>
          </p:cNvCxnSpPr>
          <p:nvPr/>
        </p:nvCxnSpPr>
        <p:spPr bwMode="auto">
          <a:xfrm flipH="1">
            <a:off x="3302874" y="1381827"/>
            <a:ext cx="1" cy="287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0" name="직선 화살표 연결선 219"/>
          <p:cNvCxnSpPr/>
          <p:nvPr/>
        </p:nvCxnSpPr>
        <p:spPr bwMode="auto">
          <a:xfrm flipH="1">
            <a:off x="2563098" y="1325120"/>
            <a:ext cx="1" cy="287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3809788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Earliest Time Calculation (2)</a:t>
            </a:r>
            <a:endParaRPr lang="ko-KR" altLang="en-US" dirty="0"/>
          </a:p>
        </p:txBody>
      </p:sp>
      <p:sp>
        <p:nvSpPr>
          <p:cNvPr id="5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DDD9BCE-B910-4DF9-8ABC-CCCF741F927F}" type="slidenum">
              <a:rPr lang="en-US" altLang="ko-KR"/>
              <a:pPr/>
              <a:t>137</a:t>
            </a:fld>
            <a:r>
              <a:rPr lang="en-US" altLang="ko-KR"/>
              <a:t> -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-127173" y="2836176"/>
            <a:ext cx="1166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start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2566988" y="1412875"/>
            <a:ext cx="601662" cy="6397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2271155" y="15049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120775" y="2725738"/>
            <a:ext cx="603250" cy="6381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777539" y="2858832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2565400" y="3817938"/>
            <a:ext cx="601663" cy="6397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2246536" y="39163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008438" y="2397125"/>
            <a:ext cx="603250" cy="6397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673996" y="24955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5656263" y="1739900"/>
            <a:ext cx="603250" cy="6397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3" name="Rectangle 13"/>
          <p:cNvSpPr>
            <a:spLocks noChangeArrowheads="1"/>
          </p:cNvSpPr>
          <p:nvPr/>
        </p:nvSpPr>
        <p:spPr bwMode="auto">
          <a:xfrm>
            <a:off x="5357974" y="18383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4" name="Oval 14"/>
          <p:cNvSpPr>
            <a:spLocks noChangeArrowheads="1"/>
          </p:cNvSpPr>
          <p:nvPr/>
        </p:nvSpPr>
        <p:spPr bwMode="auto">
          <a:xfrm>
            <a:off x="7100888" y="2506663"/>
            <a:ext cx="601662" cy="6381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6733839" y="26050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5761038" y="3598863"/>
            <a:ext cx="601662" cy="6397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7" name="Rectangle 17"/>
          <p:cNvSpPr>
            <a:spLocks noChangeArrowheads="1"/>
          </p:cNvSpPr>
          <p:nvPr/>
        </p:nvSpPr>
        <p:spPr bwMode="auto">
          <a:xfrm>
            <a:off x="5446377" y="36972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832350" y="5021263"/>
            <a:ext cx="601663" cy="6397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46264" y="51196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60" name="Oval 20"/>
          <p:cNvSpPr>
            <a:spLocks noChangeArrowheads="1"/>
          </p:cNvSpPr>
          <p:nvPr/>
        </p:nvSpPr>
        <p:spPr bwMode="auto">
          <a:xfrm>
            <a:off x="2565400" y="5021263"/>
            <a:ext cx="601663" cy="6397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2249152" y="51450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62" name="Line 22"/>
          <p:cNvSpPr>
            <a:spLocks noChangeShapeType="1"/>
          </p:cNvSpPr>
          <p:nvPr/>
        </p:nvSpPr>
        <p:spPr bwMode="auto">
          <a:xfrm flipV="1">
            <a:off x="1630363" y="1951038"/>
            <a:ext cx="1028700" cy="874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3" name="Line 23"/>
          <p:cNvSpPr>
            <a:spLocks noChangeShapeType="1"/>
          </p:cNvSpPr>
          <p:nvPr/>
        </p:nvSpPr>
        <p:spPr bwMode="auto">
          <a:xfrm>
            <a:off x="3176588" y="1951038"/>
            <a:ext cx="823912" cy="547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4" name="Line 24"/>
          <p:cNvSpPr>
            <a:spLocks noChangeShapeType="1"/>
          </p:cNvSpPr>
          <p:nvPr/>
        </p:nvSpPr>
        <p:spPr bwMode="auto">
          <a:xfrm>
            <a:off x="1630363" y="3263900"/>
            <a:ext cx="927100" cy="655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>
            <a:off x="1525588" y="3371850"/>
            <a:ext cx="1133475" cy="175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>
            <a:off x="3176588" y="5341938"/>
            <a:ext cx="1649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 flipV="1">
            <a:off x="5340350" y="4246563"/>
            <a:ext cx="514350" cy="876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 flipV="1">
            <a:off x="3071813" y="2933700"/>
            <a:ext cx="1031875" cy="985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>
            <a:off x="4619625" y="2825750"/>
            <a:ext cx="1133475" cy="874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70" name="Line 30"/>
          <p:cNvSpPr>
            <a:spLocks noChangeShapeType="1"/>
          </p:cNvSpPr>
          <p:nvPr/>
        </p:nvSpPr>
        <p:spPr bwMode="auto">
          <a:xfrm flipV="1">
            <a:off x="4619625" y="2168525"/>
            <a:ext cx="102870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71" name="Line 31"/>
          <p:cNvSpPr>
            <a:spLocks noChangeShapeType="1"/>
          </p:cNvSpPr>
          <p:nvPr/>
        </p:nvSpPr>
        <p:spPr bwMode="auto">
          <a:xfrm>
            <a:off x="6267450" y="2168525"/>
            <a:ext cx="82550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72" name="Line 32"/>
          <p:cNvSpPr>
            <a:spLocks noChangeShapeType="1"/>
          </p:cNvSpPr>
          <p:nvPr/>
        </p:nvSpPr>
        <p:spPr bwMode="auto">
          <a:xfrm flipV="1">
            <a:off x="6300788" y="3044825"/>
            <a:ext cx="895350" cy="671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1130300" y="1868488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4" name="Rectangle 34"/>
          <p:cNvSpPr>
            <a:spLocks noChangeArrowheads="1"/>
          </p:cNvSpPr>
          <p:nvPr/>
        </p:nvSpPr>
        <p:spPr bwMode="auto">
          <a:xfrm>
            <a:off x="1484313" y="3144838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5" name="Rectangle 35"/>
          <p:cNvSpPr>
            <a:spLocks noChangeArrowheads="1"/>
          </p:cNvSpPr>
          <p:nvPr/>
        </p:nvSpPr>
        <p:spPr bwMode="auto">
          <a:xfrm>
            <a:off x="2641600" y="2871788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2908300" y="177800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4268788" y="1947863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78" name="Rectangle 38"/>
          <p:cNvSpPr>
            <a:spLocks noChangeArrowheads="1"/>
          </p:cNvSpPr>
          <p:nvPr/>
        </p:nvSpPr>
        <p:spPr bwMode="auto">
          <a:xfrm>
            <a:off x="4427538" y="2689225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9" name="Rectangle 39"/>
          <p:cNvSpPr>
            <a:spLocks noChangeArrowheads="1"/>
          </p:cNvSpPr>
          <p:nvPr/>
        </p:nvSpPr>
        <p:spPr bwMode="auto">
          <a:xfrm>
            <a:off x="5688013" y="2871788"/>
            <a:ext cx="125996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10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0" name="Rectangle 40"/>
          <p:cNvSpPr>
            <a:spLocks noChangeArrowheads="1"/>
          </p:cNvSpPr>
          <p:nvPr/>
        </p:nvSpPr>
        <p:spPr bwMode="auto">
          <a:xfrm>
            <a:off x="6122988" y="196215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9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4500563" y="4437063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2" name="Rectangle 42"/>
          <p:cNvSpPr>
            <a:spLocks noChangeArrowheads="1"/>
          </p:cNvSpPr>
          <p:nvPr/>
        </p:nvSpPr>
        <p:spPr bwMode="auto">
          <a:xfrm>
            <a:off x="3271838" y="487680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1023938" y="4384675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4" name="Rectangle 44"/>
          <p:cNvSpPr>
            <a:spLocks noChangeArrowheads="1"/>
          </p:cNvSpPr>
          <p:nvPr/>
        </p:nvSpPr>
        <p:spPr bwMode="auto">
          <a:xfrm>
            <a:off x="7308850" y="2636838"/>
            <a:ext cx="1308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finish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535" y="240426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78763" y="10194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8762" y="342661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4954" y="4676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0632" y="4676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33397" y="3212976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60874" y="20339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53207" y="2020778"/>
            <a:ext cx="14106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06244" y="3265239"/>
            <a:ext cx="28212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3397" y="1412776"/>
            <a:ext cx="28212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38111" y="2166764"/>
            <a:ext cx="28212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32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62" grpId="0" animBg="1"/>
      <p:bldP spid="189463" grpId="0" animBg="1"/>
      <p:bldP spid="189464" grpId="0" animBg="1"/>
      <p:bldP spid="189465" grpId="0" animBg="1"/>
      <p:bldP spid="189466" grpId="0" animBg="1"/>
      <p:bldP spid="189467" grpId="0" animBg="1"/>
      <p:bldP spid="189468" grpId="0" animBg="1"/>
      <p:bldP spid="189469" grpId="0" animBg="1"/>
      <p:bldP spid="189470" grpId="0" animBg="1"/>
      <p:bldP spid="189471" grpId="0" animBg="1"/>
      <p:bldP spid="189472" grpId="0" animBg="1"/>
      <p:bldP spid="2" grpId="0"/>
      <p:bldP spid="47" grpId="0"/>
      <p:bldP spid="48" grpId="0"/>
      <p:bldP spid="49" grpId="0"/>
      <p:bldP spid="52" grpId="0"/>
      <p:bldP spid="53" grpId="0"/>
      <p:bldP spid="54" grpId="0"/>
      <p:bldP spid="55" grpId="0" animBg="1"/>
      <p:bldP spid="56" grpId="0" animBg="1"/>
      <p:bldP spid="58" grpId="0" animBg="1"/>
      <p:bldP spid="5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Earliest Time Calculation (2)</a:t>
            </a:r>
            <a:endParaRPr lang="ko-KR" altLang="en-US" dirty="0"/>
          </a:p>
        </p:txBody>
      </p:sp>
      <p:sp>
        <p:nvSpPr>
          <p:cNvPr id="45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8FF5DF5-C476-46E3-944A-A1D4A9A43758}" type="slidenum">
              <a:rPr lang="en-US" altLang="ko-KR"/>
              <a:pPr/>
              <a:t>138</a:t>
            </a:fld>
            <a:r>
              <a:rPr lang="en-US" altLang="ko-KR"/>
              <a:t> -</a:t>
            </a:r>
          </a:p>
        </p:txBody>
      </p:sp>
      <p:sp>
        <p:nvSpPr>
          <p:cNvPr id="443" name="Rectangle 4"/>
          <p:cNvSpPr>
            <a:spLocks noChangeArrowheads="1"/>
          </p:cNvSpPr>
          <p:nvPr/>
        </p:nvSpPr>
        <p:spPr bwMode="auto">
          <a:xfrm>
            <a:off x="757610" y="1142636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earliest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44" name="Rectangle 5"/>
          <p:cNvSpPr>
            <a:spLocks noChangeArrowheads="1"/>
          </p:cNvSpPr>
          <p:nvPr/>
        </p:nvSpPr>
        <p:spPr bwMode="auto">
          <a:xfrm>
            <a:off x="1657722" y="1142636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445" name="Rectangle 6"/>
          <p:cNvSpPr>
            <a:spLocks noChangeArrowheads="1"/>
          </p:cNvSpPr>
          <p:nvPr/>
        </p:nvSpPr>
        <p:spPr bwMode="auto">
          <a:xfrm>
            <a:off x="2311772" y="1142636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[0]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46" name="Rectangle 8"/>
          <p:cNvSpPr>
            <a:spLocks noChangeArrowheads="1"/>
          </p:cNvSpPr>
          <p:nvPr/>
        </p:nvSpPr>
        <p:spPr bwMode="auto">
          <a:xfrm>
            <a:off x="2945185" y="1142636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[1]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47" name="Rectangle 10"/>
          <p:cNvSpPr>
            <a:spLocks noChangeArrowheads="1"/>
          </p:cNvSpPr>
          <p:nvPr/>
        </p:nvSpPr>
        <p:spPr bwMode="auto">
          <a:xfrm>
            <a:off x="3534147" y="1142636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[2]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48" name="Rectangle 12"/>
          <p:cNvSpPr>
            <a:spLocks noChangeArrowheads="1"/>
          </p:cNvSpPr>
          <p:nvPr/>
        </p:nvSpPr>
        <p:spPr bwMode="auto">
          <a:xfrm>
            <a:off x="4145335" y="1142636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[3]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49" name="Rectangle 14"/>
          <p:cNvSpPr>
            <a:spLocks noChangeArrowheads="1"/>
          </p:cNvSpPr>
          <p:nvPr/>
        </p:nvSpPr>
        <p:spPr bwMode="auto">
          <a:xfrm>
            <a:off x="4758110" y="1142636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[4]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51" name="Rectangle 16"/>
          <p:cNvSpPr>
            <a:spLocks noChangeArrowheads="1"/>
          </p:cNvSpPr>
          <p:nvPr/>
        </p:nvSpPr>
        <p:spPr bwMode="auto">
          <a:xfrm>
            <a:off x="5361360" y="1142636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[5]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52" name="Rectangle 18"/>
          <p:cNvSpPr>
            <a:spLocks noChangeArrowheads="1"/>
          </p:cNvSpPr>
          <p:nvPr/>
        </p:nvSpPr>
        <p:spPr bwMode="auto">
          <a:xfrm>
            <a:off x="5972547" y="1142636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[6]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53" name="Rectangle 20"/>
          <p:cNvSpPr>
            <a:spLocks noChangeArrowheads="1"/>
          </p:cNvSpPr>
          <p:nvPr/>
        </p:nvSpPr>
        <p:spPr bwMode="auto">
          <a:xfrm>
            <a:off x="6591672" y="1142636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[7]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54" name="Rectangle 22"/>
          <p:cNvSpPr>
            <a:spLocks noChangeArrowheads="1"/>
          </p:cNvSpPr>
          <p:nvPr/>
        </p:nvSpPr>
        <p:spPr bwMode="auto">
          <a:xfrm>
            <a:off x="7204447" y="1142636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[8]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55" name="Rectangle 23"/>
          <p:cNvSpPr>
            <a:spLocks noChangeArrowheads="1"/>
          </p:cNvSpPr>
          <p:nvPr/>
        </p:nvSpPr>
        <p:spPr bwMode="auto">
          <a:xfrm>
            <a:off x="7553697" y="1142636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456" name="Rectangle 24"/>
          <p:cNvSpPr>
            <a:spLocks noChangeArrowheads="1"/>
          </p:cNvSpPr>
          <p:nvPr/>
        </p:nvSpPr>
        <p:spPr bwMode="auto">
          <a:xfrm>
            <a:off x="7769597" y="1142636"/>
            <a:ext cx="704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stack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57" name="Rectangle 25"/>
          <p:cNvSpPr>
            <a:spLocks noChangeArrowheads="1"/>
          </p:cNvSpPr>
          <p:nvPr/>
        </p:nvSpPr>
        <p:spPr bwMode="auto">
          <a:xfrm>
            <a:off x="8404597" y="1142636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458" name="Rectangle 26"/>
          <p:cNvSpPr>
            <a:spLocks noChangeArrowheads="1"/>
          </p:cNvSpPr>
          <p:nvPr/>
        </p:nvSpPr>
        <p:spPr bwMode="auto">
          <a:xfrm>
            <a:off x="611560" y="1118823"/>
            <a:ext cx="12700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59" name="Line 27"/>
          <p:cNvSpPr>
            <a:spLocks noChangeShapeType="1"/>
          </p:cNvSpPr>
          <p:nvPr/>
        </p:nvSpPr>
        <p:spPr bwMode="auto">
          <a:xfrm>
            <a:off x="611560" y="1118823"/>
            <a:ext cx="12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0" name="Line 28"/>
          <p:cNvSpPr>
            <a:spLocks noChangeShapeType="1"/>
          </p:cNvSpPr>
          <p:nvPr/>
        </p:nvSpPr>
        <p:spPr bwMode="auto">
          <a:xfrm>
            <a:off x="611560" y="1118823"/>
            <a:ext cx="15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1" name="Rectangle 29"/>
          <p:cNvSpPr>
            <a:spLocks noChangeArrowheads="1"/>
          </p:cNvSpPr>
          <p:nvPr/>
        </p:nvSpPr>
        <p:spPr bwMode="auto">
          <a:xfrm>
            <a:off x="611560" y="1118823"/>
            <a:ext cx="12700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2" name="Line 30"/>
          <p:cNvSpPr>
            <a:spLocks noChangeShapeType="1"/>
          </p:cNvSpPr>
          <p:nvPr/>
        </p:nvSpPr>
        <p:spPr bwMode="auto">
          <a:xfrm>
            <a:off x="611560" y="1118823"/>
            <a:ext cx="12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3" name="Line 31"/>
          <p:cNvSpPr>
            <a:spLocks noChangeShapeType="1"/>
          </p:cNvSpPr>
          <p:nvPr/>
        </p:nvSpPr>
        <p:spPr bwMode="auto">
          <a:xfrm>
            <a:off x="611560" y="1118823"/>
            <a:ext cx="15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4" name="Rectangle 32"/>
          <p:cNvSpPr>
            <a:spLocks noChangeArrowheads="1"/>
          </p:cNvSpPr>
          <p:nvPr/>
        </p:nvSpPr>
        <p:spPr bwMode="auto">
          <a:xfrm>
            <a:off x="624260" y="1118823"/>
            <a:ext cx="1485900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5" name="Line 33"/>
          <p:cNvSpPr>
            <a:spLocks noChangeShapeType="1"/>
          </p:cNvSpPr>
          <p:nvPr/>
        </p:nvSpPr>
        <p:spPr bwMode="auto">
          <a:xfrm>
            <a:off x="624260" y="1118823"/>
            <a:ext cx="14859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6" name="Rectangle 34"/>
          <p:cNvSpPr>
            <a:spLocks noChangeArrowheads="1"/>
          </p:cNvSpPr>
          <p:nvPr/>
        </p:nvSpPr>
        <p:spPr bwMode="auto">
          <a:xfrm>
            <a:off x="2110160" y="1118823"/>
            <a:ext cx="12700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7" name="Line 35"/>
          <p:cNvSpPr>
            <a:spLocks noChangeShapeType="1"/>
          </p:cNvSpPr>
          <p:nvPr/>
        </p:nvSpPr>
        <p:spPr bwMode="auto">
          <a:xfrm>
            <a:off x="2110160" y="1118823"/>
            <a:ext cx="12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8" name="Line 36"/>
          <p:cNvSpPr>
            <a:spLocks noChangeShapeType="1"/>
          </p:cNvSpPr>
          <p:nvPr/>
        </p:nvSpPr>
        <p:spPr bwMode="auto">
          <a:xfrm>
            <a:off x="2110160" y="1118823"/>
            <a:ext cx="15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9" name="Rectangle 37"/>
          <p:cNvSpPr>
            <a:spLocks noChangeArrowheads="1"/>
          </p:cNvSpPr>
          <p:nvPr/>
        </p:nvSpPr>
        <p:spPr bwMode="auto">
          <a:xfrm>
            <a:off x="2122860" y="1118823"/>
            <a:ext cx="598487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0" name="Line 38"/>
          <p:cNvSpPr>
            <a:spLocks noChangeShapeType="1"/>
          </p:cNvSpPr>
          <p:nvPr/>
        </p:nvSpPr>
        <p:spPr bwMode="auto">
          <a:xfrm>
            <a:off x="2122860" y="1118823"/>
            <a:ext cx="5984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1" name="Rectangle 42"/>
          <p:cNvSpPr>
            <a:spLocks noChangeArrowheads="1"/>
          </p:cNvSpPr>
          <p:nvPr/>
        </p:nvSpPr>
        <p:spPr bwMode="auto">
          <a:xfrm>
            <a:off x="2734047" y="1118823"/>
            <a:ext cx="598487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2" name="Line 43"/>
          <p:cNvSpPr>
            <a:spLocks noChangeShapeType="1"/>
          </p:cNvSpPr>
          <p:nvPr/>
        </p:nvSpPr>
        <p:spPr bwMode="auto">
          <a:xfrm>
            <a:off x="2734047" y="1118823"/>
            <a:ext cx="5984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3" name="Rectangle 44"/>
          <p:cNvSpPr>
            <a:spLocks noChangeArrowheads="1"/>
          </p:cNvSpPr>
          <p:nvPr/>
        </p:nvSpPr>
        <p:spPr bwMode="auto">
          <a:xfrm>
            <a:off x="3332535" y="1118823"/>
            <a:ext cx="12700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4" name="Line 45"/>
          <p:cNvSpPr>
            <a:spLocks noChangeShapeType="1"/>
          </p:cNvSpPr>
          <p:nvPr/>
        </p:nvSpPr>
        <p:spPr bwMode="auto">
          <a:xfrm>
            <a:off x="3332535" y="1118823"/>
            <a:ext cx="12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5" name="Line 46"/>
          <p:cNvSpPr>
            <a:spLocks noChangeShapeType="1"/>
          </p:cNvSpPr>
          <p:nvPr/>
        </p:nvSpPr>
        <p:spPr bwMode="auto">
          <a:xfrm>
            <a:off x="3332535" y="1118823"/>
            <a:ext cx="15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6" name="Rectangle 47"/>
          <p:cNvSpPr>
            <a:spLocks noChangeArrowheads="1"/>
          </p:cNvSpPr>
          <p:nvPr/>
        </p:nvSpPr>
        <p:spPr bwMode="auto">
          <a:xfrm>
            <a:off x="3345235" y="1118823"/>
            <a:ext cx="600075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7" name="Line 48"/>
          <p:cNvSpPr>
            <a:spLocks noChangeShapeType="1"/>
          </p:cNvSpPr>
          <p:nvPr/>
        </p:nvSpPr>
        <p:spPr bwMode="auto">
          <a:xfrm>
            <a:off x="3345235" y="1118823"/>
            <a:ext cx="6000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8" name="Rectangle 52"/>
          <p:cNvSpPr>
            <a:spLocks noChangeArrowheads="1"/>
          </p:cNvSpPr>
          <p:nvPr/>
        </p:nvSpPr>
        <p:spPr bwMode="auto">
          <a:xfrm>
            <a:off x="3956422" y="1118823"/>
            <a:ext cx="600075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79" name="Line 53"/>
          <p:cNvSpPr>
            <a:spLocks noChangeShapeType="1"/>
          </p:cNvSpPr>
          <p:nvPr/>
        </p:nvSpPr>
        <p:spPr bwMode="auto">
          <a:xfrm>
            <a:off x="3956422" y="1118823"/>
            <a:ext cx="6000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0" name="Rectangle 57"/>
          <p:cNvSpPr>
            <a:spLocks noChangeArrowheads="1"/>
          </p:cNvSpPr>
          <p:nvPr/>
        </p:nvSpPr>
        <p:spPr bwMode="auto">
          <a:xfrm>
            <a:off x="4569197" y="1118823"/>
            <a:ext cx="598487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1" name="Line 58"/>
          <p:cNvSpPr>
            <a:spLocks noChangeShapeType="1"/>
          </p:cNvSpPr>
          <p:nvPr/>
        </p:nvSpPr>
        <p:spPr bwMode="auto">
          <a:xfrm>
            <a:off x="4569197" y="1118823"/>
            <a:ext cx="5984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2" name="Rectangle 62"/>
          <p:cNvSpPr>
            <a:spLocks noChangeArrowheads="1"/>
          </p:cNvSpPr>
          <p:nvPr/>
        </p:nvSpPr>
        <p:spPr bwMode="auto">
          <a:xfrm>
            <a:off x="5180385" y="1118823"/>
            <a:ext cx="584200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3" name="Line 63"/>
          <p:cNvSpPr>
            <a:spLocks noChangeShapeType="1"/>
          </p:cNvSpPr>
          <p:nvPr/>
        </p:nvSpPr>
        <p:spPr bwMode="auto">
          <a:xfrm>
            <a:off x="5180385" y="1118823"/>
            <a:ext cx="5842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4" name="Rectangle 67"/>
          <p:cNvSpPr>
            <a:spLocks noChangeArrowheads="1"/>
          </p:cNvSpPr>
          <p:nvPr/>
        </p:nvSpPr>
        <p:spPr bwMode="auto">
          <a:xfrm>
            <a:off x="5777285" y="1118823"/>
            <a:ext cx="614362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5" name="Line 68"/>
          <p:cNvSpPr>
            <a:spLocks noChangeShapeType="1"/>
          </p:cNvSpPr>
          <p:nvPr/>
        </p:nvSpPr>
        <p:spPr bwMode="auto">
          <a:xfrm>
            <a:off x="5777285" y="1118823"/>
            <a:ext cx="6143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6" name="Rectangle 72"/>
          <p:cNvSpPr>
            <a:spLocks noChangeArrowheads="1"/>
          </p:cNvSpPr>
          <p:nvPr/>
        </p:nvSpPr>
        <p:spPr bwMode="auto">
          <a:xfrm>
            <a:off x="6402760" y="1118823"/>
            <a:ext cx="600075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7" name="Line 73"/>
          <p:cNvSpPr>
            <a:spLocks noChangeShapeType="1"/>
          </p:cNvSpPr>
          <p:nvPr/>
        </p:nvSpPr>
        <p:spPr bwMode="auto">
          <a:xfrm>
            <a:off x="6402760" y="1118823"/>
            <a:ext cx="6000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8" name="Rectangle 77"/>
          <p:cNvSpPr>
            <a:spLocks noChangeArrowheads="1"/>
          </p:cNvSpPr>
          <p:nvPr/>
        </p:nvSpPr>
        <p:spPr bwMode="auto">
          <a:xfrm>
            <a:off x="7015535" y="1118823"/>
            <a:ext cx="598487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9" name="Line 78"/>
          <p:cNvSpPr>
            <a:spLocks noChangeShapeType="1"/>
          </p:cNvSpPr>
          <p:nvPr/>
        </p:nvSpPr>
        <p:spPr bwMode="auto">
          <a:xfrm>
            <a:off x="7015535" y="1118823"/>
            <a:ext cx="5984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0" name="Rectangle 79"/>
          <p:cNvSpPr>
            <a:spLocks noChangeArrowheads="1"/>
          </p:cNvSpPr>
          <p:nvPr/>
        </p:nvSpPr>
        <p:spPr bwMode="auto">
          <a:xfrm>
            <a:off x="7614022" y="1118823"/>
            <a:ext cx="12700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1" name="Line 80"/>
          <p:cNvSpPr>
            <a:spLocks noChangeShapeType="1"/>
          </p:cNvSpPr>
          <p:nvPr/>
        </p:nvSpPr>
        <p:spPr bwMode="auto">
          <a:xfrm>
            <a:off x="7614022" y="1118823"/>
            <a:ext cx="12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2" name="Line 81"/>
          <p:cNvSpPr>
            <a:spLocks noChangeShapeType="1"/>
          </p:cNvSpPr>
          <p:nvPr/>
        </p:nvSpPr>
        <p:spPr bwMode="auto">
          <a:xfrm>
            <a:off x="7614022" y="1118823"/>
            <a:ext cx="15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3" name="Rectangle 82"/>
          <p:cNvSpPr>
            <a:spLocks noChangeArrowheads="1"/>
          </p:cNvSpPr>
          <p:nvPr/>
        </p:nvSpPr>
        <p:spPr bwMode="auto">
          <a:xfrm>
            <a:off x="7626722" y="1118823"/>
            <a:ext cx="1103312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4" name="Line 83"/>
          <p:cNvSpPr>
            <a:spLocks noChangeShapeType="1"/>
          </p:cNvSpPr>
          <p:nvPr/>
        </p:nvSpPr>
        <p:spPr bwMode="auto">
          <a:xfrm>
            <a:off x="7626722" y="1118823"/>
            <a:ext cx="11033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5" name="Rectangle 84"/>
          <p:cNvSpPr>
            <a:spLocks noChangeArrowheads="1"/>
          </p:cNvSpPr>
          <p:nvPr/>
        </p:nvSpPr>
        <p:spPr bwMode="auto">
          <a:xfrm>
            <a:off x="8730035" y="1118823"/>
            <a:ext cx="11112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6" name="Line 85"/>
          <p:cNvSpPr>
            <a:spLocks noChangeShapeType="1"/>
          </p:cNvSpPr>
          <p:nvPr/>
        </p:nvSpPr>
        <p:spPr bwMode="auto">
          <a:xfrm>
            <a:off x="8730035" y="1118823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7" name="Line 86"/>
          <p:cNvSpPr>
            <a:spLocks noChangeShapeType="1"/>
          </p:cNvSpPr>
          <p:nvPr/>
        </p:nvSpPr>
        <p:spPr bwMode="auto">
          <a:xfrm>
            <a:off x="8730035" y="1118823"/>
            <a:ext cx="15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8" name="Rectangle 87"/>
          <p:cNvSpPr>
            <a:spLocks noChangeArrowheads="1"/>
          </p:cNvSpPr>
          <p:nvPr/>
        </p:nvSpPr>
        <p:spPr bwMode="auto">
          <a:xfrm>
            <a:off x="8730035" y="1118823"/>
            <a:ext cx="11112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99" name="Line 88"/>
          <p:cNvSpPr>
            <a:spLocks noChangeShapeType="1"/>
          </p:cNvSpPr>
          <p:nvPr/>
        </p:nvSpPr>
        <p:spPr bwMode="auto">
          <a:xfrm>
            <a:off x="8730035" y="1118823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0" name="Line 89"/>
          <p:cNvSpPr>
            <a:spLocks noChangeShapeType="1"/>
          </p:cNvSpPr>
          <p:nvPr/>
        </p:nvSpPr>
        <p:spPr bwMode="auto">
          <a:xfrm>
            <a:off x="8730035" y="1118823"/>
            <a:ext cx="15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1" name="Rectangle 90"/>
          <p:cNvSpPr>
            <a:spLocks noChangeArrowheads="1"/>
          </p:cNvSpPr>
          <p:nvPr/>
        </p:nvSpPr>
        <p:spPr bwMode="auto">
          <a:xfrm>
            <a:off x="611560" y="1133111"/>
            <a:ext cx="12700" cy="398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2" name="Line 91"/>
          <p:cNvSpPr>
            <a:spLocks noChangeShapeType="1"/>
          </p:cNvSpPr>
          <p:nvPr/>
        </p:nvSpPr>
        <p:spPr bwMode="auto">
          <a:xfrm>
            <a:off x="611560" y="1133111"/>
            <a:ext cx="1587" cy="398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3" name="Rectangle 92"/>
          <p:cNvSpPr>
            <a:spLocks noChangeArrowheads="1"/>
          </p:cNvSpPr>
          <p:nvPr/>
        </p:nvSpPr>
        <p:spPr bwMode="auto">
          <a:xfrm>
            <a:off x="2110160" y="1133111"/>
            <a:ext cx="12700" cy="398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4" name="Line 93"/>
          <p:cNvSpPr>
            <a:spLocks noChangeShapeType="1"/>
          </p:cNvSpPr>
          <p:nvPr/>
        </p:nvSpPr>
        <p:spPr bwMode="auto">
          <a:xfrm>
            <a:off x="2110160" y="1133111"/>
            <a:ext cx="1587" cy="398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5" name="Rectangle 94"/>
          <p:cNvSpPr>
            <a:spLocks noChangeArrowheads="1"/>
          </p:cNvSpPr>
          <p:nvPr/>
        </p:nvSpPr>
        <p:spPr bwMode="auto">
          <a:xfrm>
            <a:off x="7614022" y="1133111"/>
            <a:ext cx="12700" cy="398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6" name="Line 95"/>
          <p:cNvSpPr>
            <a:spLocks noChangeShapeType="1"/>
          </p:cNvSpPr>
          <p:nvPr/>
        </p:nvSpPr>
        <p:spPr bwMode="auto">
          <a:xfrm>
            <a:off x="7614022" y="1133111"/>
            <a:ext cx="1587" cy="398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7" name="Rectangle 96"/>
          <p:cNvSpPr>
            <a:spLocks noChangeArrowheads="1"/>
          </p:cNvSpPr>
          <p:nvPr/>
        </p:nvSpPr>
        <p:spPr bwMode="auto">
          <a:xfrm>
            <a:off x="8730035" y="1133111"/>
            <a:ext cx="11112" cy="398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8" name="Line 97"/>
          <p:cNvSpPr>
            <a:spLocks noChangeShapeType="1"/>
          </p:cNvSpPr>
          <p:nvPr/>
        </p:nvSpPr>
        <p:spPr bwMode="auto">
          <a:xfrm>
            <a:off x="8730035" y="1133111"/>
            <a:ext cx="1587" cy="398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9" name="Rectangle 98"/>
          <p:cNvSpPr>
            <a:spLocks noChangeArrowheads="1"/>
          </p:cNvSpPr>
          <p:nvPr/>
        </p:nvSpPr>
        <p:spPr bwMode="auto">
          <a:xfrm>
            <a:off x="797297" y="1585557"/>
            <a:ext cx="987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initial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10" name="Rectangle 99"/>
          <p:cNvSpPr>
            <a:spLocks noChangeArrowheads="1"/>
          </p:cNvSpPr>
          <p:nvPr/>
        </p:nvSpPr>
        <p:spPr bwMode="auto">
          <a:xfrm>
            <a:off x="1489447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511" name="Rectangle 100"/>
          <p:cNvSpPr>
            <a:spLocks noChangeArrowheads="1"/>
          </p:cNvSpPr>
          <p:nvPr/>
        </p:nvSpPr>
        <p:spPr bwMode="auto">
          <a:xfrm>
            <a:off x="808410" y="1984019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output 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12" name="Rectangle 103"/>
          <p:cNvSpPr>
            <a:spLocks noChangeArrowheads="1"/>
          </p:cNvSpPr>
          <p:nvPr/>
        </p:nvSpPr>
        <p:spPr bwMode="auto">
          <a:xfrm>
            <a:off x="808410" y="2376214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output 3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13" name="Rectangle 106"/>
          <p:cNvSpPr>
            <a:spLocks noChangeArrowheads="1"/>
          </p:cNvSpPr>
          <p:nvPr/>
        </p:nvSpPr>
        <p:spPr bwMode="auto">
          <a:xfrm>
            <a:off x="808410" y="2780944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output 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14" name="Rectangle 109"/>
          <p:cNvSpPr>
            <a:spLocks noChangeArrowheads="1"/>
          </p:cNvSpPr>
          <p:nvPr/>
        </p:nvSpPr>
        <p:spPr bwMode="auto">
          <a:xfrm>
            <a:off x="809997" y="3179407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output 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15" name="Rectangle 112"/>
          <p:cNvSpPr>
            <a:spLocks noChangeArrowheads="1"/>
          </p:cNvSpPr>
          <p:nvPr/>
        </p:nvSpPr>
        <p:spPr bwMode="auto">
          <a:xfrm>
            <a:off x="808410" y="3577869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output 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16" name="Rectangle 115"/>
          <p:cNvSpPr>
            <a:spLocks noChangeArrowheads="1"/>
          </p:cNvSpPr>
          <p:nvPr/>
        </p:nvSpPr>
        <p:spPr bwMode="auto">
          <a:xfrm>
            <a:off x="808410" y="3976332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output 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17" name="Rectangle 118"/>
          <p:cNvSpPr>
            <a:spLocks noChangeArrowheads="1"/>
          </p:cNvSpPr>
          <p:nvPr/>
        </p:nvSpPr>
        <p:spPr bwMode="auto">
          <a:xfrm>
            <a:off x="808410" y="4374794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output 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18" name="Rectangle 121"/>
          <p:cNvSpPr>
            <a:spLocks noChangeArrowheads="1"/>
          </p:cNvSpPr>
          <p:nvPr/>
        </p:nvSpPr>
        <p:spPr bwMode="auto">
          <a:xfrm>
            <a:off x="808410" y="4773257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output 6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19" name="Rectangle 124"/>
          <p:cNvSpPr>
            <a:spLocks noChangeArrowheads="1"/>
          </p:cNvSpPr>
          <p:nvPr/>
        </p:nvSpPr>
        <p:spPr bwMode="auto">
          <a:xfrm>
            <a:off x="808410" y="5141548"/>
            <a:ext cx="1128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output 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20" name="Rectangle 127"/>
          <p:cNvSpPr>
            <a:spLocks noChangeArrowheads="1"/>
          </p:cNvSpPr>
          <p:nvPr/>
        </p:nvSpPr>
        <p:spPr bwMode="auto">
          <a:xfrm>
            <a:off x="2405435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21" name="Rectangle 129"/>
          <p:cNvSpPr>
            <a:spLocks noChangeArrowheads="1"/>
          </p:cNvSpPr>
          <p:nvPr/>
        </p:nvSpPr>
        <p:spPr bwMode="auto">
          <a:xfrm>
            <a:off x="2405435" y="198401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22" name="Rectangle 131"/>
          <p:cNvSpPr>
            <a:spLocks noChangeArrowheads="1"/>
          </p:cNvSpPr>
          <p:nvPr/>
        </p:nvSpPr>
        <p:spPr bwMode="auto">
          <a:xfrm>
            <a:off x="2405435" y="237621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23" name="Rectangle 133"/>
          <p:cNvSpPr>
            <a:spLocks noChangeArrowheads="1"/>
          </p:cNvSpPr>
          <p:nvPr/>
        </p:nvSpPr>
        <p:spPr bwMode="auto">
          <a:xfrm>
            <a:off x="2405435" y="278094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24" name="Rectangle 135"/>
          <p:cNvSpPr>
            <a:spLocks noChangeArrowheads="1"/>
          </p:cNvSpPr>
          <p:nvPr/>
        </p:nvSpPr>
        <p:spPr bwMode="auto">
          <a:xfrm>
            <a:off x="2405435" y="317940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25" name="Rectangle 137"/>
          <p:cNvSpPr>
            <a:spLocks noChangeArrowheads="1"/>
          </p:cNvSpPr>
          <p:nvPr/>
        </p:nvSpPr>
        <p:spPr bwMode="auto">
          <a:xfrm>
            <a:off x="2405435" y="357786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26" name="Rectangle 139"/>
          <p:cNvSpPr>
            <a:spLocks noChangeArrowheads="1"/>
          </p:cNvSpPr>
          <p:nvPr/>
        </p:nvSpPr>
        <p:spPr bwMode="auto">
          <a:xfrm>
            <a:off x="2405435" y="3976332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27" name="Rectangle 141"/>
          <p:cNvSpPr>
            <a:spLocks noChangeArrowheads="1"/>
          </p:cNvSpPr>
          <p:nvPr/>
        </p:nvSpPr>
        <p:spPr bwMode="auto">
          <a:xfrm>
            <a:off x="2405435" y="437479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28" name="Rectangle 143"/>
          <p:cNvSpPr>
            <a:spLocks noChangeArrowheads="1"/>
          </p:cNvSpPr>
          <p:nvPr/>
        </p:nvSpPr>
        <p:spPr bwMode="auto">
          <a:xfrm>
            <a:off x="2405435" y="47732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29" name="Rectangle 145"/>
          <p:cNvSpPr>
            <a:spLocks noChangeArrowheads="1"/>
          </p:cNvSpPr>
          <p:nvPr/>
        </p:nvSpPr>
        <p:spPr bwMode="auto">
          <a:xfrm>
            <a:off x="2483222" y="5141548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530" name="Rectangle 146"/>
          <p:cNvSpPr>
            <a:spLocks noChangeArrowheads="1"/>
          </p:cNvSpPr>
          <p:nvPr/>
        </p:nvSpPr>
        <p:spPr bwMode="auto">
          <a:xfrm>
            <a:off x="3016622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31" name="Rectangle 148"/>
          <p:cNvSpPr>
            <a:spLocks noChangeArrowheads="1"/>
          </p:cNvSpPr>
          <p:nvPr/>
        </p:nvSpPr>
        <p:spPr bwMode="auto">
          <a:xfrm>
            <a:off x="3016622" y="198401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532" name="Rectangle 150"/>
          <p:cNvSpPr>
            <a:spLocks noChangeArrowheads="1"/>
          </p:cNvSpPr>
          <p:nvPr/>
        </p:nvSpPr>
        <p:spPr bwMode="auto">
          <a:xfrm>
            <a:off x="3016622" y="237621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33" name="Rectangle 152"/>
          <p:cNvSpPr>
            <a:spLocks noChangeArrowheads="1"/>
          </p:cNvSpPr>
          <p:nvPr/>
        </p:nvSpPr>
        <p:spPr bwMode="auto">
          <a:xfrm>
            <a:off x="3016622" y="278094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34" name="Rectangle 154"/>
          <p:cNvSpPr>
            <a:spLocks noChangeArrowheads="1"/>
          </p:cNvSpPr>
          <p:nvPr/>
        </p:nvSpPr>
        <p:spPr bwMode="auto">
          <a:xfrm>
            <a:off x="3016622" y="317940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35" name="Rectangle 156"/>
          <p:cNvSpPr>
            <a:spLocks noChangeArrowheads="1"/>
          </p:cNvSpPr>
          <p:nvPr/>
        </p:nvSpPr>
        <p:spPr bwMode="auto">
          <a:xfrm>
            <a:off x="3016622" y="357786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36" name="Rectangle 158"/>
          <p:cNvSpPr>
            <a:spLocks noChangeArrowheads="1"/>
          </p:cNvSpPr>
          <p:nvPr/>
        </p:nvSpPr>
        <p:spPr bwMode="auto">
          <a:xfrm>
            <a:off x="3016622" y="3976332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37" name="Rectangle 160"/>
          <p:cNvSpPr>
            <a:spLocks noChangeArrowheads="1"/>
          </p:cNvSpPr>
          <p:nvPr/>
        </p:nvSpPr>
        <p:spPr bwMode="auto">
          <a:xfrm>
            <a:off x="3016622" y="437479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38" name="Rectangle 162"/>
          <p:cNvSpPr>
            <a:spLocks noChangeArrowheads="1"/>
          </p:cNvSpPr>
          <p:nvPr/>
        </p:nvSpPr>
        <p:spPr bwMode="auto">
          <a:xfrm>
            <a:off x="3016622" y="47732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39" name="Rectangle 165"/>
          <p:cNvSpPr>
            <a:spLocks noChangeArrowheads="1"/>
          </p:cNvSpPr>
          <p:nvPr/>
        </p:nvSpPr>
        <p:spPr bwMode="auto">
          <a:xfrm>
            <a:off x="3627810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0" name="Rectangle 167"/>
          <p:cNvSpPr>
            <a:spLocks noChangeArrowheads="1"/>
          </p:cNvSpPr>
          <p:nvPr/>
        </p:nvSpPr>
        <p:spPr bwMode="auto">
          <a:xfrm>
            <a:off x="3627810" y="198401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</a:rPr>
              <a:t>4</a:t>
            </a:r>
          </a:p>
        </p:txBody>
      </p:sp>
      <p:sp>
        <p:nvSpPr>
          <p:cNvPr id="541" name="Rectangle 169"/>
          <p:cNvSpPr>
            <a:spLocks noChangeArrowheads="1"/>
          </p:cNvSpPr>
          <p:nvPr/>
        </p:nvSpPr>
        <p:spPr bwMode="auto">
          <a:xfrm>
            <a:off x="3627810" y="237621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2" name="Rectangle 171"/>
          <p:cNvSpPr>
            <a:spLocks noChangeArrowheads="1"/>
          </p:cNvSpPr>
          <p:nvPr/>
        </p:nvSpPr>
        <p:spPr bwMode="auto">
          <a:xfrm>
            <a:off x="3627810" y="278094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3" name="Rectangle 173"/>
          <p:cNvSpPr>
            <a:spLocks noChangeArrowheads="1"/>
          </p:cNvSpPr>
          <p:nvPr/>
        </p:nvSpPr>
        <p:spPr bwMode="auto">
          <a:xfrm>
            <a:off x="3627810" y="317940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4" name="Rectangle 175"/>
          <p:cNvSpPr>
            <a:spLocks noChangeArrowheads="1"/>
          </p:cNvSpPr>
          <p:nvPr/>
        </p:nvSpPr>
        <p:spPr bwMode="auto">
          <a:xfrm>
            <a:off x="3627810" y="357786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5" name="Rectangle 177"/>
          <p:cNvSpPr>
            <a:spLocks noChangeArrowheads="1"/>
          </p:cNvSpPr>
          <p:nvPr/>
        </p:nvSpPr>
        <p:spPr bwMode="auto">
          <a:xfrm>
            <a:off x="3627810" y="3976332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6" name="Rectangle 179"/>
          <p:cNvSpPr>
            <a:spLocks noChangeArrowheads="1"/>
          </p:cNvSpPr>
          <p:nvPr/>
        </p:nvSpPr>
        <p:spPr bwMode="auto">
          <a:xfrm>
            <a:off x="3627810" y="437479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7" name="Rectangle 181"/>
          <p:cNvSpPr>
            <a:spLocks noChangeArrowheads="1"/>
          </p:cNvSpPr>
          <p:nvPr/>
        </p:nvSpPr>
        <p:spPr bwMode="auto">
          <a:xfrm>
            <a:off x="3627810" y="47732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8" name="Rectangle 184"/>
          <p:cNvSpPr>
            <a:spLocks noChangeArrowheads="1"/>
          </p:cNvSpPr>
          <p:nvPr/>
        </p:nvSpPr>
        <p:spPr bwMode="auto">
          <a:xfrm>
            <a:off x="4238997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49" name="Rectangle 186"/>
          <p:cNvSpPr>
            <a:spLocks noChangeArrowheads="1"/>
          </p:cNvSpPr>
          <p:nvPr/>
        </p:nvSpPr>
        <p:spPr bwMode="auto">
          <a:xfrm>
            <a:off x="4238997" y="198401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550" name="Rectangle 188"/>
          <p:cNvSpPr>
            <a:spLocks noChangeArrowheads="1"/>
          </p:cNvSpPr>
          <p:nvPr/>
        </p:nvSpPr>
        <p:spPr bwMode="auto">
          <a:xfrm>
            <a:off x="4238997" y="237621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1" name="Rectangle 190"/>
          <p:cNvSpPr>
            <a:spLocks noChangeArrowheads="1"/>
          </p:cNvSpPr>
          <p:nvPr/>
        </p:nvSpPr>
        <p:spPr bwMode="auto">
          <a:xfrm>
            <a:off x="4238997" y="278094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2" name="Rectangle 192"/>
          <p:cNvSpPr>
            <a:spLocks noChangeArrowheads="1"/>
          </p:cNvSpPr>
          <p:nvPr/>
        </p:nvSpPr>
        <p:spPr bwMode="auto">
          <a:xfrm>
            <a:off x="4238997" y="317940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3" name="Rectangle 194"/>
          <p:cNvSpPr>
            <a:spLocks noChangeArrowheads="1"/>
          </p:cNvSpPr>
          <p:nvPr/>
        </p:nvSpPr>
        <p:spPr bwMode="auto">
          <a:xfrm>
            <a:off x="4238997" y="357786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4" name="Rectangle 196"/>
          <p:cNvSpPr>
            <a:spLocks noChangeArrowheads="1"/>
          </p:cNvSpPr>
          <p:nvPr/>
        </p:nvSpPr>
        <p:spPr bwMode="auto">
          <a:xfrm>
            <a:off x="4238997" y="3976332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5" name="Rectangle 198"/>
          <p:cNvSpPr>
            <a:spLocks noChangeArrowheads="1"/>
          </p:cNvSpPr>
          <p:nvPr/>
        </p:nvSpPr>
        <p:spPr bwMode="auto">
          <a:xfrm>
            <a:off x="4238997" y="437479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6" name="Rectangle 200"/>
          <p:cNvSpPr>
            <a:spLocks noChangeArrowheads="1"/>
          </p:cNvSpPr>
          <p:nvPr/>
        </p:nvSpPr>
        <p:spPr bwMode="auto">
          <a:xfrm>
            <a:off x="4238997" y="47732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7" name="Rectangle 203"/>
          <p:cNvSpPr>
            <a:spLocks noChangeArrowheads="1"/>
          </p:cNvSpPr>
          <p:nvPr/>
        </p:nvSpPr>
        <p:spPr bwMode="auto">
          <a:xfrm>
            <a:off x="4851772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8" name="Rectangle 206"/>
          <p:cNvSpPr>
            <a:spLocks noChangeArrowheads="1"/>
          </p:cNvSpPr>
          <p:nvPr/>
        </p:nvSpPr>
        <p:spPr bwMode="auto">
          <a:xfrm>
            <a:off x="4873997" y="198401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59" name="Rectangle 208"/>
          <p:cNvSpPr>
            <a:spLocks noChangeArrowheads="1"/>
          </p:cNvSpPr>
          <p:nvPr/>
        </p:nvSpPr>
        <p:spPr bwMode="auto">
          <a:xfrm>
            <a:off x="4873997" y="237621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60" name="Rectangle 210"/>
          <p:cNvSpPr>
            <a:spLocks noChangeArrowheads="1"/>
          </p:cNvSpPr>
          <p:nvPr/>
        </p:nvSpPr>
        <p:spPr bwMode="auto">
          <a:xfrm>
            <a:off x="4873997" y="278094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61" name="Rectangle 212"/>
          <p:cNvSpPr>
            <a:spLocks noChangeArrowheads="1"/>
          </p:cNvSpPr>
          <p:nvPr/>
        </p:nvSpPr>
        <p:spPr bwMode="auto">
          <a:xfrm>
            <a:off x="4873997" y="317940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562" name="Rectangle 214"/>
          <p:cNvSpPr>
            <a:spLocks noChangeArrowheads="1"/>
          </p:cNvSpPr>
          <p:nvPr/>
        </p:nvSpPr>
        <p:spPr bwMode="auto">
          <a:xfrm>
            <a:off x="4873997" y="357786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563" name="Rectangle 216"/>
          <p:cNvSpPr>
            <a:spLocks noChangeArrowheads="1"/>
          </p:cNvSpPr>
          <p:nvPr/>
        </p:nvSpPr>
        <p:spPr bwMode="auto">
          <a:xfrm>
            <a:off x="4873997" y="3976332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64" name="Rectangle 218"/>
          <p:cNvSpPr>
            <a:spLocks noChangeArrowheads="1"/>
          </p:cNvSpPr>
          <p:nvPr/>
        </p:nvSpPr>
        <p:spPr bwMode="auto">
          <a:xfrm>
            <a:off x="4873997" y="437479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65" name="Rectangle 220"/>
          <p:cNvSpPr>
            <a:spLocks noChangeArrowheads="1"/>
          </p:cNvSpPr>
          <p:nvPr/>
        </p:nvSpPr>
        <p:spPr bwMode="auto">
          <a:xfrm>
            <a:off x="4873997" y="47732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66" name="Rectangle 223"/>
          <p:cNvSpPr>
            <a:spLocks noChangeArrowheads="1"/>
          </p:cNvSpPr>
          <p:nvPr/>
        </p:nvSpPr>
        <p:spPr bwMode="auto">
          <a:xfrm>
            <a:off x="5478834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67" name="Rectangle 225"/>
          <p:cNvSpPr>
            <a:spLocks noChangeArrowheads="1"/>
          </p:cNvSpPr>
          <p:nvPr/>
        </p:nvSpPr>
        <p:spPr bwMode="auto">
          <a:xfrm>
            <a:off x="5478834" y="198401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68" name="Rectangle 227"/>
          <p:cNvSpPr>
            <a:spLocks noChangeArrowheads="1"/>
          </p:cNvSpPr>
          <p:nvPr/>
        </p:nvSpPr>
        <p:spPr bwMode="auto">
          <a:xfrm>
            <a:off x="5478834" y="237621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569" name="Rectangle 229"/>
          <p:cNvSpPr>
            <a:spLocks noChangeArrowheads="1"/>
          </p:cNvSpPr>
          <p:nvPr/>
        </p:nvSpPr>
        <p:spPr bwMode="auto">
          <a:xfrm>
            <a:off x="5478834" y="278094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0" name="Rectangle 231"/>
          <p:cNvSpPr>
            <a:spLocks noChangeArrowheads="1"/>
          </p:cNvSpPr>
          <p:nvPr/>
        </p:nvSpPr>
        <p:spPr bwMode="auto">
          <a:xfrm>
            <a:off x="5478834" y="317940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1" name="Rectangle 233"/>
          <p:cNvSpPr>
            <a:spLocks noChangeArrowheads="1"/>
          </p:cNvSpPr>
          <p:nvPr/>
        </p:nvSpPr>
        <p:spPr bwMode="auto">
          <a:xfrm>
            <a:off x="5478834" y="357786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2" name="Rectangle 235"/>
          <p:cNvSpPr>
            <a:spLocks noChangeArrowheads="1"/>
          </p:cNvSpPr>
          <p:nvPr/>
        </p:nvSpPr>
        <p:spPr bwMode="auto">
          <a:xfrm>
            <a:off x="5478834" y="3976332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3" name="Rectangle 237"/>
          <p:cNvSpPr>
            <a:spLocks noChangeArrowheads="1"/>
          </p:cNvSpPr>
          <p:nvPr/>
        </p:nvSpPr>
        <p:spPr bwMode="auto">
          <a:xfrm>
            <a:off x="5478834" y="437479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4" name="Rectangle 239"/>
          <p:cNvSpPr>
            <a:spLocks noChangeArrowheads="1"/>
          </p:cNvSpPr>
          <p:nvPr/>
        </p:nvSpPr>
        <p:spPr bwMode="auto">
          <a:xfrm>
            <a:off x="5478834" y="47732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5" name="Rectangle 242"/>
          <p:cNvSpPr>
            <a:spLocks noChangeArrowheads="1"/>
          </p:cNvSpPr>
          <p:nvPr/>
        </p:nvSpPr>
        <p:spPr bwMode="auto">
          <a:xfrm>
            <a:off x="6090022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6" name="Rectangle 244"/>
          <p:cNvSpPr>
            <a:spLocks noChangeArrowheads="1"/>
          </p:cNvSpPr>
          <p:nvPr/>
        </p:nvSpPr>
        <p:spPr bwMode="auto">
          <a:xfrm>
            <a:off x="6090022" y="198401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7" name="Rectangle 246"/>
          <p:cNvSpPr>
            <a:spLocks noChangeArrowheads="1"/>
          </p:cNvSpPr>
          <p:nvPr/>
        </p:nvSpPr>
        <p:spPr bwMode="auto">
          <a:xfrm>
            <a:off x="6090022" y="237621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8" name="Rectangle 248"/>
          <p:cNvSpPr>
            <a:spLocks noChangeArrowheads="1"/>
          </p:cNvSpPr>
          <p:nvPr/>
        </p:nvSpPr>
        <p:spPr bwMode="auto">
          <a:xfrm>
            <a:off x="6090022" y="278094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79" name="Rectangle 250"/>
          <p:cNvSpPr>
            <a:spLocks noChangeArrowheads="1"/>
          </p:cNvSpPr>
          <p:nvPr/>
        </p:nvSpPr>
        <p:spPr bwMode="auto">
          <a:xfrm>
            <a:off x="6090022" y="317940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80" name="Rectangle 252"/>
          <p:cNvSpPr>
            <a:spLocks noChangeArrowheads="1"/>
          </p:cNvSpPr>
          <p:nvPr/>
        </p:nvSpPr>
        <p:spPr bwMode="auto">
          <a:xfrm>
            <a:off x="6090022" y="357786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81" name="Rectangle 254"/>
          <p:cNvSpPr>
            <a:spLocks noChangeArrowheads="1"/>
          </p:cNvSpPr>
          <p:nvPr/>
        </p:nvSpPr>
        <p:spPr bwMode="auto">
          <a:xfrm>
            <a:off x="6033095" y="3976332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582" name="Rectangle 256"/>
          <p:cNvSpPr>
            <a:spLocks noChangeArrowheads="1"/>
          </p:cNvSpPr>
          <p:nvPr/>
        </p:nvSpPr>
        <p:spPr bwMode="auto">
          <a:xfrm>
            <a:off x="6033095" y="4374794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83" name="Rectangle 258"/>
          <p:cNvSpPr>
            <a:spLocks noChangeArrowheads="1"/>
          </p:cNvSpPr>
          <p:nvPr/>
        </p:nvSpPr>
        <p:spPr bwMode="auto">
          <a:xfrm>
            <a:off x="6033095" y="4773257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15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84" name="Rectangle 261"/>
          <p:cNvSpPr>
            <a:spLocks noChangeArrowheads="1"/>
          </p:cNvSpPr>
          <p:nvPr/>
        </p:nvSpPr>
        <p:spPr bwMode="auto">
          <a:xfrm>
            <a:off x="6707559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85" name="Rectangle 263"/>
          <p:cNvSpPr>
            <a:spLocks noChangeArrowheads="1"/>
          </p:cNvSpPr>
          <p:nvPr/>
        </p:nvSpPr>
        <p:spPr bwMode="auto">
          <a:xfrm>
            <a:off x="6707559" y="198401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86" name="Rectangle 265"/>
          <p:cNvSpPr>
            <a:spLocks noChangeArrowheads="1"/>
          </p:cNvSpPr>
          <p:nvPr/>
        </p:nvSpPr>
        <p:spPr bwMode="auto">
          <a:xfrm>
            <a:off x="6707559" y="237621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87" name="Rectangle 267"/>
          <p:cNvSpPr>
            <a:spLocks noChangeArrowheads="1"/>
          </p:cNvSpPr>
          <p:nvPr/>
        </p:nvSpPr>
        <p:spPr bwMode="auto">
          <a:xfrm>
            <a:off x="6672634" y="2780944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11</a:t>
            </a:r>
          </a:p>
        </p:txBody>
      </p:sp>
      <p:sp>
        <p:nvSpPr>
          <p:cNvPr id="588" name="Rectangle 269"/>
          <p:cNvSpPr>
            <a:spLocks noChangeArrowheads="1"/>
          </p:cNvSpPr>
          <p:nvPr/>
        </p:nvSpPr>
        <p:spPr bwMode="auto">
          <a:xfrm>
            <a:off x="6672634" y="3179407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89" name="Rectangle 271"/>
          <p:cNvSpPr>
            <a:spLocks noChangeArrowheads="1"/>
          </p:cNvSpPr>
          <p:nvPr/>
        </p:nvSpPr>
        <p:spPr bwMode="auto">
          <a:xfrm>
            <a:off x="6672634" y="3577869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11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90" name="Rectangle 273"/>
          <p:cNvSpPr>
            <a:spLocks noChangeArrowheads="1"/>
          </p:cNvSpPr>
          <p:nvPr/>
        </p:nvSpPr>
        <p:spPr bwMode="auto">
          <a:xfrm>
            <a:off x="6653584" y="3976332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14</a:t>
            </a:r>
          </a:p>
        </p:txBody>
      </p:sp>
      <p:sp>
        <p:nvSpPr>
          <p:cNvPr id="591" name="Rectangle 275"/>
          <p:cNvSpPr>
            <a:spLocks noChangeArrowheads="1"/>
          </p:cNvSpPr>
          <p:nvPr/>
        </p:nvSpPr>
        <p:spPr bwMode="auto">
          <a:xfrm>
            <a:off x="6653584" y="4374794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92" name="Rectangle 277"/>
          <p:cNvSpPr>
            <a:spLocks noChangeArrowheads="1"/>
          </p:cNvSpPr>
          <p:nvPr/>
        </p:nvSpPr>
        <p:spPr bwMode="auto">
          <a:xfrm>
            <a:off x="6653584" y="4773257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14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93" name="Rectangle 280"/>
          <p:cNvSpPr>
            <a:spLocks noChangeArrowheads="1"/>
          </p:cNvSpPr>
          <p:nvPr/>
        </p:nvSpPr>
        <p:spPr bwMode="auto">
          <a:xfrm>
            <a:off x="7320334" y="158555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94" name="Rectangle 282"/>
          <p:cNvSpPr>
            <a:spLocks noChangeArrowheads="1"/>
          </p:cNvSpPr>
          <p:nvPr/>
        </p:nvSpPr>
        <p:spPr bwMode="auto">
          <a:xfrm>
            <a:off x="7320334" y="198401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95" name="Rectangle 284"/>
          <p:cNvSpPr>
            <a:spLocks noChangeArrowheads="1"/>
          </p:cNvSpPr>
          <p:nvPr/>
        </p:nvSpPr>
        <p:spPr bwMode="auto">
          <a:xfrm>
            <a:off x="7320334" y="237621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96" name="Rectangle 286"/>
          <p:cNvSpPr>
            <a:spLocks noChangeArrowheads="1"/>
          </p:cNvSpPr>
          <p:nvPr/>
        </p:nvSpPr>
        <p:spPr bwMode="auto">
          <a:xfrm>
            <a:off x="7320334" y="2780944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97" name="Rectangle 288"/>
          <p:cNvSpPr>
            <a:spLocks noChangeArrowheads="1"/>
          </p:cNvSpPr>
          <p:nvPr/>
        </p:nvSpPr>
        <p:spPr bwMode="auto">
          <a:xfrm>
            <a:off x="7320334" y="3179407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98" name="Rectangle 290"/>
          <p:cNvSpPr>
            <a:spLocks noChangeArrowheads="1"/>
          </p:cNvSpPr>
          <p:nvPr/>
        </p:nvSpPr>
        <p:spPr bwMode="auto">
          <a:xfrm>
            <a:off x="7320334" y="3577869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99" name="Rectangle 292"/>
          <p:cNvSpPr>
            <a:spLocks noChangeArrowheads="1"/>
          </p:cNvSpPr>
          <p:nvPr/>
        </p:nvSpPr>
        <p:spPr bwMode="auto">
          <a:xfrm>
            <a:off x="7320334" y="3976332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600" name="Rectangle 295"/>
          <p:cNvSpPr>
            <a:spLocks noChangeArrowheads="1"/>
          </p:cNvSpPr>
          <p:nvPr/>
        </p:nvSpPr>
        <p:spPr bwMode="auto">
          <a:xfrm>
            <a:off x="7257876" y="4374893"/>
            <a:ext cx="2821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18</a:t>
            </a:r>
          </a:p>
        </p:txBody>
      </p:sp>
      <p:sp>
        <p:nvSpPr>
          <p:cNvPr id="601" name="Rectangle 297"/>
          <p:cNvSpPr>
            <a:spLocks noChangeArrowheads="1"/>
          </p:cNvSpPr>
          <p:nvPr/>
        </p:nvSpPr>
        <p:spPr bwMode="auto">
          <a:xfrm>
            <a:off x="7264772" y="4773257"/>
            <a:ext cx="28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18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02" name="Rectangle 299"/>
          <p:cNvSpPr>
            <a:spLocks noChangeArrowheads="1"/>
          </p:cNvSpPr>
          <p:nvPr/>
        </p:nvSpPr>
        <p:spPr bwMode="auto">
          <a:xfrm>
            <a:off x="7398122" y="5201890"/>
            <a:ext cx="14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ko-KR" altLang="en-US" sz="2000">
              <a:latin typeface="Consolas" pitchFamily="49" charset="0"/>
            </a:endParaRPr>
          </a:p>
        </p:txBody>
      </p:sp>
      <p:sp>
        <p:nvSpPr>
          <p:cNvPr id="603" name="Rectangle 300"/>
          <p:cNvSpPr>
            <a:spLocks noChangeArrowheads="1"/>
          </p:cNvSpPr>
          <p:nvPr/>
        </p:nvSpPr>
        <p:spPr bwMode="auto">
          <a:xfrm>
            <a:off x="7689924" y="1585557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04" name="Rectangle 302"/>
          <p:cNvSpPr>
            <a:spLocks noChangeArrowheads="1"/>
          </p:cNvSpPr>
          <p:nvPr/>
        </p:nvSpPr>
        <p:spPr bwMode="auto">
          <a:xfrm>
            <a:off x="7716899" y="1984019"/>
            <a:ext cx="9874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1,2,3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05" name="Rectangle 304"/>
          <p:cNvSpPr>
            <a:spLocks noChangeArrowheads="1"/>
          </p:cNvSpPr>
          <p:nvPr/>
        </p:nvSpPr>
        <p:spPr bwMode="auto">
          <a:xfrm>
            <a:off x="7716898" y="2376214"/>
            <a:ext cx="9874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,2</a:t>
            </a:r>
            <a:r>
              <a:rPr lang="en-US" altLang="ko-KR" sz="2000" dirty="0">
                <a:latin typeface="Consolas" pitchFamily="49" charset="0"/>
              </a:rPr>
              <a:t>,5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06" name="Rectangle 306"/>
          <p:cNvSpPr>
            <a:spLocks noChangeArrowheads="1"/>
          </p:cNvSpPr>
          <p:nvPr/>
        </p:nvSpPr>
        <p:spPr bwMode="auto">
          <a:xfrm>
            <a:off x="7713500" y="2780944"/>
            <a:ext cx="7053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[1,2]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07" name="Rectangle 308"/>
          <p:cNvSpPr>
            <a:spLocks noChangeArrowheads="1"/>
          </p:cNvSpPr>
          <p:nvPr/>
        </p:nvSpPr>
        <p:spPr bwMode="auto">
          <a:xfrm>
            <a:off x="7712149" y="3179407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[1]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608" name="Rectangle 310"/>
          <p:cNvSpPr>
            <a:spLocks noChangeArrowheads="1"/>
          </p:cNvSpPr>
          <p:nvPr/>
        </p:nvSpPr>
        <p:spPr bwMode="auto">
          <a:xfrm>
            <a:off x="7689924" y="3577869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09" name="Rectangle 312"/>
          <p:cNvSpPr>
            <a:spLocks noChangeArrowheads="1"/>
          </p:cNvSpPr>
          <p:nvPr/>
        </p:nvSpPr>
        <p:spPr bwMode="auto">
          <a:xfrm>
            <a:off x="7691275" y="3976332"/>
            <a:ext cx="7053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[6,7]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10" name="Rectangle 314"/>
          <p:cNvSpPr>
            <a:spLocks noChangeArrowheads="1"/>
          </p:cNvSpPr>
          <p:nvPr/>
        </p:nvSpPr>
        <p:spPr bwMode="auto">
          <a:xfrm>
            <a:off x="7689924" y="4374794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Consolas" pitchFamily="49" charset="0"/>
              </a:rPr>
              <a:t>[6]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611" name="Rectangle 316"/>
          <p:cNvSpPr>
            <a:spLocks noChangeArrowheads="1"/>
          </p:cNvSpPr>
          <p:nvPr/>
        </p:nvSpPr>
        <p:spPr bwMode="auto">
          <a:xfrm>
            <a:off x="7689924" y="4773257"/>
            <a:ext cx="423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612" name="Rectangle 377"/>
          <p:cNvSpPr>
            <a:spLocks noChangeArrowheads="1"/>
          </p:cNvSpPr>
          <p:nvPr/>
        </p:nvSpPr>
        <p:spPr bwMode="auto">
          <a:xfrm>
            <a:off x="633785" y="1604615"/>
            <a:ext cx="12700" cy="3984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3" name="Line 378"/>
          <p:cNvSpPr>
            <a:spLocks noChangeShapeType="1"/>
          </p:cNvSpPr>
          <p:nvPr/>
        </p:nvSpPr>
        <p:spPr bwMode="auto">
          <a:xfrm>
            <a:off x="633785" y="1604615"/>
            <a:ext cx="1587" cy="398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4" name="Rectangle 387"/>
          <p:cNvSpPr>
            <a:spLocks noChangeArrowheads="1"/>
          </p:cNvSpPr>
          <p:nvPr/>
        </p:nvSpPr>
        <p:spPr bwMode="auto">
          <a:xfrm>
            <a:off x="2132385" y="1604615"/>
            <a:ext cx="12700" cy="3984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5" name="Line 388"/>
          <p:cNvSpPr>
            <a:spLocks noChangeShapeType="1"/>
          </p:cNvSpPr>
          <p:nvPr/>
        </p:nvSpPr>
        <p:spPr bwMode="auto">
          <a:xfrm>
            <a:off x="2132385" y="1604615"/>
            <a:ext cx="1587" cy="398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6" name="Rectangle 434"/>
          <p:cNvSpPr>
            <a:spLocks noChangeArrowheads="1"/>
          </p:cNvSpPr>
          <p:nvPr/>
        </p:nvSpPr>
        <p:spPr bwMode="auto">
          <a:xfrm>
            <a:off x="7614022" y="1598265"/>
            <a:ext cx="12700" cy="3984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7" name="Rectangle 441"/>
          <p:cNvSpPr>
            <a:spLocks noChangeArrowheads="1"/>
          </p:cNvSpPr>
          <p:nvPr/>
        </p:nvSpPr>
        <p:spPr bwMode="auto">
          <a:xfrm>
            <a:off x="8730035" y="1598265"/>
            <a:ext cx="11112" cy="3984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8" name="Line 442"/>
          <p:cNvSpPr>
            <a:spLocks noChangeShapeType="1"/>
          </p:cNvSpPr>
          <p:nvPr/>
        </p:nvSpPr>
        <p:spPr bwMode="auto">
          <a:xfrm>
            <a:off x="8730035" y="1598265"/>
            <a:ext cx="1587" cy="398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cxnSp>
        <p:nvCxnSpPr>
          <p:cNvPr id="619" name="직선 연결선 618"/>
          <p:cNvCxnSpPr>
            <a:stCxn id="502" idx="1"/>
            <a:endCxn id="508" idx="1"/>
          </p:cNvCxnSpPr>
          <p:nvPr/>
        </p:nvCxnSpPr>
        <p:spPr bwMode="auto">
          <a:xfrm>
            <a:off x="613147" y="1531574"/>
            <a:ext cx="8118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0" name="직선 연결선 619"/>
          <p:cNvCxnSpPr>
            <a:stCxn id="613" idx="1"/>
            <a:endCxn id="617" idx="2"/>
          </p:cNvCxnSpPr>
          <p:nvPr/>
        </p:nvCxnSpPr>
        <p:spPr bwMode="auto">
          <a:xfrm flipV="1">
            <a:off x="635372" y="5582890"/>
            <a:ext cx="8100219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6622696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411413" y="4581525"/>
            <a:ext cx="5689600" cy="6477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 of Calculation of Latest Time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91FC4CC-5771-40AD-AD2D-5C3DE8F398B2}" type="slidenum">
              <a:rPr lang="en-US" altLang="ko-KR" smtClean="0"/>
              <a:pPr/>
              <a:t>139</a:t>
            </a:fld>
            <a:r>
              <a:rPr lang="en-US" altLang="ko-KR"/>
              <a:t> -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619625" y="957263"/>
            <a:ext cx="41344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  <a:latin typeface="Consolas" pitchFamily="49" charset="0"/>
              </a:rPr>
              <a:t>Using inverse adjacency list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188" y="981075"/>
            <a:ext cx="83534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accent6"/>
                </a:solidFill>
                <a:latin typeface="Consolas" pitchFamily="49" charset="0"/>
                <a:ea typeface="+mn-ea"/>
                <a:cs typeface="+mn-cs"/>
              </a:defRPr>
            </a:lvl1pPr>
            <a:lvl2pPr marL="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Consolas" pitchFamily="49" charset="0"/>
                <a:ea typeface="+mn-ea"/>
              </a:defRPr>
            </a:lvl2pPr>
            <a:lvl3pPr marL="5364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"/>
              <a:defRPr kumimoji="1" sz="1800">
                <a:solidFill>
                  <a:schemeClr val="tx1"/>
                </a:solidFill>
                <a:latin typeface="Consolas" pitchFamily="49" charset="0"/>
                <a:ea typeface="+mn-ea"/>
              </a:defRPr>
            </a:lvl3pPr>
            <a:lvl4pPr marL="17145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4pPr>
            <a:lvl5pPr marL="21717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5pPr>
            <a:lvl6pPr marL="2552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for (i = 0; i &lt; n; i++) {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if (top == -1) {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fprintf(stderr,”\nNetwork has a cycle.\n”);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exit(1);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} else {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		   j = top; /* unstack a vertex */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top = graph[top].count;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for (ptr=graph[j].link; ptr; ptr=ptr-&gt;link){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    k = ptr-&gt;vertex;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    graph[k].count--;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    if (!graph[k].count) {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       graph[k].count = top;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       top = k;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    } /* if */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		       if (latest[k] &gt; latest[j] – ptr-&gt;duration)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			   latest[k] = latest[j] - ptr-&gt;duration;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       } /* for ptr */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	    } /* else */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   } /* for i */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1700" b="1" ker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ko-KR" altLang="en-US" sz="18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44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(4)</a:t>
            </a:r>
            <a:endParaRPr lang="ko-KR" alt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 </a:t>
            </a:r>
            <a:r>
              <a:rPr lang="en-US" altLang="ko-KR" sz="2000" b="1" dirty="0">
                <a:solidFill>
                  <a:srgbClr val="FF0000"/>
                </a:solidFill>
              </a:rPr>
              <a:t>path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from vertex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to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in graph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/>
              <a:t> is a sequence of vertices, </a:t>
            </a:r>
            <a:r>
              <a:rPr lang="en-US" altLang="ko-KR" sz="2000" b="1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,</a:t>
            </a:r>
            <a:r>
              <a:rPr lang="en-US" altLang="ko-KR" sz="2000" i="1" dirty="0">
                <a:latin typeface="Times New Roman" pitchFamily="18" charset="0"/>
              </a:rPr>
              <a:t> i</a:t>
            </a:r>
            <a:r>
              <a:rPr lang="en-US" altLang="ko-KR" sz="2000" baseline="-25000" dirty="0">
                <a:latin typeface="Times New Roman" pitchFamily="18" charset="0"/>
              </a:rPr>
              <a:t>1</a:t>
            </a:r>
            <a:r>
              <a:rPr lang="en-US" altLang="ko-KR" sz="2000" i="1" dirty="0">
                <a:latin typeface="Times New Roman" pitchFamily="18" charset="0"/>
              </a:rPr>
              <a:t>, i</a:t>
            </a:r>
            <a:r>
              <a:rPr lang="en-US" altLang="ko-KR" sz="2000" baseline="-25000" dirty="0">
                <a:latin typeface="Times New Roman" pitchFamily="18" charset="0"/>
              </a:rPr>
              <a:t>2</a:t>
            </a:r>
            <a:r>
              <a:rPr lang="en-US" altLang="ko-KR" sz="2000" i="1" dirty="0">
                <a:latin typeface="Times New Roman" pitchFamily="18" charset="0"/>
              </a:rPr>
              <a:t>, …,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i="1" baseline="-25000" dirty="0" err="1">
                <a:latin typeface="Times New Roman" pitchFamily="18" charset="0"/>
              </a:rPr>
              <a:t>k</a:t>
            </a:r>
            <a:r>
              <a:rPr lang="en-US" altLang="ko-KR" sz="2000" i="1" dirty="0">
                <a:latin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</a:rPr>
              <a:t>v</a:t>
            </a:r>
            <a:r>
              <a:rPr lang="en-US" altLang="ko-KR" sz="2000" i="1" dirty="0">
                <a:latin typeface="Times New Roman" pitchFamily="18" charset="0"/>
              </a:rPr>
              <a:t> </a:t>
            </a:r>
            <a:r>
              <a:rPr lang="en-US" altLang="ko-KR" sz="2000" dirty="0"/>
              <a:t>such that (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,</a:t>
            </a:r>
            <a:r>
              <a:rPr lang="en-US" altLang="ko-KR" sz="2000" i="1" dirty="0">
                <a:latin typeface="Times New Roman" pitchFamily="18" charset="0"/>
              </a:rPr>
              <a:t> i</a:t>
            </a:r>
            <a:r>
              <a:rPr lang="en-US" altLang="ko-KR" sz="2000" baseline="-25000" dirty="0">
                <a:latin typeface="Times New Roman" pitchFamily="18" charset="0"/>
              </a:rPr>
              <a:t>1</a:t>
            </a:r>
            <a:r>
              <a:rPr lang="en-US" altLang="ko-KR" sz="2000" dirty="0"/>
              <a:t>), (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baseline="-25000" dirty="0">
                <a:latin typeface="Times New Roman" pitchFamily="18" charset="0"/>
              </a:rPr>
              <a:t>1</a:t>
            </a:r>
            <a:r>
              <a:rPr lang="en-US" altLang="ko-KR" sz="2000" dirty="0"/>
              <a:t>,</a:t>
            </a:r>
            <a:r>
              <a:rPr lang="en-US" altLang="ko-KR" sz="2000" i="1" dirty="0">
                <a:latin typeface="Times New Roman" pitchFamily="18" charset="0"/>
              </a:rPr>
              <a:t> i</a:t>
            </a:r>
            <a:r>
              <a:rPr lang="en-US" altLang="ko-KR" sz="2000" baseline="-25000" dirty="0">
                <a:latin typeface="Times New Roman" pitchFamily="18" charset="0"/>
              </a:rPr>
              <a:t>2</a:t>
            </a:r>
            <a:r>
              <a:rPr lang="en-US" altLang="ko-KR" sz="2000" dirty="0"/>
              <a:t>), …,   (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i="1" baseline="-25000" dirty="0" err="1">
                <a:latin typeface="Times New Roman" pitchFamily="18" charset="0"/>
              </a:rPr>
              <a:t>k</a:t>
            </a:r>
            <a:r>
              <a:rPr lang="en-US" altLang="ko-KR" sz="2000" dirty="0"/>
              <a:t>,</a:t>
            </a:r>
            <a:r>
              <a:rPr lang="en-US" altLang="ko-KR" sz="2000" i="1" dirty="0">
                <a:latin typeface="Times New Roman" pitchFamily="18" charset="0"/>
              </a:rPr>
              <a:t> v</a:t>
            </a:r>
            <a:r>
              <a:rPr lang="en-US" altLang="ko-KR" sz="2000" dirty="0"/>
              <a:t>) are edges in an undirected graph</a:t>
            </a:r>
          </a:p>
          <a:p>
            <a:pPr lvl="1"/>
            <a:r>
              <a:rPr lang="en-US" altLang="ko-KR" dirty="0"/>
              <a:t>If G’ is a directed graph, the path consists of                   </a:t>
            </a:r>
            <a:r>
              <a:rPr lang="en-US" altLang="ko-KR" dirty="0">
                <a:latin typeface="Times New Roman" pitchFamily="18" charset="0"/>
              </a:rPr>
              <a:t>&lt;</a:t>
            </a:r>
            <a:r>
              <a:rPr lang="en-US" altLang="ko-KR" i="1" dirty="0">
                <a:latin typeface="Times New Roman" pitchFamily="18" charset="0"/>
              </a:rPr>
              <a:t>u</a:t>
            </a:r>
            <a:r>
              <a:rPr lang="en-US" altLang="ko-KR" i="1" baseline="-25000" dirty="0">
                <a:latin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</a:rPr>
              <a:t>,</a:t>
            </a:r>
            <a:r>
              <a:rPr lang="en-US" altLang="ko-KR" i="1" dirty="0">
                <a:latin typeface="Times New Roman" pitchFamily="18" charset="0"/>
              </a:rPr>
              <a:t> i</a:t>
            </a:r>
            <a:r>
              <a:rPr lang="en-US" altLang="ko-KR" baseline="-25000" dirty="0">
                <a:latin typeface="Times New Roman" pitchFamily="18" charset="0"/>
              </a:rPr>
              <a:t>1 </a:t>
            </a:r>
            <a:r>
              <a:rPr lang="en-US" altLang="ko-KR" dirty="0">
                <a:latin typeface="Times New Roman" pitchFamily="18" charset="0"/>
              </a:rPr>
              <a:t>&gt;</a:t>
            </a:r>
            <a:r>
              <a:rPr lang="en-US" altLang="ko-KR" dirty="0"/>
              <a:t>,</a:t>
            </a:r>
            <a:r>
              <a:rPr lang="en-US" altLang="ko-KR" dirty="0">
                <a:latin typeface="Times New Roman" pitchFamily="18" charset="0"/>
              </a:rPr>
              <a:t>   &lt;</a:t>
            </a:r>
            <a:r>
              <a:rPr lang="en-US" altLang="ko-KR" i="1" dirty="0">
                <a:latin typeface="Times New Roman" pitchFamily="18" charset="0"/>
              </a:rPr>
              <a:t> i</a:t>
            </a:r>
            <a:r>
              <a:rPr lang="en-US" altLang="ko-KR" baseline="-25000" dirty="0">
                <a:latin typeface="Times New Roman" pitchFamily="18" charset="0"/>
              </a:rPr>
              <a:t>1</a:t>
            </a:r>
            <a:r>
              <a:rPr lang="en-US" altLang="ko-KR" dirty="0"/>
              <a:t>,</a:t>
            </a:r>
            <a:r>
              <a:rPr lang="en-US" altLang="ko-KR" i="1" dirty="0">
                <a:latin typeface="Times New Roman" pitchFamily="18" charset="0"/>
              </a:rPr>
              <a:t> i</a:t>
            </a:r>
            <a:r>
              <a:rPr lang="en-US" altLang="ko-KR" baseline="-25000" dirty="0">
                <a:latin typeface="Times New Roman" pitchFamily="18" charset="0"/>
              </a:rPr>
              <a:t>2 </a:t>
            </a:r>
            <a:r>
              <a:rPr lang="en-US" altLang="ko-KR" dirty="0">
                <a:latin typeface="Times New Roman" pitchFamily="18" charset="0"/>
              </a:rPr>
              <a:t>&gt; </a:t>
            </a:r>
            <a:r>
              <a:rPr lang="en-US" altLang="ko-KR" dirty="0"/>
              <a:t>, …,</a:t>
            </a:r>
            <a:r>
              <a:rPr lang="en-US" altLang="ko-KR" dirty="0">
                <a:latin typeface="Times New Roman" pitchFamily="18" charset="0"/>
              </a:rPr>
              <a:t> &lt;</a:t>
            </a:r>
            <a:r>
              <a:rPr lang="en-US" altLang="ko-KR" i="1" dirty="0">
                <a:latin typeface="Times New Roman" pitchFamily="18" charset="0"/>
              </a:rPr>
              <a:t>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i="1" baseline="-25000" dirty="0" err="1">
                <a:latin typeface="Times New Roman" pitchFamily="18" charset="0"/>
              </a:rPr>
              <a:t>k</a:t>
            </a:r>
            <a:r>
              <a:rPr lang="en-US" altLang="ko-KR" dirty="0">
                <a:latin typeface="Times New Roman" pitchFamily="18" charset="0"/>
              </a:rPr>
              <a:t>,</a:t>
            </a:r>
            <a:r>
              <a:rPr lang="en-US" altLang="ko-KR" i="1" dirty="0">
                <a:latin typeface="Times New Roman" pitchFamily="18" charset="0"/>
              </a:rPr>
              <a:t> v</a:t>
            </a:r>
            <a:r>
              <a:rPr lang="en-US" altLang="ko-KR" dirty="0">
                <a:latin typeface="Times New Roman" pitchFamily="18" charset="0"/>
              </a:rPr>
              <a:t>&gt;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The length of a path is the number of the edges on it</a:t>
            </a:r>
          </a:p>
          <a:p>
            <a:pPr lvl="1"/>
            <a:endParaRPr lang="en-US" altLang="ko-KR" dirty="0"/>
          </a:p>
          <a:p>
            <a:r>
              <a:rPr lang="en-US" altLang="ko-KR" sz="2000" dirty="0"/>
              <a:t>A </a:t>
            </a:r>
            <a:r>
              <a:rPr lang="en-US" altLang="ko-KR" sz="2000" b="1" dirty="0">
                <a:solidFill>
                  <a:srgbClr val="FF0000"/>
                </a:solidFill>
              </a:rPr>
              <a:t>simple path </a:t>
            </a:r>
            <a:r>
              <a:rPr lang="en-US" altLang="ko-KR" sz="2000" dirty="0"/>
              <a:t>is a path in which all vertices, except possibly the first and the last</a:t>
            </a:r>
            <a:r>
              <a:rPr lang="en-US" altLang="ko-KR" sz="2000" b="1" dirty="0"/>
              <a:t>,</a:t>
            </a:r>
            <a:r>
              <a:rPr lang="en-US" altLang="ko-KR" sz="2000" dirty="0"/>
              <a:t> are distinct</a:t>
            </a:r>
          </a:p>
          <a:p>
            <a:endParaRPr lang="en-US" altLang="ko-KR" sz="2000" dirty="0"/>
          </a:p>
          <a:p>
            <a:r>
              <a:rPr lang="en-US" altLang="ko-KR" sz="2000" dirty="0"/>
              <a:t>A </a:t>
            </a:r>
            <a:r>
              <a:rPr lang="en-US" altLang="ko-KR" sz="2000" b="1" dirty="0">
                <a:solidFill>
                  <a:srgbClr val="FF0000"/>
                </a:solidFill>
              </a:rPr>
              <a:t>cycle</a:t>
            </a:r>
            <a:r>
              <a:rPr lang="en-US" altLang="ko-KR" sz="2000" b="1" dirty="0"/>
              <a:t> </a:t>
            </a:r>
            <a:r>
              <a:rPr lang="en-US" altLang="ko-KR" sz="2000" dirty="0"/>
              <a:t>is a simple path in which the first and the last vertices are the same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D667312-2B81-4532-87DC-A93868E4C80D}" type="slidenum">
              <a:rPr lang="en-US" altLang="ko-KR"/>
              <a:pPr/>
              <a:t>14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Latest Time Calculation (1)</a:t>
            </a:r>
            <a:endParaRPr lang="ko-KR" altLang="en-US" dirty="0"/>
          </a:p>
        </p:txBody>
      </p:sp>
      <p:sp>
        <p:nvSpPr>
          <p:cNvPr id="5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DDD9BCE-B910-4DF9-8ABC-CCCF741F927F}" type="slidenum">
              <a:rPr lang="en-US" altLang="ko-KR"/>
              <a:pPr/>
              <a:t>140</a:t>
            </a:fld>
            <a:r>
              <a:rPr lang="en-US" altLang="ko-KR"/>
              <a:t> -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79388" y="2411511"/>
            <a:ext cx="1166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start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2566988" y="1412875"/>
            <a:ext cx="601662" cy="6397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2214227" y="15049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120775" y="2725738"/>
            <a:ext cx="603250" cy="6381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777539" y="2858832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2565400" y="3817938"/>
            <a:ext cx="601663" cy="6397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2198352" y="39163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008438" y="2397125"/>
            <a:ext cx="603250" cy="6397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682740" y="24955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5656263" y="1739900"/>
            <a:ext cx="603250" cy="6397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3" name="Rectangle 13"/>
          <p:cNvSpPr>
            <a:spLocks noChangeArrowheads="1"/>
          </p:cNvSpPr>
          <p:nvPr/>
        </p:nvSpPr>
        <p:spPr bwMode="auto">
          <a:xfrm>
            <a:off x="5287626" y="18383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4" name="Oval 14"/>
          <p:cNvSpPr>
            <a:spLocks noChangeArrowheads="1"/>
          </p:cNvSpPr>
          <p:nvPr/>
        </p:nvSpPr>
        <p:spPr bwMode="auto">
          <a:xfrm>
            <a:off x="7100888" y="2506663"/>
            <a:ext cx="601662" cy="6381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6781464" y="26146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5761038" y="3598863"/>
            <a:ext cx="601662" cy="6397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7" name="Rectangle 17"/>
          <p:cNvSpPr>
            <a:spLocks noChangeArrowheads="1"/>
          </p:cNvSpPr>
          <p:nvPr/>
        </p:nvSpPr>
        <p:spPr bwMode="auto">
          <a:xfrm>
            <a:off x="5408277" y="36972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832350" y="5021263"/>
            <a:ext cx="601663" cy="6397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482764" y="51196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60" name="Oval 20"/>
          <p:cNvSpPr>
            <a:spLocks noChangeArrowheads="1"/>
          </p:cNvSpPr>
          <p:nvPr/>
        </p:nvSpPr>
        <p:spPr bwMode="auto">
          <a:xfrm>
            <a:off x="2565400" y="5021263"/>
            <a:ext cx="601663" cy="6397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2223752" y="51196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62" name="Line 22"/>
          <p:cNvSpPr>
            <a:spLocks noChangeShapeType="1"/>
          </p:cNvSpPr>
          <p:nvPr/>
        </p:nvSpPr>
        <p:spPr bwMode="auto">
          <a:xfrm flipV="1">
            <a:off x="1630363" y="1951038"/>
            <a:ext cx="1028700" cy="874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3" name="Line 23"/>
          <p:cNvSpPr>
            <a:spLocks noChangeShapeType="1"/>
          </p:cNvSpPr>
          <p:nvPr/>
        </p:nvSpPr>
        <p:spPr bwMode="auto">
          <a:xfrm>
            <a:off x="3176588" y="1951038"/>
            <a:ext cx="823912" cy="547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4" name="Line 24"/>
          <p:cNvSpPr>
            <a:spLocks noChangeShapeType="1"/>
          </p:cNvSpPr>
          <p:nvPr/>
        </p:nvSpPr>
        <p:spPr bwMode="auto">
          <a:xfrm>
            <a:off x="1630363" y="3263900"/>
            <a:ext cx="927100" cy="655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>
            <a:off x="1525588" y="3371850"/>
            <a:ext cx="1133475" cy="175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>
            <a:off x="3176588" y="5341938"/>
            <a:ext cx="1649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 flipV="1">
            <a:off x="5340350" y="4246563"/>
            <a:ext cx="514350" cy="876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 flipV="1">
            <a:off x="3071813" y="2933700"/>
            <a:ext cx="1031875" cy="985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>
            <a:off x="4619625" y="2825750"/>
            <a:ext cx="1133475" cy="874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70" name="Line 30"/>
          <p:cNvSpPr>
            <a:spLocks noChangeShapeType="1"/>
          </p:cNvSpPr>
          <p:nvPr/>
        </p:nvSpPr>
        <p:spPr bwMode="auto">
          <a:xfrm flipV="1">
            <a:off x="4619625" y="2168525"/>
            <a:ext cx="102870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71" name="Line 31"/>
          <p:cNvSpPr>
            <a:spLocks noChangeShapeType="1"/>
          </p:cNvSpPr>
          <p:nvPr/>
        </p:nvSpPr>
        <p:spPr bwMode="auto">
          <a:xfrm>
            <a:off x="6267450" y="2168525"/>
            <a:ext cx="82550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72" name="Line 32"/>
          <p:cNvSpPr>
            <a:spLocks noChangeShapeType="1"/>
          </p:cNvSpPr>
          <p:nvPr/>
        </p:nvSpPr>
        <p:spPr bwMode="auto">
          <a:xfrm flipV="1">
            <a:off x="6300788" y="3044825"/>
            <a:ext cx="895350" cy="671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1130300" y="1868488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4" name="Rectangle 34"/>
          <p:cNvSpPr>
            <a:spLocks noChangeArrowheads="1"/>
          </p:cNvSpPr>
          <p:nvPr/>
        </p:nvSpPr>
        <p:spPr bwMode="auto">
          <a:xfrm>
            <a:off x="1484313" y="3144838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5" name="Rectangle 35"/>
          <p:cNvSpPr>
            <a:spLocks noChangeArrowheads="1"/>
          </p:cNvSpPr>
          <p:nvPr/>
        </p:nvSpPr>
        <p:spPr bwMode="auto">
          <a:xfrm>
            <a:off x="2641600" y="2871788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2908300" y="177800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4268788" y="1947863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9478" name="Rectangle 38"/>
          <p:cNvSpPr>
            <a:spLocks noChangeArrowheads="1"/>
          </p:cNvSpPr>
          <p:nvPr/>
        </p:nvSpPr>
        <p:spPr bwMode="auto">
          <a:xfrm>
            <a:off x="4427538" y="2689225"/>
            <a:ext cx="11653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=7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79" name="Rectangle 39"/>
          <p:cNvSpPr>
            <a:spLocks noChangeArrowheads="1"/>
          </p:cNvSpPr>
          <p:nvPr/>
        </p:nvSpPr>
        <p:spPr bwMode="auto">
          <a:xfrm>
            <a:off x="5688013" y="2871788"/>
            <a:ext cx="125996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10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0" name="Rectangle 40"/>
          <p:cNvSpPr>
            <a:spLocks noChangeArrowheads="1"/>
          </p:cNvSpPr>
          <p:nvPr/>
        </p:nvSpPr>
        <p:spPr bwMode="auto">
          <a:xfrm>
            <a:off x="6122988" y="196215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9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4500563" y="4437063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2" name="Rectangle 42"/>
          <p:cNvSpPr>
            <a:spLocks noChangeArrowheads="1"/>
          </p:cNvSpPr>
          <p:nvPr/>
        </p:nvSpPr>
        <p:spPr bwMode="auto">
          <a:xfrm>
            <a:off x="3271838" y="4876800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1023938" y="4384675"/>
            <a:ext cx="11653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a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=5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9484" name="Rectangle 44"/>
          <p:cNvSpPr>
            <a:spLocks noChangeArrowheads="1"/>
          </p:cNvSpPr>
          <p:nvPr/>
        </p:nvSpPr>
        <p:spPr bwMode="auto">
          <a:xfrm>
            <a:off x="7308850" y="2636838"/>
            <a:ext cx="1308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lvl="1" algn="just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finish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6138" y="212939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38917" y="1357187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615" y="32419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31262" y="19795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48421" y="475035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85179" y="11154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52648" y="34486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4284" y="23564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04918" y="46519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16680" y="197954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20697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62" grpId="0" animBg="1"/>
      <p:bldP spid="189463" grpId="0" animBg="1"/>
      <p:bldP spid="189464" grpId="0" animBg="1"/>
      <p:bldP spid="189465" grpId="0" animBg="1"/>
      <p:bldP spid="189466" grpId="0" animBg="1"/>
      <p:bldP spid="189467" grpId="0" animBg="1"/>
      <p:bldP spid="189468" grpId="0" animBg="1"/>
      <p:bldP spid="189469" grpId="0" animBg="1"/>
      <p:bldP spid="189470" grpId="0" animBg="1"/>
      <p:bldP spid="189471" grpId="0" animBg="1"/>
      <p:bldP spid="189472" grpId="0" animBg="1"/>
      <p:bldP spid="2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Latest Time Calculation (2)</a:t>
            </a:r>
          </a:p>
        </p:txBody>
      </p:sp>
      <p:sp>
        <p:nvSpPr>
          <p:cNvPr id="10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B916028-E729-4DC5-958E-89E31E089F6B}" type="slidenum">
              <a:rPr lang="en-US" altLang="ko-KR"/>
              <a:pPr/>
              <a:t>141</a:t>
            </a:fld>
            <a:r>
              <a:rPr lang="en-US" altLang="ko-KR"/>
              <a:t> -</a:t>
            </a:r>
          </a:p>
        </p:txBody>
      </p:sp>
      <p:sp>
        <p:nvSpPr>
          <p:cNvPr id="109" name="Rectangle 3"/>
          <p:cNvSpPr>
            <a:spLocks noChangeArrowheads="1"/>
          </p:cNvSpPr>
          <p:nvPr/>
        </p:nvSpPr>
        <p:spPr bwMode="auto">
          <a:xfrm>
            <a:off x="635757" y="1674813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[0]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635757" y="2165350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[1]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635757" y="2655888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[2]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635757" y="3146425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[3]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3" name="Rectangle 7"/>
          <p:cNvSpPr>
            <a:spLocks noChangeArrowheads="1"/>
          </p:cNvSpPr>
          <p:nvPr/>
        </p:nvSpPr>
        <p:spPr bwMode="auto">
          <a:xfrm>
            <a:off x="635757" y="3636963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[4]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635757" y="4127500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[5]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5" name="Rectangle 9"/>
          <p:cNvSpPr>
            <a:spLocks noChangeArrowheads="1"/>
          </p:cNvSpPr>
          <p:nvPr/>
        </p:nvSpPr>
        <p:spPr bwMode="auto">
          <a:xfrm>
            <a:off x="635757" y="4618038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[6]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6" name="Rectangle 10"/>
          <p:cNvSpPr>
            <a:spLocks noChangeArrowheads="1"/>
          </p:cNvSpPr>
          <p:nvPr/>
        </p:nvSpPr>
        <p:spPr bwMode="auto">
          <a:xfrm>
            <a:off x="635757" y="5108575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[7]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1700213" y="1684338"/>
            <a:ext cx="1085850" cy="4400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" name="Line 12"/>
          <p:cNvSpPr>
            <a:spLocks noChangeShapeType="1"/>
          </p:cNvSpPr>
          <p:nvPr/>
        </p:nvSpPr>
        <p:spPr bwMode="auto">
          <a:xfrm>
            <a:off x="1692275" y="2166938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9" name="Line 13"/>
          <p:cNvSpPr>
            <a:spLocks noChangeShapeType="1"/>
          </p:cNvSpPr>
          <p:nvPr/>
        </p:nvSpPr>
        <p:spPr bwMode="auto">
          <a:xfrm>
            <a:off x="1692275" y="2657475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" name="Line 14"/>
          <p:cNvSpPr>
            <a:spLocks noChangeShapeType="1"/>
          </p:cNvSpPr>
          <p:nvPr/>
        </p:nvSpPr>
        <p:spPr bwMode="auto">
          <a:xfrm>
            <a:off x="1692275" y="3148013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" name="Line 15"/>
          <p:cNvSpPr>
            <a:spLocks noChangeShapeType="1"/>
          </p:cNvSpPr>
          <p:nvPr/>
        </p:nvSpPr>
        <p:spPr bwMode="auto">
          <a:xfrm>
            <a:off x="1692275" y="3638550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" name="Line 16"/>
          <p:cNvSpPr>
            <a:spLocks noChangeShapeType="1"/>
          </p:cNvSpPr>
          <p:nvPr/>
        </p:nvSpPr>
        <p:spPr bwMode="auto">
          <a:xfrm>
            <a:off x="1692275" y="4619625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" name="Line 17"/>
          <p:cNvSpPr>
            <a:spLocks noChangeShapeType="1"/>
          </p:cNvSpPr>
          <p:nvPr/>
        </p:nvSpPr>
        <p:spPr bwMode="auto">
          <a:xfrm>
            <a:off x="1692275" y="4129088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" name="Line 18"/>
          <p:cNvSpPr>
            <a:spLocks noChangeShapeType="1"/>
          </p:cNvSpPr>
          <p:nvPr/>
        </p:nvSpPr>
        <p:spPr bwMode="auto">
          <a:xfrm>
            <a:off x="1692275" y="5110163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2493963" y="3835400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6" name="Line 20"/>
          <p:cNvSpPr>
            <a:spLocks noChangeShapeType="1"/>
          </p:cNvSpPr>
          <p:nvPr/>
        </p:nvSpPr>
        <p:spPr bwMode="auto">
          <a:xfrm>
            <a:off x="2493963" y="4325938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>
            <a:off x="2493963" y="2363788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8" name="Line 22"/>
          <p:cNvSpPr>
            <a:spLocks noChangeShapeType="1"/>
          </p:cNvSpPr>
          <p:nvPr/>
        </p:nvSpPr>
        <p:spPr bwMode="auto">
          <a:xfrm>
            <a:off x="2493963" y="2854325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9" name="Line 23"/>
          <p:cNvSpPr>
            <a:spLocks noChangeShapeType="1"/>
          </p:cNvSpPr>
          <p:nvPr/>
        </p:nvSpPr>
        <p:spPr bwMode="auto">
          <a:xfrm>
            <a:off x="2493963" y="3344863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0" name="Rectangle 24"/>
          <p:cNvSpPr>
            <a:spLocks noChangeArrowheads="1"/>
          </p:cNvSpPr>
          <p:nvPr/>
        </p:nvSpPr>
        <p:spPr bwMode="auto">
          <a:xfrm>
            <a:off x="3206750" y="5668963"/>
            <a:ext cx="1287463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1" name="Line 25"/>
          <p:cNvSpPr>
            <a:spLocks noChangeShapeType="1"/>
          </p:cNvSpPr>
          <p:nvPr/>
        </p:nvSpPr>
        <p:spPr bwMode="auto">
          <a:xfrm>
            <a:off x="4102100" y="566102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2" name="Rectangle 26"/>
          <p:cNvSpPr>
            <a:spLocks noChangeArrowheads="1"/>
          </p:cNvSpPr>
          <p:nvPr/>
        </p:nvSpPr>
        <p:spPr bwMode="auto">
          <a:xfrm>
            <a:off x="4927600" y="56578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33" name="Rectangle 27"/>
          <p:cNvSpPr>
            <a:spLocks noChangeArrowheads="1"/>
          </p:cNvSpPr>
          <p:nvPr/>
        </p:nvSpPr>
        <p:spPr bwMode="auto">
          <a:xfrm>
            <a:off x="4913313" y="5668963"/>
            <a:ext cx="1287462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4" name="Line 28"/>
          <p:cNvSpPr>
            <a:spLocks noChangeShapeType="1"/>
          </p:cNvSpPr>
          <p:nvPr/>
        </p:nvSpPr>
        <p:spPr bwMode="auto">
          <a:xfrm>
            <a:off x="5707063" y="566102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5" name="Rectangle 29"/>
          <p:cNvSpPr>
            <a:spLocks noChangeArrowheads="1"/>
          </p:cNvSpPr>
          <p:nvPr/>
        </p:nvSpPr>
        <p:spPr bwMode="auto">
          <a:xfrm>
            <a:off x="2789238" y="2179638"/>
            <a:ext cx="79692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36" name="Rectangle 30"/>
          <p:cNvSpPr>
            <a:spLocks noChangeArrowheads="1"/>
          </p:cNvSpPr>
          <p:nvPr/>
        </p:nvSpPr>
        <p:spPr bwMode="auto">
          <a:xfrm>
            <a:off x="3206750" y="2178050"/>
            <a:ext cx="1287463" cy="376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7" name="Line 31"/>
          <p:cNvSpPr>
            <a:spLocks noChangeShapeType="1"/>
          </p:cNvSpPr>
          <p:nvPr/>
        </p:nvSpPr>
        <p:spPr bwMode="auto">
          <a:xfrm>
            <a:off x="4102100" y="2170113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8" name="Rectangle 32"/>
          <p:cNvSpPr>
            <a:spLocks noChangeArrowheads="1"/>
          </p:cNvSpPr>
          <p:nvPr/>
        </p:nvSpPr>
        <p:spPr bwMode="auto">
          <a:xfrm>
            <a:off x="2771775" y="26574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39" name="Rectangle 33"/>
          <p:cNvSpPr>
            <a:spLocks noChangeArrowheads="1"/>
          </p:cNvSpPr>
          <p:nvPr/>
        </p:nvSpPr>
        <p:spPr bwMode="auto">
          <a:xfrm>
            <a:off x="3206750" y="2668588"/>
            <a:ext cx="1287463" cy="374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0" name="Line 34"/>
          <p:cNvSpPr>
            <a:spLocks noChangeShapeType="1"/>
          </p:cNvSpPr>
          <p:nvPr/>
        </p:nvSpPr>
        <p:spPr bwMode="auto">
          <a:xfrm>
            <a:off x="4102100" y="265906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1" name="Rectangle 35"/>
          <p:cNvSpPr>
            <a:spLocks noChangeArrowheads="1"/>
          </p:cNvSpPr>
          <p:nvPr/>
        </p:nvSpPr>
        <p:spPr bwMode="auto">
          <a:xfrm>
            <a:off x="2771775" y="31480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42" name="Rectangle 36"/>
          <p:cNvSpPr>
            <a:spLocks noChangeArrowheads="1"/>
          </p:cNvSpPr>
          <p:nvPr/>
        </p:nvSpPr>
        <p:spPr bwMode="auto">
          <a:xfrm>
            <a:off x="3206750" y="3159125"/>
            <a:ext cx="1287463" cy="374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3" name="Line 37"/>
          <p:cNvSpPr>
            <a:spLocks noChangeShapeType="1"/>
          </p:cNvSpPr>
          <p:nvPr/>
        </p:nvSpPr>
        <p:spPr bwMode="auto">
          <a:xfrm>
            <a:off x="4102100" y="3149600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4" name="Line 38"/>
          <p:cNvSpPr>
            <a:spLocks noChangeShapeType="1"/>
          </p:cNvSpPr>
          <p:nvPr/>
        </p:nvSpPr>
        <p:spPr bwMode="auto">
          <a:xfrm>
            <a:off x="4302125" y="5856288"/>
            <a:ext cx="601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5" name="Line 39"/>
          <p:cNvSpPr>
            <a:spLocks noChangeShapeType="1"/>
          </p:cNvSpPr>
          <p:nvPr/>
        </p:nvSpPr>
        <p:spPr bwMode="auto">
          <a:xfrm>
            <a:off x="4302125" y="5293611"/>
            <a:ext cx="601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6" name="Rectangle 40"/>
          <p:cNvSpPr>
            <a:spLocks noChangeArrowheads="1"/>
          </p:cNvSpPr>
          <p:nvPr/>
        </p:nvSpPr>
        <p:spPr bwMode="auto">
          <a:xfrm>
            <a:off x="4953000" y="509517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47" name="Rectangle 41"/>
          <p:cNvSpPr>
            <a:spLocks noChangeArrowheads="1"/>
          </p:cNvSpPr>
          <p:nvPr/>
        </p:nvSpPr>
        <p:spPr bwMode="auto">
          <a:xfrm>
            <a:off x="4913313" y="5104698"/>
            <a:ext cx="1287462" cy="376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8" name="Line 42"/>
          <p:cNvSpPr>
            <a:spLocks noChangeShapeType="1"/>
          </p:cNvSpPr>
          <p:nvPr/>
        </p:nvSpPr>
        <p:spPr bwMode="auto">
          <a:xfrm>
            <a:off x="5707063" y="5096761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49" name="Line 43"/>
          <p:cNvSpPr>
            <a:spLocks noChangeShapeType="1"/>
          </p:cNvSpPr>
          <p:nvPr/>
        </p:nvSpPr>
        <p:spPr bwMode="auto">
          <a:xfrm>
            <a:off x="2493963" y="4814888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0" name="Line 44"/>
          <p:cNvSpPr>
            <a:spLocks noChangeShapeType="1"/>
          </p:cNvSpPr>
          <p:nvPr/>
        </p:nvSpPr>
        <p:spPr bwMode="auto">
          <a:xfrm>
            <a:off x="2493963" y="5305425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1" name="Rectangle 45"/>
          <p:cNvSpPr>
            <a:spLocks noChangeArrowheads="1"/>
          </p:cNvSpPr>
          <p:nvPr/>
        </p:nvSpPr>
        <p:spPr bwMode="auto">
          <a:xfrm>
            <a:off x="2792413" y="36385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52" name="Rectangle 46"/>
          <p:cNvSpPr>
            <a:spLocks noChangeArrowheads="1"/>
          </p:cNvSpPr>
          <p:nvPr/>
        </p:nvSpPr>
        <p:spPr bwMode="auto">
          <a:xfrm>
            <a:off x="3206750" y="3648075"/>
            <a:ext cx="1287463" cy="376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3" name="Line 47"/>
          <p:cNvSpPr>
            <a:spLocks noChangeShapeType="1"/>
          </p:cNvSpPr>
          <p:nvPr/>
        </p:nvSpPr>
        <p:spPr bwMode="auto">
          <a:xfrm>
            <a:off x="4102100" y="3640138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4" name="Rectangle 48"/>
          <p:cNvSpPr>
            <a:spLocks noChangeArrowheads="1"/>
          </p:cNvSpPr>
          <p:nvPr/>
        </p:nvSpPr>
        <p:spPr bwMode="auto">
          <a:xfrm>
            <a:off x="2771775" y="41290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55" name="Rectangle 49"/>
          <p:cNvSpPr>
            <a:spLocks noChangeArrowheads="1"/>
          </p:cNvSpPr>
          <p:nvPr/>
        </p:nvSpPr>
        <p:spPr bwMode="auto">
          <a:xfrm>
            <a:off x="3206750" y="4138613"/>
            <a:ext cx="1287463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6" name="Line 50"/>
          <p:cNvSpPr>
            <a:spLocks noChangeShapeType="1"/>
          </p:cNvSpPr>
          <p:nvPr/>
        </p:nvSpPr>
        <p:spPr bwMode="auto">
          <a:xfrm>
            <a:off x="4102100" y="41306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7" name="Rectangle 51"/>
          <p:cNvSpPr>
            <a:spLocks noChangeArrowheads="1"/>
          </p:cNvSpPr>
          <p:nvPr/>
        </p:nvSpPr>
        <p:spPr bwMode="auto">
          <a:xfrm>
            <a:off x="2771775" y="46196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58" name="Rectangle 52"/>
          <p:cNvSpPr>
            <a:spLocks noChangeArrowheads="1"/>
          </p:cNvSpPr>
          <p:nvPr/>
        </p:nvSpPr>
        <p:spPr bwMode="auto">
          <a:xfrm>
            <a:off x="3206750" y="4629150"/>
            <a:ext cx="1287463" cy="376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9" name="Line 53"/>
          <p:cNvSpPr>
            <a:spLocks noChangeShapeType="1"/>
          </p:cNvSpPr>
          <p:nvPr/>
        </p:nvSpPr>
        <p:spPr bwMode="auto">
          <a:xfrm>
            <a:off x="4102100" y="4621213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0" name="Rectangle 54"/>
          <p:cNvSpPr>
            <a:spLocks noChangeArrowheads="1"/>
          </p:cNvSpPr>
          <p:nvPr/>
        </p:nvSpPr>
        <p:spPr bwMode="auto">
          <a:xfrm>
            <a:off x="2771775" y="51101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61" name="Rectangle 55"/>
          <p:cNvSpPr>
            <a:spLocks noChangeArrowheads="1"/>
          </p:cNvSpPr>
          <p:nvPr/>
        </p:nvSpPr>
        <p:spPr bwMode="auto">
          <a:xfrm>
            <a:off x="3206750" y="5119688"/>
            <a:ext cx="1287463" cy="3762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2" name="Line 56"/>
          <p:cNvSpPr>
            <a:spLocks noChangeShapeType="1"/>
          </p:cNvSpPr>
          <p:nvPr/>
        </p:nvSpPr>
        <p:spPr bwMode="auto">
          <a:xfrm>
            <a:off x="4102100" y="5111750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3" name="Line 57"/>
          <p:cNvSpPr>
            <a:spLocks noChangeShapeType="1"/>
          </p:cNvSpPr>
          <p:nvPr/>
        </p:nvSpPr>
        <p:spPr bwMode="auto">
          <a:xfrm>
            <a:off x="2295525" y="1679575"/>
            <a:ext cx="0" cy="4413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" name="Line 58"/>
          <p:cNvSpPr>
            <a:spLocks noChangeShapeType="1"/>
          </p:cNvSpPr>
          <p:nvPr/>
        </p:nvSpPr>
        <p:spPr bwMode="auto">
          <a:xfrm>
            <a:off x="1692275" y="5600700"/>
            <a:ext cx="1101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" name="Rectangle 59"/>
          <p:cNvSpPr>
            <a:spLocks noChangeArrowheads="1"/>
          </p:cNvSpPr>
          <p:nvPr/>
        </p:nvSpPr>
        <p:spPr bwMode="auto">
          <a:xfrm>
            <a:off x="635757" y="5595938"/>
            <a:ext cx="10708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r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[8]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66" name="Rectangle 60"/>
          <p:cNvSpPr>
            <a:spLocks noChangeArrowheads="1"/>
          </p:cNvSpPr>
          <p:nvPr/>
        </p:nvSpPr>
        <p:spPr bwMode="auto">
          <a:xfrm>
            <a:off x="1403350" y="17002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67" name="Rectangle 61"/>
          <p:cNvSpPr>
            <a:spLocks noChangeArrowheads="1"/>
          </p:cNvSpPr>
          <p:nvPr/>
        </p:nvSpPr>
        <p:spPr bwMode="auto">
          <a:xfrm>
            <a:off x="1403350" y="22050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8" name="Rectangle 62"/>
          <p:cNvSpPr>
            <a:spLocks noChangeArrowheads="1"/>
          </p:cNvSpPr>
          <p:nvPr/>
        </p:nvSpPr>
        <p:spPr bwMode="auto">
          <a:xfrm>
            <a:off x="1403350" y="27082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69" name="Rectangle 63"/>
          <p:cNvSpPr>
            <a:spLocks noChangeArrowheads="1"/>
          </p:cNvSpPr>
          <p:nvPr/>
        </p:nvSpPr>
        <p:spPr bwMode="auto">
          <a:xfrm>
            <a:off x="1403350" y="31416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0" name="Rectangle 64"/>
          <p:cNvSpPr>
            <a:spLocks noChangeArrowheads="1"/>
          </p:cNvSpPr>
          <p:nvPr/>
        </p:nvSpPr>
        <p:spPr bwMode="auto">
          <a:xfrm>
            <a:off x="1403350" y="36449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1403350" y="41497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1403350" y="46529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3" name="Rectangle 67"/>
          <p:cNvSpPr>
            <a:spLocks noChangeArrowheads="1"/>
          </p:cNvSpPr>
          <p:nvPr/>
        </p:nvSpPr>
        <p:spPr bwMode="auto">
          <a:xfrm>
            <a:off x="1403350" y="51577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4" name="Rectangle 68"/>
          <p:cNvSpPr>
            <a:spLocks noChangeArrowheads="1"/>
          </p:cNvSpPr>
          <p:nvPr/>
        </p:nvSpPr>
        <p:spPr bwMode="auto">
          <a:xfrm>
            <a:off x="1398588" y="55895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5" name="Rectangle 69"/>
          <p:cNvSpPr>
            <a:spLocks noChangeArrowheads="1"/>
          </p:cNvSpPr>
          <p:nvPr/>
        </p:nvSpPr>
        <p:spPr bwMode="auto">
          <a:xfrm>
            <a:off x="3276600" y="56578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6" name="Rectangle 70"/>
          <p:cNvSpPr>
            <a:spLocks noChangeArrowheads="1"/>
          </p:cNvSpPr>
          <p:nvPr/>
        </p:nvSpPr>
        <p:spPr bwMode="auto">
          <a:xfrm>
            <a:off x="3255963" y="21669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7" name="Rectangle 71"/>
          <p:cNvSpPr>
            <a:spLocks noChangeArrowheads="1"/>
          </p:cNvSpPr>
          <p:nvPr/>
        </p:nvSpPr>
        <p:spPr bwMode="auto">
          <a:xfrm>
            <a:off x="3255963" y="26574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8" name="Rectangle 72"/>
          <p:cNvSpPr>
            <a:spLocks noChangeArrowheads="1"/>
          </p:cNvSpPr>
          <p:nvPr/>
        </p:nvSpPr>
        <p:spPr bwMode="auto">
          <a:xfrm>
            <a:off x="3270250" y="31480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79" name="Rectangle 73"/>
          <p:cNvSpPr>
            <a:spLocks noChangeArrowheads="1"/>
          </p:cNvSpPr>
          <p:nvPr/>
        </p:nvSpPr>
        <p:spPr bwMode="auto">
          <a:xfrm>
            <a:off x="3297238" y="36385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0" name="Rectangle 74"/>
          <p:cNvSpPr>
            <a:spLocks noChangeArrowheads="1"/>
          </p:cNvSpPr>
          <p:nvPr/>
        </p:nvSpPr>
        <p:spPr bwMode="auto">
          <a:xfrm>
            <a:off x="3276600" y="41290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81" name="Rectangle 75"/>
          <p:cNvSpPr>
            <a:spLocks noChangeArrowheads="1"/>
          </p:cNvSpPr>
          <p:nvPr/>
        </p:nvSpPr>
        <p:spPr bwMode="auto">
          <a:xfrm>
            <a:off x="3276600" y="46196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8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2" name="Rectangle 76"/>
          <p:cNvSpPr>
            <a:spLocks noChangeArrowheads="1"/>
          </p:cNvSpPr>
          <p:nvPr/>
        </p:nvSpPr>
        <p:spPr bwMode="auto">
          <a:xfrm>
            <a:off x="3276600" y="51101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3" name="Line 77"/>
          <p:cNvSpPr>
            <a:spLocks noChangeShapeType="1"/>
          </p:cNvSpPr>
          <p:nvPr/>
        </p:nvSpPr>
        <p:spPr bwMode="auto">
          <a:xfrm>
            <a:off x="3598863" y="566102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4" name="Line 78"/>
          <p:cNvSpPr>
            <a:spLocks noChangeShapeType="1"/>
          </p:cNvSpPr>
          <p:nvPr/>
        </p:nvSpPr>
        <p:spPr bwMode="auto">
          <a:xfrm>
            <a:off x="3598863" y="2170113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5" name="Line 79"/>
          <p:cNvSpPr>
            <a:spLocks noChangeShapeType="1"/>
          </p:cNvSpPr>
          <p:nvPr/>
        </p:nvSpPr>
        <p:spPr bwMode="auto">
          <a:xfrm>
            <a:off x="3598863" y="265906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6" name="Line 80"/>
          <p:cNvSpPr>
            <a:spLocks noChangeShapeType="1"/>
          </p:cNvSpPr>
          <p:nvPr/>
        </p:nvSpPr>
        <p:spPr bwMode="auto">
          <a:xfrm>
            <a:off x="3598863" y="3149600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7" name="Line 81"/>
          <p:cNvSpPr>
            <a:spLocks noChangeShapeType="1"/>
          </p:cNvSpPr>
          <p:nvPr/>
        </p:nvSpPr>
        <p:spPr bwMode="auto">
          <a:xfrm>
            <a:off x="3598863" y="3640138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8" name="Line 82"/>
          <p:cNvSpPr>
            <a:spLocks noChangeShapeType="1"/>
          </p:cNvSpPr>
          <p:nvPr/>
        </p:nvSpPr>
        <p:spPr bwMode="auto">
          <a:xfrm>
            <a:off x="3598863" y="41306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" name="Line 83"/>
          <p:cNvSpPr>
            <a:spLocks noChangeShapeType="1"/>
          </p:cNvSpPr>
          <p:nvPr/>
        </p:nvSpPr>
        <p:spPr bwMode="auto">
          <a:xfrm>
            <a:off x="3598863" y="4621213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0" name="Line 84"/>
          <p:cNvSpPr>
            <a:spLocks noChangeShapeType="1"/>
          </p:cNvSpPr>
          <p:nvPr/>
        </p:nvSpPr>
        <p:spPr bwMode="auto">
          <a:xfrm>
            <a:off x="3598863" y="5111750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1" name="Line 85"/>
          <p:cNvSpPr>
            <a:spLocks noChangeShapeType="1"/>
          </p:cNvSpPr>
          <p:nvPr/>
        </p:nvSpPr>
        <p:spPr bwMode="auto">
          <a:xfrm>
            <a:off x="5305425" y="566102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2" name="Line 86"/>
          <p:cNvSpPr>
            <a:spLocks noChangeShapeType="1"/>
          </p:cNvSpPr>
          <p:nvPr/>
        </p:nvSpPr>
        <p:spPr bwMode="auto">
          <a:xfrm>
            <a:off x="5305425" y="5096761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3" name="Rectangle 87"/>
          <p:cNvSpPr>
            <a:spLocks noChangeArrowheads="1"/>
          </p:cNvSpPr>
          <p:nvPr/>
        </p:nvSpPr>
        <p:spPr bwMode="auto">
          <a:xfrm>
            <a:off x="4500563" y="56578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94" name="Rectangle 88"/>
          <p:cNvSpPr>
            <a:spLocks noChangeArrowheads="1"/>
          </p:cNvSpPr>
          <p:nvPr/>
        </p:nvSpPr>
        <p:spPr bwMode="auto">
          <a:xfrm>
            <a:off x="4500563" y="509517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95" name="Rectangle 89"/>
          <p:cNvSpPr>
            <a:spLocks noChangeArrowheads="1"/>
          </p:cNvSpPr>
          <p:nvPr/>
        </p:nvSpPr>
        <p:spPr bwMode="auto">
          <a:xfrm>
            <a:off x="1100138" y="1268413"/>
            <a:ext cx="135293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count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96" name="Rectangle 90"/>
          <p:cNvSpPr>
            <a:spLocks noChangeArrowheads="1"/>
          </p:cNvSpPr>
          <p:nvPr/>
        </p:nvSpPr>
        <p:spPr bwMode="auto">
          <a:xfrm>
            <a:off x="1908175" y="1268413"/>
            <a:ext cx="12118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link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197" name="Line 91"/>
          <p:cNvSpPr>
            <a:spLocks noChangeShapeType="1"/>
          </p:cNvSpPr>
          <p:nvPr/>
        </p:nvSpPr>
        <p:spPr bwMode="auto">
          <a:xfrm flipH="1">
            <a:off x="4067175" y="2205038"/>
            <a:ext cx="4333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8" name="Line 92"/>
          <p:cNvSpPr>
            <a:spLocks noChangeShapeType="1"/>
          </p:cNvSpPr>
          <p:nvPr/>
        </p:nvSpPr>
        <p:spPr bwMode="auto">
          <a:xfrm flipH="1">
            <a:off x="4067175" y="2708275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9" name="Line 93"/>
          <p:cNvSpPr>
            <a:spLocks noChangeShapeType="1"/>
          </p:cNvSpPr>
          <p:nvPr/>
        </p:nvSpPr>
        <p:spPr bwMode="auto">
          <a:xfrm flipH="1">
            <a:off x="4067175" y="3140075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0" name="Line 94"/>
          <p:cNvSpPr>
            <a:spLocks noChangeShapeType="1"/>
          </p:cNvSpPr>
          <p:nvPr/>
        </p:nvSpPr>
        <p:spPr bwMode="auto">
          <a:xfrm flipH="1">
            <a:off x="4067175" y="4149725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1" name="Line 95"/>
          <p:cNvSpPr>
            <a:spLocks noChangeShapeType="1"/>
          </p:cNvSpPr>
          <p:nvPr/>
        </p:nvSpPr>
        <p:spPr bwMode="auto">
          <a:xfrm flipH="1">
            <a:off x="4067175" y="4652963"/>
            <a:ext cx="4333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2" name="Line 97"/>
          <p:cNvSpPr>
            <a:spLocks noChangeShapeType="1"/>
          </p:cNvSpPr>
          <p:nvPr/>
        </p:nvSpPr>
        <p:spPr bwMode="auto">
          <a:xfrm flipH="1">
            <a:off x="5724525" y="5101523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3" name="Line 98"/>
          <p:cNvSpPr>
            <a:spLocks noChangeShapeType="1"/>
          </p:cNvSpPr>
          <p:nvPr/>
        </p:nvSpPr>
        <p:spPr bwMode="auto">
          <a:xfrm flipH="1">
            <a:off x="5719763" y="5657850"/>
            <a:ext cx="4333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4" name="Rectangle 99"/>
          <p:cNvSpPr>
            <a:spLocks noChangeArrowheads="1"/>
          </p:cNvSpPr>
          <p:nvPr/>
        </p:nvSpPr>
        <p:spPr bwMode="auto">
          <a:xfrm>
            <a:off x="2916238" y="1268413"/>
            <a:ext cx="17761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duration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05" name="Rectangle 100"/>
          <p:cNvSpPr>
            <a:spLocks noChangeArrowheads="1"/>
          </p:cNvSpPr>
          <p:nvPr/>
        </p:nvSpPr>
        <p:spPr bwMode="auto">
          <a:xfrm>
            <a:off x="2555875" y="981075"/>
            <a:ext cx="149399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vertex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06" name="Line 101"/>
          <p:cNvSpPr>
            <a:spLocks noChangeShapeType="1"/>
          </p:cNvSpPr>
          <p:nvPr/>
        </p:nvSpPr>
        <p:spPr bwMode="auto">
          <a:xfrm flipH="1">
            <a:off x="2339975" y="1773238"/>
            <a:ext cx="4333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7" name="Rectangle 102"/>
          <p:cNvSpPr>
            <a:spLocks noChangeArrowheads="1"/>
          </p:cNvSpPr>
          <p:nvPr/>
        </p:nvSpPr>
        <p:spPr bwMode="auto">
          <a:xfrm>
            <a:off x="2843213" y="56610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08" name="Line 103"/>
          <p:cNvSpPr>
            <a:spLocks noChangeShapeType="1"/>
          </p:cNvSpPr>
          <p:nvPr/>
        </p:nvSpPr>
        <p:spPr bwMode="auto">
          <a:xfrm>
            <a:off x="2484438" y="5805488"/>
            <a:ext cx="701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09" name="Text Box 104"/>
          <p:cNvSpPr txBox="1">
            <a:spLocks noChangeArrowheads="1"/>
          </p:cNvSpPr>
          <p:nvPr/>
        </p:nvSpPr>
        <p:spPr bwMode="auto">
          <a:xfrm>
            <a:off x="4894901" y="1175101"/>
            <a:ext cx="3922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Consolas" pitchFamily="49" charset="0"/>
              </a:rPr>
              <a:t>Inverse adjacency list</a:t>
            </a:r>
          </a:p>
        </p:txBody>
      </p:sp>
      <p:cxnSp>
        <p:nvCxnSpPr>
          <p:cNvPr id="210" name="직선 화살표 연결선 209"/>
          <p:cNvCxnSpPr>
            <a:endCxn id="136" idx="0"/>
          </p:cNvCxnSpPr>
          <p:nvPr/>
        </p:nvCxnSpPr>
        <p:spPr bwMode="auto">
          <a:xfrm>
            <a:off x="3819607" y="1556544"/>
            <a:ext cx="30875" cy="621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1" name="직선 화살표 연결선 210"/>
          <p:cNvCxnSpPr/>
          <p:nvPr/>
        </p:nvCxnSpPr>
        <p:spPr bwMode="auto">
          <a:xfrm flipH="1">
            <a:off x="3302875" y="1290195"/>
            <a:ext cx="1" cy="8751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</p:spPr>
      </p:cxnSp>
      <p:sp>
        <p:nvSpPr>
          <p:cNvPr id="212" name="Rectangle 40"/>
          <p:cNvSpPr>
            <a:spLocks noChangeArrowheads="1"/>
          </p:cNvSpPr>
          <p:nvPr/>
        </p:nvSpPr>
        <p:spPr bwMode="auto">
          <a:xfrm>
            <a:off x="4905375" y="3659889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13" name="Rectangle 41"/>
          <p:cNvSpPr>
            <a:spLocks noChangeArrowheads="1"/>
          </p:cNvSpPr>
          <p:nvPr/>
        </p:nvSpPr>
        <p:spPr bwMode="auto">
          <a:xfrm>
            <a:off x="4865688" y="3669414"/>
            <a:ext cx="1287462" cy="376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4" name="Line 42"/>
          <p:cNvSpPr>
            <a:spLocks noChangeShapeType="1"/>
          </p:cNvSpPr>
          <p:nvPr/>
        </p:nvSpPr>
        <p:spPr bwMode="auto">
          <a:xfrm>
            <a:off x="5659438" y="3661477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5" name="Line 86"/>
          <p:cNvSpPr>
            <a:spLocks noChangeShapeType="1"/>
          </p:cNvSpPr>
          <p:nvPr/>
        </p:nvSpPr>
        <p:spPr bwMode="auto">
          <a:xfrm>
            <a:off x="5257800" y="3661477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6" name="Line 97"/>
          <p:cNvSpPr>
            <a:spLocks noChangeShapeType="1"/>
          </p:cNvSpPr>
          <p:nvPr/>
        </p:nvSpPr>
        <p:spPr bwMode="auto">
          <a:xfrm flipH="1">
            <a:off x="5676900" y="3666239"/>
            <a:ext cx="433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7" name="Line 39"/>
          <p:cNvSpPr>
            <a:spLocks noChangeShapeType="1"/>
          </p:cNvSpPr>
          <p:nvPr/>
        </p:nvSpPr>
        <p:spPr bwMode="auto">
          <a:xfrm>
            <a:off x="4264025" y="3823586"/>
            <a:ext cx="601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8" name="Rectangle 40"/>
          <p:cNvSpPr>
            <a:spLocks noChangeArrowheads="1"/>
          </p:cNvSpPr>
          <p:nvPr/>
        </p:nvSpPr>
        <p:spPr bwMode="auto">
          <a:xfrm>
            <a:off x="4425467" y="3669414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99423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Latest Time Calculation (3)</a:t>
            </a:r>
            <a:endParaRPr lang="ko-KR" altLang="en-US" dirty="0"/>
          </a:p>
        </p:txBody>
      </p:sp>
      <p:sp>
        <p:nvSpPr>
          <p:cNvPr id="43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D31362C-5EE8-4CE1-AAB6-8416FEFB16AD}" type="slidenum">
              <a:rPr lang="en-US" altLang="ko-KR"/>
              <a:pPr/>
              <a:t>142</a:t>
            </a:fld>
            <a:r>
              <a:rPr lang="en-US" altLang="ko-KR"/>
              <a:t> -</a:t>
            </a:r>
          </a:p>
        </p:txBody>
      </p:sp>
      <p:grpSp>
        <p:nvGrpSpPr>
          <p:cNvPr id="848" name="Group 3"/>
          <p:cNvGrpSpPr>
            <a:grpSpLocks/>
          </p:cNvGrpSpPr>
          <p:nvPr/>
        </p:nvGrpSpPr>
        <p:grpSpPr bwMode="auto">
          <a:xfrm>
            <a:off x="447675" y="1196975"/>
            <a:ext cx="8239125" cy="4130675"/>
            <a:chOff x="282" y="754"/>
            <a:chExt cx="5190" cy="2602"/>
          </a:xfrm>
        </p:grpSpPr>
        <p:sp>
          <p:nvSpPr>
            <p:cNvPr id="849" name="Rectangle 4"/>
            <p:cNvSpPr>
              <a:spLocks noChangeArrowheads="1"/>
            </p:cNvSpPr>
            <p:nvPr/>
          </p:nvSpPr>
          <p:spPr bwMode="auto">
            <a:xfrm>
              <a:off x="376" y="771"/>
              <a:ext cx="53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latest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50" name="Rectangle 5"/>
            <p:cNvSpPr>
              <a:spLocks noChangeArrowheads="1"/>
            </p:cNvSpPr>
            <p:nvPr/>
          </p:nvSpPr>
          <p:spPr bwMode="auto">
            <a:xfrm>
              <a:off x="799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51" name="Rectangle 6"/>
            <p:cNvSpPr>
              <a:spLocks noChangeArrowheads="1"/>
            </p:cNvSpPr>
            <p:nvPr/>
          </p:nvSpPr>
          <p:spPr bwMode="auto">
            <a:xfrm>
              <a:off x="1373" y="77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[0]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52" name="Rectangle 7"/>
            <p:cNvSpPr>
              <a:spLocks noChangeArrowheads="1"/>
            </p:cNvSpPr>
            <p:nvPr/>
          </p:nvSpPr>
          <p:spPr bwMode="auto">
            <a:xfrm>
              <a:off x="1592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53" name="Rectangle 8"/>
            <p:cNvSpPr>
              <a:spLocks noChangeArrowheads="1"/>
            </p:cNvSpPr>
            <p:nvPr/>
          </p:nvSpPr>
          <p:spPr bwMode="auto">
            <a:xfrm>
              <a:off x="1776" y="77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[1]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54" name="Rectangle 9"/>
            <p:cNvSpPr>
              <a:spLocks noChangeArrowheads="1"/>
            </p:cNvSpPr>
            <p:nvPr/>
          </p:nvSpPr>
          <p:spPr bwMode="auto">
            <a:xfrm>
              <a:off x="1982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55" name="Rectangle 10"/>
            <p:cNvSpPr>
              <a:spLocks noChangeArrowheads="1"/>
            </p:cNvSpPr>
            <p:nvPr/>
          </p:nvSpPr>
          <p:spPr bwMode="auto">
            <a:xfrm>
              <a:off x="2153" y="77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[2]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56" name="Rectangle 11"/>
            <p:cNvSpPr>
              <a:spLocks noChangeArrowheads="1"/>
            </p:cNvSpPr>
            <p:nvPr/>
          </p:nvSpPr>
          <p:spPr bwMode="auto">
            <a:xfrm>
              <a:off x="2373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57" name="Rectangle 12"/>
            <p:cNvSpPr>
              <a:spLocks noChangeArrowheads="1"/>
            </p:cNvSpPr>
            <p:nvPr/>
          </p:nvSpPr>
          <p:spPr bwMode="auto">
            <a:xfrm>
              <a:off x="2544" y="77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[3]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58" name="Rectangle 13"/>
            <p:cNvSpPr>
              <a:spLocks noChangeArrowheads="1"/>
            </p:cNvSpPr>
            <p:nvPr/>
          </p:nvSpPr>
          <p:spPr bwMode="auto">
            <a:xfrm>
              <a:off x="2763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59" name="Rectangle 14"/>
            <p:cNvSpPr>
              <a:spLocks noChangeArrowheads="1"/>
            </p:cNvSpPr>
            <p:nvPr/>
          </p:nvSpPr>
          <p:spPr bwMode="auto">
            <a:xfrm>
              <a:off x="2934" y="77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[4]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60" name="Rectangle 15"/>
            <p:cNvSpPr>
              <a:spLocks noChangeArrowheads="1"/>
            </p:cNvSpPr>
            <p:nvPr/>
          </p:nvSpPr>
          <p:spPr bwMode="auto">
            <a:xfrm>
              <a:off x="3154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61" name="Rectangle 16"/>
            <p:cNvSpPr>
              <a:spLocks noChangeArrowheads="1"/>
            </p:cNvSpPr>
            <p:nvPr/>
          </p:nvSpPr>
          <p:spPr bwMode="auto">
            <a:xfrm>
              <a:off x="3319" y="77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[5]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62" name="Rectangle 17"/>
            <p:cNvSpPr>
              <a:spLocks noChangeArrowheads="1"/>
            </p:cNvSpPr>
            <p:nvPr/>
          </p:nvSpPr>
          <p:spPr bwMode="auto">
            <a:xfrm>
              <a:off x="3539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63" name="Rectangle 18"/>
            <p:cNvSpPr>
              <a:spLocks noChangeArrowheads="1"/>
            </p:cNvSpPr>
            <p:nvPr/>
          </p:nvSpPr>
          <p:spPr bwMode="auto">
            <a:xfrm>
              <a:off x="3710" y="77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[6]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64" name="Rectangle 19"/>
            <p:cNvSpPr>
              <a:spLocks noChangeArrowheads="1"/>
            </p:cNvSpPr>
            <p:nvPr/>
          </p:nvSpPr>
          <p:spPr bwMode="auto">
            <a:xfrm>
              <a:off x="3929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65" name="Rectangle 20"/>
            <p:cNvSpPr>
              <a:spLocks noChangeArrowheads="1"/>
            </p:cNvSpPr>
            <p:nvPr/>
          </p:nvSpPr>
          <p:spPr bwMode="auto">
            <a:xfrm>
              <a:off x="4106" y="77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[7]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66" name="Rectangle 21"/>
            <p:cNvSpPr>
              <a:spLocks noChangeArrowheads="1"/>
            </p:cNvSpPr>
            <p:nvPr/>
          </p:nvSpPr>
          <p:spPr bwMode="auto">
            <a:xfrm>
              <a:off x="4325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67" name="Rectangle 22"/>
            <p:cNvSpPr>
              <a:spLocks noChangeArrowheads="1"/>
            </p:cNvSpPr>
            <p:nvPr/>
          </p:nvSpPr>
          <p:spPr bwMode="auto">
            <a:xfrm>
              <a:off x="4496" y="771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[8]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68" name="Rectangle 23"/>
            <p:cNvSpPr>
              <a:spLocks noChangeArrowheads="1"/>
            </p:cNvSpPr>
            <p:nvPr/>
          </p:nvSpPr>
          <p:spPr bwMode="auto">
            <a:xfrm>
              <a:off x="4715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69" name="Rectangle 24"/>
            <p:cNvSpPr>
              <a:spLocks noChangeArrowheads="1"/>
            </p:cNvSpPr>
            <p:nvPr/>
          </p:nvSpPr>
          <p:spPr bwMode="auto">
            <a:xfrm>
              <a:off x="4860" y="771"/>
              <a:ext cx="44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stack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870" name="Rectangle 25"/>
            <p:cNvSpPr>
              <a:spLocks noChangeArrowheads="1"/>
            </p:cNvSpPr>
            <p:nvPr/>
          </p:nvSpPr>
          <p:spPr bwMode="auto">
            <a:xfrm>
              <a:off x="5258" y="771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871" name="Rectangle 26"/>
            <p:cNvSpPr>
              <a:spLocks noChangeArrowheads="1"/>
            </p:cNvSpPr>
            <p:nvPr/>
          </p:nvSpPr>
          <p:spPr bwMode="auto">
            <a:xfrm>
              <a:off x="282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72" name="Line 27"/>
            <p:cNvSpPr>
              <a:spLocks noChangeShapeType="1"/>
            </p:cNvSpPr>
            <p:nvPr/>
          </p:nvSpPr>
          <p:spPr bwMode="auto">
            <a:xfrm>
              <a:off x="282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73" name="Line 28"/>
            <p:cNvSpPr>
              <a:spLocks noChangeShapeType="1"/>
            </p:cNvSpPr>
            <p:nvPr/>
          </p:nvSpPr>
          <p:spPr bwMode="auto">
            <a:xfrm>
              <a:off x="282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74" name="Rectangle 29"/>
            <p:cNvSpPr>
              <a:spLocks noChangeArrowheads="1"/>
            </p:cNvSpPr>
            <p:nvPr/>
          </p:nvSpPr>
          <p:spPr bwMode="auto">
            <a:xfrm>
              <a:off x="282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75" name="Line 30"/>
            <p:cNvSpPr>
              <a:spLocks noChangeShapeType="1"/>
            </p:cNvSpPr>
            <p:nvPr/>
          </p:nvSpPr>
          <p:spPr bwMode="auto">
            <a:xfrm>
              <a:off x="282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76" name="Line 31"/>
            <p:cNvSpPr>
              <a:spLocks noChangeShapeType="1"/>
            </p:cNvSpPr>
            <p:nvPr/>
          </p:nvSpPr>
          <p:spPr bwMode="auto">
            <a:xfrm>
              <a:off x="282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77" name="Rectangle 32"/>
            <p:cNvSpPr>
              <a:spLocks noChangeArrowheads="1"/>
            </p:cNvSpPr>
            <p:nvPr/>
          </p:nvSpPr>
          <p:spPr bwMode="auto">
            <a:xfrm>
              <a:off x="290" y="754"/>
              <a:ext cx="94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78" name="Line 33"/>
            <p:cNvSpPr>
              <a:spLocks noChangeShapeType="1"/>
            </p:cNvSpPr>
            <p:nvPr/>
          </p:nvSpPr>
          <p:spPr bwMode="auto">
            <a:xfrm>
              <a:off x="290" y="754"/>
              <a:ext cx="9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79" name="Rectangle 34"/>
            <p:cNvSpPr>
              <a:spLocks noChangeArrowheads="1"/>
            </p:cNvSpPr>
            <p:nvPr/>
          </p:nvSpPr>
          <p:spPr bwMode="auto">
            <a:xfrm>
              <a:off x="1239" y="754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0" name="Line 35"/>
            <p:cNvSpPr>
              <a:spLocks noChangeShapeType="1"/>
            </p:cNvSpPr>
            <p:nvPr/>
          </p:nvSpPr>
          <p:spPr bwMode="auto">
            <a:xfrm>
              <a:off x="1239" y="75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1" name="Line 36"/>
            <p:cNvSpPr>
              <a:spLocks noChangeShapeType="1"/>
            </p:cNvSpPr>
            <p:nvPr/>
          </p:nvSpPr>
          <p:spPr bwMode="auto">
            <a:xfrm>
              <a:off x="1239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2" name="Rectangle 37"/>
            <p:cNvSpPr>
              <a:spLocks noChangeArrowheads="1"/>
            </p:cNvSpPr>
            <p:nvPr/>
          </p:nvSpPr>
          <p:spPr bwMode="auto">
            <a:xfrm>
              <a:off x="1246" y="754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3" name="Line 38"/>
            <p:cNvSpPr>
              <a:spLocks noChangeShapeType="1"/>
            </p:cNvSpPr>
            <p:nvPr/>
          </p:nvSpPr>
          <p:spPr bwMode="auto">
            <a:xfrm>
              <a:off x="1246" y="754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4" name="Rectangle 39"/>
            <p:cNvSpPr>
              <a:spLocks noChangeArrowheads="1"/>
            </p:cNvSpPr>
            <p:nvPr/>
          </p:nvSpPr>
          <p:spPr bwMode="auto">
            <a:xfrm>
              <a:off x="1629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5" name="Line 40"/>
            <p:cNvSpPr>
              <a:spLocks noChangeShapeType="1"/>
            </p:cNvSpPr>
            <p:nvPr/>
          </p:nvSpPr>
          <p:spPr bwMode="auto">
            <a:xfrm>
              <a:off x="1629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6" name="Line 41"/>
            <p:cNvSpPr>
              <a:spLocks noChangeShapeType="1"/>
            </p:cNvSpPr>
            <p:nvPr/>
          </p:nvSpPr>
          <p:spPr bwMode="auto">
            <a:xfrm>
              <a:off x="1629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7" name="Rectangle 42"/>
            <p:cNvSpPr>
              <a:spLocks noChangeArrowheads="1"/>
            </p:cNvSpPr>
            <p:nvPr/>
          </p:nvSpPr>
          <p:spPr bwMode="auto">
            <a:xfrm>
              <a:off x="1637" y="754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8" name="Line 43"/>
            <p:cNvSpPr>
              <a:spLocks noChangeShapeType="1"/>
            </p:cNvSpPr>
            <p:nvPr/>
          </p:nvSpPr>
          <p:spPr bwMode="auto">
            <a:xfrm>
              <a:off x="1637" y="754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89" name="Rectangle 44"/>
            <p:cNvSpPr>
              <a:spLocks noChangeArrowheads="1"/>
            </p:cNvSpPr>
            <p:nvPr/>
          </p:nvSpPr>
          <p:spPr bwMode="auto">
            <a:xfrm>
              <a:off x="2020" y="754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0" name="Line 45"/>
            <p:cNvSpPr>
              <a:spLocks noChangeShapeType="1"/>
            </p:cNvSpPr>
            <p:nvPr/>
          </p:nvSpPr>
          <p:spPr bwMode="auto">
            <a:xfrm>
              <a:off x="2020" y="75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1" name="Line 46"/>
            <p:cNvSpPr>
              <a:spLocks noChangeShapeType="1"/>
            </p:cNvSpPr>
            <p:nvPr/>
          </p:nvSpPr>
          <p:spPr bwMode="auto">
            <a:xfrm>
              <a:off x="2020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2" name="Rectangle 47"/>
            <p:cNvSpPr>
              <a:spLocks noChangeArrowheads="1"/>
            </p:cNvSpPr>
            <p:nvPr/>
          </p:nvSpPr>
          <p:spPr bwMode="auto">
            <a:xfrm>
              <a:off x="2027" y="754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3" name="Line 48"/>
            <p:cNvSpPr>
              <a:spLocks noChangeShapeType="1"/>
            </p:cNvSpPr>
            <p:nvPr/>
          </p:nvSpPr>
          <p:spPr bwMode="auto">
            <a:xfrm>
              <a:off x="2027" y="754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4" name="Rectangle 49"/>
            <p:cNvSpPr>
              <a:spLocks noChangeArrowheads="1"/>
            </p:cNvSpPr>
            <p:nvPr/>
          </p:nvSpPr>
          <p:spPr bwMode="auto">
            <a:xfrm>
              <a:off x="2410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5" name="Line 50"/>
            <p:cNvSpPr>
              <a:spLocks noChangeShapeType="1"/>
            </p:cNvSpPr>
            <p:nvPr/>
          </p:nvSpPr>
          <p:spPr bwMode="auto">
            <a:xfrm>
              <a:off x="2410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6" name="Line 51"/>
            <p:cNvSpPr>
              <a:spLocks noChangeShapeType="1"/>
            </p:cNvSpPr>
            <p:nvPr/>
          </p:nvSpPr>
          <p:spPr bwMode="auto">
            <a:xfrm>
              <a:off x="2410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7" name="Rectangle 52"/>
            <p:cNvSpPr>
              <a:spLocks noChangeArrowheads="1"/>
            </p:cNvSpPr>
            <p:nvPr/>
          </p:nvSpPr>
          <p:spPr bwMode="auto">
            <a:xfrm>
              <a:off x="2418" y="754"/>
              <a:ext cx="38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8" name="Line 53"/>
            <p:cNvSpPr>
              <a:spLocks noChangeShapeType="1"/>
            </p:cNvSpPr>
            <p:nvPr/>
          </p:nvSpPr>
          <p:spPr bwMode="auto">
            <a:xfrm>
              <a:off x="2418" y="754"/>
              <a:ext cx="38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99" name="Rectangle 54"/>
            <p:cNvSpPr>
              <a:spLocks noChangeArrowheads="1"/>
            </p:cNvSpPr>
            <p:nvPr/>
          </p:nvSpPr>
          <p:spPr bwMode="auto">
            <a:xfrm>
              <a:off x="2800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0" name="Line 55"/>
            <p:cNvSpPr>
              <a:spLocks noChangeShapeType="1"/>
            </p:cNvSpPr>
            <p:nvPr/>
          </p:nvSpPr>
          <p:spPr bwMode="auto">
            <a:xfrm>
              <a:off x="2800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1" name="Line 56"/>
            <p:cNvSpPr>
              <a:spLocks noChangeShapeType="1"/>
            </p:cNvSpPr>
            <p:nvPr/>
          </p:nvSpPr>
          <p:spPr bwMode="auto">
            <a:xfrm>
              <a:off x="2800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2" name="Rectangle 57"/>
            <p:cNvSpPr>
              <a:spLocks noChangeArrowheads="1"/>
            </p:cNvSpPr>
            <p:nvPr/>
          </p:nvSpPr>
          <p:spPr bwMode="auto">
            <a:xfrm>
              <a:off x="2808" y="754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3" name="Line 58"/>
            <p:cNvSpPr>
              <a:spLocks noChangeShapeType="1"/>
            </p:cNvSpPr>
            <p:nvPr/>
          </p:nvSpPr>
          <p:spPr bwMode="auto">
            <a:xfrm>
              <a:off x="2808" y="754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4" name="Rectangle 59"/>
            <p:cNvSpPr>
              <a:spLocks noChangeArrowheads="1"/>
            </p:cNvSpPr>
            <p:nvPr/>
          </p:nvSpPr>
          <p:spPr bwMode="auto">
            <a:xfrm>
              <a:off x="3191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5" name="Line 60"/>
            <p:cNvSpPr>
              <a:spLocks noChangeShapeType="1"/>
            </p:cNvSpPr>
            <p:nvPr/>
          </p:nvSpPr>
          <p:spPr bwMode="auto">
            <a:xfrm>
              <a:off x="3191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6" name="Line 61"/>
            <p:cNvSpPr>
              <a:spLocks noChangeShapeType="1"/>
            </p:cNvSpPr>
            <p:nvPr/>
          </p:nvSpPr>
          <p:spPr bwMode="auto">
            <a:xfrm>
              <a:off x="3191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7" name="Rectangle 62"/>
            <p:cNvSpPr>
              <a:spLocks noChangeArrowheads="1"/>
            </p:cNvSpPr>
            <p:nvPr/>
          </p:nvSpPr>
          <p:spPr bwMode="auto">
            <a:xfrm>
              <a:off x="3199" y="754"/>
              <a:ext cx="37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8" name="Line 63"/>
            <p:cNvSpPr>
              <a:spLocks noChangeShapeType="1"/>
            </p:cNvSpPr>
            <p:nvPr/>
          </p:nvSpPr>
          <p:spPr bwMode="auto">
            <a:xfrm>
              <a:off x="3199" y="754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09" name="Rectangle 64"/>
            <p:cNvSpPr>
              <a:spLocks noChangeArrowheads="1"/>
            </p:cNvSpPr>
            <p:nvPr/>
          </p:nvSpPr>
          <p:spPr bwMode="auto">
            <a:xfrm>
              <a:off x="3572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0" name="Line 65"/>
            <p:cNvSpPr>
              <a:spLocks noChangeShapeType="1"/>
            </p:cNvSpPr>
            <p:nvPr/>
          </p:nvSpPr>
          <p:spPr bwMode="auto">
            <a:xfrm>
              <a:off x="3572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1" name="Line 66"/>
            <p:cNvSpPr>
              <a:spLocks noChangeShapeType="1"/>
            </p:cNvSpPr>
            <p:nvPr/>
          </p:nvSpPr>
          <p:spPr bwMode="auto">
            <a:xfrm>
              <a:off x="3572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2" name="Rectangle 67"/>
            <p:cNvSpPr>
              <a:spLocks noChangeArrowheads="1"/>
            </p:cNvSpPr>
            <p:nvPr/>
          </p:nvSpPr>
          <p:spPr bwMode="auto">
            <a:xfrm>
              <a:off x="3580" y="754"/>
              <a:ext cx="3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3" name="Line 68"/>
            <p:cNvSpPr>
              <a:spLocks noChangeShapeType="1"/>
            </p:cNvSpPr>
            <p:nvPr/>
          </p:nvSpPr>
          <p:spPr bwMode="auto">
            <a:xfrm>
              <a:off x="3580" y="754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4" name="Rectangle 69"/>
            <p:cNvSpPr>
              <a:spLocks noChangeArrowheads="1"/>
            </p:cNvSpPr>
            <p:nvPr/>
          </p:nvSpPr>
          <p:spPr bwMode="auto">
            <a:xfrm>
              <a:off x="3972" y="754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5" name="Line 70"/>
            <p:cNvSpPr>
              <a:spLocks noChangeShapeType="1"/>
            </p:cNvSpPr>
            <p:nvPr/>
          </p:nvSpPr>
          <p:spPr bwMode="auto">
            <a:xfrm>
              <a:off x="3972" y="75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6" name="Line 71"/>
            <p:cNvSpPr>
              <a:spLocks noChangeShapeType="1"/>
            </p:cNvSpPr>
            <p:nvPr/>
          </p:nvSpPr>
          <p:spPr bwMode="auto">
            <a:xfrm>
              <a:off x="3972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7" name="Rectangle 72"/>
            <p:cNvSpPr>
              <a:spLocks noChangeArrowheads="1"/>
            </p:cNvSpPr>
            <p:nvPr/>
          </p:nvSpPr>
          <p:spPr bwMode="auto">
            <a:xfrm>
              <a:off x="3979" y="754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8" name="Line 73"/>
            <p:cNvSpPr>
              <a:spLocks noChangeShapeType="1"/>
            </p:cNvSpPr>
            <p:nvPr/>
          </p:nvSpPr>
          <p:spPr bwMode="auto">
            <a:xfrm>
              <a:off x="3979" y="754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19" name="Rectangle 74"/>
            <p:cNvSpPr>
              <a:spLocks noChangeArrowheads="1"/>
            </p:cNvSpPr>
            <p:nvPr/>
          </p:nvSpPr>
          <p:spPr bwMode="auto">
            <a:xfrm>
              <a:off x="4362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0" name="Line 75"/>
            <p:cNvSpPr>
              <a:spLocks noChangeShapeType="1"/>
            </p:cNvSpPr>
            <p:nvPr/>
          </p:nvSpPr>
          <p:spPr bwMode="auto">
            <a:xfrm>
              <a:off x="4362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1" name="Line 76"/>
            <p:cNvSpPr>
              <a:spLocks noChangeShapeType="1"/>
            </p:cNvSpPr>
            <p:nvPr/>
          </p:nvSpPr>
          <p:spPr bwMode="auto">
            <a:xfrm>
              <a:off x="4362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2" name="Rectangle 77"/>
            <p:cNvSpPr>
              <a:spLocks noChangeArrowheads="1"/>
            </p:cNvSpPr>
            <p:nvPr/>
          </p:nvSpPr>
          <p:spPr bwMode="auto">
            <a:xfrm>
              <a:off x="4370" y="754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3" name="Line 78"/>
            <p:cNvSpPr>
              <a:spLocks noChangeShapeType="1"/>
            </p:cNvSpPr>
            <p:nvPr/>
          </p:nvSpPr>
          <p:spPr bwMode="auto">
            <a:xfrm>
              <a:off x="4370" y="754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4" name="Rectangle 79"/>
            <p:cNvSpPr>
              <a:spLocks noChangeArrowheads="1"/>
            </p:cNvSpPr>
            <p:nvPr/>
          </p:nvSpPr>
          <p:spPr bwMode="auto">
            <a:xfrm>
              <a:off x="4753" y="754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5" name="Line 80"/>
            <p:cNvSpPr>
              <a:spLocks noChangeShapeType="1"/>
            </p:cNvSpPr>
            <p:nvPr/>
          </p:nvSpPr>
          <p:spPr bwMode="auto">
            <a:xfrm>
              <a:off x="4753" y="75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6" name="Line 81"/>
            <p:cNvSpPr>
              <a:spLocks noChangeShapeType="1"/>
            </p:cNvSpPr>
            <p:nvPr/>
          </p:nvSpPr>
          <p:spPr bwMode="auto">
            <a:xfrm>
              <a:off x="4753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7" name="Rectangle 82"/>
            <p:cNvSpPr>
              <a:spLocks noChangeArrowheads="1"/>
            </p:cNvSpPr>
            <p:nvPr/>
          </p:nvSpPr>
          <p:spPr bwMode="auto">
            <a:xfrm>
              <a:off x="4760" y="754"/>
              <a:ext cx="70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8" name="Line 83"/>
            <p:cNvSpPr>
              <a:spLocks noChangeShapeType="1"/>
            </p:cNvSpPr>
            <p:nvPr/>
          </p:nvSpPr>
          <p:spPr bwMode="auto">
            <a:xfrm>
              <a:off x="4760" y="754"/>
              <a:ext cx="7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29" name="Rectangle 84"/>
            <p:cNvSpPr>
              <a:spLocks noChangeArrowheads="1"/>
            </p:cNvSpPr>
            <p:nvPr/>
          </p:nvSpPr>
          <p:spPr bwMode="auto">
            <a:xfrm>
              <a:off x="5464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0" name="Line 85"/>
            <p:cNvSpPr>
              <a:spLocks noChangeShapeType="1"/>
            </p:cNvSpPr>
            <p:nvPr/>
          </p:nvSpPr>
          <p:spPr bwMode="auto">
            <a:xfrm>
              <a:off x="5464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1" name="Line 86"/>
            <p:cNvSpPr>
              <a:spLocks noChangeShapeType="1"/>
            </p:cNvSpPr>
            <p:nvPr/>
          </p:nvSpPr>
          <p:spPr bwMode="auto">
            <a:xfrm>
              <a:off x="5464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2" name="Rectangle 87"/>
            <p:cNvSpPr>
              <a:spLocks noChangeArrowheads="1"/>
            </p:cNvSpPr>
            <p:nvPr/>
          </p:nvSpPr>
          <p:spPr bwMode="auto">
            <a:xfrm>
              <a:off x="5464" y="754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3" name="Line 88"/>
            <p:cNvSpPr>
              <a:spLocks noChangeShapeType="1"/>
            </p:cNvSpPr>
            <p:nvPr/>
          </p:nvSpPr>
          <p:spPr bwMode="auto">
            <a:xfrm>
              <a:off x="5464" y="75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4" name="Line 89"/>
            <p:cNvSpPr>
              <a:spLocks noChangeShapeType="1"/>
            </p:cNvSpPr>
            <p:nvPr/>
          </p:nvSpPr>
          <p:spPr bwMode="auto">
            <a:xfrm>
              <a:off x="5464" y="754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5" name="Rectangle 90"/>
            <p:cNvSpPr>
              <a:spLocks noChangeArrowheads="1"/>
            </p:cNvSpPr>
            <p:nvPr/>
          </p:nvSpPr>
          <p:spPr bwMode="auto">
            <a:xfrm>
              <a:off x="282" y="763"/>
              <a:ext cx="8" cy="2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6" name="Line 91"/>
            <p:cNvSpPr>
              <a:spLocks noChangeShapeType="1"/>
            </p:cNvSpPr>
            <p:nvPr/>
          </p:nvSpPr>
          <p:spPr bwMode="auto">
            <a:xfrm>
              <a:off x="282" y="763"/>
              <a:ext cx="1" cy="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7" name="Rectangle 92"/>
            <p:cNvSpPr>
              <a:spLocks noChangeArrowheads="1"/>
            </p:cNvSpPr>
            <p:nvPr/>
          </p:nvSpPr>
          <p:spPr bwMode="auto">
            <a:xfrm>
              <a:off x="1239" y="763"/>
              <a:ext cx="7" cy="2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8" name="Line 93"/>
            <p:cNvSpPr>
              <a:spLocks noChangeShapeType="1"/>
            </p:cNvSpPr>
            <p:nvPr/>
          </p:nvSpPr>
          <p:spPr bwMode="auto">
            <a:xfrm>
              <a:off x="1239" y="763"/>
              <a:ext cx="1" cy="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39" name="Rectangle 94"/>
            <p:cNvSpPr>
              <a:spLocks noChangeArrowheads="1"/>
            </p:cNvSpPr>
            <p:nvPr/>
          </p:nvSpPr>
          <p:spPr bwMode="auto">
            <a:xfrm>
              <a:off x="4753" y="763"/>
              <a:ext cx="7" cy="2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40" name="Line 95"/>
            <p:cNvSpPr>
              <a:spLocks noChangeShapeType="1"/>
            </p:cNvSpPr>
            <p:nvPr/>
          </p:nvSpPr>
          <p:spPr bwMode="auto">
            <a:xfrm>
              <a:off x="4753" y="763"/>
              <a:ext cx="1" cy="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41" name="Rectangle 96"/>
            <p:cNvSpPr>
              <a:spLocks noChangeArrowheads="1"/>
            </p:cNvSpPr>
            <p:nvPr/>
          </p:nvSpPr>
          <p:spPr bwMode="auto">
            <a:xfrm>
              <a:off x="5464" y="763"/>
              <a:ext cx="8" cy="2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42" name="Line 97"/>
            <p:cNvSpPr>
              <a:spLocks noChangeShapeType="1"/>
            </p:cNvSpPr>
            <p:nvPr/>
          </p:nvSpPr>
          <p:spPr bwMode="auto">
            <a:xfrm>
              <a:off x="5464" y="763"/>
              <a:ext cx="1" cy="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943" name="Rectangle 98"/>
            <p:cNvSpPr>
              <a:spLocks noChangeArrowheads="1"/>
            </p:cNvSpPr>
            <p:nvPr/>
          </p:nvSpPr>
          <p:spPr bwMode="auto">
            <a:xfrm>
              <a:off x="410" y="1044"/>
              <a:ext cx="62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initial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44" name="Rectangle 99"/>
            <p:cNvSpPr>
              <a:spLocks noChangeArrowheads="1"/>
            </p:cNvSpPr>
            <p:nvPr/>
          </p:nvSpPr>
          <p:spPr bwMode="auto">
            <a:xfrm>
              <a:off x="844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45" name="Rectangle 100"/>
            <p:cNvSpPr>
              <a:spLocks noChangeArrowheads="1"/>
            </p:cNvSpPr>
            <p:nvPr/>
          </p:nvSpPr>
          <p:spPr bwMode="auto">
            <a:xfrm>
              <a:off x="420" y="1309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output 8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46" name="Rectangle 103"/>
            <p:cNvSpPr>
              <a:spLocks noChangeArrowheads="1"/>
            </p:cNvSpPr>
            <p:nvPr/>
          </p:nvSpPr>
          <p:spPr bwMode="auto">
            <a:xfrm>
              <a:off x="420" y="1574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output 6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47" name="Rectangle 106"/>
            <p:cNvSpPr>
              <a:spLocks noChangeArrowheads="1"/>
            </p:cNvSpPr>
            <p:nvPr/>
          </p:nvSpPr>
          <p:spPr bwMode="auto">
            <a:xfrm>
              <a:off x="420" y="1838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output 7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48" name="Rectangle 109"/>
            <p:cNvSpPr>
              <a:spLocks noChangeArrowheads="1"/>
            </p:cNvSpPr>
            <p:nvPr/>
          </p:nvSpPr>
          <p:spPr bwMode="auto">
            <a:xfrm>
              <a:off x="420" y="2103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output 4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49" name="Rectangle 112"/>
            <p:cNvSpPr>
              <a:spLocks noChangeArrowheads="1"/>
            </p:cNvSpPr>
            <p:nvPr/>
          </p:nvSpPr>
          <p:spPr bwMode="auto">
            <a:xfrm>
              <a:off x="420" y="2368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output 1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50" name="Rectangle 115"/>
            <p:cNvSpPr>
              <a:spLocks noChangeArrowheads="1"/>
            </p:cNvSpPr>
            <p:nvPr/>
          </p:nvSpPr>
          <p:spPr bwMode="auto">
            <a:xfrm>
              <a:off x="420" y="2632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output 2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51" name="Rectangle 118"/>
            <p:cNvSpPr>
              <a:spLocks noChangeArrowheads="1"/>
            </p:cNvSpPr>
            <p:nvPr/>
          </p:nvSpPr>
          <p:spPr bwMode="auto">
            <a:xfrm>
              <a:off x="420" y="2897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output 5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52" name="Rectangle 121"/>
            <p:cNvSpPr>
              <a:spLocks noChangeArrowheads="1"/>
            </p:cNvSpPr>
            <p:nvPr/>
          </p:nvSpPr>
          <p:spPr bwMode="auto">
            <a:xfrm>
              <a:off x="420" y="3162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output 3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53" name="Rectangle 124"/>
            <p:cNvSpPr>
              <a:spLocks noChangeArrowheads="1"/>
            </p:cNvSpPr>
            <p:nvPr/>
          </p:nvSpPr>
          <p:spPr bwMode="auto">
            <a:xfrm>
              <a:off x="1394" y="104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54" name="Rectangle 125"/>
            <p:cNvSpPr>
              <a:spLocks noChangeArrowheads="1"/>
            </p:cNvSpPr>
            <p:nvPr/>
          </p:nvSpPr>
          <p:spPr bwMode="auto">
            <a:xfrm>
              <a:off x="1576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55" name="Rectangle 126"/>
            <p:cNvSpPr>
              <a:spLocks noChangeArrowheads="1"/>
            </p:cNvSpPr>
            <p:nvPr/>
          </p:nvSpPr>
          <p:spPr bwMode="auto">
            <a:xfrm>
              <a:off x="1394" y="1309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56" name="Rectangle 127"/>
            <p:cNvSpPr>
              <a:spLocks noChangeArrowheads="1"/>
            </p:cNvSpPr>
            <p:nvPr/>
          </p:nvSpPr>
          <p:spPr bwMode="auto">
            <a:xfrm>
              <a:off x="1576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57" name="Rectangle 128"/>
            <p:cNvSpPr>
              <a:spLocks noChangeArrowheads="1"/>
            </p:cNvSpPr>
            <p:nvPr/>
          </p:nvSpPr>
          <p:spPr bwMode="auto">
            <a:xfrm>
              <a:off x="1394" y="157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58" name="Rectangle 129"/>
            <p:cNvSpPr>
              <a:spLocks noChangeArrowheads="1"/>
            </p:cNvSpPr>
            <p:nvPr/>
          </p:nvSpPr>
          <p:spPr bwMode="auto">
            <a:xfrm>
              <a:off x="1576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59" name="Rectangle 130"/>
            <p:cNvSpPr>
              <a:spLocks noChangeArrowheads="1"/>
            </p:cNvSpPr>
            <p:nvPr/>
          </p:nvSpPr>
          <p:spPr bwMode="auto">
            <a:xfrm>
              <a:off x="1394" y="183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60" name="Rectangle 131"/>
            <p:cNvSpPr>
              <a:spLocks noChangeArrowheads="1"/>
            </p:cNvSpPr>
            <p:nvPr/>
          </p:nvSpPr>
          <p:spPr bwMode="auto">
            <a:xfrm>
              <a:off x="1576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61" name="Rectangle 132"/>
            <p:cNvSpPr>
              <a:spLocks noChangeArrowheads="1"/>
            </p:cNvSpPr>
            <p:nvPr/>
          </p:nvSpPr>
          <p:spPr bwMode="auto">
            <a:xfrm>
              <a:off x="1385" y="210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</a:rPr>
                <a:t>18</a:t>
              </a:r>
            </a:p>
          </p:txBody>
        </p:sp>
        <p:sp>
          <p:nvSpPr>
            <p:cNvPr id="962" name="Rectangle 133"/>
            <p:cNvSpPr>
              <a:spLocks noChangeArrowheads="1"/>
            </p:cNvSpPr>
            <p:nvPr/>
          </p:nvSpPr>
          <p:spPr bwMode="auto">
            <a:xfrm>
              <a:off x="1527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63" name="Rectangle 134"/>
            <p:cNvSpPr>
              <a:spLocks noChangeArrowheads="1"/>
            </p:cNvSpPr>
            <p:nvPr/>
          </p:nvSpPr>
          <p:spPr bwMode="auto">
            <a:xfrm>
              <a:off x="1430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0</a:t>
              </a:r>
            </a:p>
          </p:txBody>
        </p:sp>
        <p:sp>
          <p:nvSpPr>
            <p:cNvPr id="964" name="Rectangle 135"/>
            <p:cNvSpPr>
              <a:spLocks noChangeArrowheads="1"/>
            </p:cNvSpPr>
            <p:nvPr/>
          </p:nvSpPr>
          <p:spPr bwMode="auto">
            <a:xfrm>
              <a:off x="1527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65" name="Rectangle 136"/>
            <p:cNvSpPr>
              <a:spLocks noChangeArrowheads="1"/>
            </p:cNvSpPr>
            <p:nvPr/>
          </p:nvSpPr>
          <p:spPr bwMode="auto">
            <a:xfrm>
              <a:off x="1429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0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66" name="Rectangle 137"/>
            <p:cNvSpPr>
              <a:spLocks noChangeArrowheads="1"/>
            </p:cNvSpPr>
            <p:nvPr/>
          </p:nvSpPr>
          <p:spPr bwMode="auto">
            <a:xfrm>
              <a:off x="1527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67" name="Rectangle 138"/>
            <p:cNvSpPr>
              <a:spLocks noChangeArrowheads="1"/>
            </p:cNvSpPr>
            <p:nvPr/>
          </p:nvSpPr>
          <p:spPr bwMode="auto">
            <a:xfrm>
              <a:off x="1429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</a:rPr>
                <a:t>0</a:t>
              </a:r>
            </a:p>
          </p:txBody>
        </p:sp>
        <p:sp>
          <p:nvSpPr>
            <p:cNvPr id="968" name="Rectangle 139"/>
            <p:cNvSpPr>
              <a:spLocks noChangeArrowheads="1"/>
            </p:cNvSpPr>
            <p:nvPr/>
          </p:nvSpPr>
          <p:spPr bwMode="auto">
            <a:xfrm>
              <a:off x="1527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69" name="Rectangle 140"/>
            <p:cNvSpPr>
              <a:spLocks noChangeArrowheads="1"/>
            </p:cNvSpPr>
            <p:nvPr/>
          </p:nvSpPr>
          <p:spPr bwMode="auto">
            <a:xfrm>
              <a:off x="1429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</a:rPr>
                <a:t>0</a:t>
              </a:r>
            </a:p>
          </p:txBody>
        </p:sp>
        <p:sp>
          <p:nvSpPr>
            <p:cNvPr id="970" name="Rectangle 141"/>
            <p:cNvSpPr>
              <a:spLocks noChangeArrowheads="1"/>
            </p:cNvSpPr>
            <p:nvPr/>
          </p:nvSpPr>
          <p:spPr bwMode="auto">
            <a:xfrm>
              <a:off x="1527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71" name="Rectangle 142"/>
            <p:cNvSpPr>
              <a:spLocks noChangeArrowheads="1"/>
            </p:cNvSpPr>
            <p:nvPr/>
          </p:nvSpPr>
          <p:spPr bwMode="auto">
            <a:xfrm>
              <a:off x="1785" y="104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72" name="Rectangle 143"/>
            <p:cNvSpPr>
              <a:spLocks noChangeArrowheads="1"/>
            </p:cNvSpPr>
            <p:nvPr/>
          </p:nvSpPr>
          <p:spPr bwMode="auto">
            <a:xfrm>
              <a:off x="1967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73" name="Rectangle 144"/>
            <p:cNvSpPr>
              <a:spLocks noChangeArrowheads="1"/>
            </p:cNvSpPr>
            <p:nvPr/>
          </p:nvSpPr>
          <p:spPr bwMode="auto">
            <a:xfrm>
              <a:off x="1785" y="1309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74" name="Rectangle 145"/>
            <p:cNvSpPr>
              <a:spLocks noChangeArrowheads="1"/>
            </p:cNvSpPr>
            <p:nvPr/>
          </p:nvSpPr>
          <p:spPr bwMode="auto">
            <a:xfrm>
              <a:off x="1967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75" name="Rectangle 146"/>
            <p:cNvSpPr>
              <a:spLocks noChangeArrowheads="1"/>
            </p:cNvSpPr>
            <p:nvPr/>
          </p:nvSpPr>
          <p:spPr bwMode="auto">
            <a:xfrm>
              <a:off x="1785" y="157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76" name="Rectangle 147"/>
            <p:cNvSpPr>
              <a:spLocks noChangeArrowheads="1"/>
            </p:cNvSpPr>
            <p:nvPr/>
          </p:nvSpPr>
          <p:spPr bwMode="auto">
            <a:xfrm>
              <a:off x="1967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77" name="Rectangle 148"/>
            <p:cNvSpPr>
              <a:spLocks noChangeArrowheads="1"/>
            </p:cNvSpPr>
            <p:nvPr/>
          </p:nvSpPr>
          <p:spPr bwMode="auto">
            <a:xfrm>
              <a:off x="1785" y="183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78" name="Rectangle 149"/>
            <p:cNvSpPr>
              <a:spLocks noChangeArrowheads="1"/>
            </p:cNvSpPr>
            <p:nvPr/>
          </p:nvSpPr>
          <p:spPr bwMode="auto">
            <a:xfrm>
              <a:off x="1967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79" name="Rectangle 150"/>
            <p:cNvSpPr>
              <a:spLocks noChangeArrowheads="1"/>
            </p:cNvSpPr>
            <p:nvPr/>
          </p:nvSpPr>
          <p:spPr bwMode="auto">
            <a:xfrm>
              <a:off x="1830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80" name="Rectangle 151"/>
            <p:cNvSpPr>
              <a:spLocks noChangeArrowheads="1"/>
            </p:cNvSpPr>
            <p:nvPr/>
          </p:nvSpPr>
          <p:spPr bwMode="auto">
            <a:xfrm>
              <a:off x="1967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81" name="Rectangle 152"/>
            <p:cNvSpPr>
              <a:spLocks noChangeArrowheads="1"/>
            </p:cNvSpPr>
            <p:nvPr/>
          </p:nvSpPr>
          <p:spPr bwMode="auto">
            <a:xfrm>
              <a:off x="1830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6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82" name="Rectangle 153"/>
            <p:cNvSpPr>
              <a:spLocks noChangeArrowheads="1"/>
            </p:cNvSpPr>
            <p:nvPr/>
          </p:nvSpPr>
          <p:spPr bwMode="auto">
            <a:xfrm>
              <a:off x="1967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83" name="Rectangle 154"/>
            <p:cNvSpPr>
              <a:spLocks noChangeArrowheads="1"/>
            </p:cNvSpPr>
            <p:nvPr/>
          </p:nvSpPr>
          <p:spPr bwMode="auto">
            <a:xfrm>
              <a:off x="1820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</a:rPr>
                <a:t>6</a:t>
              </a:r>
            </a:p>
          </p:txBody>
        </p:sp>
        <p:sp>
          <p:nvSpPr>
            <p:cNvPr id="984" name="Rectangle 155"/>
            <p:cNvSpPr>
              <a:spLocks noChangeArrowheads="1"/>
            </p:cNvSpPr>
            <p:nvPr/>
          </p:nvSpPr>
          <p:spPr bwMode="auto">
            <a:xfrm>
              <a:off x="1917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85" name="Rectangle 156"/>
            <p:cNvSpPr>
              <a:spLocks noChangeArrowheads="1"/>
            </p:cNvSpPr>
            <p:nvPr/>
          </p:nvSpPr>
          <p:spPr bwMode="auto">
            <a:xfrm>
              <a:off x="1820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86" name="Rectangle 157"/>
            <p:cNvSpPr>
              <a:spLocks noChangeArrowheads="1"/>
            </p:cNvSpPr>
            <p:nvPr/>
          </p:nvSpPr>
          <p:spPr bwMode="auto">
            <a:xfrm>
              <a:off x="1917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87" name="Rectangle 158"/>
            <p:cNvSpPr>
              <a:spLocks noChangeArrowheads="1"/>
            </p:cNvSpPr>
            <p:nvPr/>
          </p:nvSpPr>
          <p:spPr bwMode="auto">
            <a:xfrm>
              <a:off x="1820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88" name="Rectangle 159"/>
            <p:cNvSpPr>
              <a:spLocks noChangeArrowheads="1"/>
            </p:cNvSpPr>
            <p:nvPr/>
          </p:nvSpPr>
          <p:spPr bwMode="auto">
            <a:xfrm>
              <a:off x="1917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89" name="Rectangle 160"/>
            <p:cNvSpPr>
              <a:spLocks noChangeArrowheads="1"/>
            </p:cNvSpPr>
            <p:nvPr/>
          </p:nvSpPr>
          <p:spPr bwMode="auto">
            <a:xfrm>
              <a:off x="2175" y="104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90" name="Rectangle 161"/>
            <p:cNvSpPr>
              <a:spLocks noChangeArrowheads="1"/>
            </p:cNvSpPr>
            <p:nvPr/>
          </p:nvSpPr>
          <p:spPr bwMode="auto">
            <a:xfrm>
              <a:off x="2357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91" name="Rectangle 162"/>
            <p:cNvSpPr>
              <a:spLocks noChangeArrowheads="1"/>
            </p:cNvSpPr>
            <p:nvPr/>
          </p:nvSpPr>
          <p:spPr bwMode="auto">
            <a:xfrm>
              <a:off x="2175" y="1309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92" name="Rectangle 163"/>
            <p:cNvSpPr>
              <a:spLocks noChangeArrowheads="1"/>
            </p:cNvSpPr>
            <p:nvPr/>
          </p:nvSpPr>
          <p:spPr bwMode="auto">
            <a:xfrm>
              <a:off x="2357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93" name="Rectangle 164"/>
            <p:cNvSpPr>
              <a:spLocks noChangeArrowheads="1"/>
            </p:cNvSpPr>
            <p:nvPr/>
          </p:nvSpPr>
          <p:spPr bwMode="auto">
            <a:xfrm>
              <a:off x="2175" y="157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94" name="Rectangle 165"/>
            <p:cNvSpPr>
              <a:spLocks noChangeArrowheads="1"/>
            </p:cNvSpPr>
            <p:nvPr/>
          </p:nvSpPr>
          <p:spPr bwMode="auto">
            <a:xfrm>
              <a:off x="2357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95" name="Rectangle 166"/>
            <p:cNvSpPr>
              <a:spLocks noChangeArrowheads="1"/>
            </p:cNvSpPr>
            <p:nvPr/>
          </p:nvSpPr>
          <p:spPr bwMode="auto">
            <a:xfrm>
              <a:off x="2175" y="183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996" name="Rectangle 167"/>
            <p:cNvSpPr>
              <a:spLocks noChangeArrowheads="1"/>
            </p:cNvSpPr>
            <p:nvPr/>
          </p:nvSpPr>
          <p:spPr bwMode="auto">
            <a:xfrm>
              <a:off x="2357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997" name="Rectangle 168"/>
            <p:cNvSpPr>
              <a:spLocks noChangeArrowheads="1"/>
            </p:cNvSpPr>
            <p:nvPr/>
          </p:nvSpPr>
          <p:spPr bwMode="auto">
            <a:xfrm>
              <a:off x="2220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98" name="Rectangle 170"/>
            <p:cNvSpPr>
              <a:spLocks noChangeArrowheads="1"/>
            </p:cNvSpPr>
            <p:nvPr/>
          </p:nvSpPr>
          <p:spPr bwMode="auto">
            <a:xfrm>
              <a:off x="2220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6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999" name="Rectangle 171"/>
            <p:cNvSpPr>
              <a:spLocks noChangeArrowheads="1"/>
            </p:cNvSpPr>
            <p:nvPr/>
          </p:nvSpPr>
          <p:spPr bwMode="auto">
            <a:xfrm>
              <a:off x="2357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00" name="Rectangle 172"/>
            <p:cNvSpPr>
              <a:spLocks noChangeArrowheads="1"/>
            </p:cNvSpPr>
            <p:nvPr/>
          </p:nvSpPr>
          <p:spPr bwMode="auto">
            <a:xfrm>
              <a:off x="2210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01" name="Rectangle 173"/>
            <p:cNvSpPr>
              <a:spLocks noChangeArrowheads="1"/>
            </p:cNvSpPr>
            <p:nvPr/>
          </p:nvSpPr>
          <p:spPr bwMode="auto">
            <a:xfrm>
              <a:off x="2308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02" name="Rectangle 174"/>
            <p:cNvSpPr>
              <a:spLocks noChangeArrowheads="1"/>
            </p:cNvSpPr>
            <p:nvPr/>
          </p:nvSpPr>
          <p:spPr bwMode="auto">
            <a:xfrm>
              <a:off x="2210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03" name="Rectangle 175"/>
            <p:cNvSpPr>
              <a:spLocks noChangeArrowheads="1"/>
            </p:cNvSpPr>
            <p:nvPr/>
          </p:nvSpPr>
          <p:spPr bwMode="auto">
            <a:xfrm>
              <a:off x="2308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04" name="Rectangle 176"/>
            <p:cNvSpPr>
              <a:spLocks noChangeArrowheads="1"/>
            </p:cNvSpPr>
            <p:nvPr/>
          </p:nvSpPr>
          <p:spPr bwMode="auto">
            <a:xfrm>
              <a:off x="2210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05" name="Rectangle 177"/>
            <p:cNvSpPr>
              <a:spLocks noChangeArrowheads="1"/>
            </p:cNvSpPr>
            <p:nvPr/>
          </p:nvSpPr>
          <p:spPr bwMode="auto">
            <a:xfrm>
              <a:off x="2308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06" name="Rectangle 178"/>
            <p:cNvSpPr>
              <a:spLocks noChangeArrowheads="1"/>
            </p:cNvSpPr>
            <p:nvPr/>
          </p:nvSpPr>
          <p:spPr bwMode="auto">
            <a:xfrm>
              <a:off x="2565" y="104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07" name="Rectangle 179"/>
            <p:cNvSpPr>
              <a:spLocks noChangeArrowheads="1"/>
            </p:cNvSpPr>
            <p:nvPr/>
          </p:nvSpPr>
          <p:spPr bwMode="auto">
            <a:xfrm>
              <a:off x="2748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08" name="Rectangle 180"/>
            <p:cNvSpPr>
              <a:spLocks noChangeArrowheads="1"/>
            </p:cNvSpPr>
            <p:nvPr/>
          </p:nvSpPr>
          <p:spPr bwMode="auto">
            <a:xfrm>
              <a:off x="2565" y="1309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09" name="Rectangle 181"/>
            <p:cNvSpPr>
              <a:spLocks noChangeArrowheads="1"/>
            </p:cNvSpPr>
            <p:nvPr/>
          </p:nvSpPr>
          <p:spPr bwMode="auto">
            <a:xfrm>
              <a:off x="2748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10" name="Rectangle 182"/>
            <p:cNvSpPr>
              <a:spLocks noChangeArrowheads="1"/>
            </p:cNvSpPr>
            <p:nvPr/>
          </p:nvSpPr>
          <p:spPr bwMode="auto">
            <a:xfrm>
              <a:off x="2565" y="157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11" name="Rectangle 183"/>
            <p:cNvSpPr>
              <a:spLocks noChangeArrowheads="1"/>
            </p:cNvSpPr>
            <p:nvPr/>
          </p:nvSpPr>
          <p:spPr bwMode="auto">
            <a:xfrm>
              <a:off x="2748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12" name="Rectangle 184"/>
            <p:cNvSpPr>
              <a:spLocks noChangeArrowheads="1"/>
            </p:cNvSpPr>
            <p:nvPr/>
          </p:nvSpPr>
          <p:spPr bwMode="auto">
            <a:xfrm>
              <a:off x="2565" y="183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13" name="Rectangle 185"/>
            <p:cNvSpPr>
              <a:spLocks noChangeArrowheads="1"/>
            </p:cNvSpPr>
            <p:nvPr/>
          </p:nvSpPr>
          <p:spPr bwMode="auto">
            <a:xfrm>
              <a:off x="2748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14" name="Rectangle 186"/>
            <p:cNvSpPr>
              <a:spLocks noChangeArrowheads="1"/>
            </p:cNvSpPr>
            <p:nvPr/>
          </p:nvSpPr>
          <p:spPr bwMode="auto">
            <a:xfrm>
              <a:off x="2557" y="210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</a:rPr>
                <a:t>18</a:t>
              </a:r>
            </a:p>
          </p:txBody>
        </p:sp>
        <p:sp>
          <p:nvSpPr>
            <p:cNvPr id="1015" name="Rectangle 187"/>
            <p:cNvSpPr>
              <a:spLocks noChangeArrowheads="1"/>
            </p:cNvSpPr>
            <p:nvPr/>
          </p:nvSpPr>
          <p:spPr bwMode="auto">
            <a:xfrm>
              <a:off x="2698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16" name="Rectangle 188"/>
            <p:cNvSpPr>
              <a:spLocks noChangeArrowheads="1"/>
            </p:cNvSpPr>
            <p:nvPr/>
          </p:nvSpPr>
          <p:spPr bwMode="auto">
            <a:xfrm>
              <a:off x="2557" y="236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017" name="Rectangle 189"/>
            <p:cNvSpPr>
              <a:spLocks noChangeArrowheads="1"/>
            </p:cNvSpPr>
            <p:nvPr/>
          </p:nvSpPr>
          <p:spPr bwMode="auto">
            <a:xfrm>
              <a:off x="2698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18" name="Rectangle 190"/>
            <p:cNvSpPr>
              <a:spLocks noChangeArrowheads="1"/>
            </p:cNvSpPr>
            <p:nvPr/>
          </p:nvSpPr>
          <p:spPr bwMode="auto">
            <a:xfrm>
              <a:off x="2557" y="2632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019" name="Rectangle 191"/>
            <p:cNvSpPr>
              <a:spLocks noChangeArrowheads="1"/>
            </p:cNvSpPr>
            <p:nvPr/>
          </p:nvSpPr>
          <p:spPr bwMode="auto">
            <a:xfrm>
              <a:off x="2698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20" name="Rectangle 192"/>
            <p:cNvSpPr>
              <a:spLocks noChangeArrowheads="1"/>
            </p:cNvSpPr>
            <p:nvPr/>
          </p:nvSpPr>
          <p:spPr bwMode="auto">
            <a:xfrm>
              <a:off x="2601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8</a:t>
              </a:r>
            </a:p>
          </p:txBody>
        </p:sp>
        <p:sp>
          <p:nvSpPr>
            <p:cNvPr id="1021" name="Rectangle 193"/>
            <p:cNvSpPr>
              <a:spLocks noChangeArrowheads="1"/>
            </p:cNvSpPr>
            <p:nvPr/>
          </p:nvSpPr>
          <p:spPr bwMode="auto">
            <a:xfrm>
              <a:off x="2698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22" name="Rectangle 194"/>
            <p:cNvSpPr>
              <a:spLocks noChangeArrowheads="1"/>
            </p:cNvSpPr>
            <p:nvPr/>
          </p:nvSpPr>
          <p:spPr bwMode="auto">
            <a:xfrm>
              <a:off x="2601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</a:rPr>
                <a:t>8</a:t>
              </a:r>
            </a:p>
          </p:txBody>
        </p:sp>
        <p:sp>
          <p:nvSpPr>
            <p:cNvPr id="1023" name="Rectangle 195"/>
            <p:cNvSpPr>
              <a:spLocks noChangeArrowheads="1"/>
            </p:cNvSpPr>
            <p:nvPr/>
          </p:nvSpPr>
          <p:spPr bwMode="auto">
            <a:xfrm>
              <a:off x="2698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24" name="Rectangle 196"/>
            <p:cNvSpPr>
              <a:spLocks noChangeArrowheads="1"/>
            </p:cNvSpPr>
            <p:nvPr/>
          </p:nvSpPr>
          <p:spPr bwMode="auto">
            <a:xfrm>
              <a:off x="2956" y="104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25" name="Rectangle 197"/>
            <p:cNvSpPr>
              <a:spLocks noChangeArrowheads="1"/>
            </p:cNvSpPr>
            <p:nvPr/>
          </p:nvSpPr>
          <p:spPr bwMode="auto">
            <a:xfrm>
              <a:off x="3138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26" name="Rectangle 198"/>
            <p:cNvSpPr>
              <a:spLocks noChangeArrowheads="1"/>
            </p:cNvSpPr>
            <p:nvPr/>
          </p:nvSpPr>
          <p:spPr bwMode="auto">
            <a:xfrm>
              <a:off x="2956" y="1309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27" name="Rectangle 199"/>
            <p:cNvSpPr>
              <a:spLocks noChangeArrowheads="1"/>
            </p:cNvSpPr>
            <p:nvPr/>
          </p:nvSpPr>
          <p:spPr bwMode="auto">
            <a:xfrm>
              <a:off x="3138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28" name="Rectangle 200"/>
            <p:cNvSpPr>
              <a:spLocks noChangeArrowheads="1"/>
            </p:cNvSpPr>
            <p:nvPr/>
          </p:nvSpPr>
          <p:spPr bwMode="auto">
            <a:xfrm>
              <a:off x="2991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1029" name="Rectangle 201"/>
            <p:cNvSpPr>
              <a:spLocks noChangeArrowheads="1"/>
            </p:cNvSpPr>
            <p:nvPr/>
          </p:nvSpPr>
          <p:spPr bwMode="auto">
            <a:xfrm>
              <a:off x="3089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30" name="Rectangle 202"/>
            <p:cNvSpPr>
              <a:spLocks noChangeArrowheads="1"/>
            </p:cNvSpPr>
            <p:nvPr/>
          </p:nvSpPr>
          <p:spPr bwMode="auto">
            <a:xfrm>
              <a:off x="2991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7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31" name="Rectangle 203"/>
            <p:cNvSpPr>
              <a:spLocks noChangeArrowheads="1"/>
            </p:cNvSpPr>
            <p:nvPr/>
          </p:nvSpPr>
          <p:spPr bwMode="auto">
            <a:xfrm>
              <a:off x="3089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</p:grpSp>
      <p:grpSp>
        <p:nvGrpSpPr>
          <p:cNvPr id="1032" name="Group 204"/>
          <p:cNvGrpSpPr>
            <a:grpSpLocks/>
          </p:cNvGrpSpPr>
          <p:nvPr/>
        </p:nvGrpSpPr>
        <p:grpSpPr bwMode="auto">
          <a:xfrm>
            <a:off x="447675" y="1631950"/>
            <a:ext cx="8239125" cy="3810000"/>
            <a:chOff x="282" y="1028"/>
            <a:chExt cx="5190" cy="2400"/>
          </a:xfrm>
        </p:grpSpPr>
        <p:sp>
          <p:nvSpPr>
            <p:cNvPr id="1033" name="Rectangle 205"/>
            <p:cNvSpPr>
              <a:spLocks noChangeArrowheads="1"/>
            </p:cNvSpPr>
            <p:nvPr/>
          </p:nvSpPr>
          <p:spPr bwMode="auto">
            <a:xfrm>
              <a:off x="2991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7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34" name="Rectangle 206"/>
            <p:cNvSpPr>
              <a:spLocks noChangeArrowheads="1"/>
            </p:cNvSpPr>
            <p:nvPr/>
          </p:nvSpPr>
          <p:spPr bwMode="auto">
            <a:xfrm>
              <a:off x="3089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35" name="Rectangle 207"/>
            <p:cNvSpPr>
              <a:spLocks noChangeArrowheads="1"/>
            </p:cNvSpPr>
            <p:nvPr/>
          </p:nvSpPr>
          <p:spPr bwMode="auto">
            <a:xfrm>
              <a:off x="2991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7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36" name="Rectangle 208"/>
            <p:cNvSpPr>
              <a:spLocks noChangeArrowheads="1"/>
            </p:cNvSpPr>
            <p:nvPr/>
          </p:nvSpPr>
          <p:spPr bwMode="auto">
            <a:xfrm>
              <a:off x="3089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37" name="Rectangle 209"/>
            <p:cNvSpPr>
              <a:spLocks noChangeArrowheads="1"/>
            </p:cNvSpPr>
            <p:nvPr/>
          </p:nvSpPr>
          <p:spPr bwMode="auto">
            <a:xfrm>
              <a:off x="2991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7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38" name="Rectangle 210"/>
            <p:cNvSpPr>
              <a:spLocks noChangeArrowheads="1"/>
            </p:cNvSpPr>
            <p:nvPr/>
          </p:nvSpPr>
          <p:spPr bwMode="auto">
            <a:xfrm>
              <a:off x="3089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39" name="Rectangle 211"/>
            <p:cNvSpPr>
              <a:spLocks noChangeArrowheads="1"/>
            </p:cNvSpPr>
            <p:nvPr/>
          </p:nvSpPr>
          <p:spPr bwMode="auto">
            <a:xfrm>
              <a:off x="2991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7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40" name="Rectangle 212"/>
            <p:cNvSpPr>
              <a:spLocks noChangeArrowheads="1"/>
            </p:cNvSpPr>
            <p:nvPr/>
          </p:nvSpPr>
          <p:spPr bwMode="auto">
            <a:xfrm>
              <a:off x="3089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41" name="Rectangle 213"/>
            <p:cNvSpPr>
              <a:spLocks noChangeArrowheads="1"/>
            </p:cNvSpPr>
            <p:nvPr/>
          </p:nvSpPr>
          <p:spPr bwMode="auto">
            <a:xfrm>
              <a:off x="2991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7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42" name="Rectangle 214"/>
            <p:cNvSpPr>
              <a:spLocks noChangeArrowheads="1"/>
            </p:cNvSpPr>
            <p:nvPr/>
          </p:nvSpPr>
          <p:spPr bwMode="auto">
            <a:xfrm>
              <a:off x="3089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43" name="Rectangle 215"/>
            <p:cNvSpPr>
              <a:spLocks noChangeArrowheads="1"/>
            </p:cNvSpPr>
            <p:nvPr/>
          </p:nvSpPr>
          <p:spPr bwMode="auto">
            <a:xfrm>
              <a:off x="3341" y="104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44" name="Rectangle 216"/>
            <p:cNvSpPr>
              <a:spLocks noChangeArrowheads="1"/>
            </p:cNvSpPr>
            <p:nvPr/>
          </p:nvSpPr>
          <p:spPr bwMode="auto">
            <a:xfrm>
              <a:off x="3523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45" name="Rectangle 217"/>
            <p:cNvSpPr>
              <a:spLocks noChangeArrowheads="1"/>
            </p:cNvSpPr>
            <p:nvPr/>
          </p:nvSpPr>
          <p:spPr bwMode="auto">
            <a:xfrm>
              <a:off x="3341" y="1309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46" name="Rectangle 218"/>
            <p:cNvSpPr>
              <a:spLocks noChangeArrowheads="1"/>
            </p:cNvSpPr>
            <p:nvPr/>
          </p:nvSpPr>
          <p:spPr bwMode="auto">
            <a:xfrm>
              <a:off x="3523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47" name="Rectangle 219"/>
            <p:cNvSpPr>
              <a:spLocks noChangeArrowheads="1"/>
            </p:cNvSpPr>
            <p:nvPr/>
          </p:nvSpPr>
          <p:spPr bwMode="auto">
            <a:xfrm>
              <a:off x="3341" y="157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10</a:t>
              </a:r>
            </a:p>
          </p:txBody>
        </p:sp>
        <p:sp>
          <p:nvSpPr>
            <p:cNvPr id="1048" name="Rectangle 220"/>
            <p:cNvSpPr>
              <a:spLocks noChangeArrowheads="1"/>
            </p:cNvSpPr>
            <p:nvPr/>
          </p:nvSpPr>
          <p:spPr bwMode="auto">
            <a:xfrm>
              <a:off x="3523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49" name="Rectangle 221"/>
            <p:cNvSpPr>
              <a:spLocks noChangeArrowheads="1"/>
            </p:cNvSpPr>
            <p:nvPr/>
          </p:nvSpPr>
          <p:spPr bwMode="auto">
            <a:xfrm>
              <a:off x="3341" y="183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50" name="Rectangle 222"/>
            <p:cNvSpPr>
              <a:spLocks noChangeArrowheads="1"/>
            </p:cNvSpPr>
            <p:nvPr/>
          </p:nvSpPr>
          <p:spPr bwMode="auto">
            <a:xfrm>
              <a:off x="3523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51" name="Rectangle 223"/>
            <p:cNvSpPr>
              <a:spLocks noChangeArrowheads="1"/>
            </p:cNvSpPr>
            <p:nvPr/>
          </p:nvSpPr>
          <p:spPr bwMode="auto">
            <a:xfrm>
              <a:off x="3341" y="210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52" name="Rectangle 224"/>
            <p:cNvSpPr>
              <a:spLocks noChangeArrowheads="1"/>
            </p:cNvSpPr>
            <p:nvPr/>
          </p:nvSpPr>
          <p:spPr bwMode="auto">
            <a:xfrm>
              <a:off x="3523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53" name="Rectangle 225"/>
            <p:cNvSpPr>
              <a:spLocks noChangeArrowheads="1"/>
            </p:cNvSpPr>
            <p:nvPr/>
          </p:nvSpPr>
          <p:spPr bwMode="auto">
            <a:xfrm>
              <a:off x="3341" y="236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54" name="Rectangle 226"/>
            <p:cNvSpPr>
              <a:spLocks noChangeArrowheads="1"/>
            </p:cNvSpPr>
            <p:nvPr/>
          </p:nvSpPr>
          <p:spPr bwMode="auto">
            <a:xfrm>
              <a:off x="3523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55" name="Rectangle 227"/>
            <p:cNvSpPr>
              <a:spLocks noChangeArrowheads="1"/>
            </p:cNvSpPr>
            <p:nvPr/>
          </p:nvSpPr>
          <p:spPr bwMode="auto">
            <a:xfrm>
              <a:off x="3341" y="2632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56" name="Rectangle 228"/>
            <p:cNvSpPr>
              <a:spLocks noChangeArrowheads="1"/>
            </p:cNvSpPr>
            <p:nvPr/>
          </p:nvSpPr>
          <p:spPr bwMode="auto">
            <a:xfrm>
              <a:off x="3523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57" name="Rectangle 229"/>
            <p:cNvSpPr>
              <a:spLocks noChangeArrowheads="1"/>
            </p:cNvSpPr>
            <p:nvPr/>
          </p:nvSpPr>
          <p:spPr bwMode="auto">
            <a:xfrm>
              <a:off x="3341" y="2897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58" name="Rectangle 230"/>
            <p:cNvSpPr>
              <a:spLocks noChangeArrowheads="1"/>
            </p:cNvSpPr>
            <p:nvPr/>
          </p:nvSpPr>
          <p:spPr bwMode="auto">
            <a:xfrm>
              <a:off x="3523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59" name="Rectangle 231"/>
            <p:cNvSpPr>
              <a:spLocks noChangeArrowheads="1"/>
            </p:cNvSpPr>
            <p:nvPr/>
          </p:nvSpPr>
          <p:spPr bwMode="auto">
            <a:xfrm>
              <a:off x="3341" y="3162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10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60" name="Rectangle 232"/>
            <p:cNvSpPr>
              <a:spLocks noChangeArrowheads="1"/>
            </p:cNvSpPr>
            <p:nvPr/>
          </p:nvSpPr>
          <p:spPr bwMode="auto">
            <a:xfrm>
              <a:off x="3523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61" name="Rectangle 233"/>
            <p:cNvSpPr>
              <a:spLocks noChangeArrowheads="1"/>
            </p:cNvSpPr>
            <p:nvPr/>
          </p:nvSpPr>
          <p:spPr bwMode="auto">
            <a:xfrm>
              <a:off x="3732" y="104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62" name="Rectangle 234"/>
            <p:cNvSpPr>
              <a:spLocks noChangeArrowheads="1"/>
            </p:cNvSpPr>
            <p:nvPr/>
          </p:nvSpPr>
          <p:spPr bwMode="auto">
            <a:xfrm>
              <a:off x="3914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63" name="Rectangle 235"/>
            <p:cNvSpPr>
              <a:spLocks noChangeArrowheads="1"/>
            </p:cNvSpPr>
            <p:nvPr/>
          </p:nvSpPr>
          <p:spPr bwMode="auto">
            <a:xfrm>
              <a:off x="3732" y="1309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16</a:t>
              </a:r>
            </a:p>
          </p:txBody>
        </p:sp>
        <p:sp>
          <p:nvSpPr>
            <p:cNvPr id="1064" name="Rectangle 236"/>
            <p:cNvSpPr>
              <a:spLocks noChangeArrowheads="1"/>
            </p:cNvSpPr>
            <p:nvPr/>
          </p:nvSpPr>
          <p:spPr bwMode="auto">
            <a:xfrm>
              <a:off x="3914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65" name="Rectangle 237"/>
            <p:cNvSpPr>
              <a:spLocks noChangeArrowheads="1"/>
            </p:cNvSpPr>
            <p:nvPr/>
          </p:nvSpPr>
          <p:spPr bwMode="auto">
            <a:xfrm>
              <a:off x="3732" y="157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66" name="Rectangle 238"/>
            <p:cNvSpPr>
              <a:spLocks noChangeArrowheads="1"/>
            </p:cNvSpPr>
            <p:nvPr/>
          </p:nvSpPr>
          <p:spPr bwMode="auto">
            <a:xfrm>
              <a:off x="3914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67" name="Rectangle 239"/>
            <p:cNvSpPr>
              <a:spLocks noChangeArrowheads="1"/>
            </p:cNvSpPr>
            <p:nvPr/>
          </p:nvSpPr>
          <p:spPr bwMode="auto">
            <a:xfrm>
              <a:off x="3732" y="183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68" name="Rectangle 240"/>
            <p:cNvSpPr>
              <a:spLocks noChangeArrowheads="1"/>
            </p:cNvSpPr>
            <p:nvPr/>
          </p:nvSpPr>
          <p:spPr bwMode="auto">
            <a:xfrm>
              <a:off x="3914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69" name="Rectangle 241"/>
            <p:cNvSpPr>
              <a:spLocks noChangeArrowheads="1"/>
            </p:cNvSpPr>
            <p:nvPr/>
          </p:nvSpPr>
          <p:spPr bwMode="auto">
            <a:xfrm>
              <a:off x="3732" y="210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70" name="Rectangle 242"/>
            <p:cNvSpPr>
              <a:spLocks noChangeArrowheads="1"/>
            </p:cNvSpPr>
            <p:nvPr/>
          </p:nvSpPr>
          <p:spPr bwMode="auto">
            <a:xfrm>
              <a:off x="3914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71" name="Rectangle 243"/>
            <p:cNvSpPr>
              <a:spLocks noChangeArrowheads="1"/>
            </p:cNvSpPr>
            <p:nvPr/>
          </p:nvSpPr>
          <p:spPr bwMode="auto">
            <a:xfrm>
              <a:off x="3732" y="236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72" name="Rectangle 244"/>
            <p:cNvSpPr>
              <a:spLocks noChangeArrowheads="1"/>
            </p:cNvSpPr>
            <p:nvPr/>
          </p:nvSpPr>
          <p:spPr bwMode="auto">
            <a:xfrm>
              <a:off x="3914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73" name="Rectangle 245"/>
            <p:cNvSpPr>
              <a:spLocks noChangeArrowheads="1"/>
            </p:cNvSpPr>
            <p:nvPr/>
          </p:nvSpPr>
          <p:spPr bwMode="auto">
            <a:xfrm>
              <a:off x="3732" y="2632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74" name="Rectangle 246"/>
            <p:cNvSpPr>
              <a:spLocks noChangeArrowheads="1"/>
            </p:cNvSpPr>
            <p:nvPr/>
          </p:nvSpPr>
          <p:spPr bwMode="auto">
            <a:xfrm>
              <a:off x="3914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75" name="Rectangle 247"/>
            <p:cNvSpPr>
              <a:spLocks noChangeArrowheads="1"/>
            </p:cNvSpPr>
            <p:nvPr/>
          </p:nvSpPr>
          <p:spPr bwMode="auto">
            <a:xfrm>
              <a:off x="3732" y="2897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76" name="Rectangle 248"/>
            <p:cNvSpPr>
              <a:spLocks noChangeArrowheads="1"/>
            </p:cNvSpPr>
            <p:nvPr/>
          </p:nvSpPr>
          <p:spPr bwMode="auto">
            <a:xfrm>
              <a:off x="3914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77" name="Rectangle 249"/>
            <p:cNvSpPr>
              <a:spLocks noChangeArrowheads="1"/>
            </p:cNvSpPr>
            <p:nvPr/>
          </p:nvSpPr>
          <p:spPr bwMode="auto">
            <a:xfrm>
              <a:off x="3732" y="3162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16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78" name="Rectangle 250"/>
            <p:cNvSpPr>
              <a:spLocks noChangeArrowheads="1"/>
            </p:cNvSpPr>
            <p:nvPr/>
          </p:nvSpPr>
          <p:spPr bwMode="auto">
            <a:xfrm>
              <a:off x="3914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79" name="Rectangle 251"/>
            <p:cNvSpPr>
              <a:spLocks noChangeArrowheads="1"/>
            </p:cNvSpPr>
            <p:nvPr/>
          </p:nvSpPr>
          <p:spPr bwMode="auto">
            <a:xfrm>
              <a:off x="4127" y="104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80" name="Rectangle 252"/>
            <p:cNvSpPr>
              <a:spLocks noChangeArrowheads="1"/>
            </p:cNvSpPr>
            <p:nvPr/>
          </p:nvSpPr>
          <p:spPr bwMode="auto">
            <a:xfrm>
              <a:off x="4309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81" name="Rectangle 253"/>
            <p:cNvSpPr>
              <a:spLocks noChangeArrowheads="1"/>
            </p:cNvSpPr>
            <p:nvPr/>
          </p:nvSpPr>
          <p:spPr bwMode="auto">
            <a:xfrm>
              <a:off x="4127" y="1309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FF0000"/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1082" name="Rectangle 254"/>
            <p:cNvSpPr>
              <a:spLocks noChangeArrowheads="1"/>
            </p:cNvSpPr>
            <p:nvPr/>
          </p:nvSpPr>
          <p:spPr bwMode="auto">
            <a:xfrm>
              <a:off x="4309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83" name="Rectangle 255"/>
            <p:cNvSpPr>
              <a:spLocks noChangeArrowheads="1"/>
            </p:cNvSpPr>
            <p:nvPr/>
          </p:nvSpPr>
          <p:spPr bwMode="auto">
            <a:xfrm>
              <a:off x="4127" y="157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84" name="Rectangle 256"/>
            <p:cNvSpPr>
              <a:spLocks noChangeArrowheads="1"/>
            </p:cNvSpPr>
            <p:nvPr/>
          </p:nvSpPr>
          <p:spPr bwMode="auto">
            <a:xfrm>
              <a:off x="4309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85" name="Rectangle 257"/>
            <p:cNvSpPr>
              <a:spLocks noChangeArrowheads="1"/>
            </p:cNvSpPr>
            <p:nvPr/>
          </p:nvSpPr>
          <p:spPr bwMode="auto">
            <a:xfrm>
              <a:off x="4126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86" name="Rectangle 258"/>
            <p:cNvSpPr>
              <a:spLocks noChangeArrowheads="1"/>
            </p:cNvSpPr>
            <p:nvPr/>
          </p:nvSpPr>
          <p:spPr bwMode="auto">
            <a:xfrm>
              <a:off x="4212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87" name="Rectangle 259"/>
            <p:cNvSpPr>
              <a:spLocks noChangeArrowheads="1"/>
            </p:cNvSpPr>
            <p:nvPr/>
          </p:nvSpPr>
          <p:spPr bwMode="auto">
            <a:xfrm>
              <a:off x="4309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88" name="Rectangle 260"/>
            <p:cNvSpPr>
              <a:spLocks noChangeArrowheads="1"/>
            </p:cNvSpPr>
            <p:nvPr/>
          </p:nvSpPr>
          <p:spPr bwMode="auto">
            <a:xfrm>
              <a:off x="4126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89" name="Rectangle 261"/>
            <p:cNvSpPr>
              <a:spLocks noChangeArrowheads="1"/>
            </p:cNvSpPr>
            <p:nvPr/>
          </p:nvSpPr>
          <p:spPr bwMode="auto">
            <a:xfrm>
              <a:off x="4212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90" name="Rectangle 262"/>
            <p:cNvSpPr>
              <a:spLocks noChangeArrowheads="1"/>
            </p:cNvSpPr>
            <p:nvPr/>
          </p:nvSpPr>
          <p:spPr bwMode="auto">
            <a:xfrm>
              <a:off x="4309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91" name="Rectangle 263"/>
            <p:cNvSpPr>
              <a:spLocks noChangeArrowheads="1"/>
            </p:cNvSpPr>
            <p:nvPr/>
          </p:nvSpPr>
          <p:spPr bwMode="auto">
            <a:xfrm>
              <a:off x="4127" y="236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92" name="Rectangle 264"/>
            <p:cNvSpPr>
              <a:spLocks noChangeArrowheads="1"/>
            </p:cNvSpPr>
            <p:nvPr/>
          </p:nvSpPr>
          <p:spPr bwMode="auto">
            <a:xfrm>
              <a:off x="4309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93" name="Rectangle 265"/>
            <p:cNvSpPr>
              <a:spLocks noChangeArrowheads="1"/>
            </p:cNvSpPr>
            <p:nvPr/>
          </p:nvSpPr>
          <p:spPr bwMode="auto">
            <a:xfrm>
              <a:off x="4127" y="2632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94" name="Rectangle 266"/>
            <p:cNvSpPr>
              <a:spLocks noChangeArrowheads="1"/>
            </p:cNvSpPr>
            <p:nvPr/>
          </p:nvSpPr>
          <p:spPr bwMode="auto">
            <a:xfrm>
              <a:off x="4309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95" name="Rectangle 267"/>
            <p:cNvSpPr>
              <a:spLocks noChangeArrowheads="1"/>
            </p:cNvSpPr>
            <p:nvPr/>
          </p:nvSpPr>
          <p:spPr bwMode="auto">
            <a:xfrm>
              <a:off x="4127" y="2897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96" name="Rectangle 268"/>
            <p:cNvSpPr>
              <a:spLocks noChangeArrowheads="1"/>
            </p:cNvSpPr>
            <p:nvPr/>
          </p:nvSpPr>
          <p:spPr bwMode="auto">
            <a:xfrm>
              <a:off x="4309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97" name="Rectangle 269"/>
            <p:cNvSpPr>
              <a:spLocks noChangeArrowheads="1"/>
            </p:cNvSpPr>
            <p:nvPr/>
          </p:nvSpPr>
          <p:spPr bwMode="auto">
            <a:xfrm>
              <a:off x="4127" y="3162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14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098" name="Rectangle 270"/>
            <p:cNvSpPr>
              <a:spLocks noChangeArrowheads="1"/>
            </p:cNvSpPr>
            <p:nvPr/>
          </p:nvSpPr>
          <p:spPr bwMode="auto">
            <a:xfrm>
              <a:off x="4309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099" name="Rectangle 271"/>
            <p:cNvSpPr>
              <a:spLocks noChangeArrowheads="1"/>
            </p:cNvSpPr>
            <p:nvPr/>
          </p:nvSpPr>
          <p:spPr bwMode="auto">
            <a:xfrm>
              <a:off x="4518" y="104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100" name="Rectangle 272"/>
            <p:cNvSpPr>
              <a:spLocks noChangeArrowheads="1"/>
            </p:cNvSpPr>
            <p:nvPr/>
          </p:nvSpPr>
          <p:spPr bwMode="auto">
            <a:xfrm>
              <a:off x="4700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01" name="Rectangle 273"/>
            <p:cNvSpPr>
              <a:spLocks noChangeArrowheads="1"/>
            </p:cNvSpPr>
            <p:nvPr/>
          </p:nvSpPr>
          <p:spPr bwMode="auto">
            <a:xfrm>
              <a:off x="4518" y="1309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102" name="Rectangle 274"/>
            <p:cNvSpPr>
              <a:spLocks noChangeArrowheads="1"/>
            </p:cNvSpPr>
            <p:nvPr/>
          </p:nvSpPr>
          <p:spPr bwMode="auto">
            <a:xfrm>
              <a:off x="4700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03" name="Rectangle 275"/>
            <p:cNvSpPr>
              <a:spLocks noChangeArrowheads="1"/>
            </p:cNvSpPr>
            <p:nvPr/>
          </p:nvSpPr>
          <p:spPr bwMode="auto">
            <a:xfrm>
              <a:off x="4518" y="1574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104" name="Rectangle 276"/>
            <p:cNvSpPr>
              <a:spLocks noChangeArrowheads="1"/>
            </p:cNvSpPr>
            <p:nvPr/>
          </p:nvSpPr>
          <p:spPr bwMode="auto">
            <a:xfrm>
              <a:off x="4700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05" name="Rectangle 277"/>
            <p:cNvSpPr>
              <a:spLocks noChangeArrowheads="1"/>
            </p:cNvSpPr>
            <p:nvPr/>
          </p:nvSpPr>
          <p:spPr bwMode="auto">
            <a:xfrm>
              <a:off x="4518" y="183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106" name="Rectangle 278"/>
            <p:cNvSpPr>
              <a:spLocks noChangeArrowheads="1"/>
            </p:cNvSpPr>
            <p:nvPr/>
          </p:nvSpPr>
          <p:spPr bwMode="auto">
            <a:xfrm>
              <a:off x="4700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07" name="Rectangle 279"/>
            <p:cNvSpPr>
              <a:spLocks noChangeArrowheads="1"/>
            </p:cNvSpPr>
            <p:nvPr/>
          </p:nvSpPr>
          <p:spPr bwMode="auto">
            <a:xfrm>
              <a:off x="4518" y="210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108" name="Rectangle 280"/>
            <p:cNvSpPr>
              <a:spLocks noChangeArrowheads="1"/>
            </p:cNvSpPr>
            <p:nvPr/>
          </p:nvSpPr>
          <p:spPr bwMode="auto">
            <a:xfrm>
              <a:off x="4700" y="2103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09" name="Rectangle 281"/>
            <p:cNvSpPr>
              <a:spLocks noChangeArrowheads="1"/>
            </p:cNvSpPr>
            <p:nvPr/>
          </p:nvSpPr>
          <p:spPr bwMode="auto">
            <a:xfrm>
              <a:off x="4518" y="2368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110" name="Rectangle 282"/>
            <p:cNvSpPr>
              <a:spLocks noChangeArrowheads="1"/>
            </p:cNvSpPr>
            <p:nvPr/>
          </p:nvSpPr>
          <p:spPr bwMode="auto">
            <a:xfrm>
              <a:off x="4700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11" name="Rectangle 283"/>
            <p:cNvSpPr>
              <a:spLocks noChangeArrowheads="1"/>
            </p:cNvSpPr>
            <p:nvPr/>
          </p:nvSpPr>
          <p:spPr bwMode="auto">
            <a:xfrm>
              <a:off x="4518" y="2632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112" name="Rectangle 284"/>
            <p:cNvSpPr>
              <a:spLocks noChangeArrowheads="1"/>
            </p:cNvSpPr>
            <p:nvPr/>
          </p:nvSpPr>
          <p:spPr bwMode="auto">
            <a:xfrm>
              <a:off x="4700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13" name="Rectangle 285"/>
            <p:cNvSpPr>
              <a:spLocks noChangeArrowheads="1"/>
            </p:cNvSpPr>
            <p:nvPr/>
          </p:nvSpPr>
          <p:spPr bwMode="auto">
            <a:xfrm>
              <a:off x="4518" y="2897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114" name="Rectangle 286"/>
            <p:cNvSpPr>
              <a:spLocks noChangeArrowheads="1"/>
            </p:cNvSpPr>
            <p:nvPr/>
          </p:nvSpPr>
          <p:spPr bwMode="auto">
            <a:xfrm>
              <a:off x="4700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15" name="Rectangle 287"/>
            <p:cNvSpPr>
              <a:spLocks noChangeArrowheads="1"/>
            </p:cNvSpPr>
            <p:nvPr/>
          </p:nvSpPr>
          <p:spPr bwMode="auto">
            <a:xfrm>
              <a:off x="4518" y="3162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18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1116" name="Rectangle 288"/>
            <p:cNvSpPr>
              <a:spLocks noChangeArrowheads="1"/>
            </p:cNvSpPr>
            <p:nvPr/>
          </p:nvSpPr>
          <p:spPr bwMode="auto">
            <a:xfrm>
              <a:off x="4700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17" name="Rectangle 289"/>
            <p:cNvSpPr>
              <a:spLocks noChangeArrowheads="1"/>
            </p:cNvSpPr>
            <p:nvPr/>
          </p:nvSpPr>
          <p:spPr bwMode="auto">
            <a:xfrm>
              <a:off x="4830" y="1044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</a:t>
              </a:r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8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118" name="Rectangle 290"/>
            <p:cNvSpPr>
              <a:spLocks noChangeArrowheads="1"/>
            </p:cNvSpPr>
            <p:nvPr/>
          </p:nvSpPr>
          <p:spPr bwMode="auto">
            <a:xfrm>
              <a:off x="5082" y="104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19" name="Rectangle 291"/>
            <p:cNvSpPr>
              <a:spLocks noChangeArrowheads="1"/>
            </p:cNvSpPr>
            <p:nvPr/>
          </p:nvSpPr>
          <p:spPr bwMode="auto">
            <a:xfrm>
              <a:off x="4828" y="1309"/>
              <a:ext cx="44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</a:t>
              </a:r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7</a:t>
              </a:r>
              <a:r>
                <a:rPr lang="en-US" altLang="ko-KR" sz="2000" dirty="0">
                  <a:solidFill>
                    <a:schemeClr val="accent2"/>
                  </a:solidFill>
                  <a:latin typeface="Consolas" pitchFamily="49" charset="0"/>
                </a:rPr>
                <a:t>,</a:t>
              </a:r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6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120" name="Rectangle 292"/>
            <p:cNvSpPr>
              <a:spLocks noChangeArrowheads="1"/>
            </p:cNvSpPr>
            <p:nvPr/>
          </p:nvSpPr>
          <p:spPr bwMode="auto">
            <a:xfrm>
              <a:off x="5230" y="1309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21" name="Rectangle 293"/>
            <p:cNvSpPr>
              <a:spLocks noChangeArrowheads="1"/>
            </p:cNvSpPr>
            <p:nvPr/>
          </p:nvSpPr>
          <p:spPr bwMode="auto">
            <a:xfrm>
              <a:off x="4830" y="1574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</a:rPr>
                <a:t>[7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122" name="Rectangle 294"/>
            <p:cNvSpPr>
              <a:spLocks noChangeArrowheads="1"/>
            </p:cNvSpPr>
            <p:nvPr/>
          </p:nvSpPr>
          <p:spPr bwMode="auto">
            <a:xfrm>
              <a:off x="5230" y="157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23" name="Rectangle 295"/>
            <p:cNvSpPr>
              <a:spLocks noChangeArrowheads="1"/>
            </p:cNvSpPr>
            <p:nvPr/>
          </p:nvSpPr>
          <p:spPr bwMode="auto">
            <a:xfrm>
              <a:off x="4830" y="1838"/>
              <a:ext cx="44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</a:t>
              </a:r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5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,</a:t>
              </a:r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4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124" name="Rectangle 296"/>
            <p:cNvSpPr>
              <a:spLocks noChangeArrowheads="1"/>
            </p:cNvSpPr>
            <p:nvPr/>
          </p:nvSpPr>
          <p:spPr bwMode="auto">
            <a:xfrm>
              <a:off x="5230" y="183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25" name="Rectangle 297"/>
            <p:cNvSpPr>
              <a:spLocks noChangeArrowheads="1"/>
            </p:cNvSpPr>
            <p:nvPr/>
          </p:nvSpPr>
          <p:spPr bwMode="auto">
            <a:xfrm>
              <a:off x="4830" y="2103"/>
              <a:ext cx="62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[5,</a:t>
              </a:r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2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,</a:t>
              </a:r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1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126" name="Rectangle 299"/>
            <p:cNvSpPr>
              <a:spLocks noChangeArrowheads="1"/>
            </p:cNvSpPr>
            <p:nvPr/>
          </p:nvSpPr>
          <p:spPr bwMode="auto">
            <a:xfrm>
              <a:off x="4830" y="2368"/>
              <a:ext cx="44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</a:t>
              </a:r>
              <a:r>
                <a:rPr lang="en-US" altLang="ko-KR" sz="2000" dirty="0">
                  <a:latin typeface="Consolas" pitchFamily="49" charset="0"/>
                </a:rPr>
                <a:t>5,2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127" name="Rectangle 300"/>
            <p:cNvSpPr>
              <a:spLocks noChangeArrowheads="1"/>
            </p:cNvSpPr>
            <p:nvPr/>
          </p:nvSpPr>
          <p:spPr bwMode="auto">
            <a:xfrm>
              <a:off x="5082" y="2368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28" name="Rectangle 301"/>
            <p:cNvSpPr>
              <a:spLocks noChangeArrowheads="1"/>
            </p:cNvSpPr>
            <p:nvPr/>
          </p:nvSpPr>
          <p:spPr bwMode="auto">
            <a:xfrm>
              <a:off x="4830" y="2632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</a:rPr>
                <a:t>[5]</a:t>
              </a:r>
            </a:p>
          </p:txBody>
        </p:sp>
        <p:sp>
          <p:nvSpPr>
            <p:cNvPr id="1129" name="Rectangle 302"/>
            <p:cNvSpPr>
              <a:spLocks noChangeArrowheads="1"/>
            </p:cNvSpPr>
            <p:nvPr/>
          </p:nvSpPr>
          <p:spPr bwMode="auto">
            <a:xfrm>
              <a:off x="5230" y="263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30" name="Rectangle 303"/>
            <p:cNvSpPr>
              <a:spLocks noChangeArrowheads="1"/>
            </p:cNvSpPr>
            <p:nvPr/>
          </p:nvSpPr>
          <p:spPr bwMode="auto">
            <a:xfrm>
              <a:off x="4830" y="2897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</a:t>
              </a:r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3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131" name="Rectangle 304"/>
            <p:cNvSpPr>
              <a:spLocks noChangeArrowheads="1"/>
            </p:cNvSpPr>
            <p:nvPr/>
          </p:nvSpPr>
          <p:spPr bwMode="auto">
            <a:xfrm>
              <a:off x="5082" y="2897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32" name="Rectangle 305"/>
            <p:cNvSpPr>
              <a:spLocks noChangeArrowheads="1"/>
            </p:cNvSpPr>
            <p:nvPr/>
          </p:nvSpPr>
          <p:spPr bwMode="auto">
            <a:xfrm>
              <a:off x="4830" y="3162"/>
              <a:ext cx="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[</a:t>
              </a:r>
              <a:r>
                <a:rPr lang="en-US" altLang="ko-KR" sz="2000" dirty="0">
                  <a:solidFill>
                    <a:srgbClr val="FF0000"/>
                  </a:solidFill>
                  <a:latin typeface="Consolas" pitchFamily="49" charset="0"/>
                </a:rPr>
                <a:t>0</a:t>
              </a:r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</a:rPr>
                <a:t>]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1133" name="Rectangle 306"/>
            <p:cNvSpPr>
              <a:spLocks noChangeArrowheads="1"/>
            </p:cNvSpPr>
            <p:nvPr/>
          </p:nvSpPr>
          <p:spPr bwMode="auto">
            <a:xfrm>
              <a:off x="5082" y="3162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ko-KR" altLang="en-US" sz="2000">
                <a:latin typeface="Consolas" pitchFamily="49" charset="0"/>
              </a:endParaRPr>
            </a:p>
          </p:txBody>
        </p:sp>
        <p:sp>
          <p:nvSpPr>
            <p:cNvPr id="1134" name="Rectangle 307"/>
            <p:cNvSpPr>
              <a:spLocks noChangeArrowheads="1"/>
            </p:cNvSpPr>
            <p:nvPr/>
          </p:nvSpPr>
          <p:spPr bwMode="auto">
            <a:xfrm>
              <a:off x="282" y="1028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35" name="Line 308"/>
            <p:cNvSpPr>
              <a:spLocks noChangeShapeType="1"/>
            </p:cNvSpPr>
            <p:nvPr/>
          </p:nvSpPr>
          <p:spPr bwMode="auto">
            <a:xfrm>
              <a:off x="282" y="10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36" name="Line 309"/>
            <p:cNvSpPr>
              <a:spLocks noChangeShapeType="1"/>
            </p:cNvSpPr>
            <p:nvPr/>
          </p:nvSpPr>
          <p:spPr bwMode="auto">
            <a:xfrm>
              <a:off x="282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37" name="Rectangle 310"/>
            <p:cNvSpPr>
              <a:spLocks noChangeArrowheads="1"/>
            </p:cNvSpPr>
            <p:nvPr/>
          </p:nvSpPr>
          <p:spPr bwMode="auto">
            <a:xfrm>
              <a:off x="290" y="1028"/>
              <a:ext cx="94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38" name="Line 311"/>
            <p:cNvSpPr>
              <a:spLocks noChangeShapeType="1"/>
            </p:cNvSpPr>
            <p:nvPr/>
          </p:nvSpPr>
          <p:spPr bwMode="auto">
            <a:xfrm>
              <a:off x="290" y="1028"/>
              <a:ext cx="9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39" name="Rectangle 312"/>
            <p:cNvSpPr>
              <a:spLocks noChangeArrowheads="1"/>
            </p:cNvSpPr>
            <p:nvPr/>
          </p:nvSpPr>
          <p:spPr bwMode="auto">
            <a:xfrm>
              <a:off x="1239" y="1028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0" name="Line 313"/>
            <p:cNvSpPr>
              <a:spLocks noChangeShapeType="1"/>
            </p:cNvSpPr>
            <p:nvPr/>
          </p:nvSpPr>
          <p:spPr bwMode="auto">
            <a:xfrm>
              <a:off x="1239" y="10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1" name="Line 314"/>
            <p:cNvSpPr>
              <a:spLocks noChangeShapeType="1"/>
            </p:cNvSpPr>
            <p:nvPr/>
          </p:nvSpPr>
          <p:spPr bwMode="auto">
            <a:xfrm>
              <a:off x="1239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2" name="Rectangle 315"/>
            <p:cNvSpPr>
              <a:spLocks noChangeArrowheads="1"/>
            </p:cNvSpPr>
            <p:nvPr/>
          </p:nvSpPr>
          <p:spPr bwMode="auto">
            <a:xfrm>
              <a:off x="1246" y="1028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3" name="Line 316"/>
            <p:cNvSpPr>
              <a:spLocks noChangeShapeType="1"/>
            </p:cNvSpPr>
            <p:nvPr/>
          </p:nvSpPr>
          <p:spPr bwMode="auto">
            <a:xfrm>
              <a:off x="1246" y="1028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4" name="Rectangle 317"/>
            <p:cNvSpPr>
              <a:spLocks noChangeArrowheads="1"/>
            </p:cNvSpPr>
            <p:nvPr/>
          </p:nvSpPr>
          <p:spPr bwMode="auto">
            <a:xfrm>
              <a:off x="1629" y="1028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5" name="Line 318"/>
            <p:cNvSpPr>
              <a:spLocks noChangeShapeType="1"/>
            </p:cNvSpPr>
            <p:nvPr/>
          </p:nvSpPr>
          <p:spPr bwMode="auto">
            <a:xfrm>
              <a:off x="1629" y="10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6" name="Line 319"/>
            <p:cNvSpPr>
              <a:spLocks noChangeShapeType="1"/>
            </p:cNvSpPr>
            <p:nvPr/>
          </p:nvSpPr>
          <p:spPr bwMode="auto">
            <a:xfrm>
              <a:off x="1629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7" name="Rectangle 320"/>
            <p:cNvSpPr>
              <a:spLocks noChangeArrowheads="1"/>
            </p:cNvSpPr>
            <p:nvPr/>
          </p:nvSpPr>
          <p:spPr bwMode="auto">
            <a:xfrm>
              <a:off x="1637" y="1028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8" name="Line 321"/>
            <p:cNvSpPr>
              <a:spLocks noChangeShapeType="1"/>
            </p:cNvSpPr>
            <p:nvPr/>
          </p:nvSpPr>
          <p:spPr bwMode="auto">
            <a:xfrm>
              <a:off x="1637" y="1028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49" name="Rectangle 322"/>
            <p:cNvSpPr>
              <a:spLocks noChangeArrowheads="1"/>
            </p:cNvSpPr>
            <p:nvPr/>
          </p:nvSpPr>
          <p:spPr bwMode="auto">
            <a:xfrm>
              <a:off x="2020" y="1028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0" name="Line 323"/>
            <p:cNvSpPr>
              <a:spLocks noChangeShapeType="1"/>
            </p:cNvSpPr>
            <p:nvPr/>
          </p:nvSpPr>
          <p:spPr bwMode="auto">
            <a:xfrm>
              <a:off x="2020" y="10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1" name="Line 324"/>
            <p:cNvSpPr>
              <a:spLocks noChangeShapeType="1"/>
            </p:cNvSpPr>
            <p:nvPr/>
          </p:nvSpPr>
          <p:spPr bwMode="auto">
            <a:xfrm>
              <a:off x="2020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2" name="Rectangle 325"/>
            <p:cNvSpPr>
              <a:spLocks noChangeArrowheads="1"/>
            </p:cNvSpPr>
            <p:nvPr/>
          </p:nvSpPr>
          <p:spPr bwMode="auto">
            <a:xfrm>
              <a:off x="2027" y="1028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3" name="Line 326"/>
            <p:cNvSpPr>
              <a:spLocks noChangeShapeType="1"/>
            </p:cNvSpPr>
            <p:nvPr/>
          </p:nvSpPr>
          <p:spPr bwMode="auto">
            <a:xfrm>
              <a:off x="2027" y="1028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4" name="Rectangle 327"/>
            <p:cNvSpPr>
              <a:spLocks noChangeArrowheads="1"/>
            </p:cNvSpPr>
            <p:nvPr/>
          </p:nvSpPr>
          <p:spPr bwMode="auto">
            <a:xfrm>
              <a:off x="2410" y="1028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5" name="Line 328"/>
            <p:cNvSpPr>
              <a:spLocks noChangeShapeType="1"/>
            </p:cNvSpPr>
            <p:nvPr/>
          </p:nvSpPr>
          <p:spPr bwMode="auto">
            <a:xfrm>
              <a:off x="2410" y="10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6" name="Line 329"/>
            <p:cNvSpPr>
              <a:spLocks noChangeShapeType="1"/>
            </p:cNvSpPr>
            <p:nvPr/>
          </p:nvSpPr>
          <p:spPr bwMode="auto">
            <a:xfrm>
              <a:off x="2410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7" name="Rectangle 330"/>
            <p:cNvSpPr>
              <a:spLocks noChangeArrowheads="1"/>
            </p:cNvSpPr>
            <p:nvPr/>
          </p:nvSpPr>
          <p:spPr bwMode="auto">
            <a:xfrm>
              <a:off x="2418" y="1028"/>
              <a:ext cx="38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8" name="Line 331"/>
            <p:cNvSpPr>
              <a:spLocks noChangeShapeType="1"/>
            </p:cNvSpPr>
            <p:nvPr/>
          </p:nvSpPr>
          <p:spPr bwMode="auto">
            <a:xfrm>
              <a:off x="2418" y="1028"/>
              <a:ext cx="38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59" name="Rectangle 332"/>
            <p:cNvSpPr>
              <a:spLocks noChangeArrowheads="1"/>
            </p:cNvSpPr>
            <p:nvPr/>
          </p:nvSpPr>
          <p:spPr bwMode="auto">
            <a:xfrm>
              <a:off x="2800" y="1028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0" name="Line 333"/>
            <p:cNvSpPr>
              <a:spLocks noChangeShapeType="1"/>
            </p:cNvSpPr>
            <p:nvPr/>
          </p:nvSpPr>
          <p:spPr bwMode="auto">
            <a:xfrm>
              <a:off x="2800" y="10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1" name="Line 334"/>
            <p:cNvSpPr>
              <a:spLocks noChangeShapeType="1"/>
            </p:cNvSpPr>
            <p:nvPr/>
          </p:nvSpPr>
          <p:spPr bwMode="auto">
            <a:xfrm>
              <a:off x="2800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2" name="Rectangle 335"/>
            <p:cNvSpPr>
              <a:spLocks noChangeArrowheads="1"/>
            </p:cNvSpPr>
            <p:nvPr/>
          </p:nvSpPr>
          <p:spPr bwMode="auto">
            <a:xfrm>
              <a:off x="2808" y="1028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3" name="Line 336"/>
            <p:cNvSpPr>
              <a:spLocks noChangeShapeType="1"/>
            </p:cNvSpPr>
            <p:nvPr/>
          </p:nvSpPr>
          <p:spPr bwMode="auto">
            <a:xfrm>
              <a:off x="2808" y="1028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4" name="Rectangle 337"/>
            <p:cNvSpPr>
              <a:spLocks noChangeArrowheads="1"/>
            </p:cNvSpPr>
            <p:nvPr/>
          </p:nvSpPr>
          <p:spPr bwMode="auto">
            <a:xfrm>
              <a:off x="3191" y="1028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5" name="Line 338"/>
            <p:cNvSpPr>
              <a:spLocks noChangeShapeType="1"/>
            </p:cNvSpPr>
            <p:nvPr/>
          </p:nvSpPr>
          <p:spPr bwMode="auto">
            <a:xfrm>
              <a:off x="3191" y="10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6" name="Line 339"/>
            <p:cNvSpPr>
              <a:spLocks noChangeShapeType="1"/>
            </p:cNvSpPr>
            <p:nvPr/>
          </p:nvSpPr>
          <p:spPr bwMode="auto">
            <a:xfrm>
              <a:off x="3191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7" name="Rectangle 340"/>
            <p:cNvSpPr>
              <a:spLocks noChangeArrowheads="1"/>
            </p:cNvSpPr>
            <p:nvPr/>
          </p:nvSpPr>
          <p:spPr bwMode="auto">
            <a:xfrm>
              <a:off x="3199" y="1028"/>
              <a:ext cx="37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8" name="Line 341"/>
            <p:cNvSpPr>
              <a:spLocks noChangeShapeType="1"/>
            </p:cNvSpPr>
            <p:nvPr/>
          </p:nvSpPr>
          <p:spPr bwMode="auto">
            <a:xfrm>
              <a:off x="3199" y="1028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69" name="Rectangle 342"/>
            <p:cNvSpPr>
              <a:spLocks noChangeArrowheads="1"/>
            </p:cNvSpPr>
            <p:nvPr/>
          </p:nvSpPr>
          <p:spPr bwMode="auto">
            <a:xfrm>
              <a:off x="3572" y="1028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0" name="Line 343"/>
            <p:cNvSpPr>
              <a:spLocks noChangeShapeType="1"/>
            </p:cNvSpPr>
            <p:nvPr/>
          </p:nvSpPr>
          <p:spPr bwMode="auto">
            <a:xfrm>
              <a:off x="3572" y="10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1" name="Line 344"/>
            <p:cNvSpPr>
              <a:spLocks noChangeShapeType="1"/>
            </p:cNvSpPr>
            <p:nvPr/>
          </p:nvSpPr>
          <p:spPr bwMode="auto">
            <a:xfrm>
              <a:off x="3572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2" name="Rectangle 345"/>
            <p:cNvSpPr>
              <a:spLocks noChangeArrowheads="1"/>
            </p:cNvSpPr>
            <p:nvPr/>
          </p:nvSpPr>
          <p:spPr bwMode="auto">
            <a:xfrm>
              <a:off x="3580" y="1028"/>
              <a:ext cx="3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3" name="Line 346"/>
            <p:cNvSpPr>
              <a:spLocks noChangeShapeType="1"/>
            </p:cNvSpPr>
            <p:nvPr/>
          </p:nvSpPr>
          <p:spPr bwMode="auto">
            <a:xfrm>
              <a:off x="3580" y="1028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4" name="Rectangle 347"/>
            <p:cNvSpPr>
              <a:spLocks noChangeArrowheads="1"/>
            </p:cNvSpPr>
            <p:nvPr/>
          </p:nvSpPr>
          <p:spPr bwMode="auto">
            <a:xfrm>
              <a:off x="3972" y="1028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5" name="Line 348"/>
            <p:cNvSpPr>
              <a:spLocks noChangeShapeType="1"/>
            </p:cNvSpPr>
            <p:nvPr/>
          </p:nvSpPr>
          <p:spPr bwMode="auto">
            <a:xfrm>
              <a:off x="3972" y="10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6" name="Line 349"/>
            <p:cNvSpPr>
              <a:spLocks noChangeShapeType="1"/>
            </p:cNvSpPr>
            <p:nvPr/>
          </p:nvSpPr>
          <p:spPr bwMode="auto">
            <a:xfrm>
              <a:off x="3972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7" name="Rectangle 350"/>
            <p:cNvSpPr>
              <a:spLocks noChangeArrowheads="1"/>
            </p:cNvSpPr>
            <p:nvPr/>
          </p:nvSpPr>
          <p:spPr bwMode="auto">
            <a:xfrm>
              <a:off x="3979" y="1028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8" name="Line 351"/>
            <p:cNvSpPr>
              <a:spLocks noChangeShapeType="1"/>
            </p:cNvSpPr>
            <p:nvPr/>
          </p:nvSpPr>
          <p:spPr bwMode="auto">
            <a:xfrm>
              <a:off x="3979" y="1028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79" name="Rectangle 352"/>
            <p:cNvSpPr>
              <a:spLocks noChangeArrowheads="1"/>
            </p:cNvSpPr>
            <p:nvPr/>
          </p:nvSpPr>
          <p:spPr bwMode="auto">
            <a:xfrm>
              <a:off x="4362" y="1028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0" name="Line 353"/>
            <p:cNvSpPr>
              <a:spLocks noChangeShapeType="1"/>
            </p:cNvSpPr>
            <p:nvPr/>
          </p:nvSpPr>
          <p:spPr bwMode="auto">
            <a:xfrm>
              <a:off x="4362" y="10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1" name="Line 354"/>
            <p:cNvSpPr>
              <a:spLocks noChangeShapeType="1"/>
            </p:cNvSpPr>
            <p:nvPr/>
          </p:nvSpPr>
          <p:spPr bwMode="auto">
            <a:xfrm>
              <a:off x="4362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2" name="Rectangle 355"/>
            <p:cNvSpPr>
              <a:spLocks noChangeArrowheads="1"/>
            </p:cNvSpPr>
            <p:nvPr/>
          </p:nvSpPr>
          <p:spPr bwMode="auto">
            <a:xfrm>
              <a:off x="4370" y="1028"/>
              <a:ext cx="38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3" name="Line 356"/>
            <p:cNvSpPr>
              <a:spLocks noChangeShapeType="1"/>
            </p:cNvSpPr>
            <p:nvPr/>
          </p:nvSpPr>
          <p:spPr bwMode="auto">
            <a:xfrm>
              <a:off x="4370" y="1028"/>
              <a:ext cx="3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4" name="Rectangle 357"/>
            <p:cNvSpPr>
              <a:spLocks noChangeArrowheads="1"/>
            </p:cNvSpPr>
            <p:nvPr/>
          </p:nvSpPr>
          <p:spPr bwMode="auto">
            <a:xfrm>
              <a:off x="4753" y="1028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5" name="Line 358"/>
            <p:cNvSpPr>
              <a:spLocks noChangeShapeType="1"/>
            </p:cNvSpPr>
            <p:nvPr/>
          </p:nvSpPr>
          <p:spPr bwMode="auto">
            <a:xfrm>
              <a:off x="4753" y="10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6" name="Line 359"/>
            <p:cNvSpPr>
              <a:spLocks noChangeShapeType="1"/>
            </p:cNvSpPr>
            <p:nvPr/>
          </p:nvSpPr>
          <p:spPr bwMode="auto">
            <a:xfrm>
              <a:off x="4753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7" name="Rectangle 360"/>
            <p:cNvSpPr>
              <a:spLocks noChangeArrowheads="1"/>
            </p:cNvSpPr>
            <p:nvPr/>
          </p:nvSpPr>
          <p:spPr bwMode="auto">
            <a:xfrm>
              <a:off x="4760" y="1028"/>
              <a:ext cx="70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8" name="Line 361"/>
            <p:cNvSpPr>
              <a:spLocks noChangeShapeType="1"/>
            </p:cNvSpPr>
            <p:nvPr/>
          </p:nvSpPr>
          <p:spPr bwMode="auto">
            <a:xfrm>
              <a:off x="4760" y="1028"/>
              <a:ext cx="7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89" name="Rectangle 362"/>
            <p:cNvSpPr>
              <a:spLocks noChangeArrowheads="1"/>
            </p:cNvSpPr>
            <p:nvPr/>
          </p:nvSpPr>
          <p:spPr bwMode="auto">
            <a:xfrm>
              <a:off x="5464" y="1028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0" name="Line 363"/>
            <p:cNvSpPr>
              <a:spLocks noChangeShapeType="1"/>
            </p:cNvSpPr>
            <p:nvPr/>
          </p:nvSpPr>
          <p:spPr bwMode="auto">
            <a:xfrm>
              <a:off x="5464" y="10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1" name="Line 364"/>
            <p:cNvSpPr>
              <a:spLocks noChangeShapeType="1"/>
            </p:cNvSpPr>
            <p:nvPr/>
          </p:nvSpPr>
          <p:spPr bwMode="auto">
            <a:xfrm>
              <a:off x="5464" y="1028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2" name="Rectangle 365"/>
            <p:cNvSpPr>
              <a:spLocks noChangeArrowheads="1"/>
            </p:cNvSpPr>
            <p:nvPr/>
          </p:nvSpPr>
          <p:spPr bwMode="auto">
            <a:xfrm>
              <a:off x="282" y="1037"/>
              <a:ext cx="8" cy="23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3" name="Line 366"/>
            <p:cNvSpPr>
              <a:spLocks noChangeShapeType="1"/>
            </p:cNvSpPr>
            <p:nvPr/>
          </p:nvSpPr>
          <p:spPr bwMode="auto">
            <a:xfrm>
              <a:off x="282" y="1037"/>
              <a:ext cx="1" cy="23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4" name="Rectangle 367"/>
            <p:cNvSpPr>
              <a:spLocks noChangeArrowheads="1"/>
            </p:cNvSpPr>
            <p:nvPr/>
          </p:nvSpPr>
          <p:spPr bwMode="auto">
            <a:xfrm>
              <a:off x="282" y="3419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5" name="Line 368"/>
            <p:cNvSpPr>
              <a:spLocks noChangeShapeType="1"/>
            </p:cNvSpPr>
            <p:nvPr/>
          </p:nvSpPr>
          <p:spPr bwMode="auto">
            <a:xfrm>
              <a:off x="282" y="3419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6" name="Line 369"/>
            <p:cNvSpPr>
              <a:spLocks noChangeShapeType="1"/>
            </p:cNvSpPr>
            <p:nvPr/>
          </p:nvSpPr>
          <p:spPr bwMode="auto">
            <a:xfrm>
              <a:off x="282" y="341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7" name="Rectangle 370"/>
            <p:cNvSpPr>
              <a:spLocks noChangeArrowheads="1"/>
            </p:cNvSpPr>
            <p:nvPr/>
          </p:nvSpPr>
          <p:spPr bwMode="auto">
            <a:xfrm>
              <a:off x="282" y="3419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8" name="Line 371"/>
            <p:cNvSpPr>
              <a:spLocks noChangeShapeType="1"/>
            </p:cNvSpPr>
            <p:nvPr/>
          </p:nvSpPr>
          <p:spPr bwMode="auto">
            <a:xfrm>
              <a:off x="282" y="3419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199" name="Line 372"/>
            <p:cNvSpPr>
              <a:spLocks noChangeShapeType="1"/>
            </p:cNvSpPr>
            <p:nvPr/>
          </p:nvSpPr>
          <p:spPr bwMode="auto">
            <a:xfrm>
              <a:off x="282" y="341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0" name="Rectangle 373"/>
            <p:cNvSpPr>
              <a:spLocks noChangeArrowheads="1"/>
            </p:cNvSpPr>
            <p:nvPr/>
          </p:nvSpPr>
          <p:spPr bwMode="auto">
            <a:xfrm>
              <a:off x="290" y="3419"/>
              <a:ext cx="94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1" name="Line 374"/>
            <p:cNvSpPr>
              <a:spLocks noChangeShapeType="1"/>
            </p:cNvSpPr>
            <p:nvPr/>
          </p:nvSpPr>
          <p:spPr bwMode="auto">
            <a:xfrm>
              <a:off x="290" y="3419"/>
              <a:ext cx="9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2" name="Rectangle 375"/>
            <p:cNvSpPr>
              <a:spLocks noChangeArrowheads="1"/>
            </p:cNvSpPr>
            <p:nvPr/>
          </p:nvSpPr>
          <p:spPr bwMode="auto">
            <a:xfrm>
              <a:off x="1239" y="1037"/>
              <a:ext cx="7" cy="23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3" name="Line 376"/>
            <p:cNvSpPr>
              <a:spLocks noChangeShapeType="1"/>
            </p:cNvSpPr>
            <p:nvPr/>
          </p:nvSpPr>
          <p:spPr bwMode="auto">
            <a:xfrm>
              <a:off x="1239" y="1037"/>
              <a:ext cx="1" cy="23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4" name="Rectangle 377"/>
            <p:cNvSpPr>
              <a:spLocks noChangeArrowheads="1"/>
            </p:cNvSpPr>
            <p:nvPr/>
          </p:nvSpPr>
          <p:spPr bwMode="auto">
            <a:xfrm>
              <a:off x="1239" y="3419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5" name="Line 378"/>
            <p:cNvSpPr>
              <a:spLocks noChangeShapeType="1"/>
            </p:cNvSpPr>
            <p:nvPr/>
          </p:nvSpPr>
          <p:spPr bwMode="auto">
            <a:xfrm>
              <a:off x="1239" y="34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6" name="Line 379"/>
            <p:cNvSpPr>
              <a:spLocks noChangeShapeType="1"/>
            </p:cNvSpPr>
            <p:nvPr/>
          </p:nvSpPr>
          <p:spPr bwMode="auto">
            <a:xfrm>
              <a:off x="1239" y="341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7" name="Rectangle 380"/>
            <p:cNvSpPr>
              <a:spLocks noChangeArrowheads="1"/>
            </p:cNvSpPr>
            <p:nvPr/>
          </p:nvSpPr>
          <p:spPr bwMode="auto">
            <a:xfrm>
              <a:off x="1246" y="3419"/>
              <a:ext cx="38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8" name="Line 381"/>
            <p:cNvSpPr>
              <a:spLocks noChangeShapeType="1"/>
            </p:cNvSpPr>
            <p:nvPr/>
          </p:nvSpPr>
          <p:spPr bwMode="auto">
            <a:xfrm>
              <a:off x="1246" y="3419"/>
              <a:ext cx="3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09" name="Rectangle 382"/>
            <p:cNvSpPr>
              <a:spLocks noChangeArrowheads="1"/>
            </p:cNvSpPr>
            <p:nvPr/>
          </p:nvSpPr>
          <p:spPr bwMode="auto">
            <a:xfrm>
              <a:off x="1625" y="3419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0" name="Line 383"/>
            <p:cNvSpPr>
              <a:spLocks noChangeShapeType="1"/>
            </p:cNvSpPr>
            <p:nvPr/>
          </p:nvSpPr>
          <p:spPr bwMode="auto">
            <a:xfrm>
              <a:off x="1625" y="3419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1" name="Line 384"/>
            <p:cNvSpPr>
              <a:spLocks noChangeShapeType="1"/>
            </p:cNvSpPr>
            <p:nvPr/>
          </p:nvSpPr>
          <p:spPr bwMode="auto">
            <a:xfrm>
              <a:off x="1625" y="341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2" name="Rectangle 385"/>
            <p:cNvSpPr>
              <a:spLocks noChangeArrowheads="1"/>
            </p:cNvSpPr>
            <p:nvPr/>
          </p:nvSpPr>
          <p:spPr bwMode="auto">
            <a:xfrm>
              <a:off x="1633" y="3419"/>
              <a:ext cx="390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3" name="Line 386"/>
            <p:cNvSpPr>
              <a:spLocks noChangeShapeType="1"/>
            </p:cNvSpPr>
            <p:nvPr/>
          </p:nvSpPr>
          <p:spPr bwMode="auto">
            <a:xfrm>
              <a:off x="1633" y="3419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4" name="Rectangle 387"/>
            <p:cNvSpPr>
              <a:spLocks noChangeArrowheads="1"/>
            </p:cNvSpPr>
            <p:nvPr/>
          </p:nvSpPr>
          <p:spPr bwMode="auto">
            <a:xfrm>
              <a:off x="2016" y="3419"/>
              <a:ext cx="7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5" name="Line 388"/>
            <p:cNvSpPr>
              <a:spLocks noChangeShapeType="1"/>
            </p:cNvSpPr>
            <p:nvPr/>
          </p:nvSpPr>
          <p:spPr bwMode="auto">
            <a:xfrm>
              <a:off x="2016" y="34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6" name="Line 389"/>
            <p:cNvSpPr>
              <a:spLocks noChangeShapeType="1"/>
            </p:cNvSpPr>
            <p:nvPr/>
          </p:nvSpPr>
          <p:spPr bwMode="auto">
            <a:xfrm>
              <a:off x="2016" y="341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7" name="Rectangle 390"/>
            <p:cNvSpPr>
              <a:spLocks noChangeArrowheads="1"/>
            </p:cNvSpPr>
            <p:nvPr/>
          </p:nvSpPr>
          <p:spPr bwMode="auto">
            <a:xfrm>
              <a:off x="2023" y="3419"/>
              <a:ext cx="391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8" name="Line 391"/>
            <p:cNvSpPr>
              <a:spLocks noChangeShapeType="1"/>
            </p:cNvSpPr>
            <p:nvPr/>
          </p:nvSpPr>
          <p:spPr bwMode="auto">
            <a:xfrm>
              <a:off x="2023" y="3419"/>
              <a:ext cx="3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19" name="Rectangle 392"/>
            <p:cNvSpPr>
              <a:spLocks noChangeArrowheads="1"/>
            </p:cNvSpPr>
            <p:nvPr/>
          </p:nvSpPr>
          <p:spPr bwMode="auto">
            <a:xfrm>
              <a:off x="2406" y="3419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0" name="Line 393"/>
            <p:cNvSpPr>
              <a:spLocks noChangeShapeType="1"/>
            </p:cNvSpPr>
            <p:nvPr/>
          </p:nvSpPr>
          <p:spPr bwMode="auto">
            <a:xfrm>
              <a:off x="2406" y="3419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1" name="Line 394"/>
            <p:cNvSpPr>
              <a:spLocks noChangeShapeType="1"/>
            </p:cNvSpPr>
            <p:nvPr/>
          </p:nvSpPr>
          <p:spPr bwMode="auto">
            <a:xfrm>
              <a:off x="2406" y="341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2" name="Rectangle 395"/>
            <p:cNvSpPr>
              <a:spLocks noChangeArrowheads="1"/>
            </p:cNvSpPr>
            <p:nvPr/>
          </p:nvSpPr>
          <p:spPr bwMode="auto">
            <a:xfrm>
              <a:off x="2414" y="3419"/>
              <a:ext cx="390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3" name="Line 396"/>
            <p:cNvSpPr>
              <a:spLocks noChangeShapeType="1"/>
            </p:cNvSpPr>
            <p:nvPr/>
          </p:nvSpPr>
          <p:spPr bwMode="auto">
            <a:xfrm>
              <a:off x="2414" y="3419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4" name="Rectangle 397"/>
            <p:cNvSpPr>
              <a:spLocks noChangeArrowheads="1"/>
            </p:cNvSpPr>
            <p:nvPr/>
          </p:nvSpPr>
          <p:spPr bwMode="auto">
            <a:xfrm>
              <a:off x="2796" y="3419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5" name="Line 398"/>
            <p:cNvSpPr>
              <a:spLocks noChangeShapeType="1"/>
            </p:cNvSpPr>
            <p:nvPr/>
          </p:nvSpPr>
          <p:spPr bwMode="auto">
            <a:xfrm>
              <a:off x="2796" y="3419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6" name="Line 399"/>
            <p:cNvSpPr>
              <a:spLocks noChangeShapeType="1"/>
            </p:cNvSpPr>
            <p:nvPr/>
          </p:nvSpPr>
          <p:spPr bwMode="auto">
            <a:xfrm>
              <a:off x="2796" y="341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7" name="Rectangle 400"/>
            <p:cNvSpPr>
              <a:spLocks noChangeArrowheads="1"/>
            </p:cNvSpPr>
            <p:nvPr/>
          </p:nvSpPr>
          <p:spPr bwMode="auto">
            <a:xfrm>
              <a:off x="2804" y="3419"/>
              <a:ext cx="391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8" name="Line 401"/>
            <p:cNvSpPr>
              <a:spLocks noChangeShapeType="1"/>
            </p:cNvSpPr>
            <p:nvPr/>
          </p:nvSpPr>
          <p:spPr bwMode="auto">
            <a:xfrm>
              <a:off x="2804" y="3419"/>
              <a:ext cx="3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29" name="Rectangle 402"/>
            <p:cNvSpPr>
              <a:spLocks noChangeArrowheads="1"/>
            </p:cNvSpPr>
            <p:nvPr/>
          </p:nvSpPr>
          <p:spPr bwMode="auto">
            <a:xfrm>
              <a:off x="3187" y="3419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30" name="Line 403"/>
            <p:cNvSpPr>
              <a:spLocks noChangeShapeType="1"/>
            </p:cNvSpPr>
            <p:nvPr/>
          </p:nvSpPr>
          <p:spPr bwMode="auto">
            <a:xfrm>
              <a:off x="3187" y="3419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231" name="Line 404"/>
            <p:cNvSpPr>
              <a:spLocks noChangeShapeType="1"/>
            </p:cNvSpPr>
            <p:nvPr/>
          </p:nvSpPr>
          <p:spPr bwMode="auto">
            <a:xfrm>
              <a:off x="3187" y="3419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</p:grpSp>
      <p:sp>
        <p:nvSpPr>
          <p:cNvPr id="1232" name="Rectangle 405"/>
          <p:cNvSpPr>
            <a:spLocks noChangeArrowheads="1"/>
          </p:cNvSpPr>
          <p:nvPr/>
        </p:nvSpPr>
        <p:spPr bwMode="auto">
          <a:xfrm>
            <a:off x="5072063" y="5427663"/>
            <a:ext cx="60483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33" name="Line 406"/>
          <p:cNvSpPr>
            <a:spLocks noChangeShapeType="1"/>
          </p:cNvSpPr>
          <p:nvPr/>
        </p:nvSpPr>
        <p:spPr bwMode="auto">
          <a:xfrm>
            <a:off x="5072063" y="5427663"/>
            <a:ext cx="6048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34" name="Rectangle 407"/>
          <p:cNvSpPr>
            <a:spLocks noChangeArrowheads="1"/>
          </p:cNvSpPr>
          <p:nvPr/>
        </p:nvSpPr>
        <p:spPr bwMode="auto">
          <a:xfrm>
            <a:off x="5664200" y="5427663"/>
            <a:ext cx="12700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35" name="Line 408"/>
          <p:cNvSpPr>
            <a:spLocks noChangeShapeType="1"/>
          </p:cNvSpPr>
          <p:nvPr/>
        </p:nvSpPr>
        <p:spPr bwMode="auto">
          <a:xfrm>
            <a:off x="5664200" y="542766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36" name="Line 409"/>
          <p:cNvSpPr>
            <a:spLocks noChangeShapeType="1"/>
          </p:cNvSpPr>
          <p:nvPr/>
        </p:nvSpPr>
        <p:spPr bwMode="auto">
          <a:xfrm>
            <a:off x="5664200" y="5427663"/>
            <a:ext cx="1588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37" name="Rectangle 410"/>
          <p:cNvSpPr>
            <a:spLocks noChangeArrowheads="1"/>
          </p:cNvSpPr>
          <p:nvPr/>
        </p:nvSpPr>
        <p:spPr bwMode="auto">
          <a:xfrm>
            <a:off x="5676900" y="5427663"/>
            <a:ext cx="635000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38" name="Line 411"/>
          <p:cNvSpPr>
            <a:spLocks noChangeShapeType="1"/>
          </p:cNvSpPr>
          <p:nvPr/>
        </p:nvSpPr>
        <p:spPr bwMode="auto">
          <a:xfrm>
            <a:off x="5676900" y="5427663"/>
            <a:ext cx="635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39" name="Rectangle 412"/>
          <p:cNvSpPr>
            <a:spLocks noChangeArrowheads="1"/>
          </p:cNvSpPr>
          <p:nvPr/>
        </p:nvSpPr>
        <p:spPr bwMode="auto">
          <a:xfrm>
            <a:off x="6299200" y="5427663"/>
            <a:ext cx="12700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0" name="Line 413"/>
          <p:cNvSpPr>
            <a:spLocks noChangeShapeType="1"/>
          </p:cNvSpPr>
          <p:nvPr/>
        </p:nvSpPr>
        <p:spPr bwMode="auto">
          <a:xfrm>
            <a:off x="6299200" y="542766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1" name="Line 414"/>
          <p:cNvSpPr>
            <a:spLocks noChangeShapeType="1"/>
          </p:cNvSpPr>
          <p:nvPr/>
        </p:nvSpPr>
        <p:spPr bwMode="auto">
          <a:xfrm>
            <a:off x="6299200" y="5427663"/>
            <a:ext cx="1588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2" name="Rectangle 415"/>
          <p:cNvSpPr>
            <a:spLocks noChangeArrowheads="1"/>
          </p:cNvSpPr>
          <p:nvPr/>
        </p:nvSpPr>
        <p:spPr bwMode="auto">
          <a:xfrm>
            <a:off x="6311900" y="5427663"/>
            <a:ext cx="619125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3" name="Line 416"/>
          <p:cNvSpPr>
            <a:spLocks noChangeShapeType="1"/>
          </p:cNvSpPr>
          <p:nvPr/>
        </p:nvSpPr>
        <p:spPr bwMode="auto">
          <a:xfrm>
            <a:off x="6311900" y="5427663"/>
            <a:ext cx="6191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4" name="Rectangle 417"/>
          <p:cNvSpPr>
            <a:spLocks noChangeArrowheads="1"/>
          </p:cNvSpPr>
          <p:nvPr/>
        </p:nvSpPr>
        <p:spPr bwMode="auto">
          <a:xfrm>
            <a:off x="6918325" y="5427663"/>
            <a:ext cx="12700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5" name="Line 418"/>
          <p:cNvSpPr>
            <a:spLocks noChangeShapeType="1"/>
          </p:cNvSpPr>
          <p:nvPr/>
        </p:nvSpPr>
        <p:spPr bwMode="auto">
          <a:xfrm>
            <a:off x="6918325" y="542766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6" name="Line 419"/>
          <p:cNvSpPr>
            <a:spLocks noChangeShapeType="1"/>
          </p:cNvSpPr>
          <p:nvPr/>
        </p:nvSpPr>
        <p:spPr bwMode="auto">
          <a:xfrm>
            <a:off x="6918325" y="5427663"/>
            <a:ext cx="1588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7" name="Rectangle 420"/>
          <p:cNvSpPr>
            <a:spLocks noChangeArrowheads="1"/>
          </p:cNvSpPr>
          <p:nvPr/>
        </p:nvSpPr>
        <p:spPr bwMode="auto">
          <a:xfrm>
            <a:off x="6931025" y="5427663"/>
            <a:ext cx="6143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8" name="Line 421"/>
          <p:cNvSpPr>
            <a:spLocks noChangeShapeType="1"/>
          </p:cNvSpPr>
          <p:nvPr/>
        </p:nvSpPr>
        <p:spPr bwMode="auto">
          <a:xfrm>
            <a:off x="6931025" y="5427663"/>
            <a:ext cx="6143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49" name="Rectangle 422"/>
          <p:cNvSpPr>
            <a:spLocks noChangeArrowheads="1"/>
          </p:cNvSpPr>
          <p:nvPr/>
        </p:nvSpPr>
        <p:spPr bwMode="auto">
          <a:xfrm>
            <a:off x="7545388" y="1646238"/>
            <a:ext cx="11112" cy="37814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0" name="Line 423"/>
          <p:cNvSpPr>
            <a:spLocks noChangeShapeType="1"/>
          </p:cNvSpPr>
          <p:nvPr/>
        </p:nvSpPr>
        <p:spPr bwMode="auto">
          <a:xfrm>
            <a:off x="7545388" y="1646238"/>
            <a:ext cx="1587" cy="3781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1" name="Rectangle 424"/>
          <p:cNvSpPr>
            <a:spLocks noChangeArrowheads="1"/>
          </p:cNvSpPr>
          <p:nvPr/>
        </p:nvSpPr>
        <p:spPr bwMode="auto">
          <a:xfrm>
            <a:off x="7545388" y="5427663"/>
            <a:ext cx="11112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2" name="Line 425"/>
          <p:cNvSpPr>
            <a:spLocks noChangeShapeType="1"/>
          </p:cNvSpPr>
          <p:nvPr/>
        </p:nvSpPr>
        <p:spPr bwMode="auto">
          <a:xfrm>
            <a:off x="7545388" y="542766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3" name="Line 426"/>
          <p:cNvSpPr>
            <a:spLocks noChangeShapeType="1"/>
          </p:cNvSpPr>
          <p:nvPr/>
        </p:nvSpPr>
        <p:spPr bwMode="auto">
          <a:xfrm>
            <a:off x="7545388" y="5427663"/>
            <a:ext cx="1587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4" name="Rectangle 427"/>
          <p:cNvSpPr>
            <a:spLocks noChangeArrowheads="1"/>
          </p:cNvSpPr>
          <p:nvPr/>
        </p:nvSpPr>
        <p:spPr bwMode="auto">
          <a:xfrm>
            <a:off x="7556500" y="5427663"/>
            <a:ext cx="1117600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5" name="Line 428"/>
          <p:cNvSpPr>
            <a:spLocks noChangeShapeType="1"/>
          </p:cNvSpPr>
          <p:nvPr/>
        </p:nvSpPr>
        <p:spPr bwMode="auto">
          <a:xfrm>
            <a:off x="7556500" y="5427663"/>
            <a:ext cx="11176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6" name="Rectangle 429"/>
          <p:cNvSpPr>
            <a:spLocks noChangeArrowheads="1"/>
          </p:cNvSpPr>
          <p:nvPr/>
        </p:nvSpPr>
        <p:spPr bwMode="auto">
          <a:xfrm>
            <a:off x="8674100" y="1646238"/>
            <a:ext cx="12700" cy="37814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7" name="Line 430"/>
          <p:cNvSpPr>
            <a:spLocks noChangeShapeType="1"/>
          </p:cNvSpPr>
          <p:nvPr/>
        </p:nvSpPr>
        <p:spPr bwMode="auto">
          <a:xfrm>
            <a:off x="8674100" y="1646238"/>
            <a:ext cx="1588" cy="3781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8" name="Rectangle 431"/>
          <p:cNvSpPr>
            <a:spLocks noChangeArrowheads="1"/>
          </p:cNvSpPr>
          <p:nvPr/>
        </p:nvSpPr>
        <p:spPr bwMode="auto">
          <a:xfrm>
            <a:off x="8674100" y="5427663"/>
            <a:ext cx="12700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59" name="Line 432"/>
          <p:cNvSpPr>
            <a:spLocks noChangeShapeType="1"/>
          </p:cNvSpPr>
          <p:nvPr/>
        </p:nvSpPr>
        <p:spPr bwMode="auto">
          <a:xfrm>
            <a:off x="8674100" y="542766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60" name="Line 433"/>
          <p:cNvSpPr>
            <a:spLocks noChangeShapeType="1"/>
          </p:cNvSpPr>
          <p:nvPr/>
        </p:nvSpPr>
        <p:spPr bwMode="auto">
          <a:xfrm>
            <a:off x="8674100" y="5427663"/>
            <a:ext cx="1588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61" name="Rectangle 434"/>
          <p:cNvSpPr>
            <a:spLocks noChangeArrowheads="1"/>
          </p:cNvSpPr>
          <p:nvPr/>
        </p:nvSpPr>
        <p:spPr bwMode="auto">
          <a:xfrm>
            <a:off x="8674100" y="5427663"/>
            <a:ext cx="12700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62" name="Line 435"/>
          <p:cNvSpPr>
            <a:spLocks noChangeShapeType="1"/>
          </p:cNvSpPr>
          <p:nvPr/>
        </p:nvSpPr>
        <p:spPr bwMode="auto">
          <a:xfrm>
            <a:off x="8674100" y="542766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63" name="Line 436"/>
          <p:cNvSpPr>
            <a:spLocks noChangeShapeType="1"/>
          </p:cNvSpPr>
          <p:nvPr/>
        </p:nvSpPr>
        <p:spPr bwMode="auto">
          <a:xfrm>
            <a:off x="8674100" y="5427663"/>
            <a:ext cx="1588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717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(5)</a:t>
            </a:r>
            <a:endParaRPr lang="ko-KR" altLang="en-US" dirty="0"/>
          </a:p>
        </p:txBody>
      </p:sp>
      <p:sp>
        <p:nvSpPr>
          <p:cNvPr id="3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8E4D5F90-C99E-48B2-926E-E9DFFACE42E7}" type="slidenum">
              <a:rPr lang="en-US" altLang="ko-KR"/>
              <a:pPr/>
              <a:t>15</a:t>
            </a:fld>
            <a:r>
              <a:rPr lang="en-US" altLang="ko-KR"/>
              <a:t> -</a:t>
            </a:r>
          </a:p>
        </p:txBody>
      </p:sp>
      <p:sp>
        <p:nvSpPr>
          <p:cNvPr id="242691" name="Oval 3"/>
          <p:cNvSpPr>
            <a:spLocks noChangeArrowheads="1"/>
          </p:cNvSpPr>
          <p:nvPr/>
        </p:nvSpPr>
        <p:spPr bwMode="auto">
          <a:xfrm>
            <a:off x="2400300" y="1125538"/>
            <a:ext cx="5969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692" name="Oval 4"/>
          <p:cNvSpPr>
            <a:spLocks noChangeArrowheads="1"/>
          </p:cNvSpPr>
          <p:nvPr/>
        </p:nvSpPr>
        <p:spPr bwMode="auto">
          <a:xfrm>
            <a:off x="3319463" y="2076450"/>
            <a:ext cx="595312" cy="6175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693" name="Oval 5"/>
          <p:cNvSpPr>
            <a:spLocks noChangeArrowheads="1"/>
          </p:cNvSpPr>
          <p:nvPr/>
        </p:nvSpPr>
        <p:spPr bwMode="auto">
          <a:xfrm>
            <a:off x="1482725" y="2076450"/>
            <a:ext cx="595313" cy="6175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694" name="Oval 6"/>
          <p:cNvSpPr>
            <a:spLocks noChangeArrowheads="1"/>
          </p:cNvSpPr>
          <p:nvPr/>
        </p:nvSpPr>
        <p:spPr bwMode="auto">
          <a:xfrm>
            <a:off x="1992313" y="3028950"/>
            <a:ext cx="5969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695" name="Oval 7"/>
          <p:cNvSpPr>
            <a:spLocks noChangeArrowheads="1"/>
          </p:cNvSpPr>
          <p:nvPr/>
        </p:nvSpPr>
        <p:spPr bwMode="auto">
          <a:xfrm>
            <a:off x="2808288" y="3028950"/>
            <a:ext cx="5969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696" name="Oval 8"/>
          <p:cNvSpPr>
            <a:spLocks noChangeArrowheads="1"/>
          </p:cNvSpPr>
          <p:nvPr/>
        </p:nvSpPr>
        <p:spPr bwMode="auto">
          <a:xfrm>
            <a:off x="3830638" y="3028950"/>
            <a:ext cx="595312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697" name="Oval 9"/>
          <p:cNvSpPr>
            <a:spLocks noChangeArrowheads="1"/>
          </p:cNvSpPr>
          <p:nvPr/>
        </p:nvSpPr>
        <p:spPr bwMode="auto">
          <a:xfrm>
            <a:off x="971550" y="3028950"/>
            <a:ext cx="595313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>
            <a:off x="2903538" y="1646238"/>
            <a:ext cx="5111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 flipH="1">
            <a:off x="1982788" y="1646238"/>
            <a:ext cx="5111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H="1">
            <a:off x="1371600" y="2701925"/>
            <a:ext cx="3048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 flipH="1">
            <a:off x="3209925" y="2701925"/>
            <a:ext cx="306388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02" name="Line 14"/>
          <p:cNvSpPr>
            <a:spLocks noChangeShapeType="1"/>
          </p:cNvSpPr>
          <p:nvPr/>
        </p:nvSpPr>
        <p:spPr bwMode="auto">
          <a:xfrm>
            <a:off x="1881188" y="2701925"/>
            <a:ext cx="306387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>
            <a:off x="3721100" y="2676525"/>
            <a:ext cx="346075" cy="366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2532063" y="12017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603375" y="21939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3436938" y="21939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1052513" y="31099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2122488" y="31099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4</a:t>
            </a:r>
          </a:p>
        </p:txBody>
      </p:sp>
      <p:sp>
        <p:nvSpPr>
          <p:cNvPr id="242709" name="Text Box 21"/>
          <p:cNvSpPr txBox="1">
            <a:spLocks noChangeArrowheads="1"/>
          </p:cNvSpPr>
          <p:nvPr/>
        </p:nvSpPr>
        <p:spPr bwMode="auto">
          <a:xfrm>
            <a:off x="2962826" y="31226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242710" name="Text Box 22"/>
          <p:cNvSpPr txBox="1">
            <a:spLocks noChangeArrowheads="1"/>
          </p:cNvSpPr>
          <p:nvPr/>
        </p:nvSpPr>
        <p:spPr bwMode="auto">
          <a:xfrm>
            <a:off x="3930650" y="31099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42711" name="Text Box 23"/>
          <p:cNvSpPr txBox="1">
            <a:spLocks noChangeArrowheads="1"/>
          </p:cNvSpPr>
          <p:nvPr/>
        </p:nvSpPr>
        <p:spPr bwMode="auto">
          <a:xfrm>
            <a:off x="1619250" y="1052513"/>
            <a:ext cx="466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2</a:t>
            </a:r>
          </a:p>
        </p:txBody>
      </p:sp>
      <p:sp>
        <p:nvSpPr>
          <p:cNvPr id="242712" name="Oval 24"/>
          <p:cNvSpPr>
            <a:spLocks noChangeArrowheads="1"/>
          </p:cNvSpPr>
          <p:nvPr/>
        </p:nvSpPr>
        <p:spPr bwMode="auto">
          <a:xfrm rot="5400000">
            <a:off x="3509169" y="4452963"/>
            <a:ext cx="554037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3170238" y="4510906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2714" name="Oval 26"/>
          <p:cNvSpPr>
            <a:spLocks noChangeArrowheads="1"/>
          </p:cNvSpPr>
          <p:nvPr/>
        </p:nvSpPr>
        <p:spPr bwMode="auto">
          <a:xfrm rot="5400000">
            <a:off x="2424907" y="4452962"/>
            <a:ext cx="552450" cy="5254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15" name="Rectangle 27"/>
          <p:cNvSpPr>
            <a:spLocks noChangeArrowheads="1"/>
          </p:cNvSpPr>
          <p:nvPr/>
        </p:nvSpPr>
        <p:spPr bwMode="auto">
          <a:xfrm>
            <a:off x="2076450" y="4509319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2716" name="Oval 28"/>
          <p:cNvSpPr>
            <a:spLocks noChangeArrowheads="1"/>
          </p:cNvSpPr>
          <p:nvPr/>
        </p:nvSpPr>
        <p:spPr bwMode="auto">
          <a:xfrm rot="5400000">
            <a:off x="1251744" y="4452963"/>
            <a:ext cx="554037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17" name="Rectangle 29"/>
          <p:cNvSpPr>
            <a:spLocks noChangeArrowheads="1"/>
          </p:cNvSpPr>
          <p:nvPr/>
        </p:nvSpPr>
        <p:spPr bwMode="auto">
          <a:xfrm>
            <a:off x="900113" y="4544244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2718" name="Arc 30"/>
          <p:cNvSpPr>
            <a:spLocks/>
          </p:cNvSpPr>
          <p:nvPr/>
        </p:nvSpPr>
        <p:spPr bwMode="auto">
          <a:xfrm rot="5400000">
            <a:off x="3048001" y="3801293"/>
            <a:ext cx="298450" cy="993775"/>
          </a:xfrm>
          <a:custGeom>
            <a:avLst/>
            <a:gdLst>
              <a:gd name="G0" fmla="+- 21600 0 0"/>
              <a:gd name="G1" fmla="+- 21569 0 0"/>
              <a:gd name="G2" fmla="+- 21600 0 0"/>
              <a:gd name="T0" fmla="*/ 21745 w 21745"/>
              <a:gd name="T1" fmla="*/ 43169 h 43169"/>
              <a:gd name="T2" fmla="*/ 20450 w 21745"/>
              <a:gd name="T3" fmla="*/ 0 h 43169"/>
              <a:gd name="T4" fmla="*/ 21600 w 21745"/>
              <a:gd name="T5" fmla="*/ 21569 h 4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43169" fill="none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</a:path>
              <a:path w="21745" h="43169" stroke="0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  <a:lnTo>
                  <a:pt x="21600" y="2156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19" name="Arc 31"/>
          <p:cNvSpPr>
            <a:spLocks/>
          </p:cNvSpPr>
          <p:nvPr/>
        </p:nvSpPr>
        <p:spPr bwMode="auto">
          <a:xfrm rot="5400000">
            <a:off x="3047207" y="4654575"/>
            <a:ext cx="300037" cy="993775"/>
          </a:xfrm>
          <a:custGeom>
            <a:avLst/>
            <a:gdLst>
              <a:gd name="G0" fmla="+- 289 0 0"/>
              <a:gd name="G1" fmla="+- 21577 0 0"/>
              <a:gd name="G2" fmla="+- 21600 0 0"/>
              <a:gd name="T0" fmla="*/ 1296 w 21889"/>
              <a:gd name="T1" fmla="*/ 0 h 43177"/>
              <a:gd name="T2" fmla="*/ 0 w 21889"/>
              <a:gd name="T3" fmla="*/ 43175 h 43177"/>
              <a:gd name="T4" fmla="*/ 289 w 21889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9" h="43177" fill="none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</a:path>
              <a:path w="21889" h="43177" stroke="0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  <a:lnTo>
                  <a:pt x="289" y="21577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20" name="Line 32"/>
          <p:cNvSpPr>
            <a:spLocks noChangeShapeType="1"/>
          </p:cNvSpPr>
          <p:nvPr/>
        </p:nvSpPr>
        <p:spPr bwMode="auto">
          <a:xfrm rot="5400000">
            <a:off x="2116138" y="4399781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977900" y="3933056"/>
            <a:ext cx="466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3</a:t>
            </a: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4425950" y="1268413"/>
            <a:ext cx="41052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V(G</a:t>
            </a:r>
            <a:r>
              <a:rPr lang="en-US" altLang="ko-KR" sz="2400" baseline="-25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) = {0, 1, 2, 3, 4, 5, 6}</a:t>
            </a:r>
          </a:p>
          <a:p>
            <a:pPr algn="l"/>
            <a:r>
              <a:rPr lang="en-US" altLang="ko-KR" sz="2000" dirty="0">
                <a:latin typeface="Consolas" pitchFamily="49" charset="0"/>
              </a:rPr>
              <a:t>E(G</a:t>
            </a:r>
            <a:r>
              <a:rPr lang="en-US" altLang="ko-KR" sz="2400" baseline="-25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) = {(0,1), (0,2), (1,3), (1,4), (2,5), (2,6)}</a:t>
            </a:r>
          </a:p>
        </p:txBody>
      </p:sp>
      <p:sp>
        <p:nvSpPr>
          <p:cNvPr id="242723" name="Text Box 35"/>
          <p:cNvSpPr txBox="1">
            <a:spLocks noChangeArrowheads="1"/>
          </p:cNvSpPr>
          <p:nvPr/>
        </p:nvSpPr>
        <p:spPr bwMode="auto">
          <a:xfrm>
            <a:off x="4147170" y="3933056"/>
            <a:ext cx="42466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V(G</a:t>
            </a:r>
            <a:r>
              <a:rPr lang="en-US" altLang="ko-KR" sz="2400" baseline="-25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) = {0, 1, 2}</a:t>
            </a:r>
          </a:p>
          <a:p>
            <a:pPr algn="l"/>
            <a:r>
              <a:rPr lang="en-US" altLang="ko-KR" sz="2000" dirty="0">
                <a:latin typeface="Consolas" pitchFamily="49" charset="0"/>
              </a:rPr>
              <a:t>E(G</a:t>
            </a:r>
            <a:r>
              <a:rPr lang="en-US" altLang="ko-KR" sz="2400" baseline="-25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) = {&lt;0,1&gt;, &lt;1,0&gt;, &lt;1,2&gt;}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716463" y="2492375"/>
            <a:ext cx="27174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Simple path: 0, 2, 6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             0, 1, 4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             2, 5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             …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806917" y="4640942"/>
            <a:ext cx="2717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Simple path: 0, 1, 2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             1, 0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             1, 2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4834632" y="5516587"/>
            <a:ext cx="1957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Cycle: 0, 1, 0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(6)</a:t>
            </a:r>
            <a:endParaRPr lang="ko-KR" alt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066088" cy="5238750"/>
          </a:xfrm>
        </p:spPr>
        <p:txBody>
          <a:bodyPr/>
          <a:lstStyle/>
          <a:p>
            <a:r>
              <a:rPr lang="en-US" altLang="ko-KR" sz="2000" dirty="0"/>
              <a:t>In an undirected graph </a:t>
            </a:r>
            <a:r>
              <a:rPr lang="en-US" altLang="ko-KR" sz="2000" i="1" dirty="0"/>
              <a:t>G</a:t>
            </a:r>
            <a:r>
              <a:rPr lang="en-US" altLang="ko-KR" sz="2000" dirty="0"/>
              <a:t>, </a:t>
            </a:r>
          </a:p>
          <a:p>
            <a:pPr>
              <a:buFontTx/>
              <a:buNone/>
            </a:pPr>
            <a:r>
              <a:rPr lang="en-US" altLang="ko-KR" sz="2000" dirty="0"/>
              <a:t>   two vertices </a:t>
            </a:r>
            <a:r>
              <a:rPr lang="en-US" altLang="ko-KR" sz="2000" i="1" dirty="0"/>
              <a:t>u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v</a:t>
            </a:r>
            <a:r>
              <a:rPr lang="en-US" altLang="ko-KR" sz="2000" dirty="0"/>
              <a:t> are </a:t>
            </a:r>
            <a:r>
              <a:rPr lang="en-US" altLang="ko-KR" sz="2000" dirty="0">
                <a:solidFill>
                  <a:srgbClr val="FF0000"/>
                </a:solidFill>
              </a:rPr>
              <a:t>connected if</a:t>
            </a:r>
            <a:r>
              <a:rPr lang="en-US" altLang="ko-KR" sz="2000" dirty="0"/>
              <a:t> there is a </a:t>
            </a:r>
            <a:r>
              <a:rPr lang="en-US" altLang="ko-KR" sz="2000" dirty="0">
                <a:solidFill>
                  <a:srgbClr val="FF0000"/>
                </a:solidFill>
              </a:rPr>
              <a:t>path in </a:t>
            </a:r>
            <a:r>
              <a:rPr lang="en-US" altLang="ko-KR" sz="2000" i="1" dirty="0">
                <a:solidFill>
                  <a:srgbClr val="FF0000"/>
                </a:solidFill>
              </a:rPr>
              <a:t>G</a:t>
            </a:r>
            <a:r>
              <a:rPr lang="en-US" altLang="ko-KR" sz="2000" dirty="0">
                <a:solidFill>
                  <a:srgbClr val="FF0000"/>
                </a:solidFill>
              </a:rPr>
              <a:t> from </a:t>
            </a:r>
            <a:r>
              <a:rPr lang="en-US" altLang="ko-KR" sz="2000" i="1" dirty="0">
                <a:solidFill>
                  <a:srgbClr val="FF0000"/>
                </a:solidFill>
              </a:rPr>
              <a:t>u</a:t>
            </a:r>
            <a:r>
              <a:rPr lang="en-US" altLang="ko-KR" sz="2000" dirty="0">
                <a:solidFill>
                  <a:srgbClr val="FF0000"/>
                </a:solidFill>
              </a:rPr>
              <a:t> and </a:t>
            </a:r>
            <a:r>
              <a:rPr lang="en-US" altLang="ko-KR" sz="2000" i="1" dirty="0">
                <a:solidFill>
                  <a:srgbClr val="FF0000"/>
                </a:solidFill>
              </a:rPr>
              <a:t>v</a:t>
            </a:r>
            <a:endParaRPr lang="en-US" altLang="ko-KR" sz="2000" i="1" baseline="-25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ko-KR" sz="2000" i="1" baseline="-25000" dirty="0"/>
          </a:p>
          <a:p>
            <a:pPr>
              <a:buFontTx/>
              <a:buNone/>
            </a:pPr>
            <a:r>
              <a:rPr lang="en-US" altLang="ko-KR" sz="2000" dirty="0"/>
              <a:t>A </a:t>
            </a:r>
            <a:r>
              <a:rPr lang="en-US" altLang="ko-KR" sz="2000" dirty="0">
                <a:solidFill>
                  <a:srgbClr val="FF0000"/>
                </a:solidFill>
              </a:rPr>
              <a:t>connected component </a:t>
            </a:r>
            <a:r>
              <a:rPr lang="en-US" altLang="ko-KR" sz="2000" dirty="0"/>
              <a:t>or simply </a:t>
            </a:r>
            <a:r>
              <a:rPr lang="en-US" altLang="ko-KR" sz="2000" dirty="0">
                <a:solidFill>
                  <a:srgbClr val="FF0000"/>
                </a:solidFill>
              </a:rPr>
              <a:t>a component </a:t>
            </a:r>
            <a:r>
              <a:rPr lang="en-US" altLang="ko-KR" sz="2000" dirty="0"/>
              <a:t>of an undirected graph is a maximal connected </a:t>
            </a:r>
            <a:r>
              <a:rPr lang="en-US" altLang="ko-KR" sz="2000" dirty="0" err="1"/>
              <a:t>subgraph</a:t>
            </a:r>
            <a:endParaRPr lang="en-US" altLang="ko-KR" sz="2000" dirty="0"/>
          </a:p>
          <a:p>
            <a:pPr marL="560388" lvl="1" indent="-103188">
              <a:buFontTx/>
              <a:buNone/>
            </a:pPr>
            <a:r>
              <a:rPr lang="en-US" altLang="ko-KR" sz="2000" dirty="0"/>
              <a:t>Let </a:t>
            </a:r>
            <a:r>
              <a:rPr lang="en-US" altLang="ko-KR" sz="2000" i="1" dirty="0"/>
              <a:t>G=</a:t>
            </a:r>
            <a:r>
              <a:rPr lang="en-US" altLang="ko-KR" sz="2000" dirty="0"/>
              <a:t>(</a:t>
            </a:r>
            <a:r>
              <a:rPr lang="en-US" altLang="ko-KR" sz="2000" i="1" dirty="0"/>
              <a:t>V</a:t>
            </a:r>
            <a:r>
              <a:rPr lang="en-US" altLang="ko-KR" sz="2000" dirty="0"/>
              <a:t>,</a:t>
            </a:r>
            <a:r>
              <a:rPr lang="en-US" altLang="ko-KR" sz="2000" i="1" dirty="0"/>
              <a:t>E</a:t>
            </a:r>
            <a:r>
              <a:rPr lang="en-US" altLang="ko-KR" sz="2000" dirty="0"/>
              <a:t>) be a graph and </a:t>
            </a:r>
            <a:r>
              <a:rPr lang="en-US" altLang="ko-KR" sz="2000" i="1" dirty="0"/>
              <a:t>G</a:t>
            </a:r>
            <a:r>
              <a:rPr lang="en-US" altLang="ko-KR" sz="2000" i="1" baseline="-25000" dirty="0"/>
              <a:t>1</a:t>
            </a:r>
            <a:r>
              <a:rPr lang="en-US" altLang="ko-KR" sz="2000" i="1" dirty="0"/>
              <a:t>=</a:t>
            </a:r>
            <a:r>
              <a:rPr lang="en-US" altLang="ko-KR" sz="2000" dirty="0"/>
              <a:t>(</a:t>
            </a:r>
            <a:r>
              <a:rPr lang="en-US" altLang="ko-KR" sz="2000" i="1" dirty="0"/>
              <a:t>V</a:t>
            </a:r>
            <a:r>
              <a:rPr lang="en-US" altLang="ko-KR" sz="2000" i="1" baseline="-25000" dirty="0"/>
              <a:t>1</a:t>
            </a:r>
            <a:r>
              <a:rPr lang="en-US" altLang="ko-KR" sz="2000" dirty="0"/>
              <a:t>,</a:t>
            </a:r>
            <a:r>
              <a:rPr lang="en-US" altLang="ko-KR" sz="2000" i="1" dirty="0"/>
              <a:t>E</a:t>
            </a:r>
            <a:r>
              <a:rPr lang="en-US" altLang="ko-KR" sz="2000" i="1" baseline="-25000" dirty="0"/>
              <a:t>1</a:t>
            </a:r>
            <a:r>
              <a:rPr lang="en-US" altLang="ko-KR" sz="2000" dirty="0"/>
              <a:t>) ..., </a:t>
            </a:r>
            <a:r>
              <a:rPr lang="en-US" altLang="ko-KR" sz="2000" i="1" dirty="0"/>
              <a:t>G</a:t>
            </a:r>
            <a:r>
              <a:rPr lang="en-US" altLang="ko-KR" sz="2000" i="1" baseline="-25000" dirty="0"/>
              <a:t>m</a:t>
            </a:r>
            <a:r>
              <a:rPr lang="en-US" altLang="ko-KR" sz="2000" i="1" dirty="0"/>
              <a:t>=</a:t>
            </a:r>
            <a:r>
              <a:rPr lang="en-US" altLang="ko-KR" sz="2000" dirty="0"/>
              <a:t>(</a:t>
            </a:r>
            <a:r>
              <a:rPr lang="en-US" altLang="ko-KR" sz="2000" i="1" dirty="0" err="1"/>
              <a:t>V</a:t>
            </a:r>
            <a:r>
              <a:rPr lang="en-US" altLang="ko-KR" sz="2000" i="1" baseline="-25000" dirty="0" err="1"/>
              <a:t>m</a:t>
            </a:r>
            <a:r>
              <a:rPr lang="en-US" altLang="ko-KR" sz="2000" dirty="0"/>
              <a:t>,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E</a:t>
            </a:r>
            <a:r>
              <a:rPr lang="en-US" altLang="ko-KR" sz="2000" i="1" baseline="-25000" dirty="0" err="1"/>
              <a:t>m</a:t>
            </a:r>
            <a:r>
              <a:rPr lang="en-US" altLang="ko-KR" sz="2000" dirty="0"/>
              <a:t>) be its connected components </a:t>
            </a:r>
          </a:p>
          <a:p>
            <a:pPr marL="560388" lvl="1" indent="-103188">
              <a:buFont typeface="Wingdings" pitchFamily="2" charset="2"/>
              <a:buChar char="à"/>
            </a:pPr>
            <a:r>
              <a:rPr lang="en-US" altLang="ko-KR" sz="2000" dirty="0"/>
              <a:t> For all </a:t>
            </a:r>
            <a:r>
              <a:rPr lang="en-US" altLang="ko-KR" sz="2000" i="1" dirty="0" err="1"/>
              <a:t>i</a:t>
            </a:r>
            <a:r>
              <a:rPr lang="en-US" altLang="ko-KR" sz="2000" dirty="0" err="1"/>
              <a:t>,</a:t>
            </a:r>
            <a:r>
              <a:rPr lang="en-US" altLang="ko-KR" sz="2000" i="1" dirty="0" err="1"/>
              <a:t>j</a:t>
            </a:r>
            <a:r>
              <a:rPr lang="en-US" altLang="ko-KR" sz="2000" dirty="0"/>
              <a:t>, </a:t>
            </a:r>
            <a:r>
              <a:rPr lang="en-US" altLang="ko-KR" sz="2000" i="1" dirty="0" err="1"/>
              <a:t>V</a:t>
            </a:r>
            <a:r>
              <a:rPr lang="en-US" altLang="ko-KR" sz="2000" i="1" baseline="-25000" dirty="0" err="1"/>
              <a:t>i</a:t>
            </a:r>
            <a:r>
              <a:rPr lang="en-US" altLang="ko-KR" sz="2000" dirty="0" err="1">
                <a:sym typeface="Symbol" pitchFamily="18" charset="2"/>
              </a:rPr>
              <a:t></a:t>
            </a:r>
            <a:r>
              <a:rPr lang="en-US" altLang="ko-KR" sz="2000" i="1" dirty="0" err="1"/>
              <a:t>V</a:t>
            </a:r>
            <a:r>
              <a:rPr lang="en-US" altLang="ko-KR" sz="2000" i="1" baseline="-25000" dirty="0" err="1"/>
              <a:t>j</a:t>
            </a:r>
            <a:r>
              <a:rPr lang="en-US" altLang="ko-KR" sz="2000" dirty="0"/>
              <a:t>= {}. </a:t>
            </a:r>
          </a:p>
          <a:p>
            <a:pPr marL="560388" lvl="1" indent="-103188">
              <a:buFont typeface="Wingdings" pitchFamily="2" charset="2"/>
              <a:buNone/>
            </a:pPr>
            <a:r>
              <a:rPr lang="en-US" altLang="ko-KR" sz="2000" dirty="0"/>
              <a:t>     Further, </a:t>
            </a:r>
            <a:r>
              <a:rPr lang="en-US" altLang="ko-KR" sz="2000" i="1" dirty="0"/>
              <a:t>V= V</a:t>
            </a:r>
            <a:r>
              <a:rPr lang="en-US" altLang="ko-KR" sz="2000" i="1" baseline="-25000" dirty="0"/>
              <a:t>1</a:t>
            </a:r>
            <a:r>
              <a:rPr lang="en-US" altLang="ko-KR" sz="2000" dirty="0">
                <a:sym typeface="Symbol" pitchFamily="18" charset="2"/>
              </a:rPr>
              <a:t></a:t>
            </a:r>
            <a:r>
              <a:rPr lang="en-US" altLang="ko-KR" sz="2000" dirty="0"/>
              <a:t>  ... </a:t>
            </a:r>
            <a:r>
              <a:rPr lang="en-US" altLang="ko-KR" sz="2000" dirty="0">
                <a:sym typeface="Symbol" pitchFamily="18" charset="2"/>
              </a:rPr>
              <a:t></a:t>
            </a:r>
            <a:r>
              <a:rPr lang="en-US" altLang="ko-KR" sz="2000" i="1" dirty="0" err="1"/>
              <a:t>V</a:t>
            </a:r>
            <a:r>
              <a:rPr lang="en-US" altLang="ko-KR" sz="2000" i="1" baseline="-25000" dirty="0" err="1"/>
              <a:t>m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E </a:t>
            </a:r>
            <a:r>
              <a:rPr lang="en-US" altLang="ko-KR" sz="2000" dirty="0"/>
              <a:t>= </a:t>
            </a:r>
            <a:r>
              <a:rPr lang="en-US" altLang="ko-KR" sz="2000" i="1" dirty="0"/>
              <a:t>E</a:t>
            </a:r>
            <a:r>
              <a:rPr lang="en-US" altLang="ko-KR" sz="2000" i="1" baseline="-25000" dirty="0"/>
              <a:t>1</a:t>
            </a:r>
            <a:r>
              <a:rPr lang="en-US" altLang="ko-KR" sz="2000" dirty="0">
                <a:sym typeface="Symbol" pitchFamily="18" charset="2"/>
              </a:rPr>
              <a:t></a:t>
            </a:r>
            <a:r>
              <a:rPr lang="en-US" altLang="ko-KR" sz="2000" dirty="0"/>
              <a:t>   ... </a:t>
            </a:r>
            <a:r>
              <a:rPr lang="en-US" altLang="ko-KR" sz="2000" dirty="0">
                <a:sym typeface="Symbol" pitchFamily="18" charset="2"/>
              </a:rPr>
              <a:t></a:t>
            </a:r>
            <a:r>
              <a:rPr lang="en-US" altLang="ko-KR" sz="2000" i="1" dirty="0" err="1"/>
              <a:t>E</a:t>
            </a:r>
            <a:r>
              <a:rPr lang="en-US" altLang="ko-KR" sz="2000" i="1" baseline="-25000" dirty="0" err="1"/>
              <a:t>m</a:t>
            </a:r>
            <a:r>
              <a:rPr lang="en-US" altLang="ko-KR" sz="2000" i="1" dirty="0"/>
              <a:t> </a:t>
            </a:r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r>
              <a:rPr lang="en-US" altLang="ko-KR" sz="2000" dirty="0"/>
              <a:t>A </a:t>
            </a:r>
            <a:r>
              <a:rPr lang="en-US" altLang="ko-KR" sz="2000" dirty="0">
                <a:solidFill>
                  <a:schemeClr val="accent2"/>
                </a:solidFill>
              </a:rPr>
              <a:t>tree</a:t>
            </a:r>
            <a:r>
              <a:rPr lang="en-US" altLang="ko-KR" sz="2000" dirty="0"/>
              <a:t> is a graph that is connected and acyclic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6DD0FFC1-B3E2-4639-B2EB-3F1E7A2927E5}" type="slidenum">
              <a:rPr lang="en-US" altLang="ko-KR"/>
              <a:pPr/>
              <a:t>16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(7)</a:t>
            </a:r>
            <a:endParaRPr lang="ko-KR" altLang="en-US" dirty="0"/>
          </a:p>
        </p:txBody>
      </p:sp>
      <p:sp>
        <p:nvSpPr>
          <p:cNvPr id="4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ABECEA2-45BB-4497-8D7C-392074FA9C71}" type="slidenum">
              <a:rPr lang="en-US" altLang="ko-KR"/>
              <a:pPr/>
              <a:t>17</a:t>
            </a:fld>
            <a:r>
              <a:rPr lang="en-US" altLang="ko-KR"/>
              <a:t> -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1716088" y="1984375"/>
            <a:ext cx="88325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H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5672729" y="1915796"/>
            <a:ext cx="552729" cy="534766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373220" y="1998370"/>
            <a:ext cx="676617" cy="33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9" name="Oval 24"/>
          <p:cNvSpPr>
            <a:spLocks noChangeArrowheads="1"/>
          </p:cNvSpPr>
          <p:nvPr/>
        </p:nvSpPr>
        <p:spPr bwMode="auto">
          <a:xfrm>
            <a:off x="4744252" y="2474154"/>
            <a:ext cx="552729" cy="53345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4456996" y="2556728"/>
            <a:ext cx="676617" cy="33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5675451" y="2928968"/>
            <a:ext cx="552730" cy="53345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5384111" y="3011542"/>
            <a:ext cx="676617" cy="33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4736082" y="3471597"/>
            <a:ext cx="552729" cy="534766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4428405" y="3554171"/>
            <a:ext cx="676617" cy="33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H="1">
            <a:off x="5209851" y="3343149"/>
            <a:ext cx="526863" cy="2201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H="1">
            <a:off x="5209851" y="2272306"/>
            <a:ext cx="464239" cy="2857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>
            <a:off x="5260224" y="2867364"/>
            <a:ext cx="413867" cy="237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751043" y="1890112"/>
            <a:ext cx="757458" cy="33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H</a:t>
            </a:r>
            <a:r>
              <a:rPr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59" name="Text Box 36"/>
          <p:cNvSpPr txBox="1">
            <a:spLocks noChangeArrowheads="1"/>
          </p:cNvSpPr>
          <p:nvPr/>
        </p:nvSpPr>
        <p:spPr bwMode="auto">
          <a:xfrm>
            <a:off x="682625" y="924560"/>
            <a:ext cx="835387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V(G</a:t>
            </a:r>
            <a:r>
              <a:rPr lang="en-US" altLang="ko-KR" sz="2400" baseline="-25000" dirty="0"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 = {0, 1, 2, 3, 4, 5, 6, 7}</a:t>
            </a:r>
          </a:p>
          <a:p>
            <a:pPr algn="l"/>
            <a:r>
              <a:rPr lang="en-US" altLang="ko-KR" sz="2000" dirty="0">
                <a:latin typeface="Consolas" pitchFamily="49" charset="0"/>
              </a:rPr>
              <a:t>E(G</a:t>
            </a:r>
            <a:r>
              <a:rPr lang="en-US" altLang="ko-KR" sz="2400" baseline="-25000" dirty="0">
                <a:latin typeface="Consolas" pitchFamily="49" charset="0"/>
              </a:rPr>
              <a:t>6</a:t>
            </a:r>
            <a:r>
              <a:rPr lang="en-US" altLang="ko-KR" sz="2000" dirty="0">
                <a:latin typeface="Consolas" pitchFamily="49" charset="0"/>
              </a:rPr>
              <a:t>) = {(0,1), (0,2), (1,2), (1,3), (2,3), (4,5), (5,6), (6,7)}</a:t>
            </a:r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900113" y="2255838"/>
            <a:ext cx="929742" cy="4623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G</a:t>
            </a:r>
            <a:r>
              <a:rPr lang="en-US" altLang="ko-KR" sz="24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lang="en-US" altLang="ko-KR" sz="2400" dirty="0">
              <a:latin typeface="Consolas" pitchFamily="49" charset="0"/>
            </a:endParaRPr>
          </a:p>
        </p:txBody>
      </p: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518855" y="4581128"/>
            <a:ext cx="43164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Consolas" pitchFamily="49" charset="0"/>
              </a:rPr>
              <a:t>V(H</a:t>
            </a:r>
            <a:r>
              <a:rPr lang="en-US" altLang="ko-KR" baseline="-25000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) = {0, 1, 2, 3}</a:t>
            </a:r>
          </a:p>
          <a:p>
            <a:pPr algn="l"/>
            <a:r>
              <a:rPr lang="en-US" altLang="ko-KR" dirty="0">
                <a:latin typeface="Consolas" pitchFamily="49" charset="0"/>
              </a:rPr>
              <a:t>E(H</a:t>
            </a:r>
            <a:r>
              <a:rPr lang="en-US" altLang="ko-KR" baseline="-25000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) = {(0,1), (0,2), (1,2),  </a:t>
            </a:r>
          </a:p>
          <a:p>
            <a:pPr algn="l"/>
            <a:r>
              <a:rPr lang="en-US" altLang="ko-KR" dirty="0">
                <a:latin typeface="Consolas" pitchFamily="49" charset="0"/>
              </a:rPr>
              <a:t>         (1,3), (2,3)}</a:t>
            </a:r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5016592" y="4653136"/>
            <a:ext cx="38154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Consolas" pitchFamily="49" charset="0"/>
              </a:rPr>
              <a:t>V(H</a:t>
            </a:r>
            <a:r>
              <a:rPr lang="en-US" altLang="ko-KR" baseline="-25000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) = {4,5,6,7}</a:t>
            </a:r>
          </a:p>
          <a:p>
            <a:pPr algn="l"/>
            <a:r>
              <a:rPr lang="en-US" altLang="ko-KR" dirty="0">
                <a:latin typeface="Consolas" pitchFamily="49" charset="0"/>
              </a:rPr>
              <a:t>E(H</a:t>
            </a:r>
            <a:r>
              <a:rPr lang="en-US" altLang="ko-KR" baseline="-25000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) = {(4,5), (5,6), (6,7)}</a:t>
            </a: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2997587" y="4181415"/>
            <a:ext cx="3005951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Connected components</a:t>
            </a:r>
          </a:p>
        </p:txBody>
      </p:sp>
      <p:sp>
        <p:nvSpPr>
          <p:cNvPr id="64" name="Oval 10"/>
          <p:cNvSpPr>
            <a:spLocks noChangeArrowheads="1"/>
          </p:cNvSpPr>
          <p:nvPr/>
        </p:nvSpPr>
        <p:spPr bwMode="auto">
          <a:xfrm>
            <a:off x="2056702" y="2751677"/>
            <a:ext cx="523883" cy="529929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1759188" y="2810125"/>
            <a:ext cx="642889" cy="32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grpSp>
        <p:nvGrpSpPr>
          <p:cNvPr id="66" name="Group 3"/>
          <p:cNvGrpSpPr>
            <a:grpSpLocks/>
          </p:cNvGrpSpPr>
          <p:nvPr/>
        </p:nvGrpSpPr>
        <p:grpSpPr bwMode="auto">
          <a:xfrm>
            <a:off x="2495215" y="2026921"/>
            <a:ext cx="804582" cy="529929"/>
            <a:chOff x="1477" y="1268"/>
            <a:chExt cx="622" cy="408"/>
          </a:xfrm>
        </p:grpSpPr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1692" y="1268"/>
              <a:ext cx="407" cy="40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1477" y="1313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lang="en-US" altLang="ko-KR" sz="2000" dirty="0">
                <a:latin typeface="Consolas" pitchFamily="49" charset="0"/>
              </a:endParaRPr>
            </a:p>
          </p:txBody>
        </p:sp>
      </p:grpSp>
      <p:grpSp>
        <p:nvGrpSpPr>
          <p:cNvPr id="69" name="Group 6"/>
          <p:cNvGrpSpPr>
            <a:grpSpLocks/>
          </p:cNvGrpSpPr>
          <p:nvPr/>
        </p:nvGrpSpPr>
        <p:grpSpPr bwMode="auto">
          <a:xfrm>
            <a:off x="2483567" y="3477733"/>
            <a:ext cx="816222" cy="528630"/>
            <a:chOff x="1468" y="2385"/>
            <a:chExt cx="631" cy="407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692" y="2385"/>
              <a:ext cx="407" cy="40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1" name="Rectangle 8"/>
            <p:cNvSpPr>
              <a:spLocks noChangeArrowheads="1"/>
            </p:cNvSpPr>
            <p:nvPr/>
          </p:nvSpPr>
          <p:spPr bwMode="auto">
            <a:xfrm>
              <a:off x="1468" y="2448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lang="en-US" altLang="ko-KR" sz="2000">
                <a:latin typeface="Consolas" pitchFamily="49" charset="0"/>
              </a:endParaRPr>
            </a:p>
          </p:txBody>
        </p:sp>
      </p:grpSp>
      <p:grpSp>
        <p:nvGrpSpPr>
          <p:cNvPr id="72" name="Group 12"/>
          <p:cNvGrpSpPr>
            <a:grpSpLocks/>
          </p:cNvGrpSpPr>
          <p:nvPr/>
        </p:nvGrpSpPr>
        <p:grpSpPr bwMode="auto">
          <a:xfrm>
            <a:off x="3226053" y="2751677"/>
            <a:ext cx="791643" cy="529929"/>
            <a:chOff x="2042" y="1826"/>
            <a:chExt cx="612" cy="408"/>
          </a:xfrm>
        </p:grpSpPr>
        <p:sp>
          <p:nvSpPr>
            <p:cNvPr id="73" name="Oval 13"/>
            <p:cNvSpPr>
              <a:spLocks noChangeArrowheads="1"/>
            </p:cNvSpPr>
            <p:nvPr/>
          </p:nvSpPr>
          <p:spPr bwMode="auto">
            <a:xfrm>
              <a:off x="2247" y="1826"/>
              <a:ext cx="407" cy="40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2042" y="1878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lang="en-US" altLang="ko-KR" sz="2000" dirty="0">
                <a:latin typeface="Consolas" pitchFamily="49" charset="0"/>
              </a:endParaRPr>
            </a:p>
          </p:txBody>
        </p:sp>
      </p:grpSp>
      <p:sp>
        <p:nvSpPr>
          <p:cNvPr id="75" name="Line 15"/>
          <p:cNvSpPr>
            <a:spLocks noChangeShapeType="1"/>
          </p:cNvSpPr>
          <p:nvPr/>
        </p:nvSpPr>
        <p:spPr bwMode="auto">
          <a:xfrm>
            <a:off x="2497796" y="3197182"/>
            <a:ext cx="359603" cy="3623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6" name="Line 16"/>
          <p:cNvSpPr>
            <a:spLocks noChangeShapeType="1"/>
          </p:cNvSpPr>
          <p:nvPr/>
        </p:nvSpPr>
        <p:spPr bwMode="auto">
          <a:xfrm>
            <a:off x="3215708" y="2472426"/>
            <a:ext cx="359603" cy="3623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7" name="Line 17"/>
          <p:cNvSpPr>
            <a:spLocks noChangeShapeType="1"/>
          </p:cNvSpPr>
          <p:nvPr/>
        </p:nvSpPr>
        <p:spPr bwMode="auto">
          <a:xfrm flipV="1">
            <a:off x="2497796" y="2472426"/>
            <a:ext cx="359603" cy="3623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8" name="Line 18"/>
          <p:cNvSpPr>
            <a:spLocks noChangeShapeType="1"/>
          </p:cNvSpPr>
          <p:nvPr/>
        </p:nvSpPr>
        <p:spPr bwMode="auto">
          <a:xfrm flipV="1">
            <a:off x="3215708" y="3197182"/>
            <a:ext cx="359603" cy="3623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559886" y="3008849"/>
            <a:ext cx="9391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(8)</a:t>
            </a:r>
            <a:endParaRPr lang="ko-KR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 directed graph is </a:t>
            </a:r>
            <a:r>
              <a:rPr lang="en-US" altLang="ko-KR" sz="2000" b="1" dirty="0">
                <a:solidFill>
                  <a:schemeClr val="accent2"/>
                </a:solidFill>
              </a:rPr>
              <a:t>strongly connected</a:t>
            </a:r>
            <a:r>
              <a:rPr lang="en-US" altLang="ko-KR" sz="2000" b="1" dirty="0"/>
              <a:t> </a:t>
            </a:r>
            <a:r>
              <a:rPr lang="en-US" altLang="ko-KR" sz="2000" dirty="0"/>
              <a:t>if, for every pair of vertices, </a:t>
            </a:r>
            <a:r>
              <a:rPr lang="en-US" altLang="ko-KR" sz="2000" i="1" dirty="0">
                <a:latin typeface="Times New Roman" pitchFamily="18" charset="0"/>
              </a:rPr>
              <a:t>u </a:t>
            </a:r>
            <a:r>
              <a:rPr lang="en-US" altLang="ko-KR" sz="2000" dirty="0"/>
              <a:t>and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in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,  there is a </a:t>
            </a:r>
            <a:r>
              <a:rPr lang="en-US" altLang="ko-KR" sz="2000" u="sng" dirty="0"/>
              <a:t>directed path</a:t>
            </a:r>
            <a:r>
              <a:rPr lang="en-US" altLang="ko-KR" sz="2000" dirty="0"/>
              <a:t> from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and also from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to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endParaRPr lang="en-US" altLang="ko-KR" sz="2000" i="1" baseline="-25000" dirty="0">
              <a:latin typeface="Times New Roman" pitchFamily="18" charset="0"/>
            </a:endParaRPr>
          </a:p>
          <a:p>
            <a:r>
              <a:rPr lang="en-US" altLang="ko-KR" sz="2000" dirty="0"/>
              <a:t>A </a:t>
            </a:r>
            <a:r>
              <a:rPr lang="en-US" altLang="ko-KR" sz="2000" dirty="0">
                <a:solidFill>
                  <a:schemeClr val="accent2"/>
                </a:solidFill>
              </a:rPr>
              <a:t>strongly connected component</a:t>
            </a:r>
            <a:r>
              <a:rPr lang="en-US" altLang="ko-KR" sz="2000" dirty="0"/>
              <a:t> is a maximal </a:t>
            </a:r>
            <a:r>
              <a:rPr lang="en-US" altLang="ko-KR" sz="2000" dirty="0" err="1"/>
              <a:t>subgraph</a:t>
            </a:r>
            <a:r>
              <a:rPr lang="en-US" altLang="ko-KR" sz="2000" dirty="0"/>
              <a:t> that is strongly connected</a:t>
            </a:r>
          </a:p>
          <a:p>
            <a:endParaRPr lang="en-US" altLang="ko-KR" sz="2000" dirty="0"/>
          </a:p>
          <a:p>
            <a:pPr lvl="1">
              <a:buFontTx/>
              <a:buNone/>
            </a:pPr>
            <a:r>
              <a:rPr lang="en-US" altLang="ko-KR" sz="2000" dirty="0"/>
              <a:t>Given a directed graph </a:t>
            </a:r>
            <a:r>
              <a:rPr lang="en-US" altLang="ko-KR" sz="2000" i="1" dirty="0"/>
              <a:t>D=</a:t>
            </a:r>
            <a:r>
              <a:rPr lang="en-US" altLang="ko-KR" sz="2000" dirty="0"/>
              <a:t>(</a:t>
            </a:r>
            <a:r>
              <a:rPr lang="en-US" altLang="ko-KR" sz="2000" i="1" dirty="0"/>
              <a:t>V, E</a:t>
            </a:r>
            <a:r>
              <a:rPr lang="en-US" altLang="ko-KR" sz="2000" dirty="0"/>
              <a:t>)</a:t>
            </a:r>
            <a:r>
              <a:rPr lang="en-US" altLang="ko-KR" sz="2000" i="1" dirty="0"/>
              <a:t>,</a:t>
            </a:r>
            <a:r>
              <a:rPr lang="en-US" altLang="ko-KR" sz="2000" dirty="0"/>
              <a:t> </a:t>
            </a:r>
          </a:p>
          <a:p>
            <a:pPr lvl="1">
              <a:buFontTx/>
              <a:buNone/>
            </a:pPr>
            <a:r>
              <a:rPr lang="en-US" altLang="ko-KR" sz="2000" dirty="0"/>
              <a:t>  a </a:t>
            </a:r>
            <a:r>
              <a:rPr lang="en-US" altLang="ko-KR" sz="2000" dirty="0" err="1"/>
              <a:t>subgraph</a:t>
            </a:r>
            <a:r>
              <a:rPr lang="en-US" altLang="ko-KR" sz="2000" dirty="0"/>
              <a:t> </a:t>
            </a:r>
            <a:r>
              <a:rPr lang="en-US" altLang="ko-KR" sz="2000" i="1" dirty="0"/>
              <a:t>S=</a:t>
            </a:r>
            <a:r>
              <a:rPr lang="en-US" altLang="ko-KR" sz="2000" dirty="0"/>
              <a:t>(</a:t>
            </a:r>
            <a:r>
              <a:rPr lang="en-US" altLang="ko-KR" sz="2000" i="1" dirty="0"/>
              <a:t>V', E'</a:t>
            </a:r>
            <a:r>
              <a:rPr lang="en-US" altLang="ko-KR" sz="2000" dirty="0"/>
              <a:t>) is a strongly connected component    </a:t>
            </a:r>
          </a:p>
          <a:p>
            <a:pPr lvl="1">
              <a:buFontTx/>
              <a:buNone/>
            </a:pPr>
            <a:r>
              <a:rPr lang="en-US" altLang="ko-KR" dirty="0"/>
              <a:t>  </a:t>
            </a:r>
            <a:r>
              <a:rPr lang="en-US" altLang="ko-KR" sz="2000" dirty="0"/>
              <a:t>if </a:t>
            </a:r>
            <a:r>
              <a:rPr lang="en-US" altLang="ko-KR" sz="2000" i="1" dirty="0"/>
              <a:t>S</a:t>
            </a:r>
            <a:r>
              <a:rPr lang="en-US" altLang="ko-KR" sz="2000" dirty="0"/>
              <a:t> is strongly connected, and </a:t>
            </a:r>
          </a:p>
          <a:p>
            <a:pPr lvl="1">
              <a:buFontTx/>
              <a:buNone/>
            </a:pPr>
            <a:r>
              <a:rPr lang="en-US" altLang="ko-KR" sz="2000" dirty="0"/>
              <a:t>    for all vertexes</a:t>
            </a:r>
            <a:r>
              <a:rPr lang="en-US" altLang="ko-KR" sz="2000" i="1" dirty="0"/>
              <a:t> u</a:t>
            </a:r>
            <a:r>
              <a:rPr lang="en-US" altLang="ko-KR" sz="2000" dirty="0"/>
              <a:t> such that </a:t>
            </a:r>
            <a:r>
              <a:rPr lang="en-US" altLang="ko-KR" sz="2000" i="1" dirty="0"/>
              <a:t>u</a:t>
            </a:r>
            <a:r>
              <a:rPr lang="en-US" altLang="ko-KR" sz="2000" dirty="0"/>
              <a:t> ∈ </a:t>
            </a:r>
            <a:r>
              <a:rPr lang="en-US" altLang="ko-KR" sz="2000" i="1" dirty="0"/>
              <a:t>V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u </a:t>
            </a:r>
            <a:r>
              <a:rPr lang="en-US" altLang="ko-KR" sz="2000" dirty="0"/>
              <a:t>∉ </a:t>
            </a:r>
            <a:r>
              <a:rPr lang="en-US" altLang="ko-KR" sz="2000" i="1" dirty="0"/>
              <a:t>V' </a:t>
            </a:r>
          </a:p>
          <a:p>
            <a:pPr lvl="1">
              <a:buFontTx/>
              <a:buNone/>
            </a:pPr>
            <a:r>
              <a:rPr lang="en-US" altLang="ko-KR" sz="2000" i="1" dirty="0"/>
              <a:t>    t</a:t>
            </a:r>
            <a:r>
              <a:rPr lang="en-US" altLang="ko-KR" sz="2000" dirty="0"/>
              <a:t>here is no vertex </a:t>
            </a:r>
            <a:r>
              <a:rPr lang="en-US" altLang="ko-KR" sz="2000" i="1" dirty="0"/>
              <a:t>v</a:t>
            </a:r>
            <a:r>
              <a:rPr lang="en-US" altLang="ko-KR" sz="2000" dirty="0"/>
              <a:t> ∈ </a:t>
            </a:r>
            <a:r>
              <a:rPr lang="en-US" altLang="ko-KR" sz="2000" i="1" dirty="0"/>
              <a:t>V'</a:t>
            </a:r>
            <a:r>
              <a:rPr lang="en-US" altLang="ko-KR" sz="2000" dirty="0"/>
              <a:t> for which (</a:t>
            </a:r>
            <a:r>
              <a:rPr lang="en-US" altLang="ko-KR" sz="2000" i="1" dirty="0"/>
              <a:t>u, v</a:t>
            </a:r>
            <a:r>
              <a:rPr lang="en-US" altLang="ko-KR" sz="2000" dirty="0"/>
              <a:t>) ∈</a:t>
            </a:r>
            <a:r>
              <a:rPr lang="en-US" altLang="ko-KR" sz="2000" i="1" dirty="0"/>
              <a:t> E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A251289E-5351-40AB-9A6E-9E9AA3D5CD4E}" type="slidenum">
              <a:rPr lang="en-US" altLang="ko-KR"/>
              <a:pPr/>
              <a:t>18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(9)</a:t>
            </a:r>
            <a:endParaRPr lang="ko-KR" altLang="en-US" dirty="0"/>
          </a:p>
        </p:txBody>
      </p:sp>
      <p:sp>
        <p:nvSpPr>
          <p:cNvPr id="2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13710C5-BE72-4C57-BF16-6A40364AB763}" type="slidenum">
              <a:rPr lang="en-US" altLang="ko-KR"/>
              <a:pPr/>
              <a:t>19</a:t>
            </a:fld>
            <a:r>
              <a:rPr lang="en-US" altLang="ko-KR"/>
              <a:t> -</a:t>
            </a:r>
          </a:p>
        </p:txBody>
      </p:sp>
      <p:sp>
        <p:nvSpPr>
          <p:cNvPr id="246787" name="Oval 3"/>
          <p:cNvSpPr>
            <a:spLocks noChangeArrowheads="1"/>
          </p:cNvSpPr>
          <p:nvPr/>
        </p:nvSpPr>
        <p:spPr bwMode="auto">
          <a:xfrm rot="5400000">
            <a:off x="3725069" y="1788319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3386138" y="18462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6789" name="Oval 5"/>
          <p:cNvSpPr>
            <a:spLocks noChangeArrowheads="1"/>
          </p:cNvSpPr>
          <p:nvPr/>
        </p:nvSpPr>
        <p:spPr bwMode="auto">
          <a:xfrm rot="5400000">
            <a:off x="2640807" y="1788318"/>
            <a:ext cx="552450" cy="5254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2292350" y="18446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6791" name="Oval 7"/>
          <p:cNvSpPr>
            <a:spLocks noChangeArrowheads="1"/>
          </p:cNvSpPr>
          <p:nvPr/>
        </p:nvSpPr>
        <p:spPr bwMode="auto">
          <a:xfrm rot="5400000">
            <a:off x="1467644" y="1788319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1116013" y="18796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6793" name="Arc 9"/>
          <p:cNvSpPr>
            <a:spLocks/>
          </p:cNvSpPr>
          <p:nvPr/>
        </p:nvSpPr>
        <p:spPr bwMode="auto">
          <a:xfrm rot="5400000">
            <a:off x="3263901" y="1136650"/>
            <a:ext cx="298450" cy="993775"/>
          </a:xfrm>
          <a:custGeom>
            <a:avLst/>
            <a:gdLst>
              <a:gd name="G0" fmla="+- 21600 0 0"/>
              <a:gd name="G1" fmla="+- 21569 0 0"/>
              <a:gd name="G2" fmla="+- 21600 0 0"/>
              <a:gd name="T0" fmla="*/ 21745 w 21745"/>
              <a:gd name="T1" fmla="*/ 43169 h 43169"/>
              <a:gd name="T2" fmla="*/ 20450 w 21745"/>
              <a:gd name="T3" fmla="*/ 0 h 43169"/>
              <a:gd name="T4" fmla="*/ 21600 w 21745"/>
              <a:gd name="T5" fmla="*/ 21569 h 4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43169" fill="none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</a:path>
              <a:path w="21745" h="43169" stroke="0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  <a:lnTo>
                  <a:pt x="21600" y="2156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794" name="Arc 10"/>
          <p:cNvSpPr>
            <a:spLocks/>
          </p:cNvSpPr>
          <p:nvPr/>
        </p:nvSpPr>
        <p:spPr bwMode="auto">
          <a:xfrm rot="5400000">
            <a:off x="3263107" y="1989931"/>
            <a:ext cx="300038" cy="993775"/>
          </a:xfrm>
          <a:custGeom>
            <a:avLst/>
            <a:gdLst>
              <a:gd name="G0" fmla="+- 289 0 0"/>
              <a:gd name="G1" fmla="+- 21577 0 0"/>
              <a:gd name="G2" fmla="+- 21600 0 0"/>
              <a:gd name="T0" fmla="*/ 1296 w 21889"/>
              <a:gd name="T1" fmla="*/ 0 h 43177"/>
              <a:gd name="T2" fmla="*/ 0 w 21889"/>
              <a:gd name="T3" fmla="*/ 43175 h 43177"/>
              <a:gd name="T4" fmla="*/ 289 w 21889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9" h="43177" fill="none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</a:path>
              <a:path w="21889" h="43177" stroke="0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  <a:lnTo>
                  <a:pt x="289" y="21577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 rot="5400000">
            <a:off x="2332038" y="1735137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1193800" y="1268413"/>
            <a:ext cx="466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3</a:t>
            </a:r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4643438" y="1700213"/>
            <a:ext cx="42466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V(G</a:t>
            </a:r>
            <a:r>
              <a:rPr lang="en-US" altLang="ko-KR" sz="2400" baseline="-25000">
                <a:latin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</a:rPr>
              <a:t>) = {0, 1, 2}</a:t>
            </a:r>
          </a:p>
          <a:p>
            <a:pPr algn="l"/>
            <a:r>
              <a:rPr lang="en-US" altLang="ko-KR" sz="2000">
                <a:latin typeface="Consolas" pitchFamily="49" charset="0"/>
              </a:rPr>
              <a:t>E(G</a:t>
            </a:r>
            <a:r>
              <a:rPr lang="en-US" altLang="ko-KR" sz="2400" baseline="-25000">
                <a:latin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</a:rPr>
              <a:t>) = {&lt;0,1&gt;, &lt;1,0&gt;, &lt;1,2&gt;}</a:t>
            </a:r>
          </a:p>
        </p:txBody>
      </p:sp>
      <p:sp>
        <p:nvSpPr>
          <p:cNvPr id="246798" name="Oval 14"/>
          <p:cNvSpPr>
            <a:spLocks noChangeArrowheads="1"/>
          </p:cNvSpPr>
          <p:nvPr/>
        </p:nvSpPr>
        <p:spPr bwMode="auto">
          <a:xfrm rot="5400000">
            <a:off x="2823369" y="3588296"/>
            <a:ext cx="554037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799" name="Rectangle 15"/>
          <p:cNvSpPr>
            <a:spLocks noChangeArrowheads="1"/>
          </p:cNvSpPr>
          <p:nvPr/>
        </p:nvSpPr>
        <p:spPr bwMode="auto">
          <a:xfrm>
            <a:off x="2484438" y="3646239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6800" name="Oval 16"/>
          <p:cNvSpPr>
            <a:spLocks noChangeArrowheads="1"/>
          </p:cNvSpPr>
          <p:nvPr/>
        </p:nvSpPr>
        <p:spPr bwMode="auto">
          <a:xfrm rot="5400000">
            <a:off x="1739107" y="3588295"/>
            <a:ext cx="552450" cy="5254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801" name="Arc 17"/>
          <p:cNvSpPr>
            <a:spLocks/>
          </p:cNvSpPr>
          <p:nvPr/>
        </p:nvSpPr>
        <p:spPr bwMode="auto">
          <a:xfrm rot="5400000">
            <a:off x="2362201" y="2936626"/>
            <a:ext cx="298450" cy="993775"/>
          </a:xfrm>
          <a:custGeom>
            <a:avLst/>
            <a:gdLst>
              <a:gd name="G0" fmla="+- 21600 0 0"/>
              <a:gd name="G1" fmla="+- 21569 0 0"/>
              <a:gd name="G2" fmla="+- 21600 0 0"/>
              <a:gd name="T0" fmla="*/ 21745 w 21745"/>
              <a:gd name="T1" fmla="*/ 43169 h 43169"/>
              <a:gd name="T2" fmla="*/ 20450 w 21745"/>
              <a:gd name="T3" fmla="*/ 0 h 43169"/>
              <a:gd name="T4" fmla="*/ 21600 w 21745"/>
              <a:gd name="T5" fmla="*/ 21569 h 4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43169" fill="none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</a:path>
              <a:path w="21745" h="43169" stroke="0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  <a:lnTo>
                  <a:pt x="21600" y="2156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802" name="Arc 18"/>
          <p:cNvSpPr>
            <a:spLocks/>
          </p:cNvSpPr>
          <p:nvPr/>
        </p:nvSpPr>
        <p:spPr bwMode="auto">
          <a:xfrm rot="5400000">
            <a:off x="2361407" y="3789908"/>
            <a:ext cx="300037" cy="993775"/>
          </a:xfrm>
          <a:custGeom>
            <a:avLst/>
            <a:gdLst>
              <a:gd name="G0" fmla="+- 289 0 0"/>
              <a:gd name="G1" fmla="+- 21577 0 0"/>
              <a:gd name="G2" fmla="+- 21600 0 0"/>
              <a:gd name="T0" fmla="*/ 1296 w 21889"/>
              <a:gd name="T1" fmla="*/ 0 h 43177"/>
              <a:gd name="T2" fmla="*/ 0 w 21889"/>
              <a:gd name="T3" fmla="*/ 43175 h 43177"/>
              <a:gd name="T4" fmla="*/ 289 w 21889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9" h="43177" fill="none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</a:path>
              <a:path w="21889" h="43177" stroke="0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  <a:lnTo>
                  <a:pt x="289" y="21577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803" name="Rectangle 19"/>
          <p:cNvSpPr>
            <a:spLocks noChangeArrowheads="1"/>
          </p:cNvSpPr>
          <p:nvPr/>
        </p:nvSpPr>
        <p:spPr bwMode="auto">
          <a:xfrm>
            <a:off x="1403350" y="3646239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6804" name="Rectangle 20"/>
          <p:cNvSpPr>
            <a:spLocks noChangeArrowheads="1"/>
          </p:cNvSpPr>
          <p:nvPr/>
        </p:nvSpPr>
        <p:spPr bwMode="auto">
          <a:xfrm>
            <a:off x="1116013" y="2996952"/>
            <a:ext cx="88325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H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6805" name="Text Box 21"/>
          <p:cNvSpPr txBox="1">
            <a:spLocks noChangeArrowheads="1"/>
          </p:cNvSpPr>
          <p:nvPr/>
        </p:nvSpPr>
        <p:spPr bwMode="auto">
          <a:xfrm>
            <a:off x="3786182" y="3573463"/>
            <a:ext cx="3259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V(H</a:t>
            </a:r>
            <a:r>
              <a:rPr lang="en-US" altLang="ko-KR" sz="2400" baseline="-25000">
                <a:latin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</a:rPr>
              <a:t>) = {0, 1}</a:t>
            </a:r>
          </a:p>
          <a:p>
            <a:pPr algn="l"/>
            <a:r>
              <a:rPr lang="en-US" altLang="ko-KR" sz="2000">
                <a:latin typeface="Consolas" pitchFamily="49" charset="0"/>
              </a:rPr>
              <a:t>E(H</a:t>
            </a:r>
            <a:r>
              <a:rPr lang="en-US" altLang="ko-KR" sz="2400" baseline="-25000">
                <a:latin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</a:rPr>
              <a:t>) = {&lt;0,1&gt;, &lt;1,0&gt;}</a:t>
            </a:r>
          </a:p>
        </p:txBody>
      </p:sp>
      <p:sp>
        <p:nvSpPr>
          <p:cNvPr id="246806" name="Oval 22"/>
          <p:cNvSpPr>
            <a:spLocks noChangeArrowheads="1"/>
          </p:cNvSpPr>
          <p:nvPr/>
        </p:nvSpPr>
        <p:spPr bwMode="auto">
          <a:xfrm rot="5400000">
            <a:off x="2331244" y="4777184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6807" name="Rectangle 23"/>
          <p:cNvSpPr>
            <a:spLocks noChangeArrowheads="1"/>
          </p:cNvSpPr>
          <p:nvPr/>
        </p:nvSpPr>
        <p:spPr bwMode="auto">
          <a:xfrm>
            <a:off x="1979613" y="486846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6808" name="Rectangle 24"/>
          <p:cNvSpPr>
            <a:spLocks noChangeArrowheads="1"/>
          </p:cNvSpPr>
          <p:nvPr/>
        </p:nvSpPr>
        <p:spPr bwMode="auto">
          <a:xfrm>
            <a:off x="1187450" y="4581128"/>
            <a:ext cx="88325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H</a:t>
            </a:r>
            <a:r>
              <a:rPr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46809" name="Freeform 25"/>
          <p:cNvSpPr>
            <a:spLocks/>
          </p:cNvSpPr>
          <p:nvPr/>
        </p:nvSpPr>
        <p:spPr bwMode="auto">
          <a:xfrm>
            <a:off x="1150938" y="2781300"/>
            <a:ext cx="5978525" cy="3335338"/>
          </a:xfrm>
          <a:custGeom>
            <a:avLst/>
            <a:gdLst/>
            <a:ahLst/>
            <a:cxnLst>
              <a:cxn ang="0">
                <a:pos x="1157" y="136"/>
              </a:cxn>
              <a:cxn ang="0">
                <a:pos x="295" y="181"/>
              </a:cxn>
              <a:cxn ang="0">
                <a:pos x="68" y="680"/>
              </a:cxn>
              <a:cxn ang="0">
                <a:pos x="159" y="1814"/>
              </a:cxn>
              <a:cxn ang="0">
                <a:pos x="1021" y="2086"/>
              </a:cxn>
              <a:cxn ang="0">
                <a:pos x="2200" y="1723"/>
              </a:cxn>
              <a:cxn ang="0">
                <a:pos x="3516" y="1542"/>
              </a:cxn>
              <a:cxn ang="0">
                <a:pos x="3697" y="771"/>
              </a:cxn>
              <a:cxn ang="0">
                <a:pos x="3470" y="363"/>
              </a:cxn>
              <a:cxn ang="0">
                <a:pos x="2246" y="45"/>
              </a:cxn>
              <a:cxn ang="0">
                <a:pos x="1792" y="90"/>
              </a:cxn>
              <a:cxn ang="0">
                <a:pos x="1157" y="136"/>
              </a:cxn>
            </a:cxnLst>
            <a:rect l="0" t="0" r="r" b="b"/>
            <a:pathLst>
              <a:path w="3766" h="2101">
                <a:moveTo>
                  <a:pt x="1157" y="136"/>
                </a:moveTo>
                <a:cubicBezTo>
                  <a:pt x="907" y="151"/>
                  <a:pt x="477" y="90"/>
                  <a:pt x="295" y="181"/>
                </a:cubicBezTo>
                <a:cubicBezTo>
                  <a:pt x="113" y="272"/>
                  <a:pt x="91" y="408"/>
                  <a:pt x="68" y="680"/>
                </a:cubicBezTo>
                <a:cubicBezTo>
                  <a:pt x="45" y="952"/>
                  <a:pt x="0" y="1580"/>
                  <a:pt x="159" y="1814"/>
                </a:cubicBezTo>
                <a:cubicBezTo>
                  <a:pt x="318" y="2048"/>
                  <a:pt x="681" y="2101"/>
                  <a:pt x="1021" y="2086"/>
                </a:cubicBezTo>
                <a:cubicBezTo>
                  <a:pt x="1361" y="2071"/>
                  <a:pt x="1784" y="1814"/>
                  <a:pt x="2200" y="1723"/>
                </a:cubicBezTo>
                <a:cubicBezTo>
                  <a:pt x="2616" y="1632"/>
                  <a:pt x="3266" y="1701"/>
                  <a:pt x="3516" y="1542"/>
                </a:cubicBezTo>
                <a:cubicBezTo>
                  <a:pt x="3766" y="1383"/>
                  <a:pt x="3705" y="967"/>
                  <a:pt x="3697" y="771"/>
                </a:cubicBezTo>
                <a:cubicBezTo>
                  <a:pt x="3689" y="575"/>
                  <a:pt x="3712" y="484"/>
                  <a:pt x="3470" y="363"/>
                </a:cubicBezTo>
                <a:cubicBezTo>
                  <a:pt x="3228" y="242"/>
                  <a:pt x="2526" y="90"/>
                  <a:pt x="2246" y="45"/>
                </a:cubicBezTo>
                <a:cubicBezTo>
                  <a:pt x="1966" y="0"/>
                  <a:pt x="1973" y="75"/>
                  <a:pt x="1792" y="90"/>
                </a:cubicBezTo>
                <a:cubicBezTo>
                  <a:pt x="1611" y="105"/>
                  <a:pt x="1407" y="121"/>
                  <a:pt x="1157" y="136"/>
                </a:cubicBezTo>
                <a:close/>
              </a:path>
            </a:pathLst>
          </a:custGeom>
          <a:noFill/>
          <a:ln w="9525" cap="flat" cmpd="sng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46810" name="Text Box 26"/>
          <p:cNvSpPr txBox="1">
            <a:spLocks noChangeArrowheads="1"/>
          </p:cNvSpPr>
          <p:nvPr/>
        </p:nvSpPr>
        <p:spPr bwMode="auto">
          <a:xfrm>
            <a:off x="3132138" y="2828925"/>
            <a:ext cx="427552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Strongly connected components</a:t>
            </a:r>
          </a:p>
        </p:txBody>
      </p:sp>
      <p:sp>
        <p:nvSpPr>
          <p:cNvPr id="246811" name="Text Box 27"/>
          <p:cNvSpPr txBox="1">
            <a:spLocks noChangeArrowheads="1"/>
          </p:cNvSpPr>
          <p:nvPr/>
        </p:nvSpPr>
        <p:spPr bwMode="auto">
          <a:xfrm>
            <a:off x="3786182" y="4652963"/>
            <a:ext cx="17075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V(H</a:t>
            </a:r>
            <a:r>
              <a:rPr lang="en-US" altLang="ko-KR" sz="2400" baseline="-25000">
                <a:latin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</a:rPr>
              <a:t>) = {2}</a:t>
            </a:r>
          </a:p>
          <a:p>
            <a:pPr algn="l"/>
            <a:r>
              <a:rPr lang="en-US" altLang="ko-KR" sz="2000">
                <a:latin typeface="Consolas" pitchFamily="49" charset="0"/>
              </a:rPr>
              <a:t>E(H</a:t>
            </a:r>
            <a:r>
              <a:rPr lang="en-US" altLang="ko-KR" sz="2400" baseline="-25000">
                <a:latin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</a:rPr>
              <a:t>) = {}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Abstract Data Type</a:t>
            </a:r>
          </a:p>
          <a:p>
            <a:r>
              <a:rPr lang="en-US" dirty="0"/>
              <a:t>Elementary Operations</a:t>
            </a:r>
          </a:p>
          <a:p>
            <a:r>
              <a:rPr lang="en-US" dirty="0"/>
              <a:t>Minimum Cost Spanning Trees</a:t>
            </a:r>
          </a:p>
          <a:p>
            <a:r>
              <a:rPr lang="en-US" dirty="0"/>
              <a:t>Shortest Paths </a:t>
            </a:r>
          </a:p>
          <a:p>
            <a:r>
              <a:rPr lang="en-US" dirty="0"/>
              <a:t>Activity Networks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905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(10)</a:t>
            </a:r>
            <a:endParaRPr lang="ko-KR" alt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The </a:t>
            </a:r>
            <a:r>
              <a:rPr lang="en-US" altLang="ko-KR" sz="2000" dirty="0">
                <a:solidFill>
                  <a:schemeClr val="accent2"/>
                </a:solidFill>
              </a:rPr>
              <a:t>degree</a:t>
            </a:r>
            <a:r>
              <a:rPr lang="en-US" altLang="ko-KR" sz="2000" dirty="0"/>
              <a:t> of a vertex is the number of edges incident to that vertex</a:t>
            </a:r>
          </a:p>
          <a:p>
            <a:r>
              <a:rPr lang="en-US" altLang="ko-KR" sz="2000" dirty="0"/>
              <a:t>For a directed graph</a:t>
            </a:r>
            <a:r>
              <a:rPr lang="en-US" altLang="ko-KR" sz="2400" dirty="0"/>
              <a:t>, </a:t>
            </a:r>
          </a:p>
          <a:p>
            <a:pPr lvl="1"/>
            <a:r>
              <a:rPr lang="en-US" altLang="ko-KR" sz="2000" dirty="0"/>
              <a:t>the </a:t>
            </a:r>
            <a:r>
              <a:rPr lang="en-US" altLang="ko-KR" sz="2000" dirty="0">
                <a:solidFill>
                  <a:schemeClr val="accent2"/>
                </a:solidFill>
              </a:rPr>
              <a:t>in-degree </a:t>
            </a:r>
            <a:r>
              <a:rPr lang="en-US" altLang="ko-KR" sz="2000" dirty="0"/>
              <a:t>of a vertex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is defined as the number of edges that have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/>
              <a:t> as the head</a:t>
            </a:r>
          </a:p>
          <a:p>
            <a:pPr lvl="1"/>
            <a:r>
              <a:rPr lang="en-US" altLang="ko-KR" sz="2000" dirty="0"/>
              <a:t>the </a:t>
            </a:r>
            <a:r>
              <a:rPr lang="en-US" altLang="ko-KR" sz="2000" dirty="0">
                <a:solidFill>
                  <a:schemeClr val="accent2"/>
                </a:solidFill>
              </a:rPr>
              <a:t>out-degree </a:t>
            </a:r>
            <a:r>
              <a:rPr lang="en-US" altLang="ko-KR" sz="2000" dirty="0"/>
              <a:t>of a vertex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accent2"/>
                </a:solidFill>
              </a:rPr>
              <a:t> </a:t>
            </a:r>
            <a:r>
              <a:rPr lang="en-US" altLang="ko-KR" sz="2000" dirty="0"/>
              <a:t>is defined as the number of edges that have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as the tail</a:t>
            </a:r>
          </a:p>
          <a:p>
            <a:endParaRPr lang="en-US" altLang="ko-KR" sz="2000" dirty="0"/>
          </a:p>
          <a:p>
            <a:r>
              <a:rPr lang="en-US" altLang="ko-KR" sz="2000" dirty="0"/>
              <a:t>Property</a:t>
            </a:r>
          </a:p>
          <a:p>
            <a:pPr lvl="1">
              <a:buFontTx/>
              <a:buNone/>
            </a:pPr>
            <a:r>
              <a:rPr lang="en-US" altLang="ko-KR" sz="2000" i="1" dirty="0">
                <a:latin typeface="Times New Roman" pitchFamily="18" charset="0"/>
              </a:rPr>
              <a:t>e </a:t>
            </a:r>
            <a:r>
              <a:rPr lang="en-US" altLang="ko-KR" sz="2000" dirty="0"/>
              <a:t>: the number of edges</a:t>
            </a:r>
          </a:p>
          <a:p>
            <a:pPr lvl="1">
              <a:buFontTx/>
              <a:buNone/>
            </a:pPr>
            <a:r>
              <a:rPr lang="en-US" altLang="ko-KR" sz="2000" i="1" dirty="0">
                <a:latin typeface="Times New Roman" pitchFamily="18" charset="0"/>
              </a:rPr>
              <a:t>d</a:t>
            </a:r>
            <a:r>
              <a:rPr lang="en-US" altLang="ko-KR" sz="2000" i="1" baseline="-25000" dirty="0">
                <a:latin typeface="Times New Roman" pitchFamily="18" charset="0"/>
              </a:rPr>
              <a:t>i</a:t>
            </a:r>
            <a:r>
              <a:rPr lang="en-US" altLang="ko-KR" sz="2000" dirty="0"/>
              <a:t> : the degree of a vertex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 in graph G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162AABA-82EC-497D-A520-585FB887F3BF}" type="slidenum">
              <a:rPr lang="en-US" altLang="ko-KR"/>
              <a:pPr/>
              <a:t>20</a:t>
            </a:fld>
            <a:r>
              <a:rPr lang="en-US" altLang="ko-KR"/>
              <a:t> -</a:t>
            </a: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85501"/>
              </p:ext>
            </p:extLst>
          </p:nvPr>
        </p:nvGraphicFramePr>
        <p:xfrm>
          <a:off x="2266950" y="4800600"/>
          <a:ext cx="19415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76" name="수식" r:id="rId3" imgW="850680" imgH="431640" progId="Equation.3">
                  <p:embed/>
                </p:oleObj>
              </mc:Choice>
              <mc:Fallback>
                <p:oleObj name="수식" r:id="rId3" imgW="8506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800600"/>
                        <a:ext cx="1941513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Adjacency Matrix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354888" cy="1698625"/>
          </a:xfrm>
        </p:spPr>
        <p:txBody>
          <a:bodyPr/>
          <a:lstStyle/>
          <a:p>
            <a:r>
              <a:rPr lang="en-US" altLang="ko-KR" sz="2000" dirty="0"/>
              <a:t>Two-dimensional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itchFamily="18" charset="2"/>
              </a:rPr>
              <a:t>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 array, when the number of nodes is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</a:p>
          <a:p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</a:rPr>
              <a:t>][j]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</a:rPr>
              <a:t>=  1, if 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</a:rPr>
              <a:t>i,j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</a:rPr>
              <a:t>) is adjacent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</a:rPr>
              <a:t>            0, otherwise</a:t>
            </a:r>
            <a:endParaRPr lang="ko-KR" alt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F966E7A-BC55-4352-AEA8-C6B1F3F07F56}" type="slidenum">
              <a:rPr lang="en-US" altLang="ko-KR"/>
              <a:pPr/>
              <a:t>21</a:t>
            </a:fld>
            <a:r>
              <a:rPr lang="en-US" altLang="ko-KR"/>
              <a:t> -</a:t>
            </a:r>
          </a:p>
        </p:txBody>
      </p:sp>
      <p:sp>
        <p:nvSpPr>
          <p:cNvPr id="249889" name="AutoShape 33"/>
          <p:cNvSpPr>
            <a:spLocks/>
          </p:cNvSpPr>
          <p:nvPr/>
        </p:nvSpPr>
        <p:spPr bwMode="auto">
          <a:xfrm>
            <a:off x="2309814" y="1438176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1" name="Group 4"/>
          <p:cNvGrpSpPr>
            <a:grpSpLocks/>
          </p:cNvGrpSpPr>
          <p:nvPr/>
        </p:nvGrpSpPr>
        <p:grpSpPr bwMode="auto">
          <a:xfrm>
            <a:off x="1524000" y="2222376"/>
            <a:ext cx="2208213" cy="2295525"/>
            <a:chOff x="522" y="721"/>
            <a:chExt cx="1391" cy="1446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1032" y="721"/>
              <a:ext cx="371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32" y="1781"/>
              <a:ext cx="371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522" y="1266"/>
              <a:ext cx="372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1541" y="1251"/>
              <a:ext cx="372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1218" y="1113"/>
              <a:ext cx="0" cy="6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899" y="1444"/>
              <a:ext cx="6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>
              <a:off x="835" y="1576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>
              <a:off x="1345" y="1047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835" y="1047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 flipV="1">
              <a:off x="1345" y="1576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2" name="Text Box 15"/>
            <p:cNvSpPr txBox="1">
              <a:spLocks noChangeArrowheads="1"/>
            </p:cNvSpPr>
            <p:nvPr/>
          </p:nvSpPr>
          <p:spPr bwMode="auto">
            <a:xfrm>
              <a:off x="1111" y="799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0</a:t>
              </a:r>
            </a:p>
          </p:txBody>
        </p:sp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612" y="135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1</a:t>
              </a:r>
            </a:p>
          </p:txBody>
        </p:sp>
        <p:sp>
          <p:nvSpPr>
            <p:cNvPr id="64" name="Text Box 17"/>
            <p:cNvSpPr txBox="1">
              <a:spLocks noChangeArrowheads="1"/>
            </p:cNvSpPr>
            <p:nvPr/>
          </p:nvSpPr>
          <p:spPr bwMode="auto">
            <a:xfrm>
              <a:off x="1610" y="1311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2</a:t>
              </a: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1111" y="1855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3</a:t>
              </a:r>
            </a:p>
          </p:txBody>
        </p:sp>
      </p:grpSp>
      <p:sp>
        <p:nvSpPr>
          <p:cNvPr id="66" name="Oval 19"/>
          <p:cNvSpPr>
            <a:spLocks noChangeArrowheads="1"/>
          </p:cNvSpPr>
          <p:nvPr/>
        </p:nvSpPr>
        <p:spPr bwMode="auto">
          <a:xfrm rot="5400000">
            <a:off x="3386931" y="5212433"/>
            <a:ext cx="554037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3048000" y="5270376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68" name="Oval 21"/>
          <p:cNvSpPr>
            <a:spLocks noChangeArrowheads="1"/>
          </p:cNvSpPr>
          <p:nvPr/>
        </p:nvSpPr>
        <p:spPr bwMode="auto">
          <a:xfrm rot="5400000">
            <a:off x="2302669" y="5212433"/>
            <a:ext cx="552450" cy="5254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1954213" y="5268789"/>
            <a:ext cx="7886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0" name="Oval 23"/>
          <p:cNvSpPr>
            <a:spLocks noChangeArrowheads="1"/>
          </p:cNvSpPr>
          <p:nvPr/>
        </p:nvSpPr>
        <p:spPr bwMode="auto">
          <a:xfrm rot="5400000">
            <a:off x="1129506" y="5212433"/>
            <a:ext cx="554037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777875" y="5303714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72" name="Arc 25"/>
          <p:cNvSpPr>
            <a:spLocks/>
          </p:cNvSpPr>
          <p:nvPr/>
        </p:nvSpPr>
        <p:spPr bwMode="auto">
          <a:xfrm rot="5400000">
            <a:off x="2925763" y="4560763"/>
            <a:ext cx="298450" cy="993775"/>
          </a:xfrm>
          <a:custGeom>
            <a:avLst/>
            <a:gdLst>
              <a:gd name="G0" fmla="+- 21600 0 0"/>
              <a:gd name="G1" fmla="+- 21569 0 0"/>
              <a:gd name="G2" fmla="+- 21600 0 0"/>
              <a:gd name="T0" fmla="*/ 21745 w 21745"/>
              <a:gd name="T1" fmla="*/ 43169 h 43169"/>
              <a:gd name="T2" fmla="*/ 20450 w 21745"/>
              <a:gd name="T3" fmla="*/ 0 h 43169"/>
              <a:gd name="T4" fmla="*/ 21600 w 21745"/>
              <a:gd name="T5" fmla="*/ 21569 h 4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43169" fill="none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</a:path>
              <a:path w="21745" h="43169" stroke="0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  <a:lnTo>
                  <a:pt x="21600" y="2156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3" name="Arc 26"/>
          <p:cNvSpPr>
            <a:spLocks/>
          </p:cNvSpPr>
          <p:nvPr/>
        </p:nvSpPr>
        <p:spPr bwMode="auto">
          <a:xfrm rot="5400000">
            <a:off x="2924969" y="5414045"/>
            <a:ext cx="300037" cy="993775"/>
          </a:xfrm>
          <a:custGeom>
            <a:avLst/>
            <a:gdLst>
              <a:gd name="G0" fmla="+- 289 0 0"/>
              <a:gd name="G1" fmla="+- 21577 0 0"/>
              <a:gd name="G2" fmla="+- 21600 0 0"/>
              <a:gd name="T0" fmla="*/ 1296 w 21889"/>
              <a:gd name="T1" fmla="*/ 0 h 43177"/>
              <a:gd name="T2" fmla="*/ 0 w 21889"/>
              <a:gd name="T3" fmla="*/ 43175 h 43177"/>
              <a:gd name="T4" fmla="*/ 289 w 21889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9" h="43177" fill="none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</a:path>
              <a:path w="21889" h="43177" stroke="0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  <a:lnTo>
                  <a:pt x="289" y="21577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 rot="5400000">
            <a:off x="1993901" y="5159251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855663" y="4736976"/>
            <a:ext cx="51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3</a:t>
            </a:r>
          </a:p>
        </p:txBody>
      </p:sp>
      <p:sp>
        <p:nvSpPr>
          <p:cNvPr id="76" name="AutoShape 29"/>
          <p:cNvSpPr>
            <a:spLocks noChangeArrowheads="1"/>
          </p:cNvSpPr>
          <p:nvPr/>
        </p:nvSpPr>
        <p:spPr bwMode="auto">
          <a:xfrm>
            <a:off x="4038600" y="2682701"/>
            <a:ext cx="457200" cy="694373"/>
          </a:xfrm>
          <a:prstGeom prst="rightArrow">
            <a:avLst>
              <a:gd name="adj1" fmla="val 52778"/>
              <a:gd name="adj2" fmla="val 4027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7" name="AutoShape 30"/>
          <p:cNvSpPr>
            <a:spLocks noChangeArrowheads="1"/>
          </p:cNvSpPr>
          <p:nvPr/>
        </p:nvSpPr>
        <p:spPr bwMode="auto">
          <a:xfrm>
            <a:off x="4038600" y="5041776"/>
            <a:ext cx="457200" cy="694373"/>
          </a:xfrm>
          <a:prstGeom prst="rightArrow">
            <a:avLst>
              <a:gd name="adj1" fmla="val 52778"/>
              <a:gd name="adj2" fmla="val 4027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graphicFrame>
        <p:nvGraphicFramePr>
          <p:cNvPr id="7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69388"/>
              </p:ext>
            </p:extLst>
          </p:nvPr>
        </p:nvGraphicFramePr>
        <p:xfrm>
          <a:off x="5029200" y="4736976"/>
          <a:ext cx="15430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37" name="수식" r:id="rId3" imgW="685800" imgH="711000" progId="Equation.3">
                  <p:embed/>
                </p:oleObj>
              </mc:Choice>
              <mc:Fallback>
                <p:oleObj name="수식" r:id="rId3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736976"/>
                        <a:ext cx="154305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990600" y="2222376"/>
            <a:ext cx="51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1</a:t>
            </a:r>
          </a:p>
        </p:txBody>
      </p:sp>
      <p:graphicFrame>
        <p:nvGraphicFramePr>
          <p:cNvPr id="8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37863"/>
              </p:ext>
            </p:extLst>
          </p:nvPr>
        </p:nvGraphicFramePr>
        <p:xfrm>
          <a:off x="4876800" y="2527126"/>
          <a:ext cx="18780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38" name="수식" r:id="rId5" imgW="901440" imgH="914400" progId="Equation.3">
                  <p:embed/>
                </p:oleObj>
              </mc:Choice>
              <mc:Fallback>
                <p:oleObj name="수식" r:id="rId5" imgW="901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27126"/>
                        <a:ext cx="1878013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4805727" y="220486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[0]</a:t>
            </a: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5326427" y="220486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[1]</a:t>
            </a:r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5723302" y="220486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[2]</a:t>
            </a: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6245589" y="220486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[3]</a:t>
            </a: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4427108" y="259062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[0]</a:t>
            </a: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4427108" y="3041777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[1]</a:t>
            </a: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4427108" y="350100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[2]</a:t>
            </a: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4427108" y="399577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[3]</a:t>
            </a:r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5015534" y="449552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[0]</a:t>
            </a:r>
          </a:p>
        </p:txBody>
      </p:sp>
      <p:sp>
        <p:nvSpPr>
          <p:cNvPr id="90" name="Text Box 44"/>
          <p:cNvSpPr txBox="1">
            <a:spLocks noChangeArrowheads="1"/>
          </p:cNvSpPr>
          <p:nvPr/>
        </p:nvSpPr>
        <p:spPr bwMode="auto">
          <a:xfrm>
            <a:off x="5542327" y="449552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[1]</a:t>
            </a:r>
          </a:p>
        </p:txBody>
      </p:sp>
      <p:sp>
        <p:nvSpPr>
          <p:cNvPr id="91" name="Text Box 45"/>
          <p:cNvSpPr txBox="1">
            <a:spLocks noChangeArrowheads="1"/>
          </p:cNvSpPr>
          <p:nvPr/>
        </p:nvSpPr>
        <p:spPr bwMode="auto">
          <a:xfrm>
            <a:off x="6029689" y="449552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[2]</a:t>
            </a:r>
          </a:p>
        </p:txBody>
      </p:sp>
      <p:sp>
        <p:nvSpPr>
          <p:cNvPr id="92" name="Text Box 46"/>
          <p:cNvSpPr txBox="1">
            <a:spLocks noChangeArrowheads="1"/>
          </p:cNvSpPr>
          <p:nvPr/>
        </p:nvSpPr>
        <p:spPr bwMode="auto">
          <a:xfrm>
            <a:off x="4572000" y="4868739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[0]</a:t>
            </a:r>
          </a:p>
        </p:txBody>
      </p: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4572000" y="5300539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[1]</a:t>
            </a:r>
          </a:p>
        </p:txBody>
      </p:sp>
      <p:sp>
        <p:nvSpPr>
          <p:cNvPr id="94" name="Text Box 48"/>
          <p:cNvSpPr txBox="1">
            <a:spLocks noChangeArrowheads="1"/>
          </p:cNvSpPr>
          <p:nvPr/>
        </p:nvSpPr>
        <p:spPr bwMode="auto">
          <a:xfrm>
            <a:off x="4572000" y="580536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[2]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zh-TW" dirty="0"/>
              <a:t>Property of </a:t>
            </a:r>
            <a:r>
              <a:rPr lang="en-US" altLang="ko-KR" dirty="0"/>
              <a:t>Adjacency Matrix</a:t>
            </a:r>
            <a:endParaRPr lang="en-US" altLang="zh-TW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SzPct val="60000"/>
            </a:pPr>
            <a:r>
              <a:rPr lang="en-US" altLang="zh-TW" sz="2000" dirty="0"/>
              <a:t>The adjacency matrix for an undirected graph is symmetric</a:t>
            </a:r>
          </a:p>
          <a:p>
            <a:pPr marL="0" indent="0" latinLnBrk="0">
              <a:buSzPct val="60000"/>
            </a:pPr>
            <a:r>
              <a:rPr lang="en-US" altLang="zh-TW" sz="2000" dirty="0"/>
              <a:t>The adjacency matrix for a digraph need not be symmetric</a:t>
            </a:r>
          </a:p>
          <a:p>
            <a:pPr marL="0" indent="0" latinLnBrk="0">
              <a:buSzPct val="60000"/>
            </a:pPr>
            <a:r>
              <a:rPr lang="en-US" altLang="zh-TW" sz="2000" dirty="0"/>
              <a:t> </a:t>
            </a:r>
          </a:p>
          <a:p>
            <a:pPr marL="0" indent="0" latinLnBrk="0">
              <a:buSzPct val="60000"/>
            </a:pPr>
            <a:r>
              <a:rPr lang="en-US" altLang="zh-TW" sz="2000" dirty="0"/>
              <a:t>For an undirected graph</a:t>
            </a:r>
            <a:r>
              <a:rPr lang="en-US" altLang="ko-KR" sz="2000" dirty="0"/>
              <a:t>,</a:t>
            </a:r>
            <a:r>
              <a:rPr lang="en-US" altLang="zh-TW" sz="2000" dirty="0"/>
              <a:t> the degree of any vertex </a:t>
            </a:r>
            <a:r>
              <a:rPr lang="en-US" altLang="zh-TW" sz="2000" i="1" dirty="0" err="1">
                <a:latin typeface="Times New Roman" pitchFamily="18" charset="0"/>
              </a:rPr>
              <a:t>i</a:t>
            </a:r>
            <a:r>
              <a:rPr lang="en-US" altLang="zh-TW" sz="2000" i="1" dirty="0">
                <a:latin typeface="Times New Roman" pitchFamily="18" charset="0"/>
              </a:rPr>
              <a:t> </a:t>
            </a:r>
            <a:r>
              <a:rPr lang="en-US" altLang="zh-TW" sz="2000" dirty="0"/>
              <a:t>is</a:t>
            </a:r>
            <a:r>
              <a:rPr lang="en-US" altLang="ko-KR" sz="2000" dirty="0"/>
              <a:t> </a:t>
            </a:r>
            <a:r>
              <a:rPr lang="en-US" altLang="zh-TW" sz="2000" dirty="0"/>
              <a:t>its </a:t>
            </a:r>
            <a:r>
              <a:rPr lang="en-US" altLang="zh-TW" sz="2000" u="sng" dirty="0"/>
              <a:t>row sum</a:t>
            </a:r>
          </a:p>
          <a:p>
            <a:pPr marL="0" indent="0" latinLnBrk="0">
              <a:buSzPct val="60000"/>
            </a:pPr>
            <a:r>
              <a:rPr lang="en-US" altLang="zh-TW" sz="2000" dirty="0"/>
              <a:t>For a directed graph</a:t>
            </a:r>
            <a:r>
              <a:rPr lang="en-US" altLang="ko-KR" sz="2000" dirty="0"/>
              <a:t>,</a:t>
            </a:r>
            <a:endParaRPr lang="en-US" altLang="zh-TW" sz="2000" dirty="0"/>
          </a:p>
          <a:p>
            <a:pPr marL="0" indent="0" latinLnBrk="0">
              <a:buSzPct val="60000"/>
            </a:pPr>
            <a:r>
              <a:rPr lang="en-US" altLang="zh-TW" sz="2000" dirty="0"/>
              <a:t>	the </a:t>
            </a:r>
            <a:r>
              <a:rPr lang="en-US" altLang="zh-TW" sz="2000" u="sng" dirty="0"/>
              <a:t>row sum</a:t>
            </a:r>
            <a:r>
              <a:rPr lang="en-US" altLang="zh-TW" sz="2000" dirty="0"/>
              <a:t> is the out-degree; </a:t>
            </a:r>
          </a:p>
          <a:p>
            <a:pPr marL="0" indent="0" latinLnBrk="0">
              <a:buSzPct val="60000"/>
            </a:pPr>
            <a:r>
              <a:rPr lang="en-US" altLang="zh-TW" sz="2000" dirty="0"/>
              <a:t>   	the </a:t>
            </a:r>
            <a:r>
              <a:rPr lang="en-US" altLang="zh-TW" sz="2000" u="sng" dirty="0"/>
              <a:t>column sum</a:t>
            </a:r>
            <a:r>
              <a:rPr lang="en-US" altLang="zh-TW" sz="2000" dirty="0"/>
              <a:t> is the in-degree</a:t>
            </a:r>
          </a:p>
          <a:p>
            <a:pPr lvl="1" indent="0" latinLnBrk="0">
              <a:buSzPct val="60000"/>
              <a:buNone/>
            </a:pPr>
            <a:endParaRPr lang="zh-TW" altLang="en-US" sz="1800" dirty="0"/>
          </a:p>
          <a:p>
            <a:pPr marL="0" indent="0" latinLnBrk="0">
              <a:buSzPct val="60000"/>
            </a:pP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1993DA1-F5FE-4E17-86B2-D1D091D1CAEA}" type="slidenum">
              <a:rPr lang="en-US" altLang="ko-KR"/>
              <a:pPr/>
              <a:t>22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Inefficiency of Adjacency Matrix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23</a:t>
            </a:fld>
            <a:r>
              <a:rPr lang="en-US" altLang="ko-KR"/>
              <a:t> -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63301" y="1606398"/>
            <a:ext cx="3489052" cy="2034526"/>
            <a:chOff x="4857750" y="4462463"/>
            <a:chExt cx="3444875" cy="1824037"/>
          </a:xfrm>
        </p:grpSpPr>
        <p:sp>
          <p:nvSpPr>
            <p:cNvPr id="7" name="Oval 424"/>
            <p:cNvSpPr>
              <a:spLocks noChangeArrowheads="1"/>
            </p:cNvSpPr>
            <p:nvPr/>
          </p:nvSpPr>
          <p:spPr bwMode="auto">
            <a:xfrm>
              <a:off x="5600700" y="4918075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8" name="Oval 425"/>
            <p:cNvSpPr>
              <a:spLocks noChangeArrowheads="1"/>
            </p:cNvSpPr>
            <p:nvPr/>
          </p:nvSpPr>
          <p:spPr bwMode="auto">
            <a:xfrm>
              <a:off x="6500813" y="4484688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9" name="Rectangle 426"/>
            <p:cNvSpPr>
              <a:spLocks noChangeArrowheads="1"/>
            </p:cNvSpPr>
            <p:nvPr/>
          </p:nvSpPr>
          <p:spPr bwMode="auto">
            <a:xfrm>
              <a:off x="6480175" y="4462463"/>
              <a:ext cx="38100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0" name="Rectangle 427"/>
            <p:cNvSpPr>
              <a:spLocks noChangeArrowheads="1"/>
            </p:cNvSpPr>
            <p:nvPr/>
          </p:nvSpPr>
          <p:spPr bwMode="auto">
            <a:xfrm>
              <a:off x="6591299" y="4529138"/>
              <a:ext cx="109311" cy="22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" name="Rectangle 428"/>
            <p:cNvSpPr>
              <a:spLocks noChangeArrowheads="1"/>
            </p:cNvSpPr>
            <p:nvPr/>
          </p:nvSpPr>
          <p:spPr bwMode="auto">
            <a:xfrm>
              <a:off x="5578475" y="4897438"/>
              <a:ext cx="382588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2" name="Rectangle 429"/>
            <p:cNvSpPr>
              <a:spLocks noChangeArrowheads="1"/>
            </p:cNvSpPr>
            <p:nvPr/>
          </p:nvSpPr>
          <p:spPr bwMode="auto">
            <a:xfrm>
              <a:off x="5691188" y="4962525"/>
              <a:ext cx="109311" cy="22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" name="Oval 430"/>
            <p:cNvSpPr>
              <a:spLocks noChangeArrowheads="1"/>
            </p:cNvSpPr>
            <p:nvPr/>
          </p:nvSpPr>
          <p:spPr bwMode="auto">
            <a:xfrm>
              <a:off x="7313613" y="4918075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4" name="Rectangle 431"/>
            <p:cNvSpPr>
              <a:spLocks noChangeArrowheads="1"/>
            </p:cNvSpPr>
            <p:nvPr/>
          </p:nvSpPr>
          <p:spPr bwMode="auto">
            <a:xfrm>
              <a:off x="7289800" y="4897438"/>
              <a:ext cx="382588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5" name="Rectangle 432"/>
            <p:cNvSpPr>
              <a:spLocks noChangeArrowheads="1"/>
            </p:cNvSpPr>
            <p:nvPr/>
          </p:nvSpPr>
          <p:spPr bwMode="auto">
            <a:xfrm>
              <a:off x="7402513" y="4962525"/>
              <a:ext cx="109311" cy="22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" name="Oval 433"/>
            <p:cNvSpPr>
              <a:spLocks noChangeArrowheads="1"/>
            </p:cNvSpPr>
            <p:nvPr/>
          </p:nvSpPr>
          <p:spPr bwMode="auto">
            <a:xfrm>
              <a:off x="4881563" y="5353050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7" name="Rectangle 434"/>
            <p:cNvSpPr>
              <a:spLocks noChangeArrowheads="1"/>
            </p:cNvSpPr>
            <p:nvPr/>
          </p:nvSpPr>
          <p:spPr bwMode="auto">
            <a:xfrm>
              <a:off x="4857750" y="5330825"/>
              <a:ext cx="3825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18" name="Rectangle 435"/>
            <p:cNvSpPr>
              <a:spLocks noChangeArrowheads="1"/>
            </p:cNvSpPr>
            <p:nvPr/>
          </p:nvSpPr>
          <p:spPr bwMode="auto">
            <a:xfrm>
              <a:off x="4970463" y="5397500"/>
              <a:ext cx="109311" cy="22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" name="Oval 436"/>
            <p:cNvSpPr>
              <a:spLocks noChangeArrowheads="1"/>
            </p:cNvSpPr>
            <p:nvPr/>
          </p:nvSpPr>
          <p:spPr bwMode="auto">
            <a:xfrm>
              <a:off x="6051550" y="5353050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0" name="Rectangle 437"/>
            <p:cNvSpPr>
              <a:spLocks noChangeArrowheads="1"/>
            </p:cNvSpPr>
            <p:nvPr/>
          </p:nvSpPr>
          <p:spPr bwMode="auto">
            <a:xfrm>
              <a:off x="6029325" y="5330825"/>
              <a:ext cx="3825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1" name="Rectangle 438"/>
            <p:cNvSpPr>
              <a:spLocks noChangeArrowheads="1"/>
            </p:cNvSpPr>
            <p:nvPr/>
          </p:nvSpPr>
          <p:spPr bwMode="auto">
            <a:xfrm>
              <a:off x="6140450" y="5397500"/>
              <a:ext cx="109311" cy="22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" name="Oval 439"/>
            <p:cNvSpPr>
              <a:spLocks noChangeArrowheads="1"/>
            </p:cNvSpPr>
            <p:nvPr/>
          </p:nvSpPr>
          <p:spPr bwMode="auto">
            <a:xfrm>
              <a:off x="6861175" y="5353050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3" name="Rectangle 440"/>
            <p:cNvSpPr>
              <a:spLocks noChangeArrowheads="1"/>
            </p:cNvSpPr>
            <p:nvPr/>
          </p:nvSpPr>
          <p:spPr bwMode="auto">
            <a:xfrm>
              <a:off x="6838950" y="5330825"/>
              <a:ext cx="384175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4" name="Rectangle 441"/>
            <p:cNvSpPr>
              <a:spLocks noChangeArrowheads="1"/>
            </p:cNvSpPr>
            <p:nvPr/>
          </p:nvSpPr>
          <p:spPr bwMode="auto">
            <a:xfrm>
              <a:off x="6951663" y="5397500"/>
              <a:ext cx="109311" cy="22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" name="Oval 442"/>
            <p:cNvSpPr>
              <a:spLocks noChangeArrowheads="1"/>
            </p:cNvSpPr>
            <p:nvPr/>
          </p:nvSpPr>
          <p:spPr bwMode="auto">
            <a:xfrm>
              <a:off x="7942263" y="5353050"/>
              <a:ext cx="271462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6" name="Rectangle 443"/>
            <p:cNvSpPr>
              <a:spLocks noChangeArrowheads="1"/>
            </p:cNvSpPr>
            <p:nvPr/>
          </p:nvSpPr>
          <p:spPr bwMode="auto">
            <a:xfrm>
              <a:off x="7920038" y="5330825"/>
              <a:ext cx="382587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7" name="Rectangle 444"/>
            <p:cNvSpPr>
              <a:spLocks noChangeArrowheads="1"/>
            </p:cNvSpPr>
            <p:nvPr/>
          </p:nvSpPr>
          <p:spPr bwMode="auto">
            <a:xfrm>
              <a:off x="8032750" y="5397500"/>
              <a:ext cx="109311" cy="22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8" name="Oval 445"/>
            <p:cNvSpPr>
              <a:spLocks noChangeArrowheads="1"/>
            </p:cNvSpPr>
            <p:nvPr/>
          </p:nvSpPr>
          <p:spPr bwMode="auto">
            <a:xfrm>
              <a:off x="6500813" y="5961063"/>
              <a:ext cx="269875" cy="2809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29" name="Line 446"/>
            <p:cNvSpPr>
              <a:spLocks noChangeShapeType="1"/>
            </p:cNvSpPr>
            <p:nvPr/>
          </p:nvSpPr>
          <p:spPr bwMode="auto">
            <a:xfrm flipH="1">
              <a:off x="5848350" y="4679950"/>
              <a:ext cx="652463" cy="303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Rectangle 447"/>
            <p:cNvSpPr>
              <a:spLocks noChangeArrowheads="1"/>
            </p:cNvSpPr>
            <p:nvPr/>
          </p:nvSpPr>
          <p:spPr bwMode="auto">
            <a:xfrm>
              <a:off x="6480175" y="5938838"/>
              <a:ext cx="38100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31" name="Rectangle 448"/>
            <p:cNvSpPr>
              <a:spLocks noChangeArrowheads="1"/>
            </p:cNvSpPr>
            <p:nvPr/>
          </p:nvSpPr>
          <p:spPr bwMode="auto">
            <a:xfrm>
              <a:off x="6591299" y="6003925"/>
              <a:ext cx="109311" cy="22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" name="Line 449"/>
            <p:cNvSpPr>
              <a:spLocks noChangeShapeType="1"/>
            </p:cNvSpPr>
            <p:nvPr/>
          </p:nvSpPr>
          <p:spPr bwMode="auto">
            <a:xfrm flipH="1">
              <a:off x="5151438" y="5157788"/>
              <a:ext cx="471487" cy="260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3" name="Line 450"/>
            <p:cNvSpPr>
              <a:spLocks noChangeShapeType="1"/>
            </p:cNvSpPr>
            <p:nvPr/>
          </p:nvSpPr>
          <p:spPr bwMode="auto">
            <a:xfrm>
              <a:off x="5848350" y="5157788"/>
              <a:ext cx="225425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4" name="Line 451"/>
            <p:cNvSpPr>
              <a:spLocks noChangeShapeType="1"/>
            </p:cNvSpPr>
            <p:nvPr/>
          </p:nvSpPr>
          <p:spPr bwMode="auto">
            <a:xfrm>
              <a:off x="6770688" y="4679950"/>
              <a:ext cx="542925" cy="303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" name="Line 452"/>
            <p:cNvSpPr>
              <a:spLocks noChangeShapeType="1"/>
            </p:cNvSpPr>
            <p:nvPr/>
          </p:nvSpPr>
          <p:spPr bwMode="auto">
            <a:xfrm>
              <a:off x="7559675" y="5114925"/>
              <a:ext cx="428625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Line 453"/>
            <p:cNvSpPr>
              <a:spLocks noChangeShapeType="1"/>
            </p:cNvSpPr>
            <p:nvPr/>
          </p:nvSpPr>
          <p:spPr bwMode="auto">
            <a:xfrm flipH="1">
              <a:off x="7108825" y="5157788"/>
              <a:ext cx="225425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Line 454"/>
            <p:cNvSpPr>
              <a:spLocks noChangeShapeType="1"/>
            </p:cNvSpPr>
            <p:nvPr/>
          </p:nvSpPr>
          <p:spPr bwMode="auto">
            <a:xfrm>
              <a:off x="6276975" y="5613400"/>
              <a:ext cx="269875" cy="368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Line 455"/>
            <p:cNvSpPr>
              <a:spLocks noChangeShapeType="1"/>
            </p:cNvSpPr>
            <p:nvPr/>
          </p:nvSpPr>
          <p:spPr bwMode="auto">
            <a:xfrm>
              <a:off x="5151438" y="5548313"/>
              <a:ext cx="1328737" cy="520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" name="Line 456"/>
            <p:cNvSpPr>
              <a:spLocks noChangeShapeType="1"/>
            </p:cNvSpPr>
            <p:nvPr/>
          </p:nvSpPr>
          <p:spPr bwMode="auto">
            <a:xfrm flipH="1">
              <a:off x="6726238" y="5635625"/>
              <a:ext cx="203200" cy="368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Line 457"/>
            <p:cNvSpPr>
              <a:spLocks noChangeShapeType="1"/>
            </p:cNvSpPr>
            <p:nvPr/>
          </p:nvSpPr>
          <p:spPr bwMode="auto">
            <a:xfrm flipH="1">
              <a:off x="6770688" y="5570538"/>
              <a:ext cx="1171575" cy="498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01664"/>
              </p:ext>
            </p:extLst>
          </p:nvPr>
        </p:nvGraphicFramePr>
        <p:xfrm>
          <a:off x="4842800" y="1419438"/>
          <a:ext cx="28975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2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879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238929" y="371308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Utilization = 20/64 = 31(%)</a:t>
            </a:r>
          </a:p>
        </p:txBody>
      </p:sp>
    </p:spTree>
    <p:extLst>
      <p:ext uri="{BB962C8B-B14F-4D97-AF65-F5344CB8AC3E}">
        <p14:creationId xmlns:p14="http://schemas.microsoft.com/office/powerpoint/2010/main" val="16857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cs typeface="Arial" charset="0"/>
              </a:rPr>
              <a:t>Adjacency Lists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cs typeface="Arial" charset="0"/>
              </a:rPr>
              <a:t>Replace </a:t>
            </a:r>
            <a:r>
              <a:rPr lang="en-US" altLang="ko-KR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ko-KR" sz="2000" dirty="0">
                <a:solidFill>
                  <a:schemeClr val="accent2"/>
                </a:solidFill>
                <a:cs typeface="Arial" charset="0"/>
              </a:rPr>
              <a:t> rows of adjacency matrix with </a:t>
            </a:r>
            <a:r>
              <a:rPr lang="en-US" altLang="ko-KR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ko-KR" sz="2000" dirty="0">
                <a:solidFill>
                  <a:schemeClr val="accent2"/>
                </a:solidFill>
                <a:cs typeface="Arial" charset="0"/>
              </a:rPr>
              <a:t> linked lists</a:t>
            </a:r>
            <a:endParaRPr lang="en-US" altLang="ko-KR" sz="2000" dirty="0">
              <a:solidFill>
                <a:schemeClr val="accent2"/>
              </a:solidFill>
              <a:ea typeface="바탕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accent2"/>
                </a:solidFill>
                <a:cs typeface="Arial" charset="0"/>
              </a:rPr>
              <a:t>Every vertex </a:t>
            </a:r>
            <a:r>
              <a:rPr lang="en-US" altLang="ko-KR" sz="2000" i="1" dirty="0" err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altLang="ko-KR" sz="2000" dirty="0">
                <a:solidFill>
                  <a:schemeClr val="accent2"/>
                </a:solidFill>
                <a:cs typeface="Arial" charset="0"/>
              </a:rPr>
              <a:t> in </a:t>
            </a:r>
            <a:r>
              <a:rPr lang="en-US" altLang="ko-KR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altLang="ko-KR" sz="2000" dirty="0">
                <a:solidFill>
                  <a:schemeClr val="accent2"/>
                </a:solidFill>
                <a:cs typeface="Arial" charset="0"/>
              </a:rPr>
              <a:t> has one list</a:t>
            </a:r>
          </a:p>
          <a:p>
            <a:pPr algn="just"/>
            <a:r>
              <a:rPr lang="en-US" altLang="ko-KR" sz="2000" dirty="0">
                <a:solidFill>
                  <a:schemeClr val="accent2"/>
                </a:solidFill>
                <a:cs typeface="Arial" charset="0"/>
              </a:rPr>
              <a:t>The nodes in chain </a:t>
            </a:r>
            <a:r>
              <a:rPr lang="en-US" altLang="ko-KR" sz="2000" i="1" dirty="0" err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altLang="ko-KR" sz="2000" dirty="0">
                <a:solidFill>
                  <a:schemeClr val="accent2"/>
                </a:solidFill>
                <a:cs typeface="Arial" charset="0"/>
              </a:rPr>
              <a:t> represent the vertices that are </a:t>
            </a:r>
            <a:r>
              <a:rPr lang="en-US" altLang="ko-KR" sz="2000" dirty="0">
                <a:solidFill>
                  <a:srgbClr val="FF0000"/>
                </a:solidFill>
                <a:cs typeface="Arial" charset="0"/>
              </a:rPr>
              <a:t>adjacent from </a:t>
            </a:r>
            <a:r>
              <a:rPr lang="en-US" altLang="ko-KR" sz="2000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altLang="ko-KR" sz="2000" dirty="0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algn="just"/>
            <a:r>
              <a:rPr lang="en-US" altLang="ko-KR" sz="2000" dirty="0">
                <a:solidFill>
                  <a:schemeClr val="accent2"/>
                </a:solidFill>
                <a:cs typeface="Arial" charset="0"/>
              </a:rPr>
              <a:t>The vertices in each chain are not required to be ordered</a:t>
            </a:r>
          </a:p>
        </p:txBody>
      </p:sp>
      <p:sp>
        <p:nvSpPr>
          <p:cNvPr id="11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745A9E6-978A-4EE6-B234-95887DBFF52B}" type="slidenum">
              <a:rPr lang="en-US" altLang="ko-KR"/>
              <a:pPr/>
              <a:t>24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a typeface="MingLiU" pitchFamily="49" charset="-120"/>
              </a:rPr>
              <a:t>Adjacency Lists in C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283575" cy="52387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node *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 eaLnBrk="0" hangingPunct="0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node {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 eaLnBrk="0" hangingPunct="0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vertex;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link;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eaLnBrk="0" hangingPunct="0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adjLists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[MAX_NODES];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MingLiU" pitchFamily="49" charset="-12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6201A1E9-D472-42D2-9DDF-B5E606BA21F4}" type="slidenum">
              <a:rPr lang="en-US" altLang="ko-KR"/>
              <a:pPr/>
              <a:t>25</a:t>
            </a:fld>
            <a:r>
              <a:rPr lang="en-US" altLang="ko-KR"/>
              <a:t> -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258888" y="3805227"/>
            <a:ext cx="404812" cy="420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571625" y="2447914"/>
            <a:ext cx="588963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571625" y="4130664"/>
            <a:ext cx="588963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62000" y="3301196"/>
            <a:ext cx="590550" cy="612775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379663" y="3301196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866900" y="3070214"/>
            <a:ext cx="0" cy="1050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360488" y="3595677"/>
            <a:ext cx="1011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068513" y="2965439"/>
            <a:ext cx="404812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1258888" y="2965439"/>
            <a:ext cx="404812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2068513" y="3805227"/>
            <a:ext cx="404812" cy="420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697038" y="2571739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904875" y="340752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489200" y="340752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2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697038" y="4248139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9600" y="2371714"/>
            <a:ext cx="51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 dirty="0">
                <a:latin typeface="Consolas" pitchFamily="49" charset="0"/>
              </a:rPr>
              <a:t>G</a:t>
            </a:r>
            <a:r>
              <a:rPr lang="en-US" altLang="ko-KR" sz="2400" baseline="-25000" dirty="0">
                <a:latin typeface="Consolas" pitchFamily="49" charset="0"/>
              </a:rPr>
              <a:t>1</a:t>
            </a:r>
          </a:p>
        </p:txBody>
      </p:sp>
      <p:sp>
        <p:nvSpPr>
          <p:cNvPr id="21" name="Oval 85"/>
          <p:cNvSpPr>
            <a:spLocks noChangeArrowheads="1"/>
          </p:cNvSpPr>
          <p:nvPr/>
        </p:nvSpPr>
        <p:spPr bwMode="auto">
          <a:xfrm rot="5400000">
            <a:off x="2990056" y="5437971"/>
            <a:ext cx="554037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86"/>
          <p:cNvSpPr>
            <a:spLocks noChangeArrowheads="1"/>
          </p:cNvSpPr>
          <p:nvPr/>
        </p:nvSpPr>
        <p:spPr bwMode="auto">
          <a:xfrm>
            <a:off x="3092859" y="5495914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3" name="Oval 87"/>
          <p:cNvSpPr>
            <a:spLocks noChangeArrowheads="1"/>
          </p:cNvSpPr>
          <p:nvPr/>
        </p:nvSpPr>
        <p:spPr bwMode="auto">
          <a:xfrm rot="5400000">
            <a:off x="1905794" y="5437971"/>
            <a:ext cx="552450" cy="5254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88"/>
          <p:cNvSpPr>
            <a:spLocks noChangeArrowheads="1"/>
          </p:cNvSpPr>
          <p:nvPr/>
        </p:nvSpPr>
        <p:spPr bwMode="auto">
          <a:xfrm>
            <a:off x="2012739" y="5494327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5" name="Oval 89"/>
          <p:cNvSpPr>
            <a:spLocks noChangeArrowheads="1"/>
          </p:cNvSpPr>
          <p:nvPr/>
        </p:nvSpPr>
        <p:spPr bwMode="auto">
          <a:xfrm rot="5400000">
            <a:off x="732631" y="5437971"/>
            <a:ext cx="554037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Rectangle 90"/>
          <p:cNvSpPr>
            <a:spLocks noChangeArrowheads="1"/>
          </p:cNvSpPr>
          <p:nvPr/>
        </p:nvSpPr>
        <p:spPr bwMode="auto">
          <a:xfrm>
            <a:off x="848204" y="550112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lvl="1" algn="l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7" name="Arc 91"/>
          <p:cNvSpPr>
            <a:spLocks/>
          </p:cNvSpPr>
          <p:nvPr/>
        </p:nvSpPr>
        <p:spPr bwMode="auto">
          <a:xfrm rot="5400000">
            <a:off x="2528888" y="4786301"/>
            <a:ext cx="298450" cy="993775"/>
          </a:xfrm>
          <a:custGeom>
            <a:avLst/>
            <a:gdLst>
              <a:gd name="G0" fmla="+- 21600 0 0"/>
              <a:gd name="G1" fmla="+- 21569 0 0"/>
              <a:gd name="G2" fmla="+- 21600 0 0"/>
              <a:gd name="T0" fmla="*/ 21745 w 21745"/>
              <a:gd name="T1" fmla="*/ 43169 h 43169"/>
              <a:gd name="T2" fmla="*/ 20450 w 21745"/>
              <a:gd name="T3" fmla="*/ 0 h 43169"/>
              <a:gd name="T4" fmla="*/ 21600 w 21745"/>
              <a:gd name="T5" fmla="*/ 21569 h 4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43169" fill="none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</a:path>
              <a:path w="21745" h="43169" stroke="0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  <a:lnTo>
                  <a:pt x="21600" y="2156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Arc 92"/>
          <p:cNvSpPr>
            <a:spLocks/>
          </p:cNvSpPr>
          <p:nvPr/>
        </p:nvSpPr>
        <p:spPr bwMode="auto">
          <a:xfrm rot="5400000">
            <a:off x="2528094" y="5639583"/>
            <a:ext cx="300037" cy="993775"/>
          </a:xfrm>
          <a:custGeom>
            <a:avLst/>
            <a:gdLst>
              <a:gd name="G0" fmla="+- 289 0 0"/>
              <a:gd name="G1" fmla="+- 21577 0 0"/>
              <a:gd name="G2" fmla="+- 21600 0 0"/>
              <a:gd name="T0" fmla="*/ 1296 w 21889"/>
              <a:gd name="T1" fmla="*/ 0 h 43177"/>
              <a:gd name="T2" fmla="*/ 0 w 21889"/>
              <a:gd name="T3" fmla="*/ 43175 h 43177"/>
              <a:gd name="T4" fmla="*/ 289 w 21889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9" h="43177" fill="none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</a:path>
              <a:path w="21889" h="43177" stroke="0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  <a:lnTo>
                  <a:pt x="289" y="21577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93"/>
          <p:cNvSpPr>
            <a:spLocks noChangeShapeType="1"/>
          </p:cNvSpPr>
          <p:nvPr/>
        </p:nvSpPr>
        <p:spPr bwMode="auto">
          <a:xfrm rot="5400000">
            <a:off x="1597026" y="5384789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Text Box 94"/>
          <p:cNvSpPr txBox="1">
            <a:spLocks noChangeArrowheads="1"/>
          </p:cNvSpPr>
          <p:nvPr/>
        </p:nvSpPr>
        <p:spPr bwMode="auto">
          <a:xfrm>
            <a:off x="458788" y="4962514"/>
            <a:ext cx="51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3</a:t>
            </a:r>
          </a:p>
        </p:txBody>
      </p: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4146748" y="2738388"/>
            <a:ext cx="609600" cy="1790700"/>
            <a:chOff x="2832" y="1632"/>
            <a:chExt cx="528" cy="1344"/>
          </a:xfrm>
        </p:grpSpPr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528" cy="13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2832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83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3903683" y="2420888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adjLists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3646892" y="27179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0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665942" y="323127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3646892" y="3663321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646892" y="415808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3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grpSp>
        <p:nvGrpSpPr>
          <p:cNvPr id="41" name="Group 29"/>
          <p:cNvGrpSpPr>
            <a:grpSpLocks/>
          </p:cNvGrpSpPr>
          <p:nvPr/>
        </p:nvGrpSpPr>
        <p:grpSpPr bwMode="auto">
          <a:xfrm>
            <a:off x="4489648" y="2727727"/>
            <a:ext cx="4114800" cy="394250"/>
            <a:chOff x="2808" y="1624"/>
            <a:chExt cx="2592" cy="296"/>
          </a:xfrm>
        </p:grpSpPr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3192" y="1632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4008" y="1632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4824" y="1632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3480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430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511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280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3624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44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 flipH="1">
              <a:off x="5112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Text Box 40"/>
            <p:cNvSpPr txBox="1">
              <a:spLocks noChangeArrowheads="1"/>
            </p:cNvSpPr>
            <p:nvPr/>
          </p:nvSpPr>
          <p:spPr bwMode="auto">
            <a:xfrm>
              <a:off x="3240" y="1624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3</a:t>
              </a: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53" name="Text Box 41"/>
            <p:cNvSpPr txBox="1">
              <a:spLocks noChangeArrowheads="1"/>
            </p:cNvSpPr>
            <p:nvPr/>
          </p:nvSpPr>
          <p:spPr bwMode="auto">
            <a:xfrm>
              <a:off x="4045" y="1624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1</a:t>
              </a: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54" name="Text Box 42"/>
            <p:cNvSpPr txBox="1">
              <a:spLocks noChangeArrowheads="1"/>
            </p:cNvSpPr>
            <p:nvPr/>
          </p:nvSpPr>
          <p:spPr bwMode="auto">
            <a:xfrm>
              <a:off x="4861" y="1624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2</a:t>
              </a:r>
              <a:endParaRPr lang="ko-KR" altLang="en-US" dirty="0">
                <a:latin typeface="Consolas" pitchFamily="49" charset="0"/>
              </a:endParaRPr>
            </a:p>
          </p:txBody>
        </p:sp>
      </p:grpSp>
      <p:grpSp>
        <p:nvGrpSpPr>
          <p:cNvPr id="55" name="Group 43"/>
          <p:cNvGrpSpPr>
            <a:grpSpLocks/>
          </p:cNvGrpSpPr>
          <p:nvPr/>
        </p:nvGrpSpPr>
        <p:grpSpPr bwMode="auto">
          <a:xfrm>
            <a:off x="4489648" y="3249561"/>
            <a:ext cx="4114800" cy="386259"/>
            <a:chOff x="2832" y="2016"/>
            <a:chExt cx="2592" cy="290"/>
          </a:xfrm>
        </p:grpSpPr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3216" y="20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4032" y="20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4848" y="20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3504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4328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>
              <a:off x="5136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>
              <a:off x="3648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4472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 flipH="1">
              <a:off x="513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3252" y="2029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2</a:t>
              </a: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4069" y="2029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3</a:t>
              </a: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67" name="Text Box 55"/>
            <p:cNvSpPr txBox="1">
              <a:spLocks noChangeArrowheads="1"/>
            </p:cNvSpPr>
            <p:nvPr/>
          </p:nvSpPr>
          <p:spPr bwMode="auto">
            <a:xfrm>
              <a:off x="4885" y="2029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0</a:t>
              </a: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68" name="Line 56"/>
            <p:cNvSpPr>
              <a:spLocks noChangeShapeType="1"/>
            </p:cNvSpPr>
            <p:nvPr/>
          </p:nvSpPr>
          <p:spPr bwMode="auto">
            <a:xfrm>
              <a:off x="2832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" name="Group 57"/>
          <p:cNvGrpSpPr>
            <a:grpSpLocks/>
          </p:cNvGrpSpPr>
          <p:nvPr/>
        </p:nvGrpSpPr>
        <p:grpSpPr bwMode="auto">
          <a:xfrm>
            <a:off x="4489648" y="3697235"/>
            <a:ext cx="4114800" cy="387820"/>
            <a:chOff x="2832" y="2016"/>
            <a:chExt cx="2592" cy="291"/>
          </a:xfrm>
        </p:grpSpPr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3216" y="20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4032" y="20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4848" y="20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>
              <a:off x="3504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>
              <a:off x="4328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>
              <a:off x="5136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>
              <a:off x="3648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>
              <a:off x="4472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8" name="Line 66"/>
            <p:cNvSpPr>
              <a:spLocks noChangeShapeType="1"/>
            </p:cNvSpPr>
            <p:nvPr/>
          </p:nvSpPr>
          <p:spPr bwMode="auto">
            <a:xfrm flipH="1">
              <a:off x="513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9" name="Text Box 67"/>
            <p:cNvSpPr txBox="1">
              <a:spLocks noChangeArrowheads="1"/>
            </p:cNvSpPr>
            <p:nvPr/>
          </p:nvSpPr>
          <p:spPr bwMode="auto">
            <a:xfrm>
              <a:off x="3252" y="2030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1</a:t>
              </a: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80" name="Text Box 68"/>
            <p:cNvSpPr txBox="1">
              <a:spLocks noChangeArrowheads="1"/>
            </p:cNvSpPr>
            <p:nvPr/>
          </p:nvSpPr>
          <p:spPr bwMode="auto">
            <a:xfrm>
              <a:off x="4080" y="2030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3</a:t>
              </a: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81" name="Text Box 69"/>
            <p:cNvSpPr txBox="1">
              <a:spLocks noChangeArrowheads="1"/>
            </p:cNvSpPr>
            <p:nvPr/>
          </p:nvSpPr>
          <p:spPr bwMode="auto">
            <a:xfrm>
              <a:off x="4885" y="2030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0</a:t>
              </a: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82" name="Line 70"/>
            <p:cNvSpPr>
              <a:spLocks noChangeShapeType="1"/>
            </p:cNvSpPr>
            <p:nvPr/>
          </p:nvSpPr>
          <p:spPr bwMode="auto">
            <a:xfrm>
              <a:off x="2832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83" name="Group 71"/>
          <p:cNvGrpSpPr>
            <a:grpSpLocks/>
          </p:cNvGrpSpPr>
          <p:nvPr/>
        </p:nvGrpSpPr>
        <p:grpSpPr bwMode="auto">
          <a:xfrm>
            <a:off x="4489648" y="4144910"/>
            <a:ext cx="4114800" cy="383595"/>
            <a:chOff x="2832" y="2016"/>
            <a:chExt cx="2592" cy="288"/>
          </a:xfrm>
        </p:grpSpPr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3216" y="20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4032" y="20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4848" y="20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7" name="Line 75"/>
            <p:cNvSpPr>
              <a:spLocks noChangeShapeType="1"/>
            </p:cNvSpPr>
            <p:nvPr/>
          </p:nvSpPr>
          <p:spPr bwMode="auto">
            <a:xfrm>
              <a:off x="3504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8" name="Line 76"/>
            <p:cNvSpPr>
              <a:spLocks noChangeShapeType="1"/>
            </p:cNvSpPr>
            <p:nvPr/>
          </p:nvSpPr>
          <p:spPr bwMode="auto">
            <a:xfrm>
              <a:off x="4328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>
              <a:off x="5136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0" name="Line 78"/>
            <p:cNvSpPr>
              <a:spLocks noChangeShapeType="1"/>
            </p:cNvSpPr>
            <p:nvPr/>
          </p:nvSpPr>
          <p:spPr bwMode="auto">
            <a:xfrm>
              <a:off x="3648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1" name="Line 79"/>
            <p:cNvSpPr>
              <a:spLocks noChangeShapeType="1"/>
            </p:cNvSpPr>
            <p:nvPr/>
          </p:nvSpPr>
          <p:spPr bwMode="auto">
            <a:xfrm>
              <a:off x="4472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2" name="Line 80"/>
            <p:cNvSpPr>
              <a:spLocks noChangeShapeType="1"/>
            </p:cNvSpPr>
            <p:nvPr/>
          </p:nvSpPr>
          <p:spPr bwMode="auto">
            <a:xfrm flipH="1">
              <a:off x="513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3" name="Text Box 81"/>
            <p:cNvSpPr txBox="1">
              <a:spLocks noChangeArrowheads="1"/>
            </p:cNvSpPr>
            <p:nvPr/>
          </p:nvSpPr>
          <p:spPr bwMode="auto">
            <a:xfrm>
              <a:off x="3252" y="2022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0</a:t>
              </a:r>
            </a:p>
          </p:txBody>
        </p:sp>
        <p:sp>
          <p:nvSpPr>
            <p:cNvPr id="94" name="Text Box 82"/>
            <p:cNvSpPr txBox="1">
              <a:spLocks noChangeArrowheads="1"/>
            </p:cNvSpPr>
            <p:nvPr/>
          </p:nvSpPr>
          <p:spPr bwMode="auto">
            <a:xfrm>
              <a:off x="4080" y="2022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1</a:t>
              </a:r>
            </a:p>
          </p:txBody>
        </p:sp>
        <p:sp>
          <p:nvSpPr>
            <p:cNvPr id="95" name="Text Box 83"/>
            <p:cNvSpPr txBox="1">
              <a:spLocks noChangeArrowheads="1"/>
            </p:cNvSpPr>
            <p:nvPr/>
          </p:nvSpPr>
          <p:spPr bwMode="auto">
            <a:xfrm>
              <a:off x="4885" y="2022"/>
              <a:ext cx="19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>
                  <a:latin typeface="Consolas" pitchFamily="49" charset="0"/>
                </a:rPr>
                <a:t>2</a:t>
              </a:r>
            </a:p>
          </p:txBody>
        </p:sp>
        <p:sp>
          <p:nvSpPr>
            <p:cNvPr id="96" name="Line 84"/>
            <p:cNvSpPr>
              <a:spLocks noChangeShapeType="1"/>
            </p:cNvSpPr>
            <p:nvPr/>
          </p:nvSpPr>
          <p:spPr bwMode="auto">
            <a:xfrm>
              <a:off x="2832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4157663" y="5071805"/>
            <a:ext cx="609600" cy="13033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8" name="Line 96"/>
          <p:cNvSpPr>
            <a:spLocks noChangeShapeType="1"/>
          </p:cNvSpPr>
          <p:nvPr/>
        </p:nvSpPr>
        <p:spPr bwMode="auto">
          <a:xfrm>
            <a:off x="4157663" y="59671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>
            <a:off x="4157663" y="551948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3914597" y="4754305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adjLists</a:t>
            </a:r>
            <a:endParaRPr lang="en-US" altLang="ko-KR" dirty="0">
              <a:latin typeface="Consolas" pitchFamily="49" charset="0"/>
            </a:endParaRPr>
          </a:p>
        </p:txBody>
      </p:sp>
      <p:sp>
        <p:nvSpPr>
          <p:cNvPr id="101" name="Text Box 99"/>
          <p:cNvSpPr txBox="1">
            <a:spLocks noChangeArrowheads="1"/>
          </p:cNvSpPr>
          <p:nvPr/>
        </p:nvSpPr>
        <p:spPr bwMode="auto">
          <a:xfrm>
            <a:off x="3633994" y="513026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0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2" name="Text Box 100"/>
          <p:cNvSpPr txBox="1">
            <a:spLocks noChangeArrowheads="1"/>
          </p:cNvSpPr>
          <p:nvPr/>
        </p:nvSpPr>
        <p:spPr bwMode="auto">
          <a:xfrm>
            <a:off x="3633994" y="55837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3" name="Text Box 101"/>
          <p:cNvSpPr txBox="1">
            <a:spLocks noChangeArrowheads="1"/>
          </p:cNvSpPr>
          <p:nvPr/>
        </p:nvSpPr>
        <p:spPr bwMode="auto">
          <a:xfrm>
            <a:off x="3633994" y="6031439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4" name="Rectangle 102"/>
          <p:cNvSpPr>
            <a:spLocks noChangeArrowheads="1"/>
          </p:cNvSpPr>
          <p:nvPr/>
        </p:nvSpPr>
        <p:spPr bwMode="auto">
          <a:xfrm>
            <a:off x="5110163" y="507180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>
            <a:off x="5567363" y="507180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>
            <a:off x="4500563" y="526389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7" name="Text Box 105"/>
          <p:cNvSpPr txBox="1">
            <a:spLocks noChangeArrowheads="1"/>
          </p:cNvSpPr>
          <p:nvPr/>
        </p:nvSpPr>
        <p:spPr bwMode="auto">
          <a:xfrm>
            <a:off x="5186363" y="509533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1</a:t>
            </a:r>
          </a:p>
        </p:txBody>
      </p:sp>
      <p:sp>
        <p:nvSpPr>
          <p:cNvPr id="108" name="Rectangle 106"/>
          <p:cNvSpPr>
            <a:spLocks noChangeArrowheads="1"/>
          </p:cNvSpPr>
          <p:nvPr/>
        </p:nvSpPr>
        <p:spPr bwMode="auto">
          <a:xfrm>
            <a:off x="5110163" y="558298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6405563" y="558298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0" name="Line 108"/>
          <p:cNvSpPr>
            <a:spLocks noChangeShapeType="1"/>
          </p:cNvSpPr>
          <p:nvPr/>
        </p:nvSpPr>
        <p:spPr bwMode="auto">
          <a:xfrm>
            <a:off x="5567363" y="558298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1" name="Line 109"/>
          <p:cNvSpPr>
            <a:spLocks noChangeShapeType="1"/>
          </p:cNvSpPr>
          <p:nvPr/>
        </p:nvSpPr>
        <p:spPr bwMode="auto">
          <a:xfrm>
            <a:off x="6875463" y="558298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" name="Line 110"/>
          <p:cNvSpPr>
            <a:spLocks noChangeShapeType="1"/>
          </p:cNvSpPr>
          <p:nvPr/>
        </p:nvSpPr>
        <p:spPr bwMode="auto">
          <a:xfrm>
            <a:off x="5795963" y="577506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3" name="Text Box 111"/>
          <p:cNvSpPr txBox="1">
            <a:spLocks noChangeArrowheads="1"/>
          </p:cNvSpPr>
          <p:nvPr/>
        </p:nvSpPr>
        <p:spPr bwMode="auto">
          <a:xfrm>
            <a:off x="5167313" y="558372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2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6464300" y="558372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0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15" name="Line 113"/>
          <p:cNvSpPr>
            <a:spLocks noChangeShapeType="1"/>
          </p:cNvSpPr>
          <p:nvPr/>
        </p:nvSpPr>
        <p:spPr bwMode="auto">
          <a:xfrm>
            <a:off x="4500563" y="577506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6" name="Line 114"/>
          <p:cNvSpPr>
            <a:spLocks noChangeShapeType="1"/>
          </p:cNvSpPr>
          <p:nvPr/>
        </p:nvSpPr>
        <p:spPr bwMode="auto">
          <a:xfrm flipH="1">
            <a:off x="4149165" y="597621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7" name="Line 115"/>
          <p:cNvSpPr>
            <a:spLocks noChangeShapeType="1"/>
          </p:cNvSpPr>
          <p:nvPr/>
        </p:nvSpPr>
        <p:spPr bwMode="auto">
          <a:xfrm flipH="1">
            <a:off x="5562600" y="507974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8" name="Line 116"/>
          <p:cNvSpPr>
            <a:spLocks noChangeShapeType="1"/>
          </p:cNvSpPr>
          <p:nvPr/>
        </p:nvSpPr>
        <p:spPr bwMode="auto">
          <a:xfrm flipH="1">
            <a:off x="6858000" y="558774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a typeface="MingLiU" pitchFamily="49" charset="-120"/>
              </a:rPr>
              <a:t>Sequential Representation</a:t>
            </a:r>
          </a:p>
        </p:txBody>
      </p:sp>
      <p:sp>
        <p:nvSpPr>
          <p:cNvPr id="6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B7C3520-5AA8-4B0E-944C-D6D0F1B2E197}" type="slidenum">
              <a:rPr lang="en-US" altLang="ko-KR"/>
              <a:pPr/>
              <a:t>26</a:t>
            </a:fld>
            <a:r>
              <a:rPr lang="en-US" altLang="ko-KR"/>
              <a:t> -</a:t>
            </a:r>
          </a:p>
        </p:txBody>
      </p:sp>
      <p:grpSp>
        <p:nvGrpSpPr>
          <p:cNvPr id="60" name="Group 3"/>
          <p:cNvGrpSpPr>
            <a:grpSpLocks/>
          </p:cNvGrpSpPr>
          <p:nvPr/>
        </p:nvGrpSpPr>
        <p:grpSpPr bwMode="auto">
          <a:xfrm>
            <a:off x="990600" y="1604946"/>
            <a:ext cx="2208213" cy="2295525"/>
            <a:chOff x="522" y="721"/>
            <a:chExt cx="1391" cy="1446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1032" y="721"/>
              <a:ext cx="371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1032" y="1781"/>
              <a:ext cx="371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22" y="1266"/>
              <a:ext cx="372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541" y="1251"/>
              <a:ext cx="372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1218" y="1113"/>
              <a:ext cx="0" cy="6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899" y="1444"/>
              <a:ext cx="6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835" y="1576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1345" y="1047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 flipV="1">
              <a:off x="835" y="1047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1345" y="1576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1111" y="799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0</a:t>
              </a: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612" y="135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1</a:t>
              </a:r>
            </a:p>
          </p:txBody>
        </p: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1617" y="1310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 dirty="0">
                  <a:latin typeface="Consolas" pitchFamily="49" charset="0"/>
                </a:rPr>
                <a:t>2</a:t>
              </a:r>
            </a:p>
          </p:txBody>
        </p:sp>
        <p:sp>
          <p:nvSpPr>
            <p:cNvPr id="75" name="Text Box 17"/>
            <p:cNvSpPr txBox="1">
              <a:spLocks noChangeArrowheads="1"/>
            </p:cNvSpPr>
            <p:nvPr/>
          </p:nvSpPr>
          <p:spPr bwMode="auto">
            <a:xfrm>
              <a:off x="1111" y="1855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3</a:t>
              </a:r>
            </a:p>
          </p:txBody>
        </p:sp>
      </p:grp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762000" y="1528746"/>
            <a:ext cx="51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1</a:t>
            </a: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4800600" y="1071546"/>
            <a:ext cx="7489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node</a:t>
            </a:r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4419600" y="1468421"/>
            <a:ext cx="1371600" cy="43275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4419600" y="350200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0" name="Line 22"/>
          <p:cNvSpPr>
            <a:spLocks noChangeShapeType="1"/>
          </p:cNvSpPr>
          <p:nvPr/>
        </p:nvSpPr>
        <p:spPr bwMode="auto">
          <a:xfrm>
            <a:off x="4419600" y="249394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>
            <a:off x="4419600" y="182084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2" name="Line 24"/>
          <p:cNvSpPr>
            <a:spLocks noChangeShapeType="1"/>
          </p:cNvSpPr>
          <p:nvPr/>
        </p:nvSpPr>
        <p:spPr bwMode="auto">
          <a:xfrm>
            <a:off x="4419600" y="215580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3" name="Line 25"/>
          <p:cNvSpPr>
            <a:spLocks noChangeShapeType="1"/>
          </p:cNvSpPr>
          <p:nvPr/>
        </p:nvSpPr>
        <p:spPr bwMode="auto">
          <a:xfrm>
            <a:off x="4419600" y="282890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auto">
          <a:xfrm>
            <a:off x="4419600" y="316863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5" name="Line 27"/>
          <p:cNvSpPr>
            <a:spLocks noChangeShapeType="1"/>
          </p:cNvSpPr>
          <p:nvPr/>
        </p:nvSpPr>
        <p:spPr bwMode="auto">
          <a:xfrm>
            <a:off x="4419600" y="451324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6" name="Line 28"/>
          <p:cNvSpPr>
            <a:spLocks noChangeShapeType="1"/>
          </p:cNvSpPr>
          <p:nvPr/>
        </p:nvSpPr>
        <p:spPr bwMode="auto">
          <a:xfrm>
            <a:off x="4419600" y="384014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>
            <a:off x="4419600" y="417669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8" name="Line 30"/>
          <p:cNvSpPr>
            <a:spLocks noChangeShapeType="1"/>
          </p:cNvSpPr>
          <p:nvPr/>
        </p:nvSpPr>
        <p:spPr bwMode="auto">
          <a:xfrm>
            <a:off x="4419600" y="484820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3923928" y="1379521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0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3923928" y="3144821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5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91" name="Text Box 33"/>
          <p:cNvSpPr txBox="1">
            <a:spLocks noChangeArrowheads="1"/>
          </p:cNvSpPr>
          <p:nvPr/>
        </p:nvSpPr>
        <p:spPr bwMode="auto">
          <a:xfrm>
            <a:off x="4976631" y="144143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5</a:t>
            </a:r>
          </a:p>
        </p:txBody>
      </p:sp>
      <p:sp>
        <p:nvSpPr>
          <p:cNvPr id="92" name="Text Box 34"/>
          <p:cNvSpPr txBox="1">
            <a:spLocks noChangeArrowheads="1"/>
          </p:cNvSpPr>
          <p:nvPr/>
        </p:nvSpPr>
        <p:spPr bwMode="auto">
          <a:xfrm>
            <a:off x="4976631" y="178274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8</a:t>
            </a:r>
          </a:p>
        </p:txBody>
      </p:sp>
      <p:sp>
        <p:nvSpPr>
          <p:cNvPr id="93" name="Text Box 35"/>
          <p:cNvSpPr txBox="1">
            <a:spLocks noChangeArrowheads="1"/>
          </p:cNvSpPr>
          <p:nvPr/>
        </p:nvSpPr>
        <p:spPr bwMode="auto">
          <a:xfrm>
            <a:off x="4913313" y="2136759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11</a:t>
            </a:r>
          </a:p>
        </p:txBody>
      </p:sp>
      <p:sp>
        <p:nvSpPr>
          <p:cNvPr id="94" name="Text Box 36"/>
          <p:cNvSpPr txBox="1">
            <a:spLocks noChangeArrowheads="1"/>
          </p:cNvSpPr>
          <p:nvPr/>
        </p:nvSpPr>
        <p:spPr bwMode="auto">
          <a:xfrm>
            <a:off x="4913313" y="249077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14</a:t>
            </a:r>
          </a:p>
        </p:txBody>
      </p:sp>
      <p:sp>
        <p:nvSpPr>
          <p:cNvPr id="95" name="Text Box 37"/>
          <p:cNvSpPr txBox="1">
            <a:spLocks noChangeArrowheads="1"/>
          </p:cNvSpPr>
          <p:nvPr/>
        </p:nvSpPr>
        <p:spPr bwMode="auto">
          <a:xfrm>
            <a:off x="4976631" y="316228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1</a:t>
            </a: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auto">
          <a:xfrm>
            <a:off x="4976631" y="348613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2</a:t>
            </a:r>
          </a:p>
        </p:txBody>
      </p:sp>
      <p:sp>
        <p:nvSpPr>
          <p:cNvPr id="97" name="Text Box 39"/>
          <p:cNvSpPr txBox="1">
            <a:spLocks noChangeArrowheads="1"/>
          </p:cNvSpPr>
          <p:nvPr/>
        </p:nvSpPr>
        <p:spPr bwMode="auto">
          <a:xfrm>
            <a:off x="4976631" y="380998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3</a:t>
            </a:r>
          </a:p>
        </p:txBody>
      </p:sp>
      <p:sp>
        <p:nvSpPr>
          <p:cNvPr id="98" name="Text Box 40"/>
          <p:cNvSpPr txBox="1">
            <a:spLocks noChangeArrowheads="1"/>
          </p:cNvSpPr>
          <p:nvPr/>
        </p:nvSpPr>
        <p:spPr bwMode="auto">
          <a:xfrm>
            <a:off x="3923928" y="4162409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8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99" name="Text Box 41"/>
          <p:cNvSpPr txBox="1">
            <a:spLocks noChangeArrowheads="1"/>
          </p:cNvSpPr>
          <p:nvPr/>
        </p:nvSpPr>
        <p:spPr bwMode="auto">
          <a:xfrm>
            <a:off x="4976631" y="4167171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0</a:t>
            </a:r>
          </a:p>
        </p:txBody>
      </p:sp>
      <p:sp>
        <p:nvSpPr>
          <p:cNvPr id="100" name="Text Box 42"/>
          <p:cNvSpPr txBox="1">
            <a:spLocks noChangeArrowheads="1"/>
          </p:cNvSpPr>
          <p:nvPr/>
        </p:nvSpPr>
        <p:spPr bwMode="auto">
          <a:xfrm>
            <a:off x="4976631" y="448943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2</a:t>
            </a:r>
          </a:p>
        </p:txBody>
      </p:sp>
      <p:sp>
        <p:nvSpPr>
          <p:cNvPr id="101" name="Text Box 43"/>
          <p:cNvSpPr txBox="1">
            <a:spLocks noChangeArrowheads="1"/>
          </p:cNvSpPr>
          <p:nvPr/>
        </p:nvSpPr>
        <p:spPr bwMode="auto">
          <a:xfrm>
            <a:off x="4976631" y="4814871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3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4913313" y="278604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17</a:t>
            </a:r>
          </a:p>
        </p:txBody>
      </p:sp>
      <p:sp>
        <p:nvSpPr>
          <p:cNvPr id="103" name="Text Box 45"/>
          <p:cNvSpPr txBox="1">
            <a:spLocks noChangeArrowheads="1"/>
          </p:cNvSpPr>
          <p:nvPr/>
        </p:nvSpPr>
        <p:spPr bwMode="auto">
          <a:xfrm>
            <a:off x="3923928" y="176528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4" name="Text Box 46"/>
          <p:cNvSpPr txBox="1">
            <a:spLocks noChangeArrowheads="1"/>
          </p:cNvSpPr>
          <p:nvPr/>
        </p:nvSpPr>
        <p:spPr bwMode="auto">
          <a:xfrm>
            <a:off x="3923928" y="211929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5" name="Text Box 47"/>
          <p:cNvSpPr txBox="1">
            <a:spLocks noChangeArrowheads="1"/>
          </p:cNvSpPr>
          <p:nvPr/>
        </p:nvSpPr>
        <p:spPr bwMode="auto">
          <a:xfrm>
            <a:off x="3923928" y="2446321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3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6" name="Text Box 48"/>
          <p:cNvSpPr txBox="1">
            <a:spLocks noChangeArrowheads="1"/>
          </p:cNvSpPr>
          <p:nvPr/>
        </p:nvSpPr>
        <p:spPr bwMode="auto">
          <a:xfrm>
            <a:off x="3923928" y="276858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4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07" name="AutoShape 49"/>
          <p:cNvSpPr>
            <a:spLocks/>
          </p:cNvSpPr>
          <p:nvPr/>
        </p:nvSpPr>
        <p:spPr bwMode="auto">
          <a:xfrm>
            <a:off x="6019800" y="1468421"/>
            <a:ext cx="152400" cy="1300163"/>
          </a:xfrm>
          <a:prstGeom prst="rightBrace">
            <a:avLst>
              <a:gd name="adj1" fmla="val 710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8" name="AutoShape 50"/>
          <p:cNvSpPr>
            <a:spLocks/>
          </p:cNvSpPr>
          <p:nvPr/>
        </p:nvSpPr>
        <p:spPr bwMode="auto">
          <a:xfrm>
            <a:off x="6019800" y="3233721"/>
            <a:ext cx="152400" cy="928688"/>
          </a:xfrm>
          <a:prstGeom prst="rightBrace">
            <a:avLst>
              <a:gd name="adj1" fmla="val 507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9" name="AutoShape 51"/>
          <p:cNvSpPr>
            <a:spLocks/>
          </p:cNvSpPr>
          <p:nvPr/>
        </p:nvSpPr>
        <p:spPr bwMode="auto">
          <a:xfrm>
            <a:off x="6019800" y="4256071"/>
            <a:ext cx="152400" cy="928688"/>
          </a:xfrm>
          <a:prstGeom prst="rightBrace">
            <a:avLst>
              <a:gd name="adj1" fmla="val 507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0" name="Text Box 52"/>
          <p:cNvSpPr txBox="1">
            <a:spLocks noChangeArrowheads="1"/>
          </p:cNvSpPr>
          <p:nvPr/>
        </p:nvSpPr>
        <p:spPr bwMode="auto">
          <a:xfrm>
            <a:off x="6248400" y="1604946"/>
            <a:ext cx="2514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Starting position of the adjacent node list</a:t>
            </a:r>
          </a:p>
        </p:txBody>
      </p:sp>
      <p:sp>
        <p:nvSpPr>
          <p:cNvPr id="111" name="Rectangle 53"/>
          <p:cNvSpPr>
            <a:spLocks noChangeArrowheads="1"/>
          </p:cNvSpPr>
          <p:nvPr/>
        </p:nvSpPr>
        <p:spPr bwMode="auto">
          <a:xfrm>
            <a:off x="6172200" y="3357546"/>
            <a:ext cx="2471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the adjacent nodes of vertex 0</a:t>
            </a:r>
          </a:p>
        </p:txBody>
      </p:sp>
      <p:sp>
        <p:nvSpPr>
          <p:cNvPr id="112" name="AutoShape 54"/>
          <p:cNvSpPr>
            <a:spLocks noChangeArrowheads="1"/>
          </p:cNvSpPr>
          <p:nvPr/>
        </p:nvSpPr>
        <p:spPr bwMode="auto">
          <a:xfrm>
            <a:off x="3429000" y="2366946"/>
            <a:ext cx="457200" cy="914400"/>
          </a:xfrm>
          <a:prstGeom prst="rightArrow">
            <a:avLst>
              <a:gd name="adj1" fmla="val 52778"/>
              <a:gd name="adj2" fmla="val 4027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>
            <a:off x="4419600" y="518634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4" name="Rectangle 57"/>
          <p:cNvSpPr>
            <a:spLocks noChangeArrowheads="1"/>
          </p:cNvSpPr>
          <p:nvPr/>
        </p:nvSpPr>
        <p:spPr bwMode="auto">
          <a:xfrm>
            <a:off x="6227763" y="4340209"/>
            <a:ext cx="2471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the adjacent nodes of vertex 1</a:t>
            </a:r>
          </a:p>
        </p:txBody>
      </p:sp>
      <p:sp>
        <p:nvSpPr>
          <p:cNvPr id="115" name="Text Box 58"/>
          <p:cNvSpPr txBox="1">
            <a:spLocks noChangeArrowheads="1"/>
          </p:cNvSpPr>
          <p:nvPr/>
        </p:nvSpPr>
        <p:spPr bwMode="auto">
          <a:xfrm>
            <a:off x="6089650" y="2820971"/>
            <a:ext cx="2970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Last index of the list</a:t>
            </a: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 flipH="1">
            <a:off x="5867400" y="3006709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5004048" y="5197982"/>
            <a:ext cx="242374" cy="60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dirty="0"/>
              <a:t>.</a:t>
            </a:r>
          </a:p>
          <a:p>
            <a:pPr>
              <a:lnSpc>
                <a:spcPct val="60000"/>
              </a:lnSpc>
            </a:pPr>
            <a:r>
              <a:rPr lang="en-US" dirty="0"/>
              <a:t>.</a:t>
            </a:r>
          </a:p>
          <a:p>
            <a:pPr>
              <a:lnSpc>
                <a:spcPct val="60000"/>
              </a:lnSpc>
            </a:pPr>
            <a:r>
              <a:rPr lang="en-US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946" y="4085684"/>
            <a:ext cx="28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nodes[n+2*e+1];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Inverse Adjacency List</a:t>
            </a:r>
            <a:endParaRPr lang="en-US" altLang="ko-KR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Useful for finding in-degree of a vertex in digraphs</a:t>
            </a:r>
          </a:p>
          <a:p>
            <a:r>
              <a:rPr lang="en-US" altLang="ko-KR" sz="2000" dirty="0"/>
              <a:t>Contains one list for each vertex</a:t>
            </a:r>
          </a:p>
          <a:p>
            <a:r>
              <a:rPr lang="en-US" altLang="ko-KR" sz="2000" dirty="0"/>
              <a:t>	- Each list contains a node for each vertex adjacent to the vertex</a:t>
            </a:r>
          </a:p>
          <a:p>
            <a:r>
              <a:rPr lang="en-US" altLang="ko-KR" sz="2000" dirty="0"/>
              <a:t>	- Vertices that are adjacent to vertex </a:t>
            </a:r>
            <a:r>
              <a:rPr lang="en-US" altLang="ko-KR" sz="2000" i="1" dirty="0" err="1"/>
              <a:t>i</a:t>
            </a:r>
            <a:endParaRPr lang="en-US" altLang="ko-KR" sz="2000" i="1" dirty="0"/>
          </a:p>
          <a:p>
            <a:endParaRPr lang="en-US" altLang="ko-KR" sz="2000" dirty="0"/>
          </a:p>
        </p:txBody>
      </p:sp>
      <p:sp>
        <p:nvSpPr>
          <p:cNvPr id="3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0B55D53-C903-46D5-9239-115C82B9360B}" type="slidenum">
              <a:rPr lang="en-US" altLang="ko-KR" smtClean="0"/>
              <a:pPr/>
              <a:t>27</a:t>
            </a:fld>
            <a:r>
              <a:rPr lang="en-US" altLang="ko-KR"/>
              <a:t> -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5098480" y="3202378"/>
            <a:ext cx="609600" cy="40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5098480" y="3609076"/>
            <a:ext cx="609600" cy="40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5098480" y="4005366"/>
            <a:ext cx="609600" cy="40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 rot="5400000">
            <a:off x="3938810" y="3568408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599879" y="3626352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 rot="5400000">
            <a:off x="2854548" y="3568408"/>
            <a:ext cx="552450" cy="5254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2506092" y="3624764"/>
            <a:ext cx="7886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 rot="5400000">
            <a:off x="1681385" y="3568408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1329754" y="3659689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49" name="Arc 10"/>
          <p:cNvSpPr>
            <a:spLocks/>
          </p:cNvSpPr>
          <p:nvPr/>
        </p:nvSpPr>
        <p:spPr bwMode="auto">
          <a:xfrm rot="5400000">
            <a:off x="3477642" y="2916739"/>
            <a:ext cx="298450" cy="993775"/>
          </a:xfrm>
          <a:custGeom>
            <a:avLst/>
            <a:gdLst>
              <a:gd name="G0" fmla="+- 21600 0 0"/>
              <a:gd name="G1" fmla="+- 21569 0 0"/>
              <a:gd name="G2" fmla="+- 21600 0 0"/>
              <a:gd name="T0" fmla="*/ 21745 w 21745"/>
              <a:gd name="T1" fmla="*/ 43169 h 43169"/>
              <a:gd name="T2" fmla="*/ 20450 w 21745"/>
              <a:gd name="T3" fmla="*/ 0 h 43169"/>
              <a:gd name="T4" fmla="*/ 21600 w 21745"/>
              <a:gd name="T5" fmla="*/ 21569 h 4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43169" fill="none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</a:path>
              <a:path w="21745" h="43169" stroke="0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  <a:lnTo>
                  <a:pt x="21600" y="2156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0" name="Arc 11"/>
          <p:cNvSpPr>
            <a:spLocks/>
          </p:cNvSpPr>
          <p:nvPr/>
        </p:nvSpPr>
        <p:spPr bwMode="auto">
          <a:xfrm rot="5400000">
            <a:off x="3476848" y="3770020"/>
            <a:ext cx="300038" cy="993775"/>
          </a:xfrm>
          <a:custGeom>
            <a:avLst/>
            <a:gdLst>
              <a:gd name="G0" fmla="+- 289 0 0"/>
              <a:gd name="G1" fmla="+- 21577 0 0"/>
              <a:gd name="G2" fmla="+- 21600 0 0"/>
              <a:gd name="T0" fmla="*/ 1296 w 21889"/>
              <a:gd name="T1" fmla="*/ 0 h 43177"/>
              <a:gd name="T2" fmla="*/ 0 w 21889"/>
              <a:gd name="T3" fmla="*/ 43175 h 43177"/>
              <a:gd name="T4" fmla="*/ 289 w 21889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9" h="43177" fill="none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</a:path>
              <a:path w="21889" h="43177" stroke="0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  <a:lnTo>
                  <a:pt x="289" y="21577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rot="5400000">
            <a:off x="2545780" y="3515226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1407542" y="3092952"/>
            <a:ext cx="51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3</a:t>
            </a: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4633265" y="316109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0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4633265" y="360101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4633265" y="4069859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6058917" y="3161214"/>
            <a:ext cx="914400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6516117" y="3161214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5449317" y="335330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6135117" y="3161491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1</a:t>
            </a:r>
          </a:p>
        </p:txBody>
      </p:sp>
      <p:sp>
        <p:nvSpPr>
          <p:cNvPr id="60" name="Rectangle 25"/>
          <p:cNvSpPr>
            <a:spLocks noChangeArrowheads="1"/>
          </p:cNvSpPr>
          <p:nvPr/>
        </p:nvSpPr>
        <p:spPr bwMode="auto">
          <a:xfrm>
            <a:off x="6058917" y="3627564"/>
            <a:ext cx="914400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6516117" y="3627564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6116067" y="364623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0</a:t>
            </a:r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5449317" y="381965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6070029" y="4094289"/>
            <a:ext cx="914400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>
            <a:off x="6539929" y="4094289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>
            <a:off x="5460429" y="428637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6146229" y="411508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1</a:t>
            </a:r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H="1">
            <a:off x="6552629" y="3637089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H="1">
            <a:off x="6552629" y="317391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H="1">
            <a:off x="6565329" y="4094289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51345" y="4671368"/>
            <a:ext cx="6328967" cy="14219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node *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nodePointer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algn="just" eaLnBrk="0" latinLnBrk="0" hangingPunct="0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node {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algn="just" eaLnBrk="0" latinLnBrk="0" hangingPunct="0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vertex;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algn="just" eaLnBrk="0" latinLnBrk="0" hangingPunct="0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nodePointer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link;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algn="l" eaLnBrk="0" latinLnBrk="0" hangingPunct="0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};</a:t>
            </a:r>
            <a:r>
              <a:rPr lang="en-US" altLang="ko-KR" b="1" dirty="0">
                <a:latin typeface="Courier New" pitchFamily="49" charset="0"/>
              </a:rPr>
              <a:t> </a:t>
            </a:r>
          </a:p>
          <a:p>
            <a:pPr algn="l" eaLnBrk="0" latinLnBrk="0" hangingPunct="0">
              <a:lnSpc>
                <a:spcPct val="80000"/>
              </a:lnSpc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 err="1">
                <a:latin typeface="Courier New" pitchFamily="49" charset="0"/>
              </a:rPr>
              <a:t>nodePointer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adjLists</a:t>
            </a:r>
            <a:r>
              <a:rPr lang="en-US" altLang="ko-KR" b="1" dirty="0">
                <a:latin typeface="Courier New" pitchFamily="49" charset="0"/>
              </a:rPr>
              <a:t>[MAX_NODES];</a:t>
            </a: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4863358" y="2843714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adjLists</a:t>
            </a:r>
            <a:endParaRPr lang="en-US" altLang="ko-KR" dirty="0"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Orthogonal Representation</a:t>
            </a:r>
          </a:p>
        </p:txBody>
      </p:sp>
      <p:sp>
        <p:nvSpPr>
          <p:cNvPr id="9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313172B-C5D7-4503-8366-F492A3AC4747}" type="slidenum">
              <a:rPr lang="en-US" altLang="ko-KR"/>
              <a:pPr/>
              <a:t>28</a:t>
            </a:fld>
            <a:r>
              <a:rPr lang="en-US" altLang="ko-KR"/>
              <a:t> -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676400" y="1428736"/>
            <a:ext cx="5397500" cy="53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2870200" y="1535099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 eaLnBrk="0" latinLnBrk="0" hangingPunct="0">
              <a:lnSpc>
                <a:spcPct val="80000"/>
              </a:lnSpc>
            </a:pPr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head</a:t>
            </a: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1841500" y="1535099"/>
            <a:ext cx="750205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 eaLnBrk="0" latinLnBrk="0" hangingPunct="0">
              <a:lnSpc>
                <a:spcPct val="80000"/>
              </a:lnSpc>
            </a:pPr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tail</a:t>
            </a: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3810000" y="1428736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latinLnBrk="0" hangingPunct="0">
              <a:lnSpc>
                <a:spcPct val="80000"/>
              </a:lnSpc>
            </a:pPr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column link for head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5638800" y="1428736"/>
            <a:ext cx="1504968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eaLnBrk="0" latinLnBrk="0" hangingPunct="0">
              <a:lnSpc>
                <a:spcPct val="80000"/>
              </a:lnSpc>
            </a:pPr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row link for tail</a:t>
            </a:r>
          </a:p>
        </p:txBody>
      </p:sp>
      <p:sp>
        <p:nvSpPr>
          <p:cNvPr id="256009" name="Line 9"/>
          <p:cNvSpPr>
            <a:spLocks noChangeShapeType="1"/>
          </p:cNvSpPr>
          <p:nvPr/>
        </p:nvSpPr>
        <p:spPr bwMode="auto">
          <a:xfrm>
            <a:off x="2743200" y="1428736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10" name="Line 10"/>
          <p:cNvSpPr>
            <a:spLocks noChangeShapeType="1"/>
          </p:cNvSpPr>
          <p:nvPr/>
        </p:nvSpPr>
        <p:spPr bwMode="auto">
          <a:xfrm>
            <a:off x="3733800" y="1428736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11" name="Line 11"/>
          <p:cNvSpPr>
            <a:spLocks noChangeShapeType="1"/>
          </p:cNvSpPr>
          <p:nvPr/>
        </p:nvSpPr>
        <p:spPr bwMode="auto">
          <a:xfrm>
            <a:off x="5486400" y="1428736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 rot="5400000">
            <a:off x="4161631" y="2488393"/>
            <a:ext cx="554037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56013" name="Rectangle 13"/>
          <p:cNvSpPr>
            <a:spLocks noChangeArrowheads="1"/>
          </p:cNvSpPr>
          <p:nvPr/>
        </p:nvSpPr>
        <p:spPr bwMode="auto">
          <a:xfrm>
            <a:off x="3822700" y="2546336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 rot="5400000">
            <a:off x="3077369" y="2488393"/>
            <a:ext cx="552450" cy="5254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56015" name="Rectangle 15"/>
          <p:cNvSpPr>
            <a:spLocks noChangeArrowheads="1"/>
          </p:cNvSpPr>
          <p:nvPr/>
        </p:nvSpPr>
        <p:spPr bwMode="auto">
          <a:xfrm>
            <a:off x="2728913" y="2544749"/>
            <a:ext cx="7886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 rot="5400000">
            <a:off x="1904206" y="2488393"/>
            <a:ext cx="554037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56017" name="Rectangle 17"/>
          <p:cNvSpPr>
            <a:spLocks noChangeArrowheads="1"/>
          </p:cNvSpPr>
          <p:nvPr/>
        </p:nvSpPr>
        <p:spPr bwMode="auto">
          <a:xfrm>
            <a:off x="1552575" y="2579674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56018" name="Arc 18"/>
          <p:cNvSpPr>
            <a:spLocks/>
          </p:cNvSpPr>
          <p:nvPr/>
        </p:nvSpPr>
        <p:spPr bwMode="auto">
          <a:xfrm rot="5400000">
            <a:off x="3700463" y="1836723"/>
            <a:ext cx="298450" cy="993775"/>
          </a:xfrm>
          <a:custGeom>
            <a:avLst/>
            <a:gdLst>
              <a:gd name="G0" fmla="+- 21600 0 0"/>
              <a:gd name="G1" fmla="+- 21569 0 0"/>
              <a:gd name="G2" fmla="+- 21600 0 0"/>
              <a:gd name="T0" fmla="*/ 21745 w 21745"/>
              <a:gd name="T1" fmla="*/ 43169 h 43169"/>
              <a:gd name="T2" fmla="*/ 20450 w 21745"/>
              <a:gd name="T3" fmla="*/ 0 h 43169"/>
              <a:gd name="T4" fmla="*/ 21600 w 21745"/>
              <a:gd name="T5" fmla="*/ 21569 h 4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43169" fill="none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</a:path>
              <a:path w="21745" h="43169" stroke="0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  <a:lnTo>
                  <a:pt x="21600" y="2156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56019" name="Arc 19"/>
          <p:cNvSpPr>
            <a:spLocks/>
          </p:cNvSpPr>
          <p:nvPr/>
        </p:nvSpPr>
        <p:spPr bwMode="auto">
          <a:xfrm rot="5400000">
            <a:off x="3699669" y="2690005"/>
            <a:ext cx="300037" cy="993775"/>
          </a:xfrm>
          <a:custGeom>
            <a:avLst/>
            <a:gdLst>
              <a:gd name="G0" fmla="+- 289 0 0"/>
              <a:gd name="G1" fmla="+- 21577 0 0"/>
              <a:gd name="G2" fmla="+- 21600 0 0"/>
              <a:gd name="T0" fmla="*/ 1296 w 21889"/>
              <a:gd name="T1" fmla="*/ 0 h 43177"/>
              <a:gd name="T2" fmla="*/ 0 w 21889"/>
              <a:gd name="T3" fmla="*/ 43175 h 43177"/>
              <a:gd name="T4" fmla="*/ 289 w 21889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9" h="43177" fill="none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</a:path>
              <a:path w="21889" h="43177" stroke="0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  <a:lnTo>
                  <a:pt x="289" y="21577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56020" name="Line 20"/>
          <p:cNvSpPr>
            <a:spLocks noChangeShapeType="1"/>
          </p:cNvSpPr>
          <p:nvPr/>
        </p:nvSpPr>
        <p:spPr bwMode="auto">
          <a:xfrm rot="5400000">
            <a:off x="2768601" y="2435211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1338263" y="2533636"/>
            <a:ext cx="51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3</a:t>
            </a:r>
          </a:p>
        </p:txBody>
      </p:sp>
      <p:sp>
        <p:nvSpPr>
          <p:cNvPr id="90" name="Text Box 22"/>
          <p:cNvSpPr txBox="1">
            <a:spLocks noChangeArrowheads="1"/>
          </p:cNvSpPr>
          <p:nvPr/>
        </p:nvSpPr>
        <p:spPr bwMode="auto">
          <a:xfrm>
            <a:off x="764101" y="3047809"/>
            <a:ext cx="1830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Header nodes</a:t>
            </a:r>
          </a:p>
          <a:p>
            <a:r>
              <a:rPr lang="en-US" altLang="ko-KR" dirty="0">
                <a:latin typeface="Consolas" pitchFamily="49" charset="0"/>
              </a:rPr>
              <a:t>(shown twice)</a:t>
            </a:r>
          </a:p>
        </p:txBody>
      </p:sp>
      <p:sp>
        <p:nvSpPr>
          <p:cNvPr id="92" name="Freeform 23"/>
          <p:cNvSpPr>
            <a:spLocks/>
          </p:cNvSpPr>
          <p:nvPr/>
        </p:nvSpPr>
        <p:spPr bwMode="auto">
          <a:xfrm>
            <a:off x="2298700" y="3673394"/>
            <a:ext cx="685800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96"/>
              </a:cxn>
              <a:cxn ang="0">
                <a:pos x="192" y="144"/>
              </a:cxn>
              <a:cxn ang="0">
                <a:pos x="336" y="0"/>
              </a:cxn>
            </a:cxnLst>
            <a:rect l="0" t="0" r="r" b="b"/>
            <a:pathLst>
              <a:path w="336" h="160">
                <a:moveTo>
                  <a:pt x="0" y="0"/>
                </a:moveTo>
                <a:cubicBezTo>
                  <a:pt x="56" y="36"/>
                  <a:pt x="112" y="72"/>
                  <a:pt x="144" y="96"/>
                </a:cubicBezTo>
                <a:cubicBezTo>
                  <a:pt x="176" y="120"/>
                  <a:pt x="160" y="160"/>
                  <a:pt x="192" y="144"/>
                </a:cubicBezTo>
                <a:cubicBezTo>
                  <a:pt x="224" y="128"/>
                  <a:pt x="280" y="64"/>
                  <a:pt x="33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93" name="Freeform 24"/>
          <p:cNvSpPr>
            <a:spLocks/>
          </p:cNvSpPr>
          <p:nvPr/>
        </p:nvSpPr>
        <p:spPr bwMode="auto">
          <a:xfrm>
            <a:off x="1460500" y="3749594"/>
            <a:ext cx="241300" cy="5334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8" y="144"/>
              </a:cxn>
              <a:cxn ang="0">
                <a:pos x="144" y="192"/>
              </a:cxn>
              <a:cxn ang="0">
                <a:pos x="0" y="336"/>
              </a:cxn>
            </a:cxnLst>
            <a:rect l="0" t="0" r="r" b="b"/>
            <a:pathLst>
              <a:path w="152" h="336">
                <a:moveTo>
                  <a:pt x="144" y="0"/>
                </a:moveTo>
                <a:cubicBezTo>
                  <a:pt x="96" y="56"/>
                  <a:pt x="48" y="112"/>
                  <a:pt x="48" y="144"/>
                </a:cubicBezTo>
                <a:cubicBezTo>
                  <a:pt x="48" y="176"/>
                  <a:pt x="152" y="160"/>
                  <a:pt x="144" y="192"/>
                </a:cubicBezTo>
                <a:cubicBezTo>
                  <a:pt x="136" y="224"/>
                  <a:pt x="68" y="280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94" name="Group 25"/>
          <p:cNvGrpSpPr>
            <a:grpSpLocks/>
          </p:cNvGrpSpPr>
          <p:nvPr/>
        </p:nvGrpSpPr>
        <p:grpSpPr bwMode="auto">
          <a:xfrm>
            <a:off x="950913" y="4394119"/>
            <a:ext cx="1590675" cy="1260475"/>
            <a:chOff x="599" y="3028"/>
            <a:chExt cx="1002" cy="794"/>
          </a:xfrm>
        </p:grpSpPr>
        <p:sp>
          <p:nvSpPr>
            <p:cNvPr id="95" name="Rectangle 26"/>
            <p:cNvSpPr>
              <a:spLocks noChangeArrowheads="1"/>
            </p:cNvSpPr>
            <p:nvPr/>
          </p:nvSpPr>
          <p:spPr bwMode="auto">
            <a:xfrm>
              <a:off x="599" y="3028"/>
              <a:ext cx="1002" cy="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latinLnBrk="0"/>
              <a:r>
                <a:rPr lang="zh-TW" altLang="en-US">
                  <a:ea typeface="PMingLiU" pitchFamily="18" charset="-120"/>
                </a:rPr>
                <a:t>           </a:t>
              </a: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1104" y="3030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7" name="Line 28"/>
            <p:cNvSpPr>
              <a:spLocks noChangeShapeType="1"/>
            </p:cNvSpPr>
            <p:nvPr/>
          </p:nvSpPr>
          <p:spPr bwMode="auto">
            <a:xfrm>
              <a:off x="1360" y="3030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848" y="3030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9" name="Rectangle 30"/>
            <p:cNvSpPr>
              <a:spLocks noChangeArrowheads="1"/>
            </p:cNvSpPr>
            <p:nvPr/>
          </p:nvSpPr>
          <p:spPr bwMode="auto">
            <a:xfrm>
              <a:off x="599" y="3292"/>
              <a:ext cx="1002" cy="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latinLnBrk="0"/>
              <a:r>
                <a:rPr lang="zh-TW" altLang="en-US">
                  <a:ea typeface="PMingLiU" pitchFamily="18" charset="-120"/>
                </a:rPr>
                <a:t>           </a:t>
              </a:r>
            </a:p>
          </p:txBody>
        </p:sp>
        <p:sp>
          <p:nvSpPr>
            <p:cNvPr id="100" name="Line 31"/>
            <p:cNvSpPr>
              <a:spLocks noChangeShapeType="1"/>
            </p:cNvSpPr>
            <p:nvPr/>
          </p:nvSpPr>
          <p:spPr bwMode="auto">
            <a:xfrm>
              <a:off x="1104" y="329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1" name="Line 32"/>
            <p:cNvSpPr>
              <a:spLocks noChangeShapeType="1"/>
            </p:cNvSpPr>
            <p:nvPr/>
          </p:nvSpPr>
          <p:spPr bwMode="auto">
            <a:xfrm>
              <a:off x="1360" y="329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2" name="Line 33"/>
            <p:cNvSpPr>
              <a:spLocks noChangeShapeType="1"/>
            </p:cNvSpPr>
            <p:nvPr/>
          </p:nvSpPr>
          <p:spPr bwMode="auto">
            <a:xfrm>
              <a:off x="848" y="329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3" name="Rectangle 34"/>
            <p:cNvSpPr>
              <a:spLocks noChangeArrowheads="1"/>
            </p:cNvSpPr>
            <p:nvPr/>
          </p:nvSpPr>
          <p:spPr bwMode="auto">
            <a:xfrm>
              <a:off x="599" y="3556"/>
              <a:ext cx="1002" cy="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latinLnBrk="0"/>
              <a:r>
                <a:rPr lang="zh-TW" altLang="en-US">
                  <a:ea typeface="PMingLiU" pitchFamily="18" charset="-120"/>
                </a:rPr>
                <a:t>           </a:t>
              </a:r>
            </a:p>
          </p:txBody>
        </p:sp>
        <p:sp>
          <p:nvSpPr>
            <p:cNvPr id="104" name="Line 35"/>
            <p:cNvSpPr>
              <a:spLocks noChangeShapeType="1"/>
            </p:cNvSpPr>
            <p:nvPr/>
          </p:nvSpPr>
          <p:spPr bwMode="auto">
            <a:xfrm>
              <a:off x="1104" y="355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5" name="Line 36"/>
            <p:cNvSpPr>
              <a:spLocks noChangeShapeType="1"/>
            </p:cNvSpPr>
            <p:nvPr/>
          </p:nvSpPr>
          <p:spPr bwMode="auto">
            <a:xfrm>
              <a:off x="1360" y="355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6" name="Line 37"/>
            <p:cNvSpPr>
              <a:spLocks noChangeShapeType="1"/>
            </p:cNvSpPr>
            <p:nvPr/>
          </p:nvSpPr>
          <p:spPr bwMode="auto">
            <a:xfrm>
              <a:off x="848" y="355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7" name="Text Box 38"/>
            <p:cNvSpPr txBox="1">
              <a:spLocks noChangeArrowheads="1"/>
            </p:cNvSpPr>
            <p:nvPr/>
          </p:nvSpPr>
          <p:spPr bwMode="auto">
            <a:xfrm>
              <a:off x="640" y="3046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0</a:t>
              </a:r>
            </a:p>
          </p:txBody>
        </p:sp>
        <p:sp>
          <p:nvSpPr>
            <p:cNvPr id="108" name="Text Box 39"/>
            <p:cNvSpPr txBox="1">
              <a:spLocks noChangeArrowheads="1"/>
            </p:cNvSpPr>
            <p:nvPr/>
          </p:nvSpPr>
          <p:spPr bwMode="auto">
            <a:xfrm>
              <a:off x="632" y="3310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1</a:t>
              </a:r>
            </a:p>
          </p:txBody>
        </p:sp>
        <p:sp>
          <p:nvSpPr>
            <p:cNvPr id="109" name="Text Box 40"/>
            <p:cNvSpPr txBox="1">
              <a:spLocks noChangeArrowheads="1"/>
            </p:cNvSpPr>
            <p:nvPr/>
          </p:nvSpPr>
          <p:spPr bwMode="auto">
            <a:xfrm>
              <a:off x="621" y="3566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2</a:t>
              </a:r>
            </a:p>
          </p:txBody>
        </p:sp>
      </p:grpSp>
      <p:grpSp>
        <p:nvGrpSpPr>
          <p:cNvPr id="110" name="Group 41"/>
          <p:cNvGrpSpPr>
            <a:grpSpLocks/>
          </p:cNvGrpSpPr>
          <p:nvPr/>
        </p:nvGrpSpPr>
        <p:grpSpPr bwMode="auto">
          <a:xfrm>
            <a:off x="3039046" y="4834160"/>
            <a:ext cx="1577975" cy="434975"/>
            <a:chOff x="3061" y="2976"/>
            <a:chExt cx="994" cy="274"/>
          </a:xfrm>
        </p:grpSpPr>
        <p:sp>
          <p:nvSpPr>
            <p:cNvPr id="111" name="Rectangle 42"/>
            <p:cNvSpPr>
              <a:spLocks noChangeArrowheads="1"/>
            </p:cNvSpPr>
            <p:nvPr/>
          </p:nvSpPr>
          <p:spPr bwMode="auto">
            <a:xfrm>
              <a:off x="3061" y="2976"/>
              <a:ext cx="994" cy="2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latinLnBrk="0"/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>
              <a:off x="3557" y="298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>
              <a:off x="3813" y="298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14" name="Line 45"/>
            <p:cNvSpPr>
              <a:spLocks noChangeShapeType="1"/>
            </p:cNvSpPr>
            <p:nvPr/>
          </p:nvSpPr>
          <p:spPr bwMode="auto">
            <a:xfrm>
              <a:off x="3301" y="298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15" name="Text Box 46"/>
            <p:cNvSpPr txBox="1">
              <a:spLocks noChangeArrowheads="1"/>
            </p:cNvSpPr>
            <p:nvPr/>
          </p:nvSpPr>
          <p:spPr bwMode="auto">
            <a:xfrm>
              <a:off x="3314" y="3000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0</a:t>
              </a: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93" y="3000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1</a:t>
              </a:r>
            </a:p>
          </p:txBody>
        </p:sp>
      </p:grpSp>
      <p:sp>
        <p:nvSpPr>
          <p:cNvPr id="117" name="Line 48"/>
          <p:cNvSpPr>
            <a:spLocks noChangeShapeType="1"/>
          </p:cNvSpPr>
          <p:nvPr/>
        </p:nvSpPr>
        <p:spPr bwMode="auto">
          <a:xfrm flipH="1">
            <a:off x="3818508" y="4842098"/>
            <a:ext cx="419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118" name="Group 50"/>
          <p:cNvGrpSpPr>
            <a:grpSpLocks/>
          </p:cNvGrpSpPr>
          <p:nvPr/>
        </p:nvGrpSpPr>
        <p:grpSpPr bwMode="auto">
          <a:xfrm>
            <a:off x="3009900" y="3574969"/>
            <a:ext cx="5246688" cy="434975"/>
            <a:chOff x="1896" y="2512"/>
            <a:chExt cx="3305" cy="274"/>
          </a:xfrm>
        </p:grpSpPr>
        <p:sp>
          <p:nvSpPr>
            <p:cNvPr id="119" name="Rectangle 51"/>
            <p:cNvSpPr>
              <a:spLocks noChangeArrowheads="1"/>
            </p:cNvSpPr>
            <p:nvPr/>
          </p:nvSpPr>
          <p:spPr bwMode="auto">
            <a:xfrm>
              <a:off x="1896" y="2512"/>
              <a:ext cx="989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Rectangle 52"/>
            <p:cNvSpPr>
              <a:spLocks noChangeArrowheads="1"/>
            </p:cNvSpPr>
            <p:nvPr/>
          </p:nvSpPr>
          <p:spPr bwMode="auto">
            <a:xfrm>
              <a:off x="4190" y="2514"/>
              <a:ext cx="1011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>
              <a:off x="2376" y="2522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2" name="Line 54"/>
            <p:cNvSpPr>
              <a:spLocks noChangeShapeType="1"/>
            </p:cNvSpPr>
            <p:nvPr/>
          </p:nvSpPr>
          <p:spPr bwMode="auto">
            <a:xfrm>
              <a:off x="2632" y="2522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3" name="Line 55"/>
            <p:cNvSpPr>
              <a:spLocks noChangeShapeType="1"/>
            </p:cNvSpPr>
            <p:nvPr/>
          </p:nvSpPr>
          <p:spPr bwMode="auto">
            <a:xfrm>
              <a:off x="2120" y="2522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4" name="Line 56"/>
            <p:cNvSpPr>
              <a:spLocks noChangeShapeType="1"/>
            </p:cNvSpPr>
            <p:nvPr/>
          </p:nvSpPr>
          <p:spPr bwMode="auto">
            <a:xfrm>
              <a:off x="4688" y="2521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5" name="Line 57"/>
            <p:cNvSpPr>
              <a:spLocks noChangeShapeType="1"/>
            </p:cNvSpPr>
            <p:nvPr/>
          </p:nvSpPr>
          <p:spPr bwMode="auto">
            <a:xfrm>
              <a:off x="4944" y="2521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6" name="Line 58"/>
            <p:cNvSpPr>
              <a:spLocks noChangeShapeType="1"/>
            </p:cNvSpPr>
            <p:nvPr/>
          </p:nvSpPr>
          <p:spPr bwMode="auto">
            <a:xfrm>
              <a:off x="4432" y="2521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7" name="Rectangle 59"/>
            <p:cNvSpPr>
              <a:spLocks noChangeArrowheads="1"/>
            </p:cNvSpPr>
            <p:nvPr/>
          </p:nvSpPr>
          <p:spPr bwMode="auto">
            <a:xfrm>
              <a:off x="3038" y="2522"/>
              <a:ext cx="1011" cy="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60"/>
            <p:cNvSpPr>
              <a:spLocks noChangeShapeType="1"/>
            </p:cNvSpPr>
            <p:nvPr/>
          </p:nvSpPr>
          <p:spPr bwMode="auto">
            <a:xfrm>
              <a:off x="3536" y="2522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9" name="Line 61"/>
            <p:cNvSpPr>
              <a:spLocks noChangeShapeType="1"/>
            </p:cNvSpPr>
            <p:nvPr/>
          </p:nvSpPr>
          <p:spPr bwMode="auto">
            <a:xfrm>
              <a:off x="3792" y="2522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30" name="Line 62"/>
            <p:cNvSpPr>
              <a:spLocks noChangeShapeType="1"/>
            </p:cNvSpPr>
            <p:nvPr/>
          </p:nvSpPr>
          <p:spPr bwMode="auto">
            <a:xfrm>
              <a:off x="3280" y="2522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31" name="Text Box 63"/>
            <p:cNvSpPr txBox="1">
              <a:spLocks noChangeArrowheads="1"/>
            </p:cNvSpPr>
            <p:nvPr/>
          </p:nvSpPr>
          <p:spPr bwMode="auto">
            <a:xfrm>
              <a:off x="2152" y="2542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0</a:t>
              </a:r>
            </a:p>
          </p:txBody>
        </p:sp>
        <p:sp>
          <p:nvSpPr>
            <p:cNvPr id="132" name="Text Box 64"/>
            <p:cNvSpPr txBox="1">
              <a:spLocks noChangeArrowheads="1"/>
            </p:cNvSpPr>
            <p:nvPr/>
          </p:nvSpPr>
          <p:spPr bwMode="auto">
            <a:xfrm>
              <a:off x="3320" y="2526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1</a:t>
              </a:r>
            </a:p>
          </p:txBody>
        </p:sp>
        <p:sp>
          <p:nvSpPr>
            <p:cNvPr id="133" name="Text Box 65"/>
            <p:cNvSpPr txBox="1">
              <a:spLocks noChangeArrowheads="1"/>
            </p:cNvSpPr>
            <p:nvPr/>
          </p:nvSpPr>
          <p:spPr bwMode="auto">
            <a:xfrm>
              <a:off x="4461" y="2526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2</a:t>
              </a:r>
            </a:p>
          </p:txBody>
        </p:sp>
      </p:grpSp>
      <p:grpSp>
        <p:nvGrpSpPr>
          <p:cNvPr id="134" name="Group 67"/>
          <p:cNvGrpSpPr>
            <a:grpSpLocks/>
          </p:cNvGrpSpPr>
          <p:nvPr/>
        </p:nvGrpSpPr>
        <p:grpSpPr bwMode="auto">
          <a:xfrm>
            <a:off x="6659563" y="4862432"/>
            <a:ext cx="1604962" cy="430212"/>
            <a:chOff x="4195" y="3331"/>
            <a:chExt cx="1011" cy="271"/>
          </a:xfrm>
        </p:grpSpPr>
        <p:sp>
          <p:nvSpPr>
            <p:cNvPr id="135" name="Rectangle 68"/>
            <p:cNvSpPr>
              <a:spLocks noChangeArrowheads="1"/>
            </p:cNvSpPr>
            <p:nvPr/>
          </p:nvSpPr>
          <p:spPr bwMode="auto">
            <a:xfrm>
              <a:off x="4195" y="3331"/>
              <a:ext cx="1011" cy="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" name="Line 69"/>
            <p:cNvSpPr>
              <a:spLocks noChangeShapeType="1"/>
            </p:cNvSpPr>
            <p:nvPr/>
          </p:nvSpPr>
          <p:spPr bwMode="auto">
            <a:xfrm>
              <a:off x="4693" y="333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37" name="Line 70"/>
            <p:cNvSpPr>
              <a:spLocks noChangeShapeType="1"/>
            </p:cNvSpPr>
            <p:nvPr/>
          </p:nvSpPr>
          <p:spPr bwMode="auto">
            <a:xfrm>
              <a:off x="4949" y="333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38" name="Line 71"/>
            <p:cNvSpPr>
              <a:spLocks noChangeShapeType="1"/>
            </p:cNvSpPr>
            <p:nvPr/>
          </p:nvSpPr>
          <p:spPr bwMode="auto">
            <a:xfrm>
              <a:off x="4437" y="333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4461" y="3351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2</a:t>
              </a:r>
              <a:endParaRPr lang="ko-KR" altLang="en-US" dirty="0">
                <a:latin typeface="Consolas" pitchFamily="49" charset="0"/>
              </a:endParaRPr>
            </a:p>
          </p:txBody>
        </p:sp>
        <p:sp>
          <p:nvSpPr>
            <p:cNvPr id="140" name="Text Box 73"/>
            <p:cNvSpPr txBox="1">
              <a:spLocks noChangeArrowheads="1"/>
            </p:cNvSpPr>
            <p:nvPr/>
          </p:nvSpPr>
          <p:spPr bwMode="auto">
            <a:xfrm>
              <a:off x="4218" y="3351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</a:rPr>
                <a:t>1</a:t>
              </a:r>
            </a:p>
          </p:txBody>
        </p:sp>
      </p:grpSp>
      <p:sp>
        <p:nvSpPr>
          <p:cNvPr id="141" name="Line 74"/>
          <p:cNvSpPr>
            <a:spLocks noChangeShapeType="1"/>
          </p:cNvSpPr>
          <p:nvPr/>
        </p:nvSpPr>
        <p:spPr bwMode="auto">
          <a:xfrm flipH="1">
            <a:off x="7450138" y="4871957"/>
            <a:ext cx="4191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2" name="Line 75"/>
          <p:cNvSpPr>
            <a:spLocks noChangeShapeType="1"/>
          </p:cNvSpPr>
          <p:nvPr/>
        </p:nvSpPr>
        <p:spPr bwMode="auto">
          <a:xfrm flipH="1">
            <a:off x="7845425" y="4876719"/>
            <a:ext cx="419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143" name="Group 76"/>
          <p:cNvGrpSpPr>
            <a:grpSpLocks/>
          </p:cNvGrpSpPr>
          <p:nvPr/>
        </p:nvGrpSpPr>
        <p:grpSpPr bwMode="auto">
          <a:xfrm>
            <a:off x="4836318" y="4485042"/>
            <a:ext cx="1577975" cy="434975"/>
            <a:chOff x="1882" y="3294"/>
            <a:chExt cx="994" cy="274"/>
          </a:xfrm>
        </p:grpSpPr>
        <p:sp>
          <p:nvSpPr>
            <p:cNvPr id="144" name="Rectangle 77"/>
            <p:cNvSpPr>
              <a:spLocks noChangeArrowheads="1"/>
            </p:cNvSpPr>
            <p:nvPr/>
          </p:nvSpPr>
          <p:spPr bwMode="auto">
            <a:xfrm>
              <a:off x="1882" y="3294"/>
              <a:ext cx="994" cy="2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latinLnBrk="0"/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145" name="Line 78"/>
            <p:cNvSpPr>
              <a:spLocks noChangeShapeType="1"/>
            </p:cNvSpPr>
            <p:nvPr/>
          </p:nvSpPr>
          <p:spPr bwMode="auto">
            <a:xfrm>
              <a:off x="2378" y="3302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46" name="Line 79"/>
            <p:cNvSpPr>
              <a:spLocks noChangeShapeType="1"/>
            </p:cNvSpPr>
            <p:nvPr/>
          </p:nvSpPr>
          <p:spPr bwMode="auto">
            <a:xfrm>
              <a:off x="2634" y="3302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47" name="Line 80"/>
            <p:cNvSpPr>
              <a:spLocks noChangeShapeType="1"/>
            </p:cNvSpPr>
            <p:nvPr/>
          </p:nvSpPr>
          <p:spPr bwMode="auto">
            <a:xfrm>
              <a:off x="2122" y="3302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48" name="Text Box 81"/>
            <p:cNvSpPr txBox="1">
              <a:spLocks noChangeArrowheads="1"/>
            </p:cNvSpPr>
            <p:nvPr/>
          </p:nvSpPr>
          <p:spPr bwMode="auto">
            <a:xfrm>
              <a:off x="2154" y="3310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1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1911" y="3310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</a:rPr>
                <a:t>0</a:t>
              </a:r>
            </a:p>
          </p:txBody>
        </p:sp>
      </p:grpSp>
      <p:sp>
        <p:nvSpPr>
          <p:cNvPr id="150" name="Line 89"/>
          <p:cNvSpPr>
            <a:spLocks noChangeShapeType="1"/>
          </p:cNvSpPr>
          <p:nvPr/>
        </p:nvSpPr>
        <p:spPr bwMode="auto">
          <a:xfrm flipH="1">
            <a:off x="6060281" y="4485042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cxnSp>
        <p:nvCxnSpPr>
          <p:cNvPr id="151" name="직선 화살표 연결선 150"/>
          <p:cNvCxnSpPr/>
          <p:nvPr/>
        </p:nvCxnSpPr>
        <p:spPr bwMode="auto">
          <a:xfrm>
            <a:off x="2354263" y="4635902"/>
            <a:ext cx="24820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직선 화살표 연결선 151"/>
          <p:cNvCxnSpPr>
            <a:endCxn id="111" idx="1"/>
          </p:cNvCxnSpPr>
          <p:nvPr/>
        </p:nvCxnSpPr>
        <p:spPr bwMode="auto">
          <a:xfrm flipV="1">
            <a:off x="2354263" y="5051648"/>
            <a:ext cx="684783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직선 화살표 연결선 152"/>
          <p:cNvCxnSpPr/>
          <p:nvPr/>
        </p:nvCxnSpPr>
        <p:spPr bwMode="auto">
          <a:xfrm flipH="1">
            <a:off x="3595290" y="3814682"/>
            <a:ext cx="432768" cy="998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직선 연결선 153"/>
          <p:cNvCxnSpPr/>
          <p:nvPr/>
        </p:nvCxnSpPr>
        <p:spPr bwMode="auto">
          <a:xfrm flipH="1">
            <a:off x="2138052" y="5242148"/>
            <a:ext cx="406399" cy="419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/>
          <p:cNvCxnSpPr/>
          <p:nvPr/>
        </p:nvCxnSpPr>
        <p:spPr bwMode="auto">
          <a:xfrm flipH="1">
            <a:off x="7858126" y="3583700"/>
            <a:ext cx="406399" cy="419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직선 화살표 연결선 155"/>
          <p:cNvCxnSpPr/>
          <p:nvPr/>
        </p:nvCxnSpPr>
        <p:spPr bwMode="auto">
          <a:xfrm>
            <a:off x="7659688" y="3782138"/>
            <a:ext cx="0" cy="1052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Line 89"/>
          <p:cNvSpPr>
            <a:spLocks noChangeShapeType="1"/>
          </p:cNvSpPr>
          <p:nvPr/>
        </p:nvSpPr>
        <p:spPr bwMode="auto">
          <a:xfrm flipH="1">
            <a:off x="5623718" y="4483538"/>
            <a:ext cx="391318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cxnSp>
        <p:nvCxnSpPr>
          <p:cNvPr id="158" name="직선 화살표 연결선 157"/>
          <p:cNvCxnSpPr/>
          <p:nvPr/>
        </p:nvCxnSpPr>
        <p:spPr bwMode="auto">
          <a:xfrm>
            <a:off x="4438649" y="5068447"/>
            <a:ext cx="22209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9" name="직선 화살표 연결선 158"/>
          <p:cNvCxnSpPr/>
          <p:nvPr/>
        </p:nvCxnSpPr>
        <p:spPr bwMode="auto">
          <a:xfrm>
            <a:off x="5819377" y="3851194"/>
            <a:ext cx="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0" name="TextBox 159"/>
          <p:cNvSpPr txBox="1"/>
          <p:nvPr/>
        </p:nvSpPr>
        <p:spPr>
          <a:xfrm>
            <a:off x="5975018" y="262243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Fig 6.11 in p.276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Adjacency </a:t>
            </a:r>
            <a:r>
              <a:rPr lang="en-US" altLang="ko-KR" dirty="0" err="1"/>
              <a:t>Multilists</a:t>
            </a:r>
            <a:endParaRPr lang="en-US" altLang="ko-KR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Lists in which nodes are shared among several lists</a:t>
            </a:r>
          </a:p>
          <a:p>
            <a:r>
              <a:rPr lang="en-US" altLang="ko-KR" sz="2000" dirty="0"/>
              <a:t>Exactly one node for each edge</a:t>
            </a:r>
          </a:p>
          <a:p>
            <a:r>
              <a:rPr lang="en-US" altLang="ko-KR" sz="2000" dirty="0"/>
              <a:t>The node is on the adjacency list for each of the two vertices it is incident to </a:t>
            </a:r>
          </a:p>
          <a:p>
            <a:pPr lvl="1"/>
            <a:endParaRPr lang="en-US" altLang="ko-KR" sz="1800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BECEB80-2826-4E35-99B1-85635C463931}" type="slidenum">
              <a:rPr lang="en-US" altLang="ko-KR" smtClean="0"/>
              <a:pPr/>
              <a:t>29</a:t>
            </a:fld>
            <a:r>
              <a:rPr lang="en-US" altLang="ko-KR"/>
              <a:t> -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899592" y="2492896"/>
            <a:ext cx="58674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7029" name="Line 5"/>
          <p:cNvSpPr>
            <a:spLocks noChangeShapeType="1"/>
          </p:cNvSpPr>
          <p:nvPr/>
        </p:nvSpPr>
        <p:spPr bwMode="auto">
          <a:xfrm>
            <a:off x="2118792" y="249289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>
            <a:off x="3236392" y="249289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57031" name="Line 7"/>
          <p:cNvSpPr>
            <a:spLocks noChangeShapeType="1"/>
          </p:cNvSpPr>
          <p:nvPr/>
        </p:nvSpPr>
        <p:spPr bwMode="auto">
          <a:xfrm>
            <a:off x="4353992" y="249289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5471592" y="249289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899592" y="2645296"/>
            <a:ext cx="1149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marked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2006080" y="2645296"/>
            <a:ext cx="1287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vertex1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3117330" y="2645296"/>
            <a:ext cx="1287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vertex2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4400030" y="2645296"/>
            <a:ext cx="1011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path1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5619230" y="2645296"/>
            <a:ext cx="1011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path2</a:t>
            </a:r>
          </a:p>
        </p:txBody>
      </p:sp>
      <p:sp>
        <p:nvSpPr>
          <p:cNvPr id="257038" name="Rectangle 14"/>
          <p:cNvSpPr>
            <a:spLocks noChangeArrowheads="1"/>
          </p:cNvSpPr>
          <p:nvPr/>
        </p:nvSpPr>
        <p:spPr bwMode="auto">
          <a:xfrm>
            <a:off x="823392" y="3170759"/>
            <a:ext cx="729647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edge *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edgePointer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edge {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short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marked;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vertex1;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vertex2;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edgePointer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path1; /* next entry that has vertex1 */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edgePointer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path2; /* next entry that has vertex2 */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l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};</a:t>
            </a:r>
            <a:r>
              <a:rPr lang="en-US" altLang="ko-KR" sz="16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22313" y="2624931"/>
            <a:ext cx="7772400" cy="1362075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Graph Abstract Data Type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760040" y="2978721"/>
            <a:ext cx="7772400" cy="1386383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Introduction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Definitions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Graph representations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3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7315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Adjacency Multilist Example</a:t>
            </a:r>
          </a:p>
        </p:txBody>
      </p:sp>
      <p:sp>
        <p:nvSpPr>
          <p:cNvPr id="10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038EA81-ED93-431D-83CF-91B1D723B2A0}" type="slidenum">
              <a:rPr lang="en-US" altLang="ko-KR"/>
              <a:pPr/>
              <a:t>30</a:t>
            </a:fld>
            <a:r>
              <a:rPr lang="en-US" altLang="ko-KR"/>
              <a:t> -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452218" y="1904603"/>
            <a:ext cx="2357437" cy="4587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52" name="Line 4"/>
          <p:cNvSpPr>
            <a:spLocks noChangeShapeType="1"/>
          </p:cNvSpPr>
          <p:nvPr/>
        </p:nvSpPr>
        <p:spPr bwMode="auto">
          <a:xfrm>
            <a:off x="4707805" y="190777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53" name="Line 5"/>
          <p:cNvSpPr>
            <a:spLocks noChangeShapeType="1"/>
          </p:cNvSpPr>
          <p:nvPr/>
        </p:nvSpPr>
        <p:spPr bwMode="auto">
          <a:xfrm>
            <a:off x="5060230" y="190777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54" name="Line 6"/>
          <p:cNvSpPr>
            <a:spLocks noChangeShapeType="1"/>
          </p:cNvSpPr>
          <p:nvPr/>
        </p:nvSpPr>
        <p:spPr bwMode="auto">
          <a:xfrm>
            <a:off x="5411068" y="190777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55" name="Line 7"/>
          <p:cNvSpPr>
            <a:spLocks noChangeShapeType="1"/>
          </p:cNvSpPr>
          <p:nvPr/>
        </p:nvSpPr>
        <p:spPr bwMode="auto">
          <a:xfrm>
            <a:off x="6114330" y="190777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4452218" y="1910953"/>
            <a:ext cx="261937" cy="446087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733205" y="195064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5084043" y="195064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5522193" y="195064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N3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6220693" y="195064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N4</a:t>
            </a: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6833468" y="1950640"/>
            <a:ext cx="13256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edge(0,2)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3941043" y="195064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N2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452218" y="2545953"/>
            <a:ext cx="2357437" cy="444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>
            <a:off x="4707805" y="2542778"/>
            <a:ext cx="0" cy="450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>
            <a:off x="5060230" y="2542778"/>
            <a:ext cx="0" cy="450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66" name="Line 18"/>
          <p:cNvSpPr>
            <a:spLocks noChangeShapeType="1"/>
          </p:cNvSpPr>
          <p:nvPr/>
        </p:nvSpPr>
        <p:spPr bwMode="auto">
          <a:xfrm>
            <a:off x="5411068" y="2542778"/>
            <a:ext cx="0" cy="450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67" name="Line 19"/>
          <p:cNvSpPr>
            <a:spLocks noChangeShapeType="1"/>
          </p:cNvSpPr>
          <p:nvPr/>
        </p:nvSpPr>
        <p:spPr bwMode="auto">
          <a:xfrm>
            <a:off x="6114330" y="2542778"/>
            <a:ext cx="0" cy="450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4452218" y="2552303"/>
            <a:ext cx="249237" cy="4318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730030" y="2584053"/>
            <a:ext cx="323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5084043" y="2584053"/>
            <a:ext cx="323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5382493" y="2584053"/>
            <a:ext cx="69249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NULL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6220693" y="258405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N5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6833468" y="2584053"/>
            <a:ext cx="13256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edge(0,3)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3941043" y="258405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N3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452218" y="3211115"/>
            <a:ext cx="2357437" cy="446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>
            <a:off x="4707805" y="3207940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5060230" y="3207940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>
            <a:off x="5411068" y="3207940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79" name="Line 31"/>
          <p:cNvSpPr>
            <a:spLocks noChangeShapeType="1"/>
          </p:cNvSpPr>
          <p:nvPr/>
        </p:nvSpPr>
        <p:spPr bwMode="auto">
          <a:xfrm>
            <a:off x="6114330" y="3207940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4452218" y="3217465"/>
            <a:ext cx="249237" cy="43338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749080" y="3249215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5084043" y="3249215"/>
            <a:ext cx="323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5519018" y="324921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N5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6833468" y="3249215"/>
            <a:ext cx="13256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edge(1,2)</a:t>
            </a: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3941043" y="326191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N4</a:t>
            </a: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4452218" y="3884215"/>
            <a:ext cx="2357437" cy="433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87" name="Line 39"/>
          <p:cNvSpPr>
            <a:spLocks noChangeShapeType="1"/>
          </p:cNvSpPr>
          <p:nvPr/>
        </p:nvSpPr>
        <p:spPr bwMode="auto">
          <a:xfrm>
            <a:off x="4707805" y="3874690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88" name="Line 40"/>
          <p:cNvSpPr>
            <a:spLocks noChangeShapeType="1"/>
          </p:cNvSpPr>
          <p:nvPr/>
        </p:nvSpPr>
        <p:spPr bwMode="auto">
          <a:xfrm>
            <a:off x="5060230" y="3874690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>
            <a:off x="5411068" y="3874690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90" name="Line 42"/>
          <p:cNvSpPr>
            <a:spLocks noChangeShapeType="1"/>
          </p:cNvSpPr>
          <p:nvPr/>
        </p:nvSpPr>
        <p:spPr bwMode="auto">
          <a:xfrm>
            <a:off x="6114330" y="3874690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91" name="Rectangle 43"/>
          <p:cNvSpPr>
            <a:spLocks noChangeArrowheads="1"/>
          </p:cNvSpPr>
          <p:nvPr/>
        </p:nvSpPr>
        <p:spPr bwMode="auto">
          <a:xfrm>
            <a:off x="4452218" y="3884215"/>
            <a:ext cx="249237" cy="43338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92" name="Rectangle 44"/>
          <p:cNvSpPr>
            <a:spLocks noChangeArrowheads="1"/>
          </p:cNvSpPr>
          <p:nvPr/>
        </p:nvSpPr>
        <p:spPr bwMode="auto">
          <a:xfrm>
            <a:off x="4749080" y="3915965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258093" name="Rectangle 45"/>
          <p:cNvSpPr>
            <a:spLocks noChangeArrowheads="1"/>
          </p:cNvSpPr>
          <p:nvPr/>
        </p:nvSpPr>
        <p:spPr bwMode="auto">
          <a:xfrm>
            <a:off x="5084043" y="391596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258094" name="Rectangle 46"/>
          <p:cNvSpPr>
            <a:spLocks noChangeArrowheads="1"/>
          </p:cNvSpPr>
          <p:nvPr/>
        </p:nvSpPr>
        <p:spPr bwMode="auto">
          <a:xfrm>
            <a:off x="5382493" y="3915965"/>
            <a:ext cx="69249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NULL</a:t>
            </a:r>
          </a:p>
        </p:txBody>
      </p:sp>
      <p:sp>
        <p:nvSpPr>
          <p:cNvPr id="258095" name="Rectangle 47"/>
          <p:cNvSpPr>
            <a:spLocks noChangeArrowheads="1"/>
          </p:cNvSpPr>
          <p:nvPr/>
        </p:nvSpPr>
        <p:spPr bwMode="auto">
          <a:xfrm>
            <a:off x="6220693" y="39159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N6</a:t>
            </a:r>
          </a:p>
        </p:txBody>
      </p:sp>
      <p:sp>
        <p:nvSpPr>
          <p:cNvPr id="258096" name="Rectangle 48"/>
          <p:cNvSpPr>
            <a:spLocks noChangeArrowheads="1"/>
          </p:cNvSpPr>
          <p:nvPr/>
        </p:nvSpPr>
        <p:spPr bwMode="auto">
          <a:xfrm>
            <a:off x="6833468" y="3915965"/>
            <a:ext cx="13256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edge(1,3)</a:t>
            </a:r>
          </a:p>
        </p:txBody>
      </p:sp>
      <p:sp>
        <p:nvSpPr>
          <p:cNvPr id="258097" name="Rectangle 49"/>
          <p:cNvSpPr>
            <a:spLocks noChangeArrowheads="1"/>
          </p:cNvSpPr>
          <p:nvPr/>
        </p:nvSpPr>
        <p:spPr bwMode="auto">
          <a:xfrm>
            <a:off x="3941043" y="39286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N5</a:t>
            </a:r>
          </a:p>
        </p:txBody>
      </p:sp>
      <p:sp>
        <p:nvSpPr>
          <p:cNvPr id="258098" name="Rectangle 50"/>
          <p:cNvSpPr>
            <a:spLocks noChangeArrowheads="1"/>
          </p:cNvSpPr>
          <p:nvPr/>
        </p:nvSpPr>
        <p:spPr bwMode="auto">
          <a:xfrm>
            <a:off x="4452218" y="4541440"/>
            <a:ext cx="2357437" cy="446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099" name="Line 51"/>
          <p:cNvSpPr>
            <a:spLocks noChangeShapeType="1"/>
          </p:cNvSpPr>
          <p:nvPr/>
        </p:nvSpPr>
        <p:spPr bwMode="auto">
          <a:xfrm>
            <a:off x="4707805" y="4538265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00" name="Line 52"/>
          <p:cNvSpPr>
            <a:spLocks noChangeShapeType="1"/>
          </p:cNvSpPr>
          <p:nvPr/>
        </p:nvSpPr>
        <p:spPr bwMode="auto">
          <a:xfrm>
            <a:off x="5060230" y="4538265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01" name="Line 53"/>
          <p:cNvSpPr>
            <a:spLocks noChangeShapeType="1"/>
          </p:cNvSpPr>
          <p:nvPr/>
        </p:nvSpPr>
        <p:spPr bwMode="auto">
          <a:xfrm>
            <a:off x="5411068" y="4538265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02" name="Line 54"/>
          <p:cNvSpPr>
            <a:spLocks noChangeShapeType="1"/>
          </p:cNvSpPr>
          <p:nvPr/>
        </p:nvSpPr>
        <p:spPr bwMode="auto">
          <a:xfrm>
            <a:off x="6114330" y="4538265"/>
            <a:ext cx="0" cy="452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03" name="Rectangle 55"/>
          <p:cNvSpPr>
            <a:spLocks noChangeArrowheads="1"/>
          </p:cNvSpPr>
          <p:nvPr/>
        </p:nvSpPr>
        <p:spPr bwMode="auto">
          <a:xfrm>
            <a:off x="4452218" y="4547790"/>
            <a:ext cx="249237" cy="43338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04" name="Rectangle 56"/>
          <p:cNvSpPr>
            <a:spLocks noChangeArrowheads="1"/>
          </p:cNvSpPr>
          <p:nvPr/>
        </p:nvSpPr>
        <p:spPr bwMode="auto">
          <a:xfrm>
            <a:off x="4730030" y="458112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258105" name="Rectangle 57"/>
          <p:cNvSpPr>
            <a:spLocks noChangeArrowheads="1"/>
          </p:cNvSpPr>
          <p:nvPr/>
        </p:nvSpPr>
        <p:spPr bwMode="auto">
          <a:xfrm>
            <a:off x="5084043" y="458112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258106" name="Rectangle 58"/>
          <p:cNvSpPr>
            <a:spLocks noChangeArrowheads="1"/>
          </p:cNvSpPr>
          <p:nvPr/>
        </p:nvSpPr>
        <p:spPr bwMode="auto">
          <a:xfrm>
            <a:off x="5382493" y="4581128"/>
            <a:ext cx="69249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NULL</a:t>
            </a:r>
          </a:p>
        </p:txBody>
      </p:sp>
      <p:sp>
        <p:nvSpPr>
          <p:cNvPr id="258107" name="Rectangle 59"/>
          <p:cNvSpPr>
            <a:spLocks noChangeArrowheads="1"/>
          </p:cNvSpPr>
          <p:nvPr/>
        </p:nvSpPr>
        <p:spPr bwMode="auto">
          <a:xfrm>
            <a:off x="6084168" y="4581128"/>
            <a:ext cx="69249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NULL</a:t>
            </a:r>
          </a:p>
        </p:txBody>
      </p:sp>
      <p:sp>
        <p:nvSpPr>
          <p:cNvPr id="258108" name="Rectangle 60"/>
          <p:cNvSpPr>
            <a:spLocks noChangeArrowheads="1"/>
          </p:cNvSpPr>
          <p:nvPr/>
        </p:nvSpPr>
        <p:spPr bwMode="auto">
          <a:xfrm>
            <a:off x="6833468" y="4581128"/>
            <a:ext cx="13256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edge(2,3)</a:t>
            </a:r>
          </a:p>
        </p:txBody>
      </p:sp>
      <p:sp>
        <p:nvSpPr>
          <p:cNvPr id="258109" name="Rectangle 61"/>
          <p:cNvSpPr>
            <a:spLocks noChangeArrowheads="1"/>
          </p:cNvSpPr>
          <p:nvPr/>
        </p:nvSpPr>
        <p:spPr bwMode="auto">
          <a:xfrm>
            <a:off x="3941043" y="459382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N6</a:t>
            </a:r>
          </a:p>
        </p:txBody>
      </p:sp>
      <p:sp>
        <p:nvSpPr>
          <p:cNvPr id="258110" name="Line 62"/>
          <p:cNvSpPr>
            <a:spLocks noChangeShapeType="1"/>
          </p:cNvSpPr>
          <p:nvPr/>
        </p:nvSpPr>
        <p:spPr bwMode="auto">
          <a:xfrm>
            <a:off x="2248768" y="1452165"/>
            <a:ext cx="1581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11" name="Line 63"/>
          <p:cNvSpPr>
            <a:spLocks noChangeShapeType="1"/>
          </p:cNvSpPr>
          <p:nvPr/>
        </p:nvSpPr>
        <p:spPr bwMode="auto">
          <a:xfrm flipV="1">
            <a:off x="2248768" y="1614090"/>
            <a:ext cx="1568450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 flipV="1">
            <a:off x="2248768" y="2130028"/>
            <a:ext cx="1581150" cy="225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13" name="Line 65"/>
          <p:cNvSpPr>
            <a:spLocks noChangeShapeType="1"/>
          </p:cNvSpPr>
          <p:nvPr/>
        </p:nvSpPr>
        <p:spPr bwMode="auto">
          <a:xfrm flipV="1">
            <a:off x="2248768" y="2744390"/>
            <a:ext cx="1555750" cy="63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grpSp>
        <p:nvGrpSpPr>
          <p:cNvPr id="258114" name="Group 66"/>
          <p:cNvGrpSpPr>
            <a:grpSpLocks/>
          </p:cNvGrpSpPr>
          <p:nvPr/>
        </p:nvGrpSpPr>
        <p:grpSpPr bwMode="auto">
          <a:xfrm>
            <a:off x="1274043" y="825103"/>
            <a:ext cx="1390234" cy="2217737"/>
            <a:chOff x="1020" y="878"/>
            <a:chExt cx="758" cy="942"/>
          </a:xfrm>
        </p:grpSpPr>
        <p:grpSp>
          <p:nvGrpSpPr>
            <p:cNvPr id="258115" name="Group 67"/>
            <p:cNvGrpSpPr>
              <a:grpSpLocks/>
            </p:cNvGrpSpPr>
            <p:nvPr/>
          </p:nvGrpSpPr>
          <p:grpSpPr bwMode="auto">
            <a:xfrm>
              <a:off x="1200" y="1060"/>
              <a:ext cx="480" cy="760"/>
              <a:chOff x="1200" y="1060"/>
              <a:chExt cx="480" cy="760"/>
            </a:xfrm>
          </p:grpSpPr>
          <p:sp>
            <p:nvSpPr>
              <p:cNvPr id="258116" name="Rectangle 68"/>
              <p:cNvSpPr>
                <a:spLocks noChangeArrowheads="1"/>
              </p:cNvSpPr>
              <p:nvPr/>
            </p:nvSpPr>
            <p:spPr bwMode="auto">
              <a:xfrm>
                <a:off x="1204" y="1060"/>
                <a:ext cx="472" cy="7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258117" name="Line 69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258118" name="Line 70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258119" name="Line 71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</p:grpSp>
        <p:sp>
          <p:nvSpPr>
            <p:cNvPr id="258120" name="Rectangle 72"/>
            <p:cNvSpPr>
              <a:spLocks noChangeArrowheads="1"/>
            </p:cNvSpPr>
            <p:nvPr/>
          </p:nvSpPr>
          <p:spPr bwMode="auto">
            <a:xfrm>
              <a:off x="1124" y="878"/>
              <a:ext cx="6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dirty="0" err="1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adjLists</a:t>
              </a:r>
              <a:endPara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258121" name="Rectangle 73"/>
            <p:cNvSpPr>
              <a:spLocks noChangeArrowheads="1"/>
            </p:cNvSpPr>
            <p:nvPr/>
          </p:nvSpPr>
          <p:spPr bwMode="auto">
            <a:xfrm>
              <a:off x="1020" y="1055"/>
              <a:ext cx="17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  <p:sp>
          <p:nvSpPr>
            <p:cNvPr id="258122" name="Rectangle 74"/>
            <p:cNvSpPr>
              <a:spLocks noChangeArrowheads="1"/>
            </p:cNvSpPr>
            <p:nvPr/>
          </p:nvSpPr>
          <p:spPr bwMode="auto">
            <a:xfrm>
              <a:off x="1030" y="1247"/>
              <a:ext cx="17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  <p:sp>
          <p:nvSpPr>
            <p:cNvPr id="258123" name="Rectangle 75"/>
            <p:cNvSpPr>
              <a:spLocks noChangeArrowheads="1"/>
            </p:cNvSpPr>
            <p:nvPr/>
          </p:nvSpPr>
          <p:spPr bwMode="auto">
            <a:xfrm>
              <a:off x="1020" y="1439"/>
              <a:ext cx="17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  <p:sp>
          <p:nvSpPr>
            <p:cNvPr id="258124" name="Rectangle 76"/>
            <p:cNvSpPr>
              <a:spLocks noChangeArrowheads="1"/>
            </p:cNvSpPr>
            <p:nvPr/>
          </p:nvSpPr>
          <p:spPr bwMode="auto">
            <a:xfrm>
              <a:off x="1020" y="1631"/>
              <a:ext cx="17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58125" name="Rectangle 77"/>
          <p:cNvSpPr>
            <a:spLocks noChangeArrowheads="1"/>
          </p:cNvSpPr>
          <p:nvPr/>
        </p:nvSpPr>
        <p:spPr bwMode="auto">
          <a:xfrm>
            <a:off x="4477618" y="1269603"/>
            <a:ext cx="2357437" cy="446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26" name="Line 78"/>
          <p:cNvSpPr>
            <a:spLocks noChangeShapeType="1"/>
          </p:cNvSpPr>
          <p:nvPr/>
        </p:nvSpPr>
        <p:spPr bwMode="auto">
          <a:xfrm>
            <a:off x="4733205" y="126642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27" name="Line 79"/>
          <p:cNvSpPr>
            <a:spLocks noChangeShapeType="1"/>
          </p:cNvSpPr>
          <p:nvPr/>
        </p:nvSpPr>
        <p:spPr bwMode="auto">
          <a:xfrm>
            <a:off x="5085630" y="126642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28" name="Line 80"/>
          <p:cNvSpPr>
            <a:spLocks noChangeShapeType="1"/>
          </p:cNvSpPr>
          <p:nvPr/>
        </p:nvSpPr>
        <p:spPr bwMode="auto">
          <a:xfrm>
            <a:off x="5436468" y="126642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29" name="Line 81"/>
          <p:cNvSpPr>
            <a:spLocks noChangeShapeType="1"/>
          </p:cNvSpPr>
          <p:nvPr/>
        </p:nvSpPr>
        <p:spPr bwMode="auto">
          <a:xfrm>
            <a:off x="6139730" y="126642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30" name="Rectangle 82"/>
          <p:cNvSpPr>
            <a:spLocks noChangeArrowheads="1"/>
          </p:cNvSpPr>
          <p:nvPr/>
        </p:nvSpPr>
        <p:spPr bwMode="auto">
          <a:xfrm>
            <a:off x="4477618" y="1275953"/>
            <a:ext cx="249237" cy="433387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8131" name="Rectangle 83"/>
          <p:cNvSpPr>
            <a:spLocks noChangeArrowheads="1"/>
          </p:cNvSpPr>
          <p:nvPr/>
        </p:nvSpPr>
        <p:spPr bwMode="auto">
          <a:xfrm>
            <a:off x="4758605" y="130929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258132" name="Rectangle 84"/>
          <p:cNvSpPr>
            <a:spLocks noChangeArrowheads="1"/>
          </p:cNvSpPr>
          <p:nvPr/>
        </p:nvSpPr>
        <p:spPr bwMode="auto">
          <a:xfrm>
            <a:off x="5126905" y="1309290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258133" name="Rectangle 85"/>
          <p:cNvSpPr>
            <a:spLocks noChangeArrowheads="1"/>
          </p:cNvSpPr>
          <p:nvPr/>
        </p:nvSpPr>
        <p:spPr bwMode="auto">
          <a:xfrm>
            <a:off x="5547593" y="130929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N2</a:t>
            </a:r>
          </a:p>
        </p:txBody>
      </p:sp>
      <p:sp>
        <p:nvSpPr>
          <p:cNvPr id="258134" name="Rectangle 86"/>
          <p:cNvSpPr>
            <a:spLocks noChangeArrowheads="1"/>
          </p:cNvSpPr>
          <p:nvPr/>
        </p:nvSpPr>
        <p:spPr bwMode="auto">
          <a:xfrm>
            <a:off x="6246093" y="130929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N4</a:t>
            </a:r>
          </a:p>
        </p:txBody>
      </p:sp>
      <p:sp>
        <p:nvSpPr>
          <p:cNvPr id="258135" name="Rectangle 87"/>
          <p:cNvSpPr>
            <a:spLocks noChangeArrowheads="1"/>
          </p:cNvSpPr>
          <p:nvPr/>
        </p:nvSpPr>
        <p:spPr bwMode="auto">
          <a:xfrm>
            <a:off x="6858868" y="1309290"/>
            <a:ext cx="13256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edge(0,1)</a:t>
            </a:r>
          </a:p>
        </p:txBody>
      </p:sp>
      <p:sp>
        <p:nvSpPr>
          <p:cNvPr id="258136" name="Rectangle 88"/>
          <p:cNvSpPr>
            <a:spLocks noChangeArrowheads="1"/>
          </p:cNvSpPr>
          <p:nvPr/>
        </p:nvSpPr>
        <p:spPr bwMode="auto">
          <a:xfrm>
            <a:off x="3985493" y="130929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N1</a:t>
            </a:r>
          </a:p>
        </p:txBody>
      </p:sp>
      <p:sp>
        <p:nvSpPr>
          <p:cNvPr id="258137" name="Rectangle 89"/>
          <p:cNvSpPr>
            <a:spLocks noChangeArrowheads="1"/>
          </p:cNvSpPr>
          <p:nvPr/>
        </p:nvSpPr>
        <p:spPr bwMode="auto">
          <a:xfrm>
            <a:off x="6220693" y="325080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N6</a:t>
            </a:r>
          </a:p>
        </p:txBody>
      </p:sp>
      <p:grpSp>
        <p:nvGrpSpPr>
          <p:cNvPr id="258138" name="Group 90"/>
          <p:cNvGrpSpPr>
            <a:grpSpLocks/>
          </p:cNvGrpSpPr>
          <p:nvPr/>
        </p:nvGrpSpPr>
        <p:grpSpPr bwMode="auto">
          <a:xfrm>
            <a:off x="1088305" y="3500040"/>
            <a:ext cx="2208213" cy="2295525"/>
            <a:chOff x="522" y="721"/>
            <a:chExt cx="1391" cy="1446"/>
          </a:xfrm>
        </p:grpSpPr>
        <p:sp>
          <p:nvSpPr>
            <p:cNvPr id="258139" name="Oval 91"/>
            <p:cNvSpPr>
              <a:spLocks noChangeArrowheads="1"/>
            </p:cNvSpPr>
            <p:nvPr/>
          </p:nvSpPr>
          <p:spPr bwMode="auto">
            <a:xfrm>
              <a:off x="1032" y="721"/>
              <a:ext cx="371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0" name="Oval 92"/>
            <p:cNvSpPr>
              <a:spLocks noChangeArrowheads="1"/>
            </p:cNvSpPr>
            <p:nvPr/>
          </p:nvSpPr>
          <p:spPr bwMode="auto">
            <a:xfrm>
              <a:off x="1032" y="1781"/>
              <a:ext cx="371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1" name="Oval 93"/>
            <p:cNvSpPr>
              <a:spLocks noChangeArrowheads="1"/>
            </p:cNvSpPr>
            <p:nvPr/>
          </p:nvSpPr>
          <p:spPr bwMode="auto">
            <a:xfrm>
              <a:off x="522" y="1266"/>
              <a:ext cx="372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2" name="Oval 94"/>
            <p:cNvSpPr>
              <a:spLocks noChangeArrowheads="1"/>
            </p:cNvSpPr>
            <p:nvPr/>
          </p:nvSpPr>
          <p:spPr bwMode="auto">
            <a:xfrm>
              <a:off x="1541" y="1251"/>
              <a:ext cx="372" cy="38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3" name="Line 95"/>
            <p:cNvSpPr>
              <a:spLocks noChangeShapeType="1"/>
            </p:cNvSpPr>
            <p:nvPr/>
          </p:nvSpPr>
          <p:spPr bwMode="auto">
            <a:xfrm>
              <a:off x="1218" y="1113"/>
              <a:ext cx="0" cy="6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4" name="Line 96"/>
            <p:cNvSpPr>
              <a:spLocks noChangeShapeType="1"/>
            </p:cNvSpPr>
            <p:nvPr/>
          </p:nvSpPr>
          <p:spPr bwMode="auto">
            <a:xfrm>
              <a:off x="899" y="1444"/>
              <a:ext cx="6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5" name="Line 97"/>
            <p:cNvSpPr>
              <a:spLocks noChangeShapeType="1"/>
            </p:cNvSpPr>
            <p:nvPr/>
          </p:nvSpPr>
          <p:spPr bwMode="auto">
            <a:xfrm>
              <a:off x="835" y="1576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6" name="Line 98"/>
            <p:cNvSpPr>
              <a:spLocks noChangeShapeType="1"/>
            </p:cNvSpPr>
            <p:nvPr/>
          </p:nvSpPr>
          <p:spPr bwMode="auto">
            <a:xfrm>
              <a:off x="1345" y="1047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7" name="Line 99"/>
            <p:cNvSpPr>
              <a:spLocks noChangeShapeType="1"/>
            </p:cNvSpPr>
            <p:nvPr/>
          </p:nvSpPr>
          <p:spPr bwMode="auto">
            <a:xfrm flipV="1">
              <a:off x="835" y="1047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8" name="Line 100"/>
            <p:cNvSpPr>
              <a:spLocks noChangeShapeType="1"/>
            </p:cNvSpPr>
            <p:nvPr/>
          </p:nvSpPr>
          <p:spPr bwMode="auto">
            <a:xfrm flipV="1">
              <a:off x="1345" y="1576"/>
              <a:ext cx="255" cy="2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58149" name="Text Box 101"/>
            <p:cNvSpPr txBox="1">
              <a:spLocks noChangeArrowheads="1"/>
            </p:cNvSpPr>
            <p:nvPr/>
          </p:nvSpPr>
          <p:spPr bwMode="auto">
            <a:xfrm>
              <a:off x="1111" y="799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0</a:t>
              </a:r>
            </a:p>
          </p:txBody>
        </p:sp>
        <p:sp>
          <p:nvSpPr>
            <p:cNvPr id="258150" name="Text Box 102"/>
            <p:cNvSpPr txBox="1">
              <a:spLocks noChangeArrowheads="1"/>
            </p:cNvSpPr>
            <p:nvPr/>
          </p:nvSpPr>
          <p:spPr bwMode="auto">
            <a:xfrm>
              <a:off x="612" y="135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1</a:t>
              </a:r>
            </a:p>
          </p:txBody>
        </p:sp>
        <p:sp>
          <p:nvSpPr>
            <p:cNvPr id="258151" name="Text Box 103"/>
            <p:cNvSpPr txBox="1">
              <a:spLocks noChangeArrowheads="1"/>
            </p:cNvSpPr>
            <p:nvPr/>
          </p:nvSpPr>
          <p:spPr bwMode="auto">
            <a:xfrm>
              <a:off x="1610" y="1311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2</a:t>
              </a:r>
            </a:p>
          </p:txBody>
        </p:sp>
        <p:sp>
          <p:nvSpPr>
            <p:cNvPr id="258152" name="Text Box 104"/>
            <p:cNvSpPr txBox="1">
              <a:spLocks noChangeArrowheads="1"/>
            </p:cNvSpPr>
            <p:nvPr/>
          </p:nvSpPr>
          <p:spPr bwMode="auto">
            <a:xfrm>
              <a:off x="1111" y="1855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000">
                  <a:latin typeface="Consolas" pitchFamily="49" charset="0"/>
                </a:rPr>
                <a:t>3</a:t>
              </a:r>
            </a:p>
          </p:txBody>
        </p:sp>
      </p:grpSp>
      <p:sp>
        <p:nvSpPr>
          <p:cNvPr id="258153" name="Text Box 105"/>
          <p:cNvSpPr txBox="1">
            <a:spLocks noChangeArrowheads="1"/>
          </p:cNvSpPr>
          <p:nvPr/>
        </p:nvSpPr>
        <p:spPr bwMode="auto">
          <a:xfrm>
            <a:off x="859705" y="3423840"/>
            <a:ext cx="51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Weighted Edges </a:t>
            </a:r>
            <a:endParaRPr lang="en-US" altLang="ko-KR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Assign weights to edges of a graph</a:t>
            </a:r>
          </a:p>
          <a:p>
            <a:pPr>
              <a:buFont typeface="Symbol" pitchFamily="18" charset="2"/>
              <a:buChar char="·"/>
            </a:pPr>
            <a:r>
              <a:rPr lang="en-US" altLang="ko-KR" sz="1800" dirty="0">
                <a:solidFill>
                  <a:schemeClr val="tx1"/>
                </a:solidFill>
              </a:rPr>
              <a:t>Distance from one vertex to another, or</a:t>
            </a:r>
          </a:p>
          <a:p>
            <a:pPr>
              <a:buFont typeface="Symbol" pitchFamily="18" charset="2"/>
              <a:buChar char="·"/>
            </a:pPr>
            <a:r>
              <a:rPr lang="en-US" altLang="ko-KR" sz="1800" dirty="0">
                <a:solidFill>
                  <a:schemeClr val="tx1"/>
                </a:solidFill>
              </a:rPr>
              <a:t>Cost of going from one vertex to an adjacent vertex</a:t>
            </a:r>
          </a:p>
          <a:p>
            <a:r>
              <a:rPr lang="en-US" altLang="ko-KR" sz="2000" dirty="0"/>
              <a:t>Modify representation to signify an edge with the weight of the edge</a:t>
            </a:r>
          </a:p>
          <a:p>
            <a:pPr lvl="1"/>
            <a:r>
              <a:rPr lang="en-US" altLang="ko-KR" sz="1800" dirty="0"/>
              <a:t>for adjacency matrix : weight instead of 1</a:t>
            </a:r>
          </a:p>
          <a:p>
            <a:pPr lvl="1"/>
            <a:r>
              <a:rPr lang="en-US" altLang="ko-KR" sz="1800" dirty="0"/>
              <a:t>for adjacency list   : add weight field</a:t>
            </a:r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434EB10-8393-4692-ACD6-621A303CF498}" type="slidenum">
              <a:rPr lang="en-US" altLang="ko-KR" smtClean="0"/>
              <a:pPr/>
              <a:t>31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22313" y="1772816"/>
            <a:ext cx="7772400" cy="1362075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Elementary Operations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755576" y="3288457"/>
            <a:ext cx="7772400" cy="1386383"/>
          </a:xfrm>
        </p:spPr>
        <p:txBody>
          <a:bodyPr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Depth First Search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Breadth First Search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Connected Components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Spanning Trees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Biconnecetd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components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32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88677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Graph Traversal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Visit every vertex in a graph</a:t>
            </a:r>
          </a:p>
          <a:p>
            <a:pPr lvl="1"/>
            <a:r>
              <a:rPr lang="en-US" altLang="ko-KR" dirty="0"/>
              <a:t>DFS (Depth First Search) - similar to a preorder tree traversal</a:t>
            </a:r>
          </a:p>
          <a:p>
            <a:pPr lvl="1"/>
            <a:r>
              <a:rPr lang="en-US" altLang="ko-KR" dirty="0"/>
              <a:t>BFS (Breath First Search) - similar to a level-order tree traversal </a:t>
            </a:r>
            <a:endParaRPr lang="ko-KR" altLang="en-US" dirty="0"/>
          </a:p>
        </p:txBody>
      </p:sp>
      <p:sp>
        <p:nvSpPr>
          <p:cNvPr id="3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E3830DD-71D6-415C-A7B4-F630256D33D8}" type="slidenum">
              <a:rPr lang="en-US" altLang="ko-KR" smtClean="0"/>
              <a:pPr/>
              <a:t>33</a:t>
            </a:fld>
            <a:r>
              <a:rPr lang="en-US" altLang="ko-KR"/>
              <a:t> -</a:t>
            </a:r>
          </a:p>
        </p:txBody>
      </p:sp>
      <p:sp>
        <p:nvSpPr>
          <p:cNvPr id="32" name="Rectangle 537"/>
          <p:cNvSpPr>
            <a:spLocks noChangeArrowheads="1"/>
          </p:cNvSpPr>
          <p:nvPr/>
        </p:nvSpPr>
        <p:spPr bwMode="auto">
          <a:xfrm>
            <a:off x="4613699" y="3224342"/>
            <a:ext cx="537944" cy="26064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33" name="Line 538"/>
          <p:cNvSpPr>
            <a:spLocks noChangeShapeType="1"/>
          </p:cNvSpPr>
          <p:nvPr/>
        </p:nvSpPr>
        <p:spPr bwMode="auto">
          <a:xfrm>
            <a:off x="4613699" y="3550146"/>
            <a:ext cx="53794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" name="Line 539"/>
          <p:cNvSpPr>
            <a:spLocks noChangeShapeType="1"/>
          </p:cNvSpPr>
          <p:nvPr/>
        </p:nvSpPr>
        <p:spPr bwMode="auto">
          <a:xfrm>
            <a:off x="4613699" y="3875950"/>
            <a:ext cx="53794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5" name="Line 540"/>
          <p:cNvSpPr>
            <a:spLocks noChangeShapeType="1"/>
          </p:cNvSpPr>
          <p:nvPr/>
        </p:nvSpPr>
        <p:spPr bwMode="auto">
          <a:xfrm>
            <a:off x="4613699" y="4201754"/>
            <a:ext cx="53794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6" name="Line 541"/>
          <p:cNvSpPr>
            <a:spLocks noChangeShapeType="1"/>
          </p:cNvSpPr>
          <p:nvPr/>
        </p:nvSpPr>
        <p:spPr bwMode="auto">
          <a:xfrm>
            <a:off x="4613699" y="4527558"/>
            <a:ext cx="53794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7" name="Line 542"/>
          <p:cNvSpPr>
            <a:spLocks noChangeShapeType="1"/>
          </p:cNvSpPr>
          <p:nvPr/>
        </p:nvSpPr>
        <p:spPr bwMode="auto">
          <a:xfrm>
            <a:off x="4613699" y="4853363"/>
            <a:ext cx="53794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8" name="Line 543"/>
          <p:cNvSpPr>
            <a:spLocks noChangeShapeType="1"/>
          </p:cNvSpPr>
          <p:nvPr/>
        </p:nvSpPr>
        <p:spPr bwMode="auto">
          <a:xfrm>
            <a:off x="4613699" y="5179167"/>
            <a:ext cx="53794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9" name="Line 544"/>
          <p:cNvSpPr>
            <a:spLocks noChangeShapeType="1"/>
          </p:cNvSpPr>
          <p:nvPr/>
        </p:nvSpPr>
        <p:spPr bwMode="auto">
          <a:xfrm>
            <a:off x="4613699" y="5504971"/>
            <a:ext cx="53794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0" name="Line 545"/>
          <p:cNvSpPr>
            <a:spLocks noChangeShapeType="1"/>
          </p:cNvSpPr>
          <p:nvPr/>
        </p:nvSpPr>
        <p:spPr bwMode="auto">
          <a:xfrm>
            <a:off x="4613699" y="5830775"/>
            <a:ext cx="53794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41" name="Group 559"/>
          <p:cNvGrpSpPr>
            <a:grpSpLocks/>
          </p:cNvGrpSpPr>
          <p:nvPr/>
        </p:nvGrpSpPr>
        <p:grpSpPr bwMode="auto">
          <a:xfrm>
            <a:off x="5399005" y="3287815"/>
            <a:ext cx="597716" cy="217203"/>
            <a:chOff x="2256" y="2784"/>
            <a:chExt cx="480" cy="96"/>
          </a:xfrm>
        </p:grpSpPr>
        <p:sp>
          <p:nvSpPr>
            <p:cNvPr id="42" name="Rectangle 557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3" name="Line 558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44" name="Group 560"/>
          <p:cNvGrpSpPr>
            <a:grpSpLocks/>
          </p:cNvGrpSpPr>
          <p:nvPr/>
        </p:nvGrpSpPr>
        <p:grpSpPr bwMode="auto">
          <a:xfrm>
            <a:off x="5399005" y="3605243"/>
            <a:ext cx="597716" cy="217203"/>
            <a:chOff x="2256" y="2784"/>
            <a:chExt cx="480" cy="96"/>
          </a:xfrm>
        </p:grpSpPr>
        <p:sp>
          <p:nvSpPr>
            <p:cNvPr id="45" name="Rectangle 561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6" name="Line 562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47" name="Group 563"/>
          <p:cNvGrpSpPr>
            <a:grpSpLocks/>
          </p:cNvGrpSpPr>
          <p:nvPr/>
        </p:nvGrpSpPr>
        <p:grpSpPr bwMode="auto">
          <a:xfrm>
            <a:off x="5399005" y="3935911"/>
            <a:ext cx="597716" cy="217203"/>
            <a:chOff x="2256" y="2784"/>
            <a:chExt cx="480" cy="96"/>
          </a:xfrm>
        </p:grpSpPr>
        <p:sp>
          <p:nvSpPr>
            <p:cNvPr id="48" name="Rectangle 564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9" name="Line 565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0" name="Group 566"/>
          <p:cNvGrpSpPr>
            <a:grpSpLocks/>
          </p:cNvGrpSpPr>
          <p:nvPr/>
        </p:nvGrpSpPr>
        <p:grpSpPr bwMode="auto">
          <a:xfrm>
            <a:off x="5399005" y="4261716"/>
            <a:ext cx="597716" cy="217203"/>
            <a:chOff x="2256" y="2784"/>
            <a:chExt cx="480" cy="96"/>
          </a:xfrm>
        </p:grpSpPr>
        <p:sp>
          <p:nvSpPr>
            <p:cNvPr id="51" name="Rectangle 567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2" name="Line 568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3" name="Group 569"/>
          <p:cNvGrpSpPr>
            <a:grpSpLocks/>
          </p:cNvGrpSpPr>
          <p:nvPr/>
        </p:nvGrpSpPr>
        <p:grpSpPr bwMode="auto">
          <a:xfrm>
            <a:off x="5399005" y="4587520"/>
            <a:ext cx="597716" cy="217203"/>
            <a:chOff x="2256" y="2784"/>
            <a:chExt cx="480" cy="96"/>
          </a:xfrm>
        </p:grpSpPr>
        <p:sp>
          <p:nvSpPr>
            <p:cNvPr id="54" name="Rectangle 570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5" name="Line 571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6" name="Group 572"/>
          <p:cNvGrpSpPr>
            <a:grpSpLocks/>
          </p:cNvGrpSpPr>
          <p:nvPr/>
        </p:nvGrpSpPr>
        <p:grpSpPr bwMode="auto">
          <a:xfrm>
            <a:off x="5399005" y="4913324"/>
            <a:ext cx="597716" cy="217203"/>
            <a:chOff x="2256" y="2784"/>
            <a:chExt cx="480" cy="96"/>
          </a:xfrm>
        </p:grpSpPr>
        <p:sp>
          <p:nvSpPr>
            <p:cNvPr id="57" name="Rectangle 573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8" name="Line 574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9" name="Group 575"/>
          <p:cNvGrpSpPr>
            <a:grpSpLocks/>
          </p:cNvGrpSpPr>
          <p:nvPr/>
        </p:nvGrpSpPr>
        <p:grpSpPr bwMode="auto">
          <a:xfrm>
            <a:off x="5399005" y="5239128"/>
            <a:ext cx="597716" cy="217203"/>
            <a:chOff x="2256" y="2784"/>
            <a:chExt cx="480" cy="96"/>
          </a:xfrm>
        </p:grpSpPr>
        <p:sp>
          <p:nvSpPr>
            <p:cNvPr id="60" name="Rectangle 576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61" name="Line 577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2" name="Group 578"/>
          <p:cNvGrpSpPr>
            <a:grpSpLocks/>
          </p:cNvGrpSpPr>
          <p:nvPr/>
        </p:nvGrpSpPr>
        <p:grpSpPr bwMode="auto">
          <a:xfrm>
            <a:off x="5399005" y="5564932"/>
            <a:ext cx="597716" cy="217203"/>
            <a:chOff x="2256" y="2784"/>
            <a:chExt cx="480" cy="96"/>
          </a:xfrm>
        </p:grpSpPr>
        <p:sp>
          <p:nvSpPr>
            <p:cNvPr id="63" name="Rectangle 579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64" name="Line 580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5" name="Group 581"/>
          <p:cNvGrpSpPr>
            <a:grpSpLocks/>
          </p:cNvGrpSpPr>
          <p:nvPr/>
        </p:nvGrpSpPr>
        <p:grpSpPr bwMode="auto">
          <a:xfrm>
            <a:off x="6295850" y="3287815"/>
            <a:ext cx="597716" cy="217203"/>
            <a:chOff x="2256" y="2784"/>
            <a:chExt cx="480" cy="96"/>
          </a:xfrm>
        </p:grpSpPr>
        <p:sp>
          <p:nvSpPr>
            <p:cNvPr id="66" name="Rectangle 582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67" name="Line 583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8" name="Group 584"/>
          <p:cNvGrpSpPr>
            <a:grpSpLocks/>
          </p:cNvGrpSpPr>
          <p:nvPr/>
        </p:nvGrpSpPr>
        <p:grpSpPr bwMode="auto">
          <a:xfrm>
            <a:off x="6295850" y="3605243"/>
            <a:ext cx="597716" cy="217203"/>
            <a:chOff x="2256" y="2784"/>
            <a:chExt cx="480" cy="96"/>
          </a:xfrm>
        </p:grpSpPr>
        <p:sp>
          <p:nvSpPr>
            <p:cNvPr id="69" name="Rectangle 585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70" name="Line 586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71" name="Group 587"/>
          <p:cNvGrpSpPr>
            <a:grpSpLocks/>
          </p:cNvGrpSpPr>
          <p:nvPr/>
        </p:nvGrpSpPr>
        <p:grpSpPr bwMode="auto">
          <a:xfrm>
            <a:off x="6295850" y="3935911"/>
            <a:ext cx="597716" cy="217203"/>
            <a:chOff x="2256" y="2784"/>
            <a:chExt cx="480" cy="96"/>
          </a:xfrm>
        </p:grpSpPr>
        <p:sp>
          <p:nvSpPr>
            <p:cNvPr id="72" name="Rectangle 588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73" name="Line 589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74" name="Group 590"/>
          <p:cNvGrpSpPr>
            <a:grpSpLocks/>
          </p:cNvGrpSpPr>
          <p:nvPr/>
        </p:nvGrpSpPr>
        <p:grpSpPr bwMode="auto">
          <a:xfrm>
            <a:off x="6295850" y="4261716"/>
            <a:ext cx="597716" cy="217203"/>
            <a:chOff x="2256" y="2784"/>
            <a:chExt cx="480" cy="96"/>
          </a:xfrm>
        </p:grpSpPr>
        <p:sp>
          <p:nvSpPr>
            <p:cNvPr id="75" name="Rectangle 591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76" name="Line 592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77" name="Group 593"/>
          <p:cNvGrpSpPr>
            <a:grpSpLocks/>
          </p:cNvGrpSpPr>
          <p:nvPr/>
        </p:nvGrpSpPr>
        <p:grpSpPr bwMode="auto">
          <a:xfrm>
            <a:off x="6295850" y="4587520"/>
            <a:ext cx="597716" cy="217203"/>
            <a:chOff x="2256" y="2784"/>
            <a:chExt cx="480" cy="96"/>
          </a:xfrm>
        </p:grpSpPr>
        <p:sp>
          <p:nvSpPr>
            <p:cNvPr id="78" name="Rectangle 594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79" name="Line 595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80" name="Group 596"/>
          <p:cNvGrpSpPr>
            <a:grpSpLocks/>
          </p:cNvGrpSpPr>
          <p:nvPr/>
        </p:nvGrpSpPr>
        <p:grpSpPr bwMode="auto">
          <a:xfrm>
            <a:off x="6295850" y="4913324"/>
            <a:ext cx="597716" cy="217203"/>
            <a:chOff x="2256" y="2784"/>
            <a:chExt cx="480" cy="96"/>
          </a:xfrm>
        </p:grpSpPr>
        <p:sp>
          <p:nvSpPr>
            <p:cNvPr id="81" name="Rectangle 597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82" name="Line 598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83" name="Group 599"/>
          <p:cNvGrpSpPr>
            <a:grpSpLocks/>
          </p:cNvGrpSpPr>
          <p:nvPr/>
        </p:nvGrpSpPr>
        <p:grpSpPr bwMode="auto">
          <a:xfrm>
            <a:off x="6295850" y="5239128"/>
            <a:ext cx="597716" cy="217203"/>
            <a:chOff x="2256" y="2784"/>
            <a:chExt cx="480" cy="96"/>
          </a:xfrm>
        </p:grpSpPr>
        <p:sp>
          <p:nvSpPr>
            <p:cNvPr id="84" name="Rectangle 600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85" name="Line 601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86" name="Group 602"/>
          <p:cNvGrpSpPr>
            <a:grpSpLocks/>
          </p:cNvGrpSpPr>
          <p:nvPr/>
        </p:nvGrpSpPr>
        <p:grpSpPr bwMode="auto">
          <a:xfrm>
            <a:off x="6295850" y="5564932"/>
            <a:ext cx="597716" cy="217203"/>
            <a:chOff x="2256" y="2784"/>
            <a:chExt cx="480" cy="96"/>
          </a:xfrm>
        </p:grpSpPr>
        <p:sp>
          <p:nvSpPr>
            <p:cNvPr id="87" name="Rectangle 603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88" name="Line 604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89" name="Group 608"/>
          <p:cNvGrpSpPr>
            <a:grpSpLocks/>
          </p:cNvGrpSpPr>
          <p:nvPr/>
        </p:nvGrpSpPr>
        <p:grpSpPr bwMode="auto">
          <a:xfrm>
            <a:off x="7183661" y="3605243"/>
            <a:ext cx="597716" cy="217203"/>
            <a:chOff x="2256" y="2784"/>
            <a:chExt cx="480" cy="96"/>
          </a:xfrm>
        </p:grpSpPr>
        <p:sp>
          <p:nvSpPr>
            <p:cNvPr id="90" name="Rectangle 609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91" name="Line 610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92" name="Group 611"/>
          <p:cNvGrpSpPr>
            <a:grpSpLocks/>
          </p:cNvGrpSpPr>
          <p:nvPr/>
        </p:nvGrpSpPr>
        <p:grpSpPr bwMode="auto">
          <a:xfrm>
            <a:off x="7183661" y="3935911"/>
            <a:ext cx="597716" cy="217203"/>
            <a:chOff x="2256" y="2784"/>
            <a:chExt cx="480" cy="96"/>
          </a:xfrm>
        </p:grpSpPr>
        <p:sp>
          <p:nvSpPr>
            <p:cNvPr id="93" name="Rectangle 612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94" name="Line 613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95" name="Group 626"/>
          <p:cNvGrpSpPr>
            <a:grpSpLocks/>
          </p:cNvGrpSpPr>
          <p:nvPr/>
        </p:nvGrpSpPr>
        <p:grpSpPr bwMode="auto">
          <a:xfrm>
            <a:off x="7183661" y="5564932"/>
            <a:ext cx="597716" cy="217203"/>
            <a:chOff x="2256" y="2784"/>
            <a:chExt cx="480" cy="96"/>
          </a:xfrm>
        </p:grpSpPr>
        <p:sp>
          <p:nvSpPr>
            <p:cNvPr id="96" name="Rectangle 627"/>
            <p:cNvSpPr>
              <a:spLocks noChangeArrowheads="1"/>
            </p:cNvSpPr>
            <p:nvPr/>
          </p:nvSpPr>
          <p:spPr bwMode="auto">
            <a:xfrm>
              <a:off x="2256" y="2784"/>
              <a:ext cx="480" cy="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97" name="Line 628"/>
            <p:cNvSpPr>
              <a:spLocks noChangeShapeType="1"/>
            </p:cNvSpPr>
            <p:nvPr/>
          </p:nvSpPr>
          <p:spPr bwMode="auto">
            <a:xfrm>
              <a:off x="2448" y="278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98" name="Line 632"/>
          <p:cNvSpPr>
            <a:spLocks noChangeShapeType="1"/>
          </p:cNvSpPr>
          <p:nvPr/>
        </p:nvSpPr>
        <p:spPr bwMode="auto">
          <a:xfrm>
            <a:off x="4932040" y="5673534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9" name="Line 633"/>
          <p:cNvSpPr>
            <a:spLocks noChangeShapeType="1"/>
          </p:cNvSpPr>
          <p:nvPr/>
        </p:nvSpPr>
        <p:spPr bwMode="auto">
          <a:xfrm>
            <a:off x="4932040" y="5347729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0" name="Line 634"/>
          <p:cNvSpPr>
            <a:spLocks noChangeShapeType="1"/>
          </p:cNvSpPr>
          <p:nvPr/>
        </p:nvSpPr>
        <p:spPr bwMode="auto">
          <a:xfrm>
            <a:off x="4932040" y="5021925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1" name="Line 635"/>
          <p:cNvSpPr>
            <a:spLocks noChangeShapeType="1"/>
          </p:cNvSpPr>
          <p:nvPr/>
        </p:nvSpPr>
        <p:spPr bwMode="auto">
          <a:xfrm>
            <a:off x="4932040" y="4696121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2" name="Line 636"/>
          <p:cNvSpPr>
            <a:spLocks noChangeShapeType="1"/>
          </p:cNvSpPr>
          <p:nvPr/>
        </p:nvSpPr>
        <p:spPr bwMode="auto">
          <a:xfrm>
            <a:off x="4932040" y="4370317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3" name="Line 637"/>
          <p:cNvSpPr>
            <a:spLocks noChangeShapeType="1"/>
          </p:cNvSpPr>
          <p:nvPr/>
        </p:nvSpPr>
        <p:spPr bwMode="auto">
          <a:xfrm>
            <a:off x="4932040" y="4044513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4" name="Line 638"/>
          <p:cNvSpPr>
            <a:spLocks noChangeShapeType="1"/>
          </p:cNvSpPr>
          <p:nvPr/>
        </p:nvSpPr>
        <p:spPr bwMode="auto">
          <a:xfrm>
            <a:off x="4932040" y="3713845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Line 639"/>
          <p:cNvSpPr>
            <a:spLocks noChangeShapeType="1"/>
          </p:cNvSpPr>
          <p:nvPr/>
        </p:nvSpPr>
        <p:spPr bwMode="auto">
          <a:xfrm>
            <a:off x="4932040" y="3396416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6" name="Line 640"/>
          <p:cNvSpPr>
            <a:spLocks noChangeShapeType="1"/>
          </p:cNvSpPr>
          <p:nvPr/>
        </p:nvSpPr>
        <p:spPr bwMode="auto">
          <a:xfrm>
            <a:off x="5828885" y="3396416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7" name="Line 641"/>
          <p:cNvSpPr>
            <a:spLocks noChangeShapeType="1"/>
          </p:cNvSpPr>
          <p:nvPr/>
        </p:nvSpPr>
        <p:spPr bwMode="auto">
          <a:xfrm>
            <a:off x="5828885" y="3713845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8" name="Line 642"/>
          <p:cNvSpPr>
            <a:spLocks noChangeShapeType="1"/>
          </p:cNvSpPr>
          <p:nvPr/>
        </p:nvSpPr>
        <p:spPr bwMode="auto">
          <a:xfrm>
            <a:off x="5828885" y="4044513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9" name="Line 643"/>
          <p:cNvSpPr>
            <a:spLocks noChangeShapeType="1"/>
          </p:cNvSpPr>
          <p:nvPr/>
        </p:nvSpPr>
        <p:spPr bwMode="auto">
          <a:xfrm>
            <a:off x="5828885" y="4370317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0" name="Line 644"/>
          <p:cNvSpPr>
            <a:spLocks noChangeShapeType="1"/>
          </p:cNvSpPr>
          <p:nvPr/>
        </p:nvSpPr>
        <p:spPr bwMode="auto">
          <a:xfrm>
            <a:off x="5828885" y="4696121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1" name="Line 645"/>
          <p:cNvSpPr>
            <a:spLocks noChangeShapeType="1"/>
          </p:cNvSpPr>
          <p:nvPr/>
        </p:nvSpPr>
        <p:spPr bwMode="auto">
          <a:xfrm>
            <a:off x="5828885" y="5021925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2" name="Line 646"/>
          <p:cNvSpPr>
            <a:spLocks noChangeShapeType="1"/>
          </p:cNvSpPr>
          <p:nvPr/>
        </p:nvSpPr>
        <p:spPr bwMode="auto">
          <a:xfrm>
            <a:off x="5828885" y="5347729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3" name="Line 647"/>
          <p:cNvSpPr>
            <a:spLocks noChangeShapeType="1"/>
          </p:cNvSpPr>
          <p:nvPr/>
        </p:nvSpPr>
        <p:spPr bwMode="auto">
          <a:xfrm>
            <a:off x="5828885" y="5673534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4" name="Line 648"/>
          <p:cNvSpPr>
            <a:spLocks noChangeShapeType="1"/>
          </p:cNvSpPr>
          <p:nvPr/>
        </p:nvSpPr>
        <p:spPr bwMode="auto">
          <a:xfrm>
            <a:off x="6705489" y="5673534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5" name="Line 649"/>
          <p:cNvSpPr>
            <a:spLocks noChangeShapeType="1"/>
          </p:cNvSpPr>
          <p:nvPr/>
        </p:nvSpPr>
        <p:spPr bwMode="auto">
          <a:xfrm>
            <a:off x="6705489" y="4044513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6" name="Line 650"/>
          <p:cNvSpPr>
            <a:spLocks noChangeShapeType="1"/>
          </p:cNvSpPr>
          <p:nvPr/>
        </p:nvSpPr>
        <p:spPr bwMode="auto">
          <a:xfrm>
            <a:off x="6705489" y="3713845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7" name="Rectangle 659"/>
          <p:cNvSpPr>
            <a:spLocks noChangeArrowheads="1"/>
          </p:cNvSpPr>
          <p:nvPr/>
        </p:nvSpPr>
        <p:spPr bwMode="auto">
          <a:xfrm>
            <a:off x="8047757" y="5564932"/>
            <a:ext cx="597716" cy="2172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118" name="Line 660"/>
          <p:cNvSpPr>
            <a:spLocks noChangeShapeType="1"/>
          </p:cNvSpPr>
          <p:nvPr/>
        </p:nvSpPr>
        <p:spPr bwMode="auto">
          <a:xfrm>
            <a:off x="8286844" y="5564932"/>
            <a:ext cx="0" cy="2172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9" name="Line 661"/>
          <p:cNvSpPr>
            <a:spLocks noChangeShapeType="1"/>
          </p:cNvSpPr>
          <p:nvPr/>
        </p:nvSpPr>
        <p:spPr bwMode="auto">
          <a:xfrm>
            <a:off x="7569585" y="5673534"/>
            <a:ext cx="4781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0" name="Text Box 662"/>
          <p:cNvSpPr txBox="1">
            <a:spLocks noChangeArrowheads="1"/>
          </p:cNvSpPr>
          <p:nvPr/>
        </p:nvSpPr>
        <p:spPr bwMode="auto">
          <a:xfrm>
            <a:off x="4289936" y="3129315"/>
            <a:ext cx="393056" cy="276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[0]</a:t>
            </a:r>
          </a:p>
          <a:p>
            <a:pPr algn="l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[1]</a:t>
            </a:r>
          </a:p>
          <a:p>
            <a:pPr algn="l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[2]</a:t>
            </a:r>
          </a:p>
          <a:p>
            <a:pPr algn="l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[3]</a:t>
            </a:r>
          </a:p>
          <a:p>
            <a:pPr algn="l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[4]</a:t>
            </a:r>
          </a:p>
          <a:p>
            <a:pPr algn="l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[5]</a:t>
            </a:r>
          </a:p>
          <a:p>
            <a:pPr algn="l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[6]</a:t>
            </a:r>
          </a:p>
          <a:p>
            <a:pPr algn="l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[7]</a:t>
            </a:r>
          </a:p>
        </p:txBody>
      </p:sp>
      <p:sp>
        <p:nvSpPr>
          <p:cNvPr id="121" name="Text Box 663"/>
          <p:cNvSpPr txBox="1">
            <a:spLocks noChangeArrowheads="1"/>
          </p:cNvSpPr>
          <p:nvPr/>
        </p:nvSpPr>
        <p:spPr bwMode="auto">
          <a:xfrm>
            <a:off x="5412703" y="3230882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1</a:t>
            </a:r>
          </a:p>
        </p:txBody>
      </p:sp>
      <p:sp>
        <p:nvSpPr>
          <p:cNvPr id="122" name="Text Box 689"/>
          <p:cNvSpPr txBox="1">
            <a:spLocks noChangeArrowheads="1"/>
          </p:cNvSpPr>
          <p:nvPr/>
        </p:nvSpPr>
        <p:spPr bwMode="auto">
          <a:xfrm>
            <a:off x="5399005" y="3544156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0</a:t>
            </a:r>
          </a:p>
        </p:txBody>
      </p:sp>
      <p:sp>
        <p:nvSpPr>
          <p:cNvPr id="123" name="Text Box 690"/>
          <p:cNvSpPr txBox="1">
            <a:spLocks noChangeArrowheads="1"/>
          </p:cNvSpPr>
          <p:nvPr/>
        </p:nvSpPr>
        <p:spPr bwMode="auto">
          <a:xfrm>
            <a:off x="5399005" y="3877086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0</a:t>
            </a:r>
          </a:p>
        </p:txBody>
      </p:sp>
      <p:sp>
        <p:nvSpPr>
          <p:cNvPr id="124" name="Text Box 691"/>
          <p:cNvSpPr txBox="1">
            <a:spLocks noChangeArrowheads="1"/>
          </p:cNvSpPr>
          <p:nvPr/>
        </p:nvSpPr>
        <p:spPr bwMode="auto">
          <a:xfrm>
            <a:off x="5399005" y="4207415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125" name="Text Box 692"/>
          <p:cNvSpPr txBox="1">
            <a:spLocks noChangeArrowheads="1"/>
          </p:cNvSpPr>
          <p:nvPr/>
        </p:nvSpPr>
        <p:spPr bwMode="auto">
          <a:xfrm>
            <a:off x="5399005" y="4519644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1</a:t>
            </a:r>
          </a:p>
        </p:txBody>
      </p:sp>
      <p:sp>
        <p:nvSpPr>
          <p:cNvPr id="126" name="Text Box 693"/>
          <p:cNvSpPr txBox="1">
            <a:spLocks noChangeArrowheads="1"/>
          </p:cNvSpPr>
          <p:nvPr/>
        </p:nvSpPr>
        <p:spPr bwMode="auto">
          <a:xfrm>
            <a:off x="5399005" y="4847711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127" name="Text Box 694"/>
          <p:cNvSpPr txBox="1">
            <a:spLocks noChangeArrowheads="1"/>
          </p:cNvSpPr>
          <p:nvPr/>
        </p:nvSpPr>
        <p:spPr bwMode="auto">
          <a:xfrm>
            <a:off x="5399005" y="5175777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2</a:t>
            </a:r>
          </a:p>
        </p:txBody>
      </p:sp>
      <p:sp>
        <p:nvSpPr>
          <p:cNvPr id="128" name="Text Box 695"/>
          <p:cNvSpPr txBox="1">
            <a:spLocks noChangeArrowheads="1"/>
          </p:cNvSpPr>
          <p:nvPr/>
        </p:nvSpPr>
        <p:spPr bwMode="auto">
          <a:xfrm>
            <a:off x="5399005" y="5503845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3</a:t>
            </a:r>
          </a:p>
        </p:txBody>
      </p:sp>
      <p:sp>
        <p:nvSpPr>
          <p:cNvPr id="129" name="Text Box 696"/>
          <p:cNvSpPr txBox="1">
            <a:spLocks noChangeArrowheads="1"/>
          </p:cNvSpPr>
          <p:nvPr/>
        </p:nvSpPr>
        <p:spPr bwMode="auto">
          <a:xfrm>
            <a:off x="6278390" y="5503845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4</a:t>
            </a:r>
          </a:p>
        </p:txBody>
      </p:sp>
      <p:sp>
        <p:nvSpPr>
          <p:cNvPr id="130" name="Text Box 697"/>
          <p:cNvSpPr txBox="1">
            <a:spLocks noChangeArrowheads="1"/>
          </p:cNvSpPr>
          <p:nvPr/>
        </p:nvSpPr>
        <p:spPr bwMode="auto">
          <a:xfrm>
            <a:off x="6278390" y="5178041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131" name="Text Box 698"/>
          <p:cNvSpPr txBox="1">
            <a:spLocks noChangeArrowheads="1"/>
          </p:cNvSpPr>
          <p:nvPr/>
        </p:nvSpPr>
        <p:spPr bwMode="auto">
          <a:xfrm>
            <a:off x="6278390" y="4868073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132" name="Text Box 699"/>
          <p:cNvSpPr txBox="1">
            <a:spLocks noChangeArrowheads="1"/>
          </p:cNvSpPr>
          <p:nvPr/>
        </p:nvSpPr>
        <p:spPr bwMode="auto">
          <a:xfrm>
            <a:off x="6278390" y="4537744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133" name="Text Box 700"/>
          <p:cNvSpPr txBox="1">
            <a:spLocks noChangeArrowheads="1"/>
          </p:cNvSpPr>
          <p:nvPr/>
        </p:nvSpPr>
        <p:spPr bwMode="auto">
          <a:xfrm>
            <a:off x="6278390" y="4216465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7</a:t>
            </a:r>
          </a:p>
        </p:txBody>
      </p:sp>
      <p:sp>
        <p:nvSpPr>
          <p:cNvPr id="134" name="Text Box 701"/>
          <p:cNvSpPr txBox="1">
            <a:spLocks noChangeArrowheads="1"/>
          </p:cNvSpPr>
          <p:nvPr/>
        </p:nvSpPr>
        <p:spPr bwMode="auto">
          <a:xfrm>
            <a:off x="6278390" y="3874824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5</a:t>
            </a:r>
          </a:p>
        </p:txBody>
      </p:sp>
      <p:sp>
        <p:nvSpPr>
          <p:cNvPr id="135" name="Text Box 702"/>
          <p:cNvSpPr txBox="1">
            <a:spLocks noChangeArrowheads="1"/>
          </p:cNvSpPr>
          <p:nvPr/>
        </p:nvSpPr>
        <p:spPr bwMode="auto">
          <a:xfrm>
            <a:off x="6278390" y="3544156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3</a:t>
            </a:r>
          </a:p>
        </p:txBody>
      </p:sp>
      <p:sp>
        <p:nvSpPr>
          <p:cNvPr id="136" name="Text Box 703"/>
          <p:cNvSpPr txBox="1">
            <a:spLocks noChangeArrowheads="1"/>
          </p:cNvSpPr>
          <p:nvPr/>
        </p:nvSpPr>
        <p:spPr bwMode="auto">
          <a:xfrm>
            <a:off x="6278390" y="3235670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2</a:t>
            </a:r>
          </a:p>
        </p:txBody>
      </p:sp>
      <p:sp>
        <p:nvSpPr>
          <p:cNvPr id="137" name="Text Box 712"/>
          <p:cNvSpPr txBox="1">
            <a:spLocks noChangeArrowheads="1"/>
          </p:cNvSpPr>
          <p:nvPr/>
        </p:nvSpPr>
        <p:spPr bwMode="auto">
          <a:xfrm>
            <a:off x="7184231" y="5510632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5</a:t>
            </a:r>
          </a:p>
        </p:txBody>
      </p:sp>
      <p:sp>
        <p:nvSpPr>
          <p:cNvPr id="138" name="Text Box 713"/>
          <p:cNvSpPr txBox="1">
            <a:spLocks noChangeArrowheads="1"/>
          </p:cNvSpPr>
          <p:nvPr/>
        </p:nvSpPr>
        <p:spPr bwMode="auto">
          <a:xfrm>
            <a:off x="7166036" y="3881611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Times New Roman" pitchFamily="18" charset="0"/>
              </a:rPr>
              <a:t>6</a:t>
            </a:r>
          </a:p>
        </p:txBody>
      </p:sp>
      <p:sp>
        <p:nvSpPr>
          <p:cNvPr id="139" name="Text Box 714"/>
          <p:cNvSpPr txBox="1">
            <a:spLocks noChangeArrowheads="1"/>
          </p:cNvSpPr>
          <p:nvPr/>
        </p:nvSpPr>
        <p:spPr bwMode="auto">
          <a:xfrm>
            <a:off x="7166036" y="3613497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4</a:t>
            </a:r>
          </a:p>
        </p:txBody>
      </p:sp>
      <p:sp>
        <p:nvSpPr>
          <p:cNvPr id="140" name="Text Box 717"/>
          <p:cNvSpPr txBox="1">
            <a:spLocks noChangeArrowheads="1"/>
          </p:cNvSpPr>
          <p:nvPr/>
        </p:nvSpPr>
        <p:spPr bwMode="auto">
          <a:xfrm>
            <a:off x="8023173" y="5503845"/>
            <a:ext cx="274434" cy="4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Times New Roman" pitchFamily="18" charset="0"/>
              </a:rPr>
              <a:t>6</a:t>
            </a:r>
          </a:p>
        </p:txBody>
      </p:sp>
      <p:sp>
        <p:nvSpPr>
          <p:cNvPr id="141" name="Text Box 721"/>
          <p:cNvSpPr txBox="1">
            <a:spLocks noChangeArrowheads="1"/>
          </p:cNvSpPr>
          <p:nvPr/>
        </p:nvSpPr>
        <p:spPr bwMode="auto">
          <a:xfrm>
            <a:off x="4538348" y="2911714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itchFamily="18" charset="0"/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Times New Roman" pitchFamily="18" charset="0"/>
              </a:rPr>
              <a:t>graph</a:t>
            </a:r>
          </a:p>
        </p:txBody>
      </p:sp>
      <p:cxnSp>
        <p:nvCxnSpPr>
          <p:cNvPr id="142" name="직선 연결선 141"/>
          <p:cNvCxnSpPr>
            <a:endCxn id="67" idx="1"/>
          </p:cNvCxnSpPr>
          <p:nvPr/>
        </p:nvCxnSpPr>
        <p:spPr bwMode="auto">
          <a:xfrm flipH="1">
            <a:off x="6534937" y="3294805"/>
            <a:ext cx="349388" cy="210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직선 연결선 142"/>
          <p:cNvCxnSpPr/>
          <p:nvPr/>
        </p:nvCxnSpPr>
        <p:spPr bwMode="auto">
          <a:xfrm flipH="1">
            <a:off x="6534937" y="4268705"/>
            <a:ext cx="349388" cy="210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/>
          <p:cNvCxnSpPr/>
          <p:nvPr/>
        </p:nvCxnSpPr>
        <p:spPr bwMode="auto">
          <a:xfrm flipH="1">
            <a:off x="6534936" y="4594510"/>
            <a:ext cx="349388" cy="210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직선 연결선 144"/>
          <p:cNvCxnSpPr/>
          <p:nvPr/>
        </p:nvCxnSpPr>
        <p:spPr bwMode="auto">
          <a:xfrm flipH="1">
            <a:off x="6541259" y="4916195"/>
            <a:ext cx="349388" cy="210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직선 연결선 145"/>
          <p:cNvCxnSpPr/>
          <p:nvPr/>
        </p:nvCxnSpPr>
        <p:spPr bwMode="auto">
          <a:xfrm flipH="1">
            <a:off x="6534937" y="5242622"/>
            <a:ext cx="349388" cy="210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직선 연결선 146"/>
          <p:cNvCxnSpPr/>
          <p:nvPr/>
        </p:nvCxnSpPr>
        <p:spPr bwMode="auto">
          <a:xfrm flipH="1">
            <a:off x="7431989" y="3614089"/>
            <a:ext cx="349388" cy="210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직선 연결선 147"/>
          <p:cNvCxnSpPr/>
          <p:nvPr/>
        </p:nvCxnSpPr>
        <p:spPr bwMode="auto">
          <a:xfrm flipH="1">
            <a:off x="7422747" y="3939406"/>
            <a:ext cx="349388" cy="210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 flipH="1">
            <a:off x="8286844" y="5564932"/>
            <a:ext cx="349388" cy="210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Line 36"/>
          <p:cNvSpPr>
            <a:spLocks noChangeShapeType="1"/>
          </p:cNvSpPr>
          <p:nvPr/>
        </p:nvSpPr>
        <p:spPr bwMode="auto">
          <a:xfrm flipH="1">
            <a:off x="1595810" y="3165822"/>
            <a:ext cx="6858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1" name="Line 37"/>
          <p:cNvSpPr>
            <a:spLocks noChangeShapeType="1"/>
          </p:cNvSpPr>
          <p:nvPr/>
        </p:nvSpPr>
        <p:spPr bwMode="auto">
          <a:xfrm flipH="1">
            <a:off x="859210" y="4080222"/>
            <a:ext cx="57150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2" name="Line 38"/>
          <p:cNvSpPr>
            <a:spLocks noChangeShapeType="1"/>
          </p:cNvSpPr>
          <p:nvPr/>
        </p:nvSpPr>
        <p:spPr bwMode="auto">
          <a:xfrm>
            <a:off x="1443410" y="4105622"/>
            <a:ext cx="48260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3" name="Line 39"/>
          <p:cNvSpPr>
            <a:spLocks noChangeShapeType="1"/>
          </p:cNvSpPr>
          <p:nvPr/>
        </p:nvSpPr>
        <p:spPr bwMode="auto">
          <a:xfrm>
            <a:off x="2332410" y="3178522"/>
            <a:ext cx="87630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4" name="Line 40"/>
          <p:cNvSpPr>
            <a:spLocks noChangeShapeType="1"/>
          </p:cNvSpPr>
          <p:nvPr/>
        </p:nvSpPr>
        <p:spPr bwMode="auto">
          <a:xfrm flipH="1">
            <a:off x="2878510" y="4054822"/>
            <a:ext cx="431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5" name="Line 42"/>
          <p:cNvSpPr>
            <a:spLocks noChangeShapeType="1"/>
          </p:cNvSpPr>
          <p:nvPr/>
        </p:nvSpPr>
        <p:spPr bwMode="auto">
          <a:xfrm>
            <a:off x="3310310" y="4054822"/>
            <a:ext cx="5969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6" name="Line 43"/>
          <p:cNvSpPr>
            <a:spLocks noChangeShapeType="1"/>
          </p:cNvSpPr>
          <p:nvPr/>
        </p:nvSpPr>
        <p:spPr bwMode="auto">
          <a:xfrm>
            <a:off x="935410" y="4842222"/>
            <a:ext cx="14097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7" name="Line 44"/>
          <p:cNvSpPr>
            <a:spLocks noChangeShapeType="1"/>
          </p:cNvSpPr>
          <p:nvPr/>
        </p:nvSpPr>
        <p:spPr bwMode="auto">
          <a:xfrm>
            <a:off x="2014910" y="4854922"/>
            <a:ext cx="3429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8" name="Line 45"/>
          <p:cNvSpPr>
            <a:spLocks noChangeShapeType="1"/>
          </p:cNvSpPr>
          <p:nvPr/>
        </p:nvSpPr>
        <p:spPr bwMode="auto">
          <a:xfrm flipH="1">
            <a:off x="2535610" y="4867622"/>
            <a:ext cx="21590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59" name="Line 46"/>
          <p:cNvSpPr>
            <a:spLocks noChangeShapeType="1"/>
          </p:cNvSpPr>
          <p:nvPr/>
        </p:nvSpPr>
        <p:spPr bwMode="auto">
          <a:xfrm flipH="1">
            <a:off x="2599110" y="4905722"/>
            <a:ext cx="135890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60" name="Oval 5"/>
          <p:cNvSpPr>
            <a:spLocks noChangeArrowheads="1"/>
          </p:cNvSpPr>
          <p:nvPr/>
        </p:nvSpPr>
        <p:spPr bwMode="auto">
          <a:xfrm>
            <a:off x="2586410" y="452472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1" name="Rectangle 6"/>
          <p:cNvSpPr>
            <a:spLocks noChangeArrowheads="1"/>
          </p:cNvSpPr>
          <p:nvPr/>
        </p:nvSpPr>
        <p:spPr bwMode="auto">
          <a:xfrm>
            <a:off x="2648323" y="4564410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5</a:t>
            </a:r>
          </a:p>
        </p:txBody>
      </p:sp>
      <p:sp>
        <p:nvSpPr>
          <p:cNvPr id="162" name="Oval 8"/>
          <p:cNvSpPr>
            <a:spLocks noChangeArrowheads="1"/>
          </p:cNvSpPr>
          <p:nvPr/>
        </p:nvSpPr>
        <p:spPr bwMode="auto">
          <a:xfrm>
            <a:off x="611560" y="451202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63" name="Rectangle 9"/>
          <p:cNvSpPr>
            <a:spLocks noChangeArrowheads="1"/>
          </p:cNvSpPr>
          <p:nvPr/>
        </p:nvSpPr>
        <p:spPr bwMode="auto">
          <a:xfrm>
            <a:off x="673473" y="4553297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zh-TW" altLang="en-US" dirty="0">
                <a:latin typeface="Consolas" pitchFamily="49" charset="0"/>
                <a:ea typeface="PMingLiU" pitchFamily="18" charset="-120"/>
                <a:cs typeface="Consolas" pitchFamily="49" charset="0"/>
              </a:rPr>
              <a:t>3</a:t>
            </a:r>
          </a:p>
        </p:txBody>
      </p:sp>
      <p:sp>
        <p:nvSpPr>
          <p:cNvPr id="164" name="Oval 14"/>
          <p:cNvSpPr>
            <a:spLocks noChangeArrowheads="1"/>
          </p:cNvSpPr>
          <p:nvPr/>
        </p:nvSpPr>
        <p:spPr bwMode="auto">
          <a:xfrm>
            <a:off x="3761160" y="451202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" name="Rectangle 15"/>
          <p:cNvSpPr>
            <a:spLocks noChangeArrowheads="1"/>
          </p:cNvSpPr>
          <p:nvPr/>
        </p:nvSpPr>
        <p:spPr bwMode="auto">
          <a:xfrm>
            <a:off x="3823073" y="4551710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6</a:t>
            </a:r>
          </a:p>
        </p:txBody>
      </p:sp>
      <p:sp>
        <p:nvSpPr>
          <p:cNvPr id="166" name="Oval 27"/>
          <p:cNvSpPr>
            <a:spLocks noChangeArrowheads="1"/>
          </p:cNvSpPr>
          <p:nvPr/>
        </p:nvSpPr>
        <p:spPr bwMode="auto">
          <a:xfrm>
            <a:off x="1703760" y="455012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" name="Rectangle 28"/>
          <p:cNvSpPr>
            <a:spLocks noChangeArrowheads="1"/>
          </p:cNvSpPr>
          <p:nvPr/>
        </p:nvSpPr>
        <p:spPr bwMode="auto">
          <a:xfrm>
            <a:off x="1765673" y="4589810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4</a:t>
            </a:r>
          </a:p>
        </p:txBody>
      </p:sp>
      <p:sp>
        <p:nvSpPr>
          <p:cNvPr id="168" name="Oval 18"/>
          <p:cNvSpPr>
            <a:spLocks noChangeArrowheads="1"/>
          </p:cNvSpPr>
          <p:nvPr/>
        </p:nvSpPr>
        <p:spPr bwMode="auto">
          <a:xfrm>
            <a:off x="1259260" y="369287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" name="Rectangle 19"/>
          <p:cNvSpPr>
            <a:spLocks noChangeArrowheads="1"/>
          </p:cNvSpPr>
          <p:nvPr/>
        </p:nvSpPr>
        <p:spPr bwMode="auto">
          <a:xfrm>
            <a:off x="1338635" y="3732560"/>
            <a:ext cx="30938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zh-TW" altLang="en-US" dirty="0">
                <a:latin typeface="Consolas" pitchFamily="49" charset="0"/>
                <a:ea typeface="PMingLiU" pitchFamily="18" charset="-120"/>
              </a:rPr>
              <a:t>1</a:t>
            </a:r>
          </a:p>
        </p:txBody>
      </p:sp>
      <p:sp>
        <p:nvSpPr>
          <p:cNvPr id="170" name="Oval 22"/>
          <p:cNvSpPr>
            <a:spLocks noChangeArrowheads="1"/>
          </p:cNvSpPr>
          <p:nvPr/>
        </p:nvSpPr>
        <p:spPr bwMode="auto">
          <a:xfrm>
            <a:off x="3075360" y="368017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1" name="Rectangle 23"/>
          <p:cNvSpPr>
            <a:spLocks noChangeArrowheads="1"/>
          </p:cNvSpPr>
          <p:nvPr/>
        </p:nvSpPr>
        <p:spPr bwMode="auto">
          <a:xfrm>
            <a:off x="3137273" y="3719860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2</a:t>
            </a:r>
          </a:p>
        </p:txBody>
      </p:sp>
      <p:sp>
        <p:nvSpPr>
          <p:cNvPr id="172" name="Oval 11"/>
          <p:cNvSpPr>
            <a:spLocks noChangeArrowheads="1"/>
          </p:cNvSpPr>
          <p:nvPr/>
        </p:nvSpPr>
        <p:spPr bwMode="auto">
          <a:xfrm>
            <a:off x="2059360" y="282927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3" name="Rectangle 12"/>
          <p:cNvSpPr>
            <a:spLocks noChangeArrowheads="1"/>
          </p:cNvSpPr>
          <p:nvPr/>
        </p:nvSpPr>
        <p:spPr bwMode="auto">
          <a:xfrm>
            <a:off x="2121273" y="2868960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zh-TW" altLang="en-US" dirty="0">
                <a:latin typeface="Consolas" pitchFamily="49" charset="0"/>
                <a:ea typeface="PMingLiU" pitchFamily="18" charset="-120"/>
              </a:rPr>
              <a:t>0</a:t>
            </a:r>
          </a:p>
        </p:txBody>
      </p:sp>
      <p:sp>
        <p:nvSpPr>
          <p:cNvPr id="174" name="Oval 30"/>
          <p:cNvSpPr>
            <a:spLocks noChangeArrowheads="1"/>
          </p:cNvSpPr>
          <p:nvPr/>
        </p:nvSpPr>
        <p:spPr bwMode="auto">
          <a:xfrm>
            <a:off x="2249860" y="543277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5" name="Rectangle 31"/>
          <p:cNvSpPr>
            <a:spLocks noChangeArrowheads="1"/>
          </p:cNvSpPr>
          <p:nvPr/>
        </p:nvSpPr>
        <p:spPr bwMode="auto">
          <a:xfrm>
            <a:off x="2311773" y="5472460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7</a:t>
            </a:r>
          </a:p>
        </p:txBody>
      </p:sp>
      <p:sp>
        <p:nvSpPr>
          <p:cNvPr id="176" name="Line 36"/>
          <p:cNvSpPr>
            <a:spLocks noChangeShapeType="1"/>
          </p:cNvSpPr>
          <p:nvPr/>
        </p:nvSpPr>
        <p:spPr bwMode="auto">
          <a:xfrm flipH="1">
            <a:off x="1595699" y="3172025"/>
            <a:ext cx="6858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77" name="Line 37"/>
          <p:cNvSpPr>
            <a:spLocks noChangeShapeType="1"/>
          </p:cNvSpPr>
          <p:nvPr/>
        </p:nvSpPr>
        <p:spPr bwMode="auto">
          <a:xfrm flipH="1">
            <a:off x="859099" y="4086425"/>
            <a:ext cx="57150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78" name="Line 38"/>
          <p:cNvSpPr>
            <a:spLocks noChangeShapeType="1"/>
          </p:cNvSpPr>
          <p:nvPr/>
        </p:nvSpPr>
        <p:spPr bwMode="auto">
          <a:xfrm>
            <a:off x="1443299" y="4111825"/>
            <a:ext cx="48260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79" name="Line 39"/>
          <p:cNvSpPr>
            <a:spLocks noChangeShapeType="1"/>
          </p:cNvSpPr>
          <p:nvPr/>
        </p:nvSpPr>
        <p:spPr bwMode="auto">
          <a:xfrm>
            <a:off x="2332299" y="3184725"/>
            <a:ext cx="87630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0" name="Line 40"/>
          <p:cNvSpPr>
            <a:spLocks noChangeShapeType="1"/>
          </p:cNvSpPr>
          <p:nvPr/>
        </p:nvSpPr>
        <p:spPr bwMode="auto">
          <a:xfrm flipH="1">
            <a:off x="2878399" y="4061025"/>
            <a:ext cx="431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1" name="Line 42"/>
          <p:cNvSpPr>
            <a:spLocks noChangeShapeType="1"/>
          </p:cNvSpPr>
          <p:nvPr/>
        </p:nvSpPr>
        <p:spPr bwMode="auto">
          <a:xfrm>
            <a:off x="3310199" y="4061025"/>
            <a:ext cx="5969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2" name="Line 43"/>
          <p:cNvSpPr>
            <a:spLocks noChangeShapeType="1"/>
          </p:cNvSpPr>
          <p:nvPr/>
        </p:nvSpPr>
        <p:spPr bwMode="auto">
          <a:xfrm>
            <a:off x="935299" y="4848425"/>
            <a:ext cx="14097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3" name="Line 44"/>
          <p:cNvSpPr>
            <a:spLocks noChangeShapeType="1"/>
          </p:cNvSpPr>
          <p:nvPr/>
        </p:nvSpPr>
        <p:spPr bwMode="auto">
          <a:xfrm>
            <a:off x="2014799" y="4861125"/>
            <a:ext cx="3429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" name="Line 45"/>
          <p:cNvSpPr>
            <a:spLocks noChangeShapeType="1"/>
          </p:cNvSpPr>
          <p:nvPr/>
        </p:nvSpPr>
        <p:spPr bwMode="auto">
          <a:xfrm flipH="1">
            <a:off x="2535499" y="4873825"/>
            <a:ext cx="21590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5" name="Line 46"/>
          <p:cNvSpPr>
            <a:spLocks noChangeShapeType="1"/>
          </p:cNvSpPr>
          <p:nvPr/>
        </p:nvSpPr>
        <p:spPr bwMode="auto">
          <a:xfrm flipH="1">
            <a:off x="2598999" y="4911925"/>
            <a:ext cx="135890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6" name="Oval 5"/>
          <p:cNvSpPr>
            <a:spLocks noChangeArrowheads="1"/>
          </p:cNvSpPr>
          <p:nvPr/>
        </p:nvSpPr>
        <p:spPr bwMode="auto">
          <a:xfrm>
            <a:off x="2586299" y="45309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" name="Rectangle 6"/>
          <p:cNvSpPr>
            <a:spLocks noChangeArrowheads="1"/>
          </p:cNvSpPr>
          <p:nvPr/>
        </p:nvSpPr>
        <p:spPr bwMode="auto">
          <a:xfrm>
            <a:off x="2648212" y="457061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5</a:t>
            </a:r>
          </a:p>
        </p:txBody>
      </p:sp>
      <p:sp>
        <p:nvSpPr>
          <p:cNvPr id="188" name="Oval 8"/>
          <p:cNvSpPr>
            <a:spLocks noChangeArrowheads="1"/>
          </p:cNvSpPr>
          <p:nvPr/>
        </p:nvSpPr>
        <p:spPr bwMode="auto">
          <a:xfrm>
            <a:off x="611449" y="4518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89" name="Rectangle 9"/>
          <p:cNvSpPr>
            <a:spLocks noChangeArrowheads="1"/>
          </p:cNvSpPr>
          <p:nvPr/>
        </p:nvSpPr>
        <p:spPr bwMode="auto">
          <a:xfrm>
            <a:off x="673362" y="455950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zh-TW" altLang="en-US" dirty="0">
                <a:latin typeface="Consolas" pitchFamily="49" charset="0"/>
                <a:ea typeface="PMingLiU" pitchFamily="18" charset="-120"/>
                <a:cs typeface="Consolas" pitchFamily="49" charset="0"/>
              </a:rPr>
              <a:t>3</a:t>
            </a:r>
          </a:p>
        </p:txBody>
      </p:sp>
      <p:sp>
        <p:nvSpPr>
          <p:cNvPr id="190" name="Oval 14"/>
          <p:cNvSpPr>
            <a:spLocks noChangeArrowheads="1"/>
          </p:cNvSpPr>
          <p:nvPr/>
        </p:nvSpPr>
        <p:spPr bwMode="auto">
          <a:xfrm>
            <a:off x="3761049" y="4518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1" name="Rectangle 15"/>
          <p:cNvSpPr>
            <a:spLocks noChangeArrowheads="1"/>
          </p:cNvSpPr>
          <p:nvPr/>
        </p:nvSpPr>
        <p:spPr bwMode="auto">
          <a:xfrm>
            <a:off x="3822962" y="455791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6</a:t>
            </a:r>
          </a:p>
        </p:txBody>
      </p:sp>
      <p:sp>
        <p:nvSpPr>
          <p:cNvPr id="192" name="Oval 27"/>
          <p:cNvSpPr>
            <a:spLocks noChangeArrowheads="1"/>
          </p:cNvSpPr>
          <p:nvPr/>
        </p:nvSpPr>
        <p:spPr bwMode="auto">
          <a:xfrm>
            <a:off x="1703649" y="45563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" name="Rectangle 28"/>
          <p:cNvSpPr>
            <a:spLocks noChangeArrowheads="1"/>
          </p:cNvSpPr>
          <p:nvPr/>
        </p:nvSpPr>
        <p:spPr bwMode="auto">
          <a:xfrm>
            <a:off x="1765562" y="459601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4</a:t>
            </a:r>
          </a:p>
        </p:txBody>
      </p:sp>
      <p:sp>
        <p:nvSpPr>
          <p:cNvPr id="194" name="Oval 18"/>
          <p:cNvSpPr>
            <a:spLocks noChangeArrowheads="1"/>
          </p:cNvSpPr>
          <p:nvPr/>
        </p:nvSpPr>
        <p:spPr bwMode="auto">
          <a:xfrm>
            <a:off x="1259149" y="36990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1338524" y="3738763"/>
            <a:ext cx="30938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zh-TW" altLang="en-US" dirty="0">
                <a:latin typeface="Consolas" pitchFamily="49" charset="0"/>
                <a:ea typeface="PMingLiU" pitchFamily="18" charset="-120"/>
              </a:rPr>
              <a:t>1</a:t>
            </a:r>
          </a:p>
        </p:txBody>
      </p:sp>
      <p:sp>
        <p:nvSpPr>
          <p:cNvPr id="196" name="Oval 22"/>
          <p:cNvSpPr>
            <a:spLocks noChangeArrowheads="1"/>
          </p:cNvSpPr>
          <p:nvPr/>
        </p:nvSpPr>
        <p:spPr bwMode="auto">
          <a:xfrm>
            <a:off x="3075249" y="36863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" name="Rectangle 23"/>
          <p:cNvSpPr>
            <a:spLocks noChangeArrowheads="1"/>
          </p:cNvSpPr>
          <p:nvPr/>
        </p:nvSpPr>
        <p:spPr bwMode="auto">
          <a:xfrm>
            <a:off x="3137162" y="372606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2</a:t>
            </a:r>
          </a:p>
        </p:txBody>
      </p:sp>
      <p:sp>
        <p:nvSpPr>
          <p:cNvPr id="198" name="Oval 11"/>
          <p:cNvSpPr>
            <a:spLocks noChangeArrowheads="1"/>
          </p:cNvSpPr>
          <p:nvPr/>
        </p:nvSpPr>
        <p:spPr bwMode="auto">
          <a:xfrm>
            <a:off x="2059249" y="28354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" name="Rectangle 12"/>
          <p:cNvSpPr>
            <a:spLocks noChangeArrowheads="1"/>
          </p:cNvSpPr>
          <p:nvPr/>
        </p:nvSpPr>
        <p:spPr bwMode="auto">
          <a:xfrm>
            <a:off x="2121162" y="287516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zh-TW" altLang="en-US" dirty="0">
                <a:latin typeface="Consolas" pitchFamily="49" charset="0"/>
                <a:ea typeface="PMingLiU" pitchFamily="18" charset="-120"/>
              </a:rPr>
              <a:t>0</a:t>
            </a:r>
          </a:p>
        </p:txBody>
      </p:sp>
      <p:sp>
        <p:nvSpPr>
          <p:cNvPr id="200" name="Oval 30"/>
          <p:cNvSpPr>
            <a:spLocks noChangeArrowheads="1"/>
          </p:cNvSpPr>
          <p:nvPr/>
        </p:nvSpPr>
        <p:spPr bwMode="auto">
          <a:xfrm>
            <a:off x="2249749" y="54389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1" name="Rectangle 31"/>
          <p:cNvSpPr>
            <a:spLocks noChangeArrowheads="1"/>
          </p:cNvSpPr>
          <p:nvPr/>
        </p:nvSpPr>
        <p:spPr bwMode="auto">
          <a:xfrm>
            <a:off x="2311662" y="547866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latinLnBrk="0" hangingPunct="0"/>
            <a:r>
              <a:rPr lang="zh-TW" altLang="en-US">
                <a:latin typeface="Consolas" pitchFamily="49" charset="0"/>
                <a:ea typeface="PMingLiU" pitchFamily="18" charset="-120"/>
              </a:rPr>
              <a:t>7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Depth First Search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FALSE 0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TRUE 1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visited[MAX_VERTICES];</a:t>
            </a:r>
          </a:p>
          <a:p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graph[MAX_VERTICES];</a:t>
            </a:r>
          </a:p>
          <a:p>
            <a:endParaRPr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v)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  <a:cs typeface="Courier New" pitchFamily="49" charset="0"/>
            </a:endParaRPr>
          </a:p>
          <a:p>
            <a:pPr algn="just"/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just"/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w;</a:t>
            </a:r>
          </a:p>
          <a:p>
            <a:pPr algn="just"/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visited[v] = TRUE;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  <a:cs typeface="Courier New" pitchFamily="49" charset="0"/>
            </a:endParaRPr>
          </a:p>
          <a:p>
            <a:pPr algn="just"/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(“%5d”, v);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  <a:cs typeface="Courier New" pitchFamily="49" charset="0"/>
            </a:endParaRPr>
          </a:p>
          <a:p>
            <a:pPr algn="just"/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 (w = graph[v]; w; w = w-&gt;link){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  <a:cs typeface="Courier New" pitchFamily="49" charset="0"/>
            </a:endParaRPr>
          </a:p>
          <a:p>
            <a:pPr algn="just"/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if (!visited[w-&gt;vertex])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  <a:cs typeface="Courier New" pitchFamily="49" charset="0"/>
            </a:endParaRPr>
          </a:p>
          <a:p>
            <a:pPr algn="just"/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(w-&gt;vertex);</a:t>
            </a:r>
          </a:p>
          <a:p>
            <a:pPr algn="just"/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  <a:cs typeface="Courier New" pitchFamily="49" charset="0"/>
            </a:endParaRP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CA017B0-4B39-45EA-9DEC-C604E4D13678}" type="slidenum">
              <a:rPr lang="en-US" altLang="ko-KR"/>
              <a:pPr/>
              <a:t>34</a:t>
            </a:fld>
            <a:r>
              <a:rPr lang="en-US" altLang="ko-KR"/>
              <a:t> -</a:t>
            </a:r>
          </a:p>
        </p:txBody>
      </p:sp>
      <p:sp>
        <p:nvSpPr>
          <p:cNvPr id="68749" name="Text Box 141"/>
          <p:cNvSpPr txBox="1">
            <a:spLocks noChangeArrowheads="1"/>
          </p:cNvSpPr>
          <p:nvPr/>
        </p:nvSpPr>
        <p:spPr bwMode="auto">
          <a:xfrm>
            <a:off x="5416550" y="5667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DFS – </a:t>
            </a:r>
            <a:r>
              <a:rPr lang="en-US" altLang="ko-KR" dirty="0" err="1"/>
              <a:t>dfs</a:t>
            </a:r>
            <a:r>
              <a:rPr lang="en-US" altLang="ko-KR" dirty="0"/>
              <a:t>(0);</a:t>
            </a:r>
          </a:p>
        </p:txBody>
      </p:sp>
      <p:sp>
        <p:nvSpPr>
          <p:cNvPr id="11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0734721-D6C6-4FD8-A1C3-95755ED80F92}" type="slidenum">
              <a:rPr lang="en-US" altLang="ko-KR"/>
              <a:pPr/>
              <a:t>35</a:t>
            </a:fld>
            <a:r>
              <a:rPr lang="en-US" altLang="ko-KR"/>
              <a:t> -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2251075" y="950913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342362" y="100806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1473200" y="1735138"/>
            <a:ext cx="503238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562106" y="1790700"/>
            <a:ext cx="32701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3027363" y="1735138"/>
            <a:ext cx="503237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118650" y="17907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955675" y="260508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1043787" y="26606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1990725" y="2605088"/>
            <a:ext cx="504825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2082806" y="26606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4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3717925" y="260508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3811593" y="26606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662" name="Line 30"/>
          <p:cNvSpPr>
            <a:spLocks noChangeShapeType="1"/>
          </p:cNvSpPr>
          <p:nvPr/>
        </p:nvSpPr>
        <p:spPr bwMode="auto">
          <a:xfrm flipH="1">
            <a:off x="1898650" y="1379538"/>
            <a:ext cx="430213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>
            <a:off x="2674938" y="1379538"/>
            <a:ext cx="431800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 flipH="1">
            <a:off x="1379538" y="2249488"/>
            <a:ext cx="258762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1811338" y="2249488"/>
            <a:ext cx="258762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 flipH="1">
            <a:off x="3006725" y="2249488"/>
            <a:ext cx="1857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3419475" y="2205038"/>
            <a:ext cx="346075" cy="522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2243138" y="3119438"/>
            <a:ext cx="296862" cy="754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 flipH="1">
            <a:off x="2649538" y="3119438"/>
            <a:ext cx="198437" cy="741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1208088" y="3119438"/>
            <a:ext cx="1196975" cy="798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 flipH="1">
            <a:off x="2784475" y="3033713"/>
            <a:ext cx="1012825" cy="896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964847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91" name="Line 59"/>
          <p:cNvSpPr>
            <a:spLocks noChangeShapeType="1"/>
          </p:cNvSpPr>
          <p:nvPr/>
        </p:nvSpPr>
        <p:spPr bwMode="auto">
          <a:xfrm>
            <a:off x="1483960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97" name="Line 65"/>
          <p:cNvSpPr>
            <a:spLocks noChangeShapeType="1"/>
          </p:cNvSpPr>
          <p:nvPr/>
        </p:nvSpPr>
        <p:spPr bwMode="auto">
          <a:xfrm>
            <a:off x="964847" y="6354763"/>
            <a:ext cx="519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02" name="Rectangle 70"/>
          <p:cNvSpPr>
            <a:spLocks noChangeArrowheads="1"/>
          </p:cNvSpPr>
          <p:nvPr/>
        </p:nvSpPr>
        <p:spPr bwMode="auto">
          <a:xfrm>
            <a:off x="1061685" y="5967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04" name="Line 72"/>
          <p:cNvSpPr>
            <a:spLocks noChangeShapeType="1"/>
          </p:cNvSpPr>
          <p:nvPr/>
        </p:nvSpPr>
        <p:spPr bwMode="auto">
          <a:xfrm>
            <a:off x="1955447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05" name="Line 73"/>
          <p:cNvSpPr>
            <a:spLocks noChangeShapeType="1"/>
          </p:cNvSpPr>
          <p:nvPr/>
        </p:nvSpPr>
        <p:spPr bwMode="auto">
          <a:xfrm>
            <a:off x="2485672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11" name="Line 79"/>
          <p:cNvSpPr>
            <a:spLocks noChangeShapeType="1"/>
          </p:cNvSpPr>
          <p:nvPr/>
        </p:nvSpPr>
        <p:spPr bwMode="auto">
          <a:xfrm>
            <a:off x="1968147" y="6354763"/>
            <a:ext cx="51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15" name="Rectangle 83"/>
          <p:cNvSpPr>
            <a:spLocks noChangeArrowheads="1"/>
          </p:cNvSpPr>
          <p:nvPr/>
        </p:nvSpPr>
        <p:spPr bwMode="auto">
          <a:xfrm>
            <a:off x="2064985" y="5667375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63397" y="5967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2946047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3463572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25" name="Line 93"/>
          <p:cNvSpPr>
            <a:spLocks noChangeShapeType="1"/>
          </p:cNvSpPr>
          <p:nvPr/>
        </p:nvSpPr>
        <p:spPr bwMode="auto">
          <a:xfrm>
            <a:off x="2946047" y="6354763"/>
            <a:ext cx="51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28" name="Rectangle 96"/>
          <p:cNvSpPr>
            <a:spLocks noChangeArrowheads="1"/>
          </p:cNvSpPr>
          <p:nvPr/>
        </p:nvSpPr>
        <p:spPr bwMode="auto">
          <a:xfrm>
            <a:off x="3041297" y="53975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29" name="Rectangle 97"/>
          <p:cNvSpPr>
            <a:spLocks noChangeArrowheads="1"/>
          </p:cNvSpPr>
          <p:nvPr/>
        </p:nvSpPr>
        <p:spPr bwMode="auto">
          <a:xfrm>
            <a:off x="3042885" y="5667375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30" name="Rectangle 98"/>
          <p:cNvSpPr>
            <a:spLocks noChangeArrowheads="1"/>
          </p:cNvSpPr>
          <p:nvPr/>
        </p:nvSpPr>
        <p:spPr bwMode="auto">
          <a:xfrm>
            <a:off x="3041297" y="5967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32" name="Line 100"/>
          <p:cNvSpPr>
            <a:spLocks noChangeShapeType="1"/>
          </p:cNvSpPr>
          <p:nvPr/>
        </p:nvSpPr>
        <p:spPr bwMode="auto">
          <a:xfrm>
            <a:off x="3935060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33" name="Line 101"/>
          <p:cNvSpPr>
            <a:spLocks noChangeShapeType="1"/>
          </p:cNvSpPr>
          <p:nvPr/>
        </p:nvSpPr>
        <p:spPr bwMode="auto">
          <a:xfrm>
            <a:off x="4452585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39" name="Line 107"/>
          <p:cNvSpPr>
            <a:spLocks noChangeShapeType="1"/>
          </p:cNvSpPr>
          <p:nvPr/>
        </p:nvSpPr>
        <p:spPr bwMode="auto">
          <a:xfrm>
            <a:off x="3935060" y="6354763"/>
            <a:ext cx="51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41" name="Rectangle 109"/>
          <p:cNvSpPr>
            <a:spLocks noChangeArrowheads="1"/>
          </p:cNvSpPr>
          <p:nvPr/>
        </p:nvSpPr>
        <p:spPr bwMode="auto">
          <a:xfrm>
            <a:off x="4031898" y="516413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42" name="Rectangle 110"/>
          <p:cNvSpPr>
            <a:spLocks noChangeArrowheads="1"/>
          </p:cNvSpPr>
          <p:nvPr/>
        </p:nvSpPr>
        <p:spPr bwMode="auto">
          <a:xfrm>
            <a:off x="4031898" y="5431896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43" name="Rectangle 111"/>
          <p:cNvSpPr>
            <a:spLocks noChangeArrowheads="1"/>
          </p:cNvSpPr>
          <p:nvPr/>
        </p:nvSpPr>
        <p:spPr bwMode="auto">
          <a:xfrm>
            <a:off x="4033485" y="5699654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44" name="Rectangle 112"/>
          <p:cNvSpPr>
            <a:spLocks noChangeArrowheads="1"/>
          </p:cNvSpPr>
          <p:nvPr/>
        </p:nvSpPr>
        <p:spPr bwMode="auto">
          <a:xfrm>
            <a:off x="4031898" y="596741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60" name="Line 128"/>
          <p:cNvSpPr>
            <a:spLocks noChangeShapeType="1"/>
          </p:cNvSpPr>
          <p:nvPr/>
        </p:nvSpPr>
        <p:spPr bwMode="auto">
          <a:xfrm>
            <a:off x="1607785" y="5472113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61" name="Line 129"/>
          <p:cNvSpPr>
            <a:spLocks noChangeShapeType="1"/>
          </p:cNvSpPr>
          <p:nvPr/>
        </p:nvSpPr>
        <p:spPr bwMode="auto">
          <a:xfrm>
            <a:off x="2598385" y="5497513"/>
            <a:ext cx="171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62" name="Line 130"/>
          <p:cNvSpPr>
            <a:spLocks noChangeShapeType="1"/>
          </p:cNvSpPr>
          <p:nvPr/>
        </p:nvSpPr>
        <p:spPr bwMode="auto">
          <a:xfrm>
            <a:off x="3676297" y="5497513"/>
            <a:ext cx="173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63" name="Line 131"/>
          <p:cNvSpPr>
            <a:spLocks noChangeShapeType="1"/>
          </p:cNvSpPr>
          <p:nvPr/>
        </p:nvSpPr>
        <p:spPr bwMode="auto">
          <a:xfrm>
            <a:off x="4654197" y="5497513"/>
            <a:ext cx="171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64" name="Arc 132"/>
          <p:cNvSpPr>
            <a:spLocks/>
          </p:cNvSpPr>
          <p:nvPr/>
        </p:nvSpPr>
        <p:spPr bwMode="auto">
          <a:xfrm>
            <a:off x="1692275" y="1125538"/>
            <a:ext cx="523875" cy="5445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4 w 21825"/>
              <a:gd name="T1" fmla="*/ 23131 h 23131"/>
              <a:gd name="T2" fmla="*/ 21825 w 21825"/>
              <a:gd name="T3" fmla="*/ 1 h 23131"/>
              <a:gd name="T4" fmla="*/ 21600 w 21825"/>
              <a:gd name="T5" fmla="*/ 21600 h 23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25" h="23131" fill="none" extrusionOk="0">
                <a:moveTo>
                  <a:pt x="54" y="23130"/>
                </a:moveTo>
                <a:cubicBezTo>
                  <a:pt x="18" y="22621"/>
                  <a:pt x="0" y="2211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675" y="-1"/>
                  <a:pt x="21750" y="0"/>
                  <a:pt x="21824" y="1"/>
                </a:cubicBezTo>
              </a:path>
              <a:path w="21825" h="23131" stroke="0" extrusionOk="0">
                <a:moveTo>
                  <a:pt x="54" y="23130"/>
                </a:moveTo>
                <a:cubicBezTo>
                  <a:pt x="18" y="22621"/>
                  <a:pt x="0" y="2211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675" y="-1"/>
                  <a:pt x="21750" y="0"/>
                  <a:pt x="21824" y="1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65" name="Arc 133"/>
          <p:cNvSpPr>
            <a:spLocks/>
          </p:cNvSpPr>
          <p:nvPr/>
        </p:nvSpPr>
        <p:spPr bwMode="auto">
          <a:xfrm rot="-577056">
            <a:off x="971550" y="2060575"/>
            <a:ext cx="523875" cy="544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4 w 21825"/>
              <a:gd name="T1" fmla="*/ 23131 h 23131"/>
              <a:gd name="T2" fmla="*/ 21825 w 21825"/>
              <a:gd name="T3" fmla="*/ 1 h 23131"/>
              <a:gd name="T4" fmla="*/ 21600 w 21825"/>
              <a:gd name="T5" fmla="*/ 21600 h 23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25" h="23131" fill="none" extrusionOk="0">
                <a:moveTo>
                  <a:pt x="54" y="23130"/>
                </a:moveTo>
                <a:cubicBezTo>
                  <a:pt x="18" y="22621"/>
                  <a:pt x="0" y="2211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675" y="-1"/>
                  <a:pt x="21750" y="0"/>
                  <a:pt x="21824" y="1"/>
                </a:cubicBezTo>
              </a:path>
              <a:path w="21825" h="23131" stroke="0" extrusionOk="0">
                <a:moveTo>
                  <a:pt x="54" y="23130"/>
                </a:moveTo>
                <a:cubicBezTo>
                  <a:pt x="18" y="22621"/>
                  <a:pt x="0" y="2211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675" y="-1"/>
                  <a:pt x="21750" y="0"/>
                  <a:pt x="21824" y="1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66" name="Arc 134"/>
          <p:cNvSpPr>
            <a:spLocks/>
          </p:cNvSpPr>
          <p:nvPr/>
        </p:nvSpPr>
        <p:spPr bwMode="auto">
          <a:xfrm>
            <a:off x="1116013" y="3214688"/>
            <a:ext cx="1146175" cy="935037"/>
          </a:xfrm>
          <a:custGeom>
            <a:avLst/>
            <a:gdLst>
              <a:gd name="G0" fmla="+- 21600 0 0"/>
              <a:gd name="G1" fmla="+- 2270 0 0"/>
              <a:gd name="G2" fmla="+- 21600 0 0"/>
              <a:gd name="T0" fmla="*/ 32784 w 32784"/>
              <a:gd name="T1" fmla="*/ 20749 h 23870"/>
              <a:gd name="T2" fmla="*/ 120 w 32784"/>
              <a:gd name="T3" fmla="*/ 0 h 23870"/>
              <a:gd name="T4" fmla="*/ 21600 w 32784"/>
              <a:gd name="T5" fmla="*/ 2270 h 23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784" h="23870" fill="none" extrusionOk="0">
                <a:moveTo>
                  <a:pt x="32784" y="20749"/>
                </a:moveTo>
                <a:cubicBezTo>
                  <a:pt x="29410" y="22790"/>
                  <a:pt x="25542" y="23869"/>
                  <a:pt x="21600" y="23870"/>
                </a:cubicBezTo>
                <a:cubicBezTo>
                  <a:pt x="9670" y="23870"/>
                  <a:pt x="0" y="14199"/>
                  <a:pt x="0" y="2270"/>
                </a:cubicBezTo>
                <a:cubicBezTo>
                  <a:pt x="-1" y="1511"/>
                  <a:pt x="39" y="754"/>
                  <a:pt x="119" y="-1"/>
                </a:cubicBezTo>
              </a:path>
              <a:path w="32784" h="23870" stroke="0" extrusionOk="0">
                <a:moveTo>
                  <a:pt x="32784" y="20749"/>
                </a:moveTo>
                <a:cubicBezTo>
                  <a:pt x="29410" y="22790"/>
                  <a:pt x="25542" y="23869"/>
                  <a:pt x="21600" y="23870"/>
                </a:cubicBezTo>
                <a:cubicBezTo>
                  <a:pt x="9670" y="23870"/>
                  <a:pt x="0" y="14199"/>
                  <a:pt x="0" y="2270"/>
                </a:cubicBezTo>
                <a:cubicBezTo>
                  <a:pt x="-1" y="1511"/>
                  <a:pt x="39" y="754"/>
                  <a:pt x="119" y="-1"/>
                </a:cubicBezTo>
                <a:lnTo>
                  <a:pt x="21600" y="227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67" name="Arc 135"/>
          <p:cNvSpPr>
            <a:spLocks/>
          </p:cNvSpPr>
          <p:nvPr/>
        </p:nvSpPr>
        <p:spPr bwMode="auto">
          <a:xfrm rot="993556">
            <a:off x="2087563" y="3221038"/>
            <a:ext cx="344487" cy="43497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68" name="Arc 136"/>
          <p:cNvSpPr>
            <a:spLocks/>
          </p:cNvSpPr>
          <p:nvPr/>
        </p:nvSpPr>
        <p:spPr bwMode="auto">
          <a:xfrm>
            <a:off x="2416175" y="3122613"/>
            <a:ext cx="173038" cy="534987"/>
          </a:xfrm>
          <a:custGeom>
            <a:avLst/>
            <a:gdLst>
              <a:gd name="G0" fmla="+- 225 0 0"/>
              <a:gd name="G1" fmla="+- 21600 0 0"/>
              <a:gd name="G2" fmla="+- 21600 0 0"/>
              <a:gd name="T0" fmla="*/ 0 w 21825"/>
              <a:gd name="T1" fmla="*/ 1 h 33287"/>
              <a:gd name="T2" fmla="*/ 18390 w 21825"/>
              <a:gd name="T3" fmla="*/ 33287 h 33287"/>
              <a:gd name="T4" fmla="*/ 225 w 21825"/>
              <a:gd name="T5" fmla="*/ 21600 h 33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25" h="33287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5744"/>
                  <a:pt x="20632" y="29801"/>
                  <a:pt x="18390" y="33287"/>
                </a:cubicBezTo>
              </a:path>
              <a:path w="21825" h="33287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5744"/>
                  <a:pt x="20632" y="29801"/>
                  <a:pt x="18390" y="33287"/>
                </a:cubicBezTo>
                <a:lnTo>
                  <a:pt x="225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69" name="Arc 137"/>
          <p:cNvSpPr>
            <a:spLocks/>
          </p:cNvSpPr>
          <p:nvPr/>
        </p:nvSpPr>
        <p:spPr bwMode="auto">
          <a:xfrm>
            <a:off x="2700338" y="3141663"/>
            <a:ext cx="296862" cy="596900"/>
          </a:xfrm>
          <a:custGeom>
            <a:avLst/>
            <a:gdLst>
              <a:gd name="G0" fmla="+- 3210 0 0"/>
              <a:gd name="G1" fmla="+- 0 0 0"/>
              <a:gd name="G2" fmla="+- 21600 0 0"/>
              <a:gd name="T0" fmla="*/ 24810 w 24810"/>
              <a:gd name="T1" fmla="*/ 0 h 21600"/>
              <a:gd name="T2" fmla="*/ 0 w 24810"/>
              <a:gd name="T3" fmla="*/ 21360 h 21600"/>
              <a:gd name="T4" fmla="*/ 3210 w 2481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10" h="21600" fill="none" extrusionOk="0">
                <a:moveTo>
                  <a:pt x="24810" y="0"/>
                </a:moveTo>
                <a:cubicBezTo>
                  <a:pt x="24810" y="11929"/>
                  <a:pt x="15139" y="21600"/>
                  <a:pt x="3210" y="21600"/>
                </a:cubicBezTo>
                <a:cubicBezTo>
                  <a:pt x="2135" y="21600"/>
                  <a:pt x="1062" y="21519"/>
                  <a:pt x="-1" y="21360"/>
                </a:cubicBezTo>
              </a:path>
              <a:path w="24810" h="21600" stroke="0" extrusionOk="0">
                <a:moveTo>
                  <a:pt x="24810" y="0"/>
                </a:moveTo>
                <a:cubicBezTo>
                  <a:pt x="24810" y="11929"/>
                  <a:pt x="15139" y="21600"/>
                  <a:pt x="3210" y="21600"/>
                </a:cubicBezTo>
                <a:cubicBezTo>
                  <a:pt x="2135" y="21600"/>
                  <a:pt x="1062" y="21519"/>
                  <a:pt x="-1" y="21360"/>
                </a:cubicBezTo>
                <a:lnTo>
                  <a:pt x="321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70" name="Arc 138"/>
          <p:cNvSpPr>
            <a:spLocks/>
          </p:cNvSpPr>
          <p:nvPr/>
        </p:nvSpPr>
        <p:spPr bwMode="auto">
          <a:xfrm>
            <a:off x="3203575" y="2276475"/>
            <a:ext cx="141288" cy="647700"/>
          </a:xfrm>
          <a:custGeom>
            <a:avLst/>
            <a:gdLst>
              <a:gd name="G0" fmla="+- 14651 0 0"/>
              <a:gd name="G1" fmla="+- 13316 0 0"/>
              <a:gd name="G2" fmla="+- 21600 0 0"/>
              <a:gd name="T0" fmla="*/ 31658 w 36251"/>
              <a:gd name="T1" fmla="*/ 0 h 34916"/>
              <a:gd name="T2" fmla="*/ 0 w 36251"/>
              <a:gd name="T3" fmla="*/ 29187 h 34916"/>
              <a:gd name="T4" fmla="*/ 14651 w 36251"/>
              <a:gd name="T5" fmla="*/ 13316 h 34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251" h="34916" fill="none" extrusionOk="0">
                <a:moveTo>
                  <a:pt x="31658" y="-1"/>
                </a:moveTo>
                <a:cubicBezTo>
                  <a:pt x="34634" y="3800"/>
                  <a:pt x="36251" y="8488"/>
                  <a:pt x="36251" y="13316"/>
                </a:cubicBezTo>
                <a:cubicBezTo>
                  <a:pt x="36251" y="25245"/>
                  <a:pt x="26580" y="34916"/>
                  <a:pt x="14651" y="34916"/>
                </a:cubicBezTo>
                <a:cubicBezTo>
                  <a:pt x="9220" y="34916"/>
                  <a:pt x="3989" y="32870"/>
                  <a:pt x="-1" y="29187"/>
                </a:cubicBezTo>
              </a:path>
              <a:path w="36251" h="34916" stroke="0" extrusionOk="0">
                <a:moveTo>
                  <a:pt x="31658" y="-1"/>
                </a:moveTo>
                <a:cubicBezTo>
                  <a:pt x="34634" y="3800"/>
                  <a:pt x="36251" y="8488"/>
                  <a:pt x="36251" y="13316"/>
                </a:cubicBezTo>
                <a:cubicBezTo>
                  <a:pt x="36251" y="25245"/>
                  <a:pt x="26580" y="34916"/>
                  <a:pt x="14651" y="34916"/>
                </a:cubicBezTo>
                <a:cubicBezTo>
                  <a:pt x="9220" y="34916"/>
                  <a:pt x="3989" y="32870"/>
                  <a:pt x="-1" y="29187"/>
                </a:cubicBezTo>
                <a:lnTo>
                  <a:pt x="14651" y="13316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71" name="Arc 139"/>
          <p:cNvSpPr>
            <a:spLocks/>
          </p:cNvSpPr>
          <p:nvPr/>
        </p:nvSpPr>
        <p:spPr bwMode="auto">
          <a:xfrm>
            <a:off x="3513138" y="1966913"/>
            <a:ext cx="603250" cy="665162"/>
          </a:xfrm>
          <a:custGeom>
            <a:avLst/>
            <a:gdLst>
              <a:gd name="G0" fmla="+- 0 0 0"/>
              <a:gd name="G1" fmla="+- 21576 0 0"/>
              <a:gd name="G2" fmla="+- 21600 0 0"/>
              <a:gd name="T0" fmla="*/ 1027 w 21600"/>
              <a:gd name="T1" fmla="*/ 0 h 27520"/>
              <a:gd name="T2" fmla="*/ 20766 w 21600"/>
              <a:gd name="T3" fmla="*/ 27520 h 27520"/>
              <a:gd name="T4" fmla="*/ 0 w 21600"/>
              <a:gd name="T5" fmla="*/ 21576 h 27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520" fill="none" extrusionOk="0">
                <a:moveTo>
                  <a:pt x="1026" y="0"/>
                </a:moveTo>
                <a:cubicBezTo>
                  <a:pt x="12544" y="548"/>
                  <a:pt x="21600" y="10045"/>
                  <a:pt x="21600" y="21576"/>
                </a:cubicBezTo>
                <a:cubicBezTo>
                  <a:pt x="21600" y="23586"/>
                  <a:pt x="21319" y="25587"/>
                  <a:pt x="20766" y="27520"/>
                </a:cubicBezTo>
              </a:path>
              <a:path w="21600" h="27520" stroke="0" extrusionOk="0">
                <a:moveTo>
                  <a:pt x="1026" y="0"/>
                </a:moveTo>
                <a:cubicBezTo>
                  <a:pt x="12544" y="548"/>
                  <a:pt x="21600" y="10045"/>
                  <a:pt x="21600" y="21576"/>
                </a:cubicBezTo>
                <a:cubicBezTo>
                  <a:pt x="21600" y="23586"/>
                  <a:pt x="21319" y="25587"/>
                  <a:pt x="20766" y="27520"/>
                </a:cubicBezTo>
                <a:lnTo>
                  <a:pt x="0" y="21576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72" name="Line 140"/>
          <p:cNvSpPr>
            <a:spLocks noChangeShapeType="1"/>
          </p:cNvSpPr>
          <p:nvPr/>
        </p:nvSpPr>
        <p:spPr bwMode="auto">
          <a:xfrm>
            <a:off x="5516210" y="5497513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60" name="Oval 28"/>
          <p:cNvSpPr>
            <a:spLocks noChangeArrowheads="1"/>
          </p:cNvSpPr>
          <p:nvPr/>
        </p:nvSpPr>
        <p:spPr bwMode="auto">
          <a:xfrm>
            <a:off x="2349500" y="3803650"/>
            <a:ext cx="503238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2440787" y="385921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2681288" y="2605088"/>
            <a:ext cx="504825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2786069" y="26606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69782" name="Text Box 150"/>
          <p:cNvSpPr txBox="1">
            <a:spLocks noChangeArrowheads="1"/>
          </p:cNvSpPr>
          <p:nvPr/>
        </p:nvSpPr>
        <p:spPr bwMode="auto">
          <a:xfrm>
            <a:off x="1692275" y="98107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9783" name="Text Box 151"/>
          <p:cNvSpPr txBox="1">
            <a:spLocks noChangeArrowheads="1"/>
          </p:cNvSpPr>
          <p:nvPr/>
        </p:nvSpPr>
        <p:spPr bwMode="auto">
          <a:xfrm>
            <a:off x="900113" y="191611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9784" name="Text Box 152"/>
          <p:cNvSpPr txBox="1">
            <a:spLocks noChangeArrowheads="1"/>
          </p:cNvSpPr>
          <p:nvPr/>
        </p:nvSpPr>
        <p:spPr bwMode="auto">
          <a:xfrm>
            <a:off x="903288" y="356393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9785" name="Text Box 153"/>
          <p:cNvSpPr txBox="1">
            <a:spLocks noChangeArrowheads="1"/>
          </p:cNvSpPr>
          <p:nvPr/>
        </p:nvSpPr>
        <p:spPr bwMode="auto">
          <a:xfrm>
            <a:off x="1857375" y="32131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i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9786" name="Text Box 154"/>
          <p:cNvSpPr txBox="1">
            <a:spLocks noChangeArrowheads="1"/>
          </p:cNvSpPr>
          <p:nvPr/>
        </p:nvSpPr>
        <p:spPr bwMode="auto">
          <a:xfrm>
            <a:off x="3059113" y="314166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9787" name="Text Box 155"/>
          <p:cNvSpPr txBox="1">
            <a:spLocks noChangeArrowheads="1"/>
          </p:cNvSpPr>
          <p:nvPr/>
        </p:nvSpPr>
        <p:spPr bwMode="auto">
          <a:xfrm>
            <a:off x="3276600" y="249237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9788" name="Text Box 156"/>
          <p:cNvSpPr txBox="1">
            <a:spLocks noChangeArrowheads="1"/>
          </p:cNvSpPr>
          <p:nvPr/>
        </p:nvSpPr>
        <p:spPr bwMode="auto">
          <a:xfrm>
            <a:off x="3884613" y="176371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69789" name="Text Box 157"/>
          <p:cNvSpPr txBox="1">
            <a:spLocks noChangeArrowheads="1"/>
          </p:cNvSpPr>
          <p:nvPr/>
        </p:nvSpPr>
        <p:spPr bwMode="auto">
          <a:xfrm>
            <a:off x="2484438" y="3062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i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9746" name="Line 114"/>
          <p:cNvSpPr>
            <a:spLocks noChangeShapeType="1"/>
          </p:cNvSpPr>
          <p:nvPr/>
        </p:nvSpPr>
        <p:spPr bwMode="auto">
          <a:xfrm>
            <a:off x="4912960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47" name="Line 115"/>
          <p:cNvSpPr>
            <a:spLocks noChangeShapeType="1"/>
          </p:cNvSpPr>
          <p:nvPr/>
        </p:nvSpPr>
        <p:spPr bwMode="auto">
          <a:xfrm>
            <a:off x="5430485" y="4365625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753" name="Line 121"/>
          <p:cNvSpPr>
            <a:spLocks noChangeShapeType="1"/>
          </p:cNvSpPr>
          <p:nvPr/>
        </p:nvSpPr>
        <p:spPr bwMode="auto">
          <a:xfrm>
            <a:off x="4912960" y="6354763"/>
            <a:ext cx="51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Line 114"/>
          <p:cNvSpPr>
            <a:spLocks noChangeShapeType="1"/>
          </p:cNvSpPr>
          <p:nvPr/>
        </p:nvSpPr>
        <p:spPr bwMode="auto">
          <a:xfrm>
            <a:off x="5772864" y="4379490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Line 115"/>
          <p:cNvSpPr>
            <a:spLocks noChangeShapeType="1"/>
          </p:cNvSpPr>
          <p:nvPr/>
        </p:nvSpPr>
        <p:spPr bwMode="auto">
          <a:xfrm>
            <a:off x="6290389" y="4379490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Line 121"/>
          <p:cNvSpPr>
            <a:spLocks noChangeShapeType="1"/>
          </p:cNvSpPr>
          <p:nvPr/>
        </p:nvSpPr>
        <p:spPr bwMode="auto">
          <a:xfrm>
            <a:off x="5772864" y="6368628"/>
            <a:ext cx="51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Line 140"/>
          <p:cNvSpPr>
            <a:spLocks noChangeShapeType="1"/>
          </p:cNvSpPr>
          <p:nvPr/>
        </p:nvSpPr>
        <p:spPr bwMode="auto">
          <a:xfrm>
            <a:off x="6294829" y="5497513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Line 114"/>
          <p:cNvSpPr>
            <a:spLocks noChangeShapeType="1"/>
          </p:cNvSpPr>
          <p:nvPr/>
        </p:nvSpPr>
        <p:spPr bwMode="auto">
          <a:xfrm>
            <a:off x="6551483" y="4379491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Line 115"/>
          <p:cNvSpPr>
            <a:spLocks noChangeShapeType="1"/>
          </p:cNvSpPr>
          <p:nvPr/>
        </p:nvSpPr>
        <p:spPr bwMode="auto">
          <a:xfrm>
            <a:off x="7069008" y="4379491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Line 121"/>
          <p:cNvSpPr>
            <a:spLocks noChangeShapeType="1"/>
          </p:cNvSpPr>
          <p:nvPr/>
        </p:nvSpPr>
        <p:spPr bwMode="auto">
          <a:xfrm>
            <a:off x="6551483" y="6368629"/>
            <a:ext cx="51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Line 114"/>
          <p:cNvSpPr>
            <a:spLocks noChangeShapeType="1"/>
          </p:cNvSpPr>
          <p:nvPr/>
        </p:nvSpPr>
        <p:spPr bwMode="auto">
          <a:xfrm>
            <a:off x="7501056" y="4392190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Line 115"/>
          <p:cNvSpPr>
            <a:spLocks noChangeShapeType="1"/>
          </p:cNvSpPr>
          <p:nvPr/>
        </p:nvSpPr>
        <p:spPr bwMode="auto">
          <a:xfrm>
            <a:off x="8018581" y="4392190"/>
            <a:ext cx="0" cy="200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Line 121"/>
          <p:cNvSpPr>
            <a:spLocks noChangeShapeType="1"/>
          </p:cNvSpPr>
          <p:nvPr/>
        </p:nvSpPr>
        <p:spPr bwMode="auto">
          <a:xfrm>
            <a:off x="7501056" y="6381328"/>
            <a:ext cx="51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23"/>
          <p:cNvSpPr>
            <a:spLocks noChangeArrowheads="1"/>
          </p:cNvSpPr>
          <p:nvPr/>
        </p:nvSpPr>
        <p:spPr bwMode="auto">
          <a:xfrm>
            <a:off x="7585479" y="5117181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37" name="Rectangle 124"/>
          <p:cNvSpPr>
            <a:spLocks noChangeArrowheads="1"/>
          </p:cNvSpPr>
          <p:nvPr/>
        </p:nvSpPr>
        <p:spPr bwMode="auto">
          <a:xfrm>
            <a:off x="7585479" y="5409446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38" name="Rectangle 125"/>
          <p:cNvSpPr>
            <a:spLocks noChangeArrowheads="1"/>
          </p:cNvSpPr>
          <p:nvPr/>
        </p:nvSpPr>
        <p:spPr bwMode="auto">
          <a:xfrm>
            <a:off x="7585479" y="5701711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39" name="Rectangle 126"/>
          <p:cNvSpPr>
            <a:spLocks noChangeArrowheads="1"/>
          </p:cNvSpPr>
          <p:nvPr/>
        </p:nvSpPr>
        <p:spPr bwMode="auto">
          <a:xfrm>
            <a:off x="7585479" y="599397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0" name="Rectangle 158"/>
          <p:cNvSpPr>
            <a:spLocks noChangeArrowheads="1"/>
          </p:cNvSpPr>
          <p:nvPr/>
        </p:nvSpPr>
        <p:spPr bwMode="auto">
          <a:xfrm>
            <a:off x="7585479" y="485338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1" name="Rectangle 158"/>
          <p:cNvSpPr>
            <a:spLocks noChangeArrowheads="1"/>
          </p:cNvSpPr>
          <p:nvPr/>
        </p:nvSpPr>
        <p:spPr bwMode="auto">
          <a:xfrm>
            <a:off x="7585479" y="4524231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2" name="Rectangle 158"/>
          <p:cNvSpPr>
            <a:spLocks noChangeArrowheads="1"/>
          </p:cNvSpPr>
          <p:nvPr/>
        </p:nvSpPr>
        <p:spPr bwMode="auto">
          <a:xfrm>
            <a:off x="7585479" y="4240386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3" name="Rectangle 123"/>
          <p:cNvSpPr>
            <a:spLocks noChangeArrowheads="1"/>
          </p:cNvSpPr>
          <p:nvPr/>
        </p:nvSpPr>
        <p:spPr bwMode="auto">
          <a:xfrm>
            <a:off x="6670868" y="516565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4" name="Rectangle 124"/>
          <p:cNvSpPr>
            <a:spLocks noChangeArrowheads="1"/>
          </p:cNvSpPr>
          <p:nvPr/>
        </p:nvSpPr>
        <p:spPr bwMode="auto">
          <a:xfrm>
            <a:off x="6670868" y="5457923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5" name="Rectangle 125"/>
          <p:cNvSpPr>
            <a:spLocks noChangeArrowheads="1"/>
          </p:cNvSpPr>
          <p:nvPr/>
        </p:nvSpPr>
        <p:spPr bwMode="auto">
          <a:xfrm>
            <a:off x="6670868" y="575018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6" name="Rectangle 126"/>
          <p:cNvSpPr>
            <a:spLocks noChangeArrowheads="1"/>
          </p:cNvSpPr>
          <p:nvPr/>
        </p:nvSpPr>
        <p:spPr bwMode="auto">
          <a:xfrm>
            <a:off x="6670868" y="6042455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7" name="Rectangle 158"/>
          <p:cNvSpPr>
            <a:spLocks noChangeArrowheads="1"/>
          </p:cNvSpPr>
          <p:nvPr/>
        </p:nvSpPr>
        <p:spPr bwMode="auto">
          <a:xfrm>
            <a:off x="6670868" y="485338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8" name="Rectangle 158"/>
          <p:cNvSpPr>
            <a:spLocks noChangeArrowheads="1"/>
          </p:cNvSpPr>
          <p:nvPr/>
        </p:nvSpPr>
        <p:spPr bwMode="auto">
          <a:xfrm>
            <a:off x="6670868" y="4524231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9" name="Rectangle 123"/>
          <p:cNvSpPr>
            <a:spLocks noChangeArrowheads="1"/>
          </p:cNvSpPr>
          <p:nvPr/>
        </p:nvSpPr>
        <p:spPr bwMode="auto">
          <a:xfrm>
            <a:off x="5877887" y="5174125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0" name="Rectangle 124"/>
          <p:cNvSpPr>
            <a:spLocks noChangeArrowheads="1"/>
          </p:cNvSpPr>
          <p:nvPr/>
        </p:nvSpPr>
        <p:spPr bwMode="auto">
          <a:xfrm>
            <a:off x="5877887" y="546639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1" name="Rectangle 125"/>
          <p:cNvSpPr>
            <a:spLocks noChangeArrowheads="1"/>
          </p:cNvSpPr>
          <p:nvPr/>
        </p:nvSpPr>
        <p:spPr bwMode="auto">
          <a:xfrm>
            <a:off x="5877887" y="5758655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2" name="Rectangle 126"/>
          <p:cNvSpPr>
            <a:spLocks noChangeArrowheads="1"/>
          </p:cNvSpPr>
          <p:nvPr/>
        </p:nvSpPr>
        <p:spPr bwMode="auto">
          <a:xfrm>
            <a:off x="5877887" y="6050922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3" name="Rectangle 158"/>
          <p:cNvSpPr>
            <a:spLocks noChangeArrowheads="1"/>
          </p:cNvSpPr>
          <p:nvPr/>
        </p:nvSpPr>
        <p:spPr bwMode="auto">
          <a:xfrm>
            <a:off x="5877887" y="485338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4" name="Rectangle 123"/>
          <p:cNvSpPr>
            <a:spLocks noChangeArrowheads="1"/>
          </p:cNvSpPr>
          <p:nvPr/>
        </p:nvSpPr>
        <p:spPr bwMode="auto">
          <a:xfrm>
            <a:off x="5013791" y="5157192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5" name="Rectangle 124"/>
          <p:cNvSpPr>
            <a:spLocks noChangeArrowheads="1"/>
          </p:cNvSpPr>
          <p:nvPr/>
        </p:nvSpPr>
        <p:spPr bwMode="auto">
          <a:xfrm>
            <a:off x="5013791" y="5449457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6" name="Rectangle 125"/>
          <p:cNvSpPr>
            <a:spLocks noChangeArrowheads="1"/>
          </p:cNvSpPr>
          <p:nvPr/>
        </p:nvSpPr>
        <p:spPr bwMode="auto">
          <a:xfrm>
            <a:off x="5013791" y="5741722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7" name="Rectangle 126"/>
          <p:cNvSpPr>
            <a:spLocks noChangeArrowheads="1"/>
          </p:cNvSpPr>
          <p:nvPr/>
        </p:nvSpPr>
        <p:spPr bwMode="auto">
          <a:xfrm>
            <a:off x="5013791" y="6033989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8" name="Rectangle 158"/>
          <p:cNvSpPr>
            <a:spLocks noChangeArrowheads="1"/>
          </p:cNvSpPr>
          <p:nvPr/>
        </p:nvSpPr>
        <p:spPr bwMode="auto">
          <a:xfrm>
            <a:off x="5013791" y="485338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4</a:t>
            </a:r>
            <a:endParaRPr kumimoji="0" lang="en-US" altLang="ko-KR" sz="2000" baseline="-25000" dirty="0"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9" name="Line 140"/>
          <p:cNvSpPr>
            <a:spLocks noChangeShapeType="1"/>
          </p:cNvSpPr>
          <p:nvPr/>
        </p:nvSpPr>
        <p:spPr bwMode="auto">
          <a:xfrm>
            <a:off x="7141016" y="5430309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Line 140"/>
          <p:cNvSpPr>
            <a:spLocks noChangeShapeType="1"/>
          </p:cNvSpPr>
          <p:nvPr/>
        </p:nvSpPr>
        <p:spPr bwMode="auto">
          <a:xfrm>
            <a:off x="8058739" y="5439305"/>
            <a:ext cx="173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3144" y="5229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Breadth First Search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BFS starts at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/>
              <a:t> and marks it as visited</a:t>
            </a:r>
          </a:p>
          <a:p>
            <a:r>
              <a:rPr lang="en-US" sz="2000" dirty="0"/>
              <a:t>It then visits each of vertices on </a:t>
            </a:r>
            <a:r>
              <a:rPr lang="en-US" sz="2000" i="1" dirty="0">
                <a:latin typeface="Times New Roman" pitchFamily="18" charset="0"/>
              </a:rPr>
              <a:t>v</a:t>
            </a:r>
            <a:r>
              <a:rPr lang="en-US" sz="2000" dirty="0"/>
              <a:t>’s adjacency list</a:t>
            </a:r>
          </a:p>
          <a:p>
            <a:r>
              <a:rPr lang="en-US" sz="2000" dirty="0"/>
              <a:t>When all the vertices on </a:t>
            </a:r>
            <a:r>
              <a:rPr lang="en-US" sz="2000" i="1" dirty="0">
                <a:latin typeface="Times New Roman" pitchFamily="18" charset="0"/>
              </a:rPr>
              <a:t>v</a:t>
            </a:r>
            <a:r>
              <a:rPr lang="en-US" sz="2000" dirty="0"/>
              <a:t>’s adjacency list are visited, all the unvisited vertices are visited that are adjacent to the first vertex on </a:t>
            </a:r>
            <a:r>
              <a:rPr lang="en-US" sz="2000" i="1" dirty="0">
                <a:latin typeface="Times New Roman" pitchFamily="18" charset="0"/>
              </a:rPr>
              <a:t>v</a:t>
            </a:r>
            <a:r>
              <a:rPr lang="en-US" sz="2000" dirty="0"/>
              <a:t>’s adjacency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36</a:t>
            </a:fld>
            <a:r>
              <a:rPr lang="en-US" altLang="ko-KR"/>
              <a:t> -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239094" y="2884361"/>
            <a:ext cx="5098777" cy="2857500"/>
            <a:chOff x="4857750" y="4462463"/>
            <a:chExt cx="3444875" cy="1824037"/>
          </a:xfrm>
        </p:grpSpPr>
        <p:sp>
          <p:nvSpPr>
            <p:cNvPr id="5" name="Oval 424"/>
            <p:cNvSpPr>
              <a:spLocks noChangeArrowheads="1"/>
            </p:cNvSpPr>
            <p:nvPr/>
          </p:nvSpPr>
          <p:spPr bwMode="auto">
            <a:xfrm>
              <a:off x="5600700" y="4918075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6" name="Oval 425"/>
            <p:cNvSpPr>
              <a:spLocks noChangeArrowheads="1"/>
            </p:cNvSpPr>
            <p:nvPr/>
          </p:nvSpPr>
          <p:spPr bwMode="auto">
            <a:xfrm>
              <a:off x="6500813" y="4484688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7" name="Rectangle 426"/>
            <p:cNvSpPr>
              <a:spLocks noChangeArrowheads="1"/>
            </p:cNvSpPr>
            <p:nvPr/>
          </p:nvSpPr>
          <p:spPr bwMode="auto">
            <a:xfrm>
              <a:off x="6480175" y="4462463"/>
              <a:ext cx="38100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8" name="Rectangle 427"/>
            <p:cNvSpPr>
              <a:spLocks noChangeArrowheads="1"/>
            </p:cNvSpPr>
            <p:nvPr/>
          </p:nvSpPr>
          <p:spPr bwMode="auto">
            <a:xfrm>
              <a:off x="6591300" y="4529138"/>
              <a:ext cx="86642" cy="1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" name="Rectangle 428"/>
            <p:cNvSpPr>
              <a:spLocks noChangeArrowheads="1"/>
            </p:cNvSpPr>
            <p:nvPr/>
          </p:nvSpPr>
          <p:spPr bwMode="auto">
            <a:xfrm>
              <a:off x="5578475" y="4897438"/>
              <a:ext cx="382588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10" name="Rectangle 429"/>
            <p:cNvSpPr>
              <a:spLocks noChangeArrowheads="1"/>
            </p:cNvSpPr>
            <p:nvPr/>
          </p:nvSpPr>
          <p:spPr bwMode="auto">
            <a:xfrm>
              <a:off x="5691188" y="4962525"/>
              <a:ext cx="86642" cy="1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" name="Oval 430"/>
            <p:cNvSpPr>
              <a:spLocks noChangeArrowheads="1"/>
            </p:cNvSpPr>
            <p:nvPr/>
          </p:nvSpPr>
          <p:spPr bwMode="auto">
            <a:xfrm>
              <a:off x="7313613" y="4918075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12" name="Rectangle 431"/>
            <p:cNvSpPr>
              <a:spLocks noChangeArrowheads="1"/>
            </p:cNvSpPr>
            <p:nvPr/>
          </p:nvSpPr>
          <p:spPr bwMode="auto">
            <a:xfrm>
              <a:off x="7289800" y="4897438"/>
              <a:ext cx="382588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13" name="Rectangle 432"/>
            <p:cNvSpPr>
              <a:spLocks noChangeArrowheads="1"/>
            </p:cNvSpPr>
            <p:nvPr/>
          </p:nvSpPr>
          <p:spPr bwMode="auto">
            <a:xfrm>
              <a:off x="7402513" y="4962525"/>
              <a:ext cx="86642" cy="1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" name="Oval 433"/>
            <p:cNvSpPr>
              <a:spLocks noChangeArrowheads="1"/>
            </p:cNvSpPr>
            <p:nvPr/>
          </p:nvSpPr>
          <p:spPr bwMode="auto">
            <a:xfrm>
              <a:off x="4881563" y="5353050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15" name="Rectangle 434"/>
            <p:cNvSpPr>
              <a:spLocks noChangeArrowheads="1"/>
            </p:cNvSpPr>
            <p:nvPr/>
          </p:nvSpPr>
          <p:spPr bwMode="auto">
            <a:xfrm>
              <a:off x="4857750" y="5330825"/>
              <a:ext cx="3825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16" name="Rectangle 435"/>
            <p:cNvSpPr>
              <a:spLocks noChangeArrowheads="1"/>
            </p:cNvSpPr>
            <p:nvPr/>
          </p:nvSpPr>
          <p:spPr bwMode="auto">
            <a:xfrm>
              <a:off x="4970463" y="5397500"/>
              <a:ext cx="86642" cy="1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" name="Oval 436"/>
            <p:cNvSpPr>
              <a:spLocks noChangeArrowheads="1"/>
            </p:cNvSpPr>
            <p:nvPr/>
          </p:nvSpPr>
          <p:spPr bwMode="auto">
            <a:xfrm>
              <a:off x="6051550" y="5353050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18" name="Rectangle 437"/>
            <p:cNvSpPr>
              <a:spLocks noChangeArrowheads="1"/>
            </p:cNvSpPr>
            <p:nvPr/>
          </p:nvSpPr>
          <p:spPr bwMode="auto">
            <a:xfrm>
              <a:off x="6029325" y="5330825"/>
              <a:ext cx="3825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19" name="Rectangle 438"/>
            <p:cNvSpPr>
              <a:spLocks noChangeArrowheads="1"/>
            </p:cNvSpPr>
            <p:nvPr/>
          </p:nvSpPr>
          <p:spPr bwMode="auto">
            <a:xfrm>
              <a:off x="6140450" y="5397500"/>
              <a:ext cx="86642" cy="1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" name="Oval 439"/>
            <p:cNvSpPr>
              <a:spLocks noChangeArrowheads="1"/>
            </p:cNvSpPr>
            <p:nvPr/>
          </p:nvSpPr>
          <p:spPr bwMode="auto">
            <a:xfrm>
              <a:off x="6861175" y="5353050"/>
              <a:ext cx="269875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21" name="Rectangle 440"/>
            <p:cNvSpPr>
              <a:spLocks noChangeArrowheads="1"/>
            </p:cNvSpPr>
            <p:nvPr/>
          </p:nvSpPr>
          <p:spPr bwMode="auto">
            <a:xfrm>
              <a:off x="6838950" y="5330825"/>
              <a:ext cx="384175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22" name="Rectangle 441"/>
            <p:cNvSpPr>
              <a:spLocks noChangeArrowheads="1"/>
            </p:cNvSpPr>
            <p:nvPr/>
          </p:nvSpPr>
          <p:spPr bwMode="auto">
            <a:xfrm>
              <a:off x="6951663" y="5397500"/>
              <a:ext cx="86642" cy="1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" name="Oval 442"/>
            <p:cNvSpPr>
              <a:spLocks noChangeArrowheads="1"/>
            </p:cNvSpPr>
            <p:nvPr/>
          </p:nvSpPr>
          <p:spPr bwMode="auto">
            <a:xfrm>
              <a:off x="7942263" y="5353050"/>
              <a:ext cx="271462" cy="282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24" name="Rectangle 443"/>
            <p:cNvSpPr>
              <a:spLocks noChangeArrowheads="1"/>
            </p:cNvSpPr>
            <p:nvPr/>
          </p:nvSpPr>
          <p:spPr bwMode="auto">
            <a:xfrm>
              <a:off x="7920038" y="5330825"/>
              <a:ext cx="382587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25" name="Rectangle 444"/>
            <p:cNvSpPr>
              <a:spLocks noChangeArrowheads="1"/>
            </p:cNvSpPr>
            <p:nvPr/>
          </p:nvSpPr>
          <p:spPr bwMode="auto">
            <a:xfrm>
              <a:off x="8032750" y="5397500"/>
              <a:ext cx="86642" cy="1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6" name="Oval 445"/>
            <p:cNvSpPr>
              <a:spLocks noChangeArrowheads="1"/>
            </p:cNvSpPr>
            <p:nvPr/>
          </p:nvSpPr>
          <p:spPr bwMode="auto">
            <a:xfrm>
              <a:off x="6500813" y="5961063"/>
              <a:ext cx="269875" cy="2809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27" name="Line 446"/>
            <p:cNvSpPr>
              <a:spLocks noChangeShapeType="1"/>
            </p:cNvSpPr>
            <p:nvPr/>
          </p:nvSpPr>
          <p:spPr bwMode="auto">
            <a:xfrm flipH="1">
              <a:off x="5848350" y="4679950"/>
              <a:ext cx="652463" cy="303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8" name="Rectangle 447"/>
            <p:cNvSpPr>
              <a:spLocks noChangeArrowheads="1"/>
            </p:cNvSpPr>
            <p:nvPr/>
          </p:nvSpPr>
          <p:spPr bwMode="auto">
            <a:xfrm>
              <a:off x="6480175" y="5938838"/>
              <a:ext cx="38100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29" name="Rectangle 448"/>
            <p:cNvSpPr>
              <a:spLocks noChangeArrowheads="1"/>
            </p:cNvSpPr>
            <p:nvPr/>
          </p:nvSpPr>
          <p:spPr bwMode="auto">
            <a:xfrm>
              <a:off x="6591300" y="6003925"/>
              <a:ext cx="86642" cy="1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" name="Line 449"/>
            <p:cNvSpPr>
              <a:spLocks noChangeShapeType="1"/>
            </p:cNvSpPr>
            <p:nvPr/>
          </p:nvSpPr>
          <p:spPr bwMode="auto">
            <a:xfrm flipH="1">
              <a:off x="5151438" y="5157788"/>
              <a:ext cx="471487" cy="260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Line 450"/>
            <p:cNvSpPr>
              <a:spLocks noChangeShapeType="1"/>
            </p:cNvSpPr>
            <p:nvPr/>
          </p:nvSpPr>
          <p:spPr bwMode="auto">
            <a:xfrm>
              <a:off x="5848350" y="5157788"/>
              <a:ext cx="225425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2" name="Line 451"/>
            <p:cNvSpPr>
              <a:spLocks noChangeShapeType="1"/>
            </p:cNvSpPr>
            <p:nvPr/>
          </p:nvSpPr>
          <p:spPr bwMode="auto">
            <a:xfrm>
              <a:off x="6770688" y="4679950"/>
              <a:ext cx="542925" cy="303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3" name="Line 452"/>
            <p:cNvSpPr>
              <a:spLocks noChangeShapeType="1"/>
            </p:cNvSpPr>
            <p:nvPr/>
          </p:nvSpPr>
          <p:spPr bwMode="auto">
            <a:xfrm>
              <a:off x="7559675" y="5114925"/>
              <a:ext cx="428625" cy="280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4" name="Line 453"/>
            <p:cNvSpPr>
              <a:spLocks noChangeShapeType="1"/>
            </p:cNvSpPr>
            <p:nvPr/>
          </p:nvSpPr>
          <p:spPr bwMode="auto">
            <a:xfrm flipH="1">
              <a:off x="7108825" y="5157788"/>
              <a:ext cx="225425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5" name="Line 454"/>
            <p:cNvSpPr>
              <a:spLocks noChangeShapeType="1"/>
            </p:cNvSpPr>
            <p:nvPr/>
          </p:nvSpPr>
          <p:spPr bwMode="auto">
            <a:xfrm>
              <a:off x="6276975" y="5613400"/>
              <a:ext cx="269875" cy="368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6" name="Line 455"/>
            <p:cNvSpPr>
              <a:spLocks noChangeShapeType="1"/>
            </p:cNvSpPr>
            <p:nvPr/>
          </p:nvSpPr>
          <p:spPr bwMode="auto">
            <a:xfrm>
              <a:off x="5151438" y="5548313"/>
              <a:ext cx="1328737" cy="520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7" name="Line 456"/>
            <p:cNvSpPr>
              <a:spLocks noChangeShapeType="1"/>
            </p:cNvSpPr>
            <p:nvPr/>
          </p:nvSpPr>
          <p:spPr bwMode="auto">
            <a:xfrm flipH="1">
              <a:off x="6726238" y="5635625"/>
              <a:ext cx="203200" cy="368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8" name="Line 457"/>
            <p:cNvSpPr>
              <a:spLocks noChangeShapeType="1"/>
            </p:cNvSpPr>
            <p:nvPr/>
          </p:nvSpPr>
          <p:spPr bwMode="auto">
            <a:xfrm flipH="1">
              <a:off x="6770688" y="5570538"/>
              <a:ext cx="1171575" cy="498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08636" y="311192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ea typeface="신명조"/>
                <a:cs typeface="Consolas" pitchFamily="49" charset="0"/>
              </a:rPr>
              <a:t>0, 1, 2, 3, 4, 5, 6, 7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32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Breadth First Search (2)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queuePointer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vertex;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queuePointer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link;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queuePointer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front, rear;</a:t>
            </a:r>
          </a:p>
          <a:p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37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43722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Breadth First Search (3)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bfs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v)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w;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front = rear = NULL;/* initialize queue */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(“%5d”, v);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visited[v] = TRUE;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addq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(v); </a:t>
            </a:r>
            <a:r>
              <a:rPr lang="en-US" altLang="ko-KR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/* p.159, Chapter 4 */</a:t>
            </a:r>
            <a:endParaRPr lang="en-US" altLang="ko-KR" sz="1800" b="1" dirty="0">
              <a:solidFill>
                <a:srgbClr val="0070C0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while (front) {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 v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deleteq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(); </a:t>
            </a:r>
            <a:r>
              <a:rPr lang="en-US" altLang="ko-KR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/* p.160, Chapter 4 */</a:t>
            </a:r>
            <a:endParaRPr lang="en-US" altLang="ko-KR" sz="1800" b="1" dirty="0">
              <a:solidFill>
                <a:srgbClr val="0070C0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 for (w = graph[v]; w; w = w-&gt;link)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   if (!visited[w-&gt;vertex]) {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(“%5d”, w-&gt;vertex);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addq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(w-&gt;vertex); 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      visited[w-&gt;vertex] = TRUE;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   } /* if */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} /* while */</a:t>
            </a:r>
            <a:endParaRPr lang="en-US" altLang="ko-KR" sz="1800" b="1" dirty="0">
              <a:solidFill>
                <a:schemeClr val="tx1"/>
              </a:solidFill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7AE24C9-B5BD-4EC0-BFBC-BBCC10E94945}" type="slidenum">
              <a:rPr lang="en-US" altLang="ko-KR"/>
              <a:pPr/>
              <a:t>38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2687254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val 220"/>
          <p:cNvSpPr>
            <a:spLocks noChangeArrowheads="1"/>
          </p:cNvSpPr>
          <p:nvPr/>
        </p:nvSpPr>
        <p:spPr bwMode="auto">
          <a:xfrm>
            <a:off x="2556594" y="2386980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Oval 220"/>
          <p:cNvSpPr>
            <a:spLocks noChangeArrowheads="1"/>
          </p:cNvSpPr>
          <p:nvPr/>
        </p:nvSpPr>
        <p:spPr bwMode="auto">
          <a:xfrm>
            <a:off x="1017587" y="2431300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BFS – bfs(0);</a:t>
            </a:r>
          </a:p>
        </p:txBody>
      </p:sp>
      <p:sp>
        <p:nvSpPr>
          <p:cNvPr id="12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8E7665-B270-4E87-84D2-FAFF98AD15C8}" type="slidenum">
              <a:rPr lang="en-US" altLang="ko-KR"/>
              <a:pPr/>
              <a:t>39</a:t>
            </a:fld>
            <a:r>
              <a:rPr lang="en-US" altLang="ko-KR"/>
              <a:t> -</a:t>
            </a:r>
          </a:p>
        </p:txBody>
      </p:sp>
      <p:sp>
        <p:nvSpPr>
          <p:cNvPr id="121" name="Oval 220"/>
          <p:cNvSpPr>
            <a:spLocks noChangeArrowheads="1"/>
          </p:cNvSpPr>
          <p:nvPr/>
        </p:nvSpPr>
        <p:spPr bwMode="auto">
          <a:xfrm>
            <a:off x="1781175" y="1604963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Rectangle 221"/>
          <p:cNvSpPr>
            <a:spLocks noChangeArrowheads="1"/>
          </p:cNvSpPr>
          <p:nvPr/>
        </p:nvSpPr>
        <p:spPr bwMode="auto">
          <a:xfrm>
            <a:off x="1872462" y="166211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23" name="Oval 222"/>
          <p:cNvSpPr>
            <a:spLocks noChangeArrowheads="1"/>
          </p:cNvSpPr>
          <p:nvPr/>
        </p:nvSpPr>
        <p:spPr bwMode="auto">
          <a:xfrm>
            <a:off x="1019026" y="2427288"/>
            <a:ext cx="503238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Rectangle 223"/>
          <p:cNvSpPr>
            <a:spLocks noChangeArrowheads="1"/>
          </p:cNvSpPr>
          <p:nvPr/>
        </p:nvSpPr>
        <p:spPr bwMode="auto">
          <a:xfrm>
            <a:off x="1117606" y="2457450"/>
            <a:ext cx="32701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25" name="Oval 224"/>
          <p:cNvSpPr>
            <a:spLocks noChangeArrowheads="1"/>
          </p:cNvSpPr>
          <p:nvPr/>
        </p:nvSpPr>
        <p:spPr bwMode="auto">
          <a:xfrm>
            <a:off x="2557463" y="2389188"/>
            <a:ext cx="503237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Rectangle 225"/>
          <p:cNvSpPr>
            <a:spLocks noChangeArrowheads="1"/>
          </p:cNvSpPr>
          <p:nvPr/>
        </p:nvSpPr>
        <p:spPr bwMode="auto">
          <a:xfrm>
            <a:off x="2648750" y="24447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27" name="Oval 226"/>
          <p:cNvSpPr>
            <a:spLocks noChangeArrowheads="1"/>
          </p:cNvSpPr>
          <p:nvPr/>
        </p:nvSpPr>
        <p:spPr bwMode="auto">
          <a:xfrm>
            <a:off x="485775" y="325913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227"/>
          <p:cNvSpPr>
            <a:spLocks noChangeArrowheads="1"/>
          </p:cNvSpPr>
          <p:nvPr/>
        </p:nvSpPr>
        <p:spPr bwMode="auto">
          <a:xfrm>
            <a:off x="573887" y="33147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29" name="Oval 228"/>
          <p:cNvSpPr>
            <a:spLocks noChangeArrowheads="1"/>
          </p:cNvSpPr>
          <p:nvPr/>
        </p:nvSpPr>
        <p:spPr bwMode="auto">
          <a:xfrm>
            <a:off x="1520825" y="3259138"/>
            <a:ext cx="504825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Rectangle 229"/>
          <p:cNvSpPr>
            <a:spLocks noChangeArrowheads="1"/>
          </p:cNvSpPr>
          <p:nvPr/>
        </p:nvSpPr>
        <p:spPr bwMode="auto">
          <a:xfrm>
            <a:off x="1612906" y="33147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4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31" name="Oval 230"/>
          <p:cNvSpPr>
            <a:spLocks noChangeArrowheads="1"/>
          </p:cNvSpPr>
          <p:nvPr/>
        </p:nvSpPr>
        <p:spPr bwMode="auto">
          <a:xfrm>
            <a:off x="3222625" y="325913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Rectangle 231"/>
          <p:cNvSpPr>
            <a:spLocks noChangeArrowheads="1"/>
          </p:cNvSpPr>
          <p:nvPr/>
        </p:nvSpPr>
        <p:spPr bwMode="auto">
          <a:xfrm>
            <a:off x="3341693" y="33147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33" name="Line 232"/>
          <p:cNvSpPr>
            <a:spLocks noChangeShapeType="1"/>
          </p:cNvSpPr>
          <p:nvPr/>
        </p:nvSpPr>
        <p:spPr bwMode="auto">
          <a:xfrm flipH="1">
            <a:off x="1428750" y="2033588"/>
            <a:ext cx="430213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Line 233"/>
          <p:cNvSpPr>
            <a:spLocks noChangeShapeType="1"/>
          </p:cNvSpPr>
          <p:nvPr/>
        </p:nvSpPr>
        <p:spPr bwMode="auto">
          <a:xfrm>
            <a:off x="2205038" y="2033588"/>
            <a:ext cx="431800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Line 234"/>
          <p:cNvSpPr>
            <a:spLocks noChangeShapeType="1"/>
          </p:cNvSpPr>
          <p:nvPr/>
        </p:nvSpPr>
        <p:spPr bwMode="auto">
          <a:xfrm flipH="1">
            <a:off x="909638" y="2903538"/>
            <a:ext cx="258762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Line 235"/>
          <p:cNvSpPr>
            <a:spLocks noChangeShapeType="1"/>
          </p:cNvSpPr>
          <p:nvPr/>
        </p:nvSpPr>
        <p:spPr bwMode="auto">
          <a:xfrm>
            <a:off x="1341438" y="2903538"/>
            <a:ext cx="258762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Line 236"/>
          <p:cNvSpPr>
            <a:spLocks noChangeShapeType="1"/>
          </p:cNvSpPr>
          <p:nvPr/>
        </p:nvSpPr>
        <p:spPr bwMode="auto">
          <a:xfrm flipH="1">
            <a:off x="2536825" y="2903538"/>
            <a:ext cx="1857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Line 237"/>
          <p:cNvSpPr>
            <a:spLocks noChangeShapeType="1"/>
          </p:cNvSpPr>
          <p:nvPr/>
        </p:nvSpPr>
        <p:spPr bwMode="auto">
          <a:xfrm>
            <a:off x="2981325" y="2816225"/>
            <a:ext cx="346075" cy="522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Line 238"/>
          <p:cNvSpPr>
            <a:spLocks noChangeShapeType="1"/>
          </p:cNvSpPr>
          <p:nvPr/>
        </p:nvSpPr>
        <p:spPr bwMode="auto">
          <a:xfrm>
            <a:off x="1773238" y="3773488"/>
            <a:ext cx="296862" cy="754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Line 239"/>
          <p:cNvSpPr>
            <a:spLocks noChangeShapeType="1"/>
          </p:cNvSpPr>
          <p:nvPr/>
        </p:nvSpPr>
        <p:spPr bwMode="auto">
          <a:xfrm flipH="1">
            <a:off x="2179638" y="3773488"/>
            <a:ext cx="198437" cy="741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Line 240"/>
          <p:cNvSpPr>
            <a:spLocks noChangeShapeType="1"/>
          </p:cNvSpPr>
          <p:nvPr/>
        </p:nvSpPr>
        <p:spPr bwMode="auto">
          <a:xfrm>
            <a:off x="738188" y="3773488"/>
            <a:ext cx="1196975" cy="798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Line 241"/>
          <p:cNvSpPr>
            <a:spLocks noChangeShapeType="1"/>
          </p:cNvSpPr>
          <p:nvPr/>
        </p:nvSpPr>
        <p:spPr bwMode="auto">
          <a:xfrm flipH="1">
            <a:off x="2314575" y="3687763"/>
            <a:ext cx="1012825" cy="896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Oval 250"/>
          <p:cNvSpPr>
            <a:spLocks noChangeArrowheads="1"/>
          </p:cNvSpPr>
          <p:nvPr/>
        </p:nvSpPr>
        <p:spPr bwMode="auto">
          <a:xfrm>
            <a:off x="1879600" y="4457700"/>
            <a:ext cx="503238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Rectangle 251"/>
          <p:cNvSpPr>
            <a:spLocks noChangeArrowheads="1"/>
          </p:cNvSpPr>
          <p:nvPr/>
        </p:nvSpPr>
        <p:spPr bwMode="auto">
          <a:xfrm>
            <a:off x="1970887" y="451326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5" name="Oval 252"/>
          <p:cNvSpPr>
            <a:spLocks noChangeArrowheads="1"/>
          </p:cNvSpPr>
          <p:nvPr/>
        </p:nvSpPr>
        <p:spPr bwMode="auto">
          <a:xfrm>
            <a:off x="2211388" y="3259138"/>
            <a:ext cx="504825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Rectangle 253"/>
          <p:cNvSpPr>
            <a:spLocks noChangeArrowheads="1"/>
          </p:cNvSpPr>
          <p:nvPr/>
        </p:nvSpPr>
        <p:spPr bwMode="auto">
          <a:xfrm>
            <a:off x="2316169" y="33147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7" name="Rectangle 259"/>
          <p:cNvSpPr>
            <a:spLocks noChangeArrowheads="1"/>
          </p:cNvSpPr>
          <p:nvPr/>
        </p:nvSpPr>
        <p:spPr bwMode="auto">
          <a:xfrm>
            <a:off x="4541914" y="10906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0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48" name="Line 261"/>
          <p:cNvSpPr>
            <a:spLocks noChangeShapeType="1"/>
          </p:cNvSpPr>
          <p:nvPr/>
        </p:nvSpPr>
        <p:spPr bwMode="auto">
          <a:xfrm>
            <a:off x="5054600" y="13335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Line 263"/>
          <p:cNvSpPr>
            <a:spLocks noChangeShapeType="1"/>
          </p:cNvSpPr>
          <p:nvPr/>
        </p:nvSpPr>
        <p:spPr bwMode="auto">
          <a:xfrm>
            <a:off x="5054600" y="17907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Rectangle 268"/>
          <p:cNvSpPr>
            <a:spLocks noChangeArrowheads="1"/>
          </p:cNvSpPr>
          <p:nvPr/>
        </p:nvSpPr>
        <p:spPr bwMode="auto">
          <a:xfrm>
            <a:off x="5303913" y="137001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baseline="-25000" dirty="0">
              <a:solidFill>
                <a:srgbClr val="FF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1" name="Rectangle 269"/>
          <p:cNvSpPr>
            <a:spLocks noChangeArrowheads="1"/>
          </p:cNvSpPr>
          <p:nvPr/>
        </p:nvSpPr>
        <p:spPr bwMode="auto">
          <a:xfrm>
            <a:off x="5608714" y="13700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  <a:endParaRPr kumimoji="0" lang="en-US" altLang="ko-KR" baseline="-25000" dirty="0">
              <a:solidFill>
                <a:srgbClr val="FF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2" name="Rectangle 270"/>
          <p:cNvSpPr>
            <a:spLocks noChangeArrowheads="1"/>
          </p:cNvSpPr>
          <p:nvPr/>
        </p:nvSpPr>
        <p:spPr bwMode="auto">
          <a:xfrm>
            <a:off x="5722938" y="1465263"/>
            <a:ext cx="1841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Rectangle 271"/>
          <p:cNvSpPr>
            <a:spLocks noChangeArrowheads="1"/>
          </p:cNvSpPr>
          <p:nvPr/>
        </p:nvSpPr>
        <p:spPr bwMode="auto">
          <a:xfrm>
            <a:off x="6027738" y="1465263"/>
            <a:ext cx="1841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Line 272"/>
          <p:cNvSpPr>
            <a:spLocks noChangeShapeType="1"/>
          </p:cNvSpPr>
          <p:nvPr/>
        </p:nvSpPr>
        <p:spPr bwMode="auto">
          <a:xfrm>
            <a:off x="6578600" y="15621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Line 274"/>
          <p:cNvSpPr>
            <a:spLocks noChangeShapeType="1"/>
          </p:cNvSpPr>
          <p:nvPr/>
        </p:nvSpPr>
        <p:spPr bwMode="auto">
          <a:xfrm>
            <a:off x="7188200" y="13335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Line 276"/>
          <p:cNvSpPr>
            <a:spLocks noChangeShapeType="1"/>
          </p:cNvSpPr>
          <p:nvPr/>
        </p:nvSpPr>
        <p:spPr bwMode="auto">
          <a:xfrm>
            <a:off x="7188200" y="17780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Rectangle 281"/>
          <p:cNvSpPr>
            <a:spLocks noChangeArrowheads="1"/>
          </p:cNvSpPr>
          <p:nvPr/>
        </p:nvSpPr>
        <p:spPr bwMode="auto">
          <a:xfrm>
            <a:off x="7374014" y="13700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8" name="Rectangle 282"/>
          <p:cNvSpPr>
            <a:spLocks noChangeArrowheads="1"/>
          </p:cNvSpPr>
          <p:nvPr/>
        </p:nvSpPr>
        <p:spPr bwMode="auto">
          <a:xfrm>
            <a:off x="7678814" y="13700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baseline="-25000" dirty="0">
              <a:solidFill>
                <a:srgbClr val="FF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59" name="Rectangle 283"/>
          <p:cNvSpPr>
            <a:spLocks noChangeArrowheads="1"/>
          </p:cNvSpPr>
          <p:nvPr/>
        </p:nvSpPr>
        <p:spPr bwMode="auto">
          <a:xfrm>
            <a:off x="7983614" y="13700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4</a:t>
            </a:r>
            <a:endParaRPr kumimoji="0" lang="en-US" altLang="ko-KR" baseline="-25000" dirty="0">
              <a:solidFill>
                <a:srgbClr val="FF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60" name="Line 298"/>
          <p:cNvSpPr>
            <a:spLocks noChangeShapeType="1"/>
          </p:cNvSpPr>
          <p:nvPr/>
        </p:nvSpPr>
        <p:spPr bwMode="auto">
          <a:xfrm>
            <a:off x="6261100" y="29083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Line 300"/>
          <p:cNvSpPr>
            <a:spLocks noChangeShapeType="1"/>
          </p:cNvSpPr>
          <p:nvPr/>
        </p:nvSpPr>
        <p:spPr bwMode="auto">
          <a:xfrm>
            <a:off x="6870700" y="26797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Line 302"/>
          <p:cNvSpPr>
            <a:spLocks noChangeShapeType="1"/>
          </p:cNvSpPr>
          <p:nvPr/>
        </p:nvSpPr>
        <p:spPr bwMode="auto">
          <a:xfrm>
            <a:off x="6870700" y="31369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Rectangle 307"/>
          <p:cNvSpPr>
            <a:spLocks noChangeArrowheads="1"/>
          </p:cNvSpPr>
          <p:nvPr/>
        </p:nvSpPr>
        <p:spPr bwMode="auto">
          <a:xfrm>
            <a:off x="7081914" y="27162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4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64" name="Rectangle 308"/>
          <p:cNvSpPr>
            <a:spLocks noChangeArrowheads="1"/>
          </p:cNvSpPr>
          <p:nvPr/>
        </p:nvSpPr>
        <p:spPr bwMode="auto">
          <a:xfrm>
            <a:off x="7386714" y="27162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65" name="Rectangle 309"/>
          <p:cNvSpPr>
            <a:spLocks noChangeArrowheads="1"/>
          </p:cNvSpPr>
          <p:nvPr/>
        </p:nvSpPr>
        <p:spPr bwMode="auto">
          <a:xfrm>
            <a:off x="7691514" y="27162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  <a:endParaRPr kumimoji="0" lang="en-US" altLang="ko-KR" baseline="-25000" dirty="0">
              <a:solidFill>
                <a:srgbClr val="FF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66" name="Rectangle 310"/>
          <p:cNvSpPr>
            <a:spLocks noChangeArrowheads="1"/>
          </p:cNvSpPr>
          <p:nvPr/>
        </p:nvSpPr>
        <p:spPr bwMode="auto">
          <a:xfrm>
            <a:off x="7996314" y="27162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baseline="-25000" dirty="0">
              <a:solidFill>
                <a:srgbClr val="FF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67" name="Rectangle 311"/>
          <p:cNvSpPr>
            <a:spLocks noChangeArrowheads="1"/>
          </p:cNvSpPr>
          <p:nvPr/>
        </p:nvSpPr>
        <p:spPr bwMode="auto">
          <a:xfrm>
            <a:off x="6561214" y="109061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68" name="Rectangle 313"/>
          <p:cNvSpPr>
            <a:spLocks noChangeArrowheads="1"/>
          </p:cNvSpPr>
          <p:nvPr/>
        </p:nvSpPr>
        <p:spPr bwMode="auto">
          <a:xfrm>
            <a:off x="6269114" y="24241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69" name="Rectangle 314"/>
          <p:cNvSpPr>
            <a:spLocks noChangeArrowheads="1"/>
          </p:cNvSpPr>
          <p:nvPr/>
        </p:nvSpPr>
        <p:spPr bwMode="auto">
          <a:xfrm>
            <a:off x="4646553" y="1839913"/>
            <a:ext cx="81913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front</a:t>
            </a:r>
          </a:p>
        </p:txBody>
      </p:sp>
      <p:sp>
        <p:nvSpPr>
          <p:cNvPr id="170" name="Line 316"/>
          <p:cNvSpPr>
            <a:spLocks noChangeShapeType="1"/>
          </p:cNvSpPr>
          <p:nvPr/>
        </p:nvSpPr>
        <p:spPr bwMode="auto">
          <a:xfrm>
            <a:off x="4089400" y="43815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Line 318"/>
          <p:cNvSpPr>
            <a:spLocks noChangeShapeType="1"/>
          </p:cNvSpPr>
          <p:nvPr/>
        </p:nvSpPr>
        <p:spPr bwMode="auto">
          <a:xfrm>
            <a:off x="4699000" y="41529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Line 320"/>
          <p:cNvSpPr>
            <a:spLocks noChangeShapeType="1"/>
          </p:cNvSpPr>
          <p:nvPr/>
        </p:nvSpPr>
        <p:spPr bwMode="auto">
          <a:xfrm>
            <a:off x="4699000" y="46101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Rectangle 325"/>
          <p:cNvSpPr>
            <a:spLocks noChangeArrowheads="1"/>
          </p:cNvSpPr>
          <p:nvPr/>
        </p:nvSpPr>
        <p:spPr bwMode="auto">
          <a:xfrm>
            <a:off x="4808614" y="41767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74" name="Rectangle 326"/>
          <p:cNvSpPr>
            <a:spLocks noChangeArrowheads="1"/>
          </p:cNvSpPr>
          <p:nvPr/>
        </p:nvSpPr>
        <p:spPr bwMode="auto">
          <a:xfrm>
            <a:off x="5113414" y="41767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75" name="Rectangle 327"/>
          <p:cNvSpPr>
            <a:spLocks noChangeArrowheads="1"/>
          </p:cNvSpPr>
          <p:nvPr/>
        </p:nvSpPr>
        <p:spPr bwMode="auto">
          <a:xfrm>
            <a:off x="5418214" y="41767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76" name="Rectangle 328"/>
          <p:cNvSpPr>
            <a:spLocks noChangeArrowheads="1"/>
          </p:cNvSpPr>
          <p:nvPr/>
        </p:nvSpPr>
        <p:spPr bwMode="auto">
          <a:xfrm>
            <a:off x="5786438" y="4176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Rectangle 329"/>
          <p:cNvSpPr>
            <a:spLocks noChangeArrowheads="1"/>
          </p:cNvSpPr>
          <p:nvPr/>
        </p:nvSpPr>
        <p:spPr bwMode="auto">
          <a:xfrm>
            <a:off x="4110114" y="38846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4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78" name="Line 330"/>
          <p:cNvSpPr>
            <a:spLocks noChangeShapeType="1"/>
          </p:cNvSpPr>
          <p:nvPr/>
        </p:nvSpPr>
        <p:spPr bwMode="auto">
          <a:xfrm>
            <a:off x="6413500" y="44069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Line 332"/>
          <p:cNvSpPr>
            <a:spLocks noChangeShapeType="1"/>
          </p:cNvSpPr>
          <p:nvPr/>
        </p:nvSpPr>
        <p:spPr bwMode="auto">
          <a:xfrm>
            <a:off x="7023100" y="41783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Line 334"/>
          <p:cNvSpPr>
            <a:spLocks noChangeShapeType="1"/>
          </p:cNvSpPr>
          <p:nvPr/>
        </p:nvSpPr>
        <p:spPr bwMode="auto">
          <a:xfrm>
            <a:off x="7023100" y="46355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Rectangle 339"/>
          <p:cNvSpPr>
            <a:spLocks noChangeArrowheads="1"/>
          </p:cNvSpPr>
          <p:nvPr/>
        </p:nvSpPr>
        <p:spPr bwMode="auto">
          <a:xfrm>
            <a:off x="7221614" y="42148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82" name="Rectangle 340"/>
          <p:cNvSpPr>
            <a:spLocks noChangeArrowheads="1"/>
          </p:cNvSpPr>
          <p:nvPr/>
        </p:nvSpPr>
        <p:spPr bwMode="auto">
          <a:xfrm>
            <a:off x="7526414" y="42148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83" name="Rectangle 343"/>
          <p:cNvSpPr>
            <a:spLocks noChangeArrowheads="1"/>
          </p:cNvSpPr>
          <p:nvPr/>
        </p:nvSpPr>
        <p:spPr bwMode="auto">
          <a:xfrm>
            <a:off x="6383414" y="39100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84" name="Line 344"/>
          <p:cNvSpPr>
            <a:spLocks noChangeShapeType="1"/>
          </p:cNvSpPr>
          <p:nvPr/>
        </p:nvSpPr>
        <p:spPr bwMode="auto">
          <a:xfrm>
            <a:off x="3784600" y="57658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5" name="Line 346"/>
          <p:cNvSpPr>
            <a:spLocks noChangeShapeType="1"/>
          </p:cNvSpPr>
          <p:nvPr/>
        </p:nvSpPr>
        <p:spPr bwMode="auto">
          <a:xfrm>
            <a:off x="4394200" y="55372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Line 348"/>
          <p:cNvSpPr>
            <a:spLocks noChangeShapeType="1"/>
          </p:cNvSpPr>
          <p:nvPr/>
        </p:nvSpPr>
        <p:spPr bwMode="auto">
          <a:xfrm>
            <a:off x="4394200" y="59944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" name="Rectangle 353"/>
          <p:cNvSpPr>
            <a:spLocks noChangeArrowheads="1"/>
          </p:cNvSpPr>
          <p:nvPr/>
        </p:nvSpPr>
        <p:spPr bwMode="auto">
          <a:xfrm>
            <a:off x="4529214" y="55864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88" name="Rectangle 357"/>
          <p:cNvSpPr>
            <a:spLocks noChangeArrowheads="1"/>
          </p:cNvSpPr>
          <p:nvPr/>
        </p:nvSpPr>
        <p:spPr bwMode="auto">
          <a:xfrm>
            <a:off x="3856114" y="52181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89" name="Line 358"/>
          <p:cNvSpPr>
            <a:spLocks noChangeShapeType="1"/>
          </p:cNvSpPr>
          <p:nvPr/>
        </p:nvSpPr>
        <p:spPr bwMode="auto">
          <a:xfrm>
            <a:off x="5918200" y="57658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" name="Line 360"/>
          <p:cNvSpPr>
            <a:spLocks noChangeShapeType="1"/>
          </p:cNvSpPr>
          <p:nvPr/>
        </p:nvSpPr>
        <p:spPr bwMode="auto">
          <a:xfrm>
            <a:off x="6527800" y="55372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1" name="Line 362"/>
          <p:cNvSpPr>
            <a:spLocks noChangeShapeType="1"/>
          </p:cNvSpPr>
          <p:nvPr/>
        </p:nvSpPr>
        <p:spPr bwMode="auto">
          <a:xfrm>
            <a:off x="6527800" y="59944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2" name="Rectangle 371"/>
          <p:cNvSpPr>
            <a:spLocks noChangeArrowheads="1"/>
          </p:cNvSpPr>
          <p:nvPr/>
        </p:nvSpPr>
        <p:spPr bwMode="auto">
          <a:xfrm>
            <a:off x="5989714" y="52181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93" name="Freeform 372"/>
          <p:cNvSpPr>
            <a:spLocks/>
          </p:cNvSpPr>
          <p:nvPr/>
        </p:nvSpPr>
        <p:spPr bwMode="auto">
          <a:xfrm>
            <a:off x="5168900" y="17653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" name="Rectangle 373"/>
          <p:cNvSpPr>
            <a:spLocks noChangeArrowheads="1"/>
          </p:cNvSpPr>
          <p:nvPr/>
        </p:nvSpPr>
        <p:spPr bwMode="auto">
          <a:xfrm>
            <a:off x="5348462" y="2005529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rear</a:t>
            </a:r>
          </a:p>
        </p:txBody>
      </p:sp>
      <p:sp>
        <p:nvSpPr>
          <p:cNvPr id="195" name="Freeform 374"/>
          <p:cNvSpPr>
            <a:spLocks/>
          </p:cNvSpPr>
          <p:nvPr/>
        </p:nvSpPr>
        <p:spPr bwMode="auto">
          <a:xfrm>
            <a:off x="5537200" y="17526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6" name="Line 375"/>
          <p:cNvSpPr>
            <a:spLocks noChangeShapeType="1"/>
          </p:cNvSpPr>
          <p:nvPr/>
        </p:nvSpPr>
        <p:spPr bwMode="auto">
          <a:xfrm>
            <a:off x="4572000" y="15621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" name="Line 376"/>
          <p:cNvSpPr>
            <a:spLocks noChangeShapeType="1"/>
          </p:cNvSpPr>
          <p:nvPr/>
        </p:nvSpPr>
        <p:spPr bwMode="auto">
          <a:xfrm>
            <a:off x="4191000" y="29210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" name="Line 378"/>
          <p:cNvSpPr>
            <a:spLocks noChangeShapeType="1"/>
          </p:cNvSpPr>
          <p:nvPr/>
        </p:nvSpPr>
        <p:spPr bwMode="auto">
          <a:xfrm>
            <a:off x="4686300" y="26924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Line 380"/>
          <p:cNvSpPr>
            <a:spLocks noChangeShapeType="1"/>
          </p:cNvSpPr>
          <p:nvPr/>
        </p:nvSpPr>
        <p:spPr bwMode="auto">
          <a:xfrm>
            <a:off x="4686300" y="314960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" name="Rectangle 385"/>
          <p:cNvSpPr>
            <a:spLocks noChangeArrowheads="1"/>
          </p:cNvSpPr>
          <p:nvPr/>
        </p:nvSpPr>
        <p:spPr bwMode="auto">
          <a:xfrm>
            <a:off x="4795914" y="27162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3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201" name="Rectangle 386"/>
          <p:cNvSpPr>
            <a:spLocks noChangeArrowheads="1"/>
          </p:cNvSpPr>
          <p:nvPr/>
        </p:nvSpPr>
        <p:spPr bwMode="auto">
          <a:xfrm>
            <a:off x="5100714" y="27162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4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202" name="Rectangle 387"/>
          <p:cNvSpPr>
            <a:spLocks noChangeArrowheads="1"/>
          </p:cNvSpPr>
          <p:nvPr/>
        </p:nvSpPr>
        <p:spPr bwMode="auto">
          <a:xfrm>
            <a:off x="5405514" y="27162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en-US" altLang="ko-KR" baseline="-25000" dirty="0">
              <a:solidFill>
                <a:srgbClr val="FF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203" name="Rectangle 388"/>
          <p:cNvSpPr>
            <a:spLocks noChangeArrowheads="1"/>
          </p:cNvSpPr>
          <p:nvPr/>
        </p:nvSpPr>
        <p:spPr bwMode="auto">
          <a:xfrm>
            <a:off x="5710314" y="27162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  <a:endParaRPr kumimoji="0" lang="en-US" altLang="ko-KR" baseline="-25000" dirty="0">
              <a:solidFill>
                <a:srgbClr val="FF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204" name="Rectangle 389"/>
          <p:cNvSpPr>
            <a:spLocks noChangeArrowheads="1"/>
          </p:cNvSpPr>
          <p:nvPr/>
        </p:nvSpPr>
        <p:spPr bwMode="auto">
          <a:xfrm>
            <a:off x="4211714" y="2449513"/>
            <a:ext cx="3125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  <a:endParaRPr kumimoji="0" lang="en-US" altLang="ko-KR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205" name="Rectangle 392"/>
          <p:cNvSpPr>
            <a:spLocks noChangeArrowheads="1"/>
          </p:cNvSpPr>
          <p:nvPr/>
        </p:nvSpPr>
        <p:spPr bwMode="auto">
          <a:xfrm>
            <a:off x="6743293" y="1903413"/>
            <a:ext cx="81913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front</a:t>
            </a:r>
          </a:p>
        </p:txBody>
      </p:sp>
      <p:sp>
        <p:nvSpPr>
          <p:cNvPr id="206" name="Rectangle 393"/>
          <p:cNvSpPr>
            <a:spLocks noChangeArrowheads="1"/>
          </p:cNvSpPr>
          <p:nvPr/>
        </p:nvSpPr>
        <p:spPr bwMode="auto">
          <a:xfrm>
            <a:off x="7667451" y="2067806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rear</a:t>
            </a:r>
          </a:p>
        </p:txBody>
      </p:sp>
      <p:sp>
        <p:nvSpPr>
          <p:cNvPr id="207" name="Freeform 394"/>
          <p:cNvSpPr>
            <a:spLocks/>
          </p:cNvSpPr>
          <p:nvPr/>
        </p:nvSpPr>
        <p:spPr bwMode="auto">
          <a:xfrm>
            <a:off x="7861300" y="17780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8" name="Freeform 395"/>
          <p:cNvSpPr>
            <a:spLocks/>
          </p:cNvSpPr>
          <p:nvPr/>
        </p:nvSpPr>
        <p:spPr bwMode="auto">
          <a:xfrm>
            <a:off x="7264400" y="18161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9" name="Rectangle 396"/>
          <p:cNvSpPr>
            <a:spLocks noChangeArrowheads="1"/>
          </p:cNvSpPr>
          <p:nvPr/>
        </p:nvSpPr>
        <p:spPr bwMode="auto">
          <a:xfrm>
            <a:off x="4132263" y="3211513"/>
            <a:ext cx="81913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front</a:t>
            </a:r>
          </a:p>
        </p:txBody>
      </p:sp>
      <p:sp>
        <p:nvSpPr>
          <p:cNvPr id="210" name="Rectangle 397"/>
          <p:cNvSpPr>
            <a:spLocks noChangeArrowheads="1"/>
          </p:cNvSpPr>
          <p:nvPr/>
        </p:nvSpPr>
        <p:spPr bwMode="auto">
          <a:xfrm>
            <a:off x="5278090" y="3403514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rear</a:t>
            </a:r>
          </a:p>
        </p:txBody>
      </p:sp>
      <p:sp>
        <p:nvSpPr>
          <p:cNvPr id="211" name="Freeform 398"/>
          <p:cNvSpPr>
            <a:spLocks/>
          </p:cNvSpPr>
          <p:nvPr/>
        </p:nvSpPr>
        <p:spPr bwMode="auto">
          <a:xfrm>
            <a:off x="5575300" y="31369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" name="Freeform 399"/>
          <p:cNvSpPr>
            <a:spLocks/>
          </p:cNvSpPr>
          <p:nvPr/>
        </p:nvSpPr>
        <p:spPr bwMode="auto">
          <a:xfrm>
            <a:off x="4660900" y="31369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3" name="Rectangle 400"/>
          <p:cNvSpPr>
            <a:spLocks noChangeArrowheads="1"/>
          </p:cNvSpPr>
          <p:nvPr/>
        </p:nvSpPr>
        <p:spPr bwMode="auto">
          <a:xfrm>
            <a:off x="6489169" y="3224213"/>
            <a:ext cx="81913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front</a:t>
            </a:r>
          </a:p>
        </p:txBody>
      </p:sp>
      <p:sp>
        <p:nvSpPr>
          <p:cNvPr id="214" name="Rectangle 401"/>
          <p:cNvSpPr>
            <a:spLocks noChangeArrowheads="1"/>
          </p:cNvSpPr>
          <p:nvPr/>
        </p:nvSpPr>
        <p:spPr bwMode="auto">
          <a:xfrm>
            <a:off x="7619602" y="3407792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rear</a:t>
            </a:r>
          </a:p>
        </p:txBody>
      </p:sp>
      <p:sp>
        <p:nvSpPr>
          <p:cNvPr id="215" name="Freeform 402"/>
          <p:cNvSpPr>
            <a:spLocks/>
          </p:cNvSpPr>
          <p:nvPr/>
        </p:nvSpPr>
        <p:spPr bwMode="auto">
          <a:xfrm>
            <a:off x="7886700" y="31496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" name="Freeform 403"/>
          <p:cNvSpPr>
            <a:spLocks/>
          </p:cNvSpPr>
          <p:nvPr/>
        </p:nvSpPr>
        <p:spPr bwMode="auto">
          <a:xfrm>
            <a:off x="6972300" y="31496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" name="Rectangle 404"/>
          <p:cNvSpPr>
            <a:spLocks noChangeArrowheads="1"/>
          </p:cNvSpPr>
          <p:nvPr/>
        </p:nvSpPr>
        <p:spPr bwMode="auto">
          <a:xfrm>
            <a:off x="4170363" y="4684713"/>
            <a:ext cx="81913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front</a:t>
            </a:r>
          </a:p>
        </p:txBody>
      </p:sp>
      <p:sp>
        <p:nvSpPr>
          <p:cNvPr id="218" name="Freeform 405"/>
          <p:cNvSpPr>
            <a:spLocks/>
          </p:cNvSpPr>
          <p:nvPr/>
        </p:nvSpPr>
        <p:spPr bwMode="auto">
          <a:xfrm>
            <a:off x="5321300" y="45847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9" name="Freeform 406"/>
          <p:cNvSpPr>
            <a:spLocks/>
          </p:cNvSpPr>
          <p:nvPr/>
        </p:nvSpPr>
        <p:spPr bwMode="auto">
          <a:xfrm>
            <a:off x="4711700" y="46101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0" name="Rectangle 407"/>
          <p:cNvSpPr>
            <a:spLocks noChangeArrowheads="1"/>
          </p:cNvSpPr>
          <p:nvPr/>
        </p:nvSpPr>
        <p:spPr bwMode="auto">
          <a:xfrm>
            <a:off x="5044330" y="4837113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rear</a:t>
            </a:r>
          </a:p>
        </p:txBody>
      </p:sp>
      <p:sp>
        <p:nvSpPr>
          <p:cNvPr id="221" name="Rectangle 408"/>
          <p:cNvSpPr>
            <a:spLocks noChangeArrowheads="1"/>
          </p:cNvSpPr>
          <p:nvPr/>
        </p:nvSpPr>
        <p:spPr bwMode="auto">
          <a:xfrm>
            <a:off x="6573877" y="4722813"/>
            <a:ext cx="81913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front</a:t>
            </a:r>
          </a:p>
        </p:txBody>
      </p:sp>
      <p:sp>
        <p:nvSpPr>
          <p:cNvPr id="222" name="Freeform 409"/>
          <p:cNvSpPr>
            <a:spLocks/>
          </p:cNvSpPr>
          <p:nvPr/>
        </p:nvSpPr>
        <p:spPr bwMode="auto">
          <a:xfrm>
            <a:off x="7099300" y="46355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3" name="Freeform 410"/>
          <p:cNvSpPr>
            <a:spLocks/>
          </p:cNvSpPr>
          <p:nvPr/>
        </p:nvSpPr>
        <p:spPr bwMode="auto">
          <a:xfrm>
            <a:off x="7467600" y="4648200"/>
            <a:ext cx="254000" cy="369332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44" y="160"/>
              </a:cxn>
              <a:cxn ang="0">
                <a:pos x="160" y="0"/>
              </a:cxn>
            </a:cxnLst>
            <a:rect l="0" t="0" r="r" b="b"/>
            <a:pathLst>
              <a:path w="160" h="160">
                <a:moveTo>
                  <a:pt x="0" y="160"/>
                </a:moveTo>
                <a:lnTo>
                  <a:pt x="144" y="160"/>
                </a:lnTo>
                <a:lnTo>
                  <a:pt x="1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4" name="Rectangle 411"/>
          <p:cNvSpPr>
            <a:spLocks noChangeArrowheads="1"/>
          </p:cNvSpPr>
          <p:nvPr/>
        </p:nvSpPr>
        <p:spPr bwMode="auto">
          <a:xfrm>
            <a:off x="7142608" y="4914015"/>
            <a:ext cx="69249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rear</a:t>
            </a:r>
          </a:p>
        </p:txBody>
      </p:sp>
      <p:sp>
        <p:nvSpPr>
          <p:cNvPr id="225" name="Rectangle 412"/>
          <p:cNvSpPr>
            <a:spLocks noChangeArrowheads="1"/>
          </p:cNvSpPr>
          <p:nvPr/>
        </p:nvSpPr>
        <p:spPr bwMode="auto">
          <a:xfrm>
            <a:off x="3611563" y="6043613"/>
            <a:ext cx="81913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front</a:t>
            </a:r>
          </a:p>
        </p:txBody>
      </p:sp>
      <p:sp>
        <p:nvSpPr>
          <p:cNvPr id="226" name="Freeform 414"/>
          <p:cNvSpPr>
            <a:spLocks/>
          </p:cNvSpPr>
          <p:nvPr/>
        </p:nvSpPr>
        <p:spPr bwMode="auto">
          <a:xfrm>
            <a:off x="4216400" y="5969000"/>
            <a:ext cx="381000" cy="36933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68" y="120"/>
              </a:cxn>
              <a:cxn ang="0">
                <a:pos x="240" y="0"/>
              </a:cxn>
            </a:cxnLst>
            <a:rect l="0" t="0" r="r" b="b"/>
            <a:pathLst>
              <a:path w="240" h="120">
                <a:moveTo>
                  <a:pt x="0" y="120"/>
                </a:moveTo>
                <a:lnTo>
                  <a:pt x="168" y="120"/>
                </a:lnTo>
                <a:lnTo>
                  <a:pt x="24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Freeform 415"/>
          <p:cNvSpPr>
            <a:spLocks/>
          </p:cNvSpPr>
          <p:nvPr/>
        </p:nvSpPr>
        <p:spPr bwMode="auto">
          <a:xfrm>
            <a:off x="4394200" y="6019800"/>
            <a:ext cx="292100" cy="369332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12" y="208"/>
              </a:cxn>
              <a:cxn ang="0">
                <a:pos x="184" y="0"/>
              </a:cxn>
            </a:cxnLst>
            <a:rect l="0" t="0" r="r" b="b"/>
            <a:pathLst>
              <a:path w="184" h="208">
                <a:moveTo>
                  <a:pt x="0" y="208"/>
                </a:moveTo>
                <a:lnTo>
                  <a:pt x="112" y="208"/>
                </a:lnTo>
                <a:lnTo>
                  <a:pt x="18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8" name="Text Box 416"/>
          <p:cNvSpPr txBox="1">
            <a:spLocks noChangeArrowheads="1"/>
          </p:cNvSpPr>
          <p:nvPr/>
        </p:nvSpPr>
        <p:spPr bwMode="auto">
          <a:xfrm>
            <a:off x="1787504" y="134143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29" name="Text Box 418"/>
          <p:cNvSpPr txBox="1">
            <a:spLocks noChangeArrowheads="1"/>
          </p:cNvSpPr>
          <p:nvPr/>
        </p:nvSpPr>
        <p:spPr bwMode="auto">
          <a:xfrm>
            <a:off x="896917" y="21717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0" name="Text Box 422"/>
          <p:cNvSpPr txBox="1">
            <a:spLocks noChangeArrowheads="1"/>
          </p:cNvSpPr>
          <p:nvPr/>
        </p:nvSpPr>
        <p:spPr bwMode="auto">
          <a:xfrm>
            <a:off x="1596400" y="458152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31" name="Text Box 423"/>
          <p:cNvSpPr txBox="1">
            <a:spLocks noChangeArrowheads="1"/>
          </p:cNvSpPr>
          <p:nvPr/>
        </p:nvSpPr>
        <p:spPr bwMode="auto">
          <a:xfrm>
            <a:off x="2795567" y="206057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2" name="Text Box 424"/>
          <p:cNvSpPr txBox="1">
            <a:spLocks noChangeArrowheads="1"/>
          </p:cNvSpPr>
          <p:nvPr/>
        </p:nvSpPr>
        <p:spPr bwMode="auto">
          <a:xfrm>
            <a:off x="419079" y="2997200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3" name="Text Box 425"/>
          <p:cNvSpPr txBox="1">
            <a:spLocks noChangeArrowheads="1"/>
          </p:cNvSpPr>
          <p:nvPr/>
        </p:nvSpPr>
        <p:spPr bwMode="auto">
          <a:xfrm>
            <a:off x="1643042" y="2924175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4" name="Text Box 426"/>
          <p:cNvSpPr txBox="1">
            <a:spLocks noChangeArrowheads="1"/>
          </p:cNvSpPr>
          <p:nvPr/>
        </p:nvSpPr>
        <p:spPr bwMode="auto">
          <a:xfrm>
            <a:off x="2268538" y="2933700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35" name="Text Box 427"/>
          <p:cNvSpPr txBox="1">
            <a:spLocks noChangeArrowheads="1"/>
          </p:cNvSpPr>
          <p:nvPr/>
        </p:nvSpPr>
        <p:spPr bwMode="auto">
          <a:xfrm>
            <a:off x="3371829" y="2997200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i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716213" y="1192768"/>
            <a:ext cx="142249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bfs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4478330" y="1059600"/>
            <a:ext cx="432048" cy="43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9" name="타원 238"/>
          <p:cNvSpPr/>
          <p:nvPr/>
        </p:nvSpPr>
        <p:spPr bwMode="auto">
          <a:xfrm>
            <a:off x="6500813" y="1085000"/>
            <a:ext cx="432048" cy="43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0" name="타원 239"/>
          <p:cNvSpPr/>
          <p:nvPr/>
        </p:nvSpPr>
        <p:spPr bwMode="auto">
          <a:xfrm>
            <a:off x="4151982" y="2431300"/>
            <a:ext cx="432048" cy="43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1" name="타원 240"/>
          <p:cNvSpPr/>
          <p:nvPr/>
        </p:nvSpPr>
        <p:spPr bwMode="auto">
          <a:xfrm>
            <a:off x="6209382" y="2393100"/>
            <a:ext cx="432048" cy="43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2" name="타원 241"/>
          <p:cNvSpPr/>
          <p:nvPr/>
        </p:nvSpPr>
        <p:spPr bwMode="auto">
          <a:xfrm>
            <a:off x="4050382" y="3846400"/>
            <a:ext cx="432048" cy="43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3" name="타원 242"/>
          <p:cNvSpPr/>
          <p:nvPr/>
        </p:nvSpPr>
        <p:spPr bwMode="auto">
          <a:xfrm>
            <a:off x="6323682" y="3859100"/>
            <a:ext cx="432048" cy="43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4" name="타원 243"/>
          <p:cNvSpPr/>
          <p:nvPr/>
        </p:nvSpPr>
        <p:spPr bwMode="auto">
          <a:xfrm>
            <a:off x="3771652" y="5205500"/>
            <a:ext cx="432048" cy="43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5" name="타원 244"/>
          <p:cNvSpPr/>
          <p:nvPr/>
        </p:nvSpPr>
        <p:spPr bwMode="auto">
          <a:xfrm>
            <a:off x="5918076" y="5168887"/>
            <a:ext cx="432048" cy="43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7" name="Rectangle 412"/>
          <p:cNvSpPr>
            <a:spLocks noChangeArrowheads="1"/>
          </p:cNvSpPr>
          <p:nvPr/>
        </p:nvSpPr>
        <p:spPr bwMode="auto">
          <a:xfrm>
            <a:off x="4546600" y="6126679"/>
            <a:ext cx="69249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rear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7" name="Picture 3" descr="Konigsberg_colo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844824"/>
            <a:ext cx="5638800" cy="4511675"/>
          </a:xfrm>
          <a:prstGeom prst="rect">
            <a:avLst/>
          </a:prstGeom>
          <a:noFill/>
        </p:spPr>
      </p:pic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First Use of Graph</a:t>
            </a:r>
          </a:p>
        </p:txBody>
      </p:sp>
      <p:sp>
        <p:nvSpPr>
          <p:cNvPr id="231428" name="Rectangle 4"/>
          <p:cNvSpPr>
            <a:spLocks noGrp="1" noChangeArrowheads="1"/>
          </p:cNvSpPr>
          <p:nvPr>
            <p:ph idx="1"/>
          </p:nvPr>
        </p:nvSpPr>
        <p:spPr>
          <a:xfrm>
            <a:off x="357158" y="1000108"/>
            <a:ext cx="8026400" cy="5238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/>
              <a:t>   Starting at some land area, is it possible to return to our starting location after walking across each of the bridges exactly once ?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9054B3F6-2D29-4EBE-A06A-5D1FB2EDC894}" type="slidenum">
              <a:rPr lang="en-US" altLang="ko-KR"/>
              <a:pPr/>
              <a:t>4</a:t>
            </a:fld>
            <a:r>
              <a:rPr lang="en-US" altLang="ko-KR"/>
              <a:t> -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988840"/>
            <a:ext cx="2110905" cy="2636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6913" y="4625752"/>
            <a:ext cx="20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Leonardo Euler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(1707-1783)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Connected Components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sz="2200" dirty="0">
                <a:solidFill>
                  <a:schemeClr val="accent2"/>
                </a:solidFill>
                <a:cs typeface="Arial" charset="0"/>
              </a:rPr>
              <a:t>To determine whether or not an undirected graph is connected</a:t>
            </a:r>
            <a:endParaRPr lang="en-US" altLang="ko-KR" sz="2200" dirty="0">
              <a:solidFill>
                <a:schemeClr val="accent2"/>
              </a:solidFill>
              <a:ea typeface="바탕" pitchFamily="18" charset="-127"/>
            </a:endParaRPr>
          </a:p>
          <a:p>
            <a:pPr lvl="1" algn="just">
              <a:buFontTx/>
              <a:buChar char="–"/>
            </a:pPr>
            <a:r>
              <a:rPr lang="en-US" altLang="ko-KR" sz="2000" dirty="0">
                <a:solidFill>
                  <a:srgbClr val="000000"/>
                </a:solidFill>
                <a:cs typeface="Arial" charset="0"/>
              </a:rPr>
              <a:t>simply calling </a:t>
            </a: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dfs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(0)</a:t>
            </a:r>
            <a:r>
              <a:rPr lang="en-US" altLang="ko-KR" sz="2000" dirty="0">
                <a:solidFill>
                  <a:srgbClr val="000000"/>
                </a:solidFill>
                <a:cs typeface="Arial" charset="0"/>
              </a:rPr>
              <a:t> or </a:t>
            </a: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bfs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(0)</a:t>
            </a:r>
            <a:r>
              <a:rPr lang="en-US" altLang="ko-KR" sz="2000" dirty="0">
                <a:solidFill>
                  <a:srgbClr val="000000"/>
                </a:solidFill>
                <a:cs typeface="Arial" charset="0"/>
              </a:rPr>
              <a:t> and then determine if there are unvisited vertices</a:t>
            </a:r>
            <a:endParaRPr lang="en-US" altLang="ko-KR" sz="2000" dirty="0">
              <a:ea typeface="바탕" pitchFamily="18" charset="-127"/>
            </a:endParaRPr>
          </a:p>
          <a:p>
            <a:pPr algn="just"/>
            <a:r>
              <a:rPr lang="en-US" altLang="ko-KR" sz="2200" dirty="0">
                <a:solidFill>
                  <a:schemeClr val="accent2"/>
                </a:solidFill>
                <a:cs typeface="Arial" charset="0"/>
              </a:rPr>
              <a:t>To list the connected components of a graph</a:t>
            </a:r>
          </a:p>
          <a:p>
            <a:pPr lvl="1" algn="just">
              <a:buFontTx/>
              <a:buChar char="–"/>
            </a:pPr>
            <a:r>
              <a:rPr lang="en-US" altLang="ko-KR" sz="2000" dirty="0">
                <a:solidFill>
                  <a:srgbClr val="000000"/>
                </a:solidFill>
                <a:cs typeface="Arial" charset="0"/>
              </a:rPr>
              <a:t>make repeated calls to either </a:t>
            </a: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dfs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(v)</a:t>
            </a:r>
            <a:r>
              <a:rPr lang="en-US" altLang="ko-KR" sz="2000" dirty="0">
                <a:solidFill>
                  <a:srgbClr val="000000"/>
                </a:solidFill>
                <a:cs typeface="Arial" charset="0"/>
              </a:rPr>
              <a:t> or </a:t>
            </a: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bfs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(v)</a:t>
            </a:r>
            <a:r>
              <a:rPr lang="en-US" altLang="ko-KR" sz="2000" dirty="0">
                <a:solidFill>
                  <a:srgbClr val="000000"/>
                </a:solidFill>
                <a:cs typeface="Arial" charset="0"/>
              </a:rPr>
              <a:t> where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cs typeface="Arial" charset="0"/>
              </a:rPr>
              <a:t> is an unvisited vertex</a:t>
            </a:r>
            <a:endParaRPr lang="en-US" altLang="ko-KR" sz="2000" dirty="0">
              <a:ea typeface="바탕" pitchFamily="18" charset="-127"/>
            </a:endParaRPr>
          </a:p>
          <a:p>
            <a:endParaRPr lang="ko-KR" altLang="en-US" sz="2400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BB4A97D-EC22-470A-971E-B284F226665E}" type="slidenum">
              <a:rPr lang="en-US" altLang="ko-KR"/>
              <a:pPr/>
              <a:t>40</a:t>
            </a:fld>
            <a:r>
              <a:rPr lang="en-US" altLang="ko-KR"/>
              <a:t> -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67544" y="3501008"/>
            <a:ext cx="801370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57200" algn="l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void connected(void)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indent="457200" algn="l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 /* determine the connected components of a graph */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indent="457200"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indent="457200"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for (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 0;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&lt; n;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++) {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indent="457200"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if (!visited[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])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indent="457200"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dfs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indent="457200"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altLang="ko-KR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(“\n”);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indent="457200" algn="just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}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indent="457200" algn="l" eaLnBrk="0" latinLnBrk="0" hangingPunct="0">
              <a:tabLst>
                <a:tab pos="1905000" algn="l"/>
                <a:tab pos="2092325" algn="l"/>
                <a:tab pos="2279650" algn="l"/>
                <a:tab pos="2481263" algn="l"/>
                <a:tab pos="2670175" algn="l"/>
                <a:tab pos="2857500" algn="l"/>
                <a:tab pos="3044825" algn="l"/>
                <a:tab pos="3233738" algn="l"/>
                <a:tab pos="3433763" algn="l"/>
                <a:tab pos="3622675" algn="l"/>
                <a:tab pos="3810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altLang="ko-KR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Connected Components</a:t>
            </a:r>
          </a:p>
        </p:txBody>
      </p:sp>
      <p:sp>
        <p:nvSpPr>
          <p:cNvPr id="6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663DB25-ECA4-4705-82D1-FF813F9DC0BF}" type="slidenum">
              <a:rPr lang="en-US" altLang="ko-KR"/>
              <a:pPr/>
              <a:t>41</a:t>
            </a:fld>
            <a:r>
              <a:rPr lang="en-US" altLang="ko-KR"/>
              <a:t> -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251075" y="950913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335213" y="100806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473200" y="1735138"/>
            <a:ext cx="503238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574800" y="17907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027363" y="1735138"/>
            <a:ext cx="503237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3111500" y="17907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955675" y="260508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1036638" y="26606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1990725" y="2605088"/>
            <a:ext cx="504825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2074863" y="26606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3742" name="Oval 14"/>
          <p:cNvSpPr>
            <a:spLocks noChangeArrowheads="1"/>
          </p:cNvSpPr>
          <p:nvPr/>
        </p:nvSpPr>
        <p:spPr bwMode="auto">
          <a:xfrm>
            <a:off x="3717925" y="260508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3805238" y="26606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>
            <a:off x="1898650" y="1379538"/>
            <a:ext cx="430213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2674938" y="1379538"/>
            <a:ext cx="431800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 flipH="1">
            <a:off x="1379538" y="2249488"/>
            <a:ext cx="258762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1811338" y="2249488"/>
            <a:ext cx="258762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H="1">
            <a:off x="3006725" y="2249488"/>
            <a:ext cx="1857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3451225" y="2162175"/>
            <a:ext cx="346075" cy="522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2243138" y="3119438"/>
            <a:ext cx="296862" cy="754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H="1">
            <a:off x="2649538" y="3119438"/>
            <a:ext cx="198437" cy="741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1398588" y="3055938"/>
            <a:ext cx="1006475" cy="862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H="1">
            <a:off x="2784475" y="3033713"/>
            <a:ext cx="1012825" cy="896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2" name="Oval 34"/>
          <p:cNvSpPr>
            <a:spLocks noChangeArrowheads="1"/>
          </p:cNvSpPr>
          <p:nvPr/>
        </p:nvSpPr>
        <p:spPr bwMode="auto">
          <a:xfrm>
            <a:off x="2357422" y="3786190"/>
            <a:ext cx="503238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Consolas" pitchFamily="49" charset="0"/>
            </a:endParaRP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2433638" y="385921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3764" name="Oval 36"/>
          <p:cNvSpPr>
            <a:spLocks noChangeArrowheads="1"/>
          </p:cNvSpPr>
          <p:nvPr/>
        </p:nvSpPr>
        <p:spPr bwMode="auto">
          <a:xfrm>
            <a:off x="2681288" y="2605088"/>
            <a:ext cx="504825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2778125" y="26606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kumimoji="0" lang="en-US" altLang="ko-KR" sz="2000" baseline="-25000" dirty="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3766" name="AutoShape 38"/>
          <p:cNvSpPr>
            <a:spLocks noChangeArrowheads="1"/>
          </p:cNvSpPr>
          <p:nvPr/>
        </p:nvSpPr>
        <p:spPr bwMode="auto">
          <a:xfrm>
            <a:off x="4394200" y="1905000"/>
            <a:ext cx="469900" cy="952500"/>
          </a:xfrm>
          <a:prstGeom prst="rightArrow">
            <a:avLst>
              <a:gd name="adj1" fmla="val 47333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3790" name="AutoShape 62"/>
          <p:cNvSpPr>
            <a:spLocks noChangeArrowheads="1"/>
          </p:cNvSpPr>
          <p:nvPr/>
        </p:nvSpPr>
        <p:spPr bwMode="auto">
          <a:xfrm>
            <a:off x="3203575" y="4868863"/>
            <a:ext cx="495300" cy="838200"/>
          </a:xfrm>
          <a:prstGeom prst="leftArrow">
            <a:avLst>
              <a:gd name="adj1" fmla="val 53028"/>
              <a:gd name="adj2" fmla="val 4038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91" name="Text Box 63"/>
          <p:cNvSpPr txBox="1">
            <a:spLocks noChangeArrowheads="1"/>
          </p:cNvSpPr>
          <p:nvPr/>
        </p:nvSpPr>
        <p:spPr bwMode="auto">
          <a:xfrm>
            <a:off x="1770063" y="4778375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0 1 3 2</a:t>
            </a:r>
          </a:p>
        </p:txBody>
      </p:sp>
      <p:sp>
        <p:nvSpPr>
          <p:cNvPr id="73792" name="Text Box 64"/>
          <p:cNvSpPr txBox="1">
            <a:spLocks noChangeArrowheads="1"/>
          </p:cNvSpPr>
          <p:nvPr/>
        </p:nvSpPr>
        <p:spPr bwMode="auto">
          <a:xfrm>
            <a:off x="1790700" y="5222875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4 5 6 7</a:t>
            </a:r>
          </a:p>
        </p:txBody>
      </p:sp>
      <p:sp>
        <p:nvSpPr>
          <p:cNvPr id="73794" name="Text Box 66"/>
          <p:cNvSpPr txBox="1">
            <a:spLocks noChangeArrowheads="1"/>
          </p:cNvSpPr>
          <p:nvPr/>
        </p:nvSpPr>
        <p:spPr bwMode="auto">
          <a:xfrm>
            <a:off x="5040313" y="2111375"/>
            <a:ext cx="208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0 1 3 7 4 5 2 6</a:t>
            </a:r>
          </a:p>
        </p:txBody>
      </p:sp>
      <p:sp>
        <p:nvSpPr>
          <p:cNvPr id="73800" name="Rectangle 72"/>
          <p:cNvSpPr>
            <a:spLocks noChangeArrowheads="1"/>
          </p:cNvSpPr>
          <p:nvPr/>
        </p:nvSpPr>
        <p:spPr bwMode="auto">
          <a:xfrm>
            <a:off x="3706813" y="4725988"/>
            <a:ext cx="7886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grpSp>
        <p:nvGrpSpPr>
          <p:cNvPr id="73823" name="Group 95"/>
          <p:cNvGrpSpPr>
            <a:grpSpLocks/>
          </p:cNvGrpSpPr>
          <p:nvPr/>
        </p:nvGrpSpPr>
        <p:grpSpPr bwMode="auto">
          <a:xfrm>
            <a:off x="4029075" y="3600450"/>
            <a:ext cx="4200525" cy="2470150"/>
            <a:chOff x="2538" y="2268"/>
            <a:chExt cx="2646" cy="1556"/>
          </a:xfrm>
        </p:grpSpPr>
        <p:sp>
          <p:nvSpPr>
            <p:cNvPr id="73795" name="Oval 67"/>
            <p:cNvSpPr>
              <a:spLocks noChangeArrowheads="1"/>
            </p:cNvSpPr>
            <p:nvPr/>
          </p:nvSpPr>
          <p:spPr bwMode="auto">
            <a:xfrm>
              <a:off x="3092" y="2400"/>
              <a:ext cx="364" cy="3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96" name="Rectangle 68"/>
            <p:cNvSpPr>
              <a:spLocks noChangeArrowheads="1"/>
            </p:cNvSpPr>
            <p:nvPr/>
          </p:nvSpPr>
          <p:spPr bwMode="auto">
            <a:xfrm>
              <a:off x="2888" y="2448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73797" name="Oval 69"/>
            <p:cNvSpPr>
              <a:spLocks noChangeArrowheads="1"/>
            </p:cNvSpPr>
            <p:nvPr/>
          </p:nvSpPr>
          <p:spPr bwMode="auto">
            <a:xfrm>
              <a:off x="3092" y="3472"/>
              <a:ext cx="364" cy="3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98" name="Rectangle 70"/>
            <p:cNvSpPr>
              <a:spLocks noChangeArrowheads="1"/>
            </p:cNvSpPr>
            <p:nvPr/>
          </p:nvSpPr>
          <p:spPr bwMode="auto">
            <a:xfrm>
              <a:off x="2880" y="3504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73799" name="Oval 71"/>
            <p:cNvSpPr>
              <a:spLocks noChangeArrowheads="1"/>
            </p:cNvSpPr>
            <p:nvPr/>
          </p:nvSpPr>
          <p:spPr bwMode="auto">
            <a:xfrm>
              <a:off x="2538" y="2928"/>
              <a:ext cx="342" cy="37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1" name="Oval 73"/>
            <p:cNvSpPr>
              <a:spLocks noChangeArrowheads="1"/>
            </p:cNvSpPr>
            <p:nvPr/>
          </p:nvSpPr>
          <p:spPr bwMode="auto">
            <a:xfrm>
              <a:off x="3647" y="2976"/>
              <a:ext cx="337" cy="3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2" name="Rectangle 74"/>
            <p:cNvSpPr>
              <a:spLocks noChangeArrowheads="1"/>
            </p:cNvSpPr>
            <p:nvPr/>
          </p:nvSpPr>
          <p:spPr bwMode="auto">
            <a:xfrm>
              <a:off x="3418" y="3014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73803" name="Line 75"/>
            <p:cNvSpPr>
              <a:spLocks noChangeShapeType="1"/>
            </p:cNvSpPr>
            <p:nvPr/>
          </p:nvSpPr>
          <p:spPr bwMode="auto">
            <a:xfrm>
              <a:off x="2832" y="3264"/>
              <a:ext cx="325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4" name="Line 76"/>
            <p:cNvSpPr>
              <a:spLocks noChangeShapeType="1"/>
            </p:cNvSpPr>
            <p:nvPr/>
          </p:nvSpPr>
          <p:spPr bwMode="auto">
            <a:xfrm>
              <a:off x="3408" y="2688"/>
              <a:ext cx="384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5" name="Line 77"/>
            <p:cNvSpPr>
              <a:spLocks noChangeShapeType="1"/>
            </p:cNvSpPr>
            <p:nvPr/>
          </p:nvSpPr>
          <p:spPr bwMode="auto">
            <a:xfrm flipV="1">
              <a:off x="2824" y="2675"/>
              <a:ext cx="325" cy="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6" name="Line 78"/>
            <p:cNvSpPr>
              <a:spLocks noChangeShapeType="1"/>
            </p:cNvSpPr>
            <p:nvPr/>
          </p:nvSpPr>
          <p:spPr bwMode="auto">
            <a:xfrm flipV="1">
              <a:off x="3400" y="3249"/>
              <a:ext cx="304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8" name="Oval 80"/>
            <p:cNvSpPr>
              <a:spLocks noChangeArrowheads="1"/>
            </p:cNvSpPr>
            <p:nvPr/>
          </p:nvSpPr>
          <p:spPr bwMode="auto">
            <a:xfrm>
              <a:off x="4824" y="2268"/>
              <a:ext cx="360" cy="37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9" name="Rectangle 81"/>
            <p:cNvSpPr>
              <a:spLocks noChangeArrowheads="1"/>
            </p:cNvSpPr>
            <p:nvPr/>
          </p:nvSpPr>
          <p:spPr bwMode="auto">
            <a:xfrm>
              <a:off x="4644" y="2331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73810" name="Oval 82"/>
            <p:cNvSpPr>
              <a:spLocks noChangeArrowheads="1"/>
            </p:cNvSpPr>
            <p:nvPr/>
          </p:nvSpPr>
          <p:spPr bwMode="auto">
            <a:xfrm>
              <a:off x="4176" y="2736"/>
              <a:ext cx="372" cy="36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1" name="Rectangle 83"/>
            <p:cNvSpPr>
              <a:spLocks noChangeArrowheads="1"/>
            </p:cNvSpPr>
            <p:nvPr/>
          </p:nvSpPr>
          <p:spPr bwMode="auto">
            <a:xfrm>
              <a:off x="3963" y="2781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73812" name="Oval 84"/>
            <p:cNvSpPr>
              <a:spLocks noChangeArrowheads="1"/>
            </p:cNvSpPr>
            <p:nvPr/>
          </p:nvSpPr>
          <p:spPr bwMode="auto">
            <a:xfrm>
              <a:off x="4826" y="3072"/>
              <a:ext cx="358" cy="3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3" name="Rectangle 85"/>
            <p:cNvSpPr>
              <a:spLocks noChangeArrowheads="1"/>
            </p:cNvSpPr>
            <p:nvPr/>
          </p:nvSpPr>
          <p:spPr bwMode="auto">
            <a:xfrm>
              <a:off x="4608" y="3120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6</a:t>
              </a:r>
              <a:endParaRPr lang="en-US" altLang="ko-KR" sz="2000" dirty="0">
                <a:latin typeface="Consolas" pitchFamily="49" charset="0"/>
              </a:endParaRPr>
            </a:p>
          </p:txBody>
        </p:sp>
        <p:sp>
          <p:nvSpPr>
            <p:cNvPr id="73814" name="Oval 86"/>
            <p:cNvSpPr>
              <a:spLocks noChangeArrowheads="1"/>
            </p:cNvSpPr>
            <p:nvPr/>
          </p:nvSpPr>
          <p:spPr bwMode="auto">
            <a:xfrm>
              <a:off x="4176" y="3447"/>
              <a:ext cx="342" cy="3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5" name="Rectangle 87"/>
            <p:cNvSpPr>
              <a:spLocks noChangeArrowheads="1"/>
            </p:cNvSpPr>
            <p:nvPr/>
          </p:nvSpPr>
          <p:spPr bwMode="auto">
            <a:xfrm>
              <a:off x="3963" y="3518"/>
              <a:ext cx="4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7</a:t>
              </a:r>
              <a:endParaRPr lang="en-US" altLang="ko-KR" sz="2000">
                <a:latin typeface="Consolas" pitchFamily="49" charset="0"/>
              </a:endParaRPr>
            </a:p>
          </p:txBody>
        </p:sp>
        <p:sp>
          <p:nvSpPr>
            <p:cNvPr id="73816" name="Line 88"/>
            <p:cNvSpPr>
              <a:spLocks noChangeShapeType="1"/>
            </p:cNvSpPr>
            <p:nvPr/>
          </p:nvSpPr>
          <p:spPr bwMode="auto">
            <a:xfrm flipH="1">
              <a:off x="4484" y="3357"/>
              <a:ext cx="387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7" name="Line 89"/>
            <p:cNvSpPr>
              <a:spLocks noChangeShapeType="1"/>
            </p:cNvSpPr>
            <p:nvPr/>
          </p:nvSpPr>
          <p:spPr bwMode="auto">
            <a:xfrm flipH="1">
              <a:off x="4508" y="2556"/>
              <a:ext cx="341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8" name="Line 90"/>
            <p:cNvSpPr>
              <a:spLocks noChangeShapeType="1"/>
            </p:cNvSpPr>
            <p:nvPr/>
          </p:nvSpPr>
          <p:spPr bwMode="auto">
            <a:xfrm>
              <a:off x="4545" y="2978"/>
              <a:ext cx="304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3821" name="Text Box 93"/>
          <p:cNvSpPr txBox="1">
            <a:spLocks noChangeArrowheads="1"/>
          </p:cNvSpPr>
          <p:nvPr/>
        </p:nvSpPr>
        <p:spPr bwMode="auto">
          <a:xfrm>
            <a:off x="4140200" y="1557338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dfs</a:t>
            </a:r>
            <a:r>
              <a:rPr lang="en-US" altLang="ko-KR" dirty="0">
                <a:latin typeface="Consolas" pitchFamily="49" charset="0"/>
              </a:rPr>
              <a:t>(0);</a:t>
            </a:r>
          </a:p>
        </p:txBody>
      </p:sp>
      <p:sp>
        <p:nvSpPr>
          <p:cNvPr id="73822" name="Text Box 94"/>
          <p:cNvSpPr txBox="1">
            <a:spLocks noChangeArrowheads="1"/>
          </p:cNvSpPr>
          <p:nvPr/>
        </p:nvSpPr>
        <p:spPr bwMode="auto">
          <a:xfrm>
            <a:off x="3059113" y="4292600"/>
            <a:ext cx="10711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dfs</a:t>
            </a:r>
            <a:r>
              <a:rPr lang="en-US" altLang="ko-KR" dirty="0">
                <a:latin typeface="Consolas" pitchFamily="49" charset="0"/>
              </a:rPr>
              <a:t>(0);</a:t>
            </a:r>
          </a:p>
          <a:p>
            <a:r>
              <a:rPr lang="en-US" altLang="ko-KR" dirty="0" err="1">
                <a:latin typeface="Consolas" pitchFamily="49" charset="0"/>
              </a:rPr>
              <a:t>dfs</a:t>
            </a:r>
            <a:r>
              <a:rPr lang="en-US" altLang="ko-KR" dirty="0">
                <a:latin typeface="Consolas" pitchFamily="49" charset="0"/>
              </a:rPr>
              <a:t>(4);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Spanning Trees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A </a:t>
            </a:r>
            <a:r>
              <a:rPr lang="en-US" altLang="ko-KR" sz="2000" dirty="0">
                <a:solidFill>
                  <a:schemeClr val="accent2"/>
                </a:solidFill>
              </a:rPr>
              <a:t>spanning tree</a:t>
            </a:r>
            <a:r>
              <a:rPr lang="en-US" altLang="ko-KR" sz="2000" dirty="0"/>
              <a:t> is any tree that consists solely of edges in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/>
              <a:t> and that include all the vertices in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cs typeface="Arial" charset="0"/>
              </a:rPr>
              <a:t>if we add a </a:t>
            </a:r>
            <a:r>
              <a:rPr lang="en-US" altLang="ko-KR" sz="1800" dirty="0" err="1">
                <a:solidFill>
                  <a:srgbClr val="000000"/>
                </a:solidFill>
                <a:cs typeface="Arial" charset="0"/>
              </a:rPr>
              <a:t>nontree</a:t>
            </a:r>
            <a:r>
              <a:rPr lang="en-US" altLang="ko-KR" sz="1800" dirty="0">
                <a:solidFill>
                  <a:srgbClr val="000000"/>
                </a:solidFill>
                <a:cs typeface="Arial" charset="0"/>
              </a:rPr>
              <a:t> edge into a spanning tree </a:t>
            </a:r>
            <a:r>
              <a:rPr lang="en-US" altLang="ko-KR" sz="1800" dirty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altLang="ko-KR" sz="1800" dirty="0">
                <a:solidFill>
                  <a:srgbClr val="000000"/>
                </a:solidFill>
                <a:cs typeface="Arial" charset="0"/>
              </a:rPr>
              <a:t> cycle</a:t>
            </a:r>
            <a:endParaRPr lang="en-US" altLang="ko-KR" sz="1800" dirty="0">
              <a:ea typeface="바탕" pitchFamily="18" charset="-127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cs typeface="Arial" charset="0"/>
              </a:rPr>
              <a:t>spanning tree is a minimal </a:t>
            </a:r>
            <a:r>
              <a:rPr lang="en-US" altLang="ko-KR" sz="1800" dirty="0" err="1">
                <a:solidFill>
                  <a:srgbClr val="000000"/>
                </a:solidFill>
                <a:cs typeface="Arial" charset="0"/>
              </a:rPr>
              <a:t>subgraph</a:t>
            </a:r>
            <a:r>
              <a:rPr lang="en-US" altLang="ko-KR" sz="1800" dirty="0">
                <a:solidFill>
                  <a:srgbClr val="000000"/>
                </a:solidFill>
                <a:cs typeface="Arial" charset="0"/>
              </a:rPr>
              <a:t>, G’, of G such that V(G)=V(G’) and G’ is connected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AutoNum type="arabicParenR"/>
            </a:pPr>
            <a:endParaRPr lang="ko-KR" altLang="en-US" sz="18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dirty="0"/>
              <a:t>If graph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/>
              <a:t> is connected, </a:t>
            </a:r>
            <a:r>
              <a:rPr lang="en-US" altLang="ko-KR" sz="2000" i="1" dirty="0" err="1">
                <a:latin typeface="Times New Roman" pitchFamily="18" charset="0"/>
              </a:rPr>
              <a:t>dfs</a:t>
            </a:r>
            <a:r>
              <a:rPr lang="en-US" altLang="ko-KR" sz="2000" dirty="0"/>
              <a:t> or </a:t>
            </a:r>
            <a:r>
              <a:rPr lang="en-US" altLang="ko-KR" sz="2000" i="1" dirty="0" err="1">
                <a:latin typeface="Times New Roman" pitchFamily="18" charset="0"/>
              </a:rPr>
              <a:t>bfs</a:t>
            </a:r>
            <a:r>
              <a:rPr lang="en-US" altLang="ko-KR" sz="2000" dirty="0"/>
              <a:t> implicitly partitions the edges in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/>
              <a:t> into two sets: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T : (for tree edges) set of edges used or traversed during the search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N : (for </a:t>
            </a:r>
            <a:r>
              <a:rPr lang="en-US" altLang="ko-KR" sz="1800" dirty="0" err="1"/>
              <a:t>nontree</a:t>
            </a:r>
            <a:r>
              <a:rPr lang="en-US" altLang="ko-KR" sz="1800" dirty="0"/>
              <a:t> edges) set of remaining edges</a:t>
            </a:r>
          </a:p>
        </p:txBody>
      </p:sp>
      <p:sp>
        <p:nvSpPr>
          <p:cNvPr id="4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EA1D892-D67F-4C6C-BE69-1DF91CC16728}" type="slidenum">
              <a:rPr lang="en-US" altLang="ko-KR"/>
              <a:pPr/>
              <a:t>42</a:t>
            </a:fld>
            <a:r>
              <a:rPr lang="en-US" altLang="ko-KR"/>
              <a:t> -</a:t>
            </a:r>
          </a:p>
        </p:txBody>
      </p:sp>
      <p:grpSp>
        <p:nvGrpSpPr>
          <p:cNvPr id="75823" name="Group 47"/>
          <p:cNvGrpSpPr>
            <a:grpSpLocks/>
          </p:cNvGrpSpPr>
          <p:nvPr/>
        </p:nvGrpSpPr>
        <p:grpSpPr bwMode="auto">
          <a:xfrm>
            <a:off x="1054100" y="2276872"/>
            <a:ext cx="1524000" cy="1524000"/>
            <a:chOff x="624" y="1224"/>
            <a:chExt cx="960" cy="960"/>
          </a:xfrm>
        </p:grpSpPr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856" y="144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 flipH="1">
              <a:off x="856" y="1440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>
              <a:off x="832" y="140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 flipH="1">
              <a:off x="784" y="1424"/>
              <a:ext cx="0" cy="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840" y="2016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1408" y="1416"/>
              <a:ext cx="0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780" name="Oval 4"/>
            <p:cNvSpPr>
              <a:spLocks noChangeArrowheads="1"/>
            </p:cNvSpPr>
            <p:nvPr/>
          </p:nvSpPr>
          <p:spPr bwMode="auto">
            <a:xfrm>
              <a:off x="624" y="1232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781" name="Oval 5"/>
            <p:cNvSpPr>
              <a:spLocks noChangeArrowheads="1"/>
            </p:cNvSpPr>
            <p:nvPr/>
          </p:nvSpPr>
          <p:spPr bwMode="auto">
            <a:xfrm>
              <a:off x="1288" y="1224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782" name="Oval 6"/>
            <p:cNvSpPr>
              <a:spLocks noChangeArrowheads="1"/>
            </p:cNvSpPr>
            <p:nvPr/>
          </p:nvSpPr>
          <p:spPr bwMode="auto">
            <a:xfrm>
              <a:off x="632" y="1872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783" name="Oval 7"/>
            <p:cNvSpPr>
              <a:spLocks noChangeArrowheads="1"/>
            </p:cNvSpPr>
            <p:nvPr/>
          </p:nvSpPr>
          <p:spPr bwMode="auto">
            <a:xfrm>
              <a:off x="1272" y="1888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5826" name="Group 50"/>
          <p:cNvGrpSpPr>
            <a:grpSpLocks/>
          </p:cNvGrpSpPr>
          <p:nvPr/>
        </p:nvGrpSpPr>
        <p:grpSpPr bwMode="auto">
          <a:xfrm>
            <a:off x="3492500" y="2276872"/>
            <a:ext cx="1524000" cy="1524000"/>
            <a:chOff x="2160" y="1632"/>
            <a:chExt cx="960" cy="960"/>
          </a:xfrm>
        </p:grpSpPr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2368" y="180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 flipH="1">
              <a:off x="2320" y="1832"/>
              <a:ext cx="0" cy="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>
              <a:off x="2944" y="1824"/>
              <a:ext cx="0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796" name="Oval 20"/>
            <p:cNvSpPr>
              <a:spLocks noChangeArrowheads="1"/>
            </p:cNvSpPr>
            <p:nvPr/>
          </p:nvSpPr>
          <p:spPr bwMode="auto">
            <a:xfrm>
              <a:off x="2160" y="1640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797" name="Oval 21"/>
            <p:cNvSpPr>
              <a:spLocks noChangeArrowheads="1"/>
            </p:cNvSpPr>
            <p:nvPr/>
          </p:nvSpPr>
          <p:spPr bwMode="auto">
            <a:xfrm>
              <a:off x="2824" y="1632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798" name="Oval 22"/>
            <p:cNvSpPr>
              <a:spLocks noChangeArrowheads="1"/>
            </p:cNvSpPr>
            <p:nvPr/>
          </p:nvSpPr>
          <p:spPr bwMode="auto">
            <a:xfrm>
              <a:off x="2168" y="2280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799" name="Oval 23"/>
            <p:cNvSpPr>
              <a:spLocks noChangeArrowheads="1"/>
            </p:cNvSpPr>
            <p:nvPr/>
          </p:nvSpPr>
          <p:spPr bwMode="auto">
            <a:xfrm>
              <a:off x="2808" y="2296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5821" name="Group 45"/>
          <p:cNvGrpSpPr>
            <a:grpSpLocks/>
          </p:cNvGrpSpPr>
          <p:nvPr/>
        </p:nvGrpSpPr>
        <p:grpSpPr bwMode="auto">
          <a:xfrm>
            <a:off x="5321300" y="2276872"/>
            <a:ext cx="1524000" cy="1524000"/>
            <a:chOff x="3248" y="1248"/>
            <a:chExt cx="960" cy="960"/>
          </a:xfrm>
        </p:grpSpPr>
        <p:sp>
          <p:nvSpPr>
            <p:cNvPr id="75800" name="Line 24"/>
            <p:cNvSpPr>
              <a:spLocks noChangeShapeType="1"/>
            </p:cNvSpPr>
            <p:nvPr/>
          </p:nvSpPr>
          <p:spPr bwMode="auto">
            <a:xfrm>
              <a:off x="3480" y="1464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802" name="Line 26"/>
            <p:cNvSpPr>
              <a:spLocks noChangeShapeType="1"/>
            </p:cNvSpPr>
            <p:nvPr/>
          </p:nvSpPr>
          <p:spPr bwMode="auto">
            <a:xfrm>
              <a:off x="3456" y="142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 flipH="1">
              <a:off x="3408" y="1448"/>
              <a:ext cx="0" cy="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806" name="Oval 30"/>
            <p:cNvSpPr>
              <a:spLocks noChangeArrowheads="1"/>
            </p:cNvSpPr>
            <p:nvPr/>
          </p:nvSpPr>
          <p:spPr bwMode="auto">
            <a:xfrm>
              <a:off x="3248" y="1256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807" name="Oval 31"/>
            <p:cNvSpPr>
              <a:spLocks noChangeArrowheads="1"/>
            </p:cNvSpPr>
            <p:nvPr/>
          </p:nvSpPr>
          <p:spPr bwMode="auto">
            <a:xfrm>
              <a:off x="3912" y="1248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808" name="Oval 32"/>
            <p:cNvSpPr>
              <a:spLocks noChangeArrowheads="1"/>
            </p:cNvSpPr>
            <p:nvPr/>
          </p:nvSpPr>
          <p:spPr bwMode="auto">
            <a:xfrm>
              <a:off x="3256" y="1896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809" name="Oval 33"/>
            <p:cNvSpPr>
              <a:spLocks noChangeArrowheads="1"/>
            </p:cNvSpPr>
            <p:nvPr/>
          </p:nvSpPr>
          <p:spPr bwMode="auto">
            <a:xfrm>
              <a:off x="3896" y="1912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5820" name="Group 44"/>
          <p:cNvGrpSpPr>
            <a:grpSpLocks/>
          </p:cNvGrpSpPr>
          <p:nvPr/>
        </p:nvGrpSpPr>
        <p:grpSpPr bwMode="auto">
          <a:xfrm>
            <a:off x="7048500" y="2276872"/>
            <a:ext cx="1524000" cy="1524000"/>
            <a:chOff x="4400" y="1200"/>
            <a:chExt cx="960" cy="960"/>
          </a:xfrm>
        </p:grpSpPr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>
              <a:off x="4608" y="137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814" name="Line 38"/>
            <p:cNvSpPr>
              <a:spLocks noChangeShapeType="1"/>
            </p:cNvSpPr>
            <p:nvPr/>
          </p:nvSpPr>
          <p:spPr bwMode="auto">
            <a:xfrm>
              <a:off x="4616" y="1992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>
              <a:off x="5184" y="1392"/>
              <a:ext cx="0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5816" name="Oval 40"/>
            <p:cNvSpPr>
              <a:spLocks noChangeArrowheads="1"/>
            </p:cNvSpPr>
            <p:nvPr/>
          </p:nvSpPr>
          <p:spPr bwMode="auto">
            <a:xfrm>
              <a:off x="4400" y="1208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817" name="Oval 41"/>
            <p:cNvSpPr>
              <a:spLocks noChangeArrowheads="1"/>
            </p:cNvSpPr>
            <p:nvPr/>
          </p:nvSpPr>
          <p:spPr bwMode="auto">
            <a:xfrm>
              <a:off x="5064" y="1200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818" name="Oval 42"/>
            <p:cNvSpPr>
              <a:spLocks noChangeArrowheads="1"/>
            </p:cNvSpPr>
            <p:nvPr/>
          </p:nvSpPr>
          <p:spPr bwMode="auto">
            <a:xfrm>
              <a:off x="4408" y="1848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819" name="Oval 43"/>
            <p:cNvSpPr>
              <a:spLocks noChangeArrowheads="1"/>
            </p:cNvSpPr>
            <p:nvPr/>
          </p:nvSpPr>
          <p:spPr bwMode="auto">
            <a:xfrm>
              <a:off x="5048" y="1864"/>
              <a:ext cx="296" cy="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5824" name="AutoShape 48"/>
          <p:cNvSpPr>
            <a:spLocks noChangeArrowheads="1"/>
          </p:cNvSpPr>
          <p:nvPr/>
        </p:nvSpPr>
        <p:spPr bwMode="auto">
          <a:xfrm>
            <a:off x="2806700" y="2619772"/>
            <a:ext cx="381000" cy="762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DFS/BFS Spanning Trees</a:t>
            </a:r>
          </a:p>
        </p:txBody>
      </p:sp>
      <p:sp>
        <p:nvSpPr>
          <p:cNvPr id="8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46B4CFC-8743-4CCD-BF7E-ED6649AFB528}" type="slidenum">
              <a:rPr lang="en-US" altLang="ko-KR"/>
              <a:pPr/>
              <a:t>43</a:t>
            </a:fld>
            <a:r>
              <a:rPr lang="en-US" altLang="ko-KR"/>
              <a:t> -</a:t>
            </a:r>
          </a:p>
        </p:txBody>
      </p:sp>
      <p:sp>
        <p:nvSpPr>
          <p:cNvPr id="76851" name="Line 51"/>
          <p:cNvSpPr>
            <a:spLocks noChangeShapeType="1"/>
          </p:cNvSpPr>
          <p:nvPr/>
        </p:nvSpPr>
        <p:spPr bwMode="auto">
          <a:xfrm>
            <a:off x="5983288" y="2916238"/>
            <a:ext cx="714375" cy="722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6887" name="Group 87"/>
          <p:cNvGrpSpPr>
            <a:grpSpLocks/>
          </p:cNvGrpSpPr>
          <p:nvPr/>
        </p:nvGrpSpPr>
        <p:grpSpPr bwMode="auto">
          <a:xfrm>
            <a:off x="650875" y="963613"/>
            <a:ext cx="3265488" cy="3360737"/>
            <a:chOff x="410" y="607"/>
            <a:chExt cx="2057" cy="2117"/>
          </a:xfrm>
        </p:grpSpPr>
        <p:sp>
          <p:nvSpPr>
            <p:cNvPr id="76804" name="Oval 4"/>
            <p:cNvSpPr>
              <a:spLocks noChangeArrowheads="1"/>
            </p:cNvSpPr>
            <p:nvPr/>
          </p:nvSpPr>
          <p:spPr bwMode="auto">
            <a:xfrm>
              <a:off x="1226" y="607"/>
              <a:ext cx="317" cy="32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1279" y="643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76806" name="Oval 6"/>
            <p:cNvSpPr>
              <a:spLocks noChangeArrowheads="1"/>
            </p:cNvSpPr>
            <p:nvPr/>
          </p:nvSpPr>
          <p:spPr bwMode="auto">
            <a:xfrm>
              <a:off x="736" y="1101"/>
              <a:ext cx="317" cy="31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800" y="1136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76808" name="Oval 8"/>
            <p:cNvSpPr>
              <a:spLocks noChangeArrowheads="1"/>
            </p:cNvSpPr>
            <p:nvPr/>
          </p:nvSpPr>
          <p:spPr bwMode="auto">
            <a:xfrm>
              <a:off x="1715" y="1101"/>
              <a:ext cx="317" cy="31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1768" y="1136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kumimoji="0"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76810" name="Oval 10"/>
            <p:cNvSpPr>
              <a:spLocks noChangeArrowheads="1"/>
            </p:cNvSpPr>
            <p:nvPr/>
          </p:nvSpPr>
          <p:spPr bwMode="auto">
            <a:xfrm>
              <a:off x="410" y="1649"/>
              <a:ext cx="317" cy="32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461" y="168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kumimoji="0"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76812" name="Oval 12"/>
            <p:cNvSpPr>
              <a:spLocks noChangeArrowheads="1"/>
            </p:cNvSpPr>
            <p:nvPr/>
          </p:nvSpPr>
          <p:spPr bwMode="auto">
            <a:xfrm>
              <a:off x="1062" y="1649"/>
              <a:ext cx="318" cy="32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1115" y="168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  <a:endParaRPr kumimoji="0"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76814" name="Oval 14"/>
            <p:cNvSpPr>
              <a:spLocks noChangeArrowheads="1"/>
            </p:cNvSpPr>
            <p:nvPr/>
          </p:nvSpPr>
          <p:spPr bwMode="auto">
            <a:xfrm>
              <a:off x="2150" y="1649"/>
              <a:ext cx="317" cy="32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2205" y="168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6</a:t>
              </a:r>
              <a:endParaRPr kumimoji="0"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 flipH="1">
              <a:off x="1004" y="877"/>
              <a:ext cx="271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>
              <a:off x="1493" y="877"/>
              <a:ext cx="272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 flipH="1">
              <a:off x="677" y="1425"/>
              <a:ext cx="163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9" name="Line 19"/>
            <p:cNvSpPr>
              <a:spLocks noChangeShapeType="1"/>
            </p:cNvSpPr>
            <p:nvPr/>
          </p:nvSpPr>
          <p:spPr bwMode="auto">
            <a:xfrm>
              <a:off x="949" y="1425"/>
              <a:ext cx="163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 flipH="1">
              <a:off x="1702" y="1425"/>
              <a:ext cx="117" cy="2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>
              <a:off x="1982" y="1370"/>
              <a:ext cx="218" cy="3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1221" y="1973"/>
              <a:ext cx="187" cy="4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23" name="Line 23"/>
            <p:cNvSpPr>
              <a:spLocks noChangeShapeType="1"/>
            </p:cNvSpPr>
            <p:nvPr/>
          </p:nvSpPr>
          <p:spPr bwMode="auto">
            <a:xfrm flipH="1">
              <a:off x="1477" y="1973"/>
              <a:ext cx="125" cy="4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689" y="1933"/>
              <a:ext cx="634" cy="5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 flipH="1">
              <a:off x="1562" y="1919"/>
              <a:ext cx="638" cy="5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26" name="Oval 26"/>
            <p:cNvSpPr>
              <a:spLocks noChangeArrowheads="1"/>
            </p:cNvSpPr>
            <p:nvPr/>
          </p:nvSpPr>
          <p:spPr bwMode="auto">
            <a:xfrm>
              <a:off x="1288" y="2404"/>
              <a:ext cx="317" cy="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27" name="Rectangle 27"/>
            <p:cNvSpPr>
              <a:spLocks noChangeArrowheads="1"/>
            </p:cNvSpPr>
            <p:nvPr/>
          </p:nvSpPr>
          <p:spPr bwMode="auto">
            <a:xfrm>
              <a:off x="1341" y="2439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7</a:t>
              </a:r>
              <a:endParaRPr kumimoji="0"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76828" name="Oval 28"/>
            <p:cNvSpPr>
              <a:spLocks noChangeArrowheads="1"/>
            </p:cNvSpPr>
            <p:nvPr/>
          </p:nvSpPr>
          <p:spPr bwMode="auto">
            <a:xfrm>
              <a:off x="1497" y="1649"/>
              <a:ext cx="318" cy="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1558" y="168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  <a:endParaRPr kumimoji="0" lang="en-US" altLang="ko-KR" sz="2000" baseline="-2500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sp>
        <p:nvSpPr>
          <p:cNvPr id="76830" name="AutoShape 30"/>
          <p:cNvSpPr>
            <a:spLocks noChangeArrowheads="1"/>
          </p:cNvSpPr>
          <p:nvPr/>
        </p:nvSpPr>
        <p:spPr bwMode="auto">
          <a:xfrm>
            <a:off x="4394200" y="1905000"/>
            <a:ext cx="469900" cy="952500"/>
          </a:xfrm>
          <a:prstGeom prst="rightArrow">
            <a:avLst>
              <a:gd name="adj1" fmla="val 47333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6831" name="Oval 31"/>
          <p:cNvSpPr>
            <a:spLocks noChangeArrowheads="1"/>
          </p:cNvSpPr>
          <p:nvPr/>
        </p:nvSpPr>
        <p:spPr bwMode="auto">
          <a:xfrm>
            <a:off x="6823075" y="963613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2" name="Rectangle 32"/>
          <p:cNvSpPr>
            <a:spLocks noChangeArrowheads="1"/>
          </p:cNvSpPr>
          <p:nvPr/>
        </p:nvSpPr>
        <p:spPr bwMode="auto">
          <a:xfrm>
            <a:off x="6907213" y="102076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33" name="Oval 33"/>
          <p:cNvSpPr>
            <a:spLocks noChangeArrowheads="1"/>
          </p:cNvSpPr>
          <p:nvPr/>
        </p:nvSpPr>
        <p:spPr bwMode="auto">
          <a:xfrm>
            <a:off x="6045200" y="1658938"/>
            <a:ext cx="503238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6146800" y="17145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35" name="Oval 35"/>
          <p:cNvSpPr>
            <a:spLocks noChangeArrowheads="1"/>
          </p:cNvSpPr>
          <p:nvPr/>
        </p:nvSpPr>
        <p:spPr bwMode="auto">
          <a:xfrm>
            <a:off x="7599363" y="1658938"/>
            <a:ext cx="503237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6" name="Rectangle 36"/>
          <p:cNvSpPr>
            <a:spLocks noChangeArrowheads="1"/>
          </p:cNvSpPr>
          <p:nvPr/>
        </p:nvSpPr>
        <p:spPr bwMode="auto">
          <a:xfrm>
            <a:off x="7683500" y="17145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37" name="Oval 37"/>
          <p:cNvSpPr>
            <a:spLocks noChangeArrowheads="1"/>
          </p:cNvSpPr>
          <p:nvPr/>
        </p:nvSpPr>
        <p:spPr bwMode="auto">
          <a:xfrm>
            <a:off x="5527675" y="252888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38" name="Rectangle 38"/>
          <p:cNvSpPr>
            <a:spLocks noChangeArrowheads="1"/>
          </p:cNvSpPr>
          <p:nvPr/>
        </p:nvSpPr>
        <p:spPr bwMode="auto">
          <a:xfrm>
            <a:off x="5608638" y="25844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39" name="Oval 39"/>
          <p:cNvSpPr>
            <a:spLocks noChangeArrowheads="1"/>
          </p:cNvSpPr>
          <p:nvPr/>
        </p:nvSpPr>
        <p:spPr bwMode="auto">
          <a:xfrm>
            <a:off x="6562725" y="2528888"/>
            <a:ext cx="504825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6646863" y="25844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41" name="Oval 41"/>
          <p:cNvSpPr>
            <a:spLocks noChangeArrowheads="1"/>
          </p:cNvSpPr>
          <p:nvPr/>
        </p:nvSpPr>
        <p:spPr bwMode="auto">
          <a:xfrm>
            <a:off x="8289925" y="252888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42" name="Rectangle 42"/>
          <p:cNvSpPr>
            <a:spLocks noChangeArrowheads="1"/>
          </p:cNvSpPr>
          <p:nvPr/>
        </p:nvSpPr>
        <p:spPr bwMode="auto">
          <a:xfrm>
            <a:off x="8377238" y="25844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43" name="Line 43"/>
          <p:cNvSpPr>
            <a:spLocks noChangeShapeType="1"/>
          </p:cNvSpPr>
          <p:nvPr/>
        </p:nvSpPr>
        <p:spPr bwMode="auto">
          <a:xfrm flipH="1">
            <a:off x="6496050" y="1392238"/>
            <a:ext cx="404813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 flipH="1">
            <a:off x="5951538" y="2173288"/>
            <a:ext cx="258762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47" name="Line 47"/>
          <p:cNvSpPr>
            <a:spLocks noChangeShapeType="1"/>
          </p:cNvSpPr>
          <p:nvPr/>
        </p:nvSpPr>
        <p:spPr bwMode="auto">
          <a:xfrm flipH="1">
            <a:off x="7578725" y="2173288"/>
            <a:ext cx="1857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49" name="Line 49"/>
          <p:cNvSpPr>
            <a:spLocks noChangeShapeType="1"/>
          </p:cNvSpPr>
          <p:nvPr/>
        </p:nvSpPr>
        <p:spPr bwMode="auto">
          <a:xfrm flipH="1">
            <a:off x="6756400" y="3030538"/>
            <a:ext cx="71438" cy="703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50" name="Line 50"/>
          <p:cNvSpPr>
            <a:spLocks noChangeShapeType="1"/>
          </p:cNvSpPr>
          <p:nvPr/>
        </p:nvSpPr>
        <p:spPr bwMode="auto">
          <a:xfrm flipH="1">
            <a:off x="6827838" y="2967038"/>
            <a:ext cx="541337" cy="601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53" name="Oval 53"/>
          <p:cNvSpPr>
            <a:spLocks noChangeArrowheads="1"/>
          </p:cNvSpPr>
          <p:nvPr/>
        </p:nvSpPr>
        <p:spPr bwMode="auto">
          <a:xfrm>
            <a:off x="6502400" y="3409950"/>
            <a:ext cx="503238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54" name="Rectangle 54"/>
          <p:cNvSpPr>
            <a:spLocks noChangeArrowheads="1"/>
          </p:cNvSpPr>
          <p:nvPr/>
        </p:nvSpPr>
        <p:spPr bwMode="auto">
          <a:xfrm>
            <a:off x="6586538" y="3452813"/>
            <a:ext cx="33972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55" name="Oval 55"/>
          <p:cNvSpPr>
            <a:spLocks noChangeArrowheads="1"/>
          </p:cNvSpPr>
          <p:nvPr/>
        </p:nvSpPr>
        <p:spPr bwMode="auto">
          <a:xfrm>
            <a:off x="7253288" y="2528888"/>
            <a:ext cx="504825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56" name="Rectangle 56"/>
          <p:cNvSpPr>
            <a:spLocks noChangeArrowheads="1"/>
          </p:cNvSpPr>
          <p:nvPr/>
        </p:nvSpPr>
        <p:spPr bwMode="auto">
          <a:xfrm>
            <a:off x="7350125" y="25844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57" name="Line 57"/>
          <p:cNvSpPr>
            <a:spLocks noChangeShapeType="1"/>
          </p:cNvSpPr>
          <p:nvPr/>
        </p:nvSpPr>
        <p:spPr bwMode="auto">
          <a:xfrm>
            <a:off x="8026400" y="2120900"/>
            <a:ext cx="3810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6858" name="Oval 58"/>
          <p:cNvSpPr>
            <a:spLocks noChangeArrowheads="1"/>
          </p:cNvSpPr>
          <p:nvPr/>
        </p:nvSpPr>
        <p:spPr bwMode="auto">
          <a:xfrm>
            <a:off x="5083175" y="3351213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59" name="Rectangle 59"/>
          <p:cNvSpPr>
            <a:spLocks noChangeArrowheads="1"/>
          </p:cNvSpPr>
          <p:nvPr/>
        </p:nvSpPr>
        <p:spPr bwMode="auto">
          <a:xfrm>
            <a:off x="5167313" y="340836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60" name="Oval 60"/>
          <p:cNvSpPr>
            <a:spLocks noChangeArrowheads="1"/>
          </p:cNvSpPr>
          <p:nvPr/>
        </p:nvSpPr>
        <p:spPr bwMode="auto">
          <a:xfrm>
            <a:off x="4305300" y="4135438"/>
            <a:ext cx="503238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61" name="Rectangle 61"/>
          <p:cNvSpPr>
            <a:spLocks noChangeArrowheads="1"/>
          </p:cNvSpPr>
          <p:nvPr/>
        </p:nvSpPr>
        <p:spPr bwMode="auto">
          <a:xfrm>
            <a:off x="4406900" y="41910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62" name="Oval 62"/>
          <p:cNvSpPr>
            <a:spLocks noChangeArrowheads="1"/>
          </p:cNvSpPr>
          <p:nvPr/>
        </p:nvSpPr>
        <p:spPr bwMode="auto">
          <a:xfrm>
            <a:off x="5859463" y="4135438"/>
            <a:ext cx="503237" cy="5064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63" name="Rectangle 63"/>
          <p:cNvSpPr>
            <a:spLocks noChangeArrowheads="1"/>
          </p:cNvSpPr>
          <p:nvPr/>
        </p:nvSpPr>
        <p:spPr bwMode="auto">
          <a:xfrm>
            <a:off x="5943600" y="41910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64" name="Oval 64"/>
          <p:cNvSpPr>
            <a:spLocks noChangeArrowheads="1"/>
          </p:cNvSpPr>
          <p:nvPr/>
        </p:nvSpPr>
        <p:spPr bwMode="auto">
          <a:xfrm>
            <a:off x="3787775" y="500538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65" name="Rectangle 65"/>
          <p:cNvSpPr>
            <a:spLocks noChangeArrowheads="1"/>
          </p:cNvSpPr>
          <p:nvPr/>
        </p:nvSpPr>
        <p:spPr bwMode="auto">
          <a:xfrm>
            <a:off x="3868738" y="50609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66" name="Oval 66"/>
          <p:cNvSpPr>
            <a:spLocks noChangeArrowheads="1"/>
          </p:cNvSpPr>
          <p:nvPr/>
        </p:nvSpPr>
        <p:spPr bwMode="auto">
          <a:xfrm>
            <a:off x="4822825" y="5005388"/>
            <a:ext cx="504825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67" name="Rectangle 67"/>
          <p:cNvSpPr>
            <a:spLocks noChangeArrowheads="1"/>
          </p:cNvSpPr>
          <p:nvPr/>
        </p:nvSpPr>
        <p:spPr bwMode="auto">
          <a:xfrm>
            <a:off x="4906963" y="50609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68" name="Oval 68"/>
          <p:cNvSpPr>
            <a:spLocks noChangeArrowheads="1"/>
          </p:cNvSpPr>
          <p:nvPr/>
        </p:nvSpPr>
        <p:spPr bwMode="auto">
          <a:xfrm>
            <a:off x="6550025" y="5005388"/>
            <a:ext cx="503238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69" name="Rectangle 69"/>
          <p:cNvSpPr>
            <a:spLocks noChangeArrowheads="1"/>
          </p:cNvSpPr>
          <p:nvPr/>
        </p:nvSpPr>
        <p:spPr bwMode="auto">
          <a:xfrm>
            <a:off x="6637338" y="50609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70" name="Line 70"/>
          <p:cNvSpPr>
            <a:spLocks noChangeShapeType="1"/>
          </p:cNvSpPr>
          <p:nvPr/>
        </p:nvSpPr>
        <p:spPr bwMode="auto">
          <a:xfrm flipH="1">
            <a:off x="4730750" y="3779838"/>
            <a:ext cx="430213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71" name="Line 71"/>
          <p:cNvSpPr>
            <a:spLocks noChangeShapeType="1"/>
          </p:cNvSpPr>
          <p:nvPr/>
        </p:nvSpPr>
        <p:spPr bwMode="auto">
          <a:xfrm>
            <a:off x="5507038" y="3779838"/>
            <a:ext cx="431800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72" name="Line 72"/>
          <p:cNvSpPr>
            <a:spLocks noChangeShapeType="1"/>
          </p:cNvSpPr>
          <p:nvPr/>
        </p:nvSpPr>
        <p:spPr bwMode="auto">
          <a:xfrm flipH="1">
            <a:off x="4211638" y="4649788"/>
            <a:ext cx="258762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73" name="Line 73"/>
          <p:cNvSpPr>
            <a:spLocks noChangeShapeType="1"/>
          </p:cNvSpPr>
          <p:nvPr/>
        </p:nvSpPr>
        <p:spPr bwMode="auto">
          <a:xfrm>
            <a:off x="4643438" y="4649788"/>
            <a:ext cx="258762" cy="434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74" name="Line 74"/>
          <p:cNvSpPr>
            <a:spLocks noChangeShapeType="1"/>
          </p:cNvSpPr>
          <p:nvPr/>
        </p:nvSpPr>
        <p:spPr bwMode="auto">
          <a:xfrm flipH="1">
            <a:off x="5838825" y="4649788"/>
            <a:ext cx="1857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75" name="Line 75"/>
          <p:cNvSpPr>
            <a:spLocks noChangeShapeType="1"/>
          </p:cNvSpPr>
          <p:nvPr/>
        </p:nvSpPr>
        <p:spPr bwMode="auto">
          <a:xfrm>
            <a:off x="6283325" y="4562475"/>
            <a:ext cx="346075" cy="522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78" name="Line 78"/>
          <p:cNvSpPr>
            <a:spLocks noChangeShapeType="1"/>
          </p:cNvSpPr>
          <p:nvPr/>
        </p:nvSpPr>
        <p:spPr bwMode="auto">
          <a:xfrm>
            <a:off x="4154488" y="5494338"/>
            <a:ext cx="498475" cy="430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80" name="Oval 80"/>
          <p:cNvSpPr>
            <a:spLocks noChangeArrowheads="1"/>
          </p:cNvSpPr>
          <p:nvPr/>
        </p:nvSpPr>
        <p:spPr bwMode="auto">
          <a:xfrm>
            <a:off x="4572000" y="5721350"/>
            <a:ext cx="503238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81" name="Rectangle 81"/>
          <p:cNvSpPr>
            <a:spLocks noChangeArrowheads="1"/>
          </p:cNvSpPr>
          <p:nvPr/>
        </p:nvSpPr>
        <p:spPr bwMode="auto">
          <a:xfrm>
            <a:off x="4656138" y="577691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82" name="Oval 82"/>
          <p:cNvSpPr>
            <a:spLocks noChangeArrowheads="1"/>
          </p:cNvSpPr>
          <p:nvPr/>
        </p:nvSpPr>
        <p:spPr bwMode="auto">
          <a:xfrm>
            <a:off x="5513388" y="5005388"/>
            <a:ext cx="504825" cy="50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83" name="Rectangle 83"/>
          <p:cNvSpPr>
            <a:spLocks noChangeArrowheads="1"/>
          </p:cNvSpPr>
          <p:nvPr/>
        </p:nvSpPr>
        <p:spPr bwMode="auto">
          <a:xfrm>
            <a:off x="5610225" y="50609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  <a:endParaRPr kumimoji="0" lang="en-US" altLang="ko-KR" sz="2000" baseline="-25000">
              <a:solidFill>
                <a:srgbClr val="000000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6884" name="AutoShape 84"/>
          <p:cNvSpPr>
            <a:spLocks noChangeArrowheads="1"/>
          </p:cNvSpPr>
          <p:nvPr/>
        </p:nvSpPr>
        <p:spPr bwMode="auto">
          <a:xfrm rot="2565604">
            <a:off x="3698875" y="3460750"/>
            <a:ext cx="447675" cy="927100"/>
          </a:xfrm>
          <a:prstGeom prst="rightArrow">
            <a:avLst>
              <a:gd name="adj1" fmla="val 50000"/>
              <a:gd name="adj2" fmla="val 4435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6885" name="Text Box 85"/>
          <p:cNvSpPr txBox="1">
            <a:spLocks noChangeArrowheads="1"/>
          </p:cNvSpPr>
          <p:nvPr/>
        </p:nvSpPr>
        <p:spPr bwMode="auto">
          <a:xfrm>
            <a:off x="4200525" y="1462088"/>
            <a:ext cx="77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latin typeface="Times New Roman" pitchFamily="18" charset="0"/>
              </a:rPr>
              <a:t>dfs(0)</a:t>
            </a:r>
          </a:p>
        </p:txBody>
      </p:sp>
      <p:sp>
        <p:nvSpPr>
          <p:cNvPr id="76886" name="Text Box 86"/>
          <p:cNvSpPr txBox="1">
            <a:spLocks noChangeArrowheads="1"/>
          </p:cNvSpPr>
          <p:nvPr/>
        </p:nvSpPr>
        <p:spPr bwMode="auto">
          <a:xfrm>
            <a:off x="2840038" y="3900488"/>
            <a:ext cx="77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latin typeface="Times New Roman" pitchFamily="18" charset="0"/>
              </a:rPr>
              <a:t>bfs(0)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Bi-connected Components and Articulation Points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An </a:t>
            </a:r>
            <a:r>
              <a:rPr lang="en-US" altLang="ko-KR" sz="2000" dirty="0">
                <a:solidFill>
                  <a:srgbClr val="FF0000"/>
                </a:solidFill>
              </a:rPr>
              <a:t>articulation point </a:t>
            </a:r>
            <a:r>
              <a:rPr lang="en-US" altLang="ko-KR" sz="2000" dirty="0"/>
              <a:t>is a vertex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of </a:t>
            </a:r>
            <a:r>
              <a:rPr lang="en-US" altLang="ko-KR" sz="2000" i="1" dirty="0">
                <a:latin typeface="Times New Roman" pitchFamily="18" charset="0"/>
              </a:rPr>
              <a:t>G </a:t>
            </a:r>
            <a:r>
              <a:rPr lang="en-US" altLang="ko-KR" sz="2000" dirty="0"/>
              <a:t>such that the deletion of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, together with all edges incident on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, produces a graph,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>
                <a:latin typeface="Times New Roman" pitchFamily="18" charset="0"/>
              </a:rPr>
              <a:t>’</a:t>
            </a:r>
            <a:r>
              <a:rPr lang="en-US" altLang="ko-KR" sz="2000" dirty="0"/>
              <a:t>, that has at least two connected components</a:t>
            </a:r>
          </a:p>
          <a:p>
            <a:r>
              <a:rPr lang="en-US" altLang="ko-KR" sz="2000" dirty="0"/>
              <a:t>A </a:t>
            </a:r>
            <a:r>
              <a:rPr lang="en-US" altLang="ko-KR" sz="2000" dirty="0">
                <a:solidFill>
                  <a:srgbClr val="FF0000"/>
                </a:solidFill>
              </a:rPr>
              <a:t>bi-connected graph </a:t>
            </a:r>
            <a:r>
              <a:rPr lang="en-US" altLang="ko-KR" sz="2000" dirty="0"/>
              <a:t>is a connected graph that has </a:t>
            </a:r>
            <a:r>
              <a:rPr lang="en-US" altLang="ko-KR" sz="2000" u="sng" dirty="0"/>
              <a:t>no articulation point</a:t>
            </a:r>
            <a:r>
              <a:rPr lang="en-US" altLang="ko-KR" sz="2000" dirty="0"/>
              <a:t>, in other words, a connected graph that is not broken into disconnected pieces by deleting any single vertex (and incident </a:t>
            </a:r>
            <a:r>
              <a:rPr lang="en-US" altLang="ko-KR" sz="2000" i="1" dirty="0"/>
              <a:t>edges</a:t>
            </a:r>
            <a:r>
              <a:rPr lang="en-US" altLang="ko-KR" sz="2000" dirty="0"/>
              <a:t>). </a:t>
            </a:r>
          </a:p>
          <a:p>
            <a:r>
              <a:rPr lang="en-US" altLang="ko-KR" sz="2000" dirty="0"/>
              <a:t>A </a:t>
            </a:r>
            <a:r>
              <a:rPr lang="en-US" altLang="ko-KR" sz="2000" dirty="0">
                <a:solidFill>
                  <a:srgbClr val="FF0000"/>
                </a:solidFill>
              </a:rPr>
              <a:t>bi-connected component </a:t>
            </a:r>
            <a:r>
              <a:rPr lang="en-US" altLang="ko-KR" sz="2000" dirty="0"/>
              <a:t>of a connected undirected graph is a maximal </a:t>
            </a:r>
            <a:r>
              <a:rPr lang="en-US" altLang="ko-KR" sz="2000" dirty="0" err="1"/>
              <a:t>biconnected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subgraph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cs typeface="Consolas" pitchFamily="49" charset="0"/>
              </a:rPr>
              <a:t>Between any two vertices in a bi-connected graph, there exists at least two disjoint paths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cs typeface="Consolas" pitchFamily="49" charset="0"/>
              </a:rPr>
              <a:t>G has a simple cycle containing the vertices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5A1C9F3-480B-4C2B-B8B5-EEFE6AAED1C7}" type="slidenum">
              <a:rPr lang="en-US" altLang="ko-KR" smtClean="0"/>
              <a:pPr/>
              <a:t>44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Articulation Point</a:t>
            </a:r>
          </a:p>
        </p:txBody>
      </p:sp>
      <p:sp>
        <p:nvSpPr>
          <p:cNvPr id="10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08E7B8F-7EF4-424D-AE8B-4EE8D01B3BE4}" type="slidenum">
              <a:rPr lang="en-US" altLang="ko-KR"/>
              <a:pPr/>
              <a:t>45</a:t>
            </a:fld>
            <a:r>
              <a:rPr lang="en-US" altLang="ko-KR"/>
              <a:t> -</a:t>
            </a:r>
          </a:p>
        </p:txBody>
      </p:sp>
      <p:grpSp>
        <p:nvGrpSpPr>
          <p:cNvPr id="80901" name="Group 5"/>
          <p:cNvGrpSpPr>
            <a:grpSpLocks/>
          </p:cNvGrpSpPr>
          <p:nvPr/>
        </p:nvGrpSpPr>
        <p:grpSpPr bwMode="auto">
          <a:xfrm>
            <a:off x="2696640" y="1532485"/>
            <a:ext cx="521289" cy="528484"/>
            <a:chOff x="2173" y="916"/>
            <a:chExt cx="205" cy="205"/>
          </a:xfrm>
        </p:grpSpPr>
        <p:sp>
          <p:nvSpPr>
            <p:cNvPr id="80902" name="Oval 6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2215" y="947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80904" name="Group 8"/>
          <p:cNvGrpSpPr>
            <a:grpSpLocks/>
          </p:cNvGrpSpPr>
          <p:nvPr/>
        </p:nvGrpSpPr>
        <p:grpSpPr bwMode="auto">
          <a:xfrm>
            <a:off x="2696640" y="2450242"/>
            <a:ext cx="521289" cy="528484"/>
            <a:chOff x="2173" y="1272"/>
            <a:chExt cx="205" cy="205"/>
          </a:xfrm>
        </p:grpSpPr>
        <p:sp>
          <p:nvSpPr>
            <p:cNvPr id="80905" name="Oval 9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2223" y="1302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0907" name="Group 11"/>
          <p:cNvGrpSpPr>
            <a:grpSpLocks/>
          </p:cNvGrpSpPr>
          <p:nvPr/>
        </p:nvGrpSpPr>
        <p:grpSpPr bwMode="auto">
          <a:xfrm>
            <a:off x="2063465" y="3365422"/>
            <a:ext cx="521289" cy="528484"/>
            <a:chOff x="1924" y="1627"/>
            <a:chExt cx="205" cy="205"/>
          </a:xfrm>
        </p:grpSpPr>
        <p:sp>
          <p:nvSpPr>
            <p:cNvPr id="80908" name="Oval 12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1966" y="1657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3327273" y="3365422"/>
            <a:ext cx="523832" cy="528484"/>
            <a:chOff x="2421" y="1627"/>
            <a:chExt cx="206" cy="205"/>
          </a:xfrm>
        </p:grpSpPr>
        <p:sp>
          <p:nvSpPr>
            <p:cNvPr id="80911" name="Oval 15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12" name="Rectangle 16"/>
            <p:cNvSpPr>
              <a:spLocks noChangeArrowheads="1"/>
            </p:cNvSpPr>
            <p:nvPr/>
          </p:nvSpPr>
          <p:spPr bwMode="auto">
            <a:xfrm>
              <a:off x="2465" y="1657"/>
              <a:ext cx="12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80913" name="Group 17"/>
          <p:cNvGrpSpPr>
            <a:grpSpLocks/>
          </p:cNvGrpSpPr>
          <p:nvPr/>
        </p:nvGrpSpPr>
        <p:grpSpPr bwMode="auto">
          <a:xfrm>
            <a:off x="2696640" y="4280601"/>
            <a:ext cx="521289" cy="528484"/>
            <a:chOff x="2173" y="1982"/>
            <a:chExt cx="205" cy="205"/>
          </a:xfrm>
        </p:grpSpPr>
        <p:sp>
          <p:nvSpPr>
            <p:cNvPr id="80914" name="Oval 18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15" name="Rectangle 19"/>
            <p:cNvSpPr>
              <a:spLocks noChangeArrowheads="1"/>
            </p:cNvSpPr>
            <p:nvPr/>
          </p:nvSpPr>
          <p:spPr bwMode="auto">
            <a:xfrm>
              <a:off x="2215" y="2013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grpSp>
        <p:nvGrpSpPr>
          <p:cNvPr id="80916" name="Group 20"/>
          <p:cNvGrpSpPr>
            <a:grpSpLocks/>
          </p:cNvGrpSpPr>
          <p:nvPr/>
        </p:nvGrpSpPr>
        <p:grpSpPr bwMode="auto">
          <a:xfrm>
            <a:off x="5132713" y="1532485"/>
            <a:ext cx="521289" cy="528484"/>
            <a:chOff x="3131" y="916"/>
            <a:chExt cx="205" cy="205"/>
          </a:xfrm>
        </p:grpSpPr>
        <p:sp>
          <p:nvSpPr>
            <p:cNvPr id="80917" name="Oval 21"/>
            <p:cNvSpPr>
              <a:spLocks noChangeArrowheads="1"/>
            </p:cNvSpPr>
            <p:nvPr/>
          </p:nvSpPr>
          <p:spPr bwMode="auto">
            <a:xfrm>
              <a:off x="3131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3172" y="947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8</a:t>
              </a:r>
            </a:p>
          </p:txBody>
        </p:sp>
      </p:grp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5132713" y="2450242"/>
            <a:ext cx="521289" cy="528484"/>
            <a:chOff x="3131" y="1272"/>
            <a:chExt cx="205" cy="205"/>
          </a:xfrm>
        </p:grpSpPr>
        <p:sp>
          <p:nvSpPr>
            <p:cNvPr id="80920" name="Oval 24"/>
            <p:cNvSpPr>
              <a:spLocks noChangeArrowheads="1"/>
            </p:cNvSpPr>
            <p:nvPr/>
          </p:nvSpPr>
          <p:spPr bwMode="auto">
            <a:xfrm>
              <a:off x="3131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3175" y="1302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7</a:t>
              </a:r>
            </a:p>
          </p:txBody>
        </p:sp>
      </p:grpSp>
      <p:grpSp>
        <p:nvGrpSpPr>
          <p:cNvPr id="80922" name="Group 26"/>
          <p:cNvGrpSpPr>
            <a:grpSpLocks/>
          </p:cNvGrpSpPr>
          <p:nvPr/>
        </p:nvGrpSpPr>
        <p:grpSpPr bwMode="auto">
          <a:xfrm>
            <a:off x="4502080" y="3365422"/>
            <a:ext cx="521289" cy="528484"/>
            <a:chOff x="2883" y="1627"/>
            <a:chExt cx="205" cy="205"/>
          </a:xfrm>
        </p:grpSpPr>
        <p:sp>
          <p:nvSpPr>
            <p:cNvPr id="80923" name="Oval 27"/>
            <p:cNvSpPr>
              <a:spLocks noChangeArrowheads="1"/>
            </p:cNvSpPr>
            <p:nvPr/>
          </p:nvSpPr>
          <p:spPr bwMode="auto">
            <a:xfrm>
              <a:off x="2883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7" y="1657"/>
              <a:ext cx="12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</a:p>
          </p:txBody>
        </p:sp>
      </p:grpSp>
      <p:grpSp>
        <p:nvGrpSpPr>
          <p:cNvPr id="80925" name="Group 29"/>
          <p:cNvGrpSpPr>
            <a:grpSpLocks/>
          </p:cNvGrpSpPr>
          <p:nvPr/>
        </p:nvGrpSpPr>
        <p:grpSpPr bwMode="auto">
          <a:xfrm>
            <a:off x="6037976" y="1532485"/>
            <a:ext cx="521289" cy="528484"/>
            <a:chOff x="3487" y="916"/>
            <a:chExt cx="205" cy="205"/>
          </a:xfrm>
        </p:grpSpPr>
        <p:sp>
          <p:nvSpPr>
            <p:cNvPr id="80926" name="Oval 30"/>
            <p:cNvSpPr>
              <a:spLocks noChangeArrowheads="1"/>
            </p:cNvSpPr>
            <p:nvPr/>
          </p:nvSpPr>
          <p:spPr bwMode="auto">
            <a:xfrm>
              <a:off x="3487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3527" y="947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9</a:t>
              </a:r>
            </a:p>
          </p:txBody>
        </p:sp>
      </p:grpSp>
      <p:grpSp>
        <p:nvGrpSpPr>
          <p:cNvPr id="80928" name="Group 32"/>
          <p:cNvGrpSpPr>
            <a:grpSpLocks/>
          </p:cNvGrpSpPr>
          <p:nvPr/>
        </p:nvGrpSpPr>
        <p:grpSpPr bwMode="auto">
          <a:xfrm>
            <a:off x="5132713" y="4280601"/>
            <a:ext cx="521289" cy="528484"/>
            <a:chOff x="3131" y="1982"/>
            <a:chExt cx="205" cy="205"/>
          </a:xfrm>
        </p:grpSpPr>
        <p:sp>
          <p:nvSpPr>
            <p:cNvPr id="80929" name="Oval 33"/>
            <p:cNvSpPr>
              <a:spLocks noChangeArrowheads="1"/>
            </p:cNvSpPr>
            <p:nvPr/>
          </p:nvSpPr>
          <p:spPr bwMode="auto">
            <a:xfrm>
              <a:off x="3131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176" y="2013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6</a:t>
              </a:r>
            </a:p>
          </p:txBody>
        </p:sp>
      </p:grp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2958556" y="2071281"/>
            <a:ext cx="0" cy="36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5394629" y="2071281"/>
            <a:ext cx="0" cy="36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>
            <a:off x="5394629" y="2989038"/>
            <a:ext cx="0" cy="12812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H="1">
            <a:off x="2503382" y="2896231"/>
            <a:ext cx="272087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35" name="Line 39"/>
          <p:cNvSpPr>
            <a:spLocks noChangeShapeType="1"/>
          </p:cNvSpPr>
          <p:nvPr/>
        </p:nvSpPr>
        <p:spPr bwMode="auto">
          <a:xfrm flipH="1">
            <a:off x="3139100" y="3813989"/>
            <a:ext cx="269545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36" name="Line 40"/>
          <p:cNvSpPr>
            <a:spLocks noChangeShapeType="1"/>
          </p:cNvSpPr>
          <p:nvPr/>
        </p:nvSpPr>
        <p:spPr bwMode="auto">
          <a:xfrm flipH="1">
            <a:off x="4941998" y="2896231"/>
            <a:ext cx="272087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37" name="Line 41"/>
          <p:cNvSpPr>
            <a:spLocks noChangeShapeType="1"/>
          </p:cNvSpPr>
          <p:nvPr/>
        </p:nvSpPr>
        <p:spPr bwMode="auto">
          <a:xfrm flipH="1">
            <a:off x="5575173" y="1978474"/>
            <a:ext cx="544175" cy="5516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>
            <a:off x="3139100" y="2896231"/>
            <a:ext cx="269545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39" name="Line 43"/>
          <p:cNvSpPr>
            <a:spLocks noChangeShapeType="1"/>
          </p:cNvSpPr>
          <p:nvPr/>
        </p:nvSpPr>
        <p:spPr bwMode="auto">
          <a:xfrm>
            <a:off x="2503382" y="3813989"/>
            <a:ext cx="272087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>
            <a:off x="4941998" y="3813989"/>
            <a:ext cx="272087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>
            <a:off x="3861276" y="3628375"/>
            <a:ext cx="63063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84" name="Text Box 88"/>
          <p:cNvSpPr txBox="1">
            <a:spLocks noChangeArrowheads="1"/>
          </p:cNvSpPr>
          <p:nvPr/>
        </p:nvSpPr>
        <p:spPr bwMode="auto">
          <a:xfrm>
            <a:off x="2977865" y="5002760"/>
            <a:ext cx="208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4272122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Biconnected Components</a:t>
            </a:r>
          </a:p>
        </p:txBody>
      </p:sp>
      <p:sp>
        <p:nvSpPr>
          <p:cNvPr id="10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08E7B8F-7EF4-424D-AE8B-4EE8D01B3BE4}" type="slidenum">
              <a:rPr lang="en-US" altLang="ko-KR"/>
              <a:pPr/>
              <a:t>46</a:t>
            </a:fld>
            <a:r>
              <a:rPr lang="en-US" altLang="ko-KR"/>
              <a:t> -</a:t>
            </a:r>
          </a:p>
        </p:txBody>
      </p:sp>
      <p:grpSp>
        <p:nvGrpSpPr>
          <p:cNvPr id="107" name="Group 5"/>
          <p:cNvGrpSpPr>
            <a:grpSpLocks/>
          </p:cNvGrpSpPr>
          <p:nvPr/>
        </p:nvGrpSpPr>
        <p:grpSpPr bwMode="auto">
          <a:xfrm>
            <a:off x="1166575" y="1143000"/>
            <a:ext cx="521289" cy="528484"/>
            <a:chOff x="2173" y="916"/>
            <a:chExt cx="205" cy="205"/>
          </a:xfrm>
        </p:grpSpPr>
        <p:sp>
          <p:nvSpPr>
            <p:cNvPr id="146" name="Oval 6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7" name="Rectangle 7"/>
            <p:cNvSpPr>
              <a:spLocks noChangeArrowheads="1"/>
            </p:cNvSpPr>
            <p:nvPr/>
          </p:nvSpPr>
          <p:spPr bwMode="auto">
            <a:xfrm>
              <a:off x="2215" y="947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sp>
        <p:nvSpPr>
          <p:cNvPr id="144" name="Oval 9"/>
          <p:cNvSpPr>
            <a:spLocks noChangeArrowheads="1"/>
          </p:cNvSpPr>
          <p:nvPr/>
        </p:nvSpPr>
        <p:spPr bwMode="auto">
          <a:xfrm>
            <a:off x="1166575" y="2060757"/>
            <a:ext cx="521289" cy="5284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5" name="Rectangle 10"/>
          <p:cNvSpPr>
            <a:spLocks noChangeArrowheads="1"/>
          </p:cNvSpPr>
          <p:nvPr/>
        </p:nvSpPr>
        <p:spPr bwMode="auto">
          <a:xfrm>
            <a:off x="1293719" y="2138096"/>
            <a:ext cx="312773" cy="3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b="1" dirty="0"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142" name="Oval 12"/>
          <p:cNvSpPr>
            <a:spLocks noChangeArrowheads="1"/>
          </p:cNvSpPr>
          <p:nvPr/>
        </p:nvSpPr>
        <p:spPr bwMode="auto">
          <a:xfrm>
            <a:off x="533400" y="2975937"/>
            <a:ext cx="521289" cy="528484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" name="Rectangle 13"/>
          <p:cNvSpPr>
            <a:spLocks noChangeArrowheads="1"/>
          </p:cNvSpPr>
          <p:nvPr/>
        </p:nvSpPr>
        <p:spPr bwMode="auto">
          <a:xfrm>
            <a:off x="640201" y="3053276"/>
            <a:ext cx="312773" cy="3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140" name="Oval 15"/>
          <p:cNvSpPr>
            <a:spLocks noChangeArrowheads="1"/>
          </p:cNvSpPr>
          <p:nvPr/>
        </p:nvSpPr>
        <p:spPr bwMode="auto">
          <a:xfrm>
            <a:off x="1797208" y="2975937"/>
            <a:ext cx="523832" cy="5284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" name="Rectangle 16"/>
          <p:cNvSpPr>
            <a:spLocks noChangeArrowheads="1"/>
          </p:cNvSpPr>
          <p:nvPr/>
        </p:nvSpPr>
        <p:spPr bwMode="auto">
          <a:xfrm>
            <a:off x="1909094" y="3053276"/>
            <a:ext cx="322945" cy="3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b="1"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grpSp>
        <p:nvGrpSpPr>
          <p:cNvPr id="111" name="Group 17"/>
          <p:cNvGrpSpPr>
            <a:grpSpLocks/>
          </p:cNvGrpSpPr>
          <p:nvPr/>
        </p:nvGrpSpPr>
        <p:grpSpPr bwMode="auto">
          <a:xfrm>
            <a:off x="1166575" y="3891116"/>
            <a:ext cx="521289" cy="528484"/>
            <a:chOff x="2173" y="1982"/>
            <a:chExt cx="205" cy="205"/>
          </a:xfrm>
        </p:grpSpPr>
        <p:sp>
          <p:nvSpPr>
            <p:cNvPr id="138" name="Oval 18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9" name="Rectangle 19"/>
            <p:cNvSpPr>
              <a:spLocks noChangeArrowheads="1"/>
            </p:cNvSpPr>
            <p:nvPr/>
          </p:nvSpPr>
          <p:spPr bwMode="auto">
            <a:xfrm>
              <a:off x="2215" y="2013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grpSp>
        <p:nvGrpSpPr>
          <p:cNvPr id="112" name="Group 20"/>
          <p:cNvGrpSpPr>
            <a:grpSpLocks/>
          </p:cNvGrpSpPr>
          <p:nvPr/>
        </p:nvGrpSpPr>
        <p:grpSpPr bwMode="auto">
          <a:xfrm>
            <a:off x="3602648" y="1143000"/>
            <a:ext cx="521289" cy="528484"/>
            <a:chOff x="3131" y="916"/>
            <a:chExt cx="205" cy="205"/>
          </a:xfrm>
        </p:grpSpPr>
        <p:sp>
          <p:nvSpPr>
            <p:cNvPr id="136" name="Oval 21"/>
            <p:cNvSpPr>
              <a:spLocks noChangeArrowheads="1"/>
            </p:cNvSpPr>
            <p:nvPr/>
          </p:nvSpPr>
          <p:spPr bwMode="auto">
            <a:xfrm>
              <a:off x="3131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7" name="Rectangle 22"/>
            <p:cNvSpPr>
              <a:spLocks noChangeArrowheads="1"/>
            </p:cNvSpPr>
            <p:nvPr/>
          </p:nvSpPr>
          <p:spPr bwMode="auto">
            <a:xfrm>
              <a:off x="3172" y="947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8</a:t>
              </a:r>
            </a:p>
          </p:txBody>
        </p:sp>
      </p:grpSp>
      <p:sp>
        <p:nvSpPr>
          <p:cNvPr id="134" name="Oval 24"/>
          <p:cNvSpPr>
            <a:spLocks noChangeArrowheads="1"/>
          </p:cNvSpPr>
          <p:nvPr/>
        </p:nvSpPr>
        <p:spPr bwMode="auto">
          <a:xfrm>
            <a:off x="3602648" y="2060757"/>
            <a:ext cx="521289" cy="5284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3714534" y="2138096"/>
            <a:ext cx="312773" cy="3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b="1" dirty="0">
                <a:latin typeface="Consolas" pitchFamily="49" charset="0"/>
                <a:ea typeface="돋움" pitchFamily="50" charset="-127"/>
              </a:rPr>
              <a:t>7</a:t>
            </a:r>
          </a:p>
        </p:txBody>
      </p:sp>
      <p:sp>
        <p:nvSpPr>
          <p:cNvPr id="132" name="Oval 27"/>
          <p:cNvSpPr>
            <a:spLocks noChangeArrowheads="1"/>
          </p:cNvSpPr>
          <p:nvPr/>
        </p:nvSpPr>
        <p:spPr bwMode="auto">
          <a:xfrm>
            <a:off x="2972015" y="2975937"/>
            <a:ext cx="521289" cy="5284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28"/>
          <p:cNvSpPr>
            <a:spLocks noChangeArrowheads="1"/>
          </p:cNvSpPr>
          <p:nvPr/>
        </p:nvSpPr>
        <p:spPr bwMode="auto">
          <a:xfrm>
            <a:off x="3083901" y="3053276"/>
            <a:ext cx="322945" cy="3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b="1"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grpSp>
        <p:nvGrpSpPr>
          <p:cNvPr id="115" name="Group 29"/>
          <p:cNvGrpSpPr>
            <a:grpSpLocks/>
          </p:cNvGrpSpPr>
          <p:nvPr/>
        </p:nvGrpSpPr>
        <p:grpSpPr bwMode="auto">
          <a:xfrm>
            <a:off x="4507911" y="1143000"/>
            <a:ext cx="521289" cy="528484"/>
            <a:chOff x="3487" y="916"/>
            <a:chExt cx="205" cy="205"/>
          </a:xfrm>
        </p:grpSpPr>
        <p:sp>
          <p:nvSpPr>
            <p:cNvPr id="130" name="Oval 30"/>
            <p:cNvSpPr>
              <a:spLocks noChangeArrowheads="1"/>
            </p:cNvSpPr>
            <p:nvPr/>
          </p:nvSpPr>
          <p:spPr bwMode="auto">
            <a:xfrm>
              <a:off x="3487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3527" y="947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9</a:t>
              </a:r>
            </a:p>
          </p:txBody>
        </p:sp>
      </p:grpSp>
      <p:grpSp>
        <p:nvGrpSpPr>
          <p:cNvPr id="116" name="Group 32"/>
          <p:cNvGrpSpPr>
            <a:grpSpLocks/>
          </p:cNvGrpSpPr>
          <p:nvPr/>
        </p:nvGrpSpPr>
        <p:grpSpPr bwMode="auto">
          <a:xfrm>
            <a:off x="3602648" y="3891116"/>
            <a:ext cx="521289" cy="528484"/>
            <a:chOff x="3131" y="1982"/>
            <a:chExt cx="205" cy="205"/>
          </a:xfrm>
        </p:grpSpPr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3131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9" name="Rectangle 34"/>
            <p:cNvSpPr>
              <a:spLocks noChangeArrowheads="1"/>
            </p:cNvSpPr>
            <p:nvPr/>
          </p:nvSpPr>
          <p:spPr bwMode="auto">
            <a:xfrm>
              <a:off x="3176" y="2013"/>
              <a:ext cx="1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6</a:t>
              </a:r>
            </a:p>
          </p:txBody>
        </p:sp>
      </p:grpSp>
      <p:sp>
        <p:nvSpPr>
          <p:cNvPr id="117" name="Line 35"/>
          <p:cNvSpPr>
            <a:spLocks noChangeShapeType="1"/>
          </p:cNvSpPr>
          <p:nvPr/>
        </p:nvSpPr>
        <p:spPr bwMode="auto">
          <a:xfrm>
            <a:off x="1428491" y="1681796"/>
            <a:ext cx="0" cy="36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" name="Line 36"/>
          <p:cNvSpPr>
            <a:spLocks noChangeShapeType="1"/>
          </p:cNvSpPr>
          <p:nvPr/>
        </p:nvSpPr>
        <p:spPr bwMode="auto">
          <a:xfrm>
            <a:off x="3864564" y="1681796"/>
            <a:ext cx="0" cy="36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9" name="Line 37"/>
          <p:cNvSpPr>
            <a:spLocks noChangeShapeType="1"/>
          </p:cNvSpPr>
          <p:nvPr/>
        </p:nvSpPr>
        <p:spPr bwMode="auto">
          <a:xfrm>
            <a:off x="3864564" y="2599553"/>
            <a:ext cx="0" cy="12812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" name="Line 38"/>
          <p:cNvSpPr>
            <a:spLocks noChangeShapeType="1"/>
          </p:cNvSpPr>
          <p:nvPr/>
        </p:nvSpPr>
        <p:spPr bwMode="auto">
          <a:xfrm flipH="1">
            <a:off x="973317" y="2506746"/>
            <a:ext cx="272087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" name="Line 39"/>
          <p:cNvSpPr>
            <a:spLocks noChangeShapeType="1"/>
          </p:cNvSpPr>
          <p:nvPr/>
        </p:nvSpPr>
        <p:spPr bwMode="auto">
          <a:xfrm flipH="1">
            <a:off x="1609035" y="3424504"/>
            <a:ext cx="269545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" name="Line 40"/>
          <p:cNvSpPr>
            <a:spLocks noChangeShapeType="1"/>
          </p:cNvSpPr>
          <p:nvPr/>
        </p:nvSpPr>
        <p:spPr bwMode="auto">
          <a:xfrm flipH="1">
            <a:off x="3411933" y="2506746"/>
            <a:ext cx="272087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" name="Line 41"/>
          <p:cNvSpPr>
            <a:spLocks noChangeShapeType="1"/>
          </p:cNvSpPr>
          <p:nvPr/>
        </p:nvSpPr>
        <p:spPr bwMode="auto">
          <a:xfrm flipH="1">
            <a:off x="4045108" y="1588989"/>
            <a:ext cx="544175" cy="5516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" name="Line 42"/>
          <p:cNvSpPr>
            <a:spLocks noChangeShapeType="1"/>
          </p:cNvSpPr>
          <p:nvPr/>
        </p:nvSpPr>
        <p:spPr bwMode="auto">
          <a:xfrm>
            <a:off x="1609035" y="2506746"/>
            <a:ext cx="269545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>
            <a:off x="973317" y="3424504"/>
            <a:ext cx="272087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6" name="Line 44"/>
          <p:cNvSpPr>
            <a:spLocks noChangeShapeType="1"/>
          </p:cNvSpPr>
          <p:nvPr/>
        </p:nvSpPr>
        <p:spPr bwMode="auto">
          <a:xfrm>
            <a:off x="3411933" y="3424504"/>
            <a:ext cx="272087" cy="54910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7" name="Line 45"/>
          <p:cNvSpPr>
            <a:spLocks noChangeShapeType="1"/>
          </p:cNvSpPr>
          <p:nvPr/>
        </p:nvSpPr>
        <p:spPr bwMode="auto">
          <a:xfrm>
            <a:off x="2331211" y="3238890"/>
            <a:ext cx="63063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8" name="Group 47"/>
          <p:cNvGrpSpPr>
            <a:grpSpLocks/>
          </p:cNvGrpSpPr>
          <p:nvPr/>
        </p:nvGrpSpPr>
        <p:grpSpPr bwMode="auto">
          <a:xfrm>
            <a:off x="5486400" y="2231033"/>
            <a:ext cx="520700" cy="528638"/>
            <a:chOff x="2173" y="916"/>
            <a:chExt cx="205" cy="205"/>
          </a:xfrm>
        </p:grpSpPr>
        <p:sp>
          <p:nvSpPr>
            <p:cNvPr id="149" name="Oval 48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" name="Rectangle 49"/>
            <p:cNvSpPr>
              <a:spLocks noChangeArrowheads="1"/>
            </p:cNvSpPr>
            <p:nvPr/>
          </p:nvSpPr>
          <p:spPr bwMode="auto">
            <a:xfrm>
              <a:off x="2212" y="947"/>
              <a:ext cx="12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151" name="Group 50"/>
          <p:cNvGrpSpPr>
            <a:grpSpLocks/>
          </p:cNvGrpSpPr>
          <p:nvPr/>
        </p:nvGrpSpPr>
        <p:grpSpPr bwMode="auto">
          <a:xfrm>
            <a:off x="5867400" y="3148608"/>
            <a:ext cx="520700" cy="528638"/>
            <a:chOff x="2173" y="1272"/>
            <a:chExt cx="205" cy="205"/>
          </a:xfrm>
          <a:noFill/>
        </p:grpSpPr>
        <p:sp>
          <p:nvSpPr>
            <p:cNvPr id="152" name="Oval 51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" name="Rectangle 52"/>
            <p:cNvSpPr>
              <a:spLocks noChangeArrowheads="1"/>
            </p:cNvSpPr>
            <p:nvPr/>
          </p:nvSpPr>
          <p:spPr bwMode="auto">
            <a:xfrm>
              <a:off x="2220" y="1302"/>
              <a:ext cx="123" cy="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154" name="Group 65"/>
          <p:cNvGrpSpPr>
            <a:grpSpLocks/>
          </p:cNvGrpSpPr>
          <p:nvPr/>
        </p:nvGrpSpPr>
        <p:grpSpPr bwMode="auto">
          <a:xfrm>
            <a:off x="7707313" y="2996208"/>
            <a:ext cx="522287" cy="528638"/>
            <a:chOff x="3131" y="1272"/>
            <a:chExt cx="205" cy="205"/>
          </a:xfrm>
          <a:noFill/>
        </p:grpSpPr>
        <p:sp>
          <p:nvSpPr>
            <p:cNvPr id="155" name="Oval 66"/>
            <p:cNvSpPr>
              <a:spLocks noChangeArrowheads="1"/>
            </p:cNvSpPr>
            <p:nvPr/>
          </p:nvSpPr>
          <p:spPr bwMode="auto">
            <a:xfrm>
              <a:off x="3131" y="1272"/>
              <a:ext cx="205" cy="205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6" name="Rectangle 67"/>
            <p:cNvSpPr>
              <a:spLocks noChangeArrowheads="1"/>
            </p:cNvSpPr>
            <p:nvPr/>
          </p:nvSpPr>
          <p:spPr bwMode="auto">
            <a:xfrm>
              <a:off x="3172" y="1302"/>
              <a:ext cx="123" cy="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latin typeface="Consolas" pitchFamily="49" charset="0"/>
                  <a:ea typeface="돋움" pitchFamily="50" charset="-127"/>
                </a:rPr>
                <a:t>7</a:t>
              </a:r>
            </a:p>
          </p:txBody>
        </p:sp>
      </p:grpSp>
      <p:grpSp>
        <p:nvGrpSpPr>
          <p:cNvPr id="157" name="Group 71"/>
          <p:cNvGrpSpPr>
            <a:grpSpLocks/>
          </p:cNvGrpSpPr>
          <p:nvPr/>
        </p:nvGrpSpPr>
        <p:grpSpPr bwMode="auto">
          <a:xfrm>
            <a:off x="8318500" y="2158008"/>
            <a:ext cx="520700" cy="528638"/>
            <a:chOff x="3487" y="916"/>
            <a:chExt cx="205" cy="205"/>
          </a:xfrm>
        </p:grpSpPr>
        <p:sp>
          <p:nvSpPr>
            <p:cNvPr id="158" name="Oval 72"/>
            <p:cNvSpPr>
              <a:spLocks noChangeArrowheads="1"/>
            </p:cNvSpPr>
            <p:nvPr/>
          </p:nvSpPr>
          <p:spPr bwMode="auto">
            <a:xfrm>
              <a:off x="3487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" name="Rectangle 73"/>
            <p:cNvSpPr>
              <a:spLocks noChangeArrowheads="1"/>
            </p:cNvSpPr>
            <p:nvPr/>
          </p:nvSpPr>
          <p:spPr bwMode="auto">
            <a:xfrm>
              <a:off x="3527" y="947"/>
              <a:ext cx="12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9</a:t>
              </a:r>
            </a:p>
          </p:txBody>
        </p:sp>
      </p:grpSp>
      <p:sp>
        <p:nvSpPr>
          <p:cNvPr id="160" name="Line 77"/>
          <p:cNvSpPr>
            <a:spLocks noChangeShapeType="1"/>
          </p:cNvSpPr>
          <p:nvPr/>
        </p:nvSpPr>
        <p:spPr bwMode="auto">
          <a:xfrm>
            <a:off x="5748338" y="2769196"/>
            <a:ext cx="347662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1" name="Line 83"/>
          <p:cNvSpPr>
            <a:spLocks noChangeShapeType="1"/>
          </p:cNvSpPr>
          <p:nvPr/>
        </p:nvSpPr>
        <p:spPr bwMode="auto">
          <a:xfrm flipH="1">
            <a:off x="8153400" y="2615208"/>
            <a:ext cx="239713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2" name="Text Box 88"/>
          <p:cNvSpPr txBox="1">
            <a:spLocks noChangeArrowheads="1"/>
          </p:cNvSpPr>
          <p:nvPr/>
        </p:nvSpPr>
        <p:spPr bwMode="auto">
          <a:xfrm>
            <a:off x="1447800" y="4613275"/>
            <a:ext cx="208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Connected graph</a:t>
            </a:r>
          </a:p>
        </p:txBody>
      </p:sp>
      <p:sp>
        <p:nvSpPr>
          <p:cNvPr id="163" name="Text Box 89"/>
          <p:cNvSpPr txBox="1">
            <a:spLocks noChangeArrowheads="1"/>
          </p:cNvSpPr>
          <p:nvPr/>
        </p:nvSpPr>
        <p:spPr bwMode="auto">
          <a:xfrm>
            <a:off x="5791200" y="1700808"/>
            <a:ext cx="2970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Biconnected</a:t>
            </a:r>
            <a:r>
              <a:rPr lang="en-US" altLang="ko-KR" dirty="0">
                <a:latin typeface="Consolas" pitchFamily="49" charset="0"/>
              </a:rPr>
              <a:t> components</a:t>
            </a:r>
          </a:p>
        </p:txBody>
      </p:sp>
      <p:sp>
        <p:nvSpPr>
          <p:cNvPr id="164" name="AutoShape 90"/>
          <p:cNvSpPr>
            <a:spLocks noChangeArrowheads="1"/>
          </p:cNvSpPr>
          <p:nvPr/>
        </p:nvSpPr>
        <p:spPr bwMode="auto">
          <a:xfrm>
            <a:off x="4419600" y="3124200"/>
            <a:ext cx="381000" cy="914400"/>
          </a:xfrm>
          <a:prstGeom prst="rightArrow">
            <a:avLst>
              <a:gd name="adj1" fmla="val 50000"/>
              <a:gd name="adj2" fmla="val 5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65" name="Group 91"/>
          <p:cNvGrpSpPr>
            <a:grpSpLocks/>
          </p:cNvGrpSpPr>
          <p:nvPr/>
        </p:nvGrpSpPr>
        <p:grpSpPr bwMode="auto">
          <a:xfrm>
            <a:off x="8316913" y="3377208"/>
            <a:ext cx="522287" cy="528638"/>
            <a:chOff x="3131" y="1272"/>
            <a:chExt cx="205" cy="205"/>
          </a:xfrm>
          <a:noFill/>
        </p:grpSpPr>
        <p:sp>
          <p:nvSpPr>
            <p:cNvPr id="166" name="Oval 92"/>
            <p:cNvSpPr>
              <a:spLocks noChangeArrowheads="1"/>
            </p:cNvSpPr>
            <p:nvPr/>
          </p:nvSpPr>
          <p:spPr bwMode="auto">
            <a:xfrm>
              <a:off x="3131" y="1272"/>
              <a:ext cx="205" cy="205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" name="Rectangle 93"/>
            <p:cNvSpPr>
              <a:spLocks noChangeArrowheads="1"/>
            </p:cNvSpPr>
            <p:nvPr/>
          </p:nvSpPr>
          <p:spPr bwMode="auto">
            <a:xfrm>
              <a:off x="3172" y="1302"/>
              <a:ext cx="123" cy="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latin typeface="Consolas" pitchFamily="49" charset="0"/>
                  <a:ea typeface="돋움" pitchFamily="50" charset="-127"/>
                </a:rPr>
                <a:t>7</a:t>
              </a:r>
            </a:p>
          </p:txBody>
        </p:sp>
      </p:grpSp>
      <p:grpSp>
        <p:nvGrpSpPr>
          <p:cNvPr id="168" name="Group 94"/>
          <p:cNvGrpSpPr>
            <a:grpSpLocks/>
          </p:cNvGrpSpPr>
          <p:nvPr/>
        </p:nvGrpSpPr>
        <p:grpSpPr bwMode="auto">
          <a:xfrm>
            <a:off x="7686675" y="4293196"/>
            <a:ext cx="522288" cy="528637"/>
            <a:chOff x="2883" y="1627"/>
            <a:chExt cx="205" cy="205"/>
          </a:xfrm>
          <a:noFill/>
        </p:grpSpPr>
        <p:sp>
          <p:nvSpPr>
            <p:cNvPr id="169" name="Oval 95"/>
            <p:cNvSpPr>
              <a:spLocks noChangeArrowheads="1"/>
            </p:cNvSpPr>
            <p:nvPr/>
          </p:nvSpPr>
          <p:spPr bwMode="auto">
            <a:xfrm>
              <a:off x="2883" y="1627"/>
              <a:ext cx="205" cy="205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0" name="Rectangle 96"/>
            <p:cNvSpPr>
              <a:spLocks noChangeArrowheads="1"/>
            </p:cNvSpPr>
            <p:nvPr/>
          </p:nvSpPr>
          <p:spPr bwMode="auto">
            <a:xfrm>
              <a:off x="2924" y="1657"/>
              <a:ext cx="127" cy="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latin typeface="Consolas" pitchFamily="49" charset="0"/>
                  <a:ea typeface="돋움" pitchFamily="50" charset="-127"/>
                </a:rPr>
                <a:t>5</a:t>
              </a:r>
            </a:p>
          </p:txBody>
        </p:sp>
      </p:grpSp>
      <p:grpSp>
        <p:nvGrpSpPr>
          <p:cNvPr id="171" name="Group 97"/>
          <p:cNvGrpSpPr>
            <a:grpSpLocks/>
          </p:cNvGrpSpPr>
          <p:nvPr/>
        </p:nvGrpSpPr>
        <p:grpSpPr bwMode="auto">
          <a:xfrm>
            <a:off x="8316913" y="5207596"/>
            <a:ext cx="522287" cy="528637"/>
            <a:chOff x="3131" y="1982"/>
            <a:chExt cx="205" cy="205"/>
          </a:xfrm>
        </p:grpSpPr>
        <p:sp>
          <p:nvSpPr>
            <p:cNvPr id="172" name="Oval 98"/>
            <p:cNvSpPr>
              <a:spLocks noChangeArrowheads="1"/>
            </p:cNvSpPr>
            <p:nvPr/>
          </p:nvSpPr>
          <p:spPr bwMode="auto">
            <a:xfrm>
              <a:off x="3131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" name="Rectangle 99"/>
            <p:cNvSpPr>
              <a:spLocks noChangeArrowheads="1"/>
            </p:cNvSpPr>
            <p:nvPr/>
          </p:nvSpPr>
          <p:spPr bwMode="auto">
            <a:xfrm>
              <a:off x="3173" y="2013"/>
              <a:ext cx="12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6</a:t>
              </a:r>
            </a:p>
          </p:txBody>
        </p:sp>
      </p:grpSp>
      <p:sp>
        <p:nvSpPr>
          <p:cNvPr id="174" name="Line 100"/>
          <p:cNvSpPr>
            <a:spLocks noChangeShapeType="1"/>
          </p:cNvSpPr>
          <p:nvPr/>
        </p:nvSpPr>
        <p:spPr bwMode="auto">
          <a:xfrm>
            <a:off x="8578850" y="3916958"/>
            <a:ext cx="0" cy="1281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5" name="Line 101"/>
          <p:cNvSpPr>
            <a:spLocks noChangeShapeType="1"/>
          </p:cNvSpPr>
          <p:nvPr/>
        </p:nvSpPr>
        <p:spPr bwMode="auto">
          <a:xfrm flipH="1">
            <a:off x="8126413" y="3823296"/>
            <a:ext cx="273050" cy="549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6" name="Line 102"/>
          <p:cNvSpPr>
            <a:spLocks noChangeShapeType="1"/>
          </p:cNvSpPr>
          <p:nvPr/>
        </p:nvSpPr>
        <p:spPr bwMode="auto">
          <a:xfrm>
            <a:off x="8126413" y="4740871"/>
            <a:ext cx="273050" cy="549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7" name="Group 103"/>
          <p:cNvGrpSpPr>
            <a:grpSpLocks/>
          </p:cNvGrpSpPr>
          <p:nvPr/>
        </p:nvGrpSpPr>
        <p:grpSpPr bwMode="auto">
          <a:xfrm>
            <a:off x="6858000" y="2081808"/>
            <a:ext cx="522288" cy="528638"/>
            <a:chOff x="3131" y="916"/>
            <a:chExt cx="205" cy="205"/>
          </a:xfrm>
        </p:grpSpPr>
        <p:sp>
          <p:nvSpPr>
            <p:cNvPr id="178" name="Oval 104"/>
            <p:cNvSpPr>
              <a:spLocks noChangeArrowheads="1"/>
            </p:cNvSpPr>
            <p:nvPr/>
          </p:nvSpPr>
          <p:spPr bwMode="auto">
            <a:xfrm>
              <a:off x="3131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" name="Rectangle 105"/>
            <p:cNvSpPr>
              <a:spLocks noChangeArrowheads="1"/>
            </p:cNvSpPr>
            <p:nvPr/>
          </p:nvSpPr>
          <p:spPr bwMode="auto">
            <a:xfrm>
              <a:off x="3172" y="947"/>
              <a:ext cx="12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8</a:t>
              </a:r>
            </a:p>
          </p:txBody>
        </p:sp>
      </p:grpSp>
      <p:grpSp>
        <p:nvGrpSpPr>
          <p:cNvPr id="180" name="Group 106"/>
          <p:cNvGrpSpPr>
            <a:grpSpLocks/>
          </p:cNvGrpSpPr>
          <p:nvPr/>
        </p:nvGrpSpPr>
        <p:grpSpPr bwMode="auto">
          <a:xfrm>
            <a:off x="6858000" y="2999383"/>
            <a:ext cx="522288" cy="528638"/>
            <a:chOff x="3131" y="1272"/>
            <a:chExt cx="205" cy="205"/>
          </a:xfrm>
          <a:noFill/>
        </p:grpSpPr>
        <p:sp>
          <p:nvSpPr>
            <p:cNvPr id="181" name="Oval 107"/>
            <p:cNvSpPr>
              <a:spLocks noChangeArrowheads="1"/>
            </p:cNvSpPr>
            <p:nvPr/>
          </p:nvSpPr>
          <p:spPr bwMode="auto">
            <a:xfrm>
              <a:off x="3131" y="1272"/>
              <a:ext cx="205" cy="205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2" name="Rectangle 108"/>
            <p:cNvSpPr>
              <a:spLocks noChangeArrowheads="1"/>
            </p:cNvSpPr>
            <p:nvPr/>
          </p:nvSpPr>
          <p:spPr bwMode="auto">
            <a:xfrm>
              <a:off x="3172" y="1302"/>
              <a:ext cx="123" cy="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latin typeface="Consolas" pitchFamily="49" charset="0"/>
                  <a:ea typeface="돋움" pitchFamily="50" charset="-127"/>
                </a:rPr>
                <a:t>7</a:t>
              </a:r>
            </a:p>
          </p:txBody>
        </p:sp>
      </p:grpSp>
      <p:sp>
        <p:nvSpPr>
          <p:cNvPr id="183" name="Line 109"/>
          <p:cNvSpPr>
            <a:spLocks noChangeShapeType="1"/>
          </p:cNvSpPr>
          <p:nvPr/>
        </p:nvSpPr>
        <p:spPr bwMode="auto">
          <a:xfrm flipH="1">
            <a:off x="7086600" y="2619971"/>
            <a:ext cx="33338" cy="376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" name="Group 110"/>
          <p:cNvGrpSpPr>
            <a:grpSpLocks/>
          </p:cNvGrpSpPr>
          <p:nvPr/>
        </p:nvGrpSpPr>
        <p:grpSpPr bwMode="auto">
          <a:xfrm>
            <a:off x="5724525" y="3762971"/>
            <a:ext cx="520700" cy="528637"/>
            <a:chOff x="2173" y="1272"/>
            <a:chExt cx="205" cy="205"/>
          </a:xfrm>
          <a:noFill/>
        </p:grpSpPr>
        <p:sp>
          <p:nvSpPr>
            <p:cNvPr id="185" name="Oval 111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" name="Rectangle 112"/>
            <p:cNvSpPr>
              <a:spLocks noChangeArrowheads="1"/>
            </p:cNvSpPr>
            <p:nvPr/>
          </p:nvSpPr>
          <p:spPr bwMode="auto">
            <a:xfrm>
              <a:off x="2220" y="1302"/>
              <a:ext cx="123" cy="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187" name="Group 113"/>
          <p:cNvGrpSpPr>
            <a:grpSpLocks/>
          </p:cNvGrpSpPr>
          <p:nvPr/>
        </p:nvGrpSpPr>
        <p:grpSpPr bwMode="auto">
          <a:xfrm>
            <a:off x="4886325" y="4524971"/>
            <a:ext cx="520700" cy="528637"/>
            <a:chOff x="1924" y="1627"/>
            <a:chExt cx="205" cy="205"/>
          </a:xfrm>
        </p:grpSpPr>
        <p:sp>
          <p:nvSpPr>
            <p:cNvPr id="188" name="Oval 114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9" name="Rectangle 115"/>
            <p:cNvSpPr>
              <a:spLocks noChangeArrowheads="1"/>
            </p:cNvSpPr>
            <p:nvPr/>
          </p:nvSpPr>
          <p:spPr bwMode="auto">
            <a:xfrm>
              <a:off x="1963" y="1657"/>
              <a:ext cx="12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190" name="Group 116"/>
          <p:cNvGrpSpPr>
            <a:grpSpLocks/>
          </p:cNvGrpSpPr>
          <p:nvPr/>
        </p:nvGrpSpPr>
        <p:grpSpPr bwMode="auto">
          <a:xfrm>
            <a:off x="6562725" y="4524971"/>
            <a:ext cx="523875" cy="528637"/>
            <a:chOff x="2421" y="1627"/>
            <a:chExt cx="206" cy="205"/>
          </a:xfrm>
          <a:noFill/>
        </p:grpSpPr>
        <p:sp>
          <p:nvSpPr>
            <p:cNvPr id="191" name="Oval 117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2" name="Rectangle 118"/>
            <p:cNvSpPr>
              <a:spLocks noChangeArrowheads="1"/>
            </p:cNvSpPr>
            <p:nvPr/>
          </p:nvSpPr>
          <p:spPr bwMode="auto">
            <a:xfrm>
              <a:off x="2462" y="1657"/>
              <a:ext cx="127" cy="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193" name="Line 122"/>
          <p:cNvSpPr>
            <a:spLocks noChangeShapeType="1"/>
          </p:cNvSpPr>
          <p:nvPr/>
        </p:nvSpPr>
        <p:spPr bwMode="auto">
          <a:xfrm flipH="1">
            <a:off x="5343525" y="4209058"/>
            <a:ext cx="460375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4" name="Line 123"/>
          <p:cNvSpPr>
            <a:spLocks noChangeShapeType="1"/>
          </p:cNvSpPr>
          <p:nvPr/>
        </p:nvSpPr>
        <p:spPr bwMode="auto">
          <a:xfrm flipH="1">
            <a:off x="6181725" y="4982171"/>
            <a:ext cx="471488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" name="Line 124"/>
          <p:cNvSpPr>
            <a:spLocks noChangeShapeType="1"/>
          </p:cNvSpPr>
          <p:nvPr/>
        </p:nvSpPr>
        <p:spPr bwMode="auto">
          <a:xfrm>
            <a:off x="6167438" y="4209058"/>
            <a:ext cx="471487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" name="Line 125"/>
          <p:cNvSpPr>
            <a:spLocks noChangeShapeType="1"/>
          </p:cNvSpPr>
          <p:nvPr/>
        </p:nvSpPr>
        <p:spPr bwMode="auto">
          <a:xfrm>
            <a:off x="5343525" y="4982171"/>
            <a:ext cx="4572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7" name="Group 126"/>
          <p:cNvGrpSpPr>
            <a:grpSpLocks/>
          </p:cNvGrpSpPr>
          <p:nvPr/>
        </p:nvGrpSpPr>
        <p:grpSpPr bwMode="auto">
          <a:xfrm>
            <a:off x="7402513" y="3605808"/>
            <a:ext cx="522287" cy="528638"/>
            <a:chOff x="2883" y="1627"/>
            <a:chExt cx="205" cy="205"/>
          </a:xfrm>
          <a:noFill/>
        </p:grpSpPr>
        <p:sp>
          <p:nvSpPr>
            <p:cNvPr id="198" name="Oval 127"/>
            <p:cNvSpPr>
              <a:spLocks noChangeArrowheads="1"/>
            </p:cNvSpPr>
            <p:nvPr/>
          </p:nvSpPr>
          <p:spPr bwMode="auto">
            <a:xfrm>
              <a:off x="2883" y="1627"/>
              <a:ext cx="205" cy="205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9" name="Rectangle 128"/>
            <p:cNvSpPr>
              <a:spLocks noChangeArrowheads="1"/>
            </p:cNvSpPr>
            <p:nvPr/>
          </p:nvSpPr>
          <p:spPr bwMode="auto">
            <a:xfrm>
              <a:off x="2924" y="1657"/>
              <a:ext cx="127" cy="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latin typeface="Consolas" pitchFamily="49" charset="0"/>
                  <a:ea typeface="돋움" pitchFamily="50" charset="-127"/>
                </a:rPr>
                <a:t>5</a:t>
              </a:r>
            </a:p>
          </p:txBody>
        </p:sp>
      </p:grpSp>
      <p:grpSp>
        <p:nvGrpSpPr>
          <p:cNvPr id="200" name="Group 129"/>
          <p:cNvGrpSpPr>
            <a:grpSpLocks/>
          </p:cNvGrpSpPr>
          <p:nvPr/>
        </p:nvGrpSpPr>
        <p:grpSpPr bwMode="auto">
          <a:xfrm>
            <a:off x="6400800" y="3605808"/>
            <a:ext cx="523875" cy="528638"/>
            <a:chOff x="2421" y="1627"/>
            <a:chExt cx="206" cy="205"/>
          </a:xfrm>
          <a:noFill/>
        </p:grpSpPr>
        <p:sp>
          <p:nvSpPr>
            <p:cNvPr id="201" name="Oval 130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2" name="Rectangle 131"/>
            <p:cNvSpPr>
              <a:spLocks noChangeArrowheads="1"/>
            </p:cNvSpPr>
            <p:nvPr/>
          </p:nvSpPr>
          <p:spPr bwMode="auto">
            <a:xfrm>
              <a:off x="2462" y="1657"/>
              <a:ext cx="127" cy="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203" name="Group 119"/>
          <p:cNvGrpSpPr>
            <a:grpSpLocks/>
          </p:cNvGrpSpPr>
          <p:nvPr/>
        </p:nvGrpSpPr>
        <p:grpSpPr bwMode="auto">
          <a:xfrm>
            <a:off x="5724525" y="5286971"/>
            <a:ext cx="520700" cy="528637"/>
            <a:chOff x="2173" y="1982"/>
            <a:chExt cx="205" cy="205"/>
          </a:xfrm>
        </p:grpSpPr>
        <p:sp>
          <p:nvSpPr>
            <p:cNvPr id="204" name="Oval 120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" name="Rectangle 121"/>
            <p:cNvSpPr>
              <a:spLocks noChangeArrowheads="1"/>
            </p:cNvSpPr>
            <p:nvPr/>
          </p:nvSpPr>
          <p:spPr bwMode="auto">
            <a:xfrm>
              <a:off x="2212" y="2013"/>
              <a:ext cx="12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06" name="Line 132"/>
          <p:cNvSpPr>
            <a:spLocks noChangeShapeType="1"/>
          </p:cNvSpPr>
          <p:nvPr/>
        </p:nvSpPr>
        <p:spPr bwMode="auto">
          <a:xfrm>
            <a:off x="6934200" y="38344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the </a:t>
            </a:r>
            <a:r>
              <a:rPr lang="en-US" altLang="ko-KR" dirty="0" err="1"/>
              <a:t>Biconnected</a:t>
            </a:r>
            <a:r>
              <a:rPr lang="en-US" altLang="ko-KR" dirty="0"/>
              <a:t> Components (1)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717183"/>
            <a:ext cx="8026400" cy="4171950"/>
          </a:xfrm>
        </p:spPr>
        <p:txBody>
          <a:bodyPr/>
          <a:lstStyle/>
          <a:p>
            <a:r>
              <a:rPr lang="en-US" altLang="ko-KR" sz="2000" dirty="0"/>
              <a:t>Using any depth first search spanning tree of </a:t>
            </a:r>
            <a:r>
              <a:rPr lang="en-US" altLang="ko-KR" sz="2000" i="1" dirty="0">
                <a:latin typeface="Times New Roman" pitchFamily="18" charset="0"/>
              </a:rPr>
              <a:t>G</a:t>
            </a:r>
            <a:r>
              <a:rPr lang="en-US" altLang="ko-KR" sz="2000" dirty="0"/>
              <a:t>,</a:t>
            </a:r>
          </a:p>
          <a:p>
            <a:pPr lvl="1" indent="0">
              <a:buNone/>
            </a:pPr>
            <a:r>
              <a:rPr lang="en-US" altLang="ko-KR" dirty="0"/>
              <a:t>1) Produce a </a:t>
            </a:r>
            <a:r>
              <a:rPr lang="en-US" altLang="ko-KR" i="1" dirty="0" err="1">
                <a:latin typeface="Times New Roman" pitchFamily="18" charset="0"/>
              </a:rPr>
              <a:t>dfs</a:t>
            </a:r>
            <a:r>
              <a:rPr lang="en-US" altLang="ko-KR" dirty="0"/>
              <a:t> spanning tree starting from any vertex</a:t>
            </a:r>
          </a:p>
          <a:p>
            <a:pPr lvl="1" indent="0">
              <a:buNone/>
            </a:pPr>
            <a:r>
              <a:rPr lang="en-US" altLang="ko-KR" dirty="0"/>
              <a:t>2) Assign a depth first number that gives the sequence in which the vertices are visited during the depth first search</a:t>
            </a:r>
          </a:p>
          <a:p>
            <a:pPr lvl="1">
              <a:buFontTx/>
              <a:buNone/>
            </a:pP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/>
              <a:t>If</a:t>
            </a:r>
            <a:r>
              <a:rPr lang="en-US" altLang="ko-KR" i="1" dirty="0">
                <a:latin typeface="Times New Roman" pitchFamily="18" charset="0"/>
              </a:rPr>
              <a:t> u</a:t>
            </a:r>
            <a:r>
              <a:rPr lang="en-US" altLang="ko-KR" dirty="0"/>
              <a:t> is an ancestor of </a:t>
            </a:r>
            <a:r>
              <a:rPr lang="en-US" altLang="ko-KR" i="1" dirty="0">
                <a:latin typeface="Times New Roman" pitchFamily="18" charset="0"/>
              </a:rPr>
              <a:t>v</a:t>
            </a:r>
            <a:r>
              <a:rPr lang="en-US" altLang="ko-KR" dirty="0"/>
              <a:t> in the depth first spanning tree, </a:t>
            </a:r>
            <a:r>
              <a:rPr lang="en-US" altLang="ko-KR" dirty="0" err="1"/>
              <a:t>dfn</a:t>
            </a:r>
            <a:r>
              <a:rPr lang="en-US" altLang="ko-KR" dirty="0"/>
              <a:t>(</a:t>
            </a:r>
            <a:r>
              <a:rPr lang="en-US" altLang="ko-KR" i="1" dirty="0">
                <a:latin typeface="Times New Roman" pitchFamily="18" charset="0"/>
              </a:rPr>
              <a:t>u</a:t>
            </a:r>
            <a:r>
              <a:rPr lang="en-US" altLang="ko-KR" dirty="0"/>
              <a:t>) </a:t>
            </a:r>
            <a:r>
              <a:rPr lang="en-US" altLang="ko-KR" dirty="0">
                <a:sym typeface="Symbol" pitchFamily="18" charset="2"/>
              </a:rPr>
              <a:t></a:t>
            </a:r>
            <a:r>
              <a:rPr lang="en-US" altLang="ko-KR" dirty="0"/>
              <a:t> </a:t>
            </a:r>
            <a:r>
              <a:rPr lang="en-US" altLang="ko-KR" dirty="0" err="1"/>
              <a:t>dfn</a:t>
            </a:r>
            <a:r>
              <a:rPr lang="en-US" altLang="ko-KR" dirty="0"/>
              <a:t>(</a:t>
            </a:r>
            <a:r>
              <a:rPr lang="en-US" altLang="ko-KR" i="1" dirty="0">
                <a:latin typeface="Times New Roman" pitchFamily="18" charset="0"/>
              </a:rPr>
              <a:t>v</a:t>
            </a:r>
            <a:r>
              <a:rPr lang="en-US" altLang="ko-KR" dirty="0"/>
              <a:t>)</a:t>
            </a:r>
          </a:p>
          <a:p>
            <a:pPr lvl="1" indent="0">
              <a:buNone/>
            </a:pPr>
            <a:r>
              <a:rPr lang="en-US" altLang="ko-KR" dirty="0"/>
              <a:t>3) A </a:t>
            </a:r>
            <a:r>
              <a:rPr lang="en-US" altLang="ko-KR" dirty="0" err="1"/>
              <a:t>nontree</a:t>
            </a:r>
            <a:r>
              <a:rPr lang="en-US" altLang="ko-KR" dirty="0"/>
              <a:t> edge (</a:t>
            </a:r>
            <a:r>
              <a:rPr lang="en-US" altLang="ko-KR" i="1" dirty="0">
                <a:latin typeface="Times New Roman" pitchFamily="18" charset="0"/>
              </a:rPr>
              <a:t>u</a:t>
            </a:r>
            <a:r>
              <a:rPr lang="en-US" altLang="ko-KR" dirty="0"/>
              <a:t>, </a:t>
            </a:r>
            <a:r>
              <a:rPr lang="en-US" altLang="ko-KR" i="1" dirty="0">
                <a:latin typeface="Times New Roman" pitchFamily="18" charset="0"/>
              </a:rPr>
              <a:t>v</a:t>
            </a:r>
            <a:r>
              <a:rPr lang="en-US" altLang="ko-KR" dirty="0"/>
              <a:t>) is a </a:t>
            </a:r>
            <a:r>
              <a:rPr lang="en-US" altLang="ko-KR" dirty="0">
                <a:solidFill>
                  <a:srgbClr val="FF0000"/>
                </a:solidFill>
              </a:rPr>
              <a:t>back edge </a:t>
            </a:r>
            <a:r>
              <a:rPr lang="en-US" altLang="ko-KR" dirty="0" err="1"/>
              <a:t>iff</a:t>
            </a:r>
            <a:r>
              <a:rPr lang="en-US" altLang="ko-KR" dirty="0"/>
              <a:t> either </a:t>
            </a:r>
            <a:r>
              <a:rPr lang="en-US" altLang="ko-KR" i="1" dirty="0">
                <a:latin typeface="Times New Roman" pitchFamily="18" charset="0"/>
              </a:rPr>
              <a:t>u</a:t>
            </a:r>
            <a:r>
              <a:rPr lang="en-US" altLang="ko-KR" dirty="0"/>
              <a:t> is an ancestor of </a:t>
            </a:r>
            <a:r>
              <a:rPr lang="en-US" altLang="ko-KR" i="1" dirty="0">
                <a:latin typeface="Times New Roman" pitchFamily="18" charset="0"/>
              </a:rPr>
              <a:t>v</a:t>
            </a:r>
            <a:r>
              <a:rPr lang="en-US" altLang="ko-KR" dirty="0"/>
              <a:t> or </a:t>
            </a:r>
            <a:r>
              <a:rPr lang="en-US" altLang="ko-KR" i="1" dirty="0">
                <a:latin typeface="Times New Roman" pitchFamily="18" charset="0"/>
              </a:rPr>
              <a:t>v</a:t>
            </a:r>
            <a:r>
              <a:rPr lang="en-US" altLang="ko-KR" dirty="0"/>
              <a:t> is an ancestor of </a:t>
            </a:r>
            <a:r>
              <a:rPr lang="en-US" altLang="ko-KR" i="1" dirty="0">
                <a:latin typeface="Times New Roman" pitchFamily="18" charset="0"/>
              </a:rPr>
              <a:t>u</a:t>
            </a:r>
          </a:p>
          <a:p>
            <a:pPr lvl="1" indent="0">
              <a:buNone/>
            </a:pPr>
            <a:r>
              <a:rPr lang="en-US" altLang="ko-KR" dirty="0"/>
              <a:t>4) Determine the lowest depth first number (</a:t>
            </a:r>
            <a:r>
              <a:rPr lang="en-US" altLang="ko-KR" i="1" dirty="0">
                <a:latin typeface="Times New Roman" pitchFamily="18" charset="0"/>
              </a:rPr>
              <a:t>low</a:t>
            </a:r>
            <a:r>
              <a:rPr lang="en-US" altLang="ko-KR" dirty="0"/>
              <a:t>) that we can reach from a vertex </a:t>
            </a:r>
            <a:r>
              <a:rPr lang="en-US" altLang="ko-KR" i="1" dirty="0">
                <a:latin typeface="Times New Roman" pitchFamily="18" charset="0"/>
              </a:rPr>
              <a:t>u</a:t>
            </a:r>
            <a:r>
              <a:rPr lang="en-US" altLang="ko-KR" dirty="0"/>
              <a:t> using a path of descendants followed by at most one back edge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AC61C00F-1B97-4877-851A-7716348A0FAB}" type="slidenum">
              <a:rPr lang="en-US" altLang="ko-KR"/>
              <a:pPr/>
              <a:t>47</a:t>
            </a:fld>
            <a:r>
              <a:rPr lang="en-US" altLang="ko-KR"/>
              <a:t> -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143000" y="4725144"/>
            <a:ext cx="6858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2000" i="1" dirty="0">
                <a:latin typeface="Times New Roman" pitchFamily="18" charset="0"/>
              </a:rPr>
              <a:t>low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>
                <a:latin typeface="Times New Roman" pitchFamily="18" charset="0"/>
              </a:rPr>
              <a:t>) = min{</a:t>
            </a:r>
            <a:r>
              <a:rPr lang="en-US" altLang="ko-KR" sz="2000" i="1" dirty="0" err="1">
                <a:latin typeface="Times New Roman" pitchFamily="18" charset="0"/>
              </a:rPr>
              <a:t>dfn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>
                <a:latin typeface="Times New Roman" pitchFamily="18" charset="0"/>
              </a:rPr>
              <a:t>), </a:t>
            </a:r>
          </a:p>
          <a:p>
            <a:pPr algn="l">
              <a:spcBef>
                <a:spcPct val="20000"/>
              </a:spcBef>
            </a:pPr>
            <a:r>
              <a:rPr lang="en-US" altLang="ko-KR" sz="2000" dirty="0">
                <a:latin typeface="Times New Roman" pitchFamily="18" charset="0"/>
              </a:rPr>
              <a:t>                      min{</a:t>
            </a:r>
            <a:r>
              <a:rPr lang="en-US" altLang="ko-KR" sz="2000" i="1" dirty="0">
                <a:latin typeface="Times New Roman" pitchFamily="18" charset="0"/>
              </a:rPr>
              <a:t>low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r>
              <a:rPr lang="en-US" altLang="ko-KR" sz="2000" dirty="0">
                <a:latin typeface="Times New Roman" pitchFamily="18" charset="0"/>
              </a:rPr>
              <a:t>) | 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r>
              <a:rPr lang="en-US" altLang="ko-KR" sz="2000" dirty="0">
                <a:latin typeface="Times New Roman" pitchFamily="18" charset="0"/>
              </a:rPr>
              <a:t> is a child of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>
                <a:latin typeface="Times New Roman" pitchFamily="18" charset="0"/>
              </a:rPr>
              <a:t>},    </a:t>
            </a:r>
          </a:p>
          <a:p>
            <a:pPr algn="l">
              <a:spcBef>
                <a:spcPct val="20000"/>
              </a:spcBef>
            </a:pPr>
            <a:r>
              <a:rPr lang="en-US" altLang="ko-KR" sz="2000" dirty="0">
                <a:latin typeface="Times New Roman" pitchFamily="18" charset="0"/>
              </a:rPr>
              <a:t>                      min{</a:t>
            </a:r>
            <a:r>
              <a:rPr lang="en-US" altLang="ko-KR" sz="2000" i="1" dirty="0" err="1">
                <a:latin typeface="Times New Roman" pitchFamily="18" charset="0"/>
              </a:rPr>
              <a:t>dfn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r>
              <a:rPr lang="en-US" altLang="ko-KR" sz="2000" dirty="0">
                <a:latin typeface="Times New Roman" pitchFamily="18" charset="0"/>
              </a:rPr>
              <a:t>) | (</a:t>
            </a:r>
            <a:r>
              <a:rPr lang="en-US" altLang="ko-KR" sz="2000" i="1" dirty="0" err="1">
                <a:latin typeface="Times New Roman" pitchFamily="18" charset="0"/>
              </a:rPr>
              <a:t>u</a:t>
            </a:r>
            <a:r>
              <a:rPr lang="en-US" altLang="ko-KR" sz="2000" dirty="0" err="1">
                <a:latin typeface="Times New Roman" pitchFamily="18" charset="0"/>
              </a:rPr>
              <a:t>,</a:t>
            </a:r>
            <a:r>
              <a:rPr lang="en-US" altLang="ko-KR" sz="2000" i="1" dirty="0" err="1">
                <a:latin typeface="Times New Roman" pitchFamily="18" charset="0"/>
              </a:rPr>
              <a:t>w</a:t>
            </a:r>
            <a:r>
              <a:rPr lang="en-US" altLang="ko-KR" sz="2000" dirty="0">
                <a:latin typeface="Times New Roman" pitchFamily="18" charset="0"/>
              </a:rPr>
              <a:t>) is a back edge}} </a:t>
            </a:r>
            <a:endParaRPr lang="ko-KR" alt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DFN and LOW</a:t>
            </a:r>
          </a:p>
        </p:txBody>
      </p:sp>
      <p:sp>
        <p:nvSpPr>
          <p:cNvPr id="13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A464F7A0-B7D5-4ED4-BE0F-6663ED7DAE8E}" type="slidenum">
              <a:rPr lang="en-US" altLang="ko-KR"/>
              <a:pPr/>
              <a:t>48</a:t>
            </a:fld>
            <a:r>
              <a:rPr lang="en-US" altLang="ko-KR"/>
              <a:t> -</a:t>
            </a: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5816600" y="1000125"/>
            <a:ext cx="396875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859780" y="1003588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5816600" y="1716088"/>
            <a:ext cx="396875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5864225" y="171545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5334000" y="2430463"/>
            <a:ext cx="396875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5362575" y="24384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83983" name="Oval 15"/>
          <p:cNvSpPr>
            <a:spLocks noChangeArrowheads="1"/>
          </p:cNvSpPr>
          <p:nvPr/>
        </p:nvSpPr>
        <p:spPr bwMode="auto">
          <a:xfrm>
            <a:off x="6296025" y="2430463"/>
            <a:ext cx="398463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6337300" y="24384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83986" name="Oval 18"/>
          <p:cNvSpPr>
            <a:spLocks noChangeArrowheads="1"/>
          </p:cNvSpPr>
          <p:nvPr/>
        </p:nvSpPr>
        <p:spPr bwMode="auto">
          <a:xfrm>
            <a:off x="5816600" y="3144838"/>
            <a:ext cx="396875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5848350" y="315436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83989" name="Oval 21"/>
          <p:cNvSpPr>
            <a:spLocks noChangeArrowheads="1"/>
          </p:cNvSpPr>
          <p:nvPr/>
        </p:nvSpPr>
        <p:spPr bwMode="auto">
          <a:xfrm>
            <a:off x="7543800" y="1000125"/>
            <a:ext cx="396875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7599934" y="1017304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</a:p>
        </p:txBody>
      </p:sp>
      <p:sp>
        <p:nvSpPr>
          <p:cNvPr id="83992" name="Oval 24"/>
          <p:cNvSpPr>
            <a:spLocks noChangeArrowheads="1"/>
          </p:cNvSpPr>
          <p:nvPr/>
        </p:nvSpPr>
        <p:spPr bwMode="auto">
          <a:xfrm>
            <a:off x="7683500" y="1741488"/>
            <a:ext cx="396875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7715250" y="174085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7191375" y="2430463"/>
            <a:ext cx="396875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7237413" y="24511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8359775" y="1000125"/>
            <a:ext cx="396875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8412734" y="1017304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9</a:t>
            </a:r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7670800" y="3144838"/>
            <a:ext cx="396875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7702550" y="315436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84003" name="Line 35"/>
          <p:cNvSpPr>
            <a:spLocks noChangeShapeType="1"/>
          </p:cNvSpPr>
          <p:nvPr/>
        </p:nvSpPr>
        <p:spPr bwMode="auto">
          <a:xfrm>
            <a:off x="6015038" y="1420813"/>
            <a:ext cx="0" cy="287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7772400" y="1416050"/>
            <a:ext cx="98425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5" name="Line 37"/>
          <p:cNvSpPr>
            <a:spLocks noChangeShapeType="1"/>
          </p:cNvSpPr>
          <p:nvPr/>
        </p:nvSpPr>
        <p:spPr bwMode="auto">
          <a:xfrm>
            <a:off x="7870825" y="2136775"/>
            <a:ext cx="0" cy="1000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 flipH="1">
            <a:off x="5668963" y="2065338"/>
            <a:ext cx="207962" cy="428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 flipH="1">
            <a:off x="6153150" y="2781300"/>
            <a:ext cx="204788" cy="428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8" name="Line 40"/>
          <p:cNvSpPr>
            <a:spLocks noChangeShapeType="1"/>
          </p:cNvSpPr>
          <p:nvPr/>
        </p:nvSpPr>
        <p:spPr bwMode="auto">
          <a:xfrm flipH="1">
            <a:off x="8007350" y="1349375"/>
            <a:ext cx="414338" cy="430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9" name="Line 41"/>
          <p:cNvSpPr>
            <a:spLocks noChangeShapeType="1"/>
          </p:cNvSpPr>
          <p:nvPr/>
        </p:nvSpPr>
        <p:spPr bwMode="auto">
          <a:xfrm>
            <a:off x="5668963" y="2781300"/>
            <a:ext cx="207962" cy="428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>
            <a:off x="7526338" y="2781300"/>
            <a:ext cx="206375" cy="428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>
            <a:off x="6702425" y="2636838"/>
            <a:ext cx="481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auto">
          <a:xfrm>
            <a:off x="5569012" y="3124200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6331012" y="2133600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0</a:t>
            </a:r>
          </a:p>
        </p:txBody>
      </p:sp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7169212" y="2133600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5</a:t>
            </a:r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7397812" y="3124200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6</a:t>
            </a:r>
          </a:p>
        </p:txBody>
      </p:sp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7403374" y="1600200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7</a:t>
            </a: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auto">
          <a:xfrm>
            <a:off x="7288275" y="990600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9</a:t>
            </a: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auto">
          <a:xfrm>
            <a:off x="8115300" y="1000125"/>
            <a:ext cx="3413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8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auto">
          <a:xfrm>
            <a:off x="5569012" y="990600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4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5575368" y="1752600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auto">
          <a:xfrm>
            <a:off x="5111812" y="2438400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i="1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84025" name="Oval 57"/>
          <p:cNvSpPr>
            <a:spLocks noChangeArrowheads="1"/>
          </p:cNvSpPr>
          <p:nvPr/>
        </p:nvSpPr>
        <p:spPr bwMode="auto">
          <a:xfrm>
            <a:off x="4083050" y="3352800"/>
            <a:ext cx="461963" cy="457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auto">
          <a:xfrm>
            <a:off x="4146550" y="34036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84028" name="Oval 60"/>
          <p:cNvSpPr>
            <a:spLocks noChangeArrowheads="1"/>
          </p:cNvSpPr>
          <p:nvPr/>
        </p:nvSpPr>
        <p:spPr bwMode="auto">
          <a:xfrm>
            <a:off x="3322638" y="3902075"/>
            <a:ext cx="463550" cy="4413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auto">
          <a:xfrm>
            <a:off x="3386138" y="3952875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84031" name="Oval 63"/>
          <p:cNvSpPr>
            <a:spLocks noChangeArrowheads="1"/>
          </p:cNvSpPr>
          <p:nvPr/>
        </p:nvSpPr>
        <p:spPr bwMode="auto">
          <a:xfrm>
            <a:off x="4949825" y="3902075"/>
            <a:ext cx="461963" cy="4413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32" name="Rectangle 64"/>
          <p:cNvSpPr>
            <a:spLocks noChangeArrowheads="1"/>
          </p:cNvSpPr>
          <p:nvPr/>
        </p:nvSpPr>
        <p:spPr bwMode="auto">
          <a:xfrm>
            <a:off x="5013325" y="3952875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84034" name="Oval 66"/>
          <p:cNvSpPr>
            <a:spLocks noChangeArrowheads="1"/>
          </p:cNvSpPr>
          <p:nvPr/>
        </p:nvSpPr>
        <p:spPr bwMode="auto">
          <a:xfrm>
            <a:off x="2971800" y="4572000"/>
            <a:ext cx="463550" cy="449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35" name="Rectangle 67"/>
          <p:cNvSpPr>
            <a:spLocks noChangeArrowheads="1"/>
          </p:cNvSpPr>
          <p:nvPr/>
        </p:nvSpPr>
        <p:spPr bwMode="auto">
          <a:xfrm>
            <a:off x="3048000" y="4597400"/>
            <a:ext cx="3397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84037" name="Oval 69"/>
          <p:cNvSpPr>
            <a:spLocks noChangeArrowheads="1"/>
          </p:cNvSpPr>
          <p:nvPr/>
        </p:nvSpPr>
        <p:spPr bwMode="auto">
          <a:xfrm>
            <a:off x="4949825" y="4606925"/>
            <a:ext cx="461963" cy="4222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38" name="Rectangle 70"/>
          <p:cNvSpPr>
            <a:spLocks noChangeArrowheads="1"/>
          </p:cNvSpPr>
          <p:nvPr/>
        </p:nvSpPr>
        <p:spPr bwMode="auto">
          <a:xfrm>
            <a:off x="5013325" y="4657725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84040" name="Oval 72"/>
          <p:cNvSpPr>
            <a:spLocks noChangeArrowheads="1"/>
          </p:cNvSpPr>
          <p:nvPr/>
        </p:nvSpPr>
        <p:spPr bwMode="auto">
          <a:xfrm>
            <a:off x="2536825" y="5181600"/>
            <a:ext cx="463550" cy="427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41" name="Rectangle 73"/>
          <p:cNvSpPr>
            <a:spLocks noChangeArrowheads="1"/>
          </p:cNvSpPr>
          <p:nvPr/>
        </p:nvSpPr>
        <p:spPr bwMode="auto">
          <a:xfrm>
            <a:off x="2609850" y="5216525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84043" name="Oval 75"/>
          <p:cNvSpPr>
            <a:spLocks noChangeArrowheads="1"/>
          </p:cNvSpPr>
          <p:nvPr/>
        </p:nvSpPr>
        <p:spPr bwMode="auto">
          <a:xfrm>
            <a:off x="4949825" y="5313363"/>
            <a:ext cx="461963" cy="4016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44" name="Rectangle 76"/>
          <p:cNvSpPr>
            <a:spLocks noChangeArrowheads="1"/>
          </p:cNvSpPr>
          <p:nvPr/>
        </p:nvSpPr>
        <p:spPr bwMode="auto">
          <a:xfrm>
            <a:off x="5013325" y="536416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</a:p>
        </p:txBody>
      </p:sp>
      <p:sp>
        <p:nvSpPr>
          <p:cNvPr id="84046" name="Oval 78"/>
          <p:cNvSpPr>
            <a:spLocks noChangeArrowheads="1"/>
          </p:cNvSpPr>
          <p:nvPr/>
        </p:nvSpPr>
        <p:spPr bwMode="auto">
          <a:xfrm>
            <a:off x="2057400" y="5791200"/>
            <a:ext cx="463550" cy="488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47" name="Rectangle 79"/>
          <p:cNvSpPr>
            <a:spLocks noChangeArrowheads="1"/>
          </p:cNvSpPr>
          <p:nvPr/>
        </p:nvSpPr>
        <p:spPr bwMode="auto">
          <a:xfrm>
            <a:off x="2133600" y="58674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84049" name="Oval 81"/>
          <p:cNvSpPr>
            <a:spLocks noChangeArrowheads="1"/>
          </p:cNvSpPr>
          <p:nvPr/>
        </p:nvSpPr>
        <p:spPr bwMode="auto">
          <a:xfrm>
            <a:off x="4432300" y="5892800"/>
            <a:ext cx="461963" cy="4127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0" name="Rectangle 82"/>
          <p:cNvSpPr>
            <a:spLocks noChangeArrowheads="1"/>
          </p:cNvSpPr>
          <p:nvPr/>
        </p:nvSpPr>
        <p:spPr bwMode="auto">
          <a:xfrm>
            <a:off x="4508500" y="58928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9</a:t>
            </a:r>
          </a:p>
        </p:txBody>
      </p:sp>
      <p:sp>
        <p:nvSpPr>
          <p:cNvPr id="84052" name="Oval 84"/>
          <p:cNvSpPr>
            <a:spLocks noChangeArrowheads="1"/>
          </p:cNvSpPr>
          <p:nvPr/>
        </p:nvSpPr>
        <p:spPr bwMode="auto">
          <a:xfrm>
            <a:off x="5486400" y="5913438"/>
            <a:ext cx="463550" cy="4111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3" name="Rectangle 85"/>
          <p:cNvSpPr>
            <a:spLocks noChangeArrowheads="1"/>
          </p:cNvSpPr>
          <p:nvPr/>
        </p:nvSpPr>
        <p:spPr bwMode="auto">
          <a:xfrm>
            <a:off x="5549900" y="5913438"/>
            <a:ext cx="33972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</a:p>
        </p:txBody>
      </p:sp>
      <p:sp>
        <p:nvSpPr>
          <p:cNvPr id="84054" name="Line 86"/>
          <p:cNvSpPr>
            <a:spLocks noChangeShapeType="1"/>
          </p:cNvSpPr>
          <p:nvPr/>
        </p:nvSpPr>
        <p:spPr bwMode="auto">
          <a:xfrm flipH="1">
            <a:off x="3733800" y="3659188"/>
            <a:ext cx="385763" cy="303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5" name="Line 87"/>
          <p:cNvSpPr>
            <a:spLocks noChangeShapeType="1"/>
          </p:cNvSpPr>
          <p:nvPr/>
        </p:nvSpPr>
        <p:spPr bwMode="auto">
          <a:xfrm>
            <a:off x="4552950" y="3659188"/>
            <a:ext cx="433388" cy="314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6" name="Line 88"/>
          <p:cNvSpPr>
            <a:spLocks noChangeShapeType="1"/>
          </p:cNvSpPr>
          <p:nvPr/>
        </p:nvSpPr>
        <p:spPr bwMode="auto">
          <a:xfrm flipH="1">
            <a:off x="3276600" y="4343400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7" name="Line 89"/>
          <p:cNvSpPr>
            <a:spLocks noChangeShapeType="1"/>
          </p:cNvSpPr>
          <p:nvPr/>
        </p:nvSpPr>
        <p:spPr bwMode="auto">
          <a:xfrm flipH="1">
            <a:off x="5180013" y="4343400"/>
            <a:ext cx="1587" cy="258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8" name="Line 90"/>
          <p:cNvSpPr>
            <a:spLocks noChangeShapeType="1"/>
          </p:cNvSpPr>
          <p:nvPr/>
        </p:nvSpPr>
        <p:spPr bwMode="auto">
          <a:xfrm flipH="1">
            <a:off x="2819400" y="4953000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59" name="Line 91"/>
          <p:cNvSpPr>
            <a:spLocks noChangeShapeType="1"/>
          </p:cNvSpPr>
          <p:nvPr/>
        </p:nvSpPr>
        <p:spPr bwMode="auto">
          <a:xfrm flipH="1">
            <a:off x="5180013" y="5029200"/>
            <a:ext cx="1587" cy="265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60" name="Line 92"/>
          <p:cNvSpPr>
            <a:spLocks noChangeShapeType="1"/>
          </p:cNvSpPr>
          <p:nvPr/>
        </p:nvSpPr>
        <p:spPr bwMode="auto">
          <a:xfrm flipH="1">
            <a:off x="2362200" y="5562600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61" name="Line 93"/>
          <p:cNvSpPr>
            <a:spLocks noChangeShapeType="1"/>
          </p:cNvSpPr>
          <p:nvPr/>
        </p:nvSpPr>
        <p:spPr bwMode="auto">
          <a:xfrm flipH="1">
            <a:off x="4800600" y="5715000"/>
            <a:ext cx="3048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62" name="Line 94"/>
          <p:cNvSpPr>
            <a:spLocks noChangeShapeType="1"/>
          </p:cNvSpPr>
          <p:nvPr/>
        </p:nvSpPr>
        <p:spPr bwMode="auto">
          <a:xfrm>
            <a:off x="5257800" y="5715000"/>
            <a:ext cx="3810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auto">
          <a:xfrm>
            <a:off x="2536825" y="3804352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ko-KR" altLang="en-US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</a:t>
            </a: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,0)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84069" name="Rectangle 101"/>
          <p:cNvSpPr>
            <a:spLocks noChangeArrowheads="1"/>
          </p:cNvSpPr>
          <p:nvPr/>
        </p:nvSpPr>
        <p:spPr bwMode="auto">
          <a:xfrm>
            <a:off x="2220025" y="4434590"/>
            <a:ext cx="89486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ko-KR" altLang="en-US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</a:t>
            </a: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,0)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84072" name="Rectangle 104"/>
          <p:cNvSpPr>
            <a:spLocks noChangeArrowheads="1"/>
          </p:cNvSpPr>
          <p:nvPr/>
        </p:nvSpPr>
        <p:spPr bwMode="auto">
          <a:xfrm>
            <a:off x="4777742" y="3568700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ko-KR" altLang="en-US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5</a:t>
            </a: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,5)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84073" name="Rectangle 105"/>
          <p:cNvSpPr>
            <a:spLocks noChangeArrowheads="1"/>
          </p:cNvSpPr>
          <p:nvPr/>
        </p:nvSpPr>
        <p:spPr bwMode="auto">
          <a:xfrm>
            <a:off x="4260044" y="4419600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ko-KR" altLang="en-US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6</a:t>
            </a: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,5)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auto">
          <a:xfrm>
            <a:off x="4184786" y="5105400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ko-KR" altLang="en-US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7</a:t>
            </a: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,5)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84075" name="Rectangle 107"/>
          <p:cNvSpPr>
            <a:spLocks noChangeArrowheads="1"/>
          </p:cNvSpPr>
          <p:nvPr/>
        </p:nvSpPr>
        <p:spPr bwMode="auto">
          <a:xfrm>
            <a:off x="3709380" y="5664200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ko-KR" altLang="en-US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8</a:t>
            </a: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,8)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84076" name="Rectangle 108"/>
          <p:cNvSpPr>
            <a:spLocks noChangeArrowheads="1"/>
          </p:cNvSpPr>
          <p:nvPr/>
        </p:nvSpPr>
        <p:spPr bwMode="auto">
          <a:xfrm>
            <a:off x="5694003" y="5638800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ko-KR" altLang="en-US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9</a:t>
            </a: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,9)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84078" name="Rectangle 110"/>
          <p:cNvSpPr>
            <a:spLocks noChangeArrowheads="1"/>
          </p:cNvSpPr>
          <p:nvPr/>
        </p:nvSpPr>
        <p:spPr bwMode="auto">
          <a:xfrm>
            <a:off x="3680274" y="3009549"/>
            <a:ext cx="8912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ko-KR" altLang="en-US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0</a:t>
            </a: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,0)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grpSp>
        <p:nvGrpSpPr>
          <p:cNvPr id="84079" name="Group 111"/>
          <p:cNvGrpSpPr>
            <a:grpSpLocks/>
          </p:cNvGrpSpPr>
          <p:nvPr/>
        </p:nvGrpSpPr>
        <p:grpSpPr bwMode="auto">
          <a:xfrm>
            <a:off x="457200" y="914400"/>
            <a:ext cx="3581400" cy="2416732"/>
            <a:chOff x="1924" y="916"/>
            <a:chExt cx="1768" cy="1295"/>
          </a:xfrm>
        </p:grpSpPr>
        <p:grpSp>
          <p:nvGrpSpPr>
            <p:cNvPr id="84080" name="Group 112"/>
            <p:cNvGrpSpPr>
              <a:grpSpLocks/>
            </p:cNvGrpSpPr>
            <p:nvPr/>
          </p:nvGrpSpPr>
          <p:grpSpPr bwMode="auto">
            <a:xfrm>
              <a:off x="2173" y="916"/>
              <a:ext cx="205" cy="205"/>
              <a:chOff x="2173" y="916"/>
              <a:chExt cx="205" cy="205"/>
            </a:xfrm>
          </p:grpSpPr>
          <p:sp>
            <p:nvSpPr>
              <p:cNvPr id="84081" name="Oval 113"/>
              <p:cNvSpPr>
                <a:spLocks noChangeArrowheads="1"/>
              </p:cNvSpPr>
              <p:nvPr/>
            </p:nvSpPr>
            <p:spPr bwMode="auto">
              <a:xfrm>
                <a:off x="2173" y="916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82" name="Rectangle 114"/>
              <p:cNvSpPr>
                <a:spLocks noChangeArrowheads="1"/>
              </p:cNvSpPr>
              <p:nvPr/>
            </p:nvSpPr>
            <p:spPr bwMode="auto">
              <a:xfrm>
                <a:off x="2196" y="92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0</a:t>
                </a:r>
              </a:p>
            </p:txBody>
          </p:sp>
        </p:grpSp>
        <p:grpSp>
          <p:nvGrpSpPr>
            <p:cNvPr id="84083" name="Group 115"/>
            <p:cNvGrpSpPr>
              <a:grpSpLocks/>
            </p:cNvGrpSpPr>
            <p:nvPr/>
          </p:nvGrpSpPr>
          <p:grpSpPr bwMode="auto">
            <a:xfrm>
              <a:off x="2173" y="1272"/>
              <a:ext cx="205" cy="205"/>
              <a:chOff x="2173" y="1272"/>
              <a:chExt cx="205" cy="205"/>
            </a:xfrm>
          </p:grpSpPr>
          <p:sp>
            <p:nvSpPr>
              <p:cNvPr id="84084" name="Oval 116"/>
              <p:cNvSpPr>
                <a:spLocks noChangeArrowheads="1"/>
              </p:cNvSpPr>
              <p:nvPr/>
            </p:nvSpPr>
            <p:spPr bwMode="auto">
              <a:xfrm>
                <a:off x="2173" y="127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85" name="Rectangle 117"/>
              <p:cNvSpPr>
                <a:spLocks noChangeArrowheads="1"/>
              </p:cNvSpPr>
              <p:nvPr/>
            </p:nvSpPr>
            <p:spPr bwMode="auto">
              <a:xfrm>
                <a:off x="2206" y="1276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1</a:t>
                </a:r>
              </a:p>
            </p:txBody>
          </p:sp>
        </p:grpSp>
        <p:grpSp>
          <p:nvGrpSpPr>
            <p:cNvPr id="84086" name="Group 118"/>
            <p:cNvGrpSpPr>
              <a:grpSpLocks/>
            </p:cNvGrpSpPr>
            <p:nvPr/>
          </p:nvGrpSpPr>
          <p:grpSpPr bwMode="auto">
            <a:xfrm>
              <a:off x="1924" y="1627"/>
              <a:ext cx="205" cy="205"/>
              <a:chOff x="1924" y="1627"/>
              <a:chExt cx="205" cy="205"/>
            </a:xfrm>
          </p:grpSpPr>
          <p:sp>
            <p:nvSpPr>
              <p:cNvPr id="84087" name="Oval 119"/>
              <p:cNvSpPr>
                <a:spLocks noChangeArrowheads="1"/>
              </p:cNvSpPr>
              <p:nvPr/>
            </p:nvSpPr>
            <p:spPr bwMode="auto">
              <a:xfrm>
                <a:off x="1924" y="1627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88" name="Rectangle 120"/>
              <p:cNvSpPr>
                <a:spLocks noChangeArrowheads="1"/>
              </p:cNvSpPr>
              <p:nvPr/>
            </p:nvSpPr>
            <p:spPr bwMode="auto">
              <a:xfrm>
                <a:off x="1948" y="163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2</a:t>
                </a:r>
              </a:p>
            </p:txBody>
          </p:sp>
        </p:grpSp>
        <p:grpSp>
          <p:nvGrpSpPr>
            <p:cNvPr id="84089" name="Group 121"/>
            <p:cNvGrpSpPr>
              <a:grpSpLocks/>
            </p:cNvGrpSpPr>
            <p:nvPr/>
          </p:nvGrpSpPr>
          <p:grpSpPr bwMode="auto">
            <a:xfrm>
              <a:off x="2421" y="1627"/>
              <a:ext cx="206" cy="205"/>
              <a:chOff x="2421" y="1627"/>
              <a:chExt cx="206" cy="205"/>
            </a:xfrm>
          </p:grpSpPr>
          <p:sp>
            <p:nvSpPr>
              <p:cNvPr id="84090" name="Oval 122"/>
              <p:cNvSpPr>
                <a:spLocks noChangeArrowheads="1"/>
              </p:cNvSpPr>
              <p:nvPr/>
            </p:nvSpPr>
            <p:spPr bwMode="auto">
              <a:xfrm>
                <a:off x="2421" y="1627"/>
                <a:ext cx="206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91" name="Rectangle 123"/>
              <p:cNvSpPr>
                <a:spLocks noChangeArrowheads="1"/>
              </p:cNvSpPr>
              <p:nvPr/>
            </p:nvSpPr>
            <p:spPr bwMode="auto">
              <a:xfrm>
                <a:off x="2445" y="163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3</a:t>
                </a:r>
              </a:p>
            </p:txBody>
          </p:sp>
        </p:grpSp>
        <p:grpSp>
          <p:nvGrpSpPr>
            <p:cNvPr id="84092" name="Group 124"/>
            <p:cNvGrpSpPr>
              <a:grpSpLocks/>
            </p:cNvGrpSpPr>
            <p:nvPr/>
          </p:nvGrpSpPr>
          <p:grpSpPr bwMode="auto">
            <a:xfrm>
              <a:off x="2173" y="1982"/>
              <a:ext cx="205" cy="229"/>
              <a:chOff x="2173" y="1982"/>
              <a:chExt cx="205" cy="229"/>
            </a:xfrm>
          </p:grpSpPr>
          <p:sp>
            <p:nvSpPr>
              <p:cNvPr id="84093" name="Oval 125"/>
              <p:cNvSpPr>
                <a:spLocks noChangeArrowheads="1"/>
              </p:cNvSpPr>
              <p:nvPr/>
            </p:nvSpPr>
            <p:spPr bwMode="auto">
              <a:xfrm>
                <a:off x="2173" y="198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94" name="Rectangle 126"/>
              <p:cNvSpPr>
                <a:spLocks noChangeArrowheads="1"/>
              </p:cNvSpPr>
              <p:nvPr/>
            </p:nvSpPr>
            <p:spPr bwMode="auto">
              <a:xfrm>
                <a:off x="2196" y="201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4</a:t>
                </a:r>
              </a:p>
            </p:txBody>
          </p:sp>
        </p:grpSp>
        <p:grpSp>
          <p:nvGrpSpPr>
            <p:cNvPr id="84095" name="Group 127"/>
            <p:cNvGrpSpPr>
              <a:grpSpLocks/>
            </p:cNvGrpSpPr>
            <p:nvPr/>
          </p:nvGrpSpPr>
          <p:grpSpPr bwMode="auto">
            <a:xfrm>
              <a:off x="3131" y="916"/>
              <a:ext cx="205" cy="205"/>
              <a:chOff x="3131" y="916"/>
              <a:chExt cx="205" cy="205"/>
            </a:xfrm>
          </p:grpSpPr>
          <p:sp>
            <p:nvSpPr>
              <p:cNvPr id="84096" name="Oval 128"/>
              <p:cNvSpPr>
                <a:spLocks noChangeArrowheads="1"/>
              </p:cNvSpPr>
              <p:nvPr/>
            </p:nvSpPr>
            <p:spPr bwMode="auto">
              <a:xfrm>
                <a:off x="3131" y="916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97" name="Rectangle 129"/>
              <p:cNvSpPr>
                <a:spLocks noChangeArrowheads="1"/>
              </p:cNvSpPr>
              <p:nvPr/>
            </p:nvSpPr>
            <p:spPr bwMode="auto">
              <a:xfrm>
                <a:off x="3156" y="92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8</a:t>
                </a:r>
              </a:p>
            </p:txBody>
          </p:sp>
        </p:grpSp>
        <p:grpSp>
          <p:nvGrpSpPr>
            <p:cNvPr id="84098" name="Group 130"/>
            <p:cNvGrpSpPr>
              <a:grpSpLocks/>
            </p:cNvGrpSpPr>
            <p:nvPr/>
          </p:nvGrpSpPr>
          <p:grpSpPr bwMode="auto">
            <a:xfrm>
              <a:off x="3131" y="1272"/>
              <a:ext cx="205" cy="205"/>
              <a:chOff x="3131" y="1272"/>
              <a:chExt cx="205" cy="205"/>
            </a:xfrm>
          </p:grpSpPr>
          <p:sp>
            <p:nvSpPr>
              <p:cNvPr id="84099" name="Oval 131"/>
              <p:cNvSpPr>
                <a:spLocks noChangeArrowheads="1"/>
              </p:cNvSpPr>
              <p:nvPr/>
            </p:nvSpPr>
            <p:spPr bwMode="auto">
              <a:xfrm>
                <a:off x="3131" y="127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100" name="Rectangle 132"/>
              <p:cNvSpPr>
                <a:spLocks noChangeArrowheads="1"/>
              </p:cNvSpPr>
              <p:nvPr/>
            </p:nvSpPr>
            <p:spPr bwMode="auto">
              <a:xfrm>
                <a:off x="3156" y="1276"/>
                <a:ext cx="16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7</a:t>
                </a:r>
              </a:p>
            </p:txBody>
          </p:sp>
        </p:grpSp>
        <p:grpSp>
          <p:nvGrpSpPr>
            <p:cNvPr id="84101" name="Group 133"/>
            <p:cNvGrpSpPr>
              <a:grpSpLocks/>
            </p:cNvGrpSpPr>
            <p:nvPr/>
          </p:nvGrpSpPr>
          <p:grpSpPr bwMode="auto">
            <a:xfrm>
              <a:off x="2883" y="1627"/>
              <a:ext cx="205" cy="205"/>
              <a:chOff x="2883" y="1627"/>
              <a:chExt cx="205" cy="205"/>
            </a:xfrm>
          </p:grpSpPr>
          <p:sp>
            <p:nvSpPr>
              <p:cNvPr id="84102" name="Oval 134"/>
              <p:cNvSpPr>
                <a:spLocks noChangeArrowheads="1"/>
              </p:cNvSpPr>
              <p:nvPr/>
            </p:nvSpPr>
            <p:spPr bwMode="auto">
              <a:xfrm>
                <a:off x="2883" y="1627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103" name="Rectangle 135"/>
              <p:cNvSpPr>
                <a:spLocks noChangeArrowheads="1"/>
              </p:cNvSpPr>
              <p:nvPr/>
            </p:nvSpPr>
            <p:spPr bwMode="auto">
              <a:xfrm>
                <a:off x="2909" y="163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5</a:t>
                </a:r>
              </a:p>
            </p:txBody>
          </p:sp>
        </p:grpSp>
        <p:grpSp>
          <p:nvGrpSpPr>
            <p:cNvPr id="84104" name="Group 136"/>
            <p:cNvGrpSpPr>
              <a:grpSpLocks/>
            </p:cNvGrpSpPr>
            <p:nvPr/>
          </p:nvGrpSpPr>
          <p:grpSpPr bwMode="auto">
            <a:xfrm>
              <a:off x="3487" y="916"/>
              <a:ext cx="205" cy="205"/>
              <a:chOff x="3487" y="916"/>
              <a:chExt cx="205" cy="205"/>
            </a:xfrm>
          </p:grpSpPr>
          <p:sp>
            <p:nvSpPr>
              <p:cNvPr id="84105" name="Oval 137"/>
              <p:cNvSpPr>
                <a:spLocks noChangeArrowheads="1"/>
              </p:cNvSpPr>
              <p:nvPr/>
            </p:nvSpPr>
            <p:spPr bwMode="auto">
              <a:xfrm>
                <a:off x="3487" y="916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106" name="Rectangle 138"/>
              <p:cNvSpPr>
                <a:spLocks noChangeArrowheads="1"/>
              </p:cNvSpPr>
              <p:nvPr/>
            </p:nvSpPr>
            <p:spPr bwMode="auto">
              <a:xfrm>
                <a:off x="3511" y="92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9</a:t>
                </a:r>
              </a:p>
            </p:txBody>
          </p:sp>
        </p:grpSp>
        <p:grpSp>
          <p:nvGrpSpPr>
            <p:cNvPr id="84107" name="Group 139"/>
            <p:cNvGrpSpPr>
              <a:grpSpLocks/>
            </p:cNvGrpSpPr>
            <p:nvPr/>
          </p:nvGrpSpPr>
          <p:grpSpPr bwMode="auto">
            <a:xfrm>
              <a:off x="3131" y="1982"/>
              <a:ext cx="205" cy="229"/>
              <a:chOff x="3131" y="1982"/>
              <a:chExt cx="205" cy="229"/>
            </a:xfrm>
          </p:grpSpPr>
          <p:sp>
            <p:nvSpPr>
              <p:cNvPr id="84108" name="Oval 140"/>
              <p:cNvSpPr>
                <a:spLocks noChangeArrowheads="1"/>
              </p:cNvSpPr>
              <p:nvPr/>
            </p:nvSpPr>
            <p:spPr bwMode="auto">
              <a:xfrm>
                <a:off x="3131" y="198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109" name="Rectangle 141"/>
              <p:cNvSpPr>
                <a:spLocks noChangeArrowheads="1"/>
              </p:cNvSpPr>
              <p:nvPr/>
            </p:nvSpPr>
            <p:spPr bwMode="auto">
              <a:xfrm>
                <a:off x="3157" y="201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6</a:t>
                </a:r>
              </a:p>
            </p:txBody>
          </p:sp>
        </p:grpSp>
        <p:sp>
          <p:nvSpPr>
            <p:cNvPr id="84110" name="Line 142"/>
            <p:cNvSpPr>
              <a:spLocks noChangeShapeType="1"/>
            </p:cNvSpPr>
            <p:nvPr/>
          </p:nvSpPr>
          <p:spPr bwMode="auto">
            <a:xfrm>
              <a:off x="2276" y="1125"/>
              <a:ext cx="0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11" name="Line 143"/>
            <p:cNvSpPr>
              <a:spLocks noChangeShapeType="1"/>
            </p:cNvSpPr>
            <p:nvPr/>
          </p:nvSpPr>
          <p:spPr bwMode="auto">
            <a:xfrm>
              <a:off x="3234" y="1125"/>
              <a:ext cx="0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12" name="Line 144"/>
            <p:cNvSpPr>
              <a:spLocks noChangeShapeType="1"/>
            </p:cNvSpPr>
            <p:nvPr/>
          </p:nvSpPr>
          <p:spPr bwMode="auto">
            <a:xfrm>
              <a:off x="3234" y="1481"/>
              <a:ext cx="0" cy="4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13" name="Line 145"/>
            <p:cNvSpPr>
              <a:spLocks noChangeShapeType="1"/>
            </p:cNvSpPr>
            <p:nvPr/>
          </p:nvSpPr>
          <p:spPr bwMode="auto">
            <a:xfrm flipH="1">
              <a:off x="2097" y="1445"/>
              <a:ext cx="107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14" name="Line 146"/>
            <p:cNvSpPr>
              <a:spLocks noChangeShapeType="1"/>
            </p:cNvSpPr>
            <p:nvPr/>
          </p:nvSpPr>
          <p:spPr bwMode="auto">
            <a:xfrm flipH="1">
              <a:off x="2347" y="1801"/>
              <a:ext cx="106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15" name="Line 147"/>
            <p:cNvSpPr>
              <a:spLocks noChangeShapeType="1"/>
            </p:cNvSpPr>
            <p:nvPr/>
          </p:nvSpPr>
          <p:spPr bwMode="auto">
            <a:xfrm flipH="1">
              <a:off x="3056" y="1445"/>
              <a:ext cx="107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16" name="Line 148"/>
            <p:cNvSpPr>
              <a:spLocks noChangeShapeType="1"/>
            </p:cNvSpPr>
            <p:nvPr/>
          </p:nvSpPr>
          <p:spPr bwMode="auto">
            <a:xfrm flipH="1">
              <a:off x="3305" y="1089"/>
              <a:ext cx="214" cy="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17" name="Line 149"/>
            <p:cNvSpPr>
              <a:spLocks noChangeShapeType="1"/>
            </p:cNvSpPr>
            <p:nvPr/>
          </p:nvSpPr>
          <p:spPr bwMode="auto">
            <a:xfrm>
              <a:off x="2347" y="1445"/>
              <a:ext cx="106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18" name="Line 150"/>
            <p:cNvSpPr>
              <a:spLocks noChangeShapeType="1"/>
            </p:cNvSpPr>
            <p:nvPr/>
          </p:nvSpPr>
          <p:spPr bwMode="auto">
            <a:xfrm>
              <a:off x="2097" y="1801"/>
              <a:ext cx="107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19" name="Line 151"/>
            <p:cNvSpPr>
              <a:spLocks noChangeShapeType="1"/>
            </p:cNvSpPr>
            <p:nvPr/>
          </p:nvSpPr>
          <p:spPr bwMode="auto">
            <a:xfrm>
              <a:off x="3056" y="1801"/>
              <a:ext cx="107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120" name="Line 152"/>
            <p:cNvSpPr>
              <a:spLocks noChangeShapeType="1"/>
            </p:cNvSpPr>
            <p:nvPr/>
          </p:nvSpPr>
          <p:spPr bwMode="auto">
            <a:xfrm>
              <a:off x="2631" y="1729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4122" name="AutoShape 154"/>
          <p:cNvSpPr>
            <a:spLocks noChangeArrowheads="1"/>
          </p:cNvSpPr>
          <p:nvPr/>
        </p:nvSpPr>
        <p:spPr bwMode="auto">
          <a:xfrm>
            <a:off x="4267200" y="2057400"/>
            <a:ext cx="533400" cy="661988"/>
          </a:xfrm>
          <a:prstGeom prst="rightArrow">
            <a:avLst>
              <a:gd name="adj1" fmla="val 50000"/>
              <a:gd name="adj2" fmla="val 5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4124" name="Rectangle 156"/>
          <p:cNvSpPr>
            <a:spLocks noChangeArrowheads="1"/>
          </p:cNvSpPr>
          <p:nvPr/>
        </p:nvSpPr>
        <p:spPr bwMode="auto">
          <a:xfrm>
            <a:off x="4079875" y="1630363"/>
            <a:ext cx="77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i="1" dirty="0" err="1">
                <a:solidFill>
                  <a:srgbClr val="000000"/>
                </a:solidFill>
                <a:latin typeface="Times New Roman" pitchFamily="18" charset="0"/>
                <a:ea typeface="돋움" pitchFamily="50" charset="-127"/>
              </a:rPr>
              <a:t>dfs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돋움" pitchFamily="50" charset="-127"/>
              </a:rPr>
              <a:t>(3)</a:t>
            </a:r>
          </a:p>
        </p:txBody>
      </p:sp>
      <p:sp>
        <p:nvSpPr>
          <p:cNvPr id="84129" name="AutoShape 161"/>
          <p:cNvSpPr>
            <a:spLocks noChangeArrowheads="1"/>
          </p:cNvSpPr>
          <p:nvPr/>
        </p:nvSpPr>
        <p:spPr bwMode="auto">
          <a:xfrm rot="-2356472">
            <a:off x="5638800" y="3581400"/>
            <a:ext cx="381000" cy="685800"/>
          </a:xfrm>
          <a:prstGeom prst="leftArrow">
            <a:avLst>
              <a:gd name="adj1" fmla="val 57407"/>
              <a:gd name="adj2" fmla="val 4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" name="Rectangle 110"/>
          <p:cNvSpPr>
            <a:spLocks noChangeArrowheads="1"/>
          </p:cNvSpPr>
          <p:nvPr/>
        </p:nvSpPr>
        <p:spPr bwMode="auto">
          <a:xfrm>
            <a:off x="205586" y="4272405"/>
            <a:ext cx="1455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</a:t>
            </a:r>
            <a:r>
              <a:rPr kumimoji="0" lang="en-US" altLang="ko-KR" sz="2000" dirty="0" err="1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dfn,low</a:t>
            </a:r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144" name="Rectangle 101"/>
          <p:cNvSpPr>
            <a:spLocks noChangeArrowheads="1"/>
          </p:cNvSpPr>
          <p:nvPr/>
        </p:nvSpPr>
        <p:spPr bwMode="auto">
          <a:xfrm>
            <a:off x="1732919" y="5085184"/>
            <a:ext cx="89486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(3,0)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145" name="Rectangle 101"/>
          <p:cNvSpPr>
            <a:spLocks noChangeArrowheads="1"/>
          </p:cNvSpPr>
          <p:nvPr/>
        </p:nvSpPr>
        <p:spPr bwMode="auto">
          <a:xfrm>
            <a:off x="1225174" y="5795963"/>
            <a:ext cx="89486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(4,4)</a:t>
            </a:r>
            <a:endParaRPr kumimoji="0" lang="ko-KR" altLang="en-US" sz="2000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292056" y="3517900"/>
            <a:ext cx="1835444" cy="1727200"/>
          </a:xfrm>
          <a:custGeom>
            <a:avLst/>
            <a:gdLst>
              <a:gd name="connsiteX0" fmla="*/ 324144 w 1835444"/>
              <a:gd name="connsiteY0" fmla="*/ 1727200 h 1727200"/>
              <a:gd name="connsiteX1" fmla="*/ 95544 w 1835444"/>
              <a:gd name="connsiteY1" fmla="*/ 1384300 h 1727200"/>
              <a:gd name="connsiteX2" fmla="*/ 6644 w 1835444"/>
              <a:gd name="connsiteY2" fmla="*/ 927100 h 1727200"/>
              <a:gd name="connsiteX3" fmla="*/ 260644 w 1835444"/>
              <a:gd name="connsiteY3" fmla="*/ 393700 h 1727200"/>
              <a:gd name="connsiteX4" fmla="*/ 730544 w 1835444"/>
              <a:gd name="connsiteY4" fmla="*/ 101600 h 1727200"/>
              <a:gd name="connsiteX5" fmla="*/ 1835444 w 1835444"/>
              <a:gd name="connsiteY5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5444" h="1727200">
                <a:moveTo>
                  <a:pt x="324144" y="1727200"/>
                </a:moveTo>
                <a:cubicBezTo>
                  <a:pt x="236302" y="1622425"/>
                  <a:pt x="148461" y="1517650"/>
                  <a:pt x="95544" y="1384300"/>
                </a:cubicBezTo>
                <a:cubicBezTo>
                  <a:pt x="42627" y="1250950"/>
                  <a:pt x="-20873" y="1092200"/>
                  <a:pt x="6644" y="927100"/>
                </a:cubicBezTo>
                <a:cubicBezTo>
                  <a:pt x="34161" y="762000"/>
                  <a:pt x="139994" y="531283"/>
                  <a:pt x="260644" y="393700"/>
                </a:cubicBezTo>
                <a:cubicBezTo>
                  <a:pt x="381294" y="256117"/>
                  <a:pt x="468077" y="167217"/>
                  <a:pt x="730544" y="101600"/>
                </a:cubicBezTo>
                <a:cubicBezTo>
                  <a:pt x="993011" y="35983"/>
                  <a:pt x="1414227" y="17991"/>
                  <a:pt x="183544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379666" y="4953000"/>
            <a:ext cx="5363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Rectangle 101"/>
          <p:cNvSpPr>
            <a:spLocks noChangeArrowheads="1"/>
          </p:cNvSpPr>
          <p:nvPr/>
        </p:nvSpPr>
        <p:spPr bwMode="auto">
          <a:xfrm>
            <a:off x="728538" y="4723195"/>
            <a:ext cx="894865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kumimoji="0" lang="en-US" altLang="ko-KR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Back edge</a:t>
            </a:r>
            <a:endParaRPr kumimoji="0" lang="ko-KR" altLang="en-US" dirty="0">
              <a:solidFill>
                <a:schemeClr val="accent2"/>
              </a:solidFill>
              <a:latin typeface="Consolas" pitchFamily="49" charset="0"/>
              <a:ea typeface="돋움" pitchFamily="50" charset="-127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5359400" y="4254500"/>
            <a:ext cx="476851" cy="1231900"/>
          </a:xfrm>
          <a:custGeom>
            <a:avLst/>
            <a:gdLst>
              <a:gd name="connsiteX0" fmla="*/ 38100 w 476851"/>
              <a:gd name="connsiteY0" fmla="*/ 1231900 h 1231900"/>
              <a:gd name="connsiteX1" fmla="*/ 419100 w 476851"/>
              <a:gd name="connsiteY1" fmla="*/ 1092200 h 1231900"/>
              <a:gd name="connsiteX2" fmla="*/ 431800 w 476851"/>
              <a:gd name="connsiteY2" fmla="*/ 558800 h 1231900"/>
              <a:gd name="connsiteX3" fmla="*/ 0 w 476851"/>
              <a:gd name="connsiteY3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851" h="1231900">
                <a:moveTo>
                  <a:pt x="38100" y="1231900"/>
                </a:moveTo>
                <a:cubicBezTo>
                  <a:pt x="195791" y="1218141"/>
                  <a:pt x="353483" y="1204383"/>
                  <a:pt x="419100" y="1092200"/>
                </a:cubicBezTo>
                <a:cubicBezTo>
                  <a:pt x="484717" y="980017"/>
                  <a:pt x="501650" y="740833"/>
                  <a:pt x="431800" y="558800"/>
                </a:cubicBezTo>
                <a:cubicBezTo>
                  <a:pt x="361950" y="376767"/>
                  <a:pt x="180975" y="188383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824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the </a:t>
            </a:r>
            <a:r>
              <a:rPr lang="en-US" altLang="ko-KR" dirty="0" err="1"/>
              <a:t>Biconnected</a:t>
            </a:r>
            <a:r>
              <a:rPr lang="en-US" altLang="ko-KR" dirty="0"/>
              <a:t> Components (2)</a:t>
            </a:r>
            <a:endParaRPr lang="ko-KR" alt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Articulation point</a:t>
            </a:r>
          </a:p>
          <a:p>
            <a:pPr lvl="1"/>
            <a:r>
              <a:rPr lang="en-US" altLang="ko-KR" sz="2000" dirty="0"/>
              <a:t>The root of a depth first spanning tree is an articulation point </a:t>
            </a:r>
            <a:r>
              <a:rPr lang="en-US" altLang="ko-KR" sz="2000" b="1" dirty="0" err="1"/>
              <a:t>iff</a:t>
            </a:r>
            <a:r>
              <a:rPr lang="en-US" altLang="ko-KR" sz="2000" dirty="0"/>
              <a:t> it has at least two children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Any vertex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other than the root is an </a:t>
            </a:r>
            <a:r>
              <a:rPr lang="en-US" altLang="ko-KR" sz="2000" u="sng" dirty="0"/>
              <a:t>articulation point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iff</a:t>
            </a:r>
            <a:r>
              <a:rPr lang="en-US" altLang="ko-KR" sz="2000" dirty="0"/>
              <a:t> it has at least one child 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r>
              <a:rPr lang="en-US" altLang="ko-KR" sz="2000" dirty="0"/>
              <a:t> such that                               we can not reach an ancestor of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using a path that          consists of only 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r>
              <a:rPr lang="en-US" altLang="ko-KR" sz="2000" dirty="0"/>
              <a:t>, descendents of 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r>
              <a:rPr lang="en-US" altLang="ko-KR" sz="2000" dirty="0"/>
              <a:t>, and a single back edge</a:t>
            </a:r>
          </a:p>
          <a:p>
            <a:pPr lvl="1">
              <a:buFont typeface="Wingdings"/>
              <a:buChar char="à"/>
            </a:pP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is not the root and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 has child 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r>
              <a:rPr lang="en-US" altLang="ko-KR" sz="2000" dirty="0"/>
              <a:t> such that </a:t>
            </a:r>
          </a:p>
          <a:p>
            <a:pPr lvl="1" indent="0">
              <a:buNone/>
            </a:pPr>
            <a:r>
              <a:rPr lang="en-US" altLang="ko-KR" i="1" dirty="0">
                <a:latin typeface="Times New Roman" pitchFamily="18" charset="0"/>
              </a:rPr>
              <a:t>    </a:t>
            </a:r>
            <a:r>
              <a:rPr lang="en-US" altLang="ko-KR" sz="2000" i="1" dirty="0">
                <a:latin typeface="Times New Roman" pitchFamily="18" charset="0"/>
              </a:rPr>
              <a:t>low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r>
              <a:rPr lang="en-US" altLang="ko-KR" sz="2000" dirty="0"/>
              <a:t>) ≥ </a:t>
            </a:r>
            <a:r>
              <a:rPr lang="en-US" altLang="ko-KR" sz="2000" i="1" dirty="0" err="1">
                <a:latin typeface="Times New Roman" pitchFamily="18" charset="0"/>
              </a:rPr>
              <a:t>dfn</a:t>
            </a:r>
            <a:r>
              <a:rPr lang="en-US" altLang="ko-KR" sz="2000" dirty="0"/>
              <a:t>(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/>
              <a:t>)</a:t>
            </a:r>
          </a:p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6BB5B5A-BF65-4946-8590-55DE446F44CD}" type="slidenum">
              <a:rPr lang="en-US" altLang="ko-KR"/>
              <a:pPr/>
              <a:t>49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34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Euler’s Walk </a:t>
            </a:r>
          </a:p>
        </p:txBody>
      </p:sp>
      <p:sp>
        <p:nvSpPr>
          <p:cNvPr id="232535" name="Rectangle 8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Abstraction of the problem</a:t>
            </a:r>
          </a:p>
          <a:p>
            <a:pPr lvl="1"/>
            <a:r>
              <a:rPr lang="en-US" altLang="ko-KR" dirty="0"/>
              <a:t>Land areas are transformed into vertices and the bridges into edges</a:t>
            </a:r>
          </a:p>
          <a:p>
            <a:pPr lvl="1"/>
            <a:r>
              <a:rPr lang="en-US" altLang="ko-KR" dirty="0"/>
              <a:t>The degree of a vertex is defined as the number of edges incident on it</a:t>
            </a:r>
          </a:p>
        </p:txBody>
      </p:sp>
      <p:sp>
        <p:nvSpPr>
          <p:cNvPr id="12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CABBB35A-1C4F-4702-88B6-6A06DC16CD41}" type="slidenum">
              <a:rPr lang="en-US" altLang="ko-KR"/>
              <a:pPr/>
              <a:t>5</a:t>
            </a:fld>
            <a:r>
              <a:rPr lang="en-US" altLang="ko-KR" dirty="0"/>
              <a:t> -</a:t>
            </a:r>
          </a:p>
        </p:txBody>
      </p:sp>
      <p:grpSp>
        <p:nvGrpSpPr>
          <p:cNvPr id="232450" name="Group 2"/>
          <p:cNvGrpSpPr>
            <a:grpSpLocks/>
          </p:cNvGrpSpPr>
          <p:nvPr/>
        </p:nvGrpSpPr>
        <p:grpSpPr bwMode="auto">
          <a:xfrm>
            <a:off x="468313" y="2997200"/>
            <a:ext cx="5181600" cy="2930525"/>
            <a:chOff x="295" y="1888"/>
            <a:chExt cx="3264" cy="1846"/>
          </a:xfrm>
        </p:grpSpPr>
        <p:grpSp>
          <p:nvGrpSpPr>
            <p:cNvPr id="232451" name="Group 3"/>
            <p:cNvGrpSpPr>
              <a:grpSpLocks/>
            </p:cNvGrpSpPr>
            <p:nvPr/>
          </p:nvGrpSpPr>
          <p:grpSpPr bwMode="auto">
            <a:xfrm>
              <a:off x="295" y="1888"/>
              <a:ext cx="3264" cy="1846"/>
              <a:chOff x="285" y="1883"/>
              <a:chExt cx="3264" cy="1846"/>
            </a:xfrm>
          </p:grpSpPr>
          <p:sp>
            <p:nvSpPr>
              <p:cNvPr id="232452" name="Freeform 4"/>
              <p:cNvSpPr>
                <a:spLocks/>
              </p:cNvSpPr>
              <p:nvPr/>
            </p:nvSpPr>
            <p:spPr bwMode="auto">
              <a:xfrm>
                <a:off x="285" y="1893"/>
                <a:ext cx="3264" cy="1666"/>
              </a:xfrm>
              <a:custGeom>
                <a:avLst/>
                <a:gdLst/>
                <a:ahLst/>
                <a:cxnLst>
                  <a:cxn ang="0">
                    <a:pos x="1255" y="143"/>
                  </a:cxn>
                  <a:cxn ang="0">
                    <a:pos x="620" y="370"/>
                  </a:cxn>
                  <a:cxn ang="0">
                    <a:pos x="257" y="460"/>
                  </a:cxn>
                  <a:cxn ang="0">
                    <a:pos x="30" y="551"/>
                  </a:cxn>
                  <a:cxn ang="0">
                    <a:pos x="76" y="1912"/>
                  </a:cxn>
                  <a:cxn ang="0">
                    <a:pos x="439" y="2048"/>
                  </a:cxn>
                  <a:cxn ang="0">
                    <a:pos x="1028" y="2139"/>
                  </a:cxn>
                  <a:cxn ang="0">
                    <a:pos x="1527" y="2048"/>
                  </a:cxn>
                  <a:cxn ang="0">
                    <a:pos x="2389" y="2093"/>
                  </a:cxn>
                  <a:cxn ang="0">
                    <a:pos x="2843" y="1912"/>
                  </a:cxn>
                  <a:cxn ang="0">
                    <a:pos x="3206" y="1867"/>
                  </a:cxn>
                  <a:cxn ang="0">
                    <a:pos x="4204" y="1957"/>
                  </a:cxn>
                  <a:cxn ang="0">
                    <a:pos x="4430" y="1594"/>
                  </a:cxn>
                  <a:cxn ang="0">
                    <a:pos x="3569" y="1549"/>
                  </a:cxn>
                  <a:cxn ang="0">
                    <a:pos x="3251" y="1458"/>
                  </a:cxn>
                  <a:cxn ang="0">
                    <a:pos x="3387" y="1186"/>
                  </a:cxn>
                  <a:cxn ang="0">
                    <a:pos x="3296" y="823"/>
                  </a:cxn>
                  <a:cxn ang="0">
                    <a:pos x="3251" y="642"/>
                  </a:cxn>
                  <a:cxn ang="0">
                    <a:pos x="3614" y="370"/>
                  </a:cxn>
                  <a:cxn ang="0">
                    <a:pos x="3931" y="188"/>
                  </a:cxn>
                  <a:cxn ang="0">
                    <a:pos x="3705" y="7"/>
                  </a:cxn>
                  <a:cxn ang="0">
                    <a:pos x="3296" y="143"/>
                  </a:cxn>
                  <a:cxn ang="0">
                    <a:pos x="2707" y="279"/>
                  </a:cxn>
                  <a:cxn ang="0">
                    <a:pos x="2117" y="188"/>
                  </a:cxn>
                  <a:cxn ang="0">
                    <a:pos x="1618" y="188"/>
                  </a:cxn>
                  <a:cxn ang="0">
                    <a:pos x="1255" y="143"/>
                  </a:cxn>
                </a:cxnLst>
                <a:rect l="0" t="0" r="r" b="b"/>
                <a:pathLst>
                  <a:path w="4536" h="2162">
                    <a:moveTo>
                      <a:pt x="1255" y="143"/>
                    </a:moveTo>
                    <a:cubicBezTo>
                      <a:pt x="1089" y="173"/>
                      <a:pt x="786" y="317"/>
                      <a:pt x="620" y="370"/>
                    </a:cubicBezTo>
                    <a:cubicBezTo>
                      <a:pt x="454" y="423"/>
                      <a:pt x="355" y="430"/>
                      <a:pt x="257" y="460"/>
                    </a:cubicBezTo>
                    <a:cubicBezTo>
                      <a:pt x="159" y="490"/>
                      <a:pt x="60" y="309"/>
                      <a:pt x="30" y="551"/>
                    </a:cubicBezTo>
                    <a:cubicBezTo>
                      <a:pt x="0" y="793"/>
                      <a:pt x="8" y="1662"/>
                      <a:pt x="76" y="1912"/>
                    </a:cubicBezTo>
                    <a:cubicBezTo>
                      <a:pt x="144" y="2162"/>
                      <a:pt x="280" y="2010"/>
                      <a:pt x="439" y="2048"/>
                    </a:cubicBezTo>
                    <a:cubicBezTo>
                      <a:pt x="598" y="2086"/>
                      <a:pt x="847" y="2139"/>
                      <a:pt x="1028" y="2139"/>
                    </a:cubicBezTo>
                    <a:cubicBezTo>
                      <a:pt x="1209" y="2139"/>
                      <a:pt x="1300" y="2056"/>
                      <a:pt x="1527" y="2048"/>
                    </a:cubicBezTo>
                    <a:cubicBezTo>
                      <a:pt x="1754" y="2040"/>
                      <a:pt x="2170" y="2116"/>
                      <a:pt x="2389" y="2093"/>
                    </a:cubicBezTo>
                    <a:cubicBezTo>
                      <a:pt x="2608" y="2070"/>
                      <a:pt x="2707" y="1950"/>
                      <a:pt x="2843" y="1912"/>
                    </a:cubicBezTo>
                    <a:cubicBezTo>
                      <a:pt x="2979" y="1874"/>
                      <a:pt x="2979" y="1860"/>
                      <a:pt x="3206" y="1867"/>
                    </a:cubicBezTo>
                    <a:cubicBezTo>
                      <a:pt x="3433" y="1874"/>
                      <a:pt x="4000" y="2002"/>
                      <a:pt x="4204" y="1957"/>
                    </a:cubicBezTo>
                    <a:cubicBezTo>
                      <a:pt x="4408" y="1912"/>
                      <a:pt x="4536" y="1662"/>
                      <a:pt x="4430" y="1594"/>
                    </a:cubicBezTo>
                    <a:cubicBezTo>
                      <a:pt x="4324" y="1526"/>
                      <a:pt x="3765" y="1572"/>
                      <a:pt x="3569" y="1549"/>
                    </a:cubicBezTo>
                    <a:cubicBezTo>
                      <a:pt x="3373" y="1526"/>
                      <a:pt x="3281" y="1518"/>
                      <a:pt x="3251" y="1458"/>
                    </a:cubicBezTo>
                    <a:cubicBezTo>
                      <a:pt x="3221" y="1398"/>
                      <a:pt x="3380" y="1292"/>
                      <a:pt x="3387" y="1186"/>
                    </a:cubicBezTo>
                    <a:cubicBezTo>
                      <a:pt x="3394" y="1080"/>
                      <a:pt x="3319" y="914"/>
                      <a:pt x="3296" y="823"/>
                    </a:cubicBezTo>
                    <a:cubicBezTo>
                      <a:pt x="3273" y="732"/>
                      <a:pt x="3198" y="718"/>
                      <a:pt x="3251" y="642"/>
                    </a:cubicBezTo>
                    <a:cubicBezTo>
                      <a:pt x="3304" y="566"/>
                      <a:pt x="3501" y="446"/>
                      <a:pt x="3614" y="370"/>
                    </a:cubicBezTo>
                    <a:cubicBezTo>
                      <a:pt x="3727" y="294"/>
                      <a:pt x="3916" y="248"/>
                      <a:pt x="3931" y="188"/>
                    </a:cubicBezTo>
                    <a:cubicBezTo>
                      <a:pt x="3946" y="128"/>
                      <a:pt x="3811" y="14"/>
                      <a:pt x="3705" y="7"/>
                    </a:cubicBezTo>
                    <a:cubicBezTo>
                      <a:pt x="3599" y="0"/>
                      <a:pt x="3462" y="98"/>
                      <a:pt x="3296" y="143"/>
                    </a:cubicBezTo>
                    <a:cubicBezTo>
                      <a:pt x="3130" y="188"/>
                      <a:pt x="2903" y="272"/>
                      <a:pt x="2707" y="279"/>
                    </a:cubicBezTo>
                    <a:cubicBezTo>
                      <a:pt x="2511" y="286"/>
                      <a:pt x="2299" y="203"/>
                      <a:pt x="2117" y="188"/>
                    </a:cubicBezTo>
                    <a:cubicBezTo>
                      <a:pt x="1935" y="173"/>
                      <a:pt x="1762" y="195"/>
                      <a:pt x="1618" y="188"/>
                    </a:cubicBezTo>
                    <a:cubicBezTo>
                      <a:pt x="1474" y="181"/>
                      <a:pt x="1421" y="113"/>
                      <a:pt x="1255" y="143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32453" name="Freeform 5"/>
              <p:cNvSpPr>
                <a:spLocks/>
              </p:cNvSpPr>
              <p:nvPr/>
            </p:nvSpPr>
            <p:spPr bwMode="auto">
              <a:xfrm>
                <a:off x="349" y="1883"/>
                <a:ext cx="2402" cy="266"/>
              </a:xfrm>
              <a:custGeom>
                <a:avLst/>
                <a:gdLst/>
                <a:ahLst/>
                <a:cxnLst>
                  <a:cxn ang="0">
                    <a:pos x="8" y="176"/>
                  </a:cxn>
                  <a:cxn ang="0">
                    <a:pos x="56" y="216"/>
                  </a:cxn>
                  <a:cxn ang="0">
                    <a:pos x="112" y="240"/>
                  </a:cxn>
                  <a:cxn ang="0">
                    <a:pos x="200" y="248"/>
                  </a:cxn>
                  <a:cxn ang="0">
                    <a:pos x="256" y="240"/>
                  </a:cxn>
                  <a:cxn ang="0">
                    <a:pos x="328" y="216"/>
                  </a:cxn>
                  <a:cxn ang="0">
                    <a:pos x="424" y="192"/>
                  </a:cxn>
                  <a:cxn ang="0">
                    <a:pos x="480" y="168"/>
                  </a:cxn>
                  <a:cxn ang="0">
                    <a:pos x="528" y="136"/>
                  </a:cxn>
                  <a:cxn ang="0">
                    <a:pos x="576" y="96"/>
                  </a:cxn>
                  <a:cxn ang="0">
                    <a:pos x="624" y="72"/>
                  </a:cxn>
                  <a:cxn ang="0">
                    <a:pos x="704" y="56"/>
                  </a:cxn>
                  <a:cxn ang="0">
                    <a:pos x="760" y="48"/>
                  </a:cxn>
                  <a:cxn ang="0">
                    <a:pos x="856" y="48"/>
                  </a:cxn>
                  <a:cxn ang="0">
                    <a:pos x="912" y="48"/>
                  </a:cxn>
                  <a:cxn ang="0">
                    <a:pos x="960" y="64"/>
                  </a:cxn>
                  <a:cxn ang="0">
                    <a:pos x="1016" y="80"/>
                  </a:cxn>
                  <a:cxn ang="0">
                    <a:pos x="1128" y="88"/>
                  </a:cxn>
                  <a:cxn ang="0">
                    <a:pos x="1200" y="96"/>
                  </a:cxn>
                  <a:cxn ang="0">
                    <a:pos x="1256" y="96"/>
                  </a:cxn>
                  <a:cxn ang="0">
                    <a:pos x="1304" y="96"/>
                  </a:cxn>
                  <a:cxn ang="0">
                    <a:pos x="1376" y="96"/>
                  </a:cxn>
                  <a:cxn ang="0">
                    <a:pos x="1472" y="104"/>
                  </a:cxn>
                  <a:cxn ang="0">
                    <a:pos x="1544" y="104"/>
                  </a:cxn>
                  <a:cxn ang="0">
                    <a:pos x="1600" y="104"/>
                  </a:cxn>
                  <a:cxn ang="0">
                    <a:pos x="1680" y="120"/>
                  </a:cxn>
                  <a:cxn ang="0">
                    <a:pos x="1728" y="128"/>
                  </a:cxn>
                  <a:cxn ang="0">
                    <a:pos x="1832" y="128"/>
                  </a:cxn>
                  <a:cxn ang="0">
                    <a:pos x="1920" y="128"/>
                  </a:cxn>
                  <a:cxn ang="0">
                    <a:pos x="1976" y="128"/>
                  </a:cxn>
                  <a:cxn ang="0">
                    <a:pos x="2024" y="120"/>
                  </a:cxn>
                  <a:cxn ang="0">
                    <a:pos x="2072" y="104"/>
                  </a:cxn>
                  <a:cxn ang="0">
                    <a:pos x="2128" y="80"/>
                  </a:cxn>
                </a:cxnLst>
                <a:rect l="0" t="0" r="r" b="b"/>
                <a:pathLst>
                  <a:path w="2209" h="249">
                    <a:moveTo>
                      <a:pt x="0" y="144"/>
                    </a:moveTo>
                    <a:lnTo>
                      <a:pt x="8" y="176"/>
                    </a:lnTo>
                    <a:lnTo>
                      <a:pt x="32" y="200"/>
                    </a:lnTo>
                    <a:lnTo>
                      <a:pt x="56" y="216"/>
                    </a:lnTo>
                    <a:lnTo>
                      <a:pt x="80" y="224"/>
                    </a:lnTo>
                    <a:lnTo>
                      <a:pt x="112" y="240"/>
                    </a:lnTo>
                    <a:lnTo>
                      <a:pt x="136" y="248"/>
                    </a:lnTo>
                    <a:lnTo>
                      <a:pt x="200" y="248"/>
                    </a:lnTo>
                    <a:lnTo>
                      <a:pt x="232" y="248"/>
                    </a:lnTo>
                    <a:lnTo>
                      <a:pt x="256" y="240"/>
                    </a:lnTo>
                    <a:lnTo>
                      <a:pt x="280" y="232"/>
                    </a:lnTo>
                    <a:lnTo>
                      <a:pt x="328" y="216"/>
                    </a:lnTo>
                    <a:lnTo>
                      <a:pt x="376" y="208"/>
                    </a:lnTo>
                    <a:lnTo>
                      <a:pt x="424" y="192"/>
                    </a:lnTo>
                    <a:lnTo>
                      <a:pt x="448" y="176"/>
                    </a:lnTo>
                    <a:lnTo>
                      <a:pt x="480" y="168"/>
                    </a:lnTo>
                    <a:lnTo>
                      <a:pt x="496" y="144"/>
                    </a:lnTo>
                    <a:lnTo>
                      <a:pt x="528" y="136"/>
                    </a:lnTo>
                    <a:lnTo>
                      <a:pt x="544" y="112"/>
                    </a:lnTo>
                    <a:lnTo>
                      <a:pt x="576" y="96"/>
                    </a:lnTo>
                    <a:lnTo>
                      <a:pt x="600" y="80"/>
                    </a:lnTo>
                    <a:lnTo>
                      <a:pt x="624" y="72"/>
                    </a:lnTo>
                    <a:lnTo>
                      <a:pt x="656" y="64"/>
                    </a:lnTo>
                    <a:lnTo>
                      <a:pt x="704" y="56"/>
                    </a:lnTo>
                    <a:lnTo>
                      <a:pt x="728" y="56"/>
                    </a:lnTo>
                    <a:lnTo>
                      <a:pt x="760" y="48"/>
                    </a:lnTo>
                    <a:lnTo>
                      <a:pt x="808" y="48"/>
                    </a:lnTo>
                    <a:lnTo>
                      <a:pt x="856" y="48"/>
                    </a:lnTo>
                    <a:lnTo>
                      <a:pt x="888" y="48"/>
                    </a:lnTo>
                    <a:lnTo>
                      <a:pt x="912" y="48"/>
                    </a:lnTo>
                    <a:lnTo>
                      <a:pt x="936" y="48"/>
                    </a:lnTo>
                    <a:lnTo>
                      <a:pt x="960" y="64"/>
                    </a:lnTo>
                    <a:lnTo>
                      <a:pt x="984" y="72"/>
                    </a:lnTo>
                    <a:lnTo>
                      <a:pt x="1016" y="80"/>
                    </a:lnTo>
                    <a:lnTo>
                      <a:pt x="1064" y="80"/>
                    </a:lnTo>
                    <a:lnTo>
                      <a:pt x="1128" y="88"/>
                    </a:lnTo>
                    <a:lnTo>
                      <a:pt x="1176" y="88"/>
                    </a:lnTo>
                    <a:lnTo>
                      <a:pt x="1200" y="96"/>
                    </a:lnTo>
                    <a:lnTo>
                      <a:pt x="1224" y="96"/>
                    </a:lnTo>
                    <a:lnTo>
                      <a:pt x="1256" y="96"/>
                    </a:lnTo>
                    <a:lnTo>
                      <a:pt x="1280" y="96"/>
                    </a:lnTo>
                    <a:lnTo>
                      <a:pt x="1304" y="96"/>
                    </a:lnTo>
                    <a:lnTo>
                      <a:pt x="1352" y="96"/>
                    </a:lnTo>
                    <a:lnTo>
                      <a:pt x="1376" y="96"/>
                    </a:lnTo>
                    <a:lnTo>
                      <a:pt x="1408" y="96"/>
                    </a:lnTo>
                    <a:lnTo>
                      <a:pt x="1472" y="104"/>
                    </a:lnTo>
                    <a:lnTo>
                      <a:pt x="1520" y="104"/>
                    </a:lnTo>
                    <a:lnTo>
                      <a:pt x="1544" y="104"/>
                    </a:lnTo>
                    <a:lnTo>
                      <a:pt x="1568" y="104"/>
                    </a:lnTo>
                    <a:lnTo>
                      <a:pt x="1600" y="104"/>
                    </a:lnTo>
                    <a:lnTo>
                      <a:pt x="1632" y="112"/>
                    </a:lnTo>
                    <a:lnTo>
                      <a:pt x="1680" y="120"/>
                    </a:lnTo>
                    <a:lnTo>
                      <a:pt x="1704" y="128"/>
                    </a:lnTo>
                    <a:lnTo>
                      <a:pt x="1728" y="128"/>
                    </a:lnTo>
                    <a:lnTo>
                      <a:pt x="1784" y="128"/>
                    </a:lnTo>
                    <a:lnTo>
                      <a:pt x="1832" y="128"/>
                    </a:lnTo>
                    <a:lnTo>
                      <a:pt x="1896" y="128"/>
                    </a:lnTo>
                    <a:lnTo>
                      <a:pt x="1920" y="128"/>
                    </a:lnTo>
                    <a:lnTo>
                      <a:pt x="1952" y="128"/>
                    </a:lnTo>
                    <a:lnTo>
                      <a:pt x="1976" y="128"/>
                    </a:lnTo>
                    <a:lnTo>
                      <a:pt x="2000" y="128"/>
                    </a:lnTo>
                    <a:lnTo>
                      <a:pt x="2024" y="120"/>
                    </a:lnTo>
                    <a:lnTo>
                      <a:pt x="2048" y="120"/>
                    </a:lnTo>
                    <a:lnTo>
                      <a:pt x="2072" y="104"/>
                    </a:lnTo>
                    <a:lnTo>
                      <a:pt x="2104" y="88"/>
                    </a:lnTo>
                    <a:lnTo>
                      <a:pt x="2128" y="80"/>
                    </a:lnTo>
                    <a:lnTo>
                      <a:pt x="220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2454" name="Freeform 6"/>
              <p:cNvSpPr>
                <a:spLocks/>
              </p:cNvSpPr>
              <p:nvPr/>
            </p:nvSpPr>
            <p:spPr bwMode="auto">
              <a:xfrm>
                <a:off x="401" y="3404"/>
                <a:ext cx="2924" cy="232"/>
              </a:xfrm>
              <a:custGeom>
                <a:avLst/>
                <a:gdLst/>
                <a:ahLst/>
                <a:cxnLst>
                  <a:cxn ang="0">
                    <a:pos x="24" y="176"/>
                  </a:cxn>
                  <a:cxn ang="0">
                    <a:pos x="72" y="168"/>
                  </a:cxn>
                  <a:cxn ang="0">
                    <a:pos x="152" y="168"/>
                  </a:cxn>
                  <a:cxn ang="0">
                    <a:pos x="216" y="160"/>
                  </a:cxn>
                  <a:cxn ang="0">
                    <a:pos x="272" y="160"/>
                  </a:cxn>
                  <a:cxn ang="0">
                    <a:pos x="328" y="184"/>
                  </a:cxn>
                  <a:cxn ang="0">
                    <a:pos x="376" y="208"/>
                  </a:cxn>
                  <a:cxn ang="0">
                    <a:pos x="424" y="216"/>
                  </a:cxn>
                  <a:cxn ang="0">
                    <a:pos x="472" y="216"/>
                  </a:cxn>
                  <a:cxn ang="0">
                    <a:pos x="520" y="216"/>
                  </a:cxn>
                  <a:cxn ang="0">
                    <a:pos x="568" y="216"/>
                  </a:cxn>
                  <a:cxn ang="0">
                    <a:pos x="688" y="216"/>
                  </a:cxn>
                  <a:cxn ang="0">
                    <a:pos x="760" y="200"/>
                  </a:cxn>
                  <a:cxn ang="0">
                    <a:pos x="808" y="184"/>
                  </a:cxn>
                  <a:cxn ang="0">
                    <a:pos x="936" y="184"/>
                  </a:cxn>
                  <a:cxn ang="0">
                    <a:pos x="1096" y="184"/>
                  </a:cxn>
                  <a:cxn ang="0">
                    <a:pos x="1144" y="184"/>
                  </a:cxn>
                  <a:cxn ang="0">
                    <a:pos x="1216" y="184"/>
                  </a:cxn>
                  <a:cxn ang="0">
                    <a:pos x="1336" y="184"/>
                  </a:cxn>
                  <a:cxn ang="0">
                    <a:pos x="1416" y="184"/>
                  </a:cxn>
                  <a:cxn ang="0">
                    <a:pos x="1488" y="168"/>
                  </a:cxn>
                  <a:cxn ang="0">
                    <a:pos x="1544" y="152"/>
                  </a:cxn>
                  <a:cxn ang="0">
                    <a:pos x="1608" y="128"/>
                  </a:cxn>
                  <a:cxn ang="0">
                    <a:pos x="1664" y="96"/>
                  </a:cxn>
                  <a:cxn ang="0">
                    <a:pos x="1752" y="64"/>
                  </a:cxn>
                  <a:cxn ang="0">
                    <a:pos x="1800" y="32"/>
                  </a:cxn>
                  <a:cxn ang="0">
                    <a:pos x="1848" y="8"/>
                  </a:cxn>
                  <a:cxn ang="0">
                    <a:pos x="1896" y="0"/>
                  </a:cxn>
                  <a:cxn ang="0">
                    <a:pos x="2016" y="0"/>
                  </a:cxn>
                  <a:cxn ang="0">
                    <a:pos x="2144" y="0"/>
                  </a:cxn>
                  <a:cxn ang="0">
                    <a:pos x="2248" y="8"/>
                  </a:cxn>
                  <a:cxn ang="0">
                    <a:pos x="2376" y="24"/>
                  </a:cxn>
                  <a:cxn ang="0">
                    <a:pos x="2424" y="40"/>
                  </a:cxn>
                  <a:cxn ang="0">
                    <a:pos x="2480" y="56"/>
                  </a:cxn>
                  <a:cxn ang="0">
                    <a:pos x="2584" y="56"/>
                  </a:cxn>
                </a:cxnLst>
                <a:rect l="0" t="0" r="r" b="b"/>
                <a:pathLst>
                  <a:path w="2689" h="217">
                    <a:moveTo>
                      <a:pt x="0" y="208"/>
                    </a:moveTo>
                    <a:lnTo>
                      <a:pt x="24" y="176"/>
                    </a:lnTo>
                    <a:lnTo>
                      <a:pt x="48" y="168"/>
                    </a:lnTo>
                    <a:lnTo>
                      <a:pt x="72" y="168"/>
                    </a:lnTo>
                    <a:lnTo>
                      <a:pt x="104" y="168"/>
                    </a:lnTo>
                    <a:lnTo>
                      <a:pt x="152" y="168"/>
                    </a:lnTo>
                    <a:lnTo>
                      <a:pt x="184" y="168"/>
                    </a:lnTo>
                    <a:lnTo>
                      <a:pt x="216" y="160"/>
                    </a:lnTo>
                    <a:lnTo>
                      <a:pt x="240" y="160"/>
                    </a:lnTo>
                    <a:lnTo>
                      <a:pt x="272" y="160"/>
                    </a:lnTo>
                    <a:lnTo>
                      <a:pt x="304" y="168"/>
                    </a:lnTo>
                    <a:lnTo>
                      <a:pt x="328" y="184"/>
                    </a:lnTo>
                    <a:lnTo>
                      <a:pt x="352" y="192"/>
                    </a:lnTo>
                    <a:lnTo>
                      <a:pt x="376" y="208"/>
                    </a:lnTo>
                    <a:lnTo>
                      <a:pt x="400" y="216"/>
                    </a:lnTo>
                    <a:lnTo>
                      <a:pt x="424" y="216"/>
                    </a:lnTo>
                    <a:lnTo>
                      <a:pt x="448" y="216"/>
                    </a:lnTo>
                    <a:lnTo>
                      <a:pt x="472" y="216"/>
                    </a:lnTo>
                    <a:lnTo>
                      <a:pt x="496" y="216"/>
                    </a:lnTo>
                    <a:lnTo>
                      <a:pt x="520" y="216"/>
                    </a:lnTo>
                    <a:lnTo>
                      <a:pt x="544" y="216"/>
                    </a:lnTo>
                    <a:lnTo>
                      <a:pt x="568" y="216"/>
                    </a:lnTo>
                    <a:lnTo>
                      <a:pt x="624" y="216"/>
                    </a:lnTo>
                    <a:lnTo>
                      <a:pt x="688" y="216"/>
                    </a:lnTo>
                    <a:lnTo>
                      <a:pt x="736" y="208"/>
                    </a:lnTo>
                    <a:lnTo>
                      <a:pt x="760" y="200"/>
                    </a:lnTo>
                    <a:lnTo>
                      <a:pt x="784" y="184"/>
                    </a:lnTo>
                    <a:lnTo>
                      <a:pt x="808" y="184"/>
                    </a:lnTo>
                    <a:lnTo>
                      <a:pt x="872" y="184"/>
                    </a:lnTo>
                    <a:lnTo>
                      <a:pt x="936" y="184"/>
                    </a:lnTo>
                    <a:lnTo>
                      <a:pt x="1048" y="184"/>
                    </a:lnTo>
                    <a:lnTo>
                      <a:pt x="1096" y="184"/>
                    </a:lnTo>
                    <a:lnTo>
                      <a:pt x="1120" y="184"/>
                    </a:lnTo>
                    <a:lnTo>
                      <a:pt x="1144" y="184"/>
                    </a:lnTo>
                    <a:lnTo>
                      <a:pt x="1192" y="184"/>
                    </a:lnTo>
                    <a:lnTo>
                      <a:pt x="1216" y="184"/>
                    </a:lnTo>
                    <a:lnTo>
                      <a:pt x="1288" y="184"/>
                    </a:lnTo>
                    <a:lnTo>
                      <a:pt x="1336" y="184"/>
                    </a:lnTo>
                    <a:lnTo>
                      <a:pt x="1384" y="184"/>
                    </a:lnTo>
                    <a:lnTo>
                      <a:pt x="1416" y="184"/>
                    </a:lnTo>
                    <a:lnTo>
                      <a:pt x="1440" y="176"/>
                    </a:lnTo>
                    <a:lnTo>
                      <a:pt x="1488" y="168"/>
                    </a:lnTo>
                    <a:lnTo>
                      <a:pt x="1512" y="160"/>
                    </a:lnTo>
                    <a:lnTo>
                      <a:pt x="1544" y="152"/>
                    </a:lnTo>
                    <a:lnTo>
                      <a:pt x="1576" y="136"/>
                    </a:lnTo>
                    <a:lnTo>
                      <a:pt x="1608" y="128"/>
                    </a:lnTo>
                    <a:lnTo>
                      <a:pt x="1640" y="104"/>
                    </a:lnTo>
                    <a:lnTo>
                      <a:pt x="1664" y="96"/>
                    </a:lnTo>
                    <a:lnTo>
                      <a:pt x="1728" y="80"/>
                    </a:lnTo>
                    <a:lnTo>
                      <a:pt x="1752" y="64"/>
                    </a:lnTo>
                    <a:lnTo>
                      <a:pt x="1776" y="56"/>
                    </a:lnTo>
                    <a:lnTo>
                      <a:pt x="1800" y="32"/>
                    </a:lnTo>
                    <a:lnTo>
                      <a:pt x="1824" y="24"/>
                    </a:lnTo>
                    <a:lnTo>
                      <a:pt x="1848" y="8"/>
                    </a:lnTo>
                    <a:lnTo>
                      <a:pt x="1872" y="0"/>
                    </a:lnTo>
                    <a:lnTo>
                      <a:pt x="1896" y="0"/>
                    </a:lnTo>
                    <a:lnTo>
                      <a:pt x="1928" y="0"/>
                    </a:lnTo>
                    <a:lnTo>
                      <a:pt x="2016" y="0"/>
                    </a:lnTo>
                    <a:lnTo>
                      <a:pt x="2096" y="0"/>
                    </a:lnTo>
                    <a:lnTo>
                      <a:pt x="2144" y="0"/>
                    </a:lnTo>
                    <a:lnTo>
                      <a:pt x="2200" y="0"/>
                    </a:lnTo>
                    <a:lnTo>
                      <a:pt x="2248" y="8"/>
                    </a:lnTo>
                    <a:lnTo>
                      <a:pt x="2328" y="24"/>
                    </a:lnTo>
                    <a:lnTo>
                      <a:pt x="2376" y="24"/>
                    </a:lnTo>
                    <a:lnTo>
                      <a:pt x="2400" y="32"/>
                    </a:lnTo>
                    <a:lnTo>
                      <a:pt x="2424" y="40"/>
                    </a:lnTo>
                    <a:lnTo>
                      <a:pt x="2456" y="48"/>
                    </a:lnTo>
                    <a:lnTo>
                      <a:pt x="2480" y="56"/>
                    </a:lnTo>
                    <a:lnTo>
                      <a:pt x="2560" y="56"/>
                    </a:lnTo>
                    <a:lnTo>
                      <a:pt x="2584" y="56"/>
                    </a:lnTo>
                    <a:lnTo>
                      <a:pt x="2688" y="6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32455" name="Group 7"/>
              <p:cNvGrpSpPr>
                <a:grpSpLocks/>
              </p:cNvGrpSpPr>
              <p:nvPr/>
            </p:nvGrpSpPr>
            <p:grpSpPr bwMode="auto">
              <a:xfrm>
                <a:off x="2611" y="2908"/>
                <a:ext cx="537" cy="667"/>
                <a:chOff x="2849" y="2400"/>
                <a:chExt cx="494" cy="624"/>
              </a:xfrm>
            </p:grpSpPr>
            <p:sp>
              <p:nvSpPr>
                <p:cNvPr id="23245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849" y="2400"/>
                  <a:ext cx="360" cy="5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5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983" y="2436"/>
                  <a:ext cx="360" cy="5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58" name="Line 10"/>
                <p:cNvSpPr>
                  <a:spLocks noChangeShapeType="1"/>
                </p:cNvSpPr>
                <p:nvPr/>
              </p:nvSpPr>
              <p:spPr bwMode="auto">
                <a:xfrm>
                  <a:off x="3155" y="2489"/>
                  <a:ext cx="134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59" name="Line 11"/>
                <p:cNvSpPr>
                  <a:spLocks noChangeShapeType="1"/>
                </p:cNvSpPr>
                <p:nvPr/>
              </p:nvSpPr>
              <p:spPr bwMode="auto">
                <a:xfrm>
                  <a:off x="3119" y="2548"/>
                  <a:ext cx="134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60" name="Line 12"/>
                <p:cNvSpPr>
                  <a:spLocks noChangeShapeType="1"/>
                </p:cNvSpPr>
                <p:nvPr/>
              </p:nvSpPr>
              <p:spPr bwMode="auto">
                <a:xfrm>
                  <a:off x="3083" y="2606"/>
                  <a:ext cx="134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61" name="Line 13"/>
                <p:cNvSpPr>
                  <a:spLocks noChangeShapeType="1"/>
                </p:cNvSpPr>
                <p:nvPr/>
              </p:nvSpPr>
              <p:spPr bwMode="auto">
                <a:xfrm>
                  <a:off x="3047" y="2665"/>
                  <a:ext cx="134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62" name="Line 14"/>
                <p:cNvSpPr>
                  <a:spLocks noChangeShapeType="1"/>
                </p:cNvSpPr>
                <p:nvPr/>
              </p:nvSpPr>
              <p:spPr bwMode="auto">
                <a:xfrm>
                  <a:off x="3011" y="2724"/>
                  <a:ext cx="134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63" name="Line 15"/>
                <p:cNvSpPr>
                  <a:spLocks noChangeShapeType="1"/>
                </p:cNvSpPr>
                <p:nvPr/>
              </p:nvSpPr>
              <p:spPr bwMode="auto">
                <a:xfrm>
                  <a:off x="2975" y="2783"/>
                  <a:ext cx="134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64" name="Line 16"/>
                <p:cNvSpPr>
                  <a:spLocks noChangeShapeType="1"/>
                </p:cNvSpPr>
                <p:nvPr/>
              </p:nvSpPr>
              <p:spPr bwMode="auto">
                <a:xfrm>
                  <a:off x="2939" y="2842"/>
                  <a:ext cx="134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65" name="Line 17"/>
                <p:cNvSpPr>
                  <a:spLocks noChangeShapeType="1"/>
                </p:cNvSpPr>
                <p:nvPr/>
              </p:nvSpPr>
              <p:spPr bwMode="auto">
                <a:xfrm>
                  <a:off x="2903" y="2900"/>
                  <a:ext cx="134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2466" name="Group 18"/>
              <p:cNvGrpSpPr>
                <a:grpSpLocks/>
              </p:cNvGrpSpPr>
              <p:nvPr/>
            </p:nvGrpSpPr>
            <p:grpSpPr bwMode="auto">
              <a:xfrm>
                <a:off x="697" y="1935"/>
                <a:ext cx="504" cy="717"/>
                <a:chOff x="1088" y="1488"/>
                <a:chExt cx="464" cy="672"/>
              </a:xfrm>
            </p:grpSpPr>
            <p:sp>
              <p:nvSpPr>
                <p:cNvPr id="232467" name="Line 19"/>
                <p:cNvSpPr>
                  <a:spLocks noChangeShapeType="1"/>
                </p:cNvSpPr>
                <p:nvPr/>
              </p:nvSpPr>
              <p:spPr bwMode="auto">
                <a:xfrm>
                  <a:off x="1088" y="1524"/>
                  <a:ext cx="328" cy="6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68" name="Line 20"/>
                <p:cNvSpPr>
                  <a:spLocks noChangeShapeType="1"/>
                </p:cNvSpPr>
                <p:nvPr/>
              </p:nvSpPr>
              <p:spPr bwMode="auto">
                <a:xfrm>
                  <a:off x="1224" y="1488"/>
                  <a:ext cx="328" cy="6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6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137" y="1584"/>
                  <a:ext cx="136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7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170" y="1648"/>
                  <a:ext cx="136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7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03" y="1711"/>
                  <a:ext cx="135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7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236" y="1774"/>
                  <a:ext cx="135" cy="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7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269" y="1838"/>
                  <a:ext cx="135" cy="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7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02" y="1903"/>
                  <a:ext cx="135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7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334" y="1966"/>
                  <a:ext cx="136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7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367" y="2029"/>
                  <a:ext cx="136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2477" name="Group 29"/>
              <p:cNvGrpSpPr>
                <a:grpSpLocks/>
              </p:cNvGrpSpPr>
              <p:nvPr/>
            </p:nvGrpSpPr>
            <p:grpSpPr bwMode="auto">
              <a:xfrm>
                <a:off x="1645" y="1893"/>
                <a:ext cx="488" cy="769"/>
                <a:chOff x="1960" y="1440"/>
                <a:chExt cx="448" cy="720"/>
              </a:xfrm>
            </p:grpSpPr>
            <p:sp>
              <p:nvSpPr>
                <p:cNvPr id="23247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960" y="1440"/>
                  <a:ext cx="312" cy="6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7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096" y="1475"/>
                  <a:ext cx="312" cy="6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80" name="Line 32"/>
                <p:cNvSpPr>
                  <a:spLocks noChangeShapeType="1"/>
                </p:cNvSpPr>
                <p:nvPr/>
              </p:nvSpPr>
              <p:spPr bwMode="auto">
                <a:xfrm>
                  <a:off x="2225" y="1543"/>
                  <a:ext cx="136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81" name="Line 33"/>
                <p:cNvSpPr>
                  <a:spLocks noChangeShapeType="1"/>
                </p:cNvSpPr>
                <p:nvPr/>
              </p:nvSpPr>
              <p:spPr bwMode="auto">
                <a:xfrm>
                  <a:off x="2194" y="1611"/>
                  <a:ext cx="136" cy="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82" name="Line 34"/>
                <p:cNvSpPr>
                  <a:spLocks noChangeShapeType="1"/>
                </p:cNvSpPr>
                <p:nvPr/>
              </p:nvSpPr>
              <p:spPr bwMode="auto">
                <a:xfrm>
                  <a:off x="2163" y="1679"/>
                  <a:ext cx="136" cy="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83" name="Line 35"/>
                <p:cNvSpPr>
                  <a:spLocks noChangeShapeType="1"/>
                </p:cNvSpPr>
                <p:nvPr/>
              </p:nvSpPr>
              <p:spPr bwMode="auto">
                <a:xfrm>
                  <a:off x="2132" y="1748"/>
                  <a:ext cx="136" cy="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84" name="Line 36"/>
                <p:cNvSpPr>
                  <a:spLocks noChangeShapeType="1"/>
                </p:cNvSpPr>
                <p:nvPr/>
              </p:nvSpPr>
              <p:spPr bwMode="auto">
                <a:xfrm>
                  <a:off x="2100" y="1816"/>
                  <a:ext cx="136" cy="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85" name="Line 37"/>
                <p:cNvSpPr>
                  <a:spLocks noChangeShapeType="1"/>
                </p:cNvSpPr>
                <p:nvPr/>
              </p:nvSpPr>
              <p:spPr bwMode="auto">
                <a:xfrm>
                  <a:off x="2069" y="1885"/>
                  <a:ext cx="136" cy="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86" name="Line 38"/>
                <p:cNvSpPr>
                  <a:spLocks noChangeShapeType="1"/>
                </p:cNvSpPr>
                <p:nvPr/>
              </p:nvSpPr>
              <p:spPr bwMode="auto">
                <a:xfrm>
                  <a:off x="2038" y="1953"/>
                  <a:ext cx="136" cy="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87" name="Line 39"/>
                <p:cNvSpPr>
                  <a:spLocks noChangeShapeType="1"/>
                </p:cNvSpPr>
                <p:nvPr/>
              </p:nvSpPr>
              <p:spPr bwMode="auto">
                <a:xfrm>
                  <a:off x="2007" y="2022"/>
                  <a:ext cx="136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2488" name="Group 40"/>
              <p:cNvGrpSpPr>
                <a:grpSpLocks/>
              </p:cNvGrpSpPr>
              <p:nvPr/>
            </p:nvGrpSpPr>
            <p:grpSpPr bwMode="auto">
              <a:xfrm>
                <a:off x="712" y="3006"/>
                <a:ext cx="472" cy="718"/>
                <a:chOff x="712" y="3006"/>
                <a:chExt cx="472" cy="718"/>
              </a:xfrm>
            </p:grpSpPr>
            <p:sp>
              <p:nvSpPr>
                <p:cNvPr id="23248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712" y="3006"/>
                  <a:ext cx="323" cy="68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9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861" y="3040"/>
                  <a:ext cx="323" cy="68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91" name="Line 43"/>
                <p:cNvSpPr>
                  <a:spLocks noChangeShapeType="1"/>
                </p:cNvSpPr>
                <p:nvPr/>
              </p:nvSpPr>
              <p:spPr bwMode="auto">
                <a:xfrm>
                  <a:off x="986" y="3109"/>
                  <a:ext cx="149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92" name="Line 44"/>
                <p:cNvSpPr>
                  <a:spLocks noChangeShapeType="1"/>
                </p:cNvSpPr>
                <p:nvPr/>
              </p:nvSpPr>
              <p:spPr bwMode="auto">
                <a:xfrm>
                  <a:off x="955" y="3177"/>
                  <a:ext cx="149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93" name="Line 45"/>
                <p:cNvSpPr>
                  <a:spLocks noChangeShapeType="1"/>
                </p:cNvSpPr>
                <p:nvPr/>
              </p:nvSpPr>
              <p:spPr bwMode="auto">
                <a:xfrm>
                  <a:off x="922" y="3245"/>
                  <a:ext cx="149" cy="3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94" name="Line 46"/>
                <p:cNvSpPr>
                  <a:spLocks noChangeShapeType="1"/>
                </p:cNvSpPr>
                <p:nvPr/>
              </p:nvSpPr>
              <p:spPr bwMode="auto">
                <a:xfrm>
                  <a:off x="889" y="3314"/>
                  <a:ext cx="149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95" name="Line 47"/>
                <p:cNvSpPr>
                  <a:spLocks noChangeShapeType="1"/>
                </p:cNvSpPr>
                <p:nvPr/>
              </p:nvSpPr>
              <p:spPr bwMode="auto">
                <a:xfrm>
                  <a:off x="858" y="3382"/>
                  <a:ext cx="149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96" name="Line 48"/>
                <p:cNvSpPr>
                  <a:spLocks noChangeShapeType="1"/>
                </p:cNvSpPr>
                <p:nvPr/>
              </p:nvSpPr>
              <p:spPr bwMode="auto">
                <a:xfrm>
                  <a:off x="825" y="3452"/>
                  <a:ext cx="149" cy="3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97" name="Line 49"/>
                <p:cNvSpPr>
                  <a:spLocks noChangeShapeType="1"/>
                </p:cNvSpPr>
                <p:nvPr/>
              </p:nvSpPr>
              <p:spPr bwMode="auto">
                <a:xfrm>
                  <a:off x="792" y="3519"/>
                  <a:ext cx="149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498" name="Line 50"/>
                <p:cNvSpPr>
                  <a:spLocks noChangeShapeType="1"/>
                </p:cNvSpPr>
                <p:nvPr/>
              </p:nvSpPr>
              <p:spPr bwMode="auto">
                <a:xfrm>
                  <a:off x="761" y="3587"/>
                  <a:ext cx="149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2499" name="Group 51"/>
              <p:cNvGrpSpPr>
                <a:grpSpLocks/>
              </p:cNvGrpSpPr>
              <p:nvPr/>
            </p:nvGrpSpPr>
            <p:grpSpPr bwMode="auto">
              <a:xfrm>
                <a:off x="1565" y="3113"/>
                <a:ext cx="438" cy="616"/>
                <a:chOff x="1887" y="2592"/>
                <a:chExt cx="402" cy="576"/>
              </a:xfrm>
            </p:grpSpPr>
            <p:sp>
              <p:nvSpPr>
                <p:cNvPr id="232500" name="Line 52"/>
                <p:cNvSpPr>
                  <a:spLocks noChangeShapeType="1"/>
                </p:cNvSpPr>
                <p:nvPr/>
              </p:nvSpPr>
              <p:spPr bwMode="auto">
                <a:xfrm>
                  <a:off x="1887" y="2615"/>
                  <a:ext cx="264" cy="55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01" name="Line 53"/>
                <p:cNvSpPr>
                  <a:spLocks noChangeShapeType="1"/>
                </p:cNvSpPr>
                <p:nvPr/>
              </p:nvSpPr>
              <p:spPr bwMode="auto">
                <a:xfrm>
                  <a:off x="2025" y="2592"/>
                  <a:ext cx="264" cy="55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0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926" y="2674"/>
                  <a:ext cx="139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0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953" y="2729"/>
                  <a:ext cx="138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0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979" y="2785"/>
                  <a:ext cx="139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0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006" y="2840"/>
                  <a:ext cx="138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0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032" y="2896"/>
                  <a:ext cx="138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0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058" y="2952"/>
                  <a:ext cx="139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0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085" y="3007"/>
                  <a:ext cx="138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0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111" y="3062"/>
                  <a:ext cx="139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2510" name="Group 62"/>
              <p:cNvGrpSpPr>
                <a:grpSpLocks/>
              </p:cNvGrpSpPr>
              <p:nvPr/>
            </p:nvGrpSpPr>
            <p:grpSpPr bwMode="auto">
              <a:xfrm>
                <a:off x="2008" y="2538"/>
                <a:ext cx="835" cy="331"/>
                <a:chOff x="2304" y="2053"/>
                <a:chExt cx="768" cy="310"/>
              </a:xfrm>
            </p:grpSpPr>
            <p:sp>
              <p:nvSpPr>
                <p:cNvPr id="2325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324" y="2196"/>
                  <a:ext cx="748" cy="1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304" y="2053"/>
                  <a:ext cx="748" cy="1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1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2417" y="2195"/>
                  <a:ext cx="19" cy="1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14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2491" y="2178"/>
                  <a:ext cx="19" cy="1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15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2566" y="2162"/>
                  <a:ext cx="19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16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2640" y="2146"/>
                  <a:ext cx="22" cy="14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17" name="Line 69"/>
                <p:cNvSpPr>
                  <a:spLocks noChangeShapeType="1"/>
                </p:cNvSpPr>
                <p:nvPr/>
              </p:nvSpPr>
              <p:spPr bwMode="auto">
                <a:xfrm flipH="1" flipV="1">
                  <a:off x="2714" y="2129"/>
                  <a:ext cx="22" cy="14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18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2791" y="2112"/>
                  <a:ext cx="19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19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2866" y="2095"/>
                  <a:ext cx="19" cy="1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20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2940" y="2078"/>
                  <a:ext cx="19" cy="1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2521" name="Group 73"/>
              <p:cNvGrpSpPr>
                <a:grpSpLocks/>
              </p:cNvGrpSpPr>
              <p:nvPr/>
            </p:nvGrpSpPr>
            <p:grpSpPr bwMode="auto">
              <a:xfrm>
                <a:off x="2426" y="1893"/>
                <a:ext cx="779" cy="410"/>
                <a:chOff x="2688" y="1440"/>
                <a:chExt cx="717" cy="384"/>
              </a:xfrm>
            </p:grpSpPr>
            <p:sp>
              <p:nvSpPr>
                <p:cNvPr id="232522" name="Line 74"/>
                <p:cNvSpPr>
                  <a:spLocks noChangeShapeType="1"/>
                </p:cNvSpPr>
                <p:nvPr/>
              </p:nvSpPr>
              <p:spPr bwMode="auto">
                <a:xfrm>
                  <a:off x="2688" y="1472"/>
                  <a:ext cx="574" cy="3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23" name="Line 75"/>
                <p:cNvSpPr>
                  <a:spLocks noChangeShapeType="1"/>
                </p:cNvSpPr>
                <p:nvPr/>
              </p:nvSpPr>
              <p:spPr bwMode="auto">
                <a:xfrm>
                  <a:off x="2831" y="1440"/>
                  <a:ext cx="574" cy="3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24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774" y="1494"/>
                  <a:ext cx="144" cy="3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2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832" y="1528"/>
                  <a:ext cx="143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26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889" y="1562"/>
                  <a:ext cx="144" cy="3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27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47" y="1598"/>
                  <a:ext cx="142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2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004" y="1634"/>
                  <a:ext cx="142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29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060" y="1669"/>
                  <a:ext cx="144" cy="3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3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118" y="1704"/>
                  <a:ext cx="143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53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175" y="1739"/>
                  <a:ext cx="144" cy="3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32532" name="Oval 84"/>
            <p:cNvSpPr>
              <a:spLocks noChangeArrowheads="1"/>
            </p:cNvSpPr>
            <p:nvPr/>
          </p:nvSpPr>
          <p:spPr bwMode="auto">
            <a:xfrm>
              <a:off x="874" y="2447"/>
              <a:ext cx="1244" cy="7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533" name="Freeform 85"/>
            <p:cNvSpPr>
              <a:spLocks/>
            </p:cNvSpPr>
            <p:nvPr/>
          </p:nvSpPr>
          <p:spPr bwMode="auto">
            <a:xfrm>
              <a:off x="2705" y="2186"/>
              <a:ext cx="776" cy="872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296" y="0"/>
                </a:cxn>
                <a:cxn ang="0">
                  <a:pos x="280" y="24"/>
                </a:cxn>
                <a:cxn ang="0">
                  <a:pos x="256" y="32"/>
                </a:cxn>
                <a:cxn ang="0">
                  <a:pos x="240" y="56"/>
                </a:cxn>
                <a:cxn ang="0">
                  <a:pos x="216" y="64"/>
                </a:cxn>
                <a:cxn ang="0">
                  <a:pos x="192" y="88"/>
                </a:cxn>
                <a:cxn ang="0">
                  <a:pos x="168" y="104"/>
                </a:cxn>
                <a:cxn ang="0">
                  <a:pos x="152" y="128"/>
                </a:cxn>
                <a:cxn ang="0">
                  <a:pos x="128" y="136"/>
                </a:cxn>
                <a:cxn ang="0">
                  <a:pos x="112" y="160"/>
                </a:cxn>
                <a:cxn ang="0">
                  <a:pos x="88" y="168"/>
                </a:cxn>
                <a:cxn ang="0">
                  <a:pos x="80" y="192"/>
                </a:cxn>
                <a:cxn ang="0">
                  <a:pos x="56" y="192"/>
                </a:cxn>
                <a:cxn ang="0">
                  <a:pos x="24" y="200"/>
                </a:cxn>
                <a:cxn ang="0">
                  <a:pos x="0" y="208"/>
                </a:cxn>
                <a:cxn ang="0">
                  <a:pos x="16" y="232"/>
                </a:cxn>
                <a:cxn ang="0">
                  <a:pos x="32" y="256"/>
                </a:cxn>
                <a:cxn ang="0">
                  <a:pos x="48" y="280"/>
                </a:cxn>
                <a:cxn ang="0">
                  <a:pos x="56" y="304"/>
                </a:cxn>
                <a:cxn ang="0">
                  <a:pos x="64" y="328"/>
                </a:cxn>
                <a:cxn ang="0">
                  <a:pos x="72" y="360"/>
                </a:cxn>
                <a:cxn ang="0">
                  <a:pos x="72" y="384"/>
                </a:cxn>
                <a:cxn ang="0">
                  <a:pos x="72" y="408"/>
                </a:cxn>
                <a:cxn ang="0">
                  <a:pos x="72" y="432"/>
                </a:cxn>
                <a:cxn ang="0">
                  <a:pos x="72" y="456"/>
                </a:cxn>
                <a:cxn ang="0">
                  <a:pos x="72" y="488"/>
                </a:cxn>
                <a:cxn ang="0">
                  <a:pos x="72" y="536"/>
                </a:cxn>
                <a:cxn ang="0">
                  <a:pos x="72" y="560"/>
                </a:cxn>
                <a:cxn ang="0">
                  <a:pos x="72" y="592"/>
                </a:cxn>
                <a:cxn ang="0">
                  <a:pos x="72" y="616"/>
                </a:cxn>
                <a:cxn ang="0">
                  <a:pos x="64" y="640"/>
                </a:cxn>
                <a:cxn ang="0">
                  <a:pos x="56" y="664"/>
                </a:cxn>
                <a:cxn ang="0">
                  <a:pos x="56" y="688"/>
                </a:cxn>
                <a:cxn ang="0">
                  <a:pos x="32" y="720"/>
                </a:cxn>
                <a:cxn ang="0">
                  <a:pos x="104" y="736"/>
                </a:cxn>
                <a:cxn ang="0">
                  <a:pos x="184" y="744"/>
                </a:cxn>
                <a:cxn ang="0">
                  <a:pos x="256" y="760"/>
                </a:cxn>
                <a:cxn ang="0">
                  <a:pos x="320" y="760"/>
                </a:cxn>
                <a:cxn ang="0">
                  <a:pos x="368" y="768"/>
                </a:cxn>
                <a:cxn ang="0">
                  <a:pos x="416" y="768"/>
                </a:cxn>
                <a:cxn ang="0">
                  <a:pos x="480" y="776"/>
                </a:cxn>
                <a:cxn ang="0">
                  <a:pos x="536" y="784"/>
                </a:cxn>
                <a:cxn ang="0">
                  <a:pos x="568" y="784"/>
                </a:cxn>
                <a:cxn ang="0">
                  <a:pos x="592" y="792"/>
                </a:cxn>
                <a:cxn ang="0">
                  <a:pos x="656" y="808"/>
                </a:cxn>
                <a:cxn ang="0">
                  <a:pos x="712" y="816"/>
                </a:cxn>
              </a:cxnLst>
              <a:rect l="0" t="0" r="r" b="b"/>
              <a:pathLst>
                <a:path w="713" h="817">
                  <a:moveTo>
                    <a:pt x="328" y="0"/>
                  </a:moveTo>
                  <a:lnTo>
                    <a:pt x="296" y="0"/>
                  </a:lnTo>
                  <a:lnTo>
                    <a:pt x="280" y="24"/>
                  </a:lnTo>
                  <a:lnTo>
                    <a:pt x="256" y="32"/>
                  </a:lnTo>
                  <a:lnTo>
                    <a:pt x="240" y="56"/>
                  </a:lnTo>
                  <a:lnTo>
                    <a:pt x="216" y="64"/>
                  </a:lnTo>
                  <a:lnTo>
                    <a:pt x="192" y="88"/>
                  </a:lnTo>
                  <a:lnTo>
                    <a:pt x="168" y="104"/>
                  </a:lnTo>
                  <a:lnTo>
                    <a:pt x="152" y="128"/>
                  </a:lnTo>
                  <a:lnTo>
                    <a:pt x="128" y="136"/>
                  </a:lnTo>
                  <a:lnTo>
                    <a:pt x="112" y="160"/>
                  </a:lnTo>
                  <a:lnTo>
                    <a:pt x="88" y="168"/>
                  </a:lnTo>
                  <a:lnTo>
                    <a:pt x="80" y="192"/>
                  </a:lnTo>
                  <a:lnTo>
                    <a:pt x="56" y="192"/>
                  </a:lnTo>
                  <a:lnTo>
                    <a:pt x="24" y="200"/>
                  </a:lnTo>
                  <a:lnTo>
                    <a:pt x="0" y="208"/>
                  </a:lnTo>
                  <a:lnTo>
                    <a:pt x="16" y="232"/>
                  </a:lnTo>
                  <a:lnTo>
                    <a:pt x="32" y="256"/>
                  </a:lnTo>
                  <a:lnTo>
                    <a:pt x="48" y="280"/>
                  </a:lnTo>
                  <a:lnTo>
                    <a:pt x="56" y="304"/>
                  </a:lnTo>
                  <a:lnTo>
                    <a:pt x="64" y="328"/>
                  </a:lnTo>
                  <a:lnTo>
                    <a:pt x="72" y="360"/>
                  </a:lnTo>
                  <a:lnTo>
                    <a:pt x="72" y="384"/>
                  </a:lnTo>
                  <a:lnTo>
                    <a:pt x="72" y="408"/>
                  </a:lnTo>
                  <a:lnTo>
                    <a:pt x="72" y="432"/>
                  </a:lnTo>
                  <a:lnTo>
                    <a:pt x="72" y="456"/>
                  </a:lnTo>
                  <a:lnTo>
                    <a:pt x="72" y="488"/>
                  </a:lnTo>
                  <a:lnTo>
                    <a:pt x="72" y="536"/>
                  </a:lnTo>
                  <a:lnTo>
                    <a:pt x="72" y="560"/>
                  </a:lnTo>
                  <a:lnTo>
                    <a:pt x="72" y="592"/>
                  </a:lnTo>
                  <a:lnTo>
                    <a:pt x="72" y="616"/>
                  </a:lnTo>
                  <a:lnTo>
                    <a:pt x="64" y="640"/>
                  </a:lnTo>
                  <a:lnTo>
                    <a:pt x="56" y="664"/>
                  </a:lnTo>
                  <a:lnTo>
                    <a:pt x="56" y="688"/>
                  </a:lnTo>
                  <a:lnTo>
                    <a:pt x="32" y="720"/>
                  </a:lnTo>
                  <a:lnTo>
                    <a:pt x="104" y="736"/>
                  </a:lnTo>
                  <a:lnTo>
                    <a:pt x="184" y="744"/>
                  </a:lnTo>
                  <a:lnTo>
                    <a:pt x="256" y="760"/>
                  </a:lnTo>
                  <a:lnTo>
                    <a:pt x="320" y="760"/>
                  </a:lnTo>
                  <a:lnTo>
                    <a:pt x="368" y="768"/>
                  </a:lnTo>
                  <a:lnTo>
                    <a:pt x="416" y="768"/>
                  </a:lnTo>
                  <a:lnTo>
                    <a:pt x="480" y="776"/>
                  </a:lnTo>
                  <a:lnTo>
                    <a:pt x="536" y="784"/>
                  </a:lnTo>
                  <a:lnTo>
                    <a:pt x="568" y="784"/>
                  </a:lnTo>
                  <a:lnTo>
                    <a:pt x="592" y="792"/>
                  </a:lnTo>
                  <a:lnTo>
                    <a:pt x="656" y="808"/>
                  </a:lnTo>
                  <a:lnTo>
                    <a:pt x="712" y="8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2536" name="Rectangle 88"/>
          <p:cNvSpPr>
            <a:spLocks noChangeArrowheads="1"/>
          </p:cNvSpPr>
          <p:nvPr/>
        </p:nvSpPr>
        <p:spPr bwMode="auto">
          <a:xfrm>
            <a:off x="611560" y="2812224"/>
            <a:ext cx="7886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c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37" name="Rectangle 89"/>
          <p:cNvSpPr>
            <a:spLocks noChangeArrowheads="1"/>
          </p:cNvSpPr>
          <p:nvPr/>
        </p:nvSpPr>
        <p:spPr bwMode="auto">
          <a:xfrm>
            <a:off x="2703203" y="270892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d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38" name="Rectangle 90"/>
          <p:cNvSpPr>
            <a:spLocks noChangeArrowheads="1"/>
          </p:cNvSpPr>
          <p:nvPr/>
        </p:nvSpPr>
        <p:spPr bwMode="auto">
          <a:xfrm>
            <a:off x="2659218" y="42465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e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39" name="Rectangle 91"/>
          <p:cNvSpPr>
            <a:spLocks noChangeArrowheads="1"/>
          </p:cNvSpPr>
          <p:nvPr/>
        </p:nvSpPr>
        <p:spPr bwMode="auto">
          <a:xfrm>
            <a:off x="683568" y="5733256"/>
            <a:ext cx="7886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a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40" name="Rectangle 92"/>
          <p:cNvSpPr>
            <a:spLocks noChangeArrowheads="1"/>
          </p:cNvSpPr>
          <p:nvPr/>
        </p:nvSpPr>
        <p:spPr bwMode="auto">
          <a:xfrm>
            <a:off x="2483768" y="5733256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b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41" name="Rectangle 93"/>
          <p:cNvSpPr>
            <a:spLocks noChangeArrowheads="1"/>
          </p:cNvSpPr>
          <p:nvPr/>
        </p:nvSpPr>
        <p:spPr bwMode="auto">
          <a:xfrm>
            <a:off x="3635896" y="5517232"/>
            <a:ext cx="7886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f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42" name="Rectangle 94"/>
          <p:cNvSpPr>
            <a:spLocks noChangeArrowheads="1"/>
          </p:cNvSpPr>
          <p:nvPr/>
        </p:nvSpPr>
        <p:spPr bwMode="auto">
          <a:xfrm>
            <a:off x="3347864" y="2708920"/>
            <a:ext cx="7886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g</a:t>
            </a:r>
            <a:endParaRPr lang="en-US" altLang="ko-KR" sz="200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43" name="Rectangle 95"/>
          <p:cNvSpPr>
            <a:spLocks noChangeArrowheads="1"/>
          </p:cNvSpPr>
          <p:nvPr/>
        </p:nvSpPr>
        <p:spPr bwMode="auto">
          <a:xfrm>
            <a:off x="1909918" y="41656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b="1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A</a:t>
            </a:r>
            <a:endParaRPr lang="en-US" altLang="ko-KR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44" name="Rectangle 96"/>
          <p:cNvSpPr>
            <a:spLocks noChangeArrowheads="1"/>
          </p:cNvSpPr>
          <p:nvPr/>
        </p:nvSpPr>
        <p:spPr bwMode="auto">
          <a:xfrm>
            <a:off x="1287605" y="4437063"/>
            <a:ext cx="17761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 err="1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Kneiphof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45" name="Rectangle 97"/>
          <p:cNvSpPr>
            <a:spLocks noChangeArrowheads="1"/>
          </p:cNvSpPr>
          <p:nvPr/>
        </p:nvSpPr>
        <p:spPr bwMode="auto">
          <a:xfrm>
            <a:off x="1827368" y="266820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b="1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C</a:t>
            </a:r>
            <a:endParaRPr lang="en-US" altLang="ko-KR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46" name="Rectangle 98"/>
          <p:cNvSpPr>
            <a:spLocks noChangeArrowheads="1"/>
          </p:cNvSpPr>
          <p:nvPr/>
        </p:nvSpPr>
        <p:spPr bwMode="auto">
          <a:xfrm>
            <a:off x="1759105" y="599281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B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47" name="Rectangle 99"/>
          <p:cNvSpPr>
            <a:spLocks noChangeArrowheads="1"/>
          </p:cNvSpPr>
          <p:nvPr/>
        </p:nvSpPr>
        <p:spPr bwMode="auto">
          <a:xfrm>
            <a:off x="4564218" y="400685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D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54" name="Oval 106"/>
          <p:cNvSpPr>
            <a:spLocks noChangeArrowheads="1"/>
          </p:cNvSpPr>
          <p:nvPr/>
        </p:nvSpPr>
        <p:spPr bwMode="auto">
          <a:xfrm>
            <a:off x="6489700" y="3213100"/>
            <a:ext cx="585788" cy="12207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2555" name="Oval 107"/>
          <p:cNvSpPr>
            <a:spLocks noChangeArrowheads="1"/>
          </p:cNvSpPr>
          <p:nvPr/>
        </p:nvSpPr>
        <p:spPr bwMode="auto">
          <a:xfrm>
            <a:off x="6489700" y="4452938"/>
            <a:ext cx="585788" cy="12207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2556" name="Line 108"/>
          <p:cNvSpPr>
            <a:spLocks noChangeShapeType="1"/>
          </p:cNvSpPr>
          <p:nvPr/>
        </p:nvSpPr>
        <p:spPr bwMode="auto">
          <a:xfrm>
            <a:off x="6783388" y="4441825"/>
            <a:ext cx="1835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2557" name="Arc 109"/>
          <p:cNvSpPr>
            <a:spLocks/>
          </p:cNvSpPr>
          <p:nvPr/>
        </p:nvSpPr>
        <p:spPr bwMode="auto">
          <a:xfrm>
            <a:off x="6778625" y="3205163"/>
            <a:ext cx="1839913" cy="1239837"/>
          </a:xfrm>
          <a:custGeom>
            <a:avLst/>
            <a:gdLst>
              <a:gd name="G0" fmla="+- 38 0 0"/>
              <a:gd name="G1" fmla="+- 21600 0 0"/>
              <a:gd name="G2" fmla="+- 21600 0 0"/>
              <a:gd name="T0" fmla="*/ 0 w 21638"/>
              <a:gd name="T1" fmla="*/ 0 h 21600"/>
              <a:gd name="T2" fmla="*/ 21638 w 21638"/>
              <a:gd name="T3" fmla="*/ 21600 h 21600"/>
              <a:gd name="T4" fmla="*/ 38 w 2163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8" h="21600" fill="none" extrusionOk="0">
                <a:moveTo>
                  <a:pt x="0" y="0"/>
                </a:moveTo>
                <a:cubicBezTo>
                  <a:pt x="12" y="0"/>
                  <a:pt x="25" y="-1"/>
                  <a:pt x="38" y="0"/>
                </a:cubicBezTo>
                <a:cubicBezTo>
                  <a:pt x="11967" y="0"/>
                  <a:pt x="21638" y="9670"/>
                  <a:pt x="21638" y="21600"/>
                </a:cubicBezTo>
              </a:path>
              <a:path w="21638" h="21600" stroke="0" extrusionOk="0">
                <a:moveTo>
                  <a:pt x="0" y="0"/>
                </a:moveTo>
                <a:cubicBezTo>
                  <a:pt x="12" y="0"/>
                  <a:pt x="25" y="-1"/>
                  <a:pt x="38" y="0"/>
                </a:cubicBezTo>
                <a:cubicBezTo>
                  <a:pt x="11967" y="0"/>
                  <a:pt x="21638" y="9670"/>
                  <a:pt x="21638" y="21600"/>
                </a:cubicBezTo>
                <a:lnTo>
                  <a:pt x="38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2558" name="Arc 110"/>
          <p:cNvSpPr>
            <a:spLocks/>
          </p:cNvSpPr>
          <p:nvPr/>
        </p:nvSpPr>
        <p:spPr bwMode="auto">
          <a:xfrm rot="10800000">
            <a:off x="6786563" y="4445000"/>
            <a:ext cx="1836737" cy="12414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2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5"/>
                  <a:pt x="9647" y="20"/>
                  <a:pt x="21562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5"/>
                  <a:pt x="9647" y="20"/>
                  <a:pt x="21562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2559" name="Rectangle 111"/>
          <p:cNvSpPr>
            <a:spLocks noChangeArrowheads="1"/>
          </p:cNvSpPr>
          <p:nvPr/>
        </p:nvSpPr>
        <p:spPr bwMode="auto">
          <a:xfrm>
            <a:off x="5799138" y="48482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l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a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0" name="Rectangle 112"/>
          <p:cNvSpPr>
            <a:spLocks noChangeArrowheads="1"/>
          </p:cNvSpPr>
          <p:nvPr/>
        </p:nvSpPr>
        <p:spPr bwMode="auto">
          <a:xfrm>
            <a:off x="5799138" y="3610769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l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c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1" name="Rectangle 113"/>
          <p:cNvSpPr>
            <a:spLocks noChangeArrowheads="1"/>
          </p:cNvSpPr>
          <p:nvPr/>
        </p:nvSpPr>
        <p:spPr bwMode="auto">
          <a:xfrm>
            <a:off x="6340475" y="48482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l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b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2" name="Rectangle 114"/>
          <p:cNvSpPr>
            <a:spLocks noChangeArrowheads="1"/>
          </p:cNvSpPr>
          <p:nvPr/>
        </p:nvSpPr>
        <p:spPr bwMode="auto">
          <a:xfrm>
            <a:off x="6324600" y="3610769"/>
            <a:ext cx="105886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1" algn="l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d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3" name="Rectangle 115"/>
          <p:cNvSpPr>
            <a:spLocks noChangeArrowheads="1"/>
          </p:cNvSpPr>
          <p:nvPr/>
        </p:nvSpPr>
        <p:spPr bwMode="auto">
          <a:xfrm>
            <a:off x="7126790" y="40973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e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4" name="Rectangle 116"/>
          <p:cNvSpPr>
            <a:spLocks noChangeArrowheads="1"/>
          </p:cNvSpPr>
          <p:nvPr/>
        </p:nvSpPr>
        <p:spPr bwMode="auto">
          <a:xfrm>
            <a:off x="7020272" y="2996952"/>
            <a:ext cx="10017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g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5" name="Rectangle 117"/>
          <p:cNvSpPr>
            <a:spLocks noChangeArrowheads="1"/>
          </p:cNvSpPr>
          <p:nvPr/>
        </p:nvSpPr>
        <p:spPr bwMode="auto">
          <a:xfrm>
            <a:off x="7126790" y="51768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f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6" name="Rectangle 118"/>
          <p:cNvSpPr>
            <a:spLocks noChangeArrowheads="1"/>
          </p:cNvSpPr>
          <p:nvPr/>
        </p:nvSpPr>
        <p:spPr bwMode="auto">
          <a:xfrm>
            <a:off x="6108700" y="28479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l"/>
            <a:r>
              <a:rPr lang="en-US" altLang="ko-KR" sz="2000" b="1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C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7" name="Rectangle 119"/>
          <p:cNvSpPr>
            <a:spLocks noChangeArrowheads="1"/>
          </p:cNvSpPr>
          <p:nvPr/>
        </p:nvSpPr>
        <p:spPr bwMode="auto">
          <a:xfrm>
            <a:off x="5875338" y="424973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l"/>
            <a:r>
              <a:rPr lang="en-US" altLang="ko-KR" sz="2000" b="1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A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8" name="Rectangle 120"/>
          <p:cNvSpPr>
            <a:spLocks noChangeArrowheads="1"/>
          </p:cNvSpPr>
          <p:nvPr/>
        </p:nvSpPr>
        <p:spPr bwMode="auto">
          <a:xfrm>
            <a:off x="6032500" y="55911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l"/>
            <a:r>
              <a:rPr lang="en-US" altLang="ko-KR" sz="2000" b="1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B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69" name="Rectangle 121"/>
          <p:cNvSpPr>
            <a:spLocks noChangeArrowheads="1"/>
          </p:cNvSpPr>
          <p:nvPr/>
        </p:nvSpPr>
        <p:spPr bwMode="auto">
          <a:xfrm>
            <a:off x="8156575" y="41925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 algn="l"/>
            <a:r>
              <a:rPr lang="en-US" altLang="ko-KR" sz="2000" b="1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D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570" name="AutoShape 122"/>
          <p:cNvSpPr>
            <a:spLocks noChangeArrowheads="1"/>
          </p:cNvSpPr>
          <p:nvPr/>
        </p:nvSpPr>
        <p:spPr bwMode="auto">
          <a:xfrm>
            <a:off x="5722938" y="3868738"/>
            <a:ext cx="304800" cy="990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2571" name="Line 123"/>
          <p:cNvSpPr>
            <a:spLocks noChangeShapeType="1"/>
          </p:cNvSpPr>
          <p:nvPr/>
        </p:nvSpPr>
        <p:spPr bwMode="auto">
          <a:xfrm>
            <a:off x="1219200" y="3048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타원 1"/>
          <p:cNvSpPr/>
          <p:nvPr/>
        </p:nvSpPr>
        <p:spPr bwMode="auto">
          <a:xfrm>
            <a:off x="6732240" y="317488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7" name="타원 126"/>
          <p:cNvSpPr/>
          <p:nvPr/>
        </p:nvSpPr>
        <p:spPr bwMode="auto">
          <a:xfrm>
            <a:off x="6732240" y="44117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8" name="타원 127"/>
          <p:cNvSpPr/>
          <p:nvPr/>
        </p:nvSpPr>
        <p:spPr bwMode="auto">
          <a:xfrm>
            <a:off x="6732240" y="5661248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9" name="타원 128"/>
          <p:cNvSpPr/>
          <p:nvPr/>
        </p:nvSpPr>
        <p:spPr bwMode="auto">
          <a:xfrm>
            <a:off x="8591756" y="4411720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36" grpId="0"/>
      <p:bldP spid="232537" grpId="0"/>
      <p:bldP spid="232538" grpId="0"/>
      <p:bldP spid="232539" grpId="0"/>
      <p:bldP spid="232540" grpId="0"/>
      <p:bldP spid="232541" grpId="0"/>
      <p:bldP spid="232542" grpId="0"/>
      <p:bldP spid="232543" grpId="0"/>
      <p:bldP spid="232545" grpId="0"/>
      <p:bldP spid="232546" grpId="0"/>
      <p:bldP spid="232547" grpId="0"/>
      <p:bldP spid="232554" grpId="0" animBg="1"/>
      <p:bldP spid="232555" grpId="0" animBg="1"/>
      <p:bldP spid="232556" grpId="0" animBg="1"/>
      <p:bldP spid="232557" grpId="0" animBg="1"/>
      <p:bldP spid="232558" grpId="0" animBg="1"/>
      <p:bldP spid="232559" grpId="0"/>
      <p:bldP spid="232560" grpId="0"/>
      <p:bldP spid="232561" grpId="0"/>
      <p:bldP spid="232562" grpId="0"/>
      <p:bldP spid="232563" grpId="0"/>
      <p:bldP spid="232564" grpId="0"/>
      <p:bldP spid="232565" grpId="0"/>
      <p:bldP spid="232566" grpId="0"/>
      <p:bldP spid="232567" grpId="0"/>
      <p:bldP spid="232568" grpId="0"/>
      <p:bldP spid="232569" grpId="0"/>
      <p:bldP spid="232570" grpId="0" animBg="1"/>
      <p:bldP spid="2" grpId="0" animBg="1"/>
      <p:bldP spid="127" grpId="0" animBg="1"/>
      <p:bldP spid="128" grpId="0" animBg="1"/>
      <p:bldP spid="1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DFN and LOW</a:t>
            </a:r>
          </a:p>
        </p:txBody>
      </p:sp>
      <p:sp>
        <p:nvSpPr>
          <p:cNvPr id="48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03C4C10-7171-4434-BF6C-3F6926DBC172}" type="slidenum">
              <a:rPr lang="en-US" altLang="ko-KR"/>
              <a:pPr/>
              <a:t>50</a:t>
            </a:fld>
            <a:r>
              <a:rPr lang="en-US" altLang="ko-KR"/>
              <a:t> -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838200" y="1120775"/>
            <a:ext cx="3581400" cy="2416732"/>
            <a:chOff x="1924" y="916"/>
            <a:chExt cx="1768" cy="1295"/>
          </a:xfrm>
        </p:grpSpPr>
        <p:grpSp>
          <p:nvGrpSpPr>
            <p:cNvPr id="84997" name="Group 5"/>
            <p:cNvGrpSpPr>
              <a:grpSpLocks/>
            </p:cNvGrpSpPr>
            <p:nvPr/>
          </p:nvGrpSpPr>
          <p:grpSpPr bwMode="auto">
            <a:xfrm>
              <a:off x="2173" y="916"/>
              <a:ext cx="205" cy="229"/>
              <a:chOff x="2173" y="916"/>
              <a:chExt cx="205" cy="229"/>
            </a:xfrm>
          </p:grpSpPr>
          <p:sp>
            <p:nvSpPr>
              <p:cNvPr id="84998" name="Oval 6"/>
              <p:cNvSpPr>
                <a:spLocks noChangeArrowheads="1"/>
              </p:cNvSpPr>
              <p:nvPr/>
            </p:nvSpPr>
            <p:spPr bwMode="auto">
              <a:xfrm>
                <a:off x="2173" y="916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999" name="Rectangle 7"/>
              <p:cNvSpPr>
                <a:spLocks noChangeArrowheads="1"/>
              </p:cNvSpPr>
              <p:nvPr/>
            </p:nvSpPr>
            <p:spPr bwMode="auto">
              <a:xfrm>
                <a:off x="2196" y="947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0</a:t>
                </a:r>
              </a:p>
            </p:txBody>
          </p:sp>
        </p:grpSp>
        <p:grpSp>
          <p:nvGrpSpPr>
            <p:cNvPr id="85000" name="Group 8"/>
            <p:cNvGrpSpPr>
              <a:grpSpLocks/>
            </p:cNvGrpSpPr>
            <p:nvPr/>
          </p:nvGrpSpPr>
          <p:grpSpPr bwMode="auto">
            <a:xfrm>
              <a:off x="2173" y="1272"/>
              <a:ext cx="205" cy="226"/>
              <a:chOff x="2173" y="1272"/>
              <a:chExt cx="205" cy="226"/>
            </a:xfrm>
          </p:grpSpPr>
          <p:sp>
            <p:nvSpPr>
              <p:cNvPr id="85001" name="Oval 9"/>
              <p:cNvSpPr>
                <a:spLocks noChangeArrowheads="1"/>
              </p:cNvSpPr>
              <p:nvPr/>
            </p:nvSpPr>
            <p:spPr bwMode="auto">
              <a:xfrm>
                <a:off x="2173" y="127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002" name="Rectangle 10"/>
              <p:cNvSpPr>
                <a:spLocks noChangeArrowheads="1"/>
              </p:cNvSpPr>
              <p:nvPr/>
            </p:nvSpPr>
            <p:spPr bwMode="auto">
              <a:xfrm>
                <a:off x="2206" y="1300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1</a:t>
                </a:r>
              </a:p>
            </p:txBody>
          </p:sp>
        </p:grpSp>
        <p:grpSp>
          <p:nvGrpSpPr>
            <p:cNvPr id="85003" name="Group 11"/>
            <p:cNvGrpSpPr>
              <a:grpSpLocks/>
            </p:cNvGrpSpPr>
            <p:nvPr/>
          </p:nvGrpSpPr>
          <p:grpSpPr bwMode="auto">
            <a:xfrm>
              <a:off x="1924" y="1627"/>
              <a:ext cx="205" cy="228"/>
              <a:chOff x="1924" y="1627"/>
              <a:chExt cx="205" cy="228"/>
            </a:xfrm>
          </p:grpSpPr>
          <p:sp>
            <p:nvSpPr>
              <p:cNvPr id="85004" name="Oval 12"/>
              <p:cNvSpPr>
                <a:spLocks noChangeArrowheads="1"/>
              </p:cNvSpPr>
              <p:nvPr/>
            </p:nvSpPr>
            <p:spPr bwMode="auto">
              <a:xfrm>
                <a:off x="1924" y="1627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005" name="Rectangle 13"/>
              <p:cNvSpPr>
                <a:spLocks noChangeArrowheads="1"/>
              </p:cNvSpPr>
              <p:nvPr/>
            </p:nvSpPr>
            <p:spPr bwMode="auto">
              <a:xfrm>
                <a:off x="1948" y="1657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2</a:t>
                </a:r>
              </a:p>
            </p:txBody>
          </p:sp>
        </p:grpSp>
        <p:grpSp>
          <p:nvGrpSpPr>
            <p:cNvPr id="85006" name="Group 14"/>
            <p:cNvGrpSpPr>
              <a:grpSpLocks/>
            </p:cNvGrpSpPr>
            <p:nvPr/>
          </p:nvGrpSpPr>
          <p:grpSpPr bwMode="auto">
            <a:xfrm>
              <a:off x="2421" y="1627"/>
              <a:ext cx="206" cy="228"/>
              <a:chOff x="2421" y="1627"/>
              <a:chExt cx="206" cy="228"/>
            </a:xfrm>
          </p:grpSpPr>
          <p:sp>
            <p:nvSpPr>
              <p:cNvPr id="85007" name="Oval 15"/>
              <p:cNvSpPr>
                <a:spLocks noChangeArrowheads="1"/>
              </p:cNvSpPr>
              <p:nvPr/>
            </p:nvSpPr>
            <p:spPr bwMode="auto">
              <a:xfrm>
                <a:off x="2421" y="1627"/>
                <a:ext cx="206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008" name="Rectangle 16"/>
              <p:cNvSpPr>
                <a:spLocks noChangeArrowheads="1"/>
              </p:cNvSpPr>
              <p:nvPr/>
            </p:nvSpPr>
            <p:spPr bwMode="auto">
              <a:xfrm>
                <a:off x="2445" y="1657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3</a:t>
                </a:r>
              </a:p>
            </p:txBody>
          </p:sp>
        </p:grpSp>
        <p:grpSp>
          <p:nvGrpSpPr>
            <p:cNvPr id="85009" name="Group 17"/>
            <p:cNvGrpSpPr>
              <a:grpSpLocks/>
            </p:cNvGrpSpPr>
            <p:nvPr/>
          </p:nvGrpSpPr>
          <p:grpSpPr bwMode="auto">
            <a:xfrm>
              <a:off x="2173" y="1982"/>
              <a:ext cx="205" cy="229"/>
              <a:chOff x="2173" y="1982"/>
              <a:chExt cx="205" cy="229"/>
            </a:xfrm>
          </p:grpSpPr>
          <p:sp>
            <p:nvSpPr>
              <p:cNvPr id="85010" name="Oval 18"/>
              <p:cNvSpPr>
                <a:spLocks noChangeArrowheads="1"/>
              </p:cNvSpPr>
              <p:nvPr/>
            </p:nvSpPr>
            <p:spPr bwMode="auto">
              <a:xfrm>
                <a:off x="2173" y="198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011" name="Rectangle 19"/>
              <p:cNvSpPr>
                <a:spLocks noChangeArrowheads="1"/>
              </p:cNvSpPr>
              <p:nvPr/>
            </p:nvSpPr>
            <p:spPr bwMode="auto">
              <a:xfrm>
                <a:off x="2196" y="201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4</a:t>
                </a:r>
              </a:p>
            </p:txBody>
          </p:sp>
        </p:grpSp>
        <p:grpSp>
          <p:nvGrpSpPr>
            <p:cNvPr id="85012" name="Group 20"/>
            <p:cNvGrpSpPr>
              <a:grpSpLocks/>
            </p:cNvGrpSpPr>
            <p:nvPr/>
          </p:nvGrpSpPr>
          <p:grpSpPr bwMode="auto">
            <a:xfrm>
              <a:off x="3131" y="916"/>
              <a:ext cx="205" cy="229"/>
              <a:chOff x="3131" y="916"/>
              <a:chExt cx="205" cy="229"/>
            </a:xfrm>
          </p:grpSpPr>
          <p:sp>
            <p:nvSpPr>
              <p:cNvPr id="85013" name="Oval 21"/>
              <p:cNvSpPr>
                <a:spLocks noChangeArrowheads="1"/>
              </p:cNvSpPr>
              <p:nvPr/>
            </p:nvSpPr>
            <p:spPr bwMode="auto">
              <a:xfrm>
                <a:off x="3131" y="916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014" name="Rectangle 22"/>
              <p:cNvSpPr>
                <a:spLocks noChangeArrowheads="1"/>
              </p:cNvSpPr>
              <p:nvPr/>
            </p:nvSpPr>
            <p:spPr bwMode="auto">
              <a:xfrm>
                <a:off x="3156" y="947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8</a:t>
                </a:r>
              </a:p>
            </p:txBody>
          </p:sp>
        </p:grpSp>
        <p:grpSp>
          <p:nvGrpSpPr>
            <p:cNvPr id="85015" name="Group 23"/>
            <p:cNvGrpSpPr>
              <a:grpSpLocks/>
            </p:cNvGrpSpPr>
            <p:nvPr/>
          </p:nvGrpSpPr>
          <p:grpSpPr bwMode="auto">
            <a:xfrm>
              <a:off x="3131" y="1272"/>
              <a:ext cx="205" cy="225"/>
              <a:chOff x="3131" y="1272"/>
              <a:chExt cx="205" cy="225"/>
            </a:xfrm>
          </p:grpSpPr>
          <p:sp>
            <p:nvSpPr>
              <p:cNvPr id="85016" name="Oval 24"/>
              <p:cNvSpPr>
                <a:spLocks noChangeArrowheads="1"/>
              </p:cNvSpPr>
              <p:nvPr/>
            </p:nvSpPr>
            <p:spPr bwMode="auto">
              <a:xfrm>
                <a:off x="3131" y="127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017" name="Rectangle 25"/>
              <p:cNvSpPr>
                <a:spLocks noChangeArrowheads="1"/>
              </p:cNvSpPr>
              <p:nvPr/>
            </p:nvSpPr>
            <p:spPr bwMode="auto">
              <a:xfrm>
                <a:off x="3156" y="1300"/>
                <a:ext cx="16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7</a:t>
                </a:r>
              </a:p>
            </p:txBody>
          </p:sp>
        </p:grpSp>
        <p:grpSp>
          <p:nvGrpSpPr>
            <p:cNvPr id="85018" name="Group 26"/>
            <p:cNvGrpSpPr>
              <a:grpSpLocks/>
            </p:cNvGrpSpPr>
            <p:nvPr/>
          </p:nvGrpSpPr>
          <p:grpSpPr bwMode="auto">
            <a:xfrm>
              <a:off x="2883" y="1627"/>
              <a:ext cx="205" cy="228"/>
              <a:chOff x="2883" y="1627"/>
              <a:chExt cx="205" cy="228"/>
            </a:xfrm>
          </p:grpSpPr>
          <p:sp>
            <p:nvSpPr>
              <p:cNvPr id="85019" name="Oval 27"/>
              <p:cNvSpPr>
                <a:spLocks noChangeArrowheads="1"/>
              </p:cNvSpPr>
              <p:nvPr/>
            </p:nvSpPr>
            <p:spPr bwMode="auto">
              <a:xfrm>
                <a:off x="2883" y="1627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020" name="Rectangle 28"/>
              <p:cNvSpPr>
                <a:spLocks noChangeArrowheads="1"/>
              </p:cNvSpPr>
              <p:nvPr/>
            </p:nvSpPr>
            <p:spPr bwMode="auto">
              <a:xfrm>
                <a:off x="2909" y="1657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5</a:t>
                </a:r>
              </a:p>
            </p:txBody>
          </p:sp>
        </p:grpSp>
        <p:grpSp>
          <p:nvGrpSpPr>
            <p:cNvPr id="85021" name="Group 29"/>
            <p:cNvGrpSpPr>
              <a:grpSpLocks/>
            </p:cNvGrpSpPr>
            <p:nvPr/>
          </p:nvGrpSpPr>
          <p:grpSpPr bwMode="auto">
            <a:xfrm>
              <a:off x="3487" y="916"/>
              <a:ext cx="205" cy="229"/>
              <a:chOff x="3487" y="916"/>
              <a:chExt cx="205" cy="229"/>
            </a:xfrm>
          </p:grpSpPr>
          <p:sp>
            <p:nvSpPr>
              <p:cNvPr id="85022" name="Oval 30"/>
              <p:cNvSpPr>
                <a:spLocks noChangeArrowheads="1"/>
              </p:cNvSpPr>
              <p:nvPr/>
            </p:nvSpPr>
            <p:spPr bwMode="auto">
              <a:xfrm>
                <a:off x="3487" y="916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023" name="Rectangle 31"/>
              <p:cNvSpPr>
                <a:spLocks noChangeArrowheads="1"/>
              </p:cNvSpPr>
              <p:nvPr/>
            </p:nvSpPr>
            <p:spPr bwMode="auto">
              <a:xfrm>
                <a:off x="3511" y="947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9</a:t>
                </a:r>
              </a:p>
            </p:txBody>
          </p:sp>
        </p:grpSp>
        <p:grpSp>
          <p:nvGrpSpPr>
            <p:cNvPr id="85024" name="Group 32"/>
            <p:cNvGrpSpPr>
              <a:grpSpLocks/>
            </p:cNvGrpSpPr>
            <p:nvPr/>
          </p:nvGrpSpPr>
          <p:grpSpPr bwMode="auto">
            <a:xfrm>
              <a:off x="3131" y="1982"/>
              <a:ext cx="205" cy="229"/>
              <a:chOff x="3131" y="1982"/>
              <a:chExt cx="205" cy="229"/>
            </a:xfrm>
          </p:grpSpPr>
          <p:sp>
            <p:nvSpPr>
              <p:cNvPr id="85025" name="Oval 33"/>
              <p:cNvSpPr>
                <a:spLocks noChangeArrowheads="1"/>
              </p:cNvSpPr>
              <p:nvPr/>
            </p:nvSpPr>
            <p:spPr bwMode="auto">
              <a:xfrm>
                <a:off x="3131" y="198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026" name="Rectangle 34"/>
              <p:cNvSpPr>
                <a:spLocks noChangeArrowheads="1"/>
              </p:cNvSpPr>
              <p:nvPr/>
            </p:nvSpPr>
            <p:spPr bwMode="auto">
              <a:xfrm>
                <a:off x="3157" y="2013"/>
                <a:ext cx="15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6</a:t>
                </a:r>
              </a:p>
            </p:txBody>
          </p:sp>
        </p:grp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>
              <a:off x="2276" y="1125"/>
              <a:ext cx="0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>
              <a:off x="3234" y="1125"/>
              <a:ext cx="0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29" name="Line 37"/>
            <p:cNvSpPr>
              <a:spLocks noChangeShapeType="1"/>
            </p:cNvSpPr>
            <p:nvPr/>
          </p:nvSpPr>
          <p:spPr bwMode="auto">
            <a:xfrm>
              <a:off x="3234" y="1481"/>
              <a:ext cx="0" cy="4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30" name="Line 38"/>
            <p:cNvSpPr>
              <a:spLocks noChangeShapeType="1"/>
            </p:cNvSpPr>
            <p:nvPr/>
          </p:nvSpPr>
          <p:spPr bwMode="auto">
            <a:xfrm flipH="1">
              <a:off x="2097" y="1445"/>
              <a:ext cx="107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31" name="Line 39"/>
            <p:cNvSpPr>
              <a:spLocks noChangeShapeType="1"/>
            </p:cNvSpPr>
            <p:nvPr/>
          </p:nvSpPr>
          <p:spPr bwMode="auto">
            <a:xfrm flipH="1">
              <a:off x="2347" y="1801"/>
              <a:ext cx="106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32" name="Line 40"/>
            <p:cNvSpPr>
              <a:spLocks noChangeShapeType="1"/>
            </p:cNvSpPr>
            <p:nvPr/>
          </p:nvSpPr>
          <p:spPr bwMode="auto">
            <a:xfrm flipH="1">
              <a:off x="3056" y="1445"/>
              <a:ext cx="107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33" name="Line 41"/>
            <p:cNvSpPr>
              <a:spLocks noChangeShapeType="1"/>
            </p:cNvSpPr>
            <p:nvPr/>
          </p:nvSpPr>
          <p:spPr bwMode="auto">
            <a:xfrm flipH="1">
              <a:off x="3305" y="1089"/>
              <a:ext cx="214" cy="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34" name="Line 42"/>
            <p:cNvSpPr>
              <a:spLocks noChangeShapeType="1"/>
            </p:cNvSpPr>
            <p:nvPr/>
          </p:nvSpPr>
          <p:spPr bwMode="auto">
            <a:xfrm>
              <a:off x="2347" y="1445"/>
              <a:ext cx="106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35" name="Line 43"/>
            <p:cNvSpPr>
              <a:spLocks noChangeShapeType="1"/>
            </p:cNvSpPr>
            <p:nvPr/>
          </p:nvSpPr>
          <p:spPr bwMode="auto">
            <a:xfrm>
              <a:off x="2097" y="1801"/>
              <a:ext cx="107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36" name="Line 44"/>
            <p:cNvSpPr>
              <a:spLocks noChangeShapeType="1"/>
            </p:cNvSpPr>
            <p:nvPr/>
          </p:nvSpPr>
          <p:spPr bwMode="auto">
            <a:xfrm>
              <a:off x="3056" y="1801"/>
              <a:ext cx="107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37" name="Line 45"/>
            <p:cNvSpPr>
              <a:spLocks noChangeShapeType="1"/>
            </p:cNvSpPr>
            <p:nvPr/>
          </p:nvSpPr>
          <p:spPr bwMode="auto">
            <a:xfrm>
              <a:off x="2631" y="1729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5041" name="Oval 49"/>
          <p:cNvSpPr>
            <a:spLocks noChangeArrowheads="1"/>
          </p:cNvSpPr>
          <p:nvPr/>
        </p:nvSpPr>
        <p:spPr bwMode="auto">
          <a:xfrm>
            <a:off x="6718300" y="993775"/>
            <a:ext cx="461963" cy="457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6781800" y="1044575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85043" name="Oval 51"/>
          <p:cNvSpPr>
            <a:spLocks noChangeArrowheads="1"/>
          </p:cNvSpPr>
          <p:nvPr/>
        </p:nvSpPr>
        <p:spPr bwMode="auto">
          <a:xfrm>
            <a:off x="5957888" y="1543050"/>
            <a:ext cx="463550" cy="4413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44" name="Rectangle 52"/>
          <p:cNvSpPr>
            <a:spLocks noChangeArrowheads="1"/>
          </p:cNvSpPr>
          <p:nvPr/>
        </p:nvSpPr>
        <p:spPr bwMode="auto">
          <a:xfrm>
            <a:off x="6021388" y="15938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85045" name="Oval 53"/>
          <p:cNvSpPr>
            <a:spLocks noChangeArrowheads="1"/>
          </p:cNvSpPr>
          <p:nvPr/>
        </p:nvSpPr>
        <p:spPr bwMode="auto">
          <a:xfrm>
            <a:off x="7585075" y="1543050"/>
            <a:ext cx="461963" cy="4413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46" name="Rectangle 54"/>
          <p:cNvSpPr>
            <a:spLocks noChangeArrowheads="1"/>
          </p:cNvSpPr>
          <p:nvPr/>
        </p:nvSpPr>
        <p:spPr bwMode="auto">
          <a:xfrm>
            <a:off x="7648575" y="15938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85047" name="Oval 55"/>
          <p:cNvSpPr>
            <a:spLocks noChangeArrowheads="1"/>
          </p:cNvSpPr>
          <p:nvPr/>
        </p:nvSpPr>
        <p:spPr bwMode="auto">
          <a:xfrm>
            <a:off x="5607050" y="2212975"/>
            <a:ext cx="463550" cy="449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48" name="Rectangle 56"/>
          <p:cNvSpPr>
            <a:spLocks noChangeArrowheads="1"/>
          </p:cNvSpPr>
          <p:nvPr/>
        </p:nvSpPr>
        <p:spPr bwMode="auto">
          <a:xfrm>
            <a:off x="5683250" y="2238375"/>
            <a:ext cx="3397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85049" name="Oval 57"/>
          <p:cNvSpPr>
            <a:spLocks noChangeArrowheads="1"/>
          </p:cNvSpPr>
          <p:nvPr/>
        </p:nvSpPr>
        <p:spPr bwMode="auto">
          <a:xfrm>
            <a:off x="7585075" y="2247900"/>
            <a:ext cx="461963" cy="4222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50" name="Rectangle 58"/>
          <p:cNvSpPr>
            <a:spLocks noChangeArrowheads="1"/>
          </p:cNvSpPr>
          <p:nvPr/>
        </p:nvSpPr>
        <p:spPr bwMode="auto">
          <a:xfrm>
            <a:off x="7648575" y="22987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85051" name="Oval 59"/>
          <p:cNvSpPr>
            <a:spLocks noChangeArrowheads="1"/>
          </p:cNvSpPr>
          <p:nvPr/>
        </p:nvSpPr>
        <p:spPr bwMode="auto">
          <a:xfrm>
            <a:off x="5172075" y="2822575"/>
            <a:ext cx="463550" cy="427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52" name="Rectangle 60"/>
          <p:cNvSpPr>
            <a:spLocks noChangeArrowheads="1"/>
          </p:cNvSpPr>
          <p:nvPr/>
        </p:nvSpPr>
        <p:spPr bwMode="auto">
          <a:xfrm>
            <a:off x="5245100" y="28575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85053" name="Oval 61"/>
          <p:cNvSpPr>
            <a:spLocks noChangeArrowheads="1"/>
          </p:cNvSpPr>
          <p:nvPr/>
        </p:nvSpPr>
        <p:spPr bwMode="auto">
          <a:xfrm>
            <a:off x="7585075" y="2954338"/>
            <a:ext cx="461963" cy="4016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54" name="Rectangle 62"/>
          <p:cNvSpPr>
            <a:spLocks noChangeArrowheads="1"/>
          </p:cNvSpPr>
          <p:nvPr/>
        </p:nvSpPr>
        <p:spPr bwMode="auto">
          <a:xfrm>
            <a:off x="7648575" y="3005138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7</a:t>
            </a:r>
          </a:p>
        </p:txBody>
      </p:sp>
      <p:sp>
        <p:nvSpPr>
          <p:cNvPr id="85055" name="Oval 63"/>
          <p:cNvSpPr>
            <a:spLocks noChangeArrowheads="1"/>
          </p:cNvSpPr>
          <p:nvPr/>
        </p:nvSpPr>
        <p:spPr bwMode="auto">
          <a:xfrm>
            <a:off x="4692650" y="3432175"/>
            <a:ext cx="463550" cy="488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4768850" y="3508375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85057" name="Oval 65"/>
          <p:cNvSpPr>
            <a:spLocks noChangeArrowheads="1"/>
          </p:cNvSpPr>
          <p:nvPr/>
        </p:nvSpPr>
        <p:spPr bwMode="auto">
          <a:xfrm>
            <a:off x="7164388" y="3573463"/>
            <a:ext cx="461962" cy="508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58" name="Rectangle 66"/>
          <p:cNvSpPr>
            <a:spLocks noChangeArrowheads="1"/>
          </p:cNvSpPr>
          <p:nvPr/>
        </p:nvSpPr>
        <p:spPr bwMode="auto">
          <a:xfrm>
            <a:off x="7235825" y="363696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9</a:t>
            </a:r>
          </a:p>
        </p:txBody>
      </p:sp>
      <p:sp>
        <p:nvSpPr>
          <p:cNvPr id="85059" name="Oval 67"/>
          <p:cNvSpPr>
            <a:spLocks noChangeArrowheads="1"/>
          </p:cNvSpPr>
          <p:nvPr/>
        </p:nvSpPr>
        <p:spPr bwMode="auto">
          <a:xfrm>
            <a:off x="8121650" y="3589338"/>
            <a:ext cx="463550" cy="4873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8185150" y="3679825"/>
            <a:ext cx="33972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8</a:t>
            </a:r>
          </a:p>
        </p:txBody>
      </p:sp>
      <p:sp>
        <p:nvSpPr>
          <p:cNvPr id="85061" name="Line 69"/>
          <p:cNvSpPr>
            <a:spLocks noChangeShapeType="1"/>
          </p:cNvSpPr>
          <p:nvPr/>
        </p:nvSpPr>
        <p:spPr bwMode="auto">
          <a:xfrm flipH="1">
            <a:off x="6369050" y="1300163"/>
            <a:ext cx="385763" cy="303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62" name="Line 70"/>
          <p:cNvSpPr>
            <a:spLocks noChangeShapeType="1"/>
          </p:cNvSpPr>
          <p:nvPr/>
        </p:nvSpPr>
        <p:spPr bwMode="auto">
          <a:xfrm>
            <a:off x="7188200" y="1300163"/>
            <a:ext cx="433388" cy="314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63" name="Line 71"/>
          <p:cNvSpPr>
            <a:spLocks noChangeShapeType="1"/>
          </p:cNvSpPr>
          <p:nvPr/>
        </p:nvSpPr>
        <p:spPr bwMode="auto">
          <a:xfrm flipH="1">
            <a:off x="5911850" y="1984375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64" name="Line 72"/>
          <p:cNvSpPr>
            <a:spLocks noChangeShapeType="1"/>
          </p:cNvSpPr>
          <p:nvPr/>
        </p:nvSpPr>
        <p:spPr bwMode="auto">
          <a:xfrm flipH="1">
            <a:off x="7815263" y="1984375"/>
            <a:ext cx="1587" cy="258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65" name="Line 73"/>
          <p:cNvSpPr>
            <a:spLocks noChangeShapeType="1"/>
          </p:cNvSpPr>
          <p:nvPr/>
        </p:nvSpPr>
        <p:spPr bwMode="auto">
          <a:xfrm flipH="1">
            <a:off x="5454650" y="2593975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66" name="Line 74"/>
          <p:cNvSpPr>
            <a:spLocks noChangeShapeType="1"/>
          </p:cNvSpPr>
          <p:nvPr/>
        </p:nvSpPr>
        <p:spPr bwMode="auto">
          <a:xfrm flipH="1">
            <a:off x="7815263" y="2670175"/>
            <a:ext cx="1587" cy="265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67" name="Line 75"/>
          <p:cNvSpPr>
            <a:spLocks noChangeShapeType="1"/>
          </p:cNvSpPr>
          <p:nvPr/>
        </p:nvSpPr>
        <p:spPr bwMode="auto">
          <a:xfrm flipH="1">
            <a:off x="4997450" y="3203575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68" name="Line 76"/>
          <p:cNvSpPr>
            <a:spLocks noChangeShapeType="1"/>
          </p:cNvSpPr>
          <p:nvPr/>
        </p:nvSpPr>
        <p:spPr bwMode="auto">
          <a:xfrm flipH="1">
            <a:off x="7451725" y="3357563"/>
            <a:ext cx="3048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69" name="Line 77"/>
          <p:cNvSpPr>
            <a:spLocks noChangeShapeType="1"/>
          </p:cNvSpPr>
          <p:nvPr/>
        </p:nvSpPr>
        <p:spPr bwMode="auto">
          <a:xfrm>
            <a:off x="7893050" y="3355975"/>
            <a:ext cx="3810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70" name="Rectangle 78"/>
          <p:cNvSpPr>
            <a:spLocks noChangeArrowheads="1"/>
          </p:cNvSpPr>
          <p:nvPr/>
        </p:nvSpPr>
        <p:spPr bwMode="auto">
          <a:xfrm>
            <a:off x="5765862" y="1438275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85071" name="Rectangle 79"/>
          <p:cNvSpPr>
            <a:spLocks noChangeArrowheads="1"/>
          </p:cNvSpPr>
          <p:nvPr/>
        </p:nvSpPr>
        <p:spPr bwMode="auto">
          <a:xfrm>
            <a:off x="5378450" y="1984375"/>
            <a:ext cx="33972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85072" name="Rectangle 80"/>
          <p:cNvSpPr>
            <a:spLocks noChangeArrowheads="1"/>
          </p:cNvSpPr>
          <p:nvPr/>
        </p:nvSpPr>
        <p:spPr bwMode="auto">
          <a:xfrm>
            <a:off x="5003862" y="2593975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85073" name="Rectangle 81"/>
          <p:cNvSpPr>
            <a:spLocks noChangeArrowheads="1"/>
          </p:cNvSpPr>
          <p:nvPr/>
        </p:nvSpPr>
        <p:spPr bwMode="auto">
          <a:xfrm>
            <a:off x="4470462" y="3279775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4</a:t>
            </a:r>
          </a:p>
        </p:txBody>
      </p:sp>
      <p:sp>
        <p:nvSpPr>
          <p:cNvPr id="85074" name="Rectangle 82"/>
          <p:cNvSpPr>
            <a:spLocks noChangeArrowheads="1"/>
          </p:cNvSpPr>
          <p:nvPr/>
        </p:nvSpPr>
        <p:spPr bwMode="auto">
          <a:xfrm>
            <a:off x="7594662" y="1235075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5</a:t>
            </a:r>
          </a:p>
        </p:txBody>
      </p:sp>
      <p:sp>
        <p:nvSpPr>
          <p:cNvPr id="85075" name="Rectangle 83"/>
          <p:cNvSpPr>
            <a:spLocks noChangeArrowheads="1"/>
          </p:cNvSpPr>
          <p:nvPr/>
        </p:nvSpPr>
        <p:spPr bwMode="auto">
          <a:xfrm>
            <a:off x="7442262" y="2060575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6</a:t>
            </a:r>
          </a:p>
        </p:txBody>
      </p:sp>
      <p:sp>
        <p:nvSpPr>
          <p:cNvPr id="85076" name="Rectangle 84"/>
          <p:cNvSpPr>
            <a:spLocks noChangeArrowheads="1"/>
          </p:cNvSpPr>
          <p:nvPr/>
        </p:nvSpPr>
        <p:spPr bwMode="auto">
          <a:xfrm>
            <a:off x="7442262" y="2746375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7</a:t>
            </a:r>
          </a:p>
        </p:txBody>
      </p:sp>
      <p:sp>
        <p:nvSpPr>
          <p:cNvPr id="85077" name="Rectangle 85"/>
          <p:cNvSpPr>
            <a:spLocks noChangeArrowheads="1"/>
          </p:cNvSpPr>
          <p:nvPr/>
        </p:nvSpPr>
        <p:spPr bwMode="auto">
          <a:xfrm>
            <a:off x="7092280" y="3284984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8</a:t>
            </a:r>
          </a:p>
        </p:txBody>
      </p:sp>
      <p:sp>
        <p:nvSpPr>
          <p:cNvPr id="85078" name="Rectangle 86"/>
          <p:cNvSpPr>
            <a:spLocks noChangeArrowheads="1"/>
          </p:cNvSpPr>
          <p:nvPr/>
        </p:nvSpPr>
        <p:spPr bwMode="auto">
          <a:xfrm>
            <a:off x="8204262" y="3279775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9</a:t>
            </a:r>
          </a:p>
        </p:txBody>
      </p:sp>
      <p:sp>
        <p:nvSpPr>
          <p:cNvPr id="85079" name="Rectangle 87"/>
          <p:cNvSpPr>
            <a:spLocks noChangeArrowheads="1"/>
          </p:cNvSpPr>
          <p:nvPr/>
        </p:nvSpPr>
        <p:spPr bwMode="auto">
          <a:xfrm>
            <a:off x="6559612" y="765175"/>
            <a:ext cx="31418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chemeClr val="accent2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0</a:t>
            </a:r>
          </a:p>
        </p:txBody>
      </p:sp>
      <p:sp>
        <p:nvSpPr>
          <p:cNvPr id="85080" name="Freeform 88"/>
          <p:cNvSpPr>
            <a:spLocks/>
          </p:cNvSpPr>
          <p:nvPr/>
        </p:nvSpPr>
        <p:spPr bwMode="auto">
          <a:xfrm>
            <a:off x="8045450" y="1831975"/>
            <a:ext cx="533400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336" y="336"/>
              </a:cxn>
              <a:cxn ang="0">
                <a:pos x="0" y="0"/>
              </a:cxn>
            </a:cxnLst>
            <a:rect l="0" t="0" r="r" b="b"/>
            <a:pathLst>
              <a:path w="336" h="816">
                <a:moveTo>
                  <a:pt x="0" y="816"/>
                </a:moveTo>
                <a:lnTo>
                  <a:pt x="336" y="336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5081" name="Freeform 89"/>
          <p:cNvSpPr>
            <a:spLocks/>
          </p:cNvSpPr>
          <p:nvPr/>
        </p:nvSpPr>
        <p:spPr bwMode="auto">
          <a:xfrm>
            <a:off x="5226050" y="1146175"/>
            <a:ext cx="1524000" cy="1676400"/>
          </a:xfrm>
          <a:custGeom>
            <a:avLst/>
            <a:gdLst/>
            <a:ahLst/>
            <a:cxnLst>
              <a:cxn ang="0">
                <a:pos x="48" y="1056"/>
              </a:cxn>
              <a:cxn ang="0">
                <a:pos x="0" y="480"/>
              </a:cxn>
              <a:cxn ang="0">
                <a:pos x="288" y="144"/>
              </a:cxn>
              <a:cxn ang="0">
                <a:pos x="960" y="0"/>
              </a:cxn>
            </a:cxnLst>
            <a:rect l="0" t="0" r="r" b="b"/>
            <a:pathLst>
              <a:path w="960" h="1056">
                <a:moveTo>
                  <a:pt x="48" y="1056"/>
                </a:moveTo>
                <a:lnTo>
                  <a:pt x="0" y="480"/>
                </a:lnTo>
                <a:lnTo>
                  <a:pt x="288" y="144"/>
                </a:lnTo>
                <a:lnTo>
                  <a:pt x="9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85581" name="Group 589"/>
          <p:cNvGrpSpPr>
            <a:grpSpLocks/>
          </p:cNvGrpSpPr>
          <p:nvPr/>
        </p:nvGrpSpPr>
        <p:grpSpPr bwMode="auto">
          <a:xfrm>
            <a:off x="971550" y="4319588"/>
            <a:ext cx="6819900" cy="1524000"/>
            <a:chOff x="840" y="2736"/>
            <a:chExt cx="3424" cy="746"/>
          </a:xfrm>
        </p:grpSpPr>
        <p:grpSp>
          <p:nvGrpSpPr>
            <p:cNvPr id="85396" name="Group 404"/>
            <p:cNvGrpSpPr>
              <a:grpSpLocks/>
            </p:cNvGrpSpPr>
            <p:nvPr/>
          </p:nvGrpSpPr>
          <p:grpSpPr bwMode="auto">
            <a:xfrm>
              <a:off x="840" y="2736"/>
              <a:ext cx="3424" cy="492"/>
              <a:chOff x="840" y="2736"/>
              <a:chExt cx="3424" cy="492"/>
            </a:xfrm>
          </p:grpSpPr>
          <p:sp>
            <p:nvSpPr>
              <p:cNvPr id="85196" name="Rectangle 204"/>
              <p:cNvSpPr>
                <a:spLocks noChangeArrowheads="1"/>
              </p:cNvSpPr>
              <p:nvPr/>
            </p:nvSpPr>
            <p:spPr bwMode="auto">
              <a:xfrm>
                <a:off x="967" y="2752"/>
                <a:ext cx="425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2000" dirty="0">
                    <a:latin typeface="Consolas" pitchFamily="49" charset="0"/>
                  </a:rPr>
                  <a:t>vertex</a:t>
                </a:r>
              </a:p>
            </p:txBody>
          </p:sp>
          <p:sp>
            <p:nvSpPr>
              <p:cNvPr id="85197" name="Rectangle 205"/>
              <p:cNvSpPr>
                <a:spLocks noChangeArrowheads="1"/>
              </p:cNvSpPr>
              <p:nvPr/>
            </p:nvSpPr>
            <p:spPr bwMode="auto">
              <a:xfrm>
                <a:off x="1392" y="2752"/>
                <a:ext cx="3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198" name="Rectangle 206"/>
              <p:cNvSpPr>
                <a:spLocks noChangeArrowheads="1"/>
              </p:cNvSpPr>
              <p:nvPr/>
            </p:nvSpPr>
            <p:spPr bwMode="auto">
              <a:xfrm>
                <a:off x="1683" y="2752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0</a:t>
                </a:r>
              </a:p>
            </p:txBody>
          </p:sp>
          <p:sp>
            <p:nvSpPr>
              <p:cNvPr id="85199" name="Rectangle 207"/>
              <p:cNvSpPr>
                <a:spLocks noChangeArrowheads="1"/>
              </p:cNvSpPr>
              <p:nvPr/>
            </p:nvSpPr>
            <p:spPr bwMode="auto">
              <a:xfrm>
                <a:off x="1771" y="2752"/>
                <a:ext cx="3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00" name="Rectangle 208"/>
              <p:cNvSpPr>
                <a:spLocks noChangeArrowheads="1"/>
              </p:cNvSpPr>
              <p:nvPr/>
            </p:nvSpPr>
            <p:spPr bwMode="auto">
              <a:xfrm>
                <a:off x="1965" y="2752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1</a:t>
                </a:r>
              </a:p>
            </p:txBody>
          </p:sp>
          <p:sp>
            <p:nvSpPr>
              <p:cNvPr id="85201" name="Rectangle 209"/>
              <p:cNvSpPr>
                <a:spLocks noChangeArrowheads="1"/>
              </p:cNvSpPr>
              <p:nvPr/>
            </p:nvSpPr>
            <p:spPr bwMode="auto">
              <a:xfrm>
                <a:off x="2043" y="2752"/>
                <a:ext cx="3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02" name="Rectangle 210"/>
              <p:cNvSpPr>
                <a:spLocks noChangeArrowheads="1"/>
              </p:cNvSpPr>
              <p:nvPr/>
            </p:nvSpPr>
            <p:spPr bwMode="auto">
              <a:xfrm>
                <a:off x="2227" y="2752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2</a:t>
                </a:r>
              </a:p>
            </p:txBody>
          </p:sp>
          <p:sp>
            <p:nvSpPr>
              <p:cNvPr id="85203" name="Rectangle 211"/>
              <p:cNvSpPr>
                <a:spLocks noChangeArrowheads="1"/>
              </p:cNvSpPr>
              <p:nvPr/>
            </p:nvSpPr>
            <p:spPr bwMode="auto">
              <a:xfrm>
                <a:off x="2313" y="2752"/>
                <a:ext cx="3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04" name="Rectangle 212"/>
              <p:cNvSpPr>
                <a:spLocks noChangeArrowheads="1"/>
              </p:cNvSpPr>
              <p:nvPr/>
            </p:nvSpPr>
            <p:spPr bwMode="auto">
              <a:xfrm>
                <a:off x="2496" y="2752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3</a:t>
                </a:r>
              </a:p>
            </p:txBody>
          </p:sp>
          <p:sp>
            <p:nvSpPr>
              <p:cNvPr id="85205" name="Rectangle 213"/>
              <p:cNvSpPr>
                <a:spLocks noChangeArrowheads="1"/>
              </p:cNvSpPr>
              <p:nvPr/>
            </p:nvSpPr>
            <p:spPr bwMode="auto">
              <a:xfrm>
                <a:off x="2585" y="2752"/>
                <a:ext cx="3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06" name="Rectangle 214"/>
              <p:cNvSpPr>
                <a:spLocks noChangeArrowheads="1"/>
              </p:cNvSpPr>
              <p:nvPr/>
            </p:nvSpPr>
            <p:spPr bwMode="auto">
              <a:xfrm>
                <a:off x="2769" y="2752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4</a:t>
                </a:r>
              </a:p>
            </p:txBody>
          </p:sp>
          <p:sp>
            <p:nvSpPr>
              <p:cNvPr id="85207" name="Rectangle 215"/>
              <p:cNvSpPr>
                <a:spLocks noChangeArrowheads="1"/>
              </p:cNvSpPr>
              <p:nvPr/>
            </p:nvSpPr>
            <p:spPr bwMode="auto">
              <a:xfrm>
                <a:off x="2855" y="2752"/>
                <a:ext cx="3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08" name="Rectangle 216"/>
              <p:cNvSpPr>
                <a:spLocks noChangeArrowheads="1"/>
              </p:cNvSpPr>
              <p:nvPr/>
            </p:nvSpPr>
            <p:spPr bwMode="auto">
              <a:xfrm>
                <a:off x="3038" y="2752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5</a:t>
                </a:r>
              </a:p>
            </p:txBody>
          </p:sp>
          <p:sp>
            <p:nvSpPr>
              <p:cNvPr id="85209" name="Rectangle 217"/>
              <p:cNvSpPr>
                <a:spLocks noChangeArrowheads="1"/>
              </p:cNvSpPr>
              <p:nvPr/>
            </p:nvSpPr>
            <p:spPr bwMode="auto">
              <a:xfrm>
                <a:off x="3128" y="2752"/>
                <a:ext cx="3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10" name="Rectangle 218"/>
              <p:cNvSpPr>
                <a:spLocks noChangeArrowheads="1"/>
              </p:cNvSpPr>
              <p:nvPr/>
            </p:nvSpPr>
            <p:spPr bwMode="auto">
              <a:xfrm>
                <a:off x="3311" y="2752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6</a:t>
                </a:r>
              </a:p>
            </p:txBody>
          </p:sp>
          <p:sp>
            <p:nvSpPr>
              <p:cNvPr id="85211" name="Rectangle 219"/>
              <p:cNvSpPr>
                <a:spLocks noChangeArrowheads="1"/>
              </p:cNvSpPr>
              <p:nvPr/>
            </p:nvSpPr>
            <p:spPr bwMode="auto">
              <a:xfrm>
                <a:off x="3398" y="2752"/>
                <a:ext cx="3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12" name="Rectangle 220"/>
              <p:cNvSpPr>
                <a:spLocks noChangeArrowheads="1"/>
              </p:cNvSpPr>
              <p:nvPr/>
            </p:nvSpPr>
            <p:spPr bwMode="auto">
              <a:xfrm>
                <a:off x="3582" y="2752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7</a:t>
                </a:r>
              </a:p>
            </p:txBody>
          </p:sp>
          <p:sp>
            <p:nvSpPr>
              <p:cNvPr id="85213" name="Rectangle 221"/>
              <p:cNvSpPr>
                <a:spLocks noChangeArrowheads="1"/>
              </p:cNvSpPr>
              <p:nvPr/>
            </p:nvSpPr>
            <p:spPr bwMode="auto">
              <a:xfrm>
                <a:off x="3669" y="2752"/>
                <a:ext cx="3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14" name="Rectangle 222"/>
              <p:cNvSpPr>
                <a:spLocks noChangeArrowheads="1"/>
              </p:cNvSpPr>
              <p:nvPr/>
            </p:nvSpPr>
            <p:spPr bwMode="auto">
              <a:xfrm>
                <a:off x="3854" y="2752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8</a:t>
                </a:r>
              </a:p>
            </p:txBody>
          </p:sp>
          <p:sp>
            <p:nvSpPr>
              <p:cNvPr id="85215" name="Rectangle 223"/>
              <p:cNvSpPr>
                <a:spLocks noChangeArrowheads="1"/>
              </p:cNvSpPr>
              <p:nvPr/>
            </p:nvSpPr>
            <p:spPr bwMode="auto">
              <a:xfrm>
                <a:off x="3940" y="2752"/>
                <a:ext cx="3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16" name="Rectangle 224"/>
              <p:cNvSpPr>
                <a:spLocks noChangeArrowheads="1"/>
              </p:cNvSpPr>
              <p:nvPr/>
            </p:nvSpPr>
            <p:spPr bwMode="auto">
              <a:xfrm>
                <a:off x="4125" y="2752"/>
                <a:ext cx="7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 dirty="0"/>
                  <a:t>9</a:t>
                </a:r>
              </a:p>
            </p:txBody>
          </p:sp>
          <p:sp>
            <p:nvSpPr>
              <p:cNvPr id="85217" name="Rectangle 225"/>
              <p:cNvSpPr>
                <a:spLocks noChangeArrowheads="1"/>
              </p:cNvSpPr>
              <p:nvPr/>
            </p:nvSpPr>
            <p:spPr bwMode="auto">
              <a:xfrm>
                <a:off x="4211" y="2752"/>
                <a:ext cx="3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218" name="Rectangle 226"/>
              <p:cNvSpPr>
                <a:spLocks noChangeArrowheads="1"/>
              </p:cNvSpPr>
              <p:nvPr/>
            </p:nvSpPr>
            <p:spPr bwMode="auto">
              <a:xfrm>
                <a:off x="840" y="273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19" name="Line 227"/>
              <p:cNvSpPr>
                <a:spLocks noChangeShapeType="1"/>
              </p:cNvSpPr>
              <p:nvPr/>
            </p:nvSpPr>
            <p:spPr bwMode="auto">
              <a:xfrm>
                <a:off x="840" y="2736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0" name="Line 228"/>
              <p:cNvSpPr>
                <a:spLocks noChangeShapeType="1"/>
              </p:cNvSpPr>
              <p:nvPr/>
            </p:nvSpPr>
            <p:spPr bwMode="auto">
              <a:xfrm>
                <a:off x="840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1" name="Rectangle 229"/>
              <p:cNvSpPr>
                <a:spLocks noChangeArrowheads="1"/>
              </p:cNvSpPr>
              <p:nvPr/>
            </p:nvSpPr>
            <p:spPr bwMode="auto">
              <a:xfrm>
                <a:off x="840" y="273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2" name="Line 230"/>
              <p:cNvSpPr>
                <a:spLocks noChangeShapeType="1"/>
              </p:cNvSpPr>
              <p:nvPr/>
            </p:nvSpPr>
            <p:spPr bwMode="auto">
              <a:xfrm>
                <a:off x="840" y="2736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3" name="Line 231"/>
              <p:cNvSpPr>
                <a:spLocks noChangeShapeType="1"/>
              </p:cNvSpPr>
              <p:nvPr/>
            </p:nvSpPr>
            <p:spPr bwMode="auto">
              <a:xfrm>
                <a:off x="840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4" name="Rectangle 232"/>
              <p:cNvSpPr>
                <a:spLocks noChangeArrowheads="1"/>
              </p:cNvSpPr>
              <p:nvPr/>
            </p:nvSpPr>
            <p:spPr bwMode="auto">
              <a:xfrm>
                <a:off x="848" y="2736"/>
                <a:ext cx="69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5" name="Line 233"/>
              <p:cNvSpPr>
                <a:spLocks noChangeShapeType="1"/>
              </p:cNvSpPr>
              <p:nvPr/>
            </p:nvSpPr>
            <p:spPr bwMode="auto">
              <a:xfrm>
                <a:off x="848" y="2736"/>
                <a:ext cx="6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6" name="Rectangle 234"/>
              <p:cNvSpPr>
                <a:spLocks noChangeArrowheads="1"/>
              </p:cNvSpPr>
              <p:nvPr/>
            </p:nvSpPr>
            <p:spPr bwMode="auto">
              <a:xfrm>
                <a:off x="1545" y="273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7" name="Line 235"/>
              <p:cNvSpPr>
                <a:spLocks noChangeShapeType="1"/>
              </p:cNvSpPr>
              <p:nvPr/>
            </p:nvSpPr>
            <p:spPr bwMode="auto">
              <a:xfrm>
                <a:off x="1545" y="2736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8" name="Line 236"/>
              <p:cNvSpPr>
                <a:spLocks noChangeShapeType="1"/>
              </p:cNvSpPr>
              <p:nvPr/>
            </p:nvSpPr>
            <p:spPr bwMode="auto">
              <a:xfrm>
                <a:off x="1545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29" name="Rectangle 237"/>
              <p:cNvSpPr>
                <a:spLocks noChangeArrowheads="1"/>
              </p:cNvSpPr>
              <p:nvPr/>
            </p:nvSpPr>
            <p:spPr bwMode="auto">
              <a:xfrm>
                <a:off x="1553" y="2736"/>
                <a:ext cx="263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0" name="Line 238"/>
              <p:cNvSpPr>
                <a:spLocks noChangeShapeType="1"/>
              </p:cNvSpPr>
              <p:nvPr/>
            </p:nvSpPr>
            <p:spPr bwMode="auto">
              <a:xfrm>
                <a:off x="1553" y="2736"/>
                <a:ext cx="26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1" name="Rectangle 239"/>
              <p:cNvSpPr>
                <a:spLocks noChangeArrowheads="1"/>
              </p:cNvSpPr>
              <p:nvPr/>
            </p:nvSpPr>
            <p:spPr bwMode="auto">
              <a:xfrm>
                <a:off x="1816" y="273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2" name="Line 240"/>
              <p:cNvSpPr>
                <a:spLocks noChangeShapeType="1"/>
              </p:cNvSpPr>
              <p:nvPr/>
            </p:nvSpPr>
            <p:spPr bwMode="auto">
              <a:xfrm>
                <a:off x="1816" y="2736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3" name="Line 241"/>
              <p:cNvSpPr>
                <a:spLocks noChangeShapeType="1"/>
              </p:cNvSpPr>
              <p:nvPr/>
            </p:nvSpPr>
            <p:spPr bwMode="auto">
              <a:xfrm>
                <a:off x="1816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4" name="Rectangle 242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5" name="Line 243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6" name="Rectangle 244"/>
              <p:cNvSpPr>
                <a:spLocks noChangeArrowheads="1"/>
              </p:cNvSpPr>
              <p:nvPr/>
            </p:nvSpPr>
            <p:spPr bwMode="auto">
              <a:xfrm>
                <a:off x="2088" y="273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7" name="Line 245"/>
              <p:cNvSpPr>
                <a:spLocks noChangeShapeType="1"/>
              </p:cNvSpPr>
              <p:nvPr/>
            </p:nvSpPr>
            <p:spPr bwMode="auto">
              <a:xfrm>
                <a:off x="2088" y="273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8" name="Line 246"/>
              <p:cNvSpPr>
                <a:spLocks noChangeShapeType="1"/>
              </p:cNvSpPr>
              <p:nvPr/>
            </p:nvSpPr>
            <p:spPr bwMode="auto">
              <a:xfrm>
                <a:off x="2088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39" name="Rectangle 247"/>
              <p:cNvSpPr>
                <a:spLocks noChangeArrowheads="1"/>
              </p:cNvSpPr>
              <p:nvPr/>
            </p:nvSpPr>
            <p:spPr bwMode="auto">
              <a:xfrm>
                <a:off x="2095" y="2736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0" name="Line 248"/>
              <p:cNvSpPr>
                <a:spLocks noChangeShapeType="1"/>
              </p:cNvSpPr>
              <p:nvPr/>
            </p:nvSpPr>
            <p:spPr bwMode="auto">
              <a:xfrm>
                <a:off x="2095" y="2736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1" name="Rectangle 249"/>
              <p:cNvSpPr>
                <a:spLocks noChangeArrowheads="1"/>
              </p:cNvSpPr>
              <p:nvPr/>
            </p:nvSpPr>
            <p:spPr bwMode="auto">
              <a:xfrm>
                <a:off x="2359" y="273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2" name="Line 250"/>
              <p:cNvSpPr>
                <a:spLocks noChangeShapeType="1"/>
              </p:cNvSpPr>
              <p:nvPr/>
            </p:nvSpPr>
            <p:spPr bwMode="auto">
              <a:xfrm>
                <a:off x="2359" y="273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3" name="Line 251"/>
              <p:cNvSpPr>
                <a:spLocks noChangeShapeType="1"/>
              </p:cNvSpPr>
              <p:nvPr/>
            </p:nvSpPr>
            <p:spPr bwMode="auto">
              <a:xfrm>
                <a:off x="2359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4" name="Rectangle 252"/>
              <p:cNvSpPr>
                <a:spLocks noChangeArrowheads="1"/>
              </p:cNvSpPr>
              <p:nvPr/>
            </p:nvSpPr>
            <p:spPr bwMode="auto">
              <a:xfrm>
                <a:off x="2366" y="2736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5" name="Line 253"/>
              <p:cNvSpPr>
                <a:spLocks noChangeShapeType="1"/>
              </p:cNvSpPr>
              <p:nvPr/>
            </p:nvSpPr>
            <p:spPr bwMode="auto">
              <a:xfrm>
                <a:off x="2366" y="2736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6" name="Rectangle 254"/>
              <p:cNvSpPr>
                <a:spLocks noChangeArrowheads="1"/>
              </p:cNvSpPr>
              <p:nvPr/>
            </p:nvSpPr>
            <p:spPr bwMode="auto">
              <a:xfrm>
                <a:off x="2630" y="273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7" name="Line 255"/>
              <p:cNvSpPr>
                <a:spLocks noChangeShapeType="1"/>
              </p:cNvSpPr>
              <p:nvPr/>
            </p:nvSpPr>
            <p:spPr bwMode="auto">
              <a:xfrm>
                <a:off x="2630" y="273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8" name="Line 256"/>
              <p:cNvSpPr>
                <a:spLocks noChangeShapeType="1"/>
              </p:cNvSpPr>
              <p:nvPr/>
            </p:nvSpPr>
            <p:spPr bwMode="auto">
              <a:xfrm>
                <a:off x="2630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49" name="Rectangle 257"/>
              <p:cNvSpPr>
                <a:spLocks noChangeArrowheads="1"/>
              </p:cNvSpPr>
              <p:nvPr/>
            </p:nvSpPr>
            <p:spPr bwMode="auto">
              <a:xfrm>
                <a:off x="2637" y="2736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0" name="Line 258"/>
              <p:cNvSpPr>
                <a:spLocks noChangeShapeType="1"/>
              </p:cNvSpPr>
              <p:nvPr/>
            </p:nvSpPr>
            <p:spPr bwMode="auto">
              <a:xfrm>
                <a:off x="2637" y="2736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1" name="Rectangle 259"/>
              <p:cNvSpPr>
                <a:spLocks noChangeArrowheads="1"/>
              </p:cNvSpPr>
              <p:nvPr/>
            </p:nvSpPr>
            <p:spPr bwMode="auto">
              <a:xfrm>
                <a:off x="2901" y="273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2" name="Line 260"/>
              <p:cNvSpPr>
                <a:spLocks noChangeShapeType="1"/>
              </p:cNvSpPr>
              <p:nvPr/>
            </p:nvSpPr>
            <p:spPr bwMode="auto">
              <a:xfrm>
                <a:off x="2901" y="273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3" name="Line 261"/>
              <p:cNvSpPr>
                <a:spLocks noChangeShapeType="1"/>
              </p:cNvSpPr>
              <p:nvPr/>
            </p:nvSpPr>
            <p:spPr bwMode="auto">
              <a:xfrm>
                <a:off x="2901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4" name="Rectangle 262"/>
              <p:cNvSpPr>
                <a:spLocks noChangeArrowheads="1"/>
              </p:cNvSpPr>
              <p:nvPr/>
            </p:nvSpPr>
            <p:spPr bwMode="auto">
              <a:xfrm>
                <a:off x="2908" y="2736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5" name="Line 263"/>
              <p:cNvSpPr>
                <a:spLocks noChangeShapeType="1"/>
              </p:cNvSpPr>
              <p:nvPr/>
            </p:nvSpPr>
            <p:spPr bwMode="auto">
              <a:xfrm>
                <a:off x="2908" y="2736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6" name="Rectangle 264"/>
              <p:cNvSpPr>
                <a:spLocks noChangeArrowheads="1"/>
              </p:cNvSpPr>
              <p:nvPr/>
            </p:nvSpPr>
            <p:spPr bwMode="auto">
              <a:xfrm>
                <a:off x="3172" y="273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7" name="Line 265"/>
              <p:cNvSpPr>
                <a:spLocks noChangeShapeType="1"/>
              </p:cNvSpPr>
              <p:nvPr/>
            </p:nvSpPr>
            <p:spPr bwMode="auto">
              <a:xfrm>
                <a:off x="3172" y="2736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8" name="Line 266"/>
              <p:cNvSpPr>
                <a:spLocks noChangeShapeType="1"/>
              </p:cNvSpPr>
              <p:nvPr/>
            </p:nvSpPr>
            <p:spPr bwMode="auto">
              <a:xfrm>
                <a:off x="3172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59" name="Rectangle 267"/>
              <p:cNvSpPr>
                <a:spLocks noChangeArrowheads="1"/>
              </p:cNvSpPr>
              <p:nvPr/>
            </p:nvSpPr>
            <p:spPr bwMode="auto">
              <a:xfrm>
                <a:off x="3180" y="2736"/>
                <a:ext cx="263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0" name="Line 268"/>
              <p:cNvSpPr>
                <a:spLocks noChangeShapeType="1"/>
              </p:cNvSpPr>
              <p:nvPr/>
            </p:nvSpPr>
            <p:spPr bwMode="auto">
              <a:xfrm>
                <a:off x="3180" y="2736"/>
                <a:ext cx="26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1" name="Rectangle 269"/>
              <p:cNvSpPr>
                <a:spLocks noChangeArrowheads="1"/>
              </p:cNvSpPr>
              <p:nvPr/>
            </p:nvSpPr>
            <p:spPr bwMode="auto">
              <a:xfrm>
                <a:off x="3443" y="273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2" name="Line 270"/>
              <p:cNvSpPr>
                <a:spLocks noChangeShapeType="1"/>
              </p:cNvSpPr>
              <p:nvPr/>
            </p:nvSpPr>
            <p:spPr bwMode="auto">
              <a:xfrm>
                <a:off x="3443" y="2736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3" name="Line 271"/>
              <p:cNvSpPr>
                <a:spLocks noChangeShapeType="1"/>
              </p:cNvSpPr>
              <p:nvPr/>
            </p:nvSpPr>
            <p:spPr bwMode="auto">
              <a:xfrm>
                <a:off x="3443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4" name="Rectangle 272"/>
              <p:cNvSpPr>
                <a:spLocks noChangeArrowheads="1"/>
              </p:cNvSpPr>
              <p:nvPr/>
            </p:nvSpPr>
            <p:spPr bwMode="auto">
              <a:xfrm>
                <a:off x="3451" y="2736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5" name="Line 273"/>
              <p:cNvSpPr>
                <a:spLocks noChangeShapeType="1"/>
              </p:cNvSpPr>
              <p:nvPr/>
            </p:nvSpPr>
            <p:spPr bwMode="auto">
              <a:xfrm>
                <a:off x="3451" y="2736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6" name="Rectangle 274"/>
              <p:cNvSpPr>
                <a:spLocks noChangeArrowheads="1"/>
              </p:cNvSpPr>
              <p:nvPr/>
            </p:nvSpPr>
            <p:spPr bwMode="auto">
              <a:xfrm>
                <a:off x="3715" y="273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7" name="Line 275"/>
              <p:cNvSpPr>
                <a:spLocks noChangeShapeType="1"/>
              </p:cNvSpPr>
              <p:nvPr/>
            </p:nvSpPr>
            <p:spPr bwMode="auto">
              <a:xfrm>
                <a:off x="3715" y="273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8" name="Line 276"/>
              <p:cNvSpPr>
                <a:spLocks noChangeShapeType="1"/>
              </p:cNvSpPr>
              <p:nvPr/>
            </p:nvSpPr>
            <p:spPr bwMode="auto">
              <a:xfrm>
                <a:off x="3715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69" name="Rectangle 277"/>
              <p:cNvSpPr>
                <a:spLocks noChangeArrowheads="1"/>
              </p:cNvSpPr>
              <p:nvPr/>
            </p:nvSpPr>
            <p:spPr bwMode="auto">
              <a:xfrm>
                <a:off x="3722" y="2736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0" name="Line 278"/>
              <p:cNvSpPr>
                <a:spLocks noChangeShapeType="1"/>
              </p:cNvSpPr>
              <p:nvPr/>
            </p:nvSpPr>
            <p:spPr bwMode="auto">
              <a:xfrm>
                <a:off x="3722" y="2736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1" name="Rectangle 279"/>
              <p:cNvSpPr>
                <a:spLocks noChangeArrowheads="1"/>
              </p:cNvSpPr>
              <p:nvPr/>
            </p:nvSpPr>
            <p:spPr bwMode="auto">
              <a:xfrm>
                <a:off x="3986" y="273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2" name="Line 280"/>
              <p:cNvSpPr>
                <a:spLocks noChangeShapeType="1"/>
              </p:cNvSpPr>
              <p:nvPr/>
            </p:nvSpPr>
            <p:spPr bwMode="auto">
              <a:xfrm>
                <a:off x="3986" y="273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3" name="Line 281"/>
              <p:cNvSpPr>
                <a:spLocks noChangeShapeType="1"/>
              </p:cNvSpPr>
              <p:nvPr/>
            </p:nvSpPr>
            <p:spPr bwMode="auto">
              <a:xfrm>
                <a:off x="3986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4" name="Rectangle 282"/>
              <p:cNvSpPr>
                <a:spLocks noChangeArrowheads="1"/>
              </p:cNvSpPr>
              <p:nvPr/>
            </p:nvSpPr>
            <p:spPr bwMode="auto">
              <a:xfrm>
                <a:off x="3993" y="2736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5" name="Line 283"/>
              <p:cNvSpPr>
                <a:spLocks noChangeShapeType="1"/>
              </p:cNvSpPr>
              <p:nvPr/>
            </p:nvSpPr>
            <p:spPr bwMode="auto">
              <a:xfrm>
                <a:off x="3993" y="2736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6" name="Rectangle 284"/>
              <p:cNvSpPr>
                <a:spLocks noChangeArrowheads="1"/>
              </p:cNvSpPr>
              <p:nvPr/>
            </p:nvSpPr>
            <p:spPr bwMode="auto">
              <a:xfrm>
                <a:off x="4257" y="273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7" name="Line 285"/>
              <p:cNvSpPr>
                <a:spLocks noChangeShapeType="1"/>
              </p:cNvSpPr>
              <p:nvPr/>
            </p:nvSpPr>
            <p:spPr bwMode="auto">
              <a:xfrm>
                <a:off x="4257" y="273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8" name="Line 286"/>
              <p:cNvSpPr>
                <a:spLocks noChangeShapeType="1"/>
              </p:cNvSpPr>
              <p:nvPr/>
            </p:nvSpPr>
            <p:spPr bwMode="auto">
              <a:xfrm>
                <a:off x="4257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79" name="Rectangle 287"/>
              <p:cNvSpPr>
                <a:spLocks noChangeArrowheads="1"/>
              </p:cNvSpPr>
              <p:nvPr/>
            </p:nvSpPr>
            <p:spPr bwMode="auto">
              <a:xfrm>
                <a:off x="4257" y="273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0" name="Line 288"/>
              <p:cNvSpPr>
                <a:spLocks noChangeShapeType="1"/>
              </p:cNvSpPr>
              <p:nvPr/>
            </p:nvSpPr>
            <p:spPr bwMode="auto">
              <a:xfrm>
                <a:off x="4257" y="273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1" name="Line 289"/>
              <p:cNvSpPr>
                <a:spLocks noChangeShapeType="1"/>
              </p:cNvSpPr>
              <p:nvPr/>
            </p:nvSpPr>
            <p:spPr bwMode="auto">
              <a:xfrm>
                <a:off x="4257" y="2736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2" name="Rectangle 290"/>
              <p:cNvSpPr>
                <a:spLocks noChangeArrowheads="1"/>
              </p:cNvSpPr>
              <p:nvPr/>
            </p:nvSpPr>
            <p:spPr bwMode="auto">
              <a:xfrm>
                <a:off x="840" y="2744"/>
                <a:ext cx="8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3" name="Line 291"/>
              <p:cNvSpPr>
                <a:spLocks noChangeShapeType="1"/>
              </p:cNvSpPr>
              <p:nvPr/>
            </p:nvSpPr>
            <p:spPr bwMode="auto">
              <a:xfrm>
                <a:off x="840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4" name="Rectangle 292"/>
              <p:cNvSpPr>
                <a:spLocks noChangeArrowheads="1"/>
              </p:cNvSpPr>
              <p:nvPr/>
            </p:nvSpPr>
            <p:spPr bwMode="auto">
              <a:xfrm>
                <a:off x="1545" y="2744"/>
                <a:ext cx="8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5" name="Line 293"/>
              <p:cNvSpPr>
                <a:spLocks noChangeShapeType="1"/>
              </p:cNvSpPr>
              <p:nvPr/>
            </p:nvSpPr>
            <p:spPr bwMode="auto">
              <a:xfrm>
                <a:off x="1545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6" name="Rectangle 294"/>
              <p:cNvSpPr>
                <a:spLocks noChangeArrowheads="1"/>
              </p:cNvSpPr>
              <p:nvPr/>
            </p:nvSpPr>
            <p:spPr bwMode="auto">
              <a:xfrm>
                <a:off x="1816" y="2744"/>
                <a:ext cx="8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7" name="Line 295"/>
              <p:cNvSpPr>
                <a:spLocks noChangeShapeType="1"/>
              </p:cNvSpPr>
              <p:nvPr/>
            </p:nvSpPr>
            <p:spPr bwMode="auto">
              <a:xfrm>
                <a:off x="1816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8" name="Rectangle 296"/>
              <p:cNvSpPr>
                <a:spLocks noChangeArrowheads="1"/>
              </p:cNvSpPr>
              <p:nvPr/>
            </p:nvSpPr>
            <p:spPr bwMode="auto">
              <a:xfrm>
                <a:off x="2088" y="2744"/>
                <a:ext cx="7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89" name="Line 297"/>
              <p:cNvSpPr>
                <a:spLocks noChangeShapeType="1"/>
              </p:cNvSpPr>
              <p:nvPr/>
            </p:nvSpPr>
            <p:spPr bwMode="auto">
              <a:xfrm>
                <a:off x="2088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0" name="Rectangle 298"/>
              <p:cNvSpPr>
                <a:spLocks noChangeArrowheads="1"/>
              </p:cNvSpPr>
              <p:nvPr/>
            </p:nvSpPr>
            <p:spPr bwMode="auto">
              <a:xfrm>
                <a:off x="2359" y="2744"/>
                <a:ext cx="7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1" name="Line 299"/>
              <p:cNvSpPr>
                <a:spLocks noChangeShapeType="1"/>
              </p:cNvSpPr>
              <p:nvPr/>
            </p:nvSpPr>
            <p:spPr bwMode="auto">
              <a:xfrm>
                <a:off x="2359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2" name="Rectangle 300"/>
              <p:cNvSpPr>
                <a:spLocks noChangeArrowheads="1"/>
              </p:cNvSpPr>
              <p:nvPr/>
            </p:nvSpPr>
            <p:spPr bwMode="auto">
              <a:xfrm>
                <a:off x="2630" y="2744"/>
                <a:ext cx="7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3" name="Line 301"/>
              <p:cNvSpPr>
                <a:spLocks noChangeShapeType="1"/>
              </p:cNvSpPr>
              <p:nvPr/>
            </p:nvSpPr>
            <p:spPr bwMode="auto">
              <a:xfrm>
                <a:off x="2630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4" name="Rectangle 302"/>
              <p:cNvSpPr>
                <a:spLocks noChangeArrowheads="1"/>
              </p:cNvSpPr>
              <p:nvPr/>
            </p:nvSpPr>
            <p:spPr bwMode="auto">
              <a:xfrm>
                <a:off x="2901" y="2744"/>
                <a:ext cx="7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5" name="Line 303"/>
              <p:cNvSpPr>
                <a:spLocks noChangeShapeType="1"/>
              </p:cNvSpPr>
              <p:nvPr/>
            </p:nvSpPr>
            <p:spPr bwMode="auto">
              <a:xfrm>
                <a:off x="2901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6" name="Rectangle 304"/>
              <p:cNvSpPr>
                <a:spLocks noChangeArrowheads="1"/>
              </p:cNvSpPr>
              <p:nvPr/>
            </p:nvSpPr>
            <p:spPr bwMode="auto">
              <a:xfrm>
                <a:off x="3172" y="2744"/>
                <a:ext cx="8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7" name="Line 305"/>
              <p:cNvSpPr>
                <a:spLocks noChangeShapeType="1"/>
              </p:cNvSpPr>
              <p:nvPr/>
            </p:nvSpPr>
            <p:spPr bwMode="auto">
              <a:xfrm>
                <a:off x="3172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8" name="Rectangle 306"/>
              <p:cNvSpPr>
                <a:spLocks noChangeArrowheads="1"/>
              </p:cNvSpPr>
              <p:nvPr/>
            </p:nvSpPr>
            <p:spPr bwMode="auto">
              <a:xfrm>
                <a:off x="3443" y="2744"/>
                <a:ext cx="8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299" name="Line 307"/>
              <p:cNvSpPr>
                <a:spLocks noChangeShapeType="1"/>
              </p:cNvSpPr>
              <p:nvPr/>
            </p:nvSpPr>
            <p:spPr bwMode="auto">
              <a:xfrm>
                <a:off x="3443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00" name="Rectangle 308"/>
              <p:cNvSpPr>
                <a:spLocks noChangeArrowheads="1"/>
              </p:cNvSpPr>
              <p:nvPr/>
            </p:nvSpPr>
            <p:spPr bwMode="auto">
              <a:xfrm>
                <a:off x="3715" y="2744"/>
                <a:ext cx="7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01" name="Line 309"/>
              <p:cNvSpPr>
                <a:spLocks noChangeShapeType="1"/>
              </p:cNvSpPr>
              <p:nvPr/>
            </p:nvSpPr>
            <p:spPr bwMode="auto">
              <a:xfrm>
                <a:off x="3715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02" name="Rectangle 310"/>
              <p:cNvSpPr>
                <a:spLocks noChangeArrowheads="1"/>
              </p:cNvSpPr>
              <p:nvPr/>
            </p:nvSpPr>
            <p:spPr bwMode="auto">
              <a:xfrm>
                <a:off x="3986" y="2744"/>
                <a:ext cx="7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03" name="Line 311"/>
              <p:cNvSpPr>
                <a:spLocks noChangeShapeType="1"/>
              </p:cNvSpPr>
              <p:nvPr/>
            </p:nvSpPr>
            <p:spPr bwMode="auto">
              <a:xfrm>
                <a:off x="3986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04" name="Rectangle 312"/>
              <p:cNvSpPr>
                <a:spLocks noChangeArrowheads="1"/>
              </p:cNvSpPr>
              <p:nvPr/>
            </p:nvSpPr>
            <p:spPr bwMode="auto">
              <a:xfrm>
                <a:off x="4257" y="2744"/>
                <a:ext cx="7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05" name="Line 313"/>
              <p:cNvSpPr>
                <a:spLocks noChangeShapeType="1"/>
              </p:cNvSpPr>
              <p:nvPr/>
            </p:nvSpPr>
            <p:spPr bwMode="auto">
              <a:xfrm>
                <a:off x="4257" y="2744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06" name="Rectangle 314"/>
              <p:cNvSpPr>
                <a:spLocks noChangeArrowheads="1"/>
              </p:cNvSpPr>
              <p:nvPr/>
            </p:nvSpPr>
            <p:spPr bwMode="auto">
              <a:xfrm>
                <a:off x="971" y="2998"/>
                <a:ext cx="162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2000" i="1">
                    <a:latin typeface="Times New Roman" pitchFamily="18" charset="0"/>
                  </a:rPr>
                  <a:t>dfn</a:t>
                </a:r>
                <a:endParaRPr lang="en-US" altLang="ko-KR" sz="2000">
                  <a:latin typeface="Times New Roman" pitchFamily="18" charset="0"/>
                </a:endParaRPr>
              </a:p>
            </p:txBody>
          </p:sp>
          <p:sp>
            <p:nvSpPr>
              <p:cNvPr id="85307" name="Rectangle 315"/>
              <p:cNvSpPr>
                <a:spLocks noChangeArrowheads="1"/>
              </p:cNvSpPr>
              <p:nvPr/>
            </p:nvSpPr>
            <p:spPr bwMode="auto">
              <a:xfrm>
                <a:off x="1172" y="2998"/>
                <a:ext cx="39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08" name="Rectangle 316"/>
              <p:cNvSpPr>
                <a:spLocks noChangeArrowheads="1"/>
              </p:cNvSpPr>
              <p:nvPr/>
            </p:nvSpPr>
            <p:spPr bwMode="auto">
              <a:xfrm>
                <a:off x="1683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4</a:t>
                </a:r>
              </a:p>
            </p:txBody>
          </p:sp>
          <p:sp>
            <p:nvSpPr>
              <p:cNvPr id="85309" name="Rectangle 317"/>
              <p:cNvSpPr>
                <a:spLocks noChangeArrowheads="1"/>
              </p:cNvSpPr>
              <p:nvPr/>
            </p:nvSpPr>
            <p:spPr bwMode="auto">
              <a:xfrm>
                <a:off x="1771" y="2998"/>
                <a:ext cx="3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10" name="Rectangle 318"/>
              <p:cNvSpPr>
                <a:spLocks noChangeArrowheads="1"/>
              </p:cNvSpPr>
              <p:nvPr/>
            </p:nvSpPr>
            <p:spPr bwMode="auto">
              <a:xfrm>
                <a:off x="1954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3</a:t>
                </a:r>
              </a:p>
            </p:txBody>
          </p:sp>
          <p:sp>
            <p:nvSpPr>
              <p:cNvPr id="85311" name="Rectangle 319"/>
              <p:cNvSpPr>
                <a:spLocks noChangeArrowheads="1"/>
              </p:cNvSpPr>
              <p:nvPr/>
            </p:nvSpPr>
            <p:spPr bwMode="auto">
              <a:xfrm>
                <a:off x="2043" y="2998"/>
                <a:ext cx="3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12" name="Rectangle 320"/>
              <p:cNvSpPr>
                <a:spLocks noChangeArrowheads="1"/>
              </p:cNvSpPr>
              <p:nvPr/>
            </p:nvSpPr>
            <p:spPr bwMode="auto">
              <a:xfrm>
                <a:off x="2227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2</a:t>
                </a:r>
              </a:p>
            </p:txBody>
          </p:sp>
          <p:sp>
            <p:nvSpPr>
              <p:cNvPr id="85313" name="Rectangle 321"/>
              <p:cNvSpPr>
                <a:spLocks noChangeArrowheads="1"/>
              </p:cNvSpPr>
              <p:nvPr/>
            </p:nvSpPr>
            <p:spPr bwMode="auto">
              <a:xfrm>
                <a:off x="2313" y="2998"/>
                <a:ext cx="3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14" name="Rectangle 322"/>
              <p:cNvSpPr>
                <a:spLocks noChangeArrowheads="1"/>
              </p:cNvSpPr>
              <p:nvPr/>
            </p:nvSpPr>
            <p:spPr bwMode="auto">
              <a:xfrm>
                <a:off x="2496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0</a:t>
                </a:r>
              </a:p>
            </p:txBody>
          </p:sp>
          <p:sp>
            <p:nvSpPr>
              <p:cNvPr id="85315" name="Rectangle 323"/>
              <p:cNvSpPr>
                <a:spLocks noChangeArrowheads="1"/>
              </p:cNvSpPr>
              <p:nvPr/>
            </p:nvSpPr>
            <p:spPr bwMode="auto">
              <a:xfrm>
                <a:off x="2585" y="2998"/>
                <a:ext cx="3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16" name="Rectangle 324"/>
              <p:cNvSpPr>
                <a:spLocks noChangeArrowheads="1"/>
              </p:cNvSpPr>
              <p:nvPr/>
            </p:nvSpPr>
            <p:spPr bwMode="auto">
              <a:xfrm>
                <a:off x="2779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1</a:t>
                </a:r>
              </a:p>
            </p:txBody>
          </p:sp>
          <p:sp>
            <p:nvSpPr>
              <p:cNvPr id="85317" name="Rectangle 325"/>
              <p:cNvSpPr>
                <a:spLocks noChangeArrowheads="1"/>
              </p:cNvSpPr>
              <p:nvPr/>
            </p:nvSpPr>
            <p:spPr bwMode="auto">
              <a:xfrm>
                <a:off x="2855" y="2998"/>
                <a:ext cx="3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18" name="Rectangle 326"/>
              <p:cNvSpPr>
                <a:spLocks noChangeArrowheads="1"/>
              </p:cNvSpPr>
              <p:nvPr/>
            </p:nvSpPr>
            <p:spPr bwMode="auto">
              <a:xfrm>
                <a:off x="3038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5</a:t>
                </a:r>
              </a:p>
            </p:txBody>
          </p:sp>
          <p:sp>
            <p:nvSpPr>
              <p:cNvPr id="85319" name="Rectangle 327"/>
              <p:cNvSpPr>
                <a:spLocks noChangeArrowheads="1"/>
              </p:cNvSpPr>
              <p:nvPr/>
            </p:nvSpPr>
            <p:spPr bwMode="auto">
              <a:xfrm>
                <a:off x="3128" y="2998"/>
                <a:ext cx="39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20" name="Rectangle 328"/>
              <p:cNvSpPr>
                <a:spLocks noChangeArrowheads="1"/>
              </p:cNvSpPr>
              <p:nvPr/>
            </p:nvSpPr>
            <p:spPr bwMode="auto">
              <a:xfrm>
                <a:off x="3311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6</a:t>
                </a:r>
              </a:p>
            </p:txBody>
          </p:sp>
          <p:sp>
            <p:nvSpPr>
              <p:cNvPr id="85321" name="Rectangle 329"/>
              <p:cNvSpPr>
                <a:spLocks noChangeArrowheads="1"/>
              </p:cNvSpPr>
              <p:nvPr/>
            </p:nvSpPr>
            <p:spPr bwMode="auto">
              <a:xfrm>
                <a:off x="3398" y="2998"/>
                <a:ext cx="3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22" name="Rectangle 330"/>
              <p:cNvSpPr>
                <a:spLocks noChangeArrowheads="1"/>
              </p:cNvSpPr>
              <p:nvPr/>
            </p:nvSpPr>
            <p:spPr bwMode="auto">
              <a:xfrm>
                <a:off x="3582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7</a:t>
                </a:r>
              </a:p>
            </p:txBody>
          </p:sp>
          <p:sp>
            <p:nvSpPr>
              <p:cNvPr id="85323" name="Rectangle 331"/>
              <p:cNvSpPr>
                <a:spLocks noChangeArrowheads="1"/>
              </p:cNvSpPr>
              <p:nvPr/>
            </p:nvSpPr>
            <p:spPr bwMode="auto">
              <a:xfrm>
                <a:off x="3669" y="2998"/>
                <a:ext cx="3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24" name="Rectangle 332"/>
              <p:cNvSpPr>
                <a:spLocks noChangeArrowheads="1"/>
              </p:cNvSpPr>
              <p:nvPr/>
            </p:nvSpPr>
            <p:spPr bwMode="auto">
              <a:xfrm>
                <a:off x="3854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9</a:t>
                </a:r>
              </a:p>
            </p:txBody>
          </p:sp>
          <p:sp>
            <p:nvSpPr>
              <p:cNvPr id="85325" name="Rectangle 333"/>
              <p:cNvSpPr>
                <a:spLocks noChangeArrowheads="1"/>
              </p:cNvSpPr>
              <p:nvPr/>
            </p:nvSpPr>
            <p:spPr bwMode="auto">
              <a:xfrm>
                <a:off x="3940" y="2998"/>
                <a:ext cx="3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26" name="Rectangle 334"/>
              <p:cNvSpPr>
                <a:spLocks noChangeArrowheads="1"/>
              </p:cNvSpPr>
              <p:nvPr/>
            </p:nvSpPr>
            <p:spPr bwMode="auto">
              <a:xfrm>
                <a:off x="4125" y="2998"/>
                <a:ext cx="71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>
                    <a:latin typeface="Consolas" pitchFamily="49" charset="0"/>
                  </a:rPr>
                  <a:t>8</a:t>
                </a:r>
              </a:p>
            </p:txBody>
          </p:sp>
          <p:sp>
            <p:nvSpPr>
              <p:cNvPr id="85327" name="Rectangle 335"/>
              <p:cNvSpPr>
                <a:spLocks noChangeArrowheads="1"/>
              </p:cNvSpPr>
              <p:nvPr/>
            </p:nvSpPr>
            <p:spPr bwMode="auto">
              <a:xfrm>
                <a:off x="4211" y="2998"/>
                <a:ext cx="39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2000"/>
                  <a:t> </a:t>
                </a:r>
              </a:p>
            </p:txBody>
          </p:sp>
          <p:sp>
            <p:nvSpPr>
              <p:cNvPr id="85328" name="Rectangle 336"/>
              <p:cNvSpPr>
                <a:spLocks noChangeArrowheads="1"/>
              </p:cNvSpPr>
              <p:nvPr/>
            </p:nvSpPr>
            <p:spPr bwMode="auto">
              <a:xfrm>
                <a:off x="840" y="29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29" name="Line 337"/>
              <p:cNvSpPr>
                <a:spLocks noChangeShapeType="1"/>
              </p:cNvSpPr>
              <p:nvPr/>
            </p:nvSpPr>
            <p:spPr bwMode="auto">
              <a:xfrm>
                <a:off x="840" y="2982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0" name="Line 338"/>
              <p:cNvSpPr>
                <a:spLocks noChangeShapeType="1"/>
              </p:cNvSpPr>
              <p:nvPr/>
            </p:nvSpPr>
            <p:spPr bwMode="auto">
              <a:xfrm>
                <a:off x="840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1" name="Rectangle 339"/>
              <p:cNvSpPr>
                <a:spLocks noChangeArrowheads="1"/>
              </p:cNvSpPr>
              <p:nvPr/>
            </p:nvSpPr>
            <p:spPr bwMode="auto">
              <a:xfrm>
                <a:off x="848" y="2982"/>
                <a:ext cx="69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2" name="Line 340"/>
              <p:cNvSpPr>
                <a:spLocks noChangeShapeType="1"/>
              </p:cNvSpPr>
              <p:nvPr/>
            </p:nvSpPr>
            <p:spPr bwMode="auto">
              <a:xfrm>
                <a:off x="848" y="2982"/>
                <a:ext cx="6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3" name="Rectangle 341"/>
              <p:cNvSpPr>
                <a:spLocks noChangeArrowheads="1"/>
              </p:cNvSpPr>
              <p:nvPr/>
            </p:nvSpPr>
            <p:spPr bwMode="auto">
              <a:xfrm>
                <a:off x="1545" y="29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4" name="Line 342"/>
              <p:cNvSpPr>
                <a:spLocks noChangeShapeType="1"/>
              </p:cNvSpPr>
              <p:nvPr/>
            </p:nvSpPr>
            <p:spPr bwMode="auto">
              <a:xfrm>
                <a:off x="1545" y="2982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5" name="Line 343"/>
              <p:cNvSpPr>
                <a:spLocks noChangeShapeType="1"/>
              </p:cNvSpPr>
              <p:nvPr/>
            </p:nvSpPr>
            <p:spPr bwMode="auto">
              <a:xfrm>
                <a:off x="1545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6" name="Rectangle 344"/>
              <p:cNvSpPr>
                <a:spLocks noChangeArrowheads="1"/>
              </p:cNvSpPr>
              <p:nvPr/>
            </p:nvSpPr>
            <p:spPr bwMode="auto">
              <a:xfrm>
                <a:off x="1553" y="2982"/>
                <a:ext cx="263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7" name="Line 345"/>
              <p:cNvSpPr>
                <a:spLocks noChangeShapeType="1"/>
              </p:cNvSpPr>
              <p:nvPr/>
            </p:nvSpPr>
            <p:spPr bwMode="auto">
              <a:xfrm>
                <a:off x="1553" y="2982"/>
                <a:ext cx="26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8" name="Rectangle 346"/>
              <p:cNvSpPr>
                <a:spLocks noChangeArrowheads="1"/>
              </p:cNvSpPr>
              <p:nvPr/>
            </p:nvSpPr>
            <p:spPr bwMode="auto">
              <a:xfrm>
                <a:off x="1816" y="29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39" name="Line 347"/>
              <p:cNvSpPr>
                <a:spLocks noChangeShapeType="1"/>
              </p:cNvSpPr>
              <p:nvPr/>
            </p:nvSpPr>
            <p:spPr bwMode="auto">
              <a:xfrm>
                <a:off x="1816" y="2982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0" name="Line 348"/>
              <p:cNvSpPr>
                <a:spLocks noChangeShapeType="1"/>
              </p:cNvSpPr>
              <p:nvPr/>
            </p:nvSpPr>
            <p:spPr bwMode="auto">
              <a:xfrm>
                <a:off x="1816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1" name="Rectangle 349"/>
              <p:cNvSpPr>
                <a:spLocks noChangeArrowheads="1"/>
              </p:cNvSpPr>
              <p:nvPr/>
            </p:nvSpPr>
            <p:spPr bwMode="auto">
              <a:xfrm>
                <a:off x="1824" y="2982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2" name="Line 350"/>
              <p:cNvSpPr>
                <a:spLocks noChangeShapeType="1"/>
              </p:cNvSpPr>
              <p:nvPr/>
            </p:nvSpPr>
            <p:spPr bwMode="auto">
              <a:xfrm>
                <a:off x="1824" y="2982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3" name="Rectangle 351"/>
              <p:cNvSpPr>
                <a:spLocks noChangeArrowheads="1"/>
              </p:cNvSpPr>
              <p:nvPr/>
            </p:nvSpPr>
            <p:spPr bwMode="auto">
              <a:xfrm>
                <a:off x="2088" y="298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4" name="Line 352"/>
              <p:cNvSpPr>
                <a:spLocks noChangeShapeType="1"/>
              </p:cNvSpPr>
              <p:nvPr/>
            </p:nvSpPr>
            <p:spPr bwMode="auto">
              <a:xfrm>
                <a:off x="2088" y="298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5" name="Line 353"/>
              <p:cNvSpPr>
                <a:spLocks noChangeShapeType="1"/>
              </p:cNvSpPr>
              <p:nvPr/>
            </p:nvSpPr>
            <p:spPr bwMode="auto">
              <a:xfrm>
                <a:off x="2088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6" name="Rectangle 354"/>
              <p:cNvSpPr>
                <a:spLocks noChangeArrowheads="1"/>
              </p:cNvSpPr>
              <p:nvPr/>
            </p:nvSpPr>
            <p:spPr bwMode="auto">
              <a:xfrm>
                <a:off x="2095" y="2982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7" name="Line 355"/>
              <p:cNvSpPr>
                <a:spLocks noChangeShapeType="1"/>
              </p:cNvSpPr>
              <p:nvPr/>
            </p:nvSpPr>
            <p:spPr bwMode="auto">
              <a:xfrm>
                <a:off x="2095" y="2982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8" name="Rectangle 356"/>
              <p:cNvSpPr>
                <a:spLocks noChangeArrowheads="1"/>
              </p:cNvSpPr>
              <p:nvPr/>
            </p:nvSpPr>
            <p:spPr bwMode="auto">
              <a:xfrm>
                <a:off x="2359" y="298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49" name="Line 357"/>
              <p:cNvSpPr>
                <a:spLocks noChangeShapeType="1"/>
              </p:cNvSpPr>
              <p:nvPr/>
            </p:nvSpPr>
            <p:spPr bwMode="auto">
              <a:xfrm>
                <a:off x="2359" y="298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0" name="Line 358"/>
              <p:cNvSpPr>
                <a:spLocks noChangeShapeType="1"/>
              </p:cNvSpPr>
              <p:nvPr/>
            </p:nvSpPr>
            <p:spPr bwMode="auto">
              <a:xfrm>
                <a:off x="2359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1" name="Rectangle 359"/>
              <p:cNvSpPr>
                <a:spLocks noChangeArrowheads="1"/>
              </p:cNvSpPr>
              <p:nvPr/>
            </p:nvSpPr>
            <p:spPr bwMode="auto">
              <a:xfrm>
                <a:off x="2366" y="2982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2" name="Line 360"/>
              <p:cNvSpPr>
                <a:spLocks noChangeShapeType="1"/>
              </p:cNvSpPr>
              <p:nvPr/>
            </p:nvSpPr>
            <p:spPr bwMode="auto">
              <a:xfrm>
                <a:off x="2366" y="2982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3" name="Rectangle 361"/>
              <p:cNvSpPr>
                <a:spLocks noChangeArrowheads="1"/>
              </p:cNvSpPr>
              <p:nvPr/>
            </p:nvSpPr>
            <p:spPr bwMode="auto">
              <a:xfrm>
                <a:off x="2630" y="298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4" name="Line 362"/>
              <p:cNvSpPr>
                <a:spLocks noChangeShapeType="1"/>
              </p:cNvSpPr>
              <p:nvPr/>
            </p:nvSpPr>
            <p:spPr bwMode="auto">
              <a:xfrm>
                <a:off x="2630" y="298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5" name="Line 363"/>
              <p:cNvSpPr>
                <a:spLocks noChangeShapeType="1"/>
              </p:cNvSpPr>
              <p:nvPr/>
            </p:nvSpPr>
            <p:spPr bwMode="auto">
              <a:xfrm>
                <a:off x="2630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6" name="Rectangle 364"/>
              <p:cNvSpPr>
                <a:spLocks noChangeArrowheads="1"/>
              </p:cNvSpPr>
              <p:nvPr/>
            </p:nvSpPr>
            <p:spPr bwMode="auto">
              <a:xfrm>
                <a:off x="2637" y="2982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7" name="Line 365"/>
              <p:cNvSpPr>
                <a:spLocks noChangeShapeType="1"/>
              </p:cNvSpPr>
              <p:nvPr/>
            </p:nvSpPr>
            <p:spPr bwMode="auto">
              <a:xfrm>
                <a:off x="2637" y="2982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8" name="Rectangle 366"/>
              <p:cNvSpPr>
                <a:spLocks noChangeArrowheads="1"/>
              </p:cNvSpPr>
              <p:nvPr/>
            </p:nvSpPr>
            <p:spPr bwMode="auto">
              <a:xfrm>
                <a:off x="2901" y="298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59" name="Line 367"/>
              <p:cNvSpPr>
                <a:spLocks noChangeShapeType="1"/>
              </p:cNvSpPr>
              <p:nvPr/>
            </p:nvSpPr>
            <p:spPr bwMode="auto">
              <a:xfrm>
                <a:off x="2901" y="298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0" name="Line 368"/>
              <p:cNvSpPr>
                <a:spLocks noChangeShapeType="1"/>
              </p:cNvSpPr>
              <p:nvPr/>
            </p:nvSpPr>
            <p:spPr bwMode="auto">
              <a:xfrm>
                <a:off x="2901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1" name="Rectangle 369"/>
              <p:cNvSpPr>
                <a:spLocks noChangeArrowheads="1"/>
              </p:cNvSpPr>
              <p:nvPr/>
            </p:nvSpPr>
            <p:spPr bwMode="auto">
              <a:xfrm>
                <a:off x="2908" y="2982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2" name="Line 370"/>
              <p:cNvSpPr>
                <a:spLocks noChangeShapeType="1"/>
              </p:cNvSpPr>
              <p:nvPr/>
            </p:nvSpPr>
            <p:spPr bwMode="auto">
              <a:xfrm>
                <a:off x="2908" y="2982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3" name="Rectangle 371"/>
              <p:cNvSpPr>
                <a:spLocks noChangeArrowheads="1"/>
              </p:cNvSpPr>
              <p:nvPr/>
            </p:nvSpPr>
            <p:spPr bwMode="auto">
              <a:xfrm>
                <a:off x="3172" y="29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4" name="Line 372"/>
              <p:cNvSpPr>
                <a:spLocks noChangeShapeType="1"/>
              </p:cNvSpPr>
              <p:nvPr/>
            </p:nvSpPr>
            <p:spPr bwMode="auto">
              <a:xfrm>
                <a:off x="3172" y="2982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5" name="Line 373"/>
              <p:cNvSpPr>
                <a:spLocks noChangeShapeType="1"/>
              </p:cNvSpPr>
              <p:nvPr/>
            </p:nvSpPr>
            <p:spPr bwMode="auto">
              <a:xfrm>
                <a:off x="3172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6" name="Rectangle 374"/>
              <p:cNvSpPr>
                <a:spLocks noChangeArrowheads="1"/>
              </p:cNvSpPr>
              <p:nvPr/>
            </p:nvSpPr>
            <p:spPr bwMode="auto">
              <a:xfrm>
                <a:off x="3180" y="2982"/>
                <a:ext cx="263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7" name="Line 375"/>
              <p:cNvSpPr>
                <a:spLocks noChangeShapeType="1"/>
              </p:cNvSpPr>
              <p:nvPr/>
            </p:nvSpPr>
            <p:spPr bwMode="auto">
              <a:xfrm>
                <a:off x="3180" y="2982"/>
                <a:ext cx="26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8" name="Rectangle 376"/>
              <p:cNvSpPr>
                <a:spLocks noChangeArrowheads="1"/>
              </p:cNvSpPr>
              <p:nvPr/>
            </p:nvSpPr>
            <p:spPr bwMode="auto">
              <a:xfrm>
                <a:off x="3443" y="29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69" name="Line 377"/>
              <p:cNvSpPr>
                <a:spLocks noChangeShapeType="1"/>
              </p:cNvSpPr>
              <p:nvPr/>
            </p:nvSpPr>
            <p:spPr bwMode="auto">
              <a:xfrm>
                <a:off x="3443" y="2982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0" name="Line 378"/>
              <p:cNvSpPr>
                <a:spLocks noChangeShapeType="1"/>
              </p:cNvSpPr>
              <p:nvPr/>
            </p:nvSpPr>
            <p:spPr bwMode="auto">
              <a:xfrm>
                <a:off x="3443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1" name="Rectangle 379"/>
              <p:cNvSpPr>
                <a:spLocks noChangeArrowheads="1"/>
              </p:cNvSpPr>
              <p:nvPr/>
            </p:nvSpPr>
            <p:spPr bwMode="auto">
              <a:xfrm>
                <a:off x="3451" y="2982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2" name="Line 380"/>
              <p:cNvSpPr>
                <a:spLocks noChangeShapeType="1"/>
              </p:cNvSpPr>
              <p:nvPr/>
            </p:nvSpPr>
            <p:spPr bwMode="auto">
              <a:xfrm>
                <a:off x="3451" y="2982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3" name="Rectangle 381"/>
              <p:cNvSpPr>
                <a:spLocks noChangeArrowheads="1"/>
              </p:cNvSpPr>
              <p:nvPr/>
            </p:nvSpPr>
            <p:spPr bwMode="auto">
              <a:xfrm>
                <a:off x="3715" y="298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4" name="Line 382"/>
              <p:cNvSpPr>
                <a:spLocks noChangeShapeType="1"/>
              </p:cNvSpPr>
              <p:nvPr/>
            </p:nvSpPr>
            <p:spPr bwMode="auto">
              <a:xfrm>
                <a:off x="3715" y="298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5" name="Line 383"/>
              <p:cNvSpPr>
                <a:spLocks noChangeShapeType="1"/>
              </p:cNvSpPr>
              <p:nvPr/>
            </p:nvSpPr>
            <p:spPr bwMode="auto">
              <a:xfrm>
                <a:off x="3715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6" name="Rectangle 384"/>
              <p:cNvSpPr>
                <a:spLocks noChangeArrowheads="1"/>
              </p:cNvSpPr>
              <p:nvPr/>
            </p:nvSpPr>
            <p:spPr bwMode="auto">
              <a:xfrm>
                <a:off x="3722" y="2982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7" name="Line 385"/>
              <p:cNvSpPr>
                <a:spLocks noChangeShapeType="1"/>
              </p:cNvSpPr>
              <p:nvPr/>
            </p:nvSpPr>
            <p:spPr bwMode="auto">
              <a:xfrm>
                <a:off x="3722" y="2982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8" name="Rectangle 386"/>
              <p:cNvSpPr>
                <a:spLocks noChangeArrowheads="1"/>
              </p:cNvSpPr>
              <p:nvPr/>
            </p:nvSpPr>
            <p:spPr bwMode="auto">
              <a:xfrm>
                <a:off x="3986" y="298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79" name="Line 387"/>
              <p:cNvSpPr>
                <a:spLocks noChangeShapeType="1"/>
              </p:cNvSpPr>
              <p:nvPr/>
            </p:nvSpPr>
            <p:spPr bwMode="auto">
              <a:xfrm>
                <a:off x="3986" y="298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0" name="Line 388"/>
              <p:cNvSpPr>
                <a:spLocks noChangeShapeType="1"/>
              </p:cNvSpPr>
              <p:nvPr/>
            </p:nvSpPr>
            <p:spPr bwMode="auto">
              <a:xfrm>
                <a:off x="3986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1" name="Rectangle 389"/>
              <p:cNvSpPr>
                <a:spLocks noChangeArrowheads="1"/>
              </p:cNvSpPr>
              <p:nvPr/>
            </p:nvSpPr>
            <p:spPr bwMode="auto">
              <a:xfrm>
                <a:off x="3993" y="2982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2" name="Line 390"/>
              <p:cNvSpPr>
                <a:spLocks noChangeShapeType="1"/>
              </p:cNvSpPr>
              <p:nvPr/>
            </p:nvSpPr>
            <p:spPr bwMode="auto">
              <a:xfrm>
                <a:off x="3993" y="2982"/>
                <a:ext cx="2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3" name="Rectangle 391"/>
              <p:cNvSpPr>
                <a:spLocks noChangeArrowheads="1"/>
              </p:cNvSpPr>
              <p:nvPr/>
            </p:nvSpPr>
            <p:spPr bwMode="auto">
              <a:xfrm>
                <a:off x="4257" y="298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4" name="Line 392"/>
              <p:cNvSpPr>
                <a:spLocks noChangeShapeType="1"/>
              </p:cNvSpPr>
              <p:nvPr/>
            </p:nvSpPr>
            <p:spPr bwMode="auto">
              <a:xfrm>
                <a:off x="4257" y="298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5" name="Line 393"/>
              <p:cNvSpPr>
                <a:spLocks noChangeShapeType="1"/>
              </p:cNvSpPr>
              <p:nvPr/>
            </p:nvSpPr>
            <p:spPr bwMode="auto">
              <a:xfrm>
                <a:off x="4257" y="2982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6" name="Rectangle 394"/>
              <p:cNvSpPr>
                <a:spLocks noChangeArrowheads="1"/>
              </p:cNvSpPr>
              <p:nvPr/>
            </p:nvSpPr>
            <p:spPr bwMode="auto">
              <a:xfrm>
                <a:off x="840" y="2990"/>
                <a:ext cx="8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7" name="Line 395"/>
              <p:cNvSpPr>
                <a:spLocks noChangeShapeType="1"/>
              </p:cNvSpPr>
              <p:nvPr/>
            </p:nvSpPr>
            <p:spPr bwMode="auto">
              <a:xfrm>
                <a:off x="840" y="2990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8" name="Rectangle 396"/>
              <p:cNvSpPr>
                <a:spLocks noChangeArrowheads="1"/>
              </p:cNvSpPr>
              <p:nvPr/>
            </p:nvSpPr>
            <p:spPr bwMode="auto">
              <a:xfrm>
                <a:off x="1545" y="2990"/>
                <a:ext cx="8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89" name="Line 397"/>
              <p:cNvSpPr>
                <a:spLocks noChangeShapeType="1"/>
              </p:cNvSpPr>
              <p:nvPr/>
            </p:nvSpPr>
            <p:spPr bwMode="auto">
              <a:xfrm>
                <a:off x="1545" y="2990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90" name="Rectangle 398"/>
              <p:cNvSpPr>
                <a:spLocks noChangeArrowheads="1"/>
              </p:cNvSpPr>
              <p:nvPr/>
            </p:nvSpPr>
            <p:spPr bwMode="auto">
              <a:xfrm>
                <a:off x="1816" y="2990"/>
                <a:ext cx="8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91" name="Line 399"/>
              <p:cNvSpPr>
                <a:spLocks noChangeShapeType="1"/>
              </p:cNvSpPr>
              <p:nvPr/>
            </p:nvSpPr>
            <p:spPr bwMode="auto">
              <a:xfrm>
                <a:off x="1816" y="2990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92" name="Rectangle 400"/>
              <p:cNvSpPr>
                <a:spLocks noChangeArrowheads="1"/>
              </p:cNvSpPr>
              <p:nvPr/>
            </p:nvSpPr>
            <p:spPr bwMode="auto">
              <a:xfrm>
                <a:off x="2088" y="2990"/>
                <a:ext cx="7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93" name="Line 401"/>
              <p:cNvSpPr>
                <a:spLocks noChangeShapeType="1"/>
              </p:cNvSpPr>
              <p:nvPr/>
            </p:nvSpPr>
            <p:spPr bwMode="auto">
              <a:xfrm>
                <a:off x="2088" y="2990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94" name="Rectangle 402"/>
              <p:cNvSpPr>
                <a:spLocks noChangeArrowheads="1"/>
              </p:cNvSpPr>
              <p:nvPr/>
            </p:nvSpPr>
            <p:spPr bwMode="auto">
              <a:xfrm>
                <a:off x="2359" y="2990"/>
                <a:ext cx="7" cy="2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395" name="Line 403"/>
              <p:cNvSpPr>
                <a:spLocks noChangeShapeType="1"/>
              </p:cNvSpPr>
              <p:nvPr/>
            </p:nvSpPr>
            <p:spPr bwMode="auto">
              <a:xfrm>
                <a:off x="2359" y="2990"/>
                <a:ext cx="1" cy="2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5397" name="Rectangle 405"/>
            <p:cNvSpPr>
              <a:spLocks noChangeArrowheads="1"/>
            </p:cNvSpPr>
            <p:nvPr/>
          </p:nvSpPr>
          <p:spPr bwMode="auto">
            <a:xfrm>
              <a:off x="2630" y="2990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398" name="Line 406"/>
            <p:cNvSpPr>
              <a:spLocks noChangeShapeType="1"/>
            </p:cNvSpPr>
            <p:nvPr/>
          </p:nvSpPr>
          <p:spPr bwMode="auto">
            <a:xfrm>
              <a:off x="2630" y="299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399" name="Rectangle 407"/>
            <p:cNvSpPr>
              <a:spLocks noChangeArrowheads="1"/>
            </p:cNvSpPr>
            <p:nvPr/>
          </p:nvSpPr>
          <p:spPr bwMode="auto">
            <a:xfrm>
              <a:off x="2901" y="2990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0" name="Line 408"/>
            <p:cNvSpPr>
              <a:spLocks noChangeShapeType="1"/>
            </p:cNvSpPr>
            <p:nvPr/>
          </p:nvSpPr>
          <p:spPr bwMode="auto">
            <a:xfrm>
              <a:off x="2901" y="299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1" name="Rectangle 409"/>
            <p:cNvSpPr>
              <a:spLocks noChangeArrowheads="1"/>
            </p:cNvSpPr>
            <p:nvPr/>
          </p:nvSpPr>
          <p:spPr bwMode="auto">
            <a:xfrm>
              <a:off x="3172" y="2990"/>
              <a:ext cx="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2" name="Line 410"/>
            <p:cNvSpPr>
              <a:spLocks noChangeShapeType="1"/>
            </p:cNvSpPr>
            <p:nvPr/>
          </p:nvSpPr>
          <p:spPr bwMode="auto">
            <a:xfrm>
              <a:off x="3172" y="299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3" name="Rectangle 411"/>
            <p:cNvSpPr>
              <a:spLocks noChangeArrowheads="1"/>
            </p:cNvSpPr>
            <p:nvPr/>
          </p:nvSpPr>
          <p:spPr bwMode="auto">
            <a:xfrm>
              <a:off x="3443" y="2990"/>
              <a:ext cx="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4" name="Line 412"/>
            <p:cNvSpPr>
              <a:spLocks noChangeShapeType="1"/>
            </p:cNvSpPr>
            <p:nvPr/>
          </p:nvSpPr>
          <p:spPr bwMode="auto">
            <a:xfrm>
              <a:off x="3443" y="299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5" name="Rectangle 413"/>
            <p:cNvSpPr>
              <a:spLocks noChangeArrowheads="1"/>
            </p:cNvSpPr>
            <p:nvPr/>
          </p:nvSpPr>
          <p:spPr bwMode="auto">
            <a:xfrm>
              <a:off x="3715" y="2990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6" name="Line 414"/>
            <p:cNvSpPr>
              <a:spLocks noChangeShapeType="1"/>
            </p:cNvSpPr>
            <p:nvPr/>
          </p:nvSpPr>
          <p:spPr bwMode="auto">
            <a:xfrm>
              <a:off x="3715" y="299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7" name="Rectangle 415"/>
            <p:cNvSpPr>
              <a:spLocks noChangeArrowheads="1"/>
            </p:cNvSpPr>
            <p:nvPr/>
          </p:nvSpPr>
          <p:spPr bwMode="auto">
            <a:xfrm>
              <a:off x="3986" y="2990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8" name="Line 416"/>
            <p:cNvSpPr>
              <a:spLocks noChangeShapeType="1"/>
            </p:cNvSpPr>
            <p:nvPr/>
          </p:nvSpPr>
          <p:spPr bwMode="auto">
            <a:xfrm>
              <a:off x="3986" y="299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09" name="Rectangle 417"/>
            <p:cNvSpPr>
              <a:spLocks noChangeArrowheads="1"/>
            </p:cNvSpPr>
            <p:nvPr/>
          </p:nvSpPr>
          <p:spPr bwMode="auto">
            <a:xfrm>
              <a:off x="4257" y="2990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10" name="Line 418"/>
            <p:cNvSpPr>
              <a:spLocks noChangeShapeType="1"/>
            </p:cNvSpPr>
            <p:nvPr/>
          </p:nvSpPr>
          <p:spPr bwMode="auto">
            <a:xfrm>
              <a:off x="4257" y="299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11" name="Rectangle 419"/>
            <p:cNvSpPr>
              <a:spLocks noChangeArrowheads="1"/>
            </p:cNvSpPr>
            <p:nvPr/>
          </p:nvSpPr>
          <p:spPr bwMode="auto">
            <a:xfrm>
              <a:off x="977" y="3244"/>
              <a:ext cx="184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 i="1">
                  <a:latin typeface="Times New Roman" pitchFamily="18" charset="0"/>
                </a:rPr>
                <a:t>low</a:t>
              </a:r>
              <a:endParaRPr lang="en-US" altLang="ko-KR" sz="2000">
                <a:latin typeface="Times New Roman" pitchFamily="18" charset="0"/>
              </a:endParaRPr>
            </a:p>
          </p:txBody>
        </p:sp>
        <p:sp>
          <p:nvSpPr>
            <p:cNvPr id="85412" name="Rectangle 420"/>
            <p:cNvSpPr>
              <a:spLocks noChangeArrowheads="1"/>
            </p:cNvSpPr>
            <p:nvPr/>
          </p:nvSpPr>
          <p:spPr bwMode="auto">
            <a:xfrm>
              <a:off x="1201" y="3244"/>
              <a:ext cx="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13" name="Rectangle 421"/>
            <p:cNvSpPr>
              <a:spLocks noChangeArrowheads="1"/>
            </p:cNvSpPr>
            <p:nvPr/>
          </p:nvSpPr>
          <p:spPr bwMode="auto">
            <a:xfrm>
              <a:off x="1683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latin typeface="Consolas" pitchFamily="49" charset="0"/>
                </a:rPr>
                <a:t>4</a:t>
              </a:r>
            </a:p>
          </p:txBody>
        </p:sp>
        <p:sp>
          <p:nvSpPr>
            <p:cNvPr id="85414" name="Rectangle 422"/>
            <p:cNvSpPr>
              <a:spLocks noChangeArrowheads="1"/>
            </p:cNvSpPr>
            <p:nvPr/>
          </p:nvSpPr>
          <p:spPr bwMode="auto">
            <a:xfrm>
              <a:off x="1771" y="3244"/>
              <a:ext cx="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15" name="Rectangle 423"/>
            <p:cNvSpPr>
              <a:spLocks noChangeArrowheads="1"/>
            </p:cNvSpPr>
            <p:nvPr/>
          </p:nvSpPr>
          <p:spPr bwMode="auto">
            <a:xfrm>
              <a:off x="1954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onsolas" pitchFamily="49" charset="0"/>
                </a:rPr>
                <a:t>0</a:t>
              </a:r>
            </a:p>
          </p:txBody>
        </p:sp>
        <p:sp>
          <p:nvSpPr>
            <p:cNvPr id="85416" name="Rectangle 424"/>
            <p:cNvSpPr>
              <a:spLocks noChangeArrowheads="1"/>
            </p:cNvSpPr>
            <p:nvPr/>
          </p:nvSpPr>
          <p:spPr bwMode="auto">
            <a:xfrm>
              <a:off x="2043" y="3244"/>
              <a:ext cx="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17" name="Rectangle 425"/>
            <p:cNvSpPr>
              <a:spLocks noChangeArrowheads="1"/>
            </p:cNvSpPr>
            <p:nvPr/>
          </p:nvSpPr>
          <p:spPr bwMode="auto">
            <a:xfrm>
              <a:off x="2227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latin typeface="Consolas" pitchFamily="49" charset="0"/>
                </a:rPr>
                <a:t>0</a:t>
              </a:r>
            </a:p>
          </p:txBody>
        </p:sp>
        <p:sp>
          <p:nvSpPr>
            <p:cNvPr id="85418" name="Rectangle 426"/>
            <p:cNvSpPr>
              <a:spLocks noChangeArrowheads="1"/>
            </p:cNvSpPr>
            <p:nvPr/>
          </p:nvSpPr>
          <p:spPr bwMode="auto">
            <a:xfrm>
              <a:off x="2313" y="3244"/>
              <a:ext cx="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19" name="Rectangle 427"/>
            <p:cNvSpPr>
              <a:spLocks noChangeArrowheads="1"/>
            </p:cNvSpPr>
            <p:nvPr/>
          </p:nvSpPr>
          <p:spPr bwMode="auto">
            <a:xfrm>
              <a:off x="2496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latin typeface="Consolas" pitchFamily="49" charset="0"/>
                </a:rPr>
                <a:t>0</a:t>
              </a:r>
            </a:p>
          </p:txBody>
        </p:sp>
        <p:sp>
          <p:nvSpPr>
            <p:cNvPr id="85420" name="Rectangle 428"/>
            <p:cNvSpPr>
              <a:spLocks noChangeArrowheads="1"/>
            </p:cNvSpPr>
            <p:nvPr/>
          </p:nvSpPr>
          <p:spPr bwMode="auto">
            <a:xfrm>
              <a:off x="2585" y="3244"/>
              <a:ext cx="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21" name="Rectangle 429"/>
            <p:cNvSpPr>
              <a:spLocks noChangeArrowheads="1"/>
            </p:cNvSpPr>
            <p:nvPr/>
          </p:nvSpPr>
          <p:spPr bwMode="auto">
            <a:xfrm>
              <a:off x="2769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latin typeface="Consolas" pitchFamily="49" charset="0"/>
                </a:rPr>
                <a:t>0</a:t>
              </a:r>
            </a:p>
          </p:txBody>
        </p:sp>
        <p:sp>
          <p:nvSpPr>
            <p:cNvPr id="85422" name="Rectangle 430"/>
            <p:cNvSpPr>
              <a:spLocks noChangeArrowheads="1"/>
            </p:cNvSpPr>
            <p:nvPr/>
          </p:nvSpPr>
          <p:spPr bwMode="auto">
            <a:xfrm>
              <a:off x="2855" y="3244"/>
              <a:ext cx="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23" name="Rectangle 431"/>
            <p:cNvSpPr>
              <a:spLocks noChangeArrowheads="1"/>
            </p:cNvSpPr>
            <p:nvPr/>
          </p:nvSpPr>
          <p:spPr bwMode="auto">
            <a:xfrm>
              <a:off x="3038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latin typeface="Consolas" pitchFamily="49" charset="0"/>
                </a:rPr>
                <a:t>5</a:t>
              </a:r>
            </a:p>
          </p:txBody>
        </p:sp>
        <p:sp>
          <p:nvSpPr>
            <p:cNvPr id="85424" name="Rectangle 432"/>
            <p:cNvSpPr>
              <a:spLocks noChangeArrowheads="1"/>
            </p:cNvSpPr>
            <p:nvPr/>
          </p:nvSpPr>
          <p:spPr bwMode="auto">
            <a:xfrm>
              <a:off x="3128" y="3244"/>
              <a:ext cx="3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25" name="Rectangle 433"/>
            <p:cNvSpPr>
              <a:spLocks noChangeArrowheads="1"/>
            </p:cNvSpPr>
            <p:nvPr/>
          </p:nvSpPr>
          <p:spPr bwMode="auto">
            <a:xfrm>
              <a:off x="3311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latin typeface="Consolas" pitchFamily="49" charset="0"/>
                </a:rPr>
                <a:t>5</a:t>
              </a:r>
            </a:p>
          </p:txBody>
        </p:sp>
        <p:sp>
          <p:nvSpPr>
            <p:cNvPr id="85426" name="Rectangle 434"/>
            <p:cNvSpPr>
              <a:spLocks noChangeArrowheads="1"/>
            </p:cNvSpPr>
            <p:nvPr/>
          </p:nvSpPr>
          <p:spPr bwMode="auto">
            <a:xfrm>
              <a:off x="3398" y="3244"/>
              <a:ext cx="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27" name="Rectangle 435"/>
            <p:cNvSpPr>
              <a:spLocks noChangeArrowheads="1"/>
            </p:cNvSpPr>
            <p:nvPr/>
          </p:nvSpPr>
          <p:spPr bwMode="auto">
            <a:xfrm>
              <a:off x="3582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latin typeface="Consolas" pitchFamily="49" charset="0"/>
                </a:rPr>
                <a:t>5</a:t>
              </a:r>
            </a:p>
          </p:txBody>
        </p:sp>
        <p:sp>
          <p:nvSpPr>
            <p:cNvPr id="85428" name="Rectangle 436"/>
            <p:cNvSpPr>
              <a:spLocks noChangeArrowheads="1"/>
            </p:cNvSpPr>
            <p:nvPr/>
          </p:nvSpPr>
          <p:spPr bwMode="auto">
            <a:xfrm>
              <a:off x="3669" y="3244"/>
              <a:ext cx="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29" name="Rectangle 437"/>
            <p:cNvSpPr>
              <a:spLocks noChangeArrowheads="1"/>
            </p:cNvSpPr>
            <p:nvPr/>
          </p:nvSpPr>
          <p:spPr bwMode="auto">
            <a:xfrm>
              <a:off x="3854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latin typeface="Consolas" pitchFamily="49" charset="0"/>
                </a:rPr>
                <a:t>9</a:t>
              </a:r>
            </a:p>
          </p:txBody>
        </p:sp>
        <p:sp>
          <p:nvSpPr>
            <p:cNvPr id="85430" name="Rectangle 438"/>
            <p:cNvSpPr>
              <a:spLocks noChangeArrowheads="1"/>
            </p:cNvSpPr>
            <p:nvPr/>
          </p:nvSpPr>
          <p:spPr bwMode="auto">
            <a:xfrm>
              <a:off x="3940" y="3244"/>
              <a:ext cx="3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31" name="Rectangle 439"/>
            <p:cNvSpPr>
              <a:spLocks noChangeArrowheads="1"/>
            </p:cNvSpPr>
            <p:nvPr/>
          </p:nvSpPr>
          <p:spPr bwMode="auto">
            <a:xfrm>
              <a:off x="4125" y="3244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>
                  <a:latin typeface="Consolas" pitchFamily="49" charset="0"/>
                </a:rPr>
                <a:t>8</a:t>
              </a:r>
            </a:p>
          </p:txBody>
        </p:sp>
        <p:sp>
          <p:nvSpPr>
            <p:cNvPr id="85432" name="Rectangle 440"/>
            <p:cNvSpPr>
              <a:spLocks noChangeArrowheads="1"/>
            </p:cNvSpPr>
            <p:nvPr/>
          </p:nvSpPr>
          <p:spPr bwMode="auto">
            <a:xfrm>
              <a:off x="4211" y="3244"/>
              <a:ext cx="3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000"/>
                <a:t> </a:t>
              </a:r>
            </a:p>
          </p:txBody>
        </p:sp>
        <p:sp>
          <p:nvSpPr>
            <p:cNvPr id="85433" name="Rectangle 441"/>
            <p:cNvSpPr>
              <a:spLocks noChangeArrowheads="1"/>
            </p:cNvSpPr>
            <p:nvPr/>
          </p:nvSpPr>
          <p:spPr bwMode="auto">
            <a:xfrm>
              <a:off x="840" y="3228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34" name="Line 442"/>
            <p:cNvSpPr>
              <a:spLocks noChangeShapeType="1"/>
            </p:cNvSpPr>
            <p:nvPr/>
          </p:nvSpPr>
          <p:spPr bwMode="auto">
            <a:xfrm>
              <a:off x="840" y="32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35" name="Line 443"/>
            <p:cNvSpPr>
              <a:spLocks noChangeShapeType="1"/>
            </p:cNvSpPr>
            <p:nvPr/>
          </p:nvSpPr>
          <p:spPr bwMode="auto">
            <a:xfrm>
              <a:off x="840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36" name="Rectangle 444"/>
            <p:cNvSpPr>
              <a:spLocks noChangeArrowheads="1"/>
            </p:cNvSpPr>
            <p:nvPr/>
          </p:nvSpPr>
          <p:spPr bwMode="auto">
            <a:xfrm>
              <a:off x="848" y="3228"/>
              <a:ext cx="69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37" name="Line 445"/>
            <p:cNvSpPr>
              <a:spLocks noChangeShapeType="1"/>
            </p:cNvSpPr>
            <p:nvPr/>
          </p:nvSpPr>
          <p:spPr bwMode="auto">
            <a:xfrm>
              <a:off x="848" y="3228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38" name="Rectangle 446"/>
            <p:cNvSpPr>
              <a:spLocks noChangeArrowheads="1"/>
            </p:cNvSpPr>
            <p:nvPr/>
          </p:nvSpPr>
          <p:spPr bwMode="auto">
            <a:xfrm>
              <a:off x="1545" y="3228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39" name="Line 447"/>
            <p:cNvSpPr>
              <a:spLocks noChangeShapeType="1"/>
            </p:cNvSpPr>
            <p:nvPr/>
          </p:nvSpPr>
          <p:spPr bwMode="auto">
            <a:xfrm>
              <a:off x="1545" y="32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0" name="Line 448"/>
            <p:cNvSpPr>
              <a:spLocks noChangeShapeType="1"/>
            </p:cNvSpPr>
            <p:nvPr/>
          </p:nvSpPr>
          <p:spPr bwMode="auto">
            <a:xfrm>
              <a:off x="1545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1" name="Rectangle 449"/>
            <p:cNvSpPr>
              <a:spLocks noChangeArrowheads="1"/>
            </p:cNvSpPr>
            <p:nvPr/>
          </p:nvSpPr>
          <p:spPr bwMode="auto">
            <a:xfrm>
              <a:off x="1553" y="3228"/>
              <a:ext cx="26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2" name="Line 450"/>
            <p:cNvSpPr>
              <a:spLocks noChangeShapeType="1"/>
            </p:cNvSpPr>
            <p:nvPr/>
          </p:nvSpPr>
          <p:spPr bwMode="auto">
            <a:xfrm>
              <a:off x="1553" y="3228"/>
              <a:ext cx="2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3" name="Rectangle 451"/>
            <p:cNvSpPr>
              <a:spLocks noChangeArrowheads="1"/>
            </p:cNvSpPr>
            <p:nvPr/>
          </p:nvSpPr>
          <p:spPr bwMode="auto">
            <a:xfrm>
              <a:off x="1816" y="3228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4" name="Line 452"/>
            <p:cNvSpPr>
              <a:spLocks noChangeShapeType="1"/>
            </p:cNvSpPr>
            <p:nvPr/>
          </p:nvSpPr>
          <p:spPr bwMode="auto">
            <a:xfrm>
              <a:off x="1816" y="32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5" name="Line 453"/>
            <p:cNvSpPr>
              <a:spLocks noChangeShapeType="1"/>
            </p:cNvSpPr>
            <p:nvPr/>
          </p:nvSpPr>
          <p:spPr bwMode="auto">
            <a:xfrm>
              <a:off x="1816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6" name="Rectangle 454"/>
            <p:cNvSpPr>
              <a:spLocks noChangeArrowheads="1"/>
            </p:cNvSpPr>
            <p:nvPr/>
          </p:nvSpPr>
          <p:spPr bwMode="auto">
            <a:xfrm>
              <a:off x="1824" y="3228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7" name="Line 455"/>
            <p:cNvSpPr>
              <a:spLocks noChangeShapeType="1"/>
            </p:cNvSpPr>
            <p:nvPr/>
          </p:nvSpPr>
          <p:spPr bwMode="auto">
            <a:xfrm>
              <a:off x="1824" y="3228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8" name="Rectangle 456"/>
            <p:cNvSpPr>
              <a:spLocks noChangeArrowheads="1"/>
            </p:cNvSpPr>
            <p:nvPr/>
          </p:nvSpPr>
          <p:spPr bwMode="auto">
            <a:xfrm>
              <a:off x="2088" y="3228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49" name="Line 457"/>
            <p:cNvSpPr>
              <a:spLocks noChangeShapeType="1"/>
            </p:cNvSpPr>
            <p:nvPr/>
          </p:nvSpPr>
          <p:spPr bwMode="auto">
            <a:xfrm>
              <a:off x="2088" y="32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0" name="Line 458"/>
            <p:cNvSpPr>
              <a:spLocks noChangeShapeType="1"/>
            </p:cNvSpPr>
            <p:nvPr/>
          </p:nvSpPr>
          <p:spPr bwMode="auto">
            <a:xfrm>
              <a:off x="2088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1" name="Rectangle 459"/>
            <p:cNvSpPr>
              <a:spLocks noChangeArrowheads="1"/>
            </p:cNvSpPr>
            <p:nvPr/>
          </p:nvSpPr>
          <p:spPr bwMode="auto">
            <a:xfrm>
              <a:off x="2095" y="3228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2" name="Line 460"/>
            <p:cNvSpPr>
              <a:spLocks noChangeShapeType="1"/>
            </p:cNvSpPr>
            <p:nvPr/>
          </p:nvSpPr>
          <p:spPr bwMode="auto">
            <a:xfrm>
              <a:off x="2095" y="3228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3" name="Rectangle 461"/>
            <p:cNvSpPr>
              <a:spLocks noChangeArrowheads="1"/>
            </p:cNvSpPr>
            <p:nvPr/>
          </p:nvSpPr>
          <p:spPr bwMode="auto">
            <a:xfrm>
              <a:off x="2359" y="3228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4" name="Line 462"/>
            <p:cNvSpPr>
              <a:spLocks noChangeShapeType="1"/>
            </p:cNvSpPr>
            <p:nvPr/>
          </p:nvSpPr>
          <p:spPr bwMode="auto">
            <a:xfrm>
              <a:off x="2359" y="32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5" name="Line 463"/>
            <p:cNvSpPr>
              <a:spLocks noChangeShapeType="1"/>
            </p:cNvSpPr>
            <p:nvPr/>
          </p:nvSpPr>
          <p:spPr bwMode="auto">
            <a:xfrm>
              <a:off x="2359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6" name="Rectangle 464"/>
            <p:cNvSpPr>
              <a:spLocks noChangeArrowheads="1"/>
            </p:cNvSpPr>
            <p:nvPr/>
          </p:nvSpPr>
          <p:spPr bwMode="auto">
            <a:xfrm>
              <a:off x="2366" y="3228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7" name="Line 465"/>
            <p:cNvSpPr>
              <a:spLocks noChangeShapeType="1"/>
            </p:cNvSpPr>
            <p:nvPr/>
          </p:nvSpPr>
          <p:spPr bwMode="auto">
            <a:xfrm>
              <a:off x="2366" y="3228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8" name="Rectangle 466"/>
            <p:cNvSpPr>
              <a:spLocks noChangeArrowheads="1"/>
            </p:cNvSpPr>
            <p:nvPr/>
          </p:nvSpPr>
          <p:spPr bwMode="auto">
            <a:xfrm>
              <a:off x="2630" y="3228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59" name="Line 467"/>
            <p:cNvSpPr>
              <a:spLocks noChangeShapeType="1"/>
            </p:cNvSpPr>
            <p:nvPr/>
          </p:nvSpPr>
          <p:spPr bwMode="auto">
            <a:xfrm>
              <a:off x="2630" y="32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0" name="Line 468"/>
            <p:cNvSpPr>
              <a:spLocks noChangeShapeType="1"/>
            </p:cNvSpPr>
            <p:nvPr/>
          </p:nvSpPr>
          <p:spPr bwMode="auto">
            <a:xfrm>
              <a:off x="2630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1" name="Rectangle 469"/>
            <p:cNvSpPr>
              <a:spLocks noChangeArrowheads="1"/>
            </p:cNvSpPr>
            <p:nvPr/>
          </p:nvSpPr>
          <p:spPr bwMode="auto">
            <a:xfrm>
              <a:off x="2637" y="3228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2" name="Line 470"/>
            <p:cNvSpPr>
              <a:spLocks noChangeShapeType="1"/>
            </p:cNvSpPr>
            <p:nvPr/>
          </p:nvSpPr>
          <p:spPr bwMode="auto">
            <a:xfrm>
              <a:off x="2637" y="3228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3" name="Rectangle 471"/>
            <p:cNvSpPr>
              <a:spLocks noChangeArrowheads="1"/>
            </p:cNvSpPr>
            <p:nvPr/>
          </p:nvSpPr>
          <p:spPr bwMode="auto">
            <a:xfrm>
              <a:off x="2901" y="3228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4" name="Line 472"/>
            <p:cNvSpPr>
              <a:spLocks noChangeShapeType="1"/>
            </p:cNvSpPr>
            <p:nvPr/>
          </p:nvSpPr>
          <p:spPr bwMode="auto">
            <a:xfrm>
              <a:off x="2901" y="32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5" name="Line 473"/>
            <p:cNvSpPr>
              <a:spLocks noChangeShapeType="1"/>
            </p:cNvSpPr>
            <p:nvPr/>
          </p:nvSpPr>
          <p:spPr bwMode="auto">
            <a:xfrm>
              <a:off x="2901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6" name="Rectangle 474"/>
            <p:cNvSpPr>
              <a:spLocks noChangeArrowheads="1"/>
            </p:cNvSpPr>
            <p:nvPr/>
          </p:nvSpPr>
          <p:spPr bwMode="auto">
            <a:xfrm>
              <a:off x="2908" y="3228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7" name="Line 475"/>
            <p:cNvSpPr>
              <a:spLocks noChangeShapeType="1"/>
            </p:cNvSpPr>
            <p:nvPr/>
          </p:nvSpPr>
          <p:spPr bwMode="auto">
            <a:xfrm>
              <a:off x="2908" y="3228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8" name="Rectangle 476"/>
            <p:cNvSpPr>
              <a:spLocks noChangeArrowheads="1"/>
            </p:cNvSpPr>
            <p:nvPr/>
          </p:nvSpPr>
          <p:spPr bwMode="auto">
            <a:xfrm>
              <a:off x="3172" y="3228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69" name="Line 477"/>
            <p:cNvSpPr>
              <a:spLocks noChangeShapeType="1"/>
            </p:cNvSpPr>
            <p:nvPr/>
          </p:nvSpPr>
          <p:spPr bwMode="auto">
            <a:xfrm>
              <a:off x="3172" y="32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0" name="Line 478"/>
            <p:cNvSpPr>
              <a:spLocks noChangeShapeType="1"/>
            </p:cNvSpPr>
            <p:nvPr/>
          </p:nvSpPr>
          <p:spPr bwMode="auto">
            <a:xfrm>
              <a:off x="3172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1" name="Rectangle 479"/>
            <p:cNvSpPr>
              <a:spLocks noChangeArrowheads="1"/>
            </p:cNvSpPr>
            <p:nvPr/>
          </p:nvSpPr>
          <p:spPr bwMode="auto">
            <a:xfrm>
              <a:off x="3180" y="3228"/>
              <a:ext cx="26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2" name="Line 480"/>
            <p:cNvSpPr>
              <a:spLocks noChangeShapeType="1"/>
            </p:cNvSpPr>
            <p:nvPr/>
          </p:nvSpPr>
          <p:spPr bwMode="auto">
            <a:xfrm>
              <a:off x="3180" y="3228"/>
              <a:ext cx="2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3" name="Rectangle 481"/>
            <p:cNvSpPr>
              <a:spLocks noChangeArrowheads="1"/>
            </p:cNvSpPr>
            <p:nvPr/>
          </p:nvSpPr>
          <p:spPr bwMode="auto">
            <a:xfrm>
              <a:off x="3443" y="3228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4" name="Line 482"/>
            <p:cNvSpPr>
              <a:spLocks noChangeShapeType="1"/>
            </p:cNvSpPr>
            <p:nvPr/>
          </p:nvSpPr>
          <p:spPr bwMode="auto">
            <a:xfrm>
              <a:off x="3443" y="3228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5" name="Line 483"/>
            <p:cNvSpPr>
              <a:spLocks noChangeShapeType="1"/>
            </p:cNvSpPr>
            <p:nvPr/>
          </p:nvSpPr>
          <p:spPr bwMode="auto">
            <a:xfrm>
              <a:off x="3443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6" name="Rectangle 484"/>
            <p:cNvSpPr>
              <a:spLocks noChangeArrowheads="1"/>
            </p:cNvSpPr>
            <p:nvPr/>
          </p:nvSpPr>
          <p:spPr bwMode="auto">
            <a:xfrm>
              <a:off x="3451" y="3228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7" name="Line 485"/>
            <p:cNvSpPr>
              <a:spLocks noChangeShapeType="1"/>
            </p:cNvSpPr>
            <p:nvPr/>
          </p:nvSpPr>
          <p:spPr bwMode="auto">
            <a:xfrm>
              <a:off x="3451" y="3228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8" name="Rectangle 486"/>
            <p:cNvSpPr>
              <a:spLocks noChangeArrowheads="1"/>
            </p:cNvSpPr>
            <p:nvPr/>
          </p:nvSpPr>
          <p:spPr bwMode="auto">
            <a:xfrm>
              <a:off x="3715" y="3228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79" name="Line 487"/>
            <p:cNvSpPr>
              <a:spLocks noChangeShapeType="1"/>
            </p:cNvSpPr>
            <p:nvPr/>
          </p:nvSpPr>
          <p:spPr bwMode="auto">
            <a:xfrm>
              <a:off x="3715" y="32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0" name="Line 488"/>
            <p:cNvSpPr>
              <a:spLocks noChangeShapeType="1"/>
            </p:cNvSpPr>
            <p:nvPr/>
          </p:nvSpPr>
          <p:spPr bwMode="auto">
            <a:xfrm>
              <a:off x="3715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1" name="Rectangle 489"/>
            <p:cNvSpPr>
              <a:spLocks noChangeArrowheads="1"/>
            </p:cNvSpPr>
            <p:nvPr/>
          </p:nvSpPr>
          <p:spPr bwMode="auto">
            <a:xfrm>
              <a:off x="3722" y="3228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2" name="Line 490"/>
            <p:cNvSpPr>
              <a:spLocks noChangeShapeType="1"/>
            </p:cNvSpPr>
            <p:nvPr/>
          </p:nvSpPr>
          <p:spPr bwMode="auto">
            <a:xfrm>
              <a:off x="3722" y="3228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3" name="Rectangle 491"/>
            <p:cNvSpPr>
              <a:spLocks noChangeArrowheads="1"/>
            </p:cNvSpPr>
            <p:nvPr/>
          </p:nvSpPr>
          <p:spPr bwMode="auto">
            <a:xfrm>
              <a:off x="3986" y="3228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4" name="Line 492"/>
            <p:cNvSpPr>
              <a:spLocks noChangeShapeType="1"/>
            </p:cNvSpPr>
            <p:nvPr/>
          </p:nvSpPr>
          <p:spPr bwMode="auto">
            <a:xfrm>
              <a:off x="3986" y="32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5" name="Line 493"/>
            <p:cNvSpPr>
              <a:spLocks noChangeShapeType="1"/>
            </p:cNvSpPr>
            <p:nvPr/>
          </p:nvSpPr>
          <p:spPr bwMode="auto">
            <a:xfrm>
              <a:off x="3986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6" name="Rectangle 494"/>
            <p:cNvSpPr>
              <a:spLocks noChangeArrowheads="1"/>
            </p:cNvSpPr>
            <p:nvPr/>
          </p:nvSpPr>
          <p:spPr bwMode="auto">
            <a:xfrm>
              <a:off x="3993" y="3228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7" name="Line 495"/>
            <p:cNvSpPr>
              <a:spLocks noChangeShapeType="1"/>
            </p:cNvSpPr>
            <p:nvPr/>
          </p:nvSpPr>
          <p:spPr bwMode="auto">
            <a:xfrm>
              <a:off x="3993" y="3228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8" name="Rectangle 496"/>
            <p:cNvSpPr>
              <a:spLocks noChangeArrowheads="1"/>
            </p:cNvSpPr>
            <p:nvPr/>
          </p:nvSpPr>
          <p:spPr bwMode="auto">
            <a:xfrm>
              <a:off x="4257" y="3228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89" name="Line 497"/>
            <p:cNvSpPr>
              <a:spLocks noChangeShapeType="1"/>
            </p:cNvSpPr>
            <p:nvPr/>
          </p:nvSpPr>
          <p:spPr bwMode="auto">
            <a:xfrm>
              <a:off x="4257" y="322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0" name="Line 498"/>
            <p:cNvSpPr>
              <a:spLocks noChangeShapeType="1"/>
            </p:cNvSpPr>
            <p:nvPr/>
          </p:nvSpPr>
          <p:spPr bwMode="auto">
            <a:xfrm>
              <a:off x="4257" y="3228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1" name="Rectangle 499"/>
            <p:cNvSpPr>
              <a:spLocks noChangeArrowheads="1"/>
            </p:cNvSpPr>
            <p:nvPr/>
          </p:nvSpPr>
          <p:spPr bwMode="auto">
            <a:xfrm>
              <a:off x="840" y="3236"/>
              <a:ext cx="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2" name="Line 500"/>
            <p:cNvSpPr>
              <a:spLocks noChangeShapeType="1"/>
            </p:cNvSpPr>
            <p:nvPr/>
          </p:nvSpPr>
          <p:spPr bwMode="auto">
            <a:xfrm>
              <a:off x="840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3" name="Rectangle 501"/>
            <p:cNvSpPr>
              <a:spLocks noChangeArrowheads="1"/>
            </p:cNvSpPr>
            <p:nvPr/>
          </p:nvSpPr>
          <p:spPr bwMode="auto">
            <a:xfrm>
              <a:off x="840" y="3474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4" name="Line 502"/>
            <p:cNvSpPr>
              <a:spLocks noChangeShapeType="1"/>
            </p:cNvSpPr>
            <p:nvPr/>
          </p:nvSpPr>
          <p:spPr bwMode="auto">
            <a:xfrm>
              <a:off x="840" y="347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5" name="Line 503"/>
            <p:cNvSpPr>
              <a:spLocks noChangeShapeType="1"/>
            </p:cNvSpPr>
            <p:nvPr/>
          </p:nvSpPr>
          <p:spPr bwMode="auto">
            <a:xfrm>
              <a:off x="840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6" name="Rectangle 504"/>
            <p:cNvSpPr>
              <a:spLocks noChangeArrowheads="1"/>
            </p:cNvSpPr>
            <p:nvPr/>
          </p:nvSpPr>
          <p:spPr bwMode="auto">
            <a:xfrm>
              <a:off x="840" y="3474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7" name="Line 505"/>
            <p:cNvSpPr>
              <a:spLocks noChangeShapeType="1"/>
            </p:cNvSpPr>
            <p:nvPr/>
          </p:nvSpPr>
          <p:spPr bwMode="auto">
            <a:xfrm>
              <a:off x="840" y="347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8" name="Line 506"/>
            <p:cNvSpPr>
              <a:spLocks noChangeShapeType="1"/>
            </p:cNvSpPr>
            <p:nvPr/>
          </p:nvSpPr>
          <p:spPr bwMode="auto">
            <a:xfrm>
              <a:off x="840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499" name="Rectangle 507"/>
            <p:cNvSpPr>
              <a:spLocks noChangeArrowheads="1"/>
            </p:cNvSpPr>
            <p:nvPr/>
          </p:nvSpPr>
          <p:spPr bwMode="auto">
            <a:xfrm>
              <a:off x="848" y="3474"/>
              <a:ext cx="69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0" name="Line 508"/>
            <p:cNvSpPr>
              <a:spLocks noChangeShapeType="1"/>
            </p:cNvSpPr>
            <p:nvPr/>
          </p:nvSpPr>
          <p:spPr bwMode="auto">
            <a:xfrm>
              <a:off x="848" y="3474"/>
              <a:ext cx="6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1" name="Rectangle 509"/>
            <p:cNvSpPr>
              <a:spLocks noChangeArrowheads="1"/>
            </p:cNvSpPr>
            <p:nvPr/>
          </p:nvSpPr>
          <p:spPr bwMode="auto">
            <a:xfrm>
              <a:off x="1545" y="3236"/>
              <a:ext cx="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2" name="Line 510"/>
            <p:cNvSpPr>
              <a:spLocks noChangeShapeType="1"/>
            </p:cNvSpPr>
            <p:nvPr/>
          </p:nvSpPr>
          <p:spPr bwMode="auto">
            <a:xfrm>
              <a:off x="1545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3" name="Rectangle 511"/>
            <p:cNvSpPr>
              <a:spLocks noChangeArrowheads="1"/>
            </p:cNvSpPr>
            <p:nvPr/>
          </p:nvSpPr>
          <p:spPr bwMode="auto">
            <a:xfrm>
              <a:off x="1545" y="3474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4" name="Line 512"/>
            <p:cNvSpPr>
              <a:spLocks noChangeShapeType="1"/>
            </p:cNvSpPr>
            <p:nvPr/>
          </p:nvSpPr>
          <p:spPr bwMode="auto">
            <a:xfrm>
              <a:off x="1545" y="347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5" name="Line 513"/>
            <p:cNvSpPr>
              <a:spLocks noChangeShapeType="1"/>
            </p:cNvSpPr>
            <p:nvPr/>
          </p:nvSpPr>
          <p:spPr bwMode="auto">
            <a:xfrm>
              <a:off x="1545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6" name="Rectangle 514"/>
            <p:cNvSpPr>
              <a:spLocks noChangeArrowheads="1"/>
            </p:cNvSpPr>
            <p:nvPr/>
          </p:nvSpPr>
          <p:spPr bwMode="auto">
            <a:xfrm>
              <a:off x="1553" y="3474"/>
              <a:ext cx="26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7" name="Line 515"/>
            <p:cNvSpPr>
              <a:spLocks noChangeShapeType="1"/>
            </p:cNvSpPr>
            <p:nvPr/>
          </p:nvSpPr>
          <p:spPr bwMode="auto">
            <a:xfrm>
              <a:off x="1553" y="3474"/>
              <a:ext cx="2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8" name="Rectangle 516"/>
            <p:cNvSpPr>
              <a:spLocks noChangeArrowheads="1"/>
            </p:cNvSpPr>
            <p:nvPr/>
          </p:nvSpPr>
          <p:spPr bwMode="auto">
            <a:xfrm>
              <a:off x="1816" y="3236"/>
              <a:ext cx="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09" name="Line 517"/>
            <p:cNvSpPr>
              <a:spLocks noChangeShapeType="1"/>
            </p:cNvSpPr>
            <p:nvPr/>
          </p:nvSpPr>
          <p:spPr bwMode="auto">
            <a:xfrm>
              <a:off x="1816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0" name="Rectangle 518"/>
            <p:cNvSpPr>
              <a:spLocks noChangeArrowheads="1"/>
            </p:cNvSpPr>
            <p:nvPr/>
          </p:nvSpPr>
          <p:spPr bwMode="auto">
            <a:xfrm>
              <a:off x="1816" y="3474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1" name="Line 519"/>
            <p:cNvSpPr>
              <a:spLocks noChangeShapeType="1"/>
            </p:cNvSpPr>
            <p:nvPr/>
          </p:nvSpPr>
          <p:spPr bwMode="auto">
            <a:xfrm>
              <a:off x="1816" y="347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2" name="Line 520"/>
            <p:cNvSpPr>
              <a:spLocks noChangeShapeType="1"/>
            </p:cNvSpPr>
            <p:nvPr/>
          </p:nvSpPr>
          <p:spPr bwMode="auto">
            <a:xfrm>
              <a:off x="1816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3" name="Rectangle 521"/>
            <p:cNvSpPr>
              <a:spLocks noChangeArrowheads="1"/>
            </p:cNvSpPr>
            <p:nvPr/>
          </p:nvSpPr>
          <p:spPr bwMode="auto">
            <a:xfrm>
              <a:off x="1824" y="3474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4" name="Line 522"/>
            <p:cNvSpPr>
              <a:spLocks noChangeShapeType="1"/>
            </p:cNvSpPr>
            <p:nvPr/>
          </p:nvSpPr>
          <p:spPr bwMode="auto">
            <a:xfrm>
              <a:off x="1824" y="3474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5" name="Rectangle 523"/>
            <p:cNvSpPr>
              <a:spLocks noChangeArrowheads="1"/>
            </p:cNvSpPr>
            <p:nvPr/>
          </p:nvSpPr>
          <p:spPr bwMode="auto">
            <a:xfrm>
              <a:off x="2088" y="3236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6" name="Line 524"/>
            <p:cNvSpPr>
              <a:spLocks noChangeShapeType="1"/>
            </p:cNvSpPr>
            <p:nvPr/>
          </p:nvSpPr>
          <p:spPr bwMode="auto">
            <a:xfrm>
              <a:off x="2088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7" name="Rectangle 525"/>
            <p:cNvSpPr>
              <a:spLocks noChangeArrowheads="1"/>
            </p:cNvSpPr>
            <p:nvPr/>
          </p:nvSpPr>
          <p:spPr bwMode="auto">
            <a:xfrm>
              <a:off x="2088" y="3474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8" name="Line 526"/>
            <p:cNvSpPr>
              <a:spLocks noChangeShapeType="1"/>
            </p:cNvSpPr>
            <p:nvPr/>
          </p:nvSpPr>
          <p:spPr bwMode="auto">
            <a:xfrm>
              <a:off x="2088" y="34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19" name="Line 527"/>
            <p:cNvSpPr>
              <a:spLocks noChangeShapeType="1"/>
            </p:cNvSpPr>
            <p:nvPr/>
          </p:nvSpPr>
          <p:spPr bwMode="auto">
            <a:xfrm>
              <a:off x="2088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0" name="Rectangle 528"/>
            <p:cNvSpPr>
              <a:spLocks noChangeArrowheads="1"/>
            </p:cNvSpPr>
            <p:nvPr/>
          </p:nvSpPr>
          <p:spPr bwMode="auto">
            <a:xfrm>
              <a:off x="2095" y="3474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1" name="Line 529"/>
            <p:cNvSpPr>
              <a:spLocks noChangeShapeType="1"/>
            </p:cNvSpPr>
            <p:nvPr/>
          </p:nvSpPr>
          <p:spPr bwMode="auto">
            <a:xfrm>
              <a:off x="2095" y="3474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2" name="Rectangle 530"/>
            <p:cNvSpPr>
              <a:spLocks noChangeArrowheads="1"/>
            </p:cNvSpPr>
            <p:nvPr/>
          </p:nvSpPr>
          <p:spPr bwMode="auto">
            <a:xfrm>
              <a:off x="2359" y="3236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3" name="Line 531"/>
            <p:cNvSpPr>
              <a:spLocks noChangeShapeType="1"/>
            </p:cNvSpPr>
            <p:nvPr/>
          </p:nvSpPr>
          <p:spPr bwMode="auto">
            <a:xfrm>
              <a:off x="2359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4" name="Rectangle 532"/>
            <p:cNvSpPr>
              <a:spLocks noChangeArrowheads="1"/>
            </p:cNvSpPr>
            <p:nvPr/>
          </p:nvSpPr>
          <p:spPr bwMode="auto">
            <a:xfrm>
              <a:off x="2359" y="3474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5" name="Line 533"/>
            <p:cNvSpPr>
              <a:spLocks noChangeShapeType="1"/>
            </p:cNvSpPr>
            <p:nvPr/>
          </p:nvSpPr>
          <p:spPr bwMode="auto">
            <a:xfrm>
              <a:off x="2359" y="34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6" name="Line 534"/>
            <p:cNvSpPr>
              <a:spLocks noChangeShapeType="1"/>
            </p:cNvSpPr>
            <p:nvPr/>
          </p:nvSpPr>
          <p:spPr bwMode="auto">
            <a:xfrm>
              <a:off x="2359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7" name="Rectangle 535"/>
            <p:cNvSpPr>
              <a:spLocks noChangeArrowheads="1"/>
            </p:cNvSpPr>
            <p:nvPr/>
          </p:nvSpPr>
          <p:spPr bwMode="auto">
            <a:xfrm>
              <a:off x="2366" y="3474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8" name="Line 536"/>
            <p:cNvSpPr>
              <a:spLocks noChangeShapeType="1"/>
            </p:cNvSpPr>
            <p:nvPr/>
          </p:nvSpPr>
          <p:spPr bwMode="auto">
            <a:xfrm>
              <a:off x="2366" y="3474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29" name="Rectangle 537"/>
            <p:cNvSpPr>
              <a:spLocks noChangeArrowheads="1"/>
            </p:cNvSpPr>
            <p:nvPr/>
          </p:nvSpPr>
          <p:spPr bwMode="auto">
            <a:xfrm>
              <a:off x="2630" y="3236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0" name="Line 538"/>
            <p:cNvSpPr>
              <a:spLocks noChangeShapeType="1"/>
            </p:cNvSpPr>
            <p:nvPr/>
          </p:nvSpPr>
          <p:spPr bwMode="auto">
            <a:xfrm>
              <a:off x="2630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1" name="Rectangle 539"/>
            <p:cNvSpPr>
              <a:spLocks noChangeArrowheads="1"/>
            </p:cNvSpPr>
            <p:nvPr/>
          </p:nvSpPr>
          <p:spPr bwMode="auto">
            <a:xfrm>
              <a:off x="2630" y="3474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2" name="Line 540"/>
            <p:cNvSpPr>
              <a:spLocks noChangeShapeType="1"/>
            </p:cNvSpPr>
            <p:nvPr/>
          </p:nvSpPr>
          <p:spPr bwMode="auto">
            <a:xfrm>
              <a:off x="2630" y="34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3" name="Line 541"/>
            <p:cNvSpPr>
              <a:spLocks noChangeShapeType="1"/>
            </p:cNvSpPr>
            <p:nvPr/>
          </p:nvSpPr>
          <p:spPr bwMode="auto">
            <a:xfrm>
              <a:off x="2630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4" name="Rectangle 542"/>
            <p:cNvSpPr>
              <a:spLocks noChangeArrowheads="1"/>
            </p:cNvSpPr>
            <p:nvPr/>
          </p:nvSpPr>
          <p:spPr bwMode="auto">
            <a:xfrm>
              <a:off x="2637" y="3474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5" name="Line 543"/>
            <p:cNvSpPr>
              <a:spLocks noChangeShapeType="1"/>
            </p:cNvSpPr>
            <p:nvPr/>
          </p:nvSpPr>
          <p:spPr bwMode="auto">
            <a:xfrm>
              <a:off x="2637" y="3474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6" name="Rectangle 544"/>
            <p:cNvSpPr>
              <a:spLocks noChangeArrowheads="1"/>
            </p:cNvSpPr>
            <p:nvPr/>
          </p:nvSpPr>
          <p:spPr bwMode="auto">
            <a:xfrm>
              <a:off x="2901" y="3236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7" name="Line 545"/>
            <p:cNvSpPr>
              <a:spLocks noChangeShapeType="1"/>
            </p:cNvSpPr>
            <p:nvPr/>
          </p:nvSpPr>
          <p:spPr bwMode="auto">
            <a:xfrm>
              <a:off x="2901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8" name="Rectangle 546"/>
            <p:cNvSpPr>
              <a:spLocks noChangeArrowheads="1"/>
            </p:cNvSpPr>
            <p:nvPr/>
          </p:nvSpPr>
          <p:spPr bwMode="auto">
            <a:xfrm>
              <a:off x="2901" y="3474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39" name="Line 547"/>
            <p:cNvSpPr>
              <a:spLocks noChangeShapeType="1"/>
            </p:cNvSpPr>
            <p:nvPr/>
          </p:nvSpPr>
          <p:spPr bwMode="auto">
            <a:xfrm>
              <a:off x="2901" y="34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0" name="Line 548"/>
            <p:cNvSpPr>
              <a:spLocks noChangeShapeType="1"/>
            </p:cNvSpPr>
            <p:nvPr/>
          </p:nvSpPr>
          <p:spPr bwMode="auto">
            <a:xfrm>
              <a:off x="2901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1" name="Rectangle 549"/>
            <p:cNvSpPr>
              <a:spLocks noChangeArrowheads="1"/>
            </p:cNvSpPr>
            <p:nvPr/>
          </p:nvSpPr>
          <p:spPr bwMode="auto">
            <a:xfrm>
              <a:off x="2908" y="3474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2" name="Line 550"/>
            <p:cNvSpPr>
              <a:spLocks noChangeShapeType="1"/>
            </p:cNvSpPr>
            <p:nvPr/>
          </p:nvSpPr>
          <p:spPr bwMode="auto">
            <a:xfrm>
              <a:off x="2908" y="3474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3" name="Rectangle 551"/>
            <p:cNvSpPr>
              <a:spLocks noChangeArrowheads="1"/>
            </p:cNvSpPr>
            <p:nvPr/>
          </p:nvSpPr>
          <p:spPr bwMode="auto">
            <a:xfrm>
              <a:off x="3172" y="3236"/>
              <a:ext cx="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4" name="Line 552"/>
            <p:cNvSpPr>
              <a:spLocks noChangeShapeType="1"/>
            </p:cNvSpPr>
            <p:nvPr/>
          </p:nvSpPr>
          <p:spPr bwMode="auto">
            <a:xfrm>
              <a:off x="3172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5" name="Rectangle 553"/>
            <p:cNvSpPr>
              <a:spLocks noChangeArrowheads="1"/>
            </p:cNvSpPr>
            <p:nvPr/>
          </p:nvSpPr>
          <p:spPr bwMode="auto">
            <a:xfrm>
              <a:off x="3172" y="3474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6" name="Line 554"/>
            <p:cNvSpPr>
              <a:spLocks noChangeShapeType="1"/>
            </p:cNvSpPr>
            <p:nvPr/>
          </p:nvSpPr>
          <p:spPr bwMode="auto">
            <a:xfrm>
              <a:off x="3172" y="347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7" name="Line 555"/>
            <p:cNvSpPr>
              <a:spLocks noChangeShapeType="1"/>
            </p:cNvSpPr>
            <p:nvPr/>
          </p:nvSpPr>
          <p:spPr bwMode="auto">
            <a:xfrm>
              <a:off x="3172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8" name="Rectangle 556"/>
            <p:cNvSpPr>
              <a:spLocks noChangeArrowheads="1"/>
            </p:cNvSpPr>
            <p:nvPr/>
          </p:nvSpPr>
          <p:spPr bwMode="auto">
            <a:xfrm>
              <a:off x="3180" y="3474"/>
              <a:ext cx="26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49" name="Line 557"/>
            <p:cNvSpPr>
              <a:spLocks noChangeShapeType="1"/>
            </p:cNvSpPr>
            <p:nvPr/>
          </p:nvSpPr>
          <p:spPr bwMode="auto">
            <a:xfrm>
              <a:off x="3180" y="3474"/>
              <a:ext cx="2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0" name="Rectangle 558"/>
            <p:cNvSpPr>
              <a:spLocks noChangeArrowheads="1"/>
            </p:cNvSpPr>
            <p:nvPr/>
          </p:nvSpPr>
          <p:spPr bwMode="auto">
            <a:xfrm>
              <a:off x="3443" y="3236"/>
              <a:ext cx="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1" name="Line 559"/>
            <p:cNvSpPr>
              <a:spLocks noChangeShapeType="1"/>
            </p:cNvSpPr>
            <p:nvPr/>
          </p:nvSpPr>
          <p:spPr bwMode="auto">
            <a:xfrm>
              <a:off x="3443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2" name="Rectangle 560"/>
            <p:cNvSpPr>
              <a:spLocks noChangeArrowheads="1"/>
            </p:cNvSpPr>
            <p:nvPr/>
          </p:nvSpPr>
          <p:spPr bwMode="auto">
            <a:xfrm>
              <a:off x="3443" y="3474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3" name="Line 561"/>
            <p:cNvSpPr>
              <a:spLocks noChangeShapeType="1"/>
            </p:cNvSpPr>
            <p:nvPr/>
          </p:nvSpPr>
          <p:spPr bwMode="auto">
            <a:xfrm>
              <a:off x="3443" y="3474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4" name="Line 562"/>
            <p:cNvSpPr>
              <a:spLocks noChangeShapeType="1"/>
            </p:cNvSpPr>
            <p:nvPr/>
          </p:nvSpPr>
          <p:spPr bwMode="auto">
            <a:xfrm>
              <a:off x="3443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5" name="Rectangle 563"/>
            <p:cNvSpPr>
              <a:spLocks noChangeArrowheads="1"/>
            </p:cNvSpPr>
            <p:nvPr/>
          </p:nvSpPr>
          <p:spPr bwMode="auto">
            <a:xfrm>
              <a:off x="3451" y="3474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6" name="Line 564"/>
            <p:cNvSpPr>
              <a:spLocks noChangeShapeType="1"/>
            </p:cNvSpPr>
            <p:nvPr/>
          </p:nvSpPr>
          <p:spPr bwMode="auto">
            <a:xfrm>
              <a:off x="3451" y="3474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7" name="Rectangle 565"/>
            <p:cNvSpPr>
              <a:spLocks noChangeArrowheads="1"/>
            </p:cNvSpPr>
            <p:nvPr/>
          </p:nvSpPr>
          <p:spPr bwMode="auto">
            <a:xfrm>
              <a:off x="3715" y="3236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8" name="Line 566"/>
            <p:cNvSpPr>
              <a:spLocks noChangeShapeType="1"/>
            </p:cNvSpPr>
            <p:nvPr/>
          </p:nvSpPr>
          <p:spPr bwMode="auto">
            <a:xfrm>
              <a:off x="3715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59" name="Rectangle 567"/>
            <p:cNvSpPr>
              <a:spLocks noChangeArrowheads="1"/>
            </p:cNvSpPr>
            <p:nvPr/>
          </p:nvSpPr>
          <p:spPr bwMode="auto">
            <a:xfrm>
              <a:off x="3715" y="3474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0" name="Line 568"/>
            <p:cNvSpPr>
              <a:spLocks noChangeShapeType="1"/>
            </p:cNvSpPr>
            <p:nvPr/>
          </p:nvSpPr>
          <p:spPr bwMode="auto">
            <a:xfrm>
              <a:off x="3715" y="34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1" name="Line 569"/>
            <p:cNvSpPr>
              <a:spLocks noChangeShapeType="1"/>
            </p:cNvSpPr>
            <p:nvPr/>
          </p:nvSpPr>
          <p:spPr bwMode="auto">
            <a:xfrm>
              <a:off x="3715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2" name="Rectangle 570"/>
            <p:cNvSpPr>
              <a:spLocks noChangeArrowheads="1"/>
            </p:cNvSpPr>
            <p:nvPr/>
          </p:nvSpPr>
          <p:spPr bwMode="auto">
            <a:xfrm>
              <a:off x="3722" y="3474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3" name="Line 571"/>
            <p:cNvSpPr>
              <a:spLocks noChangeShapeType="1"/>
            </p:cNvSpPr>
            <p:nvPr/>
          </p:nvSpPr>
          <p:spPr bwMode="auto">
            <a:xfrm>
              <a:off x="3722" y="3474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4" name="Rectangle 572"/>
            <p:cNvSpPr>
              <a:spLocks noChangeArrowheads="1"/>
            </p:cNvSpPr>
            <p:nvPr/>
          </p:nvSpPr>
          <p:spPr bwMode="auto">
            <a:xfrm>
              <a:off x="3986" y="3236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5" name="Line 573"/>
            <p:cNvSpPr>
              <a:spLocks noChangeShapeType="1"/>
            </p:cNvSpPr>
            <p:nvPr/>
          </p:nvSpPr>
          <p:spPr bwMode="auto">
            <a:xfrm>
              <a:off x="3986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6" name="Rectangle 574"/>
            <p:cNvSpPr>
              <a:spLocks noChangeArrowheads="1"/>
            </p:cNvSpPr>
            <p:nvPr/>
          </p:nvSpPr>
          <p:spPr bwMode="auto">
            <a:xfrm>
              <a:off x="3986" y="3474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7" name="Line 575"/>
            <p:cNvSpPr>
              <a:spLocks noChangeShapeType="1"/>
            </p:cNvSpPr>
            <p:nvPr/>
          </p:nvSpPr>
          <p:spPr bwMode="auto">
            <a:xfrm>
              <a:off x="3986" y="34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8" name="Line 576"/>
            <p:cNvSpPr>
              <a:spLocks noChangeShapeType="1"/>
            </p:cNvSpPr>
            <p:nvPr/>
          </p:nvSpPr>
          <p:spPr bwMode="auto">
            <a:xfrm>
              <a:off x="3986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69" name="Rectangle 577"/>
            <p:cNvSpPr>
              <a:spLocks noChangeArrowheads="1"/>
            </p:cNvSpPr>
            <p:nvPr/>
          </p:nvSpPr>
          <p:spPr bwMode="auto">
            <a:xfrm>
              <a:off x="3993" y="3474"/>
              <a:ext cx="264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70" name="Line 578"/>
            <p:cNvSpPr>
              <a:spLocks noChangeShapeType="1"/>
            </p:cNvSpPr>
            <p:nvPr/>
          </p:nvSpPr>
          <p:spPr bwMode="auto">
            <a:xfrm>
              <a:off x="3993" y="3474"/>
              <a:ext cx="2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71" name="Rectangle 579"/>
            <p:cNvSpPr>
              <a:spLocks noChangeArrowheads="1"/>
            </p:cNvSpPr>
            <p:nvPr/>
          </p:nvSpPr>
          <p:spPr bwMode="auto">
            <a:xfrm>
              <a:off x="4257" y="3236"/>
              <a:ext cx="7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72" name="Line 580"/>
            <p:cNvSpPr>
              <a:spLocks noChangeShapeType="1"/>
            </p:cNvSpPr>
            <p:nvPr/>
          </p:nvSpPr>
          <p:spPr bwMode="auto">
            <a:xfrm>
              <a:off x="4257" y="32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73" name="Rectangle 581"/>
            <p:cNvSpPr>
              <a:spLocks noChangeArrowheads="1"/>
            </p:cNvSpPr>
            <p:nvPr/>
          </p:nvSpPr>
          <p:spPr bwMode="auto">
            <a:xfrm>
              <a:off x="4257" y="3474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74" name="Line 582"/>
            <p:cNvSpPr>
              <a:spLocks noChangeShapeType="1"/>
            </p:cNvSpPr>
            <p:nvPr/>
          </p:nvSpPr>
          <p:spPr bwMode="auto">
            <a:xfrm>
              <a:off x="4257" y="34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75" name="Line 583"/>
            <p:cNvSpPr>
              <a:spLocks noChangeShapeType="1"/>
            </p:cNvSpPr>
            <p:nvPr/>
          </p:nvSpPr>
          <p:spPr bwMode="auto">
            <a:xfrm>
              <a:off x="4257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76" name="Rectangle 584"/>
            <p:cNvSpPr>
              <a:spLocks noChangeArrowheads="1"/>
            </p:cNvSpPr>
            <p:nvPr/>
          </p:nvSpPr>
          <p:spPr bwMode="auto">
            <a:xfrm>
              <a:off x="4257" y="3474"/>
              <a:ext cx="7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77" name="Line 585"/>
            <p:cNvSpPr>
              <a:spLocks noChangeShapeType="1"/>
            </p:cNvSpPr>
            <p:nvPr/>
          </p:nvSpPr>
          <p:spPr bwMode="auto">
            <a:xfrm>
              <a:off x="4257" y="34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578" name="Line 586"/>
            <p:cNvSpPr>
              <a:spLocks noChangeShapeType="1"/>
            </p:cNvSpPr>
            <p:nvPr/>
          </p:nvSpPr>
          <p:spPr bwMode="auto">
            <a:xfrm>
              <a:off x="4257" y="347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5582" name="AutoShape 590"/>
          <p:cNvSpPr>
            <a:spLocks noChangeArrowheads="1"/>
          </p:cNvSpPr>
          <p:nvPr/>
        </p:nvSpPr>
        <p:spPr bwMode="auto">
          <a:xfrm>
            <a:off x="4191000" y="1831975"/>
            <a:ext cx="533400" cy="661988"/>
          </a:xfrm>
          <a:prstGeom prst="rightArrow">
            <a:avLst>
              <a:gd name="adj1" fmla="val 50000"/>
              <a:gd name="adj2" fmla="val 5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5584" name="Rectangle 592"/>
          <p:cNvSpPr>
            <a:spLocks noChangeArrowheads="1"/>
          </p:cNvSpPr>
          <p:nvPr/>
        </p:nvSpPr>
        <p:spPr bwMode="auto">
          <a:xfrm>
            <a:off x="4138613" y="4214813"/>
            <a:ext cx="358775" cy="1727200"/>
          </a:xfrm>
          <a:prstGeom prst="rect">
            <a:avLst/>
          </a:prstGeom>
          <a:noFill/>
          <a:ln w="28575">
            <a:solidFill>
              <a:srgbClr val="FF0066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5585" name="Rectangle 593"/>
          <p:cNvSpPr>
            <a:spLocks noChangeArrowheads="1"/>
          </p:cNvSpPr>
          <p:nvPr/>
        </p:nvSpPr>
        <p:spPr bwMode="auto">
          <a:xfrm>
            <a:off x="3057525" y="4214813"/>
            <a:ext cx="358775" cy="1727200"/>
          </a:xfrm>
          <a:prstGeom prst="rect">
            <a:avLst/>
          </a:prstGeom>
          <a:noFill/>
          <a:ln w="28575">
            <a:solidFill>
              <a:srgbClr val="FF0066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5586" name="Rectangle 594"/>
          <p:cNvSpPr>
            <a:spLocks noChangeArrowheads="1"/>
          </p:cNvSpPr>
          <p:nvPr/>
        </p:nvSpPr>
        <p:spPr bwMode="auto">
          <a:xfrm>
            <a:off x="6297613" y="4214813"/>
            <a:ext cx="358775" cy="1727200"/>
          </a:xfrm>
          <a:prstGeom prst="rect">
            <a:avLst/>
          </a:prstGeom>
          <a:noFill/>
          <a:ln w="28575">
            <a:solidFill>
              <a:srgbClr val="FF0066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5587" name="Rectangle 595"/>
          <p:cNvSpPr>
            <a:spLocks noChangeArrowheads="1"/>
          </p:cNvSpPr>
          <p:nvPr/>
        </p:nvSpPr>
        <p:spPr bwMode="auto">
          <a:xfrm>
            <a:off x="5160963" y="4221163"/>
            <a:ext cx="358775" cy="1727200"/>
          </a:xfrm>
          <a:prstGeom prst="rect">
            <a:avLst/>
          </a:prstGeom>
          <a:noFill/>
          <a:ln w="28575">
            <a:solidFill>
              <a:srgbClr val="FF0066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5588" name="Text Box 596"/>
          <p:cNvSpPr txBox="1">
            <a:spLocks noChangeArrowheads="1"/>
          </p:cNvSpPr>
          <p:nvPr/>
        </p:nvSpPr>
        <p:spPr bwMode="auto">
          <a:xfrm>
            <a:off x="3705225" y="6015038"/>
            <a:ext cx="2590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Articulation points</a:t>
            </a:r>
          </a:p>
        </p:txBody>
      </p:sp>
      <p:sp>
        <p:nvSpPr>
          <p:cNvPr id="85589" name="Line 597"/>
          <p:cNvSpPr>
            <a:spLocks noChangeShapeType="1"/>
          </p:cNvSpPr>
          <p:nvPr/>
        </p:nvSpPr>
        <p:spPr bwMode="auto">
          <a:xfrm flipH="1" flipV="1">
            <a:off x="3273425" y="6015038"/>
            <a:ext cx="3603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5590" name="Line 598"/>
          <p:cNvSpPr>
            <a:spLocks noChangeShapeType="1"/>
          </p:cNvSpPr>
          <p:nvPr/>
        </p:nvSpPr>
        <p:spPr bwMode="auto">
          <a:xfrm flipH="1" flipV="1">
            <a:off x="4281488" y="5942013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5591" name="Line 599"/>
          <p:cNvSpPr>
            <a:spLocks noChangeShapeType="1"/>
          </p:cNvSpPr>
          <p:nvPr/>
        </p:nvSpPr>
        <p:spPr bwMode="auto">
          <a:xfrm flipH="1" flipV="1">
            <a:off x="5364163" y="5949950"/>
            <a:ext cx="714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5592" name="Line 600"/>
          <p:cNvSpPr>
            <a:spLocks noChangeShapeType="1"/>
          </p:cNvSpPr>
          <p:nvPr/>
        </p:nvSpPr>
        <p:spPr bwMode="auto">
          <a:xfrm flipV="1">
            <a:off x="5865813" y="6015038"/>
            <a:ext cx="64928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6038" y="1510811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(3)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Finding the Biconnected Components (1)</a:t>
            </a:r>
            <a:endParaRPr lang="ko-KR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define MIN2(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((x) &lt; (y) ? (x) : (y))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[MAX_VERTICES];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low[MAX_VERTICES];</a:t>
            </a:r>
          </a:p>
          <a:p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initialization of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and low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(void)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visited[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FALSE;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low[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-1;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CF62855-25B4-462D-B243-EE508AD459CB}" type="slidenum">
              <a:rPr lang="en-US" altLang="ko-KR" smtClean="0"/>
              <a:pPr/>
              <a:t>51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Finding the Biconnected Components (2)</a:t>
            </a:r>
            <a:endParaRPr lang="ko-KR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determining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and low performing depth first search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dfnlow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v){  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[u] = low[u]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graph[u];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-&gt;link){  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w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-&gt;vertex;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[w] &lt; 0){ /* unvisited vertex */  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dfnlow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w,u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low[u] = MIN2(low[u],low[w]);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}else if (w != v) /*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u,w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is a back edge */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low[u] = MIN2(low[u],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[w]);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97FBB5A-80E9-4F50-AB3E-AF0D1F5C8048}" type="slidenum">
              <a:rPr lang="en-US" altLang="ko-KR" smtClean="0"/>
              <a:pPr/>
              <a:t>52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the </a:t>
            </a:r>
            <a:r>
              <a:rPr lang="en-US" altLang="ko-KR" dirty="0" err="1"/>
              <a:t>Biconnected</a:t>
            </a:r>
            <a:r>
              <a:rPr lang="en-US" altLang="ko-KR" dirty="0"/>
              <a:t> Components (3)</a:t>
            </a:r>
            <a:endParaRPr lang="ko-KR" alt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bicon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v)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nodePointer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w, x, y;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[u] = low[u]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graph[u];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-&gt;link){  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w 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-&gt;vertex;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if(v != w &amp;&amp;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[w] &lt;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[u]) push(u, w);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if(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[w] &lt; 0) {/* unvisited vertex */ 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bicon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(w, u);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low[u] = MIN2(low[u], low[w]);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if(low[w] &gt;=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[u]) { /* u: articulation point */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(“New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biconnected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component: “);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do {  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pop(&amp;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x,&amp;y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 &lt;%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d,%d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&gt;“,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} while(!((x == u) &amp;&amp; (y == w)));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} /* if(low[w] &gt;=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[u]) */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 else if (w != v) low[u] = MIN2(low[u],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[w]);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 /* for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*/</a:t>
            </a:r>
          </a:p>
          <a:p>
            <a:pPr>
              <a:spcBef>
                <a:spcPts val="0"/>
              </a:spcBef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75C829E-D0EA-4BD4-B280-AC72075C4E2B}" type="slidenum">
              <a:rPr lang="en-US" altLang="ko-KR" smtClean="0"/>
              <a:pPr/>
              <a:t>53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Example of Finding </a:t>
            </a:r>
            <a:r>
              <a:rPr lang="en-US" altLang="ko-KR" sz="2400" dirty="0" err="1"/>
              <a:t>Biconnected</a:t>
            </a:r>
            <a:r>
              <a:rPr lang="en-US" altLang="ko-KR" sz="2400" dirty="0"/>
              <a:t> Components(1)</a:t>
            </a:r>
          </a:p>
        </p:txBody>
      </p:sp>
      <p:sp>
        <p:nvSpPr>
          <p:cNvPr id="15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84B0BFB0-A34A-4AA8-A4A7-F7EBF3C58DF8}" type="slidenum">
              <a:rPr lang="en-US" altLang="ko-KR" smtClean="0"/>
              <a:pPr/>
              <a:t>54</a:t>
            </a:fld>
            <a:r>
              <a:rPr lang="en-US" altLang="ko-KR"/>
              <a:t> -</a:t>
            </a:r>
          </a:p>
        </p:txBody>
      </p:sp>
      <p:sp>
        <p:nvSpPr>
          <p:cNvPr id="89130" name="Line 42"/>
          <p:cNvSpPr>
            <a:spLocks noChangeShapeType="1"/>
          </p:cNvSpPr>
          <p:nvPr/>
        </p:nvSpPr>
        <p:spPr bwMode="auto">
          <a:xfrm>
            <a:off x="2051050" y="1989138"/>
            <a:ext cx="407988" cy="322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1724025" y="990598"/>
            <a:ext cx="414338" cy="427597"/>
            <a:chOff x="2173" y="916"/>
            <a:chExt cx="205" cy="229"/>
          </a:xfrm>
        </p:grpSpPr>
        <p:sp>
          <p:nvSpPr>
            <p:cNvPr id="89094" name="Oval 6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2196" y="947"/>
              <a:ext cx="15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89096" name="Group 8"/>
          <p:cNvGrpSpPr>
            <a:grpSpLocks/>
          </p:cNvGrpSpPr>
          <p:nvPr/>
        </p:nvGrpSpPr>
        <p:grpSpPr bwMode="auto">
          <a:xfrm>
            <a:off x="1724025" y="1654177"/>
            <a:ext cx="414338" cy="422558"/>
            <a:chOff x="2173" y="1272"/>
            <a:chExt cx="205" cy="226"/>
          </a:xfrm>
        </p:grpSpPr>
        <p:sp>
          <p:nvSpPr>
            <p:cNvPr id="89097" name="Oval 9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098" name="Rectangle 10"/>
            <p:cNvSpPr>
              <a:spLocks noChangeArrowheads="1"/>
            </p:cNvSpPr>
            <p:nvPr/>
          </p:nvSpPr>
          <p:spPr bwMode="auto">
            <a:xfrm>
              <a:off x="2206" y="1300"/>
              <a:ext cx="15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9099" name="Group 11"/>
          <p:cNvGrpSpPr>
            <a:grpSpLocks/>
          </p:cNvGrpSpPr>
          <p:nvPr/>
        </p:nvGrpSpPr>
        <p:grpSpPr bwMode="auto">
          <a:xfrm>
            <a:off x="1219200" y="2317750"/>
            <a:ext cx="415925" cy="426012"/>
            <a:chOff x="1924" y="1627"/>
            <a:chExt cx="205" cy="228"/>
          </a:xfrm>
        </p:grpSpPr>
        <p:sp>
          <p:nvSpPr>
            <p:cNvPr id="89100" name="Oval 12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1948" y="1657"/>
              <a:ext cx="15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89105" name="Group 17"/>
          <p:cNvGrpSpPr>
            <a:grpSpLocks/>
          </p:cNvGrpSpPr>
          <p:nvPr/>
        </p:nvGrpSpPr>
        <p:grpSpPr bwMode="auto">
          <a:xfrm>
            <a:off x="1724025" y="2979734"/>
            <a:ext cx="414338" cy="427596"/>
            <a:chOff x="2173" y="1982"/>
            <a:chExt cx="205" cy="229"/>
          </a:xfrm>
        </p:grpSpPr>
        <p:sp>
          <p:nvSpPr>
            <p:cNvPr id="89106" name="Oval 18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07" name="Rectangle 19"/>
            <p:cNvSpPr>
              <a:spLocks noChangeArrowheads="1"/>
            </p:cNvSpPr>
            <p:nvPr/>
          </p:nvSpPr>
          <p:spPr bwMode="auto">
            <a:xfrm>
              <a:off x="2196" y="2013"/>
              <a:ext cx="15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89123" name="Line 35"/>
          <p:cNvSpPr>
            <a:spLocks noChangeShapeType="1"/>
          </p:cNvSpPr>
          <p:nvPr/>
        </p:nvSpPr>
        <p:spPr bwMode="auto">
          <a:xfrm>
            <a:off x="1931988" y="1381125"/>
            <a:ext cx="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26" name="Line 38"/>
          <p:cNvSpPr>
            <a:spLocks noChangeShapeType="1"/>
          </p:cNvSpPr>
          <p:nvPr/>
        </p:nvSpPr>
        <p:spPr bwMode="auto">
          <a:xfrm flipH="1">
            <a:off x="1460500" y="2003425"/>
            <a:ext cx="338138" cy="307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27" name="Line 39"/>
          <p:cNvSpPr>
            <a:spLocks noChangeShapeType="1"/>
          </p:cNvSpPr>
          <p:nvPr/>
        </p:nvSpPr>
        <p:spPr bwMode="auto">
          <a:xfrm flipH="1">
            <a:off x="2076450" y="2667000"/>
            <a:ext cx="285750" cy="373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31" name="Line 43"/>
          <p:cNvSpPr>
            <a:spLocks noChangeShapeType="1"/>
          </p:cNvSpPr>
          <p:nvPr/>
        </p:nvSpPr>
        <p:spPr bwMode="auto">
          <a:xfrm>
            <a:off x="1476375" y="2708275"/>
            <a:ext cx="309563" cy="331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305300" y="1155700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36" name="Line 48"/>
          <p:cNvSpPr>
            <a:spLocks noChangeShapeType="1"/>
          </p:cNvSpPr>
          <p:nvPr/>
        </p:nvSpPr>
        <p:spPr bwMode="auto">
          <a:xfrm>
            <a:off x="4305300" y="2051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37" name="Line 49"/>
          <p:cNvSpPr>
            <a:spLocks noChangeShapeType="1"/>
          </p:cNvSpPr>
          <p:nvPr/>
        </p:nvSpPr>
        <p:spPr bwMode="auto">
          <a:xfrm>
            <a:off x="4305300" y="2498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38" name="Line 50"/>
          <p:cNvSpPr>
            <a:spLocks noChangeShapeType="1"/>
          </p:cNvSpPr>
          <p:nvPr/>
        </p:nvSpPr>
        <p:spPr bwMode="auto">
          <a:xfrm>
            <a:off x="4305300" y="160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39" name="Text Box 51"/>
          <p:cNvSpPr txBox="1">
            <a:spLocks noChangeArrowheads="1"/>
          </p:cNvSpPr>
          <p:nvPr/>
        </p:nvSpPr>
        <p:spPr bwMode="auto">
          <a:xfrm>
            <a:off x="4252189" y="83820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graph</a:t>
            </a:r>
          </a:p>
        </p:txBody>
      </p:sp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3816714" y="12541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[0]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141" name="Text Box 53"/>
          <p:cNvSpPr txBox="1">
            <a:spLocks noChangeArrowheads="1"/>
          </p:cNvSpPr>
          <p:nvPr/>
        </p:nvSpPr>
        <p:spPr bwMode="auto">
          <a:xfrm>
            <a:off x="3835764" y="173037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142" name="Text Box 54"/>
          <p:cNvSpPr txBox="1">
            <a:spLocks noChangeArrowheads="1"/>
          </p:cNvSpPr>
          <p:nvPr/>
        </p:nvSpPr>
        <p:spPr bwMode="auto">
          <a:xfrm>
            <a:off x="3816714" y="21780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143" name="Text Box 55"/>
          <p:cNvSpPr txBox="1">
            <a:spLocks noChangeArrowheads="1"/>
          </p:cNvSpPr>
          <p:nvPr/>
        </p:nvSpPr>
        <p:spPr bwMode="auto">
          <a:xfrm>
            <a:off x="3816714" y="26257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3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145" name="Rectangle 57"/>
          <p:cNvSpPr>
            <a:spLocks noChangeArrowheads="1"/>
          </p:cNvSpPr>
          <p:nvPr/>
        </p:nvSpPr>
        <p:spPr bwMode="auto">
          <a:xfrm>
            <a:off x="5257800" y="115570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46" name="Rectangle 58"/>
          <p:cNvSpPr>
            <a:spLocks noChangeArrowheads="1"/>
          </p:cNvSpPr>
          <p:nvPr/>
        </p:nvSpPr>
        <p:spPr bwMode="auto">
          <a:xfrm>
            <a:off x="5257800" y="300990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47" name="Rectangle 59"/>
          <p:cNvSpPr>
            <a:spLocks noChangeArrowheads="1"/>
          </p:cNvSpPr>
          <p:nvPr/>
        </p:nvSpPr>
        <p:spPr bwMode="auto">
          <a:xfrm>
            <a:off x="6553200" y="300990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48" name="Line 60"/>
          <p:cNvSpPr>
            <a:spLocks noChangeShapeType="1"/>
          </p:cNvSpPr>
          <p:nvPr/>
        </p:nvSpPr>
        <p:spPr bwMode="auto">
          <a:xfrm>
            <a:off x="5715000" y="11557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49" name="Line 61"/>
          <p:cNvSpPr>
            <a:spLocks noChangeShapeType="1"/>
          </p:cNvSpPr>
          <p:nvPr/>
        </p:nvSpPr>
        <p:spPr bwMode="auto">
          <a:xfrm>
            <a:off x="57277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50" name="Line 62"/>
          <p:cNvSpPr>
            <a:spLocks noChangeShapeType="1"/>
          </p:cNvSpPr>
          <p:nvPr/>
        </p:nvSpPr>
        <p:spPr bwMode="auto">
          <a:xfrm>
            <a:off x="70104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51" name="Line 63"/>
          <p:cNvSpPr>
            <a:spLocks noChangeShapeType="1"/>
          </p:cNvSpPr>
          <p:nvPr/>
        </p:nvSpPr>
        <p:spPr bwMode="auto">
          <a:xfrm>
            <a:off x="4648200" y="1347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52" name="Line 64"/>
          <p:cNvSpPr>
            <a:spLocks noChangeShapeType="1"/>
          </p:cNvSpPr>
          <p:nvPr/>
        </p:nvSpPr>
        <p:spPr bwMode="auto">
          <a:xfrm>
            <a:off x="4648200" y="3201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53" name="Line 65"/>
          <p:cNvSpPr>
            <a:spLocks noChangeShapeType="1"/>
          </p:cNvSpPr>
          <p:nvPr/>
        </p:nvSpPr>
        <p:spPr bwMode="auto">
          <a:xfrm>
            <a:off x="5956300" y="3201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54" name="Line 66"/>
          <p:cNvSpPr>
            <a:spLocks noChangeShapeType="1"/>
          </p:cNvSpPr>
          <p:nvPr/>
        </p:nvSpPr>
        <p:spPr bwMode="auto">
          <a:xfrm flipH="1">
            <a:off x="7010400" y="3009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5334000" y="12192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1</a:t>
            </a:r>
          </a:p>
        </p:txBody>
      </p:sp>
      <p:sp>
        <p:nvSpPr>
          <p:cNvPr id="89156" name="Text Box 68"/>
          <p:cNvSpPr txBox="1">
            <a:spLocks noChangeArrowheads="1"/>
          </p:cNvSpPr>
          <p:nvPr/>
        </p:nvSpPr>
        <p:spPr bwMode="auto">
          <a:xfrm>
            <a:off x="5316538" y="30734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3</a:t>
            </a:r>
          </a:p>
        </p:txBody>
      </p:sp>
      <p:sp>
        <p:nvSpPr>
          <p:cNvPr id="89157" name="Text Box 69"/>
          <p:cNvSpPr txBox="1">
            <a:spLocks noChangeArrowheads="1"/>
          </p:cNvSpPr>
          <p:nvPr/>
        </p:nvSpPr>
        <p:spPr bwMode="auto">
          <a:xfrm>
            <a:off x="6611938" y="30734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2</a:t>
            </a:r>
          </a:p>
        </p:txBody>
      </p:sp>
      <p:sp>
        <p:nvSpPr>
          <p:cNvPr id="89160" name="Rectangle 72"/>
          <p:cNvSpPr>
            <a:spLocks noChangeArrowheads="1"/>
          </p:cNvSpPr>
          <p:nvPr/>
        </p:nvSpPr>
        <p:spPr bwMode="auto">
          <a:xfrm>
            <a:off x="5257800" y="165100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61" name="Rectangle 73"/>
          <p:cNvSpPr>
            <a:spLocks noChangeArrowheads="1"/>
          </p:cNvSpPr>
          <p:nvPr/>
        </p:nvSpPr>
        <p:spPr bwMode="auto">
          <a:xfrm>
            <a:off x="6553200" y="165100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63" name="Line 75"/>
          <p:cNvSpPr>
            <a:spLocks noChangeShapeType="1"/>
          </p:cNvSpPr>
          <p:nvPr/>
        </p:nvSpPr>
        <p:spPr bwMode="auto">
          <a:xfrm>
            <a:off x="5727700" y="16510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64" name="Line 76"/>
          <p:cNvSpPr>
            <a:spLocks noChangeShapeType="1"/>
          </p:cNvSpPr>
          <p:nvPr/>
        </p:nvSpPr>
        <p:spPr bwMode="auto">
          <a:xfrm>
            <a:off x="7010400" y="16510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66" name="Line 78"/>
          <p:cNvSpPr>
            <a:spLocks noChangeShapeType="1"/>
          </p:cNvSpPr>
          <p:nvPr/>
        </p:nvSpPr>
        <p:spPr bwMode="auto">
          <a:xfrm>
            <a:off x="5956300" y="1843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69" name="Text Box 81"/>
          <p:cNvSpPr txBox="1">
            <a:spLocks noChangeArrowheads="1"/>
          </p:cNvSpPr>
          <p:nvPr/>
        </p:nvSpPr>
        <p:spPr bwMode="auto">
          <a:xfrm>
            <a:off x="5316538" y="17145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2</a:t>
            </a:r>
          </a:p>
        </p:txBody>
      </p:sp>
      <p:sp>
        <p:nvSpPr>
          <p:cNvPr id="89170" name="Text Box 82"/>
          <p:cNvSpPr txBox="1">
            <a:spLocks noChangeArrowheads="1"/>
          </p:cNvSpPr>
          <p:nvPr/>
        </p:nvSpPr>
        <p:spPr bwMode="auto">
          <a:xfrm>
            <a:off x="6611938" y="17145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3</a:t>
            </a:r>
          </a:p>
        </p:txBody>
      </p:sp>
      <p:sp>
        <p:nvSpPr>
          <p:cNvPr id="89171" name="Line 83"/>
          <p:cNvSpPr>
            <a:spLocks noChangeShapeType="1"/>
          </p:cNvSpPr>
          <p:nvPr/>
        </p:nvSpPr>
        <p:spPr bwMode="auto">
          <a:xfrm>
            <a:off x="4648200" y="1858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73" name="Rectangle 85"/>
          <p:cNvSpPr>
            <a:spLocks noChangeArrowheads="1"/>
          </p:cNvSpPr>
          <p:nvPr/>
        </p:nvSpPr>
        <p:spPr bwMode="auto">
          <a:xfrm>
            <a:off x="5257800" y="211455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74" name="Rectangle 86"/>
          <p:cNvSpPr>
            <a:spLocks noChangeArrowheads="1"/>
          </p:cNvSpPr>
          <p:nvPr/>
        </p:nvSpPr>
        <p:spPr bwMode="auto">
          <a:xfrm>
            <a:off x="6553200" y="211455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76" name="Line 88"/>
          <p:cNvSpPr>
            <a:spLocks noChangeShapeType="1"/>
          </p:cNvSpPr>
          <p:nvPr/>
        </p:nvSpPr>
        <p:spPr bwMode="auto">
          <a:xfrm>
            <a:off x="57150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77" name="Line 89"/>
          <p:cNvSpPr>
            <a:spLocks noChangeShapeType="1"/>
          </p:cNvSpPr>
          <p:nvPr/>
        </p:nvSpPr>
        <p:spPr bwMode="auto">
          <a:xfrm>
            <a:off x="70231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79" name="Line 91"/>
          <p:cNvSpPr>
            <a:spLocks noChangeShapeType="1"/>
          </p:cNvSpPr>
          <p:nvPr/>
        </p:nvSpPr>
        <p:spPr bwMode="auto">
          <a:xfrm>
            <a:off x="59436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81" name="Line 93"/>
          <p:cNvSpPr>
            <a:spLocks noChangeShapeType="1"/>
          </p:cNvSpPr>
          <p:nvPr/>
        </p:nvSpPr>
        <p:spPr bwMode="auto">
          <a:xfrm flipH="1">
            <a:off x="7010400" y="2120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82" name="Text Box 94"/>
          <p:cNvSpPr txBox="1">
            <a:spLocks noChangeArrowheads="1"/>
          </p:cNvSpPr>
          <p:nvPr/>
        </p:nvSpPr>
        <p:spPr bwMode="auto">
          <a:xfrm>
            <a:off x="5314950" y="217963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4</a:t>
            </a:r>
          </a:p>
        </p:txBody>
      </p:sp>
      <p:sp>
        <p:nvSpPr>
          <p:cNvPr id="89183" name="Text Box 95"/>
          <p:cNvSpPr txBox="1">
            <a:spLocks noChangeArrowheads="1"/>
          </p:cNvSpPr>
          <p:nvPr/>
        </p:nvSpPr>
        <p:spPr bwMode="auto">
          <a:xfrm>
            <a:off x="6629400" y="217963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1</a:t>
            </a:r>
          </a:p>
        </p:txBody>
      </p:sp>
      <p:sp>
        <p:nvSpPr>
          <p:cNvPr id="89185" name="Line 97"/>
          <p:cNvSpPr>
            <a:spLocks noChangeShapeType="1"/>
          </p:cNvSpPr>
          <p:nvPr/>
        </p:nvSpPr>
        <p:spPr bwMode="auto">
          <a:xfrm>
            <a:off x="46482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88" name="Rectangle 100"/>
          <p:cNvSpPr>
            <a:spLocks noChangeArrowheads="1"/>
          </p:cNvSpPr>
          <p:nvPr/>
        </p:nvSpPr>
        <p:spPr bwMode="auto">
          <a:xfrm>
            <a:off x="5257800" y="256222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89" name="Rectangle 101"/>
          <p:cNvSpPr>
            <a:spLocks noChangeArrowheads="1"/>
          </p:cNvSpPr>
          <p:nvPr/>
        </p:nvSpPr>
        <p:spPr bwMode="auto">
          <a:xfrm>
            <a:off x="6553200" y="256222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191" name="Line 103"/>
          <p:cNvSpPr>
            <a:spLocks noChangeShapeType="1"/>
          </p:cNvSpPr>
          <p:nvPr/>
        </p:nvSpPr>
        <p:spPr bwMode="auto">
          <a:xfrm>
            <a:off x="57277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92" name="Line 104"/>
          <p:cNvSpPr>
            <a:spLocks noChangeShapeType="1"/>
          </p:cNvSpPr>
          <p:nvPr/>
        </p:nvSpPr>
        <p:spPr bwMode="auto">
          <a:xfrm>
            <a:off x="70104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94" name="Line 106"/>
          <p:cNvSpPr>
            <a:spLocks noChangeShapeType="1"/>
          </p:cNvSpPr>
          <p:nvPr/>
        </p:nvSpPr>
        <p:spPr bwMode="auto">
          <a:xfrm>
            <a:off x="59563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95" name="Line 107"/>
          <p:cNvSpPr>
            <a:spLocks noChangeShapeType="1"/>
          </p:cNvSpPr>
          <p:nvPr/>
        </p:nvSpPr>
        <p:spPr bwMode="auto">
          <a:xfrm flipH="1">
            <a:off x="7010400" y="25622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197" name="Text Box 109"/>
          <p:cNvSpPr txBox="1">
            <a:spLocks noChangeArrowheads="1"/>
          </p:cNvSpPr>
          <p:nvPr/>
        </p:nvSpPr>
        <p:spPr bwMode="auto">
          <a:xfrm>
            <a:off x="5334000" y="26035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1</a:t>
            </a:r>
          </a:p>
        </p:txBody>
      </p:sp>
      <p:sp>
        <p:nvSpPr>
          <p:cNvPr id="89198" name="Text Box 110"/>
          <p:cNvSpPr txBox="1">
            <a:spLocks noChangeArrowheads="1"/>
          </p:cNvSpPr>
          <p:nvPr/>
        </p:nvSpPr>
        <p:spPr bwMode="auto">
          <a:xfrm>
            <a:off x="6629400" y="26035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4</a:t>
            </a:r>
          </a:p>
        </p:txBody>
      </p:sp>
      <p:sp>
        <p:nvSpPr>
          <p:cNvPr id="89199" name="Line 111"/>
          <p:cNvSpPr>
            <a:spLocks noChangeShapeType="1"/>
          </p:cNvSpPr>
          <p:nvPr/>
        </p:nvSpPr>
        <p:spPr bwMode="auto">
          <a:xfrm>
            <a:off x="46482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02" name="Line 114"/>
          <p:cNvSpPr>
            <a:spLocks noChangeShapeType="1"/>
          </p:cNvSpPr>
          <p:nvPr/>
        </p:nvSpPr>
        <p:spPr bwMode="auto">
          <a:xfrm>
            <a:off x="4305300" y="2933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03" name="Text Box 115"/>
          <p:cNvSpPr txBox="1">
            <a:spLocks noChangeArrowheads="1"/>
          </p:cNvSpPr>
          <p:nvPr/>
        </p:nvSpPr>
        <p:spPr bwMode="auto">
          <a:xfrm>
            <a:off x="3816714" y="30226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4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04" name="Line 116"/>
          <p:cNvSpPr>
            <a:spLocks noChangeShapeType="1"/>
          </p:cNvSpPr>
          <p:nvPr/>
        </p:nvSpPr>
        <p:spPr bwMode="auto">
          <a:xfrm flipH="1">
            <a:off x="5715000" y="11557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05" name="AutoShape 117"/>
          <p:cNvSpPr>
            <a:spLocks noChangeArrowheads="1"/>
          </p:cNvSpPr>
          <p:nvPr/>
        </p:nvSpPr>
        <p:spPr bwMode="auto">
          <a:xfrm>
            <a:off x="3048000" y="1841500"/>
            <a:ext cx="533400" cy="661988"/>
          </a:xfrm>
          <a:prstGeom prst="rightArrow">
            <a:avLst>
              <a:gd name="adj1" fmla="val 50000"/>
              <a:gd name="adj2" fmla="val 5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206" name="Text Box 118"/>
          <p:cNvSpPr txBox="1">
            <a:spLocks noChangeArrowheads="1"/>
          </p:cNvSpPr>
          <p:nvPr/>
        </p:nvSpPr>
        <p:spPr bwMode="auto">
          <a:xfrm>
            <a:off x="971550" y="3500438"/>
            <a:ext cx="1958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urier New" pitchFamily="49" charset="0"/>
              </a:rPr>
              <a:t>bicon(0, -1);</a:t>
            </a:r>
          </a:p>
        </p:txBody>
      </p:sp>
      <p:sp>
        <p:nvSpPr>
          <p:cNvPr id="89207" name="Rectangle 119"/>
          <p:cNvSpPr>
            <a:spLocks noChangeArrowheads="1"/>
          </p:cNvSpPr>
          <p:nvPr/>
        </p:nvSpPr>
        <p:spPr bwMode="auto">
          <a:xfrm>
            <a:off x="5474568" y="41243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208" name="Line 120"/>
          <p:cNvSpPr>
            <a:spLocks noChangeShapeType="1"/>
          </p:cNvSpPr>
          <p:nvPr/>
        </p:nvSpPr>
        <p:spPr bwMode="auto">
          <a:xfrm>
            <a:off x="5474568" y="50196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09" name="Line 121"/>
          <p:cNvSpPr>
            <a:spLocks noChangeShapeType="1"/>
          </p:cNvSpPr>
          <p:nvPr/>
        </p:nvSpPr>
        <p:spPr bwMode="auto">
          <a:xfrm>
            <a:off x="5474568" y="5467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10" name="Line 122"/>
          <p:cNvSpPr>
            <a:spLocks noChangeShapeType="1"/>
          </p:cNvSpPr>
          <p:nvPr/>
        </p:nvSpPr>
        <p:spPr bwMode="auto">
          <a:xfrm>
            <a:off x="5474568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11" name="Text Box 123"/>
          <p:cNvSpPr txBox="1">
            <a:spLocks noChangeArrowheads="1"/>
          </p:cNvSpPr>
          <p:nvPr/>
        </p:nvSpPr>
        <p:spPr bwMode="auto">
          <a:xfrm>
            <a:off x="4985982" y="42227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0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12" name="Text Box 124"/>
          <p:cNvSpPr txBox="1">
            <a:spLocks noChangeArrowheads="1"/>
          </p:cNvSpPr>
          <p:nvPr/>
        </p:nvSpPr>
        <p:spPr bwMode="auto">
          <a:xfrm>
            <a:off x="5005032" y="46990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13" name="Text Box 125"/>
          <p:cNvSpPr txBox="1">
            <a:spLocks noChangeArrowheads="1"/>
          </p:cNvSpPr>
          <p:nvPr/>
        </p:nvSpPr>
        <p:spPr bwMode="auto">
          <a:xfrm>
            <a:off x="4985982" y="514667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14" name="Text Box 126"/>
          <p:cNvSpPr txBox="1">
            <a:spLocks noChangeArrowheads="1"/>
          </p:cNvSpPr>
          <p:nvPr/>
        </p:nvSpPr>
        <p:spPr bwMode="auto">
          <a:xfrm>
            <a:off x="4985982" y="55943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3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15" name="Line 127"/>
          <p:cNvSpPr>
            <a:spLocks noChangeShapeType="1"/>
          </p:cNvSpPr>
          <p:nvPr/>
        </p:nvSpPr>
        <p:spPr bwMode="auto">
          <a:xfrm>
            <a:off x="5474568" y="5902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16" name="Text Box 128"/>
          <p:cNvSpPr txBox="1">
            <a:spLocks noChangeArrowheads="1"/>
          </p:cNvSpPr>
          <p:nvPr/>
        </p:nvSpPr>
        <p:spPr bwMode="auto">
          <a:xfrm>
            <a:off x="4985982" y="59912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4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18" name="Rectangle 130"/>
          <p:cNvSpPr>
            <a:spLocks noChangeArrowheads="1"/>
          </p:cNvSpPr>
          <p:nvPr/>
        </p:nvSpPr>
        <p:spPr bwMode="auto">
          <a:xfrm>
            <a:off x="4280768" y="41370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219" name="Line 131"/>
          <p:cNvSpPr>
            <a:spLocks noChangeShapeType="1"/>
          </p:cNvSpPr>
          <p:nvPr/>
        </p:nvSpPr>
        <p:spPr bwMode="auto">
          <a:xfrm>
            <a:off x="4280768" y="5032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20" name="Line 132"/>
          <p:cNvSpPr>
            <a:spLocks noChangeShapeType="1"/>
          </p:cNvSpPr>
          <p:nvPr/>
        </p:nvSpPr>
        <p:spPr bwMode="auto">
          <a:xfrm>
            <a:off x="4280768" y="5480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21" name="Line 133"/>
          <p:cNvSpPr>
            <a:spLocks noChangeShapeType="1"/>
          </p:cNvSpPr>
          <p:nvPr/>
        </p:nvSpPr>
        <p:spPr bwMode="auto">
          <a:xfrm>
            <a:off x="4280768" y="4584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22" name="Text Box 134"/>
          <p:cNvSpPr txBox="1">
            <a:spLocks noChangeArrowheads="1"/>
          </p:cNvSpPr>
          <p:nvPr/>
        </p:nvSpPr>
        <p:spPr bwMode="auto">
          <a:xfrm>
            <a:off x="3792182" y="42354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0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23" name="Text Box 135"/>
          <p:cNvSpPr txBox="1">
            <a:spLocks noChangeArrowheads="1"/>
          </p:cNvSpPr>
          <p:nvPr/>
        </p:nvSpPr>
        <p:spPr bwMode="auto">
          <a:xfrm>
            <a:off x="3811232" y="47117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24" name="Text Box 136"/>
          <p:cNvSpPr txBox="1">
            <a:spLocks noChangeArrowheads="1"/>
          </p:cNvSpPr>
          <p:nvPr/>
        </p:nvSpPr>
        <p:spPr bwMode="auto">
          <a:xfrm>
            <a:off x="3792182" y="515937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25" name="Text Box 137"/>
          <p:cNvSpPr txBox="1">
            <a:spLocks noChangeArrowheads="1"/>
          </p:cNvSpPr>
          <p:nvPr/>
        </p:nvSpPr>
        <p:spPr bwMode="auto">
          <a:xfrm>
            <a:off x="3792182" y="56070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3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26" name="Line 138"/>
          <p:cNvSpPr>
            <a:spLocks noChangeShapeType="1"/>
          </p:cNvSpPr>
          <p:nvPr/>
        </p:nvSpPr>
        <p:spPr bwMode="auto">
          <a:xfrm>
            <a:off x="4280768" y="59150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27" name="Text Box 139"/>
          <p:cNvSpPr txBox="1">
            <a:spLocks noChangeArrowheads="1"/>
          </p:cNvSpPr>
          <p:nvPr/>
        </p:nvSpPr>
        <p:spPr bwMode="auto">
          <a:xfrm>
            <a:off x="3792182" y="60039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4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9228" name="Text Box 140"/>
          <p:cNvSpPr txBox="1">
            <a:spLocks noChangeArrowheads="1"/>
          </p:cNvSpPr>
          <p:nvPr/>
        </p:nvSpPr>
        <p:spPr bwMode="auto">
          <a:xfrm>
            <a:off x="4280768" y="37846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low</a:t>
            </a:r>
          </a:p>
        </p:txBody>
      </p:sp>
      <p:sp>
        <p:nvSpPr>
          <p:cNvPr id="89229" name="Text Box 141"/>
          <p:cNvSpPr txBox="1">
            <a:spLocks noChangeArrowheads="1"/>
          </p:cNvSpPr>
          <p:nvPr/>
        </p:nvSpPr>
        <p:spPr bwMode="auto">
          <a:xfrm>
            <a:off x="5411068" y="37861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dfn</a:t>
            </a:r>
          </a:p>
        </p:txBody>
      </p:sp>
      <p:sp>
        <p:nvSpPr>
          <p:cNvPr id="89230" name="Text Box 142"/>
          <p:cNvSpPr txBox="1">
            <a:spLocks noChangeArrowheads="1"/>
          </p:cNvSpPr>
          <p:nvPr/>
        </p:nvSpPr>
        <p:spPr bwMode="auto">
          <a:xfrm>
            <a:off x="5618237" y="46482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1</a:t>
            </a:r>
          </a:p>
        </p:txBody>
      </p:sp>
      <p:sp>
        <p:nvSpPr>
          <p:cNvPr id="89231" name="Text Box 143"/>
          <p:cNvSpPr txBox="1">
            <a:spLocks noChangeArrowheads="1"/>
          </p:cNvSpPr>
          <p:nvPr/>
        </p:nvSpPr>
        <p:spPr bwMode="auto">
          <a:xfrm>
            <a:off x="5618237" y="41910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0</a:t>
            </a:r>
          </a:p>
        </p:txBody>
      </p:sp>
      <p:sp>
        <p:nvSpPr>
          <p:cNvPr id="89232" name="Text Box 144"/>
          <p:cNvSpPr txBox="1">
            <a:spLocks noChangeArrowheads="1"/>
          </p:cNvSpPr>
          <p:nvPr/>
        </p:nvSpPr>
        <p:spPr bwMode="auto">
          <a:xfrm>
            <a:off x="5618237" y="51054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2</a:t>
            </a:r>
          </a:p>
        </p:txBody>
      </p:sp>
      <p:sp>
        <p:nvSpPr>
          <p:cNvPr id="89233" name="Text Box 145"/>
          <p:cNvSpPr txBox="1">
            <a:spLocks noChangeArrowheads="1"/>
          </p:cNvSpPr>
          <p:nvPr/>
        </p:nvSpPr>
        <p:spPr bwMode="auto">
          <a:xfrm>
            <a:off x="5618237" y="55245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4</a:t>
            </a:r>
          </a:p>
        </p:txBody>
      </p:sp>
      <p:sp>
        <p:nvSpPr>
          <p:cNvPr id="89234" name="Text Box 146"/>
          <p:cNvSpPr txBox="1">
            <a:spLocks noChangeArrowheads="1"/>
          </p:cNvSpPr>
          <p:nvPr/>
        </p:nvSpPr>
        <p:spPr bwMode="auto">
          <a:xfrm>
            <a:off x="5618237" y="59436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3</a:t>
            </a:r>
          </a:p>
        </p:txBody>
      </p:sp>
      <p:sp>
        <p:nvSpPr>
          <p:cNvPr id="89250" name="Text Box 162"/>
          <p:cNvSpPr txBox="1">
            <a:spLocks noChangeArrowheads="1"/>
          </p:cNvSpPr>
          <p:nvPr/>
        </p:nvSpPr>
        <p:spPr bwMode="auto">
          <a:xfrm>
            <a:off x="4433168" y="55372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1</a:t>
            </a:r>
          </a:p>
        </p:txBody>
      </p:sp>
      <p:sp>
        <p:nvSpPr>
          <p:cNvPr id="89251" name="Text Box 163"/>
          <p:cNvSpPr txBox="1">
            <a:spLocks noChangeArrowheads="1"/>
          </p:cNvSpPr>
          <p:nvPr/>
        </p:nvSpPr>
        <p:spPr bwMode="auto">
          <a:xfrm>
            <a:off x="4433168" y="59563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1</a:t>
            </a:r>
          </a:p>
        </p:txBody>
      </p:sp>
      <p:sp>
        <p:nvSpPr>
          <p:cNvPr id="89252" name="Text Box 164"/>
          <p:cNvSpPr txBox="1">
            <a:spLocks noChangeArrowheads="1"/>
          </p:cNvSpPr>
          <p:nvPr/>
        </p:nvSpPr>
        <p:spPr bwMode="auto">
          <a:xfrm>
            <a:off x="4433168" y="50800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1</a:t>
            </a:r>
          </a:p>
        </p:txBody>
      </p:sp>
      <p:sp>
        <p:nvSpPr>
          <p:cNvPr id="89253" name="Text Box 165"/>
          <p:cNvSpPr txBox="1">
            <a:spLocks noChangeArrowheads="1"/>
          </p:cNvSpPr>
          <p:nvPr/>
        </p:nvSpPr>
        <p:spPr bwMode="auto">
          <a:xfrm>
            <a:off x="4433168" y="46609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1</a:t>
            </a:r>
          </a:p>
        </p:txBody>
      </p:sp>
      <p:sp>
        <p:nvSpPr>
          <p:cNvPr id="89255" name="Text Box 167"/>
          <p:cNvSpPr txBox="1">
            <a:spLocks noChangeArrowheads="1"/>
          </p:cNvSpPr>
          <p:nvPr/>
        </p:nvSpPr>
        <p:spPr bwMode="auto">
          <a:xfrm>
            <a:off x="4433168" y="41656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</a:rPr>
              <a:t>0</a:t>
            </a:r>
          </a:p>
        </p:txBody>
      </p:sp>
      <p:grpSp>
        <p:nvGrpSpPr>
          <p:cNvPr id="89262" name="Group 174"/>
          <p:cNvGrpSpPr>
            <a:grpSpLocks/>
          </p:cNvGrpSpPr>
          <p:nvPr/>
        </p:nvGrpSpPr>
        <p:grpSpPr bwMode="auto">
          <a:xfrm>
            <a:off x="2439268" y="4006848"/>
            <a:ext cx="414338" cy="427597"/>
            <a:chOff x="2173" y="916"/>
            <a:chExt cx="205" cy="229"/>
          </a:xfrm>
        </p:grpSpPr>
        <p:sp>
          <p:nvSpPr>
            <p:cNvPr id="89263" name="Oval 175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64" name="Rectangle 176"/>
            <p:cNvSpPr>
              <a:spLocks noChangeArrowheads="1"/>
            </p:cNvSpPr>
            <p:nvPr/>
          </p:nvSpPr>
          <p:spPr bwMode="auto">
            <a:xfrm>
              <a:off x="2196" y="947"/>
              <a:ext cx="15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89265" name="Group 177"/>
          <p:cNvGrpSpPr>
            <a:grpSpLocks/>
          </p:cNvGrpSpPr>
          <p:nvPr/>
        </p:nvGrpSpPr>
        <p:grpSpPr bwMode="auto">
          <a:xfrm>
            <a:off x="2439268" y="4657727"/>
            <a:ext cx="414338" cy="422558"/>
            <a:chOff x="2173" y="1272"/>
            <a:chExt cx="205" cy="226"/>
          </a:xfrm>
        </p:grpSpPr>
        <p:sp>
          <p:nvSpPr>
            <p:cNvPr id="89266" name="Oval 178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67" name="Rectangle 179"/>
            <p:cNvSpPr>
              <a:spLocks noChangeArrowheads="1"/>
            </p:cNvSpPr>
            <p:nvPr/>
          </p:nvSpPr>
          <p:spPr bwMode="auto">
            <a:xfrm>
              <a:off x="2206" y="1300"/>
              <a:ext cx="15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9268" name="Group 180"/>
          <p:cNvGrpSpPr>
            <a:grpSpLocks/>
          </p:cNvGrpSpPr>
          <p:nvPr/>
        </p:nvGrpSpPr>
        <p:grpSpPr bwMode="auto">
          <a:xfrm>
            <a:off x="1934443" y="5219700"/>
            <a:ext cx="415925" cy="426012"/>
            <a:chOff x="1924" y="1627"/>
            <a:chExt cx="205" cy="228"/>
          </a:xfrm>
        </p:grpSpPr>
        <p:sp>
          <p:nvSpPr>
            <p:cNvPr id="89269" name="Oval 181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70" name="Rectangle 182"/>
            <p:cNvSpPr>
              <a:spLocks noChangeArrowheads="1"/>
            </p:cNvSpPr>
            <p:nvPr/>
          </p:nvSpPr>
          <p:spPr bwMode="auto">
            <a:xfrm>
              <a:off x="1948" y="1657"/>
              <a:ext cx="15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89271" name="Group 183"/>
          <p:cNvGrpSpPr>
            <a:grpSpLocks/>
          </p:cNvGrpSpPr>
          <p:nvPr/>
        </p:nvGrpSpPr>
        <p:grpSpPr bwMode="auto">
          <a:xfrm>
            <a:off x="3093318" y="6096000"/>
            <a:ext cx="417513" cy="426012"/>
            <a:chOff x="2421" y="1627"/>
            <a:chExt cx="206" cy="228"/>
          </a:xfrm>
        </p:grpSpPr>
        <p:sp>
          <p:nvSpPr>
            <p:cNvPr id="89272" name="Oval 184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73" name="Rectangle 185"/>
            <p:cNvSpPr>
              <a:spLocks noChangeArrowheads="1"/>
            </p:cNvSpPr>
            <p:nvPr/>
          </p:nvSpPr>
          <p:spPr bwMode="auto">
            <a:xfrm>
              <a:off x="2445" y="1657"/>
              <a:ext cx="15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89274" name="Group 186"/>
          <p:cNvGrpSpPr>
            <a:grpSpLocks/>
          </p:cNvGrpSpPr>
          <p:nvPr/>
        </p:nvGrpSpPr>
        <p:grpSpPr bwMode="auto">
          <a:xfrm>
            <a:off x="2483718" y="5714996"/>
            <a:ext cx="414338" cy="427597"/>
            <a:chOff x="2173" y="1982"/>
            <a:chExt cx="205" cy="229"/>
          </a:xfrm>
        </p:grpSpPr>
        <p:sp>
          <p:nvSpPr>
            <p:cNvPr id="89275" name="Oval 187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76" name="Rectangle 188"/>
            <p:cNvSpPr>
              <a:spLocks noChangeArrowheads="1"/>
            </p:cNvSpPr>
            <p:nvPr/>
          </p:nvSpPr>
          <p:spPr bwMode="auto">
            <a:xfrm>
              <a:off x="2196" y="2013"/>
              <a:ext cx="15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89277" name="Line 189"/>
          <p:cNvSpPr>
            <a:spLocks noChangeShapeType="1"/>
          </p:cNvSpPr>
          <p:nvPr/>
        </p:nvSpPr>
        <p:spPr bwMode="auto">
          <a:xfrm>
            <a:off x="2647231" y="4397375"/>
            <a:ext cx="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278" name="Line 190"/>
          <p:cNvSpPr>
            <a:spLocks noChangeShapeType="1"/>
          </p:cNvSpPr>
          <p:nvPr/>
        </p:nvSpPr>
        <p:spPr bwMode="auto">
          <a:xfrm flipH="1">
            <a:off x="2255118" y="4994275"/>
            <a:ext cx="246063" cy="263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279" name="Line 191"/>
          <p:cNvSpPr>
            <a:spLocks noChangeShapeType="1"/>
          </p:cNvSpPr>
          <p:nvPr/>
        </p:nvSpPr>
        <p:spPr bwMode="auto">
          <a:xfrm flipH="1" flipV="1">
            <a:off x="2864718" y="6019800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281" name="Line 193"/>
          <p:cNvSpPr>
            <a:spLocks noChangeShapeType="1"/>
          </p:cNvSpPr>
          <p:nvPr/>
        </p:nvSpPr>
        <p:spPr bwMode="auto">
          <a:xfrm>
            <a:off x="2310681" y="5543550"/>
            <a:ext cx="274637" cy="209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282" name="Freeform 194"/>
          <p:cNvSpPr>
            <a:spLocks/>
          </p:cNvSpPr>
          <p:nvPr/>
        </p:nvSpPr>
        <p:spPr bwMode="auto">
          <a:xfrm>
            <a:off x="2813918" y="5029200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44"/>
              </a:cxn>
              <a:cxn ang="0">
                <a:pos x="192" y="384"/>
              </a:cxn>
              <a:cxn ang="0">
                <a:pos x="240" y="672"/>
              </a:cxn>
            </a:cxnLst>
            <a:rect l="0" t="0" r="r" b="b"/>
            <a:pathLst>
              <a:path w="240" h="672">
                <a:moveTo>
                  <a:pt x="0" y="0"/>
                </a:moveTo>
                <a:cubicBezTo>
                  <a:pt x="32" y="40"/>
                  <a:pt x="64" y="80"/>
                  <a:pt x="96" y="144"/>
                </a:cubicBezTo>
                <a:cubicBezTo>
                  <a:pt x="128" y="208"/>
                  <a:pt x="168" y="296"/>
                  <a:pt x="192" y="384"/>
                </a:cubicBezTo>
                <a:cubicBezTo>
                  <a:pt x="216" y="472"/>
                  <a:pt x="228" y="572"/>
                  <a:pt x="240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89102" name="Group 14"/>
          <p:cNvGrpSpPr>
            <a:grpSpLocks/>
          </p:cNvGrpSpPr>
          <p:nvPr/>
        </p:nvGrpSpPr>
        <p:grpSpPr bwMode="auto">
          <a:xfrm>
            <a:off x="2225675" y="2317750"/>
            <a:ext cx="417513" cy="426012"/>
            <a:chOff x="2421" y="1627"/>
            <a:chExt cx="206" cy="228"/>
          </a:xfrm>
        </p:grpSpPr>
        <p:sp>
          <p:nvSpPr>
            <p:cNvPr id="89103" name="Oval 15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04" name="Rectangle 16"/>
            <p:cNvSpPr>
              <a:spLocks noChangeArrowheads="1"/>
            </p:cNvSpPr>
            <p:nvPr/>
          </p:nvSpPr>
          <p:spPr bwMode="auto">
            <a:xfrm>
              <a:off x="2445" y="1657"/>
              <a:ext cx="15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89290" name="Rectangle 202"/>
          <p:cNvSpPr>
            <a:spLocks noChangeArrowheads="1"/>
          </p:cNvSpPr>
          <p:nvPr/>
        </p:nvSpPr>
        <p:spPr bwMode="auto">
          <a:xfrm>
            <a:off x="7766050" y="165417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9291" name="Line 203"/>
          <p:cNvSpPr>
            <a:spLocks noChangeShapeType="1"/>
          </p:cNvSpPr>
          <p:nvPr/>
        </p:nvSpPr>
        <p:spPr bwMode="auto">
          <a:xfrm>
            <a:off x="8223250" y="165417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92" name="Line 204"/>
          <p:cNvSpPr>
            <a:spLocks noChangeShapeType="1"/>
          </p:cNvSpPr>
          <p:nvPr/>
        </p:nvSpPr>
        <p:spPr bwMode="auto">
          <a:xfrm flipH="1">
            <a:off x="8223250" y="165417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89293" name="Text Box 205"/>
          <p:cNvSpPr txBox="1">
            <a:spLocks noChangeArrowheads="1"/>
          </p:cNvSpPr>
          <p:nvPr/>
        </p:nvSpPr>
        <p:spPr bwMode="auto">
          <a:xfrm>
            <a:off x="7824788" y="171767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0</a:t>
            </a:r>
          </a:p>
        </p:txBody>
      </p:sp>
      <p:sp>
        <p:nvSpPr>
          <p:cNvPr id="89294" name="Line 206"/>
          <p:cNvSpPr>
            <a:spLocks noChangeShapeType="1"/>
          </p:cNvSpPr>
          <p:nvPr/>
        </p:nvSpPr>
        <p:spPr bwMode="auto">
          <a:xfrm>
            <a:off x="7164388" y="18446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4305300" y="142557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24" name="Line 4"/>
          <p:cNvSpPr>
            <a:spLocks noChangeShapeType="1"/>
          </p:cNvSpPr>
          <p:nvPr/>
        </p:nvSpPr>
        <p:spPr bwMode="auto">
          <a:xfrm>
            <a:off x="4305300" y="2320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25" name="Line 5"/>
          <p:cNvSpPr>
            <a:spLocks noChangeShapeType="1"/>
          </p:cNvSpPr>
          <p:nvPr/>
        </p:nvSpPr>
        <p:spPr bwMode="auto">
          <a:xfrm>
            <a:off x="4305300" y="276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>
            <a:off x="4305300" y="1873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4219130" y="1084263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5257800" y="142557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33" name="Rectangle 13"/>
          <p:cNvSpPr>
            <a:spLocks noChangeArrowheads="1"/>
          </p:cNvSpPr>
          <p:nvPr/>
        </p:nvSpPr>
        <p:spPr bwMode="auto">
          <a:xfrm>
            <a:off x="5257800" y="327977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34" name="Rectangle 14"/>
          <p:cNvSpPr>
            <a:spLocks noChangeArrowheads="1"/>
          </p:cNvSpPr>
          <p:nvPr/>
        </p:nvSpPr>
        <p:spPr bwMode="auto">
          <a:xfrm>
            <a:off x="6553200" y="327977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5715000" y="142557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1136" name="Line 16"/>
          <p:cNvSpPr>
            <a:spLocks noChangeShapeType="1"/>
          </p:cNvSpPr>
          <p:nvPr/>
        </p:nvSpPr>
        <p:spPr bwMode="auto">
          <a:xfrm>
            <a:off x="5727700" y="327977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1137" name="Line 17"/>
          <p:cNvSpPr>
            <a:spLocks noChangeShapeType="1"/>
          </p:cNvSpPr>
          <p:nvPr/>
        </p:nvSpPr>
        <p:spPr bwMode="auto">
          <a:xfrm>
            <a:off x="7010400" y="327977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38" name="Line 18"/>
          <p:cNvSpPr>
            <a:spLocks noChangeShapeType="1"/>
          </p:cNvSpPr>
          <p:nvPr/>
        </p:nvSpPr>
        <p:spPr bwMode="auto">
          <a:xfrm>
            <a:off x="4648200" y="1617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39" name="Line 19"/>
          <p:cNvSpPr>
            <a:spLocks noChangeShapeType="1"/>
          </p:cNvSpPr>
          <p:nvPr/>
        </p:nvSpPr>
        <p:spPr bwMode="auto">
          <a:xfrm>
            <a:off x="4648200" y="34718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5956300" y="34718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41" name="Line 21"/>
          <p:cNvSpPr>
            <a:spLocks noChangeShapeType="1"/>
          </p:cNvSpPr>
          <p:nvPr/>
        </p:nvSpPr>
        <p:spPr bwMode="auto">
          <a:xfrm flipH="1">
            <a:off x="7010400" y="327977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5329238" y="14652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5308600" y="33194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6604000" y="33194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</a:t>
            </a:r>
          </a:p>
        </p:txBody>
      </p:sp>
      <p:sp>
        <p:nvSpPr>
          <p:cNvPr id="261145" name="Rectangle 25"/>
          <p:cNvSpPr>
            <a:spLocks noChangeArrowheads="1"/>
          </p:cNvSpPr>
          <p:nvPr/>
        </p:nvSpPr>
        <p:spPr bwMode="auto">
          <a:xfrm>
            <a:off x="6538913" y="192087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46" name="Rectangle 26"/>
          <p:cNvSpPr>
            <a:spLocks noChangeArrowheads="1"/>
          </p:cNvSpPr>
          <p:nvPr/>
        </p:nvSpPr>
        <p:spPr bwMode="auto">
          <a:xfrm>
            <a:off x="7834313" y="192087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47" name="Line 27"/>
          <p:cNvSpPr>
            <a:spLocks noChangeShapeType="1"/>
          </p:cNvSpPr>
          <p:nvPr/>
        </p:nvSpPr>
        <p:spPr bwMode="auto">
          <a:xfrm>
            <a:off x="7008813" y="192087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48" name="Line 28"/>
          <p:cNvSpPr>
            <a:spLocks noChangeShapeType="1"/>
          </p:cNvSpPr>
          <p:nvPr/>
        </p:nvSpPr>
        <p:spPr bwMode="auto">
          <a:xfrm>
            <a:off x="8291513" y="192087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49" name="Line 29"/>
          <p:cNvSpPr>
            <a:spLocks noChangeShapeType="1"/>
          </p:cNvSpPr>
          <p:nvPr/>
        </p:nvSpPr>
        <p:spPr bwMode="auto">
          <a:xfrm>
            <a:off x="7237413" y="2112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50" name="Line 30"/>
          <p:cNvSpPr>
            <a:spLocks noChangeShapeType="1"/>
          </p:cNvSpPr>
          <p:nvPr/>
        </p:nvSpPr>
        <p:spPr bwMode="auto">
          <a:xfrm flipH="1">
            <a:off x="8291513" y="192087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6589713" y="19605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1152" name="Text Box 32"/>
          <p:cNvSpPr txBox="1">
            <a:spLocks noChangeArrowheads="1"/>
          </p:cNvSpPr>
          <p:nvPr/>
        </p:nvSpPr>
        <p:spPr bwMode="auto">
          <a:xfrm>
            <a:off x="7885113" y="19605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648200" y="21288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54" name="Rectangle 34"/>
          <p:cNvSpPr>
            <a:spLocks noChangeArrowheads="1"/>
          </p:cNvSpPr>
          <p:nvPr/>
        </p:nvSpPr>
        <p:spPr bwMode="auto">
          <a:xfrm>
            <a:off x="5257800" y="238442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55" name="Rectangle 35"/>
          <p:cNvSpPr>
            <a:spLocks noChangeArrowheads="1"/>
          </p:cNvSpPr>
          <p:nvPr/>
        </p:nvSpPr>
        <p:spPr bwMode="auto">
          <a:xfrm>
            <a:off x="6553200" y="238442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56" name="Line 36"/>
          <p:cNvSpPr>
            <a:spLocks noChangeShapeType="1"/>
          </p:cNvSpPr>
          <p:nvPr/>
        </p:nvSpPr>
        <p:spPr bwMode="auto">
          <a:xfrm>
            <a:off x="5715000" y="23844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7023100" y="23844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5943600" y="2576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59" name="Line 39"/>
          <p:cNvSpPr>
            <a:spLocks noChangeShapeType="1"/>
          </p:cNvSpPr>
          <p:nvPr/>
        </p:nvSpPr>
        <p:spPr bwMode="auto">
          <a:xfrm flipH="1">
            <a:off x="7010400" y="239077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60" name="Text Box 40"/>
          <p:cNvSpPr txBox="1">
            <a:spLocks noChangeArrowheads="1"/>
          </p:cNvSpPr>
          <p:nvPr/>
        </p:nvSpPr>
        <p:spPr bwMode="auto">
          <a:xfrm>
            <a:off x="5307013" y="24257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1161" name="Text Box 41"/>
          <p:cNvSpPr txBox="1">
            <a:spLocks noChangeArrowheads="1"/>
          </p:cNvSpPr>
          <p:nvPr/>
        </p:nvSpPr>
        <p:spPr bwMode="auto">
          <a:xfrm>
            <a:off x="6624638" y="24257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1162" name="Line 42"/>
          <p:cNvSpPr>
            <a:spLocks noChangeShapeType="1"/>
          </p:cNvSpPr>
          <p:nvPr/>
        </p:nvSpPr>
        <p:spPr bwMode="auto">
          <a:xfrm>
            <a:off x="4648200" y="2576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63" name="Rectangle 43"/>
          <p:cNvSpPr>
            <a:spLocks noChangeArrowheads="1"/>
          </p:cNvSpPr>
          <p:nvPr/>
        </p:nvSpPr>
        <p:spPr bwMode="auto">
          <a:xfrm>
            <a:off x="5257800" y="283210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64" name="Rectangle 44"/>
          <p:cNvSpPr>
            <a:spLocks noChangeArrowheads="1"/>
          </p:cNvSpPr>
          <p:nvPr/>
        </p:nvSpPr>
        <p:spPr bwMode="auto">
          <a:xfrm>
            <a:off x="6553200" y="2832100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65" name="Line 45"/>
          <p:cNvSpPr>
            <a:spLocks noChangeShapeType="1"/>
          </p:cNvSpPr>
          <p:nvPr/>
        </p:nvSpPr>
        <p:spPr bwMode="auto">
          <a:xfrm>
            <a:off x="5727700" y="28321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1166" name="Line 46"/>
          <p:cNvSpPr>
            <a:spLocks noChangeShapeType="1"/>
          </p:cNvSpPr>
          <p:nvPr/>
        </p:nvSpPr>
        <p:spPr bwMode="auto">
          <a:xfrm>
            <a:off x="7010400" y="28321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67" name="Line 47"/>
          <p:cNvSpPr>
            <a:spLocks noChangeShapeType="1"/>
          </p:cNvSpPr>
          <p:nvPr/>
        </p:nvSpPr>
        <p:spPr bwMode="auto">
          <a:xfrm>
            <a:off x="5956300" y="3024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68" name="Line 48"/>
          <p:cNvSpPr>
            <a:spLocks noChangeShapeType="1"/>
          </p:cNvSpPr>
          <p:nvPr/>
        </p:nvSpPr>
        <p:spPr bwMode="auto">
          <a:xfrm flipH="1">
            <a:off x="7010400" y="28321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69" name="Text Box 49"/>
          <p:cNvSpPr txBox="1">
            <a:spLocks noChangeArrowheads="1"/>
          </p:cNvSpPr>
          <p:nvPr/>
        </p:nvSpPr>
        <p:spPr bwMode="auto">
          <a:xfrm>
            <a:off x="5329238" y="28495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1170" name="Text Box 50"/>
          <p:cNvSpPr txBox="1">
            <a:spLocks noChangeArrowheads="1"/>
          </p:cNvSpPr>
          <p:nvPr/>
        </p:nvSpPr>
        <p:spPr bwMode="auto">
          <a:xfrm>
            <a:off x="6621463" y="28495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1171" name="Line 51"/>
          <p:cNvSpPr>
            <a:spLocks noChangeShapeType="1"/>
          </p:cNvSpPr>
          <p:nvPr/>
        </p:nvSpPr>
        <p:spPr bwMode="auto">
          <a:xfrm>
            <a:off x="4648200" y="3024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72" name="Line 52"/>
          <p:cNvSpPr>
            <a:spLocks noChangeShapeType="1"/>
          </p:cNvSpPr>
          <p:nvPr/>
        </p:nvSpPr>
        <p:spPr bwMode="auto">
          <a:xfrm>
            <a:off x="4305300" y="32035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74" name="Line 54"/>
          <p:cNvSpPr>
            <a:spLocks noChangeShapeType="1"/>
          </p:cNvSpPr>
          <p:nvPr/>
        </p:nvSpPr>
        <p:spPr bwMode="auto">
          <a:xfrm flipH="1">
            <a:off x="5715000" y="142557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75" name="AutoShape 55"/>
          <p:cNvSpPr>
            <a:spLocks noChangeArrowheads="1"/>
          </p:cNvSpPr>
          <p:nvPr/>
        </p:nvSpPr>
        <p:spPr bwMode="auto">
          <a:xfrm>
            <a:off x="3048000" y="1841500"/>
            <a:ext cx="533400" cy="661988"/>
          </a:xfrm>
          <a:prstGeom prst="rightArrow">
            <a:avLst>
              <a:gd name="adj1" fmla="val 50000"/>
              <a:gd name="adj2" fmla="val 5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76" name="Rectangle 56"/>
          <p:cNvSpPr>
            <a:spLocks noChangeArrowheads="1"/>
          </p:cNvSpPr>
          <p:nvPr/>
        </p:nvSpPr>
        <p:spPr bwMode="auto">
          <a:xfrm>
            <a:off x="2546350" y="4357688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77" name="Line 57"/>
          <p:cNvSpPr>
            <a:spLocks noChangeShapeType="1"/>
          </p:cNvSpPr>
          <p:nvPr/>
        </p:nvSpPr>
        <p:spPr bwMode="auto">
          <a:xfrm>
            <a:off x="2546350" y="52530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78" name="Line 58"/>
          <p:cNvSpPr>
            <a:spLocks noChangeShapeType="1"/>
          </p:cNvSpPr>
          <p:nvPr/>
        </p:nvSpPr>
        <p:spPr bwMode="auto">
          <a:xfrm>
            <a:off x="2546350" y="57007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79" name="Line 59"/>
          <p:cNvSpPr>
            <a:spLocks noChangeShapeType="1"/>
          </p:cNvSpPr>
          <p:nvPr/>
        </p:nvSpPr>
        <p:spPr bwMode="auto">
          <a:xfrm>
            <a:off x="2546350" y="48053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84" name="Line 64"/>
          <p:cNvSpPr>
            <a:spLocks noChangeShapeType="1"/>
          </p:cNvSpPr>
          <p:nvPr/>
        </p:nvSpPr>
        <p:spPr bwMode="auto">
          <a:xfrm>
            <a:off x="2546350" y="61356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86" name="Rectangle 66"/>
          <p:cNvSpPr>
            <a:spLocks noChangeArrowheads="1"/>
          </p:cNvSpPr>
          <p:nvPr/>
        </p:nvSpPr>
        <p:spPr bwMode="auto">
          <a:xfrm>
            <a:off x="1352550" y="4370388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187" name="Line 67"/>
          <p:cNvSpPr>
            <a:spLocks noChangeShapeType="1"/>
          </p:cNvSpPr>
          <p:nvPr/>
        </p:nvSpPr>
        <p:spPr bwMode="auto">
          <a:xfrm>
            <a:off x="1352550" y="5265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88" name="Line 68"/>
          <p:cNvSpPr>
            <a:spLocks noChangeShapeType="1"/>
          </p:cNvSpPr>
          <p:nvPr/>
        </p:nvSpPr>
        <p:spPr bwMode="auto">
          <a:xfrm>
            <a:off x="1352550" y="57134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89" name="Line 69"/>
          <p:cNvSpPr>
            <a:spLocks noChangeShapeType="1"/>
          </p:cNvSpPr>
          <p:nvPr/>
        </p:nvSpPr>
        <p:spPr bwMode="auto">
          <a:xfrm>
            <a:off x="1352550" y="48180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94" name="Line 74"/>
          <p:cNvSpPr>
            <a:spLocks noChangeShapeType="1"/>
          </p:cNvSpPr>
          <p:nvPr/>
        </p:nvSpPr>
        <p:spPr bwMode="auto">
          <a:xfrm>
            <a:off x="1352550" y="61483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196" name="Text Box 76"/>
          <p:cNvSpPr txBox="1">
            <a:spLocks noChangeArrowheads="1"/>
          </p:cNvSpPr>
          <p:nvPr/>
        </p:nvSpPr>
        <p:spPr bwMode="auto">
          <a:xfrm>
            <a:off x="1352550" y="401796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low</a:t>
            </a:r>
          </a:p>
        </p:txBody>
      </p:sp>
      <p:sp>
        <p:nvSpPr>
          <p:cNvPr id="261197" name="Text Box 77"/>
          <p:cNvSpPr txBox="1">
            <a:spLocks noChangeArrowheads="1"/>
          </p:cNvSpPr>
          <p:nvPr/>
        </p:nvSpPr>
        <p:spPr bwMode="auto">
          <a:xfrm>
            <a:off x="2482850" y="40195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dfn</a:t>
            </a:r>
          </a:p>
        </p:txBody>
      </p:sp>
      <p:sp>
        <p:nvSpPr>
          <p:cNvPr id="261198" name="Text Box 78"/>
          <p:cNvSpPr txBox="1">
            <a:spLocks noChangeArrowheads="1"/>
          </p:cNvSpPr>
          <p:nvPr/>
        </p:nvSpPr>
        <p:spPr bwMode="auto">
          <a:xfrm>
            <a:off x="2641600" y="48577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1199" name="Text Box 79"/>
          <p:cNvSpPr txBox="1">
            <a:spLocks noChangeArrowheads="1"/>
          </p:cNvSpPr>
          <p:nvPr/>
        </p:nvSpPr>
        <p:spPr bwMode="auto">
          <a:xfrm>
            <a:off x="2657475" y="44005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1200" name="Text Box 80"/>
          <p:cNvSpPr txBox="1">
            <a:spLocks noChangeArrowheads="1"/>
          </p:cNvSpPr>
          <p:nvPr/>
        </p:nvSpPr>
        <p:spPr bwMode="auto">
          <a:xfrm>
            <a:off x="2640013" y="53149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1201" name="Text Box 81"/>
          <p:cNvSpPr txBox="1">
            <a:spLocks noChangeArrowheads="1"/>
          </p:cNvSpPr>
          <p:nvPr/>
        </p:nvSpPr>
        <p:spPr bwMode="auto">
          <a:xfrm>
            <a:off x="2657475" y="57340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1202" name="Text Box 82"/>
          <p:cNvSpPr txBox="1">
            <a:spLocks noChangeArrowheads="1"/>
          </p:cNvSpPr>
          <p:nvPr/>
        </p:nvSpPr>
        <p:spPr bwMode="auto">
          <a:xfrm>
            <a:off x="2657475" y="61531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1203" name="Freeform 83"/>
          <p:cNvSpPr>
            <a:spLocks/>
          </p:cNvSpPr>
          <p:nvPr/>
        </p:nvSpPr>
        <p:spPr bwMode="auto">
          <a:xfrm>
            <a:off x="3851276" y="46529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204" name="Freeform 84"/>
          <p:cNvSpPr>
            <a:spLocks/>
          </p:cNvSpPr>
          <p:nvPr/>
        </p:nvSpPr>
        <p:spPr bwMode="auto">
          <a:xfrm>
            <a:off x="5959623" y="46529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1205" name="Text Box 85"/>
          <p:cNvSpPr txBox="1">
            <a:spLocks noChangeArrowheads="1"/>
          </p:cNvSpPr>
          <p:nvPr/>
        </p:nvSpPr>
        <p:spPr bwMode="auto">
          <a:xfrm>
            <a:off x="1466850" y="57467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1206" name="Text Box 86"/>
          <p:cNvSpPr txBox="1">
            <a:spLocks noChangeArrowheads="1"/>
          </p:cNvSpPr>
          <p:nvPr/>
        </p:nvSpPr>
        <p:spPr bwMode="auto">
          <a:xfrm>
            <a:off x="1466850" y="61658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1207" name="Text Box 87"/>
          <p:cNvSpPr txBox="1">
            <a:spLocks noChangeArrowheads="1"/>
          </p:cNvSpPr>
          <p:nvPr/>
        </p:nvSpPr>
        <p:spPr bwMode="auto">
          <a:xfrm>
            <a:off x="1454150" y="52895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261208" name="Text Box 88"/>
          <p:cNvSpPr txBox="1">
            <a:spLocks noChangeArrowheads="1"/>
          </p:cNvSpPr>
          <p:nvPr/>
        </p:nvSpPr>
        <p:spPr bwMode="auto">
          <a:xfrm>
            <a:off x="1466850" y="48704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1209" name="Text Box 89"/>
          <p:cNvSpPr txBox="1">
            <a:spLocks noChangeArrowheads="1"/>
          </p:cNvSpPr>
          <p:nvPr/>
        </p:nvSpPr>
        <p:spPr bwMode="auto">
          <a:xfrm>
            <a:off x="1444625" y="43751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261210" name="Text Box 90"/>
          <p:cNvSpPr txBox="1">
            <a:spLocks noChangeArrowheads="1"/>
          </p:cNvSpPr>
          <p:nvPr/>
        </p:nvSpPr>
        <p:spPr bwMode="auto">
          <a:xfrm>
            <a:off x="3616326" y="4248150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61211" name="Text Box 91"/>
          <p:cNvSpPr txBox="1">
            <a:spLocks noChangeArrowheads="1"/>
          </p:cNvSpPr>
          <p:nvPr/>
        </p:nvSpPr>
        <p:spPr bwMode="auto">
          <a:xfrm>
            <a:off x="5977086" y="4248150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grpSp>
        <p:nvGrpSpPr>
          <p:cNvPr id="261212" name="Group 92"/>
          <p:cNvGrpSpPr>
            <a:grpSpLocks/>
          </p:cNvGrpSpPr>
          <p:nvPr/>
        </p:nvGrpSpPr>
        <p:grpSpPr bwMode="auto">
          <a:xfrm>
            <a:off x="755650" y="986808"/>
            <a:ext cx="1887538" cy="2843520"/>
            <a:chOff x="768" y="622"/>
            <a:chExt cx="897" cy="1500"/>
          </a:xfrm>
        </p:grpSpPr>
        <p:sp>
          <p:nvSpPr>
            <p:cNvPr id="261213" name="Line 93"/>
            <p:cNvSpPr>
              <a:spLocks noChangeShapeType="1"/>
            </p:cNvSpPr>
            <p:nvPr/>
          </p:nvSpPr>
          <p:spPr bwMode="auto">
            <a:xfrm>
              <a:off x="1292" y="1253"/>
              <a:ext cx="257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61214" name="Group 94"/>
            <p:cNvGrpSpPr>
              <a:grpSpLocks/>
            </p:cNvGrpSpPr>
            <p:nvPr/>
          </p:nvGrpSpPr>
          <p:grpSpPr bwMode="auto">
            <a:xfrm>
              <a:off x="1086" y="622"/>
              <a:ext cx="261" cy="248"/>
              <a:chOff x="2173" y="916"/>
              <a:chExt cx="205" cy="211"/>
            </a:xfrm>
          </p:grpSpPr>
          <p:sp>
            <p:nvSpPr>
              <p:cNvPr id="261215" name="Oval 95"/>
              <p:cNvSpPr>
                <a:spLocks noChangeArrowheads="1"/>
              </p:cNvSpPr>
              <p:nvPr/>
            </p:nvSpPr>
            <p:spPr bwMode="auto">
              <a:xfrm>
                <a:off x="2173" y="916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216" name="Rectangle 96"/>
              <p:cNvSpPr>
                <a:spLocks noChangeArrowheads="1"/>
              </p:cNvSpPr>
              <p:nvPr/>
            </p:nvSpPr>
            <p:spPr bwMode="auto">
              <a:xfrm>
                <a:off x="2212" y="947"/>
                <a:ext cx="122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0</a:t>
                </a:r>
              </a:p>
            </p:txBody>
          </p:sp>
        </p:grpSp>
        <p:grpSp>
          <p:nvGrpSpPr>
            <p:cNvPr id="261217" name="Group 97"/>
            <p:cNvGrpSpPr>
              <a:grpSpLocks/>
            </p:cNvGrpSpPr>
            <p:nvPr/>
          </p:nvGrpSpPr>
          <p:grpSpPr bwMode="auto">
            <a:xfrm>
              <a:off x="1086" y="1040"/>
              <a:ext cx="261" cy="244"/>
              <a:chOff x="2173" y="1272"/>
              <a:chExt cx="205" cy="207"/>
            </a:xfrm>
          </p:grpSpPr>
          <p:sp>
            <p:nvSpPr>
              <p:cNvPr id="261218" name="Oval 98"/>
              <p:cNvSpPr>
                <a:spLocks noChangeArrowheads="1"/>
              </p:cNvSpPr>
              <p:nvPr/>
            </p:nvSpPr>
            <p:spPr bwMode="auto">
              <a:xfrm>
                <a:off x="2173" y="127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219" name="Rectangle 99"/>
              <p:cNvSpPr>
                <a:spLocks noChangeArrowheads="1"/>
              </p:cNvSpPr>
              <p:nvPr/>
            </p:nvSpPr>
            <p:spPr bwMode="auto">
              <a:xfrm>
                <a:off x="2222" y="1300"/>
                <a:ext cx="122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1</a:t>
                </a:r>
              </a:p>
            </p:txBody>
          </p:sp>
        </p:grpSp>
        <p:grpSp>
          <p:nvGrpSpPr>
            <p:cNvPr id="261220" name="Group 100"/>
            <p:cNvGrpSpPr>
              <a:grpSpLocks/>
            </p:cNvGrpSpPr>
            <p:nvPr/>
          </p:nvGrpSpPr>
          <p:grpSpPr bwMode="auto">
            <a:xfrm>
              <a:off x="768" y="1457"/>
              <a:ext cx="262" cy="246"/>
              <a:chOff x="1924" y="1627"/>
              <a:chExt cx="205" cy="209"/>
            </a:xfrm>
          </p:grpSpPr>
          <p:sp>
            <p:nvSpPr>
              <p:cNvPr id="261221" name="Oval 101"/>
              <p:cNvSpPr>
                <a:spLocks noChangeArrowheads="1"/>
              </p:cNvSpPr>
              <p:nvPr/>
            </p:nvSpPr>
            <p:spPr bwMode="auto">
              <a:xfrm>
                <a:off x="1924" y="1627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222" name="Rectangle 102"/>
              <p:cNvSpPr>
                <a:spLocks noChangeArrowheads="1"/>
              </p:cNvSpPr>
              <p:nvPr/>
            </p:nvSpPr>
            <p:spPr bwMode="auto">
              <a:xfrm>
                <a:off x="1965" y="1657"/>
                <a:ext cx="122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2</a:t>
                </a:r>
              </a:p>
            </p:txBody>
          </p:sp>
        </p:grpSp>
        <p:grpSp>
          <p:nvGrpSpPr>
            <p:cNvPr id="261223" name="Group 103"/>
            <p:cNvGrpSpPr>
              <a:grpSpLocks/>
            </p:cNvGrpSpPr>
            <p:nvPr/>
          </p:nvGrpSpPr>
          <p:grpSpPr bwMode="auto">
            <a:xfrm>
              <a:off x="1086" y="1874"/>
              <a:ext cx="261" cy="248"/>
              <a:chOff x="2173" y="1982"/>
              <a:chExt cx="205" cy="211"/>
            </a:xfrm>
          </p:grpSpPr>
          <p:sp>
            <p:nvSpPr>
              <p:cNvPr id="261224" name="Oval 104"/>
              <p:cNvSpPr>
                <a:spLocks noChangeArrowheads="1"/>
              </p:cNvSpPr>
              <p:nvPr/>
            </p:nvSpPr>
            <p:spPr bwMode="auto">
              <a:xfrm>
                <a:off x="2173" y="1982"/>
                <a:ext cx="205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225" name="Rectangle 105"/>
              <p:cNvSpPr>
                <a:spLocks noChangeArrowheads="1"/>
              </p:cNvSpPr>
              <p:nvPr/>
            </p:nvSpPr>
            <p:spPr bwMode="auto">
              <a:xfrm>
                <a:off x="2212" y="2013"/>
                <a:ext cx="122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4</a:t>
                </a:r>
              </a:p>
            </p:txBody>
          </p:sp>
        </p:grpSp>
        <p:sp>
          <p:nvSpPr>
            <p:cNvPr id="261226" name="Line 106"/>
            <p:cNvSpPr>
              <a:spLocks noChangeShapeType="1"/>
            </p:cNvSpPr>
            <p:nvPr/>
          </p:nvSpPr>
          <p:spPr bwMode="auto">
            <a:xfrm>
              <a:off x="1217" y="87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7" name="Line 107"/>
            <p:cNvSpPr>
              <a:spLocks noChangeShapeType="1"/>
            </p:cNvSpPr>
            <p:nvPr/>
          </p:nvSpPr>
          <p:spPr bwMode="auto">
            <a:xfrm flipH="1">
              <a:off x="920" y="1262"/>
              <a:ext cx="213" cy="1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8" name="Line 108"/>
            <p:cNvSpPr>
              <a:spLocks noChangeShapeType="1"/>
            </p:cNvSpPr>
            <p:nvPr/>
          </p:nvSpPr>
          <p:spPr bwMode="auto">
            <a:xfrm flipH="1">
              <a:off x="1308" y="1680"/>
              <a:ext cx="180" cy="2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9" name="Line 109"/>
            <p:cNvSpPr>
              <a:spLocks noChangeShapeType="1"/>
            </p:cNvSpPr>
            <p:nvPr/>
          </p:nvSpPr>
          <p:spPr bwMode="auto">
            <a:xfrm>
              <a:off x="930" y="1706"/>
              <a:ext cx="195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61230" name="Group 110"/>
            <p:cNvGrpSpPr>
              <a:grpSpLocks/>
            </p:cNvGrpSpPr>
            <p:nvPr/>
          </p:nvGrpSpPr>
          <p:grpSpPr bwMode="auto">
            <a:xfrm>
              <a:off x="1402" y="1457"/>
              <a:ext cx="263" cy="246"/>
              <a:chOff x="2421" y="1627"/>
              <a:chExt cx="206" cy="209"/>
            </a:xfrm>
          </p:grpSpPr>
          <p:sp>
            <p:nvSpPr>
              <p:cNvPr id="261231" name="Oval 111"/>
              <p:cNvSpPr>
                <a:spLocks noChangeArrowheads="1"/>
              </p:cNvSpPr>
              <p:nvPr/>
            </p:nvSpPr>
            <p:spPr bwMode="auto">
              <a:xfrm>
                <a:off x="2421" y="1627"/>
                <a:ext cx="206" cy="20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232" name="Rectangle 112"/>
              <p:cNvSpPr>
                <a:spLocks noChangeArrowheads="1"/>
              </p:cNvSpPr>
              <p:nvPr/>
            </p:nvSpPr>
            <p:spPr bwMode="auto">
              <a:xfrm>
                <a:off x="2462" y="1657"/>
                <a:ext cx="122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3</a:t>
                </a:r>
              </a:p>
            </p:txBody>
          </p:sp>
        </p:grpSp>
      </p:grpSp>
      <p:sp>
        <p:nvSpPr>
          <p:cNvPr id="261233" name="Rectangle 113"/>
          <p:cNvSpPr>
            <a:spLocks noChangeArrowheads="1"/>
          </p:cNvSpPr>
          <p:nvPr/>
        </p:nvSpPr>
        <p:spPr bwMode="auto">
          <a:xfrm>
            <a:off x="5245100" y="1916113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1234" name="Line 114"/>
          <p:cNvSpPr>
            <a:spLocks noChangeShapeType="1"/>
          </p:cNvSpPr>
          <p:nvPr/>
        </p:nvSpPr>
        <p:spPr bwMode="auto">
          <a:xfrm>
            <a:off x="5702300" y="19161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1235" name="Text Box 115"/>
          <p:cNvSpPr txBox="1">
            <a:spLocks noChangeArrowheads="1"/>
          </p:cNvSpPr>
          <p:nvPr/>
        </p:nvSpPr>
        <p:spPr bwMode="auto">
          <a:xfrm>
            <a:off x="5295900" y="19558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1236" name="Line 116"/>
          <p:cNvSpPr>
            <a:spLocks noChangeShapeType="1"/>
          </p:cNvSpPr>
          <p:nvPr/>
        </p:nvSpPr>
        <p:spPr bwMode="auto">
          <a:xfrm>
            <a:off x="58928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7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Example of Finding </a:t>
            </a:r>
            <a:r>
              <a:rPr lang="en-US" altLang="ko-KR" sz="2400" dirty="0" err="1"/>
              <a:t>Biconnected</a:t>
            </a:r>
            <a:r>
              <a:rPr lang="en-US" altLang="ko-KR" sz="2400" dirty="0"/>
              <a:t> Components(2)</a:t>
            </a:r>
            <a:endParaRPr lang="ko-KR" altLang="en-US" sz="2400" dirty="0"/>
          </a:p>
        </p:txBody>
      </p:sp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3816714" y="1435209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0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19" name="Text Box 8"/>
          <p:cNvSpPr txBox="1">
            <a:spLocks noChangeArrowheads="1"/>
          </p:cNvSpPr>
          <p:nvPr/>
        </p:nvSpPr>
        <p:spPr bwMode="auto">
          <a:xfrm>
            <a:off x="3835764" y="1911459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1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3816714" y="235913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2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auto">
          <a:xfrm>
            <a:off x="3816714" y="2806809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3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3816714" y="320368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[</a:t>
            </a:r>
            <a:r>
              <a:rPr lang="ko-KR" altLang="en-US" dirty="0">
                <a:latin typeface="Consolas" pitchFamily="49" charset="0"/>
              </a:rPr>
              <a:t>4</a:t>
            </a:r>
            <a:r>
              <a:rPr lang="en-US" altLang="ko-KR" dirty="0">
                <a:latin typeface="Consolas" pitchFamily="49" charset="0"/>
              </a:rPr>
              <a:t>]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123" name="Text Box 84"/>
          <p:cNvSpPr txBox="1">
            <a:spLocks noChangeArrowheads="1"/>
          </p:cNvSpPr>
          <p:nvPr/>
        </p:nvSpPr>
        <p:spPr bwMode="auto">
          <a:xfrm>
            <a:off x="2051720" y="43101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4" name="Text Box 86"/>
          <p:cNvSpPr txBox="1">
            <a:spLocks noChangeArrowheads="1"/>
          </p:cNvSpPr>
          <p:nvPr/>
        </p:nvSpPr>
        <p:spPr bwMode="auto">
          <a:xfrm>
            <a:off x="2051720" y="523407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5" name="Text Box 87"/>
          <p:cNvSpPr txBox="1">
            <a:spLocks noChangeArrowheads="1"/>
          </p:cNvSpPr>
          <p:nvPr/>
        </p:nvSpPr>
        <p:spPr bwMode="auto">
          <a:xfrm>
            <a:off x="2051720" y="56817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6" name="Text Box 89"/>
          <p:cNvSpPr txBox="1">
            <a:spLocks noChangeArrowheads="1"/>
          </p:cNvSpPr>
          <p:nvPr/>
        </p:nvSpPr>
        <p:spPr bwMode="auto">
          <a:xfrm>
            <a:off x="2051720" y="607862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7" name="Text Box 85"/>
          <p:cNvSpPr txBox="1">
            <a:spLocks noChangeArrowheads="1"/>
          </p:cNvSpPr>
          <p:nvPr/>
        </p:nvSpPr>
        <p:spPr bwMode="auto">
          <a:xfrm>
            <a:off x="2051720" y="4759414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8" name="Text Box 84"/>
          <p:cNvSpPr txBox="1">
            <a:spLocks noChangeArrowheads="1"/>
          </p:cNvSpPr>
          <p:nvPr/>
        </p:nvSpPr>
        <p:spPr bwMode="auto">
          <a:xfrm>
            <a:off x="853035" y="437359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9" name="Text Box 86"/>
          <p:cNvSpPr txBox="1">
            <a:spLocks noChangeArrowheads="1"/>
          </p:cNvSpPr>
          <p:nvPr/>
        </p:nvSpPr>
        <p:spPr bwMode="auto">
          <a:xfrm>
            <a:off x="853035" y="529751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0" name="Text Box 87"/>
          <p:cNvSpPr txBox="1">
            <a:spLocks noChangeArrowheads="1"/>
          </p:cNvSpPr>
          <p:nvPr/>
        </p:nvSpPr>
        <p:spPr bwMode="auto">
          <a:xfrm>
            <a:off x="853035" y="574519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1" name="Text Box 89"/>
          <p:cNvSpPr txBox="1">
            <a:spLocks noChangeArrowheads="1"/>
          </p:cNvSpPr>
          <p:nvPr/>
        </p:nvSpPr>
        <p:spPr bwMode="auto">
          <a:xfrm>
            <a:off x="853035" y="614206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2" name="Text Box 85"/>
          <p:cNvSpPr txBox="1">
            <a:spLocks noChangeArrowheads="1"/>
          </p:cNvSpPr>
          <p:nvPr/>
        </p:nvSpPr>
        <p:spPr bwMode="auto">
          <a:xfrm>
            <a:off x="853035" y="482285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14" name="Rectangle 70"/>
          <p:cNvSpPr>
            <a:spLocks noChangeArrowheads="1"/>
          </p:cNvSpPr>
          <p:nvPr/>
        </p:nvSpPr>
        <p:spPr bwMode="auto">
          <a:xfrm>
            <a:off x="2828925" y="4268788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2224" name="Rectangle 80"/>
          <p:cNvSpPr>
            <a:spLocks noChangeArrowheads="1"/>
          </p:cNvSpPr>
          <p:nvPr/>
        </p:nvSpPr>
        <p:spPr bwMode="auto">
          <a:xfrm>
            <a:off x="1635125" y="4281488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9" name="Text Box 92"/>
          <p:cNvSpPr txBox="1">
            <a:spLocks noChangeArrowheads="1"/>
          </p:cNvSpPr>
          <p:nvPr/>
        </p:nvSpPr>
        <p:spPr bwMode="auto">
          <a:xfrm>
            <a:off x="2866430" y="4312334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40" name="Text Box 102"/>
          <p:cNvSpPr txBox="1">
            <a:spLocks noChangeArrowheads="1"/>
          </p:cNvSpPr>
          <p:nvPr/>
        </p:nvSpPr>
        <p:spPr bwMode="auto">
          <a:xfrm>
            <a:off x="1691680" y="4325034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24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Example of Finding </a:t>
            </a:r>
            <a:r>
              <a:rPr lang="en-US" altLang="ko-KR" sz="2400" dirty="0" err="1"/>
              <a:t>Biconnected</a:t>
            </a:r>
            <a:r>
              <a:rPr lang="en-US" altLang="ko-KR" sz="2400" dirty="0"/>
              <a:t> Components(3)</a:t>
            </a:r>
            <a:endParaRPr lang="ko-KR" altLang="en-US" sz="2400" dirty="0"/>
          </a:p>
        </p:txBody>
      </p:sp>
      <p:sp>
        <p:nvSpPr>
          <p:cNvPr id="12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82D0C82-4142-4EA5-93B9-75E2B464E7FB}" type="slidenum">
              <a:rPr lang="en-US" altLang="ko-KR" smtClean="0"/>
              <a:pPr/>
              <a:t>56</a:t>
            </a:fld>
            <a:r>
              <a:rPr lang="en-US" altLang="ko-KR"/>
              <a:t> -</a:t>
            </a:r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4305300" y="1155700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2147" name="Line 3"/>
          <p:cNvSpPr>
            <a:spLocks noChangeShapeType="1"/>
          </p:cNvSpPr>
          <p:nvPr/>
        </p:nvSpPr>
        <p:spPr bwMode="auto">
          <a:xfrm>
            <a:off x="4305300" y="2051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148" name="Line 4"/>
          <p:cNvSpPr>
            <a:spLocks noChangeShapeType="1"/>
          </p:cNvSpPr>
          <p:nvPr/>
        </p:nvSpPr>
        <p:spPr bwMode="auto">
          <a:xfrm>
            <a:off x="4305300" y="2498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149" name="Line 5"/>
          <p:cNvSpPr>
            <a:spLocks noChangeShapeType="1"/>
          </p:cNvSpPr>
          <p:nvPr/>
        </p:nvSpPr>
        <p:spPr bwMode="auto">
          <a:xfrm>
            <a:off x="4305300" y="160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4216122" y="8382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5257800" y="11477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52578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65532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158" name="Line 14"/>
          <p:cNvSpPr>
            <a:spLocks noChangeShapeType="1"/>
          </p:cNvSpPr>
          <p:nvPr/>
        </p:nvSpPr>
        <p:spPr bwMode="auto">
          <a:xfrm>
            <a:off x="5715000" y="11557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59" name="Line 15"/>
          <p:cNvSpPr>
            <a:spLocks noChangeShapeType="1"/>
          </p:cNvSpPr>
          <p:nvPr/>
        </p:nvSpPr>
        <p:spPr bwMode="auto">
          <a:xfrm>
            <a:off x="57277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60" name="Line 16"/>
          <p:cNvSpPr>
            <a:spLocks noChangeShapeType="1"/>
          </p:cNvSpPr>
          <p:nvPr/>
        </p:nvSpPr>
        <p:spPr bwMode="auto">
          <a:xfrm>
            <a:off x="70104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2161" name="Line 17"/>
          <p:cNvSpPr>
            <a:spLocks noChangeShapeType="1"/>
          </p:cNvSpPr>
          <p:nvPr/>
        </p:nvSpPr>
        <p:spPr bwMode="auto">
          <a:xfrm>
            <a:off x="4648200" y="1347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956300" y="3201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 flipH="1">
            <a:off x="7010400" y="3009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64" name="Text Box 20"/>
          <p:cNvSpPr txBox="1">
            <a:spLocks noChangeArrowheads="1"/>
          </p:cNvSpPr>
          <p:nvPr/>
        </p:nvSpPr>
        <p:spPr bwMode="auto">
          <a:xfrm>
            <a:off x="5285512" y="11969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53093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</a:rPr>
              <a:t>3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66047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</a:t>
            </a:r>
          </a:p>
        </p:txBody>
      </p:sp>
      <p:sp>
        <p:nvSpPr>
          <p:cNvPr id="262167" name="Line 23"/>
          <p:cNvSpPr>
            <a:spLocks noChangeShapeType="1"/>
          </p:cNvSpPr>
          <p:nvPr/>
        </p:nvSpPr>
        <p:spPr bwMode="auto">
          <a:xfrm>
            <a:off x="4648200" y="1858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52578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65532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170" name="Line 26"/>
          <p:cNvSpPr>
            <a:spLocks noChangeShapeType="1"/>
          </p:cNvSpPr>
          <p:nvPr/>
        </p:nvSpPr>
        <p:spPr bwMode="auto">
          <a:xfrm>
            <a:off x="57150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71" name="Line 27"/>
          <p:cNvSpPr>
            <a:spLocks noChangeShapeType="1"/>
          </p:cNvSpPr>
          <p:nvPr/>
        </p:nvSpPr>
        <p:spPr bwMode="auto">
          <a:xfrm>
            <a:off x="70231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2172" name="Line 28"/>
          <p:cNvSpPr>
            <a:spLocks noChangeShapeType="1"/>
          </p:cNvSpPr>
          <p:nvPr/>
        </p:nvSpPr>
        <p:spPr bwMode="auto">
          <a:xfrm>
            <a:off x="59436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73" name="Line 29"/>
          <p:cNvSpPr>
            <a:spLocks noChangeShapeType="1"/>
          </p:cNvSpPr>
          <p:nvPr/>
        </p:nvSpPr>
        <p:spPr bwMode="auto">
          <a:xfrm flipH="1">
            <a:off x="7010400" y="2120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74" name="Text Box 30"/>
          <p:cNvSpPr txBox="1">
            <a:spLocks noChangeArrowheads="1"/>
          </p:cNvSpPr>
          <p:nvPr/>
        </p:nvSpPr>
        <p:spPr bwMode="auto">
          <a:xfrm>
            <a:off x="530773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2175" name="Text Box 31"/>
          <p:cNvSpPr txBox="1">
            <a:spLocks noChangeArrowheads="1"/>
          </p:cNvSpPr>
          <p:nvPr/>
        </p:nvSpPr>
        <p:spPr bwMode="auto">
          <a:xfrm>
            <a:off x="662218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2176" name="Line 32"/>
          <p:cNvSpPr>
            <a:spLocks noChangeShapeType="1"/>
          </p:cNvSpPr>
          <p:nvPr/>
        </p:nvSpPr>
        <p:spPr bwMode="auto">
          <a:xfrm>
            <a:off x="46482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77" name="Rectangle 33"/>
          <p:cNvSpPr>
            <a:spLocks noChangeArrowheads="1"/>
          </p:cNvSpPr>
          <p:nvPr/>
        </p:nvSpPr>
        <p:spPr bwMode="auto">
          <a:xfrm>
            <a:off x="52578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65532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179" name="Line 35"/>
          <p:cNvSpPr>
            <a:spLocks noChangeShapeType="1"/>
          </p:cNvSpPr>
          <p:nvPr/>
        </p:nvSpPr>
        <p:spPr bwMode="auto">
          <a:xfrm>
            <a:off x="57277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80" name="Line 36"/>
          <p:cNvSpPr>
            <a:spLocks noChangeShapeType="1"/>
          </p:cNvSpPr>
          <p:nvPr/>
        </p:nvSpPr>
        <p:spPr bwMode="auto">
          <a:xfrm>
            <a:off x="70104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2181" name="Line 37"/>
          <p:cNvSpPr>
            <a:spLocks noChangeShapeType="1"/>
          </p:cNvSpPr>
          <p:nvPr/>
        </p:nvSpPr>
        <p:spPr bwMode="auto">
          <a:xfrm>
            <a:off x="59563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82" name="Line 38"/>
          <p:cNvSpPr>
            <a:spLocks noChangeShapeType="1"/>
          </p:cNvSpPr>
          <p:nvPr/>
        </p:nvSpPr>
        <p:spPr bwMode="auto">
          <a:xfrm flipH="1">
            <a:off x="7010400" y="25622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83" name="Text Box 39"/>
          <p:cNvSpPr txBox="1">
            <a:spLocks noChangeArrowheads="1"/>
          </p:cNvSpPr>
          <p:nvPr/>
        </p:nvSpPr>
        <p:spPr bwMode="auto">
          <a:xfrm>
            <a:off x="53267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2184" name="Text Box 40"/>
          <p:cNvSpPr txBox="1">
            <a:spLocks noChangeArrowheads="1"/>
          </p:cNvSpPr>
          <p:nvPr/>
        </p:nvSpPr>
        <p:spPr bwMode="auto">
          <a:xfrm>
            <a:off x="66221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2185" name="Line 41"/>
          <p:cNvSpPr>
            <a:spLocks noChangeShapeType="1"/>
          </p:cNvSpPr>
          <p:nvPr/>
        </p:nvSpPr>
        <p:spPr bwMode="auto">
          <a:xfrm>
            <a:off x="46482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86" name="Line 42"/>
          <p:cNvSpPr>
            <a:spLocks noChangeShapeType="1"/>
          </p:cNvSpPr>
          <p:nvPr/>
        </p:nvSpPr>
        <p:spPr bwMode="auto">
          <a:xfrm>
            <a:off x="4305300" y="2933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188" name="Line 44"/>
          <p:cNvSpPr>
            <a:spLocks noChangeShapeType="1"/>
          </p:cNvSpPr>
          <p:nvPr/>
        </p:nvSpPr>
        <p:spPr bwMode="auto">
          <a:xfrm flipH="1">
            <a:off x="5715000" y="11557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189" name="Text Box 45"/>
          <p:cNvSpPr txBox="1">
            <a:spLocks noChangeArrowheads="1"/>
          </p:cNvSpPr>
          <p:nvPr/>
        </p:nvSpPr>
        <p:spPr bwMode="auto">
          <a:xfrm>
            <a:off x="1835696" y="1303933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bicon</a:t>
            </a:r>
            <a:r>
              <a:rPr lang="en-US" altLang="ko-KR" sz="2000" b="1" dirty="0">
                <a:latin typeface="Courier New" pitchFamily="49" charset="0"/>
              </a:rPr>
              <a:t>(0, -1);</a:t>
            </a:r>
          </a:p>
        </p:txBody>
      </p:sp>
      <p:sp>
        <p:nvSpPr>
          <p:cNvPr id="262190" name="Freeform 46"/>
          <p:cNvSpPr>
            <a:spLocks/>
          </p:cNvSpPr>
          <p:nvPr/>
        </p:nvSpPr>
        <p:spPr bwMode="auto">
          <a:xfrm>
            <a:off x="3990975" y="45640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191" name="Text Box 47"/>
          <p:cNvSpPr txBox="1">
            <a:spLocks noChangeArrowheads="1"/>
          </p:cNvSpPr>
          <p:nvPr/>
        </p:nvSpPr>
        <p:spPr bwMode="auto">
          <a:xfrm>
            <a:off x="3929058" y="6143644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latin typeface="Consolas" pitchFamily="49" charset="0"/>
              </a:rPr>
              <a:t>bicon(0,-1)</a:t>
            </a:r>
          </a:p>
        </p:txBody>
      </p:sp>
      <p:sp>
        <p:nvSpPr>
          <p:cNvPr id="262192" name="Freeform 48"/>
          <p:cNvSpPr>
            <a:spLocks/>
          </p:cNvSpPr>
          <p:nvPr/>
        </p:nvSpPr>
        <p:spPr bwMode="auto">
          <a:xfrm>
            <a:off x="6135837" y="45640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193" name="Text Box 49"/>
          <p:cNvSpPr txBox="1">
            <a:spLocks noChangeArrowheads="1"/>
          </p:cNvSpPr>
          <p:nvPr/>
        </p:nvSpPr>
        <p:spPr bwMode="auto">
          <a:xfrm>
            <a:off x="6539062" y="610235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latin typeface="Consolas" pitchFamily="49" charset="0"/>
              </a:rPr>
              <a:t>(0,1)</a:t>
            </a:r>
          </a:p>
        </p:txBody>
      </p:sp>
      <p:sp>
        <p:nvSpPr>
          <p:cNvPr id="262194" name="Line 50"/>
          <p:cNvSpPr>
            <a:spLocks noChangeShapeType="1"/>
          </p:cNvSpPr>
          <p:nvPr/>
        </p:nvSpPr>
        <p:spPr bwMode="auto">
          <a:xfrm>
            <a:off x="1714872" y="2100263"/>
            <a:ext cx="539750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2195" name="Group 51"/>
          <p:cNvGrpSpPr>
            <a:grpSpLocks/>
          </p:cNvGrpSpPr>
          <p:nvPr/>
        </p:nvGrpSpPr>
        <p:grpSpPr bwMode="auto">
          <a:xfrm>
            <a:off x="1281485" y="908050"/>
            <a:ext cx="547687" cy="466725"/>
            <a:chOff x="2173" y="916"/>
            <a:chExt cx="205" cy="209"/>
          </a:xfrm>
        </p:grpSpPr>
        <p:sp>
          <p:nvSpPr>
            <p:cNvPr id="262196" name="Oval 52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2197" name="Rectangle 53"/>
            <p:cNvSpPr>
              <a:spLocks noChangeArrowheads="1"/>
            </p:cNvSpPr>
            <p:nvPr/>
          </p:nvSpPr>
          <p:spPr bwMode="auto">
            <a:xfrm>
              <a:off x="2212" y="947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262198" name="Group 54"/>
          <p:cNvGrpSpPr>
            <a:grpSpLocks/>
          </p:cNvGrpSpPr>
          <p:nvPr/>
        </p:nvGrpSpPr>
        <p:grpSpPr bwMode="auto">
          <a:xfrm>
            <a:off x="1281485" y="1700213"/>
            <a:ext cx="547687" cy="463263"/>
            <a:chOff x="2173" y="1272"/>
            <a:chExt cx="205" cy="207"/>
          </a:xfrm>
        </p:grpSpPr>
        <p:sp>
          <p:nvSpPr>
            <p:cNvPr id="262199" name="Oval 55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2200" name="Rectangle 56"/>
            <p:cNvSpPr>
              <a:spLocks noChangeArrowheads="1"/>
            </p:cNvSpPr>
            <p:nvPr/>
          </p:nvSpPr>
          <p:spPr bwMode="auto">
            <a:xfrm>
              <a:off x="2222" y="1300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62201" name="Group 57"/>
          <p:cNvGrpSpPr>
            <a:grpSpLocks/>
          </p:cNvGrpSpPr>
          <p:nvPr/>
        </p:nvGrpSpPr>
        <p:grpSpPr bwMode="auto">
          <a:xfrm>
            <a:off x="611560" y="2492377"/>
            <a:ext cx="550862" cy="468029"/>
            <a:chOff x="1924" y="1627"/>
            <a:chExt cx="205" cy="209"/>
          </a:xfrm>
        </p:grpSpPr>
        <p:sp>
          <p:nvSpPr>
            <p:cNvPr id="262202" name="Oval 58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2203" name="Rectangle 59"/>
            <p:cNvSpPr>
              <a:spLocks noChangeArrowheads="1"/>
            </p:cNvSpPr>
            <p:nvPr/>
          </p:nvSpPr>
          <p:spPr bwMode="auto">
            <a:xfrm>
              <a:off x="1965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62204" name="Group 60"/>
          <p:cNvGrpSpPr>
            <a:grpSpLocks/>
          </p:cNvGrpSpPr>
          <p:nvPr/>
        </p:nvGrpSpPr>
        <p:grpSpPr bwMode="auto">
          <a:xfrm>
            <a:off x="1281485" y="3282950"/>
            <a:ext cx="547687" cy="466725"/>
            <a:chOff x="2173" y="1982"/>
            <a:chExt cx="205" cy="209"/>
          </a:xfrm>
        </p:grpSpPr>
        <p:sp>
          <p:nvSpPr>
            <p:cNvPr id="262205" name="Oval 61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2206" name="Rectangle 62"/>
            <p:cNvSpPr>
              <a:spLocks noChangeArrowheads="1"/>
            </p:cNvSpPr>
            <p:nvPr/>
          </p:nvSpPr>
          <p:spPr bwMode="auto">
            <a:xfrm>
              <a:off x="2212" y="2013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62207" name="Line 63"/>
          <p:cNvSpPr>
            <a:spLocks noChangeShapeType="1"/>
          </p:cNvSpPr>
          <p:nvPr/>
        </p:nvSpPr>
        <p:spPr bwMode="auto">
          <a:xfrm>
            <a:off x="1556122" y="1374775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2208" name="Line 64"/>
          <p:cNvSpPr>
            <a:spLocks noChangeShapeType="1"/>
          </p:cNvSpPr>
          <p:nvPr/>
        </p:nvSpPr>
        <p:spPr bwMode="auto">
          <a:xfrm flipH="1">
            <a:off x="930647" y="2117725"/>
            <a:ext cx="449263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2209" name="Line 65"/>
          <p:cNvSpPr>
            <a:spLocks noChangeShapeType="1"/>
          </p:cNvSpPr>
          <p:nvPr/>
        </p:nvSpPr>
        <p:spPr bwMode="auto">
          <a:xfrm flipH="1">
            <a:off x="1748210" y="2909888"/>
            <a:ext cx="377825" cy="446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2210" name="Line 66"/>
          <p:cNvSpPr>
            <a:spLocks noChangeShapeType="1"/>
          </p:cNvSpPr>
          <p:nvPr/>
        </p:nvSpPr>
        <p:spPr bwMode="auto">
          <a:xfrm>
            <a:off x="952872" y="2959100"/>
            <a:ext cx="409575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2211" name="Group 67"/>
          <p:cNvGrpSpPr>
            <a:grpSpLocks/>
          </p:cNvGrpSpPr>
          <p:nvPr/>
        </p:nvGrpSpPr>
        <p:grpSpPr bwMode="auto">
          <a:xfrm>
            <a:off x="1945060" y="2492377"/>
            <a:ext cx="554037" cy="468029"/>
            <a:chOff x="2421" y="1627"/>
            <a:chExt cx="206" cy="209"/>
          </a:xfrm>
        </p:grpSpPr>
        <p:sp>
          <p:nvSpPr>
            <p:cNvPr id="262212" name="Oval 68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2213" name="Rectangle 69"/>
            <p:cNvSpPr>
              <a:spLocks noChangeArrowheads="1"/>
            </p:cNvSpPr>
            <p:nvPr/>
          </p:nvSpPr>
          <p:spPr bwMode="auto">
            <a:xfrm>
              <a:off x="2462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62215" name="Line 71"/>
          <p:cNvSpPr>
            <a:spLocks noChangeShapeType="1"/>
          </p:cNvSpPr>
          <p:nvPr/>
        </p:nvSpPr>
        <p:spPr bwMode="auto">
          <a:xfrm>
            <a:off x="2828925" y="5164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216" name="Line 72"/>
          <p:cNvSpPr>
            <a:spLocks noChangeShapeType="1"/>
          </p:cNvSpPr>
          <p:nvPr/>
        </p:nvSpPr>
        <p:spPr bwMode="auto">
          <a:xfrm>
            <a:off x="2828925" y="5611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217" name="Line 73"/>
          <p:cNvSpPr>
            <a:spLocks noChangeShapeType="1"/>
          </p:cNvSpPr>
          <p:nvPr/>
        </p:nvSpPr>
        <p:spPr bwMode="auto">
          <a:xfrm>
            <a:off x="2828925" y="47164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2222" name="Line 78"/>
          <p:cNvSpPr>
            <a:spLocks noChangeShapeType="1"/>
          </p:cNvSpPr>
          <p:nvPr/>
        </p:nvSpPr>
        <p:spPr bwMode="auto">
          <a:xfrm>
            <a:off x="2828925" y="6046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225" name="Line 81"/>
          <p:cNvSpPr>
            <a:spLocks noChangeShapeType="1"/>
          </p:cNvSpPr>
          <p:nvPr/>
        </p:nvSpPr>
        <p:spPr bwMode="auto">
          <a:xfrm>
            <a:off x="1635125" y="51768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226" name="Line 82"/>
          <p:cNvSpPr>
            <a:spLocks noChangeShapeType="1"/>
          </p:cNvSpPr>
          <p:nvPr/>
        </p:nvSpPr>
        <p:spPr bwMode="auto">
          <a:xfrm>
            <a:off x="1635125" y="5624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227" name="Line 83"/>
          <p:cNvSpPr>
            <a:spLocks noChangeShapeType="1"/>
          </p:cNvSpPr>
          <p:nvPr/>
        </p:nvSpPr>
        <p:spPr bwMode="auto">
          <a:xfrm>
            <a:off x="1635125" y="4729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232" name="Line 88"/>
          <p:cNvSpPr>
            <a:spLocks noChangeShapeType="1"/>
          </p:cNvSpPr>
          <p:nvPr/>
        </p:nvSpPr>
        <p:spPr bwMode="auto">
          <a:xfrm>
            <a:off x="1635125" y="6059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234" name="Text Box 90"/>
          <p:cNvSpPr txBox="1">
            <a:spLocks noChangeArrowheads="1"/>
          </p:cNvSpPr>
          <p:nvPr/>
        </p:nvSpPr>
        <p:spPr bwMode="auto">
          <a:xfrm>
            <a:off x="1635125" y="392906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low</a:t>
            </a:r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2765425" y="39306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dfn</a:t>
            </a:r>
          </a:p>
        </p:txBody>
      </p:sp>
      <p:sp>
        <p:nvSpPr>
          <p:cNvPr id="262236" name="Text Box 92"/>
          <p:cNvSpPr txBox="1">
            <a:spLocks noChangeArrowheads="1"/>
          </p:cNvSpPr>
          <p:nvPr/>
        </p:nvSpPr>
        <p:spPr bwMode="auto">
          <a:xfrm>
            <a:off x="2893185" y="47688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262238" name="Text Box 94"/>
          <p:cNvSpPr txBox="1">
            <a:spLocks noChangeArrowheads="1"/>
          </p:cNvSpPr>
          <p:nvPr/>
        </p:nvSpPr>
        <p:spPr bwMode="auto">
          <a:xfrm>
            <a:off x="2891597" y="52260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262239" name="Text Box 95"/>
          <p:cNvSpPr txBox="1">
            <a:spLocks noChangeArrowheads="1"/>
          </p:cNvSpPr>
          <p:nvPr/>
        </p:nvSpPr>
        <p:spPr bwMode="auto">
          <a:xfrm>
            <a:off x="2940050" y="5645150"/>
            <a:ext cx="404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/>
              <a:t>-1</a:t>
            </a:r>
          </a:p>
        </p:txBody>
      </p:sp>
      <p:sp>
        <p:nvSpPr>
          <p:cNvPr id="262240" name="Text Box 96"/>
          <p:cNvSpPr txBox="1">
            <a:spLocks noChangeArrowheads="1"/>
          </p:cNvSpPr>
          <p:nvPr/>
        </p:nvSpPr>
        <p:spPr bwMode="auto">
          <a:xfrm>
            <a:off x="2909060" y="60642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262241" name="Freeform 97"/>
          <p:cNvSpPr>
            <a:spLocks/>
          </p:cNvSpPr>
          <p:nvPr/>
        </p:nvSpPr>
        <p:spPr bwMode="auto">
          <a:xfrm>
            <a:off x="3990975" y="45640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242" name="Freeform 98"/>
          <p:cNvSpPr>
            <a:spLocks/>
          </p:cNvSpPr>
          <p:nvPr/>
        </p:nvSpPr>
        <p:spPr bwMode="auto">
          <a:xfrm>
            <a:off x="6135837" y="45640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2243" name="Text Box 99"/>
          <p:cNvSpPr txBox="1">
            <a:spLocks noChangeArrowheads="1"/>
          </p:cNvSpPr>
          <p:nvPr/>
        </p:nvSpPr>
        <p:spPr bwMode="auto">
          <a:xfrm>
            <a:off x="1718435" y="56578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262244" name="Text Box 100"/>
          <p:cNvSpPr txBox="1">
            <a:spLocks noChangeArrowheads="1"/>
          </p:cNvSpPr>
          <p:nvPr/>
        </p:nvSpPr>
        <p:spPr bwMode="auto">
          <a:xfrm>
            <a:off x="1718435" y="60769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262245" name="Text Box 101"/>
          <p:cNvSpPr txBox="1">
            <a:spLocks noChangeArrowheads="1"/>
          </p:cNvSpPr>
          <p:nvPr/>
        </p:nvSpPr>
        <p:spPr bwMode="auto">
          <a:xfrm>
            <a:off x="1705735" y="52006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262246" name="Text Box 102"/>
          <p:cNvSpPr txBox="1">
            <a:spLocks noChangeArrowheads="1"/>
          </p:cNvSpPr>
          <p:nvPr/>
        </p:nvSpPr>
        <p:spPr bwMode="auto">
          <a:xfrm>
            <a:off x="1718435" y="47815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262248" name="Text Box 104"/>
          <p:cNvSpPr txBox="1">
            <a:spLocks noChangeArrowheads="1"/>
          </p:cNvSpPr>
          <p:nvPr/>
        </p:nvSpPr>
        <p:spPr bwMode="auto">
          <a:xfrm>
            <a:off x="3779838" y="4149725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62249" name="Text Box 105"/>
          <p:cNvSpPr txBox="1">
            <a:spLocks noChangeArrowheads="1"/>
          </p:cNvSpPr>
          <p:nvPr/>
        </p:nvSpPr>
        <p:spPr bwMode="auto">
          <a:xfrm>
            <a:off x="6119962" y="4149725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sp>
        <p:nvSpPr>
          <p:cNvPr id="262250" name="Rectangle 106"/>
          <p:cNvSpPr>
            <a:spLocks noChangeArrowheads="1"/>
          </p:cNvSpPr>
          <p:nvPr/>
        </p:nvSpPr>
        <p:spPr bwMode="auto">
          <a:xfrm>
            <a:off x="65389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251" name="Rectangle 107"/>
          <p:cNvSpPr>
            <a:spLocks noChangeArrowheads="1"/>
          </p:cNvSpPr>
          <p:nvPr/>
        </p:nvSpPr>
        <p:spPr bwMode="auto">
          <a:xfrm>
            <a:off x="78343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252" name="Line 108"/>
          <p:cNvSpPr>
            <a:spLocks noChangeShapeType="1"/>
          </p:cNvSpPr>
          <p:nvPr/>
        </p:nvSpPr>
        <p:spPr bwMode="auto">
          <a:xfrm>
            <a:off x="70088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2253" name="Line 109"/>
          <p:cNvSpPr>
            <a:spLocks noChangeShapeType="1"/>
          </p:cNvSpPr>
          <p:nvPr/>
        </p:nvSpPr>
        <p:spPr bwMode="auto">
          <a:xfrm>
            <a:off x="82915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254" name="Line 110"/>
          <p:cNvSpPr>
            <a:spLocks noChangeShapeType="1"/>
          </p:cNvSpPr>
          <p:nvPr/>
        </p:nvSpPr>
        <p:spPr bwMode="auto">
          <a:xfrm>
            <a:off x="7237413" y="181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255" name="Line 111"/>
          <p:cNvSpPr>
            <a:spLocks noChangeShapeType="1"/>
          </p:cNvSpPr>
          <p:nvPr/>
        </p:nvSpPr>
        <p:spPr bwMode="auto">
          <a:xfrm flipH="1">
            <a:off x="8291513" y="1624013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256" name="Text Box 112"/>
          <p:cNvSpPr txBox="1">
            <a:spLocks noChangeArrowheads="1"/>
          </p:cNvSpPr>
          <p:nvPr/>
        </p:nvSpPr>
        <p:spPr bwMode="auto">
          <a:xfrm>
            <a:off x="65904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2257" name="Text Box 113"/>
          <p:cNvSpPr txBox="1">
            <a:spLocks noChangeArrowheads="1"/>
          </p:cNvSpPr>
          <p:nvPr/>
        </p:nvSpPr>
        <p:spPr bwMode="auto">
          <a:xfrm>
            <a:off x="78858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2258" name="Rectangle 114"/>
          <p:cNvSpPr>
            <a:spLocks noChangeArrowheads="1"/>
          </p:cNvSpPr>
          <p:nvPr/>
        </p:nvSpPr>
        <p:spPr bwMode="auto">
          <a:xfrm>
            <a:off x="5245100" y="16112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2259" name="Line 115"/>
          <p:cNvSpPr>
            <a:spLocks noChangeShapeType="1"/>
          </p:cNvSpPr>
          <p:nvPr/>
        </p:nvSpPr>
        <p:spPr bwMode="auto">
          <a:xfrm>
            <a:off x="5702300" y="16192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260" name="Text Box 116"/>
          <p:cNvSpPr txBox="1">
            <a:spLocks noChangeArrowheads="1"/>
          </p:cNvSpPr>
          <p:nvPr/>
        </p:nvSpPr>
        <p:spPr bwMode="auto">
          <a:xfrm>
            <a:off x="5296625" y="16827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2261" name="Line 117"/>
          <p:cNvSpPr>
            <a:spLocks noChangeShapeType="1"/>
          </p:cNvSpPr>
          <p:nvPr/>
        </p:nvSpPr>
        <p:spPr bwMode="auto">
          <a:xfrm>
            <a:off x="5892800" y="1836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262" name="Line 118"/>
          <p:cNvSpPr>
            <a:spLocks noChangeShapeType="1"/>
          </p:cNvSpPr>
          <p:nvPr/>
        </p:nvSpPr>
        <p:spPr bwMode="auto">
          <a:xfrm>
            <a:off x="4643438" y="3213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2265" name="Text Box 121"/>
          <p:cNvSpPr txBox="1">
            <a:spLocks noChangeArrowheads="1"/>
          </p:cNvSpPr>
          <p:nvPr/>
        </p:nvSpPr>
        <p:spPr bwMode="auto">
          <a:xfrm>
            <a:off x="5285512" y="11969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rgbClr val="FF3300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3795074" y="12541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5" name="Text Box 8"/>
          <p:cNvSpPr txBox="1">
            <a:spLocks noChangeArrowheads="1"/>
          </p:cNvSpPr>
          <p:nvPr/>
        </p:nvSpPr>
        <p:spPr bwMode="auto">
          <a:xfrm>
            <a:off x="3814124" y="17303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3795074" y="217805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7" name="Text Box 10"/>
          <p:cNvSpPr txBox="1">
            <a:spLocks noChangeArrowheads="1"/>
          </p:cNvSpPr>
          <p:nvPr/>
        </p:nvSpPr>
        <p:spPr bwMode="auto">
          <a:xfrm>
            <a:off x="3795074" y="26257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8" name="Text Box 43"/>
          <p:cNvSpPr txBox="1">
            <a:spLocks noChangeArrowheads="1"/>
          </p:cNvSpPr>
          <p:nvPr/>
        </p:nvSpPr>
        <p:spPr bwMode="auto">
          <a:xfrm>
            <a:off x="3795074" y="30226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9" name="Text Box 84"/>
          <p:cNvSpPr txBox="1">
            <a:spLocks noChangeArrowheads="1"/>
          </p:cNvSpPr>
          <p:nvPr/>
        </p:nvSpPr>
        <p:spPr bwMode="auto">
          <a:xfrm>
            <a:off x="2329164" y="43101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0" name="Text Box 86"/>
          <p:cNvSpPr txBox="1">
            <a:spLocks noChangeArrowheads="1"/>
          </p:cNvSpPr>
          <p:nvPr/>
        </p:nvSpPr>
        <p:spPr bwMode="auto">
          <a:xfrm>
            <a:off x="2329164" y="523407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1" name="Text Box 87"/>
          <p:cNvSpPr txBox="1">
            <a:spLocks noChangeArrowheads="1"/>
          </p:cNvSpPr>
          <p:nvPr/>
        </p:nvSpPr>
        <p:spPr bwMode="auto">
          <a:xfrm>
            <a:off x="2329164" y="56817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2" name="Text Box 89"/>
          <p:cNvSpPr txBox="1">
            <a:spLocks noChangeArrowheads="1"/>
          </p:cNvSpPr>
          <p:nvPr/>
        </p:nvSpPr>
        <p:spPr bwMode="auto">
          <a:xfrm>
            <a:off x="2329164" y="607862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3" name="Text Box 85"/>
          <p:cNvSpPr txBox="1">
            <a:spLocks noChangeArrowheads="1"/>
          </p:cNvSpPr>
          <p:nvPr/>
        </p:nvSpPr>
        <p:spPr bwMode="auto">
          <a:xfrm>
            <a:off x="2329164" y="4759414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4" name="Text Box 84"/>
          <p:cNvSpPr txBox="1">
            <a:spLocks noChangeArrowheads="1"/>
          </p:cNvSpPr>
          <p:nvPr/>
        </p:nvSpPr>
        <p:spPr bwMode="auto">
          <a:xfrm>
            <a:off x="1083820" y="429309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5" name="Text Box 86"/>
          <p:cNvSpPr txBox="1">
            <a:spLocks noChangeArrowheads="1"/>
          </p:cNvSpPr>
          <p:nvPr/>
        </p:nvSpPr>
        <p:spPr bwMode="auto">
          <a:xfrm>
            <a:off x="1083820" y="521702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6" name="Text Box 87"/>
          <p:cNvSpPr txBox="1">
            <a:spLocks noChangeArrowheads="1"/>
          </p:cNvSpPr>
          <p:nvPr/>
        </p:nvSpPr>
        <p:spPr bwMode="auto">
          <a:xfrm>
            <a:off x="1083820" y="566469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7" name="Text Box 89"/>
          <p:cNvSpPr txBox="1">
            <a:spLocks noChangeArrowheads="1"/>
          </p:cNvSpPr>
          <p:nvPr/>
        </p:nvSpPr>
        <p:spPr bwMode="auto">
          <a:xfrm>
            <a:off x="1083820" y="606157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8" name="Text Box 85"/>
          <p:cNvSpPr txBox="1">
            <a:spLocks noChangeArrowheads="1"/>
          </p:cNvSpPr>
          <p:nvPr/>
        </p:nvSpPr>
        <p:spPr bwMode="auto">
          <a:xfrm>
            <a:off x="1083820" y="4742359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2237" name="Text Box 93"/>
          <p:cNvSpPr txBox="1">
            <a:spLocks noChangeArrowheads="1"/>
          </p:cNvSpPr>
          <p:nvPr/>
        </p:nvSpPr>
        <p:spPr bwMode="auto">
          <a:xfrm>
            <a:off x="2971800" y="4311650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262247" name="Text Box 103"/>
          <p:cNvSpPr txBox="1">
            <a:spLocks noChangeArrowheads="1"/>
          </p:cNvSpPr>
          <p:nvPr/>
        </p:nvSpPr>
        <p:spPr bwMode="auto">
          <a:xfrm>
            <a:off x="1758950" y="4286250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622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622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4" grpId="0"/>
      <p:bldP spid="26226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Example of Finding </a:t>
            </a:r>
            <a:r>
              <a:rPr lang="en-US" altLang="ko-KR" sz="2400" dirty="0" err="1"/>
              <a:t>Biconnected</a:t>
            </a:r>
            <a:r>
              <a:rPr lang="en-US" altLang="ko-KR" sz="2400" dirty="0"/>
              <a:t> Components(4)</a:t>
            </a:r>
            <a:endParaRPr lang="ko-KR" altLang="en-US" sz="2400" dirty="0"/>
          </a:p>
        </p:txBody>
      </p:sp>
      <p:sp>
        <p:nvSpPr>
          <p:cNvPr id="12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F8502A0-E6A2-43CB-949A-E90608899767}" type="slidenum">
              <a:rPr lang="en-US" altLang="ko-KR" smtClean="0"/>
              <a:pPr/>
              <a:t>57</a:t>
            </a:fld>
            <a:r>
              <a:rPr lang="en-US" altLang="ko-KR"/>
              <a:t> -</a:t>
            </a:r>
          </a:p>
        </p:txBody>
      </p:sp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4305300" y="1155700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3171" name="Line 3"/>
          <p:cNvSpPr>
            <a:spLocks noChangeShapeType="1"/>
          </p:cNvSpPr>
          <p:nvPr/>
        </p:nvSpPr>
        <p:spPr bwMode="auto">
          <a:xfrm>
            <a:off x="4305300" y="2051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172" name="Line 4"/>
          <p:cNvSpPr>
            <a:spLocks noChangeShapeType="1"/>
          </p:cNvSpPr>
          <p:nvPr/>
        </p:nvSpPr>
        <p:spPr bwMode="auto">
          <a:xfrm>
            <a:off x="4305300" y="2498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>
            <a:off x="4305300" y="160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4216122" y="8382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5257800" y="11477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52578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65532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182" name="Line 14"/>
          <p:cNvSpPr>
            <a:spLocks noChangeShapeType="1"/>
          </p:cNvSpPr>
          <p:nvPr/>
        </p:nvSpPr>
        <p:spPr bwMode="auto">
          <a:xfrm>
            <a:off x="5715000" y="11557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57277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184" name="Line 16"/>
          <p:cNvSpPr>
            <a:spLocks noChangeShapeType="1"/>
          </p:cNvSpPr>
          <p:nvPr/>
        </p:nvSpPr>
        <p:spPr bwMode="auto">
          <a:xfrm>
            <a:off x="70104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185" name="Line 17"/>
          <p:cNvSpPr>
            <a:spLocks noChangeShapeType="1"/>
          </p:cNvSpPr>
          <p:nvPr/>
        </p:nvSpPr>
        <p:spPr bwMode="auto">
          <a:xfrm>
            <a:off x="4648200" y="1347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186" name="Line 18"/>
          <p:cNvSpPr>
            <a:spLocks noChangeShapeType="1"/>
          </p:cNvSpPr>
          <p:nvPr/>
        </p:nvSpPr>
        <p:spPr bwMode="auto">
          <a:xfrm>
            <a:off x="5956300" y="3201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 flipH="1">
            <a:off x="7010400" y="3009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188" name="Text Box 20"/>
          <p:cNvSpPr txBox="1">
            <a:spLocks noChangeArrowheads="1"/>
          </p:cNvSpPr>
          <p:nvPr/>
        </p:nvSpPr>
        <p:spPr bwMode="auto">
          <a:xfrm>
            <a:off x="5326787" y="12192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3189" name="Text Box 21"/>
          <p:cNvSpPr txBox="1">
            <a:spLocks noChangeArrowheads="1"/>
          </p:cNvSpPr>
          <p:nvPr/>
        </p:nvSpPr>
        <p:spPr bwMode="auto">
          <a:xfrm>
            <a:off x="53093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</a:t>
            </a:r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66047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</a:t>
            </a:r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>
            <a:off x="4648200" y="1858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192" name="Rectangle 24"/>
          <p:cNvSpPr>
            <a:spLocks noChangeArrowheads="1"/>
          </p:cNvSpPr>
          <p:nvPr/>
        </p:nvSpPr>
        <p:spPr bwMode="auto">
          <a:xfrm>
            <a:off x="52578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193" name="Rectangle 25"/>
          <p:cNvSpPr>
            <a:spLocks noChangeArrowheads="1"/>
          </p:cNvSpPr>
          <p:nvPr/>
        </p:nvSpPr>
        <p:spPr bwMode="auto">
          <a:xfrm>
            <a:off x="65532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194" name="Line 26"/>
          <p:cNvSpPr>
            <a:spLocks noChangeShapeType="1"/>
          </p:cNvSpPr>
          <p:nvPr/>
        </p:nvSpPr>
        <p:spPr bwMode="auto">
          <a:xfrm>
            <a:off x="57150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195" name="Line 27"/>
          <p:cNvSpPr>
            <a:spLocks noChangeShapeType="1"/>
          </p:cNvSpPr>
          <p:nvPr/>
        </p:nvSpPr>
        <p:spPr bwMode="auto">
          <a:xfrm>
            <a:off x="70231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196" name="Line 28"/>
          <p:cNvSpPr>
            <a:spLocks noChangeShapeType="1"/>
          </p:cNvSpPr>
          <p:nvPr/>
        </p:nvSpPr>
        <p:spPr bwMode="auto">
          <a:xfrm>
            <a:off x="59436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197" name="Line 29"/>
          <p:cNvSpPr>
            <a:spLocks noChangeShapeType="1"/>
          </p:cNvSpPr>
          <p:nvPr/>
        </p:nvSpPr>
        <p:spPr bwMode="auto">
          <a:xfrm flipH="1">
            <a:off x="7010400" y="2120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198" name="Text Box 30"/>
          <p:cNvSpPr txBox="1">
            <a:spLocks noChangeArrowheads="1"/>
          </p:cNvSpPr>
          <p:nvPr/>
        </p:nvSpPr>
        <p:spPr bwMode="auto">
          <a:xfrm>
            <a:off x="530773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3199" name="Text Box 31"/>
          <p:cNvSpPr txBox="1">
            <a:spLocks noChangeArrowheads="1"/>
          </p:cNvSpPr>
          <p:nvPr/>
        </p:nvSpPr>
        <p:spPr bwMode="auto">
          <a:xfrm>
            <a:off x="662218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3200" name="Line 32"/>
          <p:cNvSpPr>
            <a:spLocks noChangeShapeType="1"/>
          </p:cNvSpPr>
          <p:nvPr/>
        </p:nvSpPr>
        <p:spPr bwMode="auto">
          <a:xfrm>
            <a:off x="46482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01" name="Rectangle 33"/>
          <p:cNvSpPr>
            <a:spLocks noChangeArrowheads="1"/>
          </p:cNvSpPr>
          <p:nvPr/>
        </p:nvSpPr>
        <p:spPr bwMode="auto">
          <a:xfrm>
            <a:off x="52578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202" name="Rectangle 34"/>
          <p:cNvSpPr>
            <a:spLocks noChangeArrowheads="1"/>
          </p:cNvSpPr>
          <p:nvPr/>
        </p:nvSpPr>
        <p:spPr bwMode="auto">
          <a:xfrm>
            <a:off x="65532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203" name="Line 35"/>
          <p:cNvSpPr>
            <a:spLocks noChangeShapeType="1"/>
          </p:cNvSpPr>
          <p:nvPr/>
        </p:nvSpPr>
        <p:spPr bwMode="auto">
          <a:xfrm>
            <a:off x="57277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204" name="Line 36"/>
          <p:cNvSpPr>
            <a:spLocks noChangeShapeType="1"/>
          </p:cNvSpPr>
          <p:nvPr/>
        </p:nvSpPr>
        <p:spPr bwMode="auto">
          <a:xfrm>
            <a:off x="70104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59563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206" name="Line 38"/>
          <p:cNvSpPr>
            <a:spLocks noChangeShapeType="1"/>
          </p:cNvSpPr>
          <p:nvPr/>
        </p:nvSpPr>
        <p:spPr bwMode="auto">
          <a:xfrm flipH="1">
            <a:off x="7010400" y="25622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207" name="Text Box 39"/>
          <p:cNvSpPr txBox="1">
            <a:spLocks noChangeArrowheads="1"/>
          </p:cNvSpPr>
          <p:nvPr/>
        </p:nvSpPr>
        <p:spPr bwMode="auto">
          <a:xfrm>
            <a:off x="53267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3208" name="Text Box 40"/>
          <p:cNvSpPr txBox="1">
            <a:spLocks noChangeArrowheads="1"/>
          </p:cNvSpPr>
          <p:nvPr/>
        </p:nvSpPr>
        <p:spPr bwMode="auto">
          <a:xfrm>
            <a:off x="66221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3209" name="Line 41"/>
          <p:cNvSpPr>
            <a:spLocks noChangeShapeType="1"/>
          </p:cNvSpPr>
          <p:nvPr/>
        </p:nvSpPr>
        <p:spPr bwMode="auto">
          <a:xfrm>
            <a:off x="46482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10" name="Line 42"/>
          <p:cNvSpPr>
            <a:spLocks noChangeShapeType="1"/>
          </p:cNvSpPr>
          <p:nvPr/>
        </p:nvSpPr>
        <p:spPr bwMode="auto">
          <a:xfrm>
            <a:off x="4305300" y="2933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12" name="Line 44"/>
          <p:cNvSpPr>
            <a:spLocks noChangeShapeType="1"/>
          </p:cNvSpPr>
          <p:nvPr/>
        </p:nvSpPr>
        <p:spPr bwMode="auto">
          <a:xfrm flipH="1">
            <a:off x="5715000" y="11557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213" name="Text Box 45"/>
          <p:cNvSpPr txBox="1">
            <a:spLocks noChangeArrowheads="1"/>
          </p:cNvSpPr>
          <p:nvPr/>
        </p:nvSpPr>
        <p:spPr bwMode="auto">
          <a:xfrm>
            <a:off x="1658938" y="127006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bicon</a:t>
            </a:r>
            <a:r>
              <a:rPr lang="en-US" altLang="ko-KR" sz="2000" b="1" dirty="0">
                <a:latin typeface="Courier New" pitchFamily="49" charset="0"/>
              </a:rPr>
              <a:t>(1,0);</a:t>
            </a:r>
          </a:p>
        </p:txBody>
      </p:sp>
      <p:sp>
        <p:nvSpPr>
          <p:cNvPr id="263214" name="Freeform 46"/>
          <p:cNvSpPr>
            <a:spLocks/>
          </p:cNvSpPr>
          <p:nvPr/>
        </p:nvSpPr>
        <p:spPr bwMode="auto">
          <a:xfrm>
            <a:off x="3795074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15" name="Text Box 47"/>
          <p:cNvSpPr txBox="1">
            <a:spLocks noChangeArrowheads="1"/>
          </p:cNvSpPr>
          <p:nvPr/>
        </p:nvSpPr>
        <p:spPr bwMode="auto">
          <a:xfrm>
            <a:off x="3761012" y="6029325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bicon(0,-1)</a:t>
            </a:r>
          </a:p>
        </p:txBody>
      </p:sp>
      <p:sp>
        <p:nvSpPr>
          <p:cNvPr id="263216" name="Freeform 48"/>
          <p:cNvSpPr>
            <a:spLocks/>
          </p:cNvSpPr>
          <p:nvPr/>
        </p:nvSpPr>
        <p:spPr bwMode="auto">
          <a:xfrm>
            <a:off x="5921523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17" name="Text Box 49"/>
          <p:cNvSpPr txBox="1">
            <a:spLocks noChangeArrowheads="1"/>
          </p:cNvSpPr>
          <p:nvPr/>
        </p:nvSpPr>
        <p:spPr bwMode="auto">
          <a:xfrm>
            <a:off x="6330305" y="602932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(0,1)</a:t>
            </a:r>
          </a:p>
        </p:txBody>
      </p:sp>
      <p:sp>
        <p:nvSpPr>
          <p:cNvPr id="263218" name="Line 50"/>
          <p:cNvSpPr>
            <a:spLocks noChangeShapeType="1"/>
          </p:cNvSpPr>
          <p:nvPr/>
        </p:nvSpPr>
        <p:spPr bwMode="auto">
          <a:xfrm>
            <a:off x="1498848" y="2100263"/>
            <a:ext cx="539750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3219" name="Group 51"/>
          <p:cNvGrpSpPr>
            <a:grpSpLocks/>
          </p:cNvGrpSpPr>
          <p:nvPr/>
        </p:nvGrpSpPr>
        <p:grpSpPr bwMode="auto">
          <a:xfrm>
            <a:off x="1065461" y="908050"/>
            <a:ext cx="547687" cy="466725"/>
            <a:chOff x="2173" y="916"/>
            <a:chExt cx="205" cy="209"/>
          </a:xfrm>
        </p:grpSpPr>
        <p:sp>
          <p:nvSpPr>
            <p:cNvPr id="263220" name="Oval 52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221" name="Rectangle 53"/>
            <p:cNvSpPr>
              <a:spLocks noChangeArrowheads="1"/>
            </p:cNvSpPr>
            <p:nvPr/>
          </p:nvSpPr>
          <p:spPr bwMode="auto">
            <a:xfrm>
              <a:off x="2212" y="947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263222" name="Group 54"/>
          <p:cNvGrpSpPr>
            <a:grpSpLocks/>
          </p:cNvGrpSpPr>
          <p:nvPr/>
        </p:nvGrpSpPr>
        <p:grpSpPr bwMode="auto">
          <a:xfrm>
            <a:off x="1065461" y="1700213"/>
            <a:ext cx="547687" cy="463263"/>
            <a:chOff x="2173" y="1272"/>
            <a:chExt cx="205" cy="207"/>
          </a:xfrm>
        </p:grpSpPr>
        <p:sp>
          <p:nvSpPr>
            <p:cNvPr id="263223" name="Oval 55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224" name="Rectangle 56"/>
            <p:cNvSpPr>
              <a:spLocks noChangeArrowheads="1"/>
            </p:cNvSpPr>
            <p:nvPr/>
          </p:nvSpPr>
          <p:spPr bwMode="auto">
            <a:xfrm>
              <a:off x="2222" y="1300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63225" name="Group 57"/>
          <p:cNvGrpSpPr>
            <a:grpSpLocks/>
          </p:cNvGrpSpPr>
          <p:nvPr/>
        </p:nvGrpSpPr>
        <p:grpSpPr bwMode="auto">
          <a:xfrm>
            <a:off x="395536" y="2492377"/>
            <a:ext cx="550862" cy="468029"/>
            <a:chOff x="1924" y="1627"/>
            <a:chExt cx="205" cy="209"/>
          </a:xfrm>
        </p:grpSpPr>
        <p:sp>
          <p:nvSpPr>
            <p:cNvPr id="263226" name="Oval 58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227" name="Rectangle 59"/>
            <p:cNvSpPr>
              <a:spLocks noChangeArrowheads="1"/>
            </p:cNvSpPr>
            <p:nvPr/>
          </p:nvSpPr>
          <p:spPr bwMode="auto">
            <a:xfrm>
              <a:off x="1965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63228" name="Group 60"/>
          <p:cNvGrpSpPr>
            <a:grpSpLocks/>
          </p:cNvGrpSpPr>
          <p:nvPr/>
        </p:nvGrpSpPr>
        <p:grpSpPr bwMode="auto">
          <a:xfrm>
            <a:off x="1065461" y="3282950"/>
            <a:ext cx="547687" cy="466725"/>
            <a:chOff x="2173" y="1982"/>
            <a:chExt cx="205" cy="209"/>
          </a:xfrm>
        </p:grpSpPr>
        <p:sp>
          <p:nvSpPr>
            <p:cNvPr id="263229" name="Oval 61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230" name="Rectangle 62"/>
            <p:cNvSpPr>
              <a:spLocks noChangeArrowheads="1"/>
            </p:cNvSpPr>
            <p:nvPr/>
          </p:nvSpPr>
          <p:spPr bwMode="auto">
            <a:xfrm>
              <a:off x="2212" y="2013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63231" name="Line 63"/>
          <p:cNvSpPr>
            <a:spLocks noChangeShapeType="1"/>
          </p:cNvSpPr>
          <p:nvPr/>
        </p:nvSpPr>
        <p:spPr bwMode="auto">
          <a:xfrm>
            <a:off x="1340098" y="1374775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232" name="Line 64"/>
          <p:cNvSpPr>
            <a:spLocks noChangeShapeType="1"/>
          </p:cNvSpPr>
          <p:nvPr/>
        </p:nvSpPr>
        <p:spPr bwMode="auto">
          <a:xfrm flipH="1">
            <a:off x="714623" y="2117725"/>
            <a:ext cx="449263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233" name="Line 65"/>
          <p:cNvSpPr>
            <a:spLocks noChangeShapeType="1"/>
          </p:cNvSpPr>
          <p:nvPr/>
        </p:nvSpPr>
        <p:spPr bwMode="auto">
          <a:xfrm flipH="1">
            <a:off x="1532186" y="2909888"/>
            <a:ext cx="377825" cy="446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234" name="Line 66"/>
          <p:cNvSpPr>
            <a:spLocks noChangeShapeType="1"/>
          </p:cNvSpPr>
          <p:nvPr/>
        </p:nvSpPr>
        <p:spPr bwMode="auto">
          <a:xfrm>
            <a:off x="736848" y="2959100"/>
            <a:ext cx="409575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3235" name="Group 67"/>
          <p:cNvGrpSpPr>
            <a:grpSpLocks/>
          </p:cNvGrpSpPr>
          <p:nvPr/>
        </p:nvGrpSpPr>
        <p:grpSpPr bwMode="auto">
          <a:xfrm>
            <a:off x="1729036" y="2492377"/>
            <a:ext cx="554037" cy="468029"/>
            <a:chOff x="2421" y="1627"/>
            <a:chExt cx="206" cy="209"/>
          </a:xfrm>
        </p:grpSpPr>
        <p:sp>
          <p:nvSpPr>
            <p:cNvPr id="263236" name="Oval 68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237" name="Rectangle 69"/>
            <p:cNvSpPr>
              <a:spLocks noChangeArrowheads="1"/>
            </p:cNvSpPr>
            <p:nvPr/>
          </p:nvSpPr>
          <p:spPr bwMode="auto">
            <a:xfrm>
              <a:off x="2462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63238" name="Rectangle 70"/>
          <p:cNvSpPr>
            <a:spLocks noChangeArrowheads="1"/>
          </p:cNvSpPr>
          <p:nvPr/>
        </p:nvSpPr>
        <p:spPr bwMode="auto">
          <a:xfrm>
            <a:off x="2705100" y="4195763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3239" name="Line 71"/>
          <p:cNvSpPr>
            <a:spLocks noChangeShapeType="1"/>
          </p:cNvSpPr>
          <p:nvPr/>
        </p:nvSpPr>
        <p:spPr bwMode="auto">
          <a:xfrm>
            <a:off x="2705100" y="5091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40" name="Line 72"/>
          <p:cNvSpPr>
            <a:spLocks noChangeShapeType="1"/>
          </p:cNvSpPr>
          <p:nvPr/>
        </p:nvSpPr>
        <p:spPr bwMode="auto">
          <a:xfrm>
            <a:off x="2705100" y="553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41" name="Line 73"/>
          <p:cNvSpPr>
            <a:spLocks noChangeShapeType="1"/>
          </p:cNvSpPr>
          <p:nvPr/>
        </p:nvSpPr>
        <p:spPr bwMode="auto">
          <a:xfrm>
            <a:off x="2705100" y="4643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46" name="Line 78"/>
          <p:cNvSpPr>
            <a:spLocks noChangeShapeType="1"/>
          </p:cNvSpPr>
          <p:nvPr/>
        </p:nvSpPr>
        <p:spPr bwMode="auto">
          <a:xfrm>
            <a:off x="2705100" y="59737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48" name="Rectangle 80"/>
          <p:cNvSpPr>
            <a:spLocks noChangeArrowheads="1"/>
          </p:cNvSpPr>
          <p:nvPr/>
        </p:nvSpPr>
        <p:spPr bwMode="auto">
          <a:xfrm>
            <a:off x="1508125" y="4208463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3249" name="Line 81"/>
          <p:cNvSpPr>
            <a:spLocks noChangeShapeType="1"/>
          </p:cNvSpPr>
          <p:nvPr/>
        </p:nvSpPr>
        <p:spPr bwMode="auto">
          <a:xfrm>
            <a:off x="1508125" y="5103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50" name="Line 82"/>
          <p:cNvSpPr>
            <a:spLocks noChangeShapeType="1"/>
          </p:cNvSpPr>
          <p:nvPr/>
        </p:nvSpPr>
        <p:spPr bwMode="auto">
          <a:xfrm>
            <a:off x="1508125" y="5551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51" name="Line 83"/>
          <p:cNvSpPr>
            <a:spLocks noChangeShapeType="1"/>
          </p:cNvSpPr>
          <p:nvPr/>
        </p:nvSpPr>
        <p:spPr bwMode="auto">
          <a:xfrm>
            <a:off x="1508125" y="4656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56" name="Line 88"/>
          <p:cNvSpPr>
            <a:spLocks noChangeShapeType="1"/>
          </p:cNvSpPr>
          <p:nvPr/>
        </p:nvSpPr>
        <p:spPr bwMode="auto">
          <a:xfrm>
            <a:off x="1508125" y="59864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58" name="Text Box 90"/>
          <p:cNvSpPr txBox="1">
            <a:spLocks noChangeArrowheads="1"/>
          </p:cNvSpPr>
          <p:nvPr/>
        </p:nvSpPr>
        <p:spPr bwMode="auto">
          <a:xfrm>
            <a:off x="1492250" y="3856038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low</a:t>
            </a:r>
          </a:p>
        </p:txBody>
      </p:sp>
      <p:sp>
        <p:nvSpPr>
          <p:cNvPr id="263259" name="Text Box 91"/>
          <p:cNvSpPr txBox="1">
            <a:spLocks noChangeArrowheads="1"/>
          </p:cNvSpPr>
          <p:nvPr/>
        </p:nvSpPr>
        <p:spPr bwMode="auto">
          <a:xfrm>
            <a:off x="2689225" y="385762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 err="1">
                <a:latin typeface="Consolas" pitchFamily="49" charset="0"/>
              </a:rPr>
              <a:t>dfn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63261" name="Text Box 93"/>
          <p:cNvSpPr txBox="1">
            <a:spLocks noChangeArrowheads="1"/>
          </p:cNvSpPr>
          <p:nvPr/>
        </p:nvSpPr>
        <p:spPr bwMode="auto">
          <a:xfrm>
            <a:off x="2847035" y="42386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0</a:t>
            </a:r>
          </a:p>
        </p:txBody>
      </p:sp>
      <p:sp>
        <p:nvSpPr>
          <p:cNvPr id="263262" name="Text Box 94"/>
          <p:cNvSpPr txBox="1">
            <a:spLocks noChangeArrowheads="1"/>
          </p:cNvSpPr>
          <p:nvPr/>
        </p:nvSpPr>
        <p:spPr bwMode="auto">
          <a:xfrm>
            <a:off x="2776503" y="51530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3263" name="Text Box 95"/>
          <p:cNvSpPr txBox="1">
            <a:spLocks noChangeArrowheads="1"/>
          </p:cNvSpPr>
          <p:nvPr/>
        </p:nvSpPr>
        <p:spPr bwMode="auto">
          <a:xfrm>
            <a:off x="2776503" y="55721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3264" name="Text Box 96"/>
          <p:cNvSpPr txBox="1">
            <a:spLocks noChangeArrowheads="1"/>
          </p:cNvSpPr>
          <p:nvPr/>
        </p:nvSpPr>
        <p:spPr bwMode="auto">
          <a:xfrm>
            <a:off x="2776503" y="59912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3266" name="Freeform 98"/>
          <p:cNvSpPr>
            <a:spLocks/>
          </p:cNvSpPr>
          <p:nvPr/>
        </p:nvSpPr>
        <p:spPr bwMode="auto">
          <a:xfrm>
            <a:off x="5921523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3267" name="Text Box 99"/>
          <p:cNvSpPr txBox="1">
            <a:spLocks noChangeArrowheads="1"/>
          </p:cNvSpPr>
          <p:nvPr/>
        </p:nvSpPr>
        <p:spPr bwMode="auto">
          <a:xfrm>
            <a:off x="1579528" y="55848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3268" name="Text Box 100"/>
          <p:cNvSpPr txBox="1">
            <a:spLocks noChangeArrowheads="1"/>
          </p:cNvSpPr>
          <p:nvPr/>
        </p:nvSpPr>
        <p:spPr bwMode="auto">
          <a:xfrm>
            <a:off x="1579528" y="60039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3269" name="Text Box 101"/>
          <p:cNvSpPr txBox="1">
            <a:spLocks noChangeArrowheads="1"/>
          </p:cNvSpPr>
          <p:nvPr/>
        </p:nvSpPr>
        <p:spPr bwMode="auto">
          <a:xfrm>
            <a:off x="1579528" y="51276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3271" name="Text Box 103"/>
          <p:cNvSpPr txBox="1">
            <a:spLocks noChangeArrowheads="1"/>
          </p:cNvSpPr>
          <p:nvPr/>
        </p:nvSpPr>
        <p:spPr bwMode="auto">
          <a:xfrm>
            <a:off x="1650060" y="42132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3272" name="Text Box 104"/>
          <p:cNvSpPr txBox="1">
            <a:spLocks noChangeArrowheads="1"/>
          </p:cNvSpPr>
          <p:nvPr/>
        </p:nvSpPr>
        <p:spPr bwMode="auto">
          <a:xfrm>
            <a:off x="3636963" y="4076700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63273" name="Text Box 105"/>
          <p:cNvSpPr txBox="1">
            <a:spLocks noChangeArrowheads="1"/>
          </p:cNvSpPr>
          <p:nvPr/>
        </p:nvSpPr>
        <p:spPr bwMode="auto">
          <a:xfrm>
            <a:off x="5905648" y="4076700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sp>
        <p:nvSpPr>
          <p:cNvPr id="263274" name="Rectangle 106"/>
          <p:cNvSpPr>
            <a:spLocks noChangeArrowheads="1"/>
          </p:cNvSpPr>
          <p:nvPr/>
        </p:nvSpPr>
        <p:spPr bwMode="auto">
          <a:xfrm>
            <a:off x="5245100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275" name="Rectangle 107"/>
          <p:cNvSpPr>
            <a:spLocks noChangeArrowheads="1"/>
          </p:cNvSpPr>
          <p:nvPr/>
        </p:nvSpPr>
        <p:spPr bwMode="auto">
          <a:xfrm>
            <a:off x="6515100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276" name="Line 108"/>
          <p:cNvSpPr>
            <a:spLocks noChangeShapeType="1"/>
          </p:cNvSpPr>
          <p:nvPr/>
        </p:nvSpPr>
        <p:spPr bwMode="auto">
          <a:xfrm>
            <a:off x="5715000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277" name="Line 109"/>
          <p:cNvSpPr>
            <a:spLocks noChangeShapeType="1"/>
          </p:cNvSpPr>
          <p:nvPr/>
        </p:nvSpPr>
        <p:spPr bwMode="auto">
          <a:xfrm>
            <a:off x="6972300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278" name="Line 110"/>
          <p:cNvSpPr>
            <a:spLocks noChangeShapeType="1"/>
          </p:cNvSpPr>
          <p:nvPr/>
        </p:nvSpPr>
        <p:spPr bwMode="auto">
          <a:xfrm>
            <a:off x="5943600" y="181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279" name="Text Box 111"/>
          <p:cNvSpPr txBox="1">
            <a:spLocks noChangeArrowheads="1"/>
          </p:cNvSpPr>
          <p:nvPr/>
        </p:nvSpPr>
        <p:spPr bwMode="auto">
          <a:xfrm>
            <a:off x="5309325" y="16288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rgbClr val="FF3300"/>
                </a:solidFill>
                <a:latin typeface="Consolas" pitchFamily="49" charset="0"/>
              </a:rPr>
              <a:t>2</a:t>
            </a:r>
          </a:p>
        </p:txBody>
      </p:sp>
      <p:sp>
        <p:nvSpPr>
          <p:cNvPr id="263280" name="Text Box 112"/>
          <p:cNvSpPr txBox="1">
            <a:spLocks noChangeArrowheads="1"/>
          </p:cNvSpPr>
          <p:nvPr/>
        </p:nvSpPr>
        <p:spPr bwMode="auto">
          <a:xfrm>
            <a:off x="6566625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</a:t>
            </a:r>
          </a:p>
        </p:txBody>
      </p:sp>
      <p:sp>
        <p:nvSpPr>
          <p:cNvPr id="263281" name="Text Box 113"/>
          <p:cNvSpPr txBox="1">
            <a:spLocks noChangeArrowheads="1"/>
          </p:cNvSpPr>
          <p:nvPr/>
        </p:nvSpPr>
        <p:spPr bwMode="auto">
          <a:xfrm>
            <a:off x="3761012" y="5732463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3300"/>
                </a:solidFill>
                <a:latin typeface="Consolas" pitchFamily="49" charset="0"/>
              </a:rPr>
              <a:t>bicon</a:t>
            </a:r>
            <a:r>
              <a:rPr lang="en-US" altLang="ko-KR" dirty="0">
                <a:solidFill>
                  <a:srgbClr val="FF3300"/>
                </a:solidFill>
                <a:latin typeface="Consolas" pitchFamily="49" charset="0"/>
              </a:rPr>
              <a:t>(1, 0)</a:t>
            </a:r>
          </a:p>
        </p:txBody>
      </p:sp>
      <p:sp>
        <p:nvSpPr>
          <p:cNvPr id="263282" name="Text Box 114"/>
          <p:cNvSpPr txBox="1">
            <a:spLocks noChangeArrowheads="1"/>
          </p:cNvSpPr>
          <p:nvPr/>
        </p:nvSpPr>
        <p:spPr bwMode="auto">
          <a:xfrm>
            <a:off x="6330305" y="574675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latin typeface="Consolas" pitchFamily="49" charset="0"/>
              </a:rPr>
              <a:t>(1,2)</a:t>
            </a:r>
          </a:p>
        </p:txBody>
      </p:sp>
      <p:sp>
        <p:nvSpPr>
          <p:cNvPr id="263283" name="Rectangle 115"/>
          <p:cNvSpPr>
            <a:spLocks noChangeArrowheads="1"/>
          </p:cNvSpPr>
          <p:nvPr/>
        </p:nvSpPr>
        <p:spPr bwMode="auto">
          <a:xfrm>
            <a:off x="7740650" y="162080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3284" name="Line 116"/>
          <p:cNvSpPr>
            <a:spLocks noChangeShapeType="1"/>
          </p:cNvSpPr>
          <p:nvPr/>
        </p:nvSpPr>
        <p:spPr bwMode="auto">
          <a:xfrm>
            <a:off x="8210550" y="162877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3285" name="Line 117"/>
          <p:cNvSpPr>
            <a:spLocks noChangeShapeType="1"/>
          </p:cNvSpPr>
          <p:nvPr/>
        </p:nvSpPr>
        <p:spPr bwMode="auto">
          <a:xfrm flipH="1">
            <a:off x="8197850" y="16351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286" name="Text Box 118"/>
          <p:cNvSpPr txBox="1">
            <a:spLocks noChangeArrowheads="1"/>
          </p:cNvSpPr>
          <p:nvPr/>
        </p:nvSpPr>
        <p:spPr bwMode="auto">
          <a:xfrm>
            <a:off x="7792175" y="16938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3287" name="Line 119"/>
          <p:cNvSpPr>
            <a:spLocks noChangeShapeType="1"/>
          </p:cNvSpPr>
          <p:nvPr/>
        </p:nvSpPr>
        <p:spPr bwMode="auto">
          <a:xfrm>
            <a:off x="7092950" y="18446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3288" name="Line 120"/>
          <p:cNvSpPr>
            <a:spLocks noChangeShapeType="1"/>
          </p:cNvSpPr>
          <p:nvPr/>
        </p:nvSpPr>
        <p:spPr bwMode="auto">
          <a:xfrm>
            <a:off x="4643438" y="3213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23" name="Text Box 7"/>
          <p:cNvSpPr txBox="1">
            <a:spLocks noChangeArrowheads="1"/>
          </p:cNvSpPr>
          <p:nvPr/>
        </p:nvSpPr>
        <p:spPr bwMode="auto">
          <a:xfrm>
            <a:off x="3795074" y="12541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4" name="Text Box 8"/>
          <p:cNvSpPr txBox="1">
            <a:spLocks noChangeArrowheads="1"/>
          </p:cNvSpPr>
          <p:nvPr/>
        </p:nvSpPr>
        <p:spPr bwMode="auto">
          <a:xfrm>
            <a:off x="3814124" y="17303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7" name="Text Box 9"/>
          <p:cNvSpPr txBox="1">
            <a:spLocks noChangeArrowheads="1"/>
          </p:cNvSpPr>
          <p:nvPr/>
        </p:nvSpPr>
        <p:spPr bwMode="auto">
          <a:xfrm>
            <a:off x="3795074" y="217805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8" name="Text Box 10"/>
          <p:cNvSpPr txBox="1">
            <a:spLocks noChangeArrowheads="1"/>
          </p:cNvSpPr>
          <p:nvPr/>
        </p:nvSpPr>
        <p:spPr bwMode="auto">
          <a:xfrm>
            <a:off x="3795074" y="26257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9" name="Text Box 43"/>
          <p:cNvSpPr txBox="1">
            <a:spLocks noChangeArrowheads="1"/>
          </p:cNvSpPr>
          <p:nvPr/>
        </p:nvSpPr>
        <p:spPr bwMode="auto">
          <a:xfrm>
            <a:off x="3795074" y="30226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0" name="Text Box 84"/>
          <p:cNvSpPr txBox="1">
            <a:spLocks noChangeArrowheads="1"/>
          </p:cNvSpPr>
          <p:nvPr/>
        </p:nvSpPr>
        <p:spPr bwMode="auto">
          <a:xfrm>
            <a:off x="2195736" y="421689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1" name="Text Box 86"/>
          <p:cNvSpPr txBox="1">
            <a:spLocks noChangeArrowheads="1"/>
          </p:cNvSpPr>
          <p:nvPr/>
        </p:nvSpPr>
        <p:spPr bwMode="auto">
          <a:xfrm>
            <a:off x="2195736" y="514082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2" name="Text Box 87"/>
          <p:cNvSpPr txBox="1">
            <a:spLocks noChangeArrowheads="1"/>
          </p:cNvSpPr>
          <p:nvPr/>
        </p:nvSpPr>
        <p:spPr bwMode="auto">
          <a:xfrm>
            <a:off x="2195736" y="558849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3" name="Text Box 89"/>
          <p:cNvSpPr txBox="1">
            <a:spLocks noChangeArrowheads="1"/>
          </p:cNvSpPr>
          <p:nvPr/>
        </p:nvSpPr>
        <p:spPr bwMode="auto">
          <a:xfrm>
            <a:off x="2195736" y="598537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2195736" y="4666159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5" name="Text Box 84"/>
          <p:cNvSpPr txBox="1">
            <a:spLocks noChangeArrowheads="1"/>
          </p:cNvSpPr>
          <p:nvPr/>
        </p:nvSpPr>
        <p:spPr bwMode="auto">
          <a:xfrm>
            <a:off x="971600" y="42210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6" name="Text Box 86"/>
          <p:cNvSpPr txBox="1">
            <a:spLocks noChangeArrowheads="1"/>
          </p:cNvSpPr>
          <p:nvPr/>
        </p:nvSpPr>
        <p:spPr bwMode="auto">
          <a:xfrm>
            <a:off x="971600" y="514501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7" name="Text Box 87"/>
          <p:cNvSpPr txBox="1">
            <a:spLocks noChangeArrowheads="1"/>
          </p:cNvSpPr>
          <p:nvPr/>
        </p:nvSpPr>
        <p:spPr bwMode="auto">
          <a:xfrm>
            <a:off x="971600" y="55926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8" name="Text Box 89"/>
          <p:cNvSpPr txBox="1">
            <a:spLocks noChangeArrowheads="1"/>
          </p:cNvSpPr>
          <p:nvPr/>
        </p:nvSpPr>
        <p:spPr bwMode="auto">
          <a:xfrm>
            <a:off x="971600" y="598956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9" name="Text Box 85"/>
          <p:cNvSpPr txBox="1">
            <a:spLocks noChangeArrowheads="1"/>
          </p:cNvSpPr>
          <p:nvPr/>
        </p:nvSpPr>
        <p:spPr bwMode="auto">
          <a:xfrm>
            <a:off x="971600" y="46703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0" name="Text Box 94"/>
          <p:cNvSpPr txBox="1">
            <a:spLocks noChangeArrowheads="1"/>
          </p:cNvSpPr>
          <p:nvPr/>
        </p:nvSpPr>
        <p:spPr bwMode="auto">
          <a:xfrm>
            <a:off x="2776503" y="4757082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141" name="Text Box 101"/>
          <p:cNvSpPr txBox="1">
            <a:spLocks noChangeArrowheads="1"/>
          </p:cNvSpPr>
          <p:nvPr/>
        </p:nvSpPr>
        <p:spPr bwMode="auto">
          <a:xfrm>
            <a:off x="1579528" y="4665836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263260" name="Text Box 92"/>
          <p:cNvSpPr txBox="1">
            <a:spLocks noChangeArrowheads="1"/>
          </p:cNvSpPr>
          <p:nvPr/>
        </p:nvSpPr>
        <p:spPr bwMode="auto">
          <a:xfrm>
            <a:off x="2847035" y="4670425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263270" name="Text Box 102"/>
          <p:cNvSpPr txBox="1">
            <a:spLocks noChangeArrowheads="1"/>
          </p:cNvSpPr>
          <p:nvPr/>
        </p:nvSpPr>
        <p:spPr bwMode="auto">
          <a:xfrm>
            <a:off x="1650060" y="4708525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5309096" y="16288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2</a:t>
            </a:r>
            <a:endParaRPr lang="ko-KR" alt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Example of Finding Biconnected Components(5)</a:t>
            </a:r>
            <a:endParaRPr lang="ko-KR" altLang="en-US" sz="2400" dirty="0"/>
          </a:p>
        </p:txBody>
      </p:sp>
      <p:sp>
        <p:nvSpPr>
          <p:cNvPr id="12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05848A3-C011-4419-8AE1-F5D3C3754FFB}" type="slidenum">
              <a:rPr lang="en-US" altLang="ko-KR" smtClean="0"/>
              <a:pPr/>
              <a:t>58</a:t>
            </a:fld>
            <a:r>
              <a:rPr lang="en-US" altLang="ko-KR"/>
              <a:t> -</a:t>
            </a:r>
          </a:p>
        </p:txBody>
      </p:sp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4305300" y="1183198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4195" name="Line 3"/>
          <p:cNvSpPr>
            <a:spLocks noChangeShapeType="1"/>
          </p:cNvSpPr>
          <p:nvPr/>
        </p:nvSpPr>
        <p:spPr bwMode="auto">
          <a:xfrm>
            <a:off x="4305300" y="20785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196" name="Line 4"/>
          <p:cNvSpPr>
            <a:spLocks noChangeShapeType="1"/>
          </p:cNvSpPr>
          <p:nvPr/>
        </p:nvSpPr>
        <p:spPr bwMode="auto">
          <a:xfrm>
            <a:off x="4305300" y="252622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>
            <a:off x="4305300" y="163087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4216122" y="8382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5257800" y="1175231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5257800" y="3029431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6553200" y="3029431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5715000" y="118319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5727700" y="303739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>
            <a:off x="7010400" y="303739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>
            <a:off x="4648200" y="137528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10" name="Line 18"/>
          <p:cNvSpPr>
            <a:spLocks noChangeShapeType="1"/>
          </p:cNvSpPr>
          <p:nvPr/>
        </p:nvSpPr>
        <p:spPr bwMode="auto">
          <a:xfrm>
            <a:off x="5956300" y="322948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211" name="Line 19"/>
          <p:cNvSpPr>
            <a:spLocks noChangeShapeType="1"/>
          </p:cNvSpPr>
          <p:nvPr/>
        </p:nvSpPr>
        <p:spPr bwMode="auto">
          <a:xfrm flipH="1">
            <a:off x="7010400" y="3037398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212" name="Text Box 20"/>
          <p:cNvSpPr txBox="1">
            <a:spLocks noChangeArrowheads="1"/>
          </p:cNvSpPr>
          <p:nvPr/>
        </p:nvSpPr>
        <p:spPr bwMode="auto">
          <a:xfrm>
            <a:off x="5326787" y="124669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5309325" y="310089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</a:t>
            </a:r>
          </a:p>
        </p:txBody>
      </p: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6604725" y="310089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</a:t>
            </a:r>
          </a:p>
        </p:txBody>
      </p:sp>
      <p:sp>
        <p:nvSpPr>
          <p:cNvPr id="264215" name="Line 23"/>
          <p:cNvSpPr>
            <a:spLocks noChangeShapeType="1"/>
          </p:cNvSpPr>
          <p:nvPr/>
        </p:nvSpPr>
        <p:spPr bwMode="auto">
          <a:xfrm>
            <a:off x="4648200" y="188646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5257800" y="2134081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217" name="Rectangle 25"/>
          <p:cNvSpPr>
            <a:spLocks noChangeArrowheads="1"/>
          </p:cNvSpPr>
          <p:nvPr/>
        </p:nvSpPr>
        <p:spPr bwMode="auto">
          <a:xfrm>
            <a:off x="6553200" y="2134081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218" name="Line 26"/>
          <p:cNvSpPr>
            <a:spLocks noChangeShapeType="1"/>
          </p:cNvSpPr>
          <p:nvPr/>
        </p:nvSpPr>
        <p:spPr bwMode="auto">
          <a:xfrm>
            <a:off x="5715000" y="214204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219" name="Line 27"/>
          <p:cNvSpPr>
            <a:spLocks noChangeShapeType="1"/>
          </p:cNvSpPr>
          <p:nvPr/>
        </p:nvSpPr>
        <p:spPr bwMode="auto">
          <a:xfrm>
            <a:off x="7023100" y="214204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220" name="Line 28"/>
          <p:cNvSpPr>
            <a:spLocks noChangeShapeType="1"/>
          </p:cNvSpPr>
          <p:nvPr/>
        </p:nvSpPr>
        <p:spPr bwMode="auto">
          <a:xfrm>
            <a:off x="5943600" y="233413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221" name="Line 29"/>
          <p:cNvSpPr>
            <a:spLocks noChangeShapeType="1"/>
          </p:cNvSpPr>
          <p:nvPr/>
        </p:nvSpPr>
        <p:spPr bwMode="auto">
          <a:xfrm flipH="1">
            <a:off x="7010400" y="2148398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6622187" y="2207136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4224" name="Line 32"/>
          <p:cNvSpPr>
            <a:spLocks noChangeShapeType="1"/>
          </p:cNvSpPr>
          <p:nvPr/>
        </p:nvSpPr>
        <p:spPr bwMode="auto">
          <a:xfrm>
            <a:off x="4648200" y="233413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5257800" y="258175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226" name="Rectangle 34"/>
          <p:cNvSpPr>
            <a:spLocks noChangeArrowheads="1"/>
          </p:cNvSpPr>
          <p:nvPr/>
        </p:nvSpPr>
        <p:spPr bwMode="auto">
          <a:xfrm>
            <a:off x="6553200" y="258175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227" name="Line 35"/>
          <p:cNvSpPr>
            <a:spLocks noChangeShapeType="1"/>
          </p:cNvSpPr>
          <p:nvPr/>
        </p:nvSpPr>
        <p:spPr bwMode="auto">
          <a:xfrm>
            <a:off x="5727700" y="258972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228" name="Line 36"/>
          <p:cNvSpPr>
            <a:spLocks noChangeShapeType="1"/>
          </p:cNvSpPr>
          <p:nvPr/>
        </p:nvSpPr>
        <p:spPr bwMode="auto">
          <a:xfrm>
            <a:off x="7010400" y="258972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5956300" y="278181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 flipH="1">
            <a:off x="7010400" y="2589723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5326787" y="263099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22187" y="263099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4233" name="Line 41"/>
          <p:cNvSpPr>
            <a:spLocks noChangeShapeType="1"/>
          </p:cNvSpPr>
          <p:nvPr/>
        </p:nvSpPr>
        <p:spPr bwMode="auto">
          <a:xfrm>
            <a:off x="4648200" y="278181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34" name="Line 42"/>
          <p:cNvSpPr>
            <a:spLocks noChangeShapeType="1"/>
          </p:cNvSpPr>
          <p:nvPr/>
        </p:nvSpPr>
        <p:spPr bwMode="auto">
          <a:xfrm>
            <a:off x="4305300" y="296119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36" name="Line 44"/>
          <p:cNvSpPr>
            <a:spLocks noChangeShapeType="1"/>
          </p:cNvSpPr>
          <p:nvPr/>
        </p:nvSpPr>
        <p:spPr bwMode="auto">
          <a:xfrm flipH="1">
            <a:off x="5715000" y="1183198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1768723" y="1439863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bicon</a:t>
            </a:r>
            <a:r>
              <a:rPr lang="en-US" altLang="ko-KR" sz="2000" b="1" dirty="0">
                <a:latin typeface="Courier New" pitchFamily="49" charset="0"/>
              </a:rPr>
              <a:t>(2,1);</a:t>
            </a:r>
          </a:p>
        </p:txBody>
      </p:sp>
      <p:sp>
        <p:nvSpPr>
          <p:cNvPr id="264238" name="Freeform 46"/>
          <p:cNvSpPr>
            <a:spLocks/>
          </p:cNvSpPr>
          <p:nvPr/>
        </p:nvSpPr>
        <p:spPr bwMode="auto">
          <a:xfrm>
            <a:off x="3919538" y="46355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39" name="Text Box 47"/>
          <p:cNvSpPr txBox="1">
            <a:spLocks noChangeArrowheads="1"/>
          </p:cNvSpPr>
          <p:nvPr/>
        </p:nvSpPr>
        <p:spPr bwMode="auto">
          <a:xfrm>
            <a:off x="3901281" y="6173788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bicon(0,-1)</a:t>
            </a:r>
          </a:p>
        </p:txBody>
      </p:sp>
      <p:sp>
        <p:nvSpPr>
          <p:cNvPr id="264240" name="Freeform 48"/>
          <p:cNvSpPr>
            <a:spLocks/>
          </p:cNvSpPr>
          <p:nvPr/>
        </p:nvSpPr>
        <p:spPr bwMode="auto">
          <a:xfrm>
            <a:off x="6064399" y="46355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41" name="Text Box 49"/>
          <p:cNvSpPr txBox="1">
            <a:spLocks noChangeArrowheads="1"/>
          </p:cNvSpPr>
          <p:nvPr/>
        </p:nvSpPr>
        <p:spPr bwMode="auto">
          <a:xfrm>
            <a:off x="6456511" y="617378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(0,1)</a:t>
            </a:r>
          </a:p>
        </p:txBody>
      </p:sp>
      <p:sp>
        <p:nvSpPr>
          <p:cNvPr id="264242" name="Line 50"/>
          <p:cNvSpPr>
            <a:spLocks noChangeShapeType="1"/>
          </p:cNvSpPr>
          <p:nvPr/>
        </p:nvSpPr>
        <p:spPr bwMode="auto">
          <a:xfrm>
            <a:off x="1498848" y="2211636"/>
            <a:ext cx="539750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4243" name="Group 51"/>
          <p:cNvGrpSpPr>
            <a:grpSpLocks/>
          </p:cNvGrpSpPr>
          <p:nvPr/>
        </p:nvGrpSpPr>
        <p:grpSpPr bwMode="auto">
          <a:xfrm>
            <a:off x="1065461" y="1019423"/>
            <a:ext cx="547687" cy="466725"/>
            <a:chOff x="2173" y="916"/>
            <a:chExt cx="205" cy="209"/>
          </a:xfrm>
        </p:grpSpPr>
        <p:sp>
          <p:nvSpPr>
            <p:cNvPr id="264244" name="Oval 52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245" name="Rectangle 53"/>
            <p:cNvSpPr>
              <a:spLocks noChangeArrowheads="1"/>
            </p:cNvSpPr>
            <p:nvPr/>
          </p:nvSpPr>
          <p:spPr bwMode="auto">
            <a:xfrm>
              <a:off x="2212" y="947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264246" name="Group 54"/>
          <p:cNvGrpSpPr>
            <a:grpSpLocks/>
          </p:cNvGrpSpPr>
          <p:nvPr/>
        </p:nvGrpSpPr>
        <p:grpSpPr bwMode="auto">
          <a:xfrm>
            <a:off x="1065461" y="1811586"/>
            <a:ext cx="547687" cy="463263"/>
            <a:chOff x="2173" y="1272"/>
            <a:chExt cx="205" cy="207"/>
          </a:xfrm>
        </p:grpSpPr>
        <p:sp>
          <p:nvSpPr>
            <p:cNvPr id="264247" name="Oval 55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248" name="Rectangle 56"/>
            <p:cNvSpPr>
              <a:spLocks noChangeArrowheads="1"/>
            </p:cNvSpPr>
            <p:nvPr/>
          </p:nvSpPr>
          <p:spPr bwMode="auto">
            <a:xfrm>
              <a:off x="2222" y="1300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64249" name="Group 57"/>
          <p:cNvGrpSpPr>
            <a:grpSpLocks/>
          </p:cNvGrpSpPr>
          <p:nvPr/>
        </p:nvGrpSpPr>
        <p:grpSpPr bwMode="auto">
          <a:xfrm>
            <a:off x="395536" y="2603750"/>
            <a:ext cx="550862" cy="468029"/>
            <a:chOff x="1924" y="1627"/>
            <a:chExt cx="205" cy="209"/>
          </a:xfrm>
        </p:grpSpPr>
        <p:sp>
          <p:nvSpPr>
            <p:cNvPr id="264250" name="Oval 58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251" name="Rectangle 59"/>
            <p:cNvSpPr>
              <a:spLocks noChangeArrowheads="1"/>
            </p:cNvSpPr>
            <p:nvPr/>
          </p:nvSpPr>
          <p:spPr bwMode="auto">
            <a:xfrm>
              <a:off x="1965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64252" name="Group 60"/>
          <p:cNvGrpSpPr>
            <a:grpSpLocks/>
          </p:cNvGrpSpPr>
          <p:nvPr/>
        </p:nvGrpSpPr>
        <p:grpSpPr bwMode="auto">
          <a:xfrm>
            <a:off x="1065461" y="3394323"/>
            <a:ext cx="547687" cy="466725"/>
            <a:chOff x="2173" y="1982"/>
            <a:chExt cx="205" cy="209"/>
          </a:xfrm>
        </p:grpSpPr>
        <p:sp>
          <p:nvSpPr>
            <p:cNvPr id="264253" name="Oval 61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254" name="Rectangle 62"/>
            <p:cNvSpPr>
              <a:spLocks noChangeArrowheads="1"/>
            </p:cNvSpPr>
            <p:nvPr/>
          </p:nvSpPr>
          <p:spPr bwMode="auto">
            <a:xfrm>
              <a:off x="2212" y="2013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64255" name="Line 63"/>
          <p:cNvSpPr>
            <a:spLocks noChangeShapeType="1"/>
          </p:cNvSpPr>
          <p:nvPr/>
        </p:nvSpPr>
        <p:spPr bwMode="auto">
          <a:xfrm>
            <a:off x="1340098" y="1486148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4256" name="Line 64"/>
          <p:cNvSpPr>
            <a:spLocks noChangeShapeType="1"/>
          </p:cNvSpPr>
          <p:nvPr/>
        </p:nvSpPr>
        <p:spPr bwMode="auto">
          <a:xfrm flipH="1">
            <a:off x="714623" y="2229098"/>
            <a:ext cx="449263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4257" name="Line 65"/>
          <p:cNvSpPr>
            <a:spLocks noChangeShapeType="1"/>
          </p:cNvSpPr>
          <p:nvPr/>
        </p:nvSpPr>
        <p:spPr bwMode="auto">
          <a:xfrm flipH="1">
            <a:off x="1532186" y="3021261"/>
            <a:ext cx="377825" cy="446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4258" name="Line 66"/>
          <p:cNvSpPr>
            <a:spLocks noChangeShapeType="1"/>
          </p:cNvSpPr>
          <p:nvPr/>
        </p:nvSpPr>
        <p:spPr bwMode="auto">
          <a:xfrm>
            <a:off x="736848" y="3070473"/>
            <a:ext cx="409575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4259" name="Group 67"/>
          <p:cNvGrpSpPr>
            <a:grpSpLocks/>
          </p:cNvGrpSpPr>
          <p:nvPr/>
        </p:nvGrpSpPr>
        <p:grpSpPr bwMode="auto">
          <a:xfrm>
            <a:off x="1729036" y="2603750"/>
            <a:ext cx="554037" cy="468029"/>
            <a:chOff x="2421" y="1627"/>
            <a:chExt cx="206" cy="209"/>
          </a:xfrm>
        </p:grpSpPr>
        <p:sp>
          <p:nvSpPr>
            <p:cNvPr id="264260" name="Oval 68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261" name="Rectangle 69"/>
            <p:cNvSpPr>
              <a:spLocks noChangeArrowheads="1"/>
            </p:cNvSpPr>
            <p:nvPr/>
          </p:nvSpPr>
          <p:spPr bwMode="auto">
            <a:xfrm>
              <a:off x="2462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64262" name="Rectangle 70"/>
          <p:cNvSpPr>
            <a:spLocks noChangeArrowheads="1"/>
          </p:cNvSpPr>
          <p:nvPr/>
        </p:nvSpPr>
        <p:spPr bwMode="auto">
          <a:xfrm>
            <a:off x="2776538" y="43402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4263" name="Line 71"/>
          <p:cNvSpPr>
            <a:spLocks noChangeShapeType="1"/>
          </p:cNvSpPr>
          <p:nvPr/>
        </p:nvSpPr>
        <p:spPr bwMode="auto">
          <a:xfrm>
            <a:off x="2776538" y="52355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4264" name="Line 72"/>
          <p:cNvSpPr>
            <a:spLocks noChangeShapeType="1"/>
          </p:cNvSpPr>
          <p:nvPr/>
        </p:nvSpPr>
        <p:spPr bwMode="auto">
          <a:xfrm>
            <a:off x="2776538" y="5683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4265" name="Line 73"/>
          <p:cNvSpPr>
            <a:spLocks noChangeShapeType="1"/>
          </p:cNvSpPr>
          <p:nvPr/>
        </p:nvSpPr>
        <p:spPr bwMode="auto">
          <a:xfrm>
            <a:off x="2776538" y="4787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4270" name="Line 78"/>
          <p:cNvSpPr>
            <a:spLocks noChangeShapeType="1"/>
          </p:cNvSpPr>
          <p:nvPr/>
        </p:nvSpPr>
        <p:spPr bwMode="auto">
          <a:xfrm>
            <a:off x="2776538" y="61182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4272" name="Rectangle 80"/>
          <p:cNvSpPr>
            <a:spLocks noChangeArrowheads="1"/>
          </p:cNvSpPr>
          <p:nvPr/>
        </p:nvSpPr>
        <p:spPr bwMode="auto">
          <a:xfrm>
            <a:off x="1579563" y="43529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4273" name="Line 81"/>
          <p:cNvSpPr>
            <a:spLocks noChangeShapeType="1"/>
          </p:cNvSpPr>
          <p:nvPr/>
        </p:nvSpPr>
        <p:spPr bwMode="auto">
          <a:xfrm>
            <a:off x="1579563" y="52482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74" name="Line 82"/>
          <p:cNvSpPr>
            <a:spLocks noChangeShapeType="1"/>
          </p:cNvSpPr>
          <p:nvPr/>
        </p:nvSpPr>
        <p:spPr bwMode="auto">
          <a:xfrm>
            <a:off x="1579563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75" name="Line 83"/>
          <p:cNvSpPr>
            <a:spLocks noChangeShapeType="1"/>
          </p:cNvSpPr>
          <p:nvPr/>
        </p:nvSpPr>
        <p:spPr bwMode="auto">
          <a:xfrm>
            <a:off x="1579563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80" name="Line 88"/>
          <p:cNvSpPr>
            <a:spLocks noChangeShapeType="1"/>
          </p:cNvSpPr>
          <p:nvPr/>
        </p:nvSpPr>
        <p:spPr bwMode="auto">
          <a:xfrm>
            <a:off x="1579563" y="6130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82" name="Text Box 90"/>
          <p:cNvSpPr txBox="1">
            <a:spLocks noChangeArrowheads="1"/>
          </p:cNvSpPr>
          <p:nvPr/>
        </p:nvSpPr>
        <p:spPr bwMode="auto">
          <a:xfrm>
            <a:off x="1563688" y="40005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low</a:t>
            </a:r>
          </a:p>
        </p:txBody>
      </p:sp>
      <p:sp>
        <p:nvSpPr>
          <p:cNvPr id="264283" name="Text Box 91"/>
          <p:cNvSpPr txBox="1">
            <a:spLocks noChangeArrowheads="1"/>
          </p:cNvSpPr>
          <p:nvPr/>
        </p:nvSpPr>
        <p:spPr bwMode="auto">
          <a:xfrm>
            <a:off x="2760663" y="4002088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 err="1">
                <a:latin typeface="Consolas" pitchFamily="49" charset="0"/>
              </a:rPr>
              <a:t>dfn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64284" name="Text Box 92"/>
          <p:cNvSpPr txBox="1">
            <a:spLocks noChangeArrowheads="1"/>
          </p:cNvSpPr>
          <p:nvPr/>
        </p:nvSpPr>
        <p:spPr bwMode="auto">
          <a:xfrm>
            <a:off x="2918473" y="48402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4285" name="Text Box 93"/>
          <p:cNvSpPr txBox="1">
            <a:spLocks noChangeArrowheads="1"/>
          </p:cNvSpPr>
          <p:nvPr/>
        </p:nvSpPr>
        <p:spPr bwMode="auto">
          <a:xfrm>
            <a:off x="2918473" y="43830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4287" name="Text Box 95"/>
          <p:cNvSpPr txBox="1">
            <a:spLocks noChangeArrowheads="1"/>
          </p:cNvSpPr>
          <p:nvPr/>
        </p:nvSpPr>
        <p:spPr bwMode="auto">
          <a:xfrm>
            <a:off x="2847941" y="57340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264288" name="Text Box 96"/>
          <p:cNvSpPr txBox="1">
            <a:spLocks noChangeArrowheads="1"/>
          </p:cNvSpPr>
          <p:nvPr/>
        </p:nvSpPr>
        <p:spPr bwMode="auto">
          <a:xfrm>
            <a:off x="2847941" y="613568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4289" name="Freeform 97"/>
          <p:cNvSpPr>
            <a:spLocks/>
          </p:cNvSpPr>
          <p:nvPr/>
        </p:nvSpPr>
        <p:spPr bwMode="auto">
          <a:xfrm>
            <a:off x="3919538" y="46355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90" name="Freeform 98"/>
          <p:cNvSpPr>
            <a:spLocks/>
          </p:cNvSpPr>
          <p:nvPr/>
        </p:nvSpPr>
        <p:spPr bwMode="auto">
          <a:xfrm>
            <a:off x="6064399" y="46355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4291" name="Text Box 99"/>
          <p:cNvSpPr txBox="1">
            <a:spLocks noChangeArrowheads="1"/>
          </p:cNvSpPr>
          <p:nvPr/>
        </p:nvSpPr>
        <p:spPr bwMode="auto">
          <a:xfrm>
            <a:off x="1650966" y="572928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264292" name="Text Box 100"/>
          <p:cNvSpPr txBox="1">
            <a:spLocks noChangeArrowheads="1"/>
          </p:cNvSpPr>
          <p:nvPr/>
        </p:nvSpPr>
        <p:spPr bwMode="auto">
          <a:xfrm>
            <a:off x="1650966" y="614838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4294" name="Text Box 102"/>
          <p:cNvSpPr txBox="1">
            <a:spLocks noChangeArrowheads="1"/>
          </p:cNvSpPr>
          <p:nvPr/>
        </p:nvSpPr>
        <p:spPr bwMode="auto">
          <a:xfrm>
            <a:off x="1721498" y="48529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4295" name="Text Box 103"/>
          <p:cNvSpPr txBox="1">
            <a:spLocks noChangeArrowheads="1"/>
          </p:cNvSpPr>
          <p:nvPr/>
        </p:nvSpPr>
        <p:spPr bwMode="auto">
          <a:xfrm>
            <a:off x="1721498" y="43576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4296" name="Text Box 104"/>
          <p:cNvSpPr txBox="1">
            <a:spLocks noChangeArrowheads="1"/>
          </p:cNvSpPr>
          <p:nvPr/>
        </p:nvSpPr>
        <p:spPr bwMode="auto">
          <a:xfrm>
            <a:off x="3708400" y="4221163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64297" name="Text Box 105"/>
          <p:cNvSpPr txBox="1">
            <a:spLocks noChangeArrowheads="1"/>
          </p:cNvSpPr>
          <p:nvPr/>
        </p:nvSpPr>
        <p:spPr bwMode="auto">
          <a:xfrm>
            <a:off x="6048524" y="4221163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sp>
        <p:nvSpPr>
          <p:cNvPr id="264298" name="Rectangle 106"/>
          <p:cNvSpPr>
            <a:spLocks noChangeArrowheads="1"/>
          </p:cNvSpPr>
          <p:nvPr/>
        </p:nvSpPr>
        <p:spPr bwMode="auto">
          <a:xfrm>
            <a:off x="6538913" y="1643544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299" name="Rectangle 107"/>
          <p:cNvSpPr>
            <a:spLocks noChangeArrowheads="1"/>
          </p:cNvSpPr>
          <p:nvPr/>
        </p:nvSpPr>
        <p:spPr bwMode="auto">
          <a:xfrm>
            <a:off x="7834313" y="1643544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300" name="Line 108"/>
          <p:cNvSpPr>
            <a:spLocks noChangeShapeType="1"/>
          </p:cNvSpPr>
          <p:nvPr/>
        </p:nvSpPr>
        <p:spPr bwMode="auto">
          <a:xfrm>
            <a:off x="7008813" y="1651511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301" name="Line 109"/>
          <p:cNvSpPr>
            <a:spLocks noChangeShapeType="1"/>
          </p:cNvSpPr>
          <p:nvPr/>
        </p:nvSpPr>
        <p:spPr bwMode="auto">
          <a:xfrm>
            <a:off x="8291513" y="1651511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302" name="Line 110"/>
          <p:cNvSpPr>
            <a:spLocks noChangeShapeType="1"/>
          </p:cNvSpPr>
          <p:nvPr/>
        </p:nvSpPr>
        <p:spPr bwMode="auto">
          <a:xfrm>
            <a:off x="7237413" y="184359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303" name="Line 111"/>
          <p:cNvSpPr>
            <a:spLocks noChangeShapeType="1"/>
          </p:cNvSpPr>
          <p:nvPr/>
        </p:nvSpPr>
        <p:spPr bwMode="auto">
          <a:xfrm flipH="1">
            <a:off x="8291513" y="1651511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304" name="Text Box 112"/>
          <p:cNvSpPr txBox="1">
            <a:spLocks noChangeArrowheads="1"/>
          </p:cNvSpPr>
          <p:nvPr/>
        </p:nvSpPr>
        <p:spPr bwMode="auto">
          <a:xfrm>
            <a:off x="6590437" y="1715011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4305" name="Text Box 113"/>
          <p:cNvSpPr txBox="1">
            <a:spLocks noChangeArrowheads="1"/>
          </p:cNvSpPr>
          <p:nvPr/>
        </p:nvSpPr>
        <p:spPr bwMode="auto">
          <a:xfrm>
            <a:off x="7885837" y="1715011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4306" name="Rectangle 114"/>
          <p:cNvSpPr>
            <a:spLocks noChangeArrowheads="1"/>
          </p:cNvSpPr>
          <p:nvPr/>
        </p:nvSpPr>
        <p:spPr bwMode="auto">
          <a:xfrm>
            <a:off x="5257800" y="1638781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4307" name="Line 115"/>
          <p:cNvSpPr>
            <a:spLocks noChangeShapeType="1"/>
          </p:cNvSpPr>
          <p:nvPr/>
        </p:nvSpPr>
        <p:spPr bwMode="auto">
          <a:xfrm>
            <a:off x="5715000" y="164674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4308" name="Text Box 116"/>
          <p:cNvSpPr txBox="1">
            <a:spLocks noChangeArrowheads="1"/>
          </p:cNvSpPr>
          <p:nvPr/>
        </p:nvSpPr>
        <p:spPr bwMode="auto">
          <a:xfrm>
            <a:off x="5309325" y="171024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4309" name="Line 117"/>
          <p:cNvSpPr>
            <a:spLocks noChangeShapeType="1"/>
          </p:cNvSpPr>
          <p:nvPr/>
        </p:nvSpPr>
        <p:spPr bwMode="auto">
          <a:xfrm>
            <a:off x="5905500" y="186423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4310" name="Text Box 118"/>
          <p:cNvSpPr txBox="1">
            <a:spLocks noChangeArrowheads="1"/>
          </p:cNvSpPr>
          <p:nvPr/>
        </p:nvSpPr>
        <p:spPr bwMode="auto">
          <a:xfrm>
            <a:off x="3901281" y="5876925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bicon(1, 0)</a:t>
            </a:r>
          </a:p>
        </p:txBody>
      </p:sp>
      <p:sp>
        <p:nvSpPr>
          <p:cNvPr id="264311" name="Text Box 119"/>
          <p:cNvSpPr txBox="1">
            <a:spLocks noChangeArrowheads="1"/>
          </p:cNvSpPr>
          <p:nvPr/>
        </p:nvSpPr>
        <p:spPr bwMode="auto">
          <a:xfrm>
            <a:off x="6456511" y="5891213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(1,2)</a:t>
            </a:r>
          </a:p>
        </p:txBody>
      </p:sp>
      <p:sp>
        <p:nvSpPr>
          <p:cNvPr id="264312" name="Text Box 120"/>
          <p:cNvSpPr txBox="1">
            <a:spLocks noChangeArrowheads="1"/>
          </p:cNvSpPr>
          <p:nvPr/>
        </p:nvSpPr>
        <p:spPr bwMode="auto">
          <a:xfrm>
            <a:off x="6456511" y="558323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latin typeface="Consolas" pitchFamily="49" charset="0"/>
              </a:rPr>
              <a:t>(2,4)</a:t>
            </a:r>
          </a:p>
        </p:txBody>
      </p:sp>
      <p:sp>
        <p:nvSpPr>
          <p:cNvPr id="264313" name="Text Box 121"/>
          <p:cNvSpPr txBox="1">
            <a:spLocks noChangeArrowheads="1"/>
          </p:cNvSpPr>
          <p:nvPr/>
        </p:nvSpPr>
        <p:spPr bwMode="auto">
          <a:xfrm>
            <a:off x="3901281" y="5580063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3300"/>
                </a:solidFill>
                <a:latin typeface="Consolas" pitchFamily="49" charset="0"/>
              </a:rPr>
              <a:t>bicon</a:t>
            </a:r>
            <a:r>
              <a:rPr lang="en-US" altLang="ko-KR" dirty="0">
                <a:solidFill>
                  <a:srgbClr val="FF3300"/>
                </a:solidFill>
                <a:latin typeface="Consolas" pitchFamily="49" charset="0"/>
              </a:rPr>
              <a:t>(2, 1)</a:t>
            </a:r>
          </a:p>
        </p:txBody>
      </p:sp>
      <p:sp>
        <p:nvSpPr>
          <p:cNvPr id="264314" name="Line 122"/>
          <p:cNvSpPr>
            <a:spLocks noChangeShapeType="1"/>
          </p:cNvSpPr>
          <p:nvPr/>
        </p:nvSpPr>
        <p:spPr bwMode="auto">
          <a:xfrm>
            <a:off x="4643438" y="316916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3795074" y="128162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6" name="Text Box 8"/>
          <p:cNvSpPr txBox="1">
            <a:spLocks noChangeArrowheads="1"/>
          </p:cNvSpPr>
          <p:nvPr/>
        </p:nvSpPr>
        <p:spPr bwMode="auto">
          <a:xfrm>
            <a:off x="3814124" y="175787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795074" y="220554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0" name="Text Box 10"/>
          <p:cNvSpPr txBox="1">
            <a:spLocks noChangeArrowheads="1"/>
          </p:cNvSpPr>
          <p:nvPr/>
        </p:nvSpPr>
        <p:spPr bwMode="auto">
          <a:xfrm>
            <a:off x="3795074" y="265322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1" name="Text Box 43"/>
          <p:cNvSpPr txBox="1">
            <a:spLocks noChangeArrowheads="1"/>
          </p:cNvSpPr>
          <p:nvPr/>
        </p:nvSpPr>
        <p:spPr bwMode="auto">
          <a:xfrm>
            <a:off x="3795074" y="305009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2" name="Text Box 84"/>
          <p:cNvSpPr txBox="1">
            <a:spLocks noChangeArrowheads="1"/>
          </p:cNvSpPr>
          <p:nvPr/>
        </p:nvSpPr>
        <p:spPr bwMode="auto">
          <a:xfrm>
            <a:off x="2261348" y="43101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3" name="Text Box 86"/>
          <p:cNvSpPr txBox="1">
            <a:spLocks noChangeArrowheads="1"/>
          </p:cNvSpPr>
          <p:nvPr/>
        </p:nvSpPr>
        <p:spPr bwMode="auto">
          <a:xfrm>
            <a:off x="2261348" y="523407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4" name="Text Box 87"/>
          <p:cNvSpPr txBox="1">
            <a:spLocks noChangeArrowheads="1"/>
          </p:cNvSpPr>
          <p:nvPr/>
        </p:nvSpPr>
        <p:spPr bwMode="auto">
          <a:xfrm>
            <a:off x="2261348" y="56817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5" name="Text Box 89"/>
          <p:cNvSpPr txBox="1">
            <a:spLocks noChangeArrowheads="1"/>
          </p:cNvSpPr>
          <p:nvPr/>
        </p:nvSpPr>
        <p:spPr bwMode="auto">
          <a:xfrm>
            <a:off x="2261348" y="607862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6" name="Text Box 85"/>
          <p:cNvSpPr txBox="1">
            <a:spLocks noChangeArrowheads="1"/>
          </p:cNvSpPr>
          <p:nvPr/>
        </p:nvSpPr>
        <p:spPr bwMode="auto">
          <a:xfrm>
            <a:off x="2261348" y="4759414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7" name="Text Box 84"/>
          <p:cNvSpPr txBox="1">
            <a:spLocks noChangeArrowheads="1"/>
          </p:cNvSpPr>
          <p:nvPr/>
        </p:nvSpPr>
        <p:spPr bwMode="auto">
          <a:xfrm>
            <a:off x="1043608" y="437359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8" name="Text Box 86"/>
          <p:cNvSpPr txBox="1">
            <a:spLocks noChangeArrowheads="1"/>
          </p:cNvSpPr>
          <p:nvPr/>
        </p:nvSpPr>
        <p:spPr bwMode="auto">
          <a:xfrm>
            <a:off x="1043608" y="529751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9" name="Text Box 87"/>
          <p:cNvSpPr txBox="1">
            <a:spLocks noChangeArrowheads="1"/>
          </p:cNvSpPr>
          <p:nvPr/>
        </p:nvSpPr>
        <p:spPr bwMode="auto">
          <a:xfrm>
            <a:off x="1043608" y="574519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0" name="Text Box 89"/>
          <p:cNvSpPr txBox="1">
            <a:spLocks noChangeArrowheads="1"/>
          </p:cNvSpPr>
          <p:nvPr/>
        </p:nvSpPr>
        <p:spPr bwMode="auto">
          <a:xfrm>
            <a:off x="1043608" y="614206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1" name="Text Box 85"/>
          <p:cNvSpPr txBox="1">
            <a:spLocks noChangeArrowheads="1"/>
          </p:cNvSpPr>
          <p:nvPr/>
        </p:nvSpPr>
        <p:spPr bwMode="auto">
          <a:xfrm>
            <a:off x="1043608" y="482285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2" name="Text Box 95"/>
          <p:cNvSpPr txBox="1">
            <a:spLocks noChangeArrowheads="1"/>
          </p:cNvSpPr>
          <p:nvPr/>
        </p:nvSpPr>
        <p:spPr bwMode="auto">
          <a:xfrm>
            <a:off x="2847941" y="52865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143" name="Text Box 99"/>
          <p:cNvSpPr txBox="1">
            <a:spLocks noChangeArrowheads="1"/>
          </p:cNvSpPr>
          <p:nvPr/>
        </p:nvSpPr>
        <p:spPr bwMode="auto">
          <a:xfrm>
            <a:off x="1650966" y="5281776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264293" name="Text Box 101"/>
          <p:cNvSpPr txBox="1">
            <a:spLocks noChangeArrowheads="1"/>
          </p:cNvSpPr>
          <p:nvPr/>
        </p:nvSpPr>
        <p:spPr bwMode="auto">
          <a:xfrm>
            <a:off x="1721498" y="5272088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latin typeface="Consolas" pitchFamily="49" charset="0"/>
              </a:rPr>
              <a:t>2</a:t>
            </a:r>
          </a:p>
        </p:txBody>
      </p:sp>
      <p:sp>
        <p:nvSpPr>
          <p:cNvPr id="264286" name="Text Box 94"/>
          <p:cNvSpPr txBox="1">
            <a:spLocks noChangeArrowheads="1"/>
          </p:cNvSpPr>
          <p:nvPr/>
        </p:nvSpPr>
        <p:spPr bwMode="auto">
          <a:xfrm>
            <a:off x="2918473" y="5272088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latin typeface="Consolas" pitchFamily="49" charset="0"/>
              </a:rPr>
              <a:t>2</a:t>
            </a:r>
          </a:p>
        </p:txBody>
      </p:sp>
      <p:sp>
        <p:nvSpPr>
          <p:cNvPr id="144" name="Text Box 112"/>
          <p:cNvSpPr txBox="1">
            <a:spLocks noChangeArrowheads="1"/>
          </p:cNvSpPr>
          <p:nvPr/>
        </p:nvSpPr>
        <p:spPr bwMode="auto">
          <a:xfrm>
            <a:off x="5340351" y="2115121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4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Example of Finding </a:t>
            </a:r>
            <a:r>
              <a:rPr lang="en-US" altLang="ko-KR" sz="2400" dirty="0" err="1"/>
              <a:t>Biconnected</a:t>
            </a:r>
            <a:r>
              <a:rPr lang="en-US" altLang="ko-KR" sz="2400" dirty="0"/>
              <a:t> Components(6)</a:t>
            </a:r>
            <a:endParaRPr lang="ko-KR" altLang="en-US" sz="2400" dirty="0"/>
          </a:p>
        </p:txBody>
      </p:sp>
      <p:sp>
        <p:nvSpPr>
          <p:cNvPr id="12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C73BB77-B029-4BDE-BB85-7F2201311276}" type="slidenum">
              <a:rPr lang="en-US" altLang="ko-KR" smtClean="0"/>
              <a:pPr/>
              <a:t>59</a:t>
            </a:fld>
            <a:r>
              <a:rPr lang="en-US" altLang="ko-KR"/>
              <a:t> -</a:t>
            </a:r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4305300" y="1155700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5219" name="Line 3"/>
          <p:cNvSpPr>
            <a:spLocks noChangeShapeType="1"/>
          </p:cNvSpPr>
          <p:nvPr/>
        </p:nvSpPr>
        <p:spPr bwMode="auto">
          <a:xfrm>
            <a:off x="4305300" y="2051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>
            <a:off x="4305300" y="2498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>
            <a:off x="4305300" y="160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4216122" y="8382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257800" y="11477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52578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65532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230" name="Line 14"/>
          <p:cNvSpPr>
            <a:spLocks noChangeShapeType="1"/>
          </p:cNvSpPr>
          <p:nvPr/>
        </p:nvSpPr>
        <p:spPr bwMode="auto">
          <a:xfrm>
            <a:off x="5715000" y="11557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231" name="Line 15"/>
          <p:cNvSpPr>
            <a:spLocks noChangeShapeType="1"/>
          </p:cNvSpPr>
          <p:nvPr/>
        </p:nvSpPr>
        <p:spPr bwMode="auto">
          <a:xfrm>
            <a:off x="57277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232" name="Line 16"/>
          <p:cNvSpPr>
            <a:spLocks noChangeShapeType="1"/>
          </p:cNvSpPr>
          <p:nvPr/>
        </p:nvSpPr>
        <p:spPr bwMode="auto">
          <a:xfrm>
            <a:off x="70104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233" name="Line 17"/>
          <p:cNvSpPr>
            <a:spLocks noChangeShapeType="1"/>
          </p:cNvSpPr>
          <p:nvPr/>
        </p:nvSpPr>
        <p:spPr bwMode="auto">
          <a:xfrm>
            <a:off x="4648200" y="1347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34" name="Line 18"/>
          <p:cNvSpPr>
            <a:spLocks noChangeShapeType="1"/>
          </p:cNvSpPr>
          <p:nvPr/>
        </p:nvSpPr>
        <p:spPr bwMode="auto">
          <a:xfrm>
            <a:off x="5956300" y="3201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235" name="Line 19"/>
          <p:cNvSpPr>
            <a:spLocks noChangeShapeType="1"/>
          </p:cNvSpPr>
          <p:nvPr/>
        </p:nvSpPr>
        <p:spPr bwMode="auto">
          <a:xfrm flipH="1">
            <a:off x="7010400" y="3009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236" name="Text Box 20"/>
          <p:cNvSpPr txBox="1">
            <a:spLocks noChangeArrowheads="1"/>
          </p:cNvSpPr>
          <p:nvPr/>
        </p:nvSpPr>
        <p:spPr bwMode="auto">
          <a:xfrm>
            <a:off x="5326787" y="12192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66047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</a:t>
            </a:r>
          </a:p>
        </p:txBody>
      </p:sp>
      <p:sp>
        <p:nvSpPr>
          <p:cNvPr id="265239" name="Line 23"/>
          <p:cNvSpPr>
            <a:spLocks noChangeShapeType="1"/>
          </p:cNvSpPr>
          <p:nvPr/>
        </p:nvSpPr>
        <p:spPr bwMode="auto">
          <a:xfrm>
            <a:off x="4648200" y="1858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2578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5532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242" name="Line 26"/>
          <p:cNvSpPr>
            <a:spLocks noChangeShapeType="1"/>
          </p:cNvSpPr>
          <p:nvPr/>
        </p:nvSpPr>
        <p:spPr bwMode="auto">
          <a:xfrm>
            <a:off x="57150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243" name="Line 27"/>
          <p:cNvSpPr>
            <a:spLocks noChangeShapeType="1"/>
          </p:cNvSpPr>
          <p:nvPr/>
        </p:nvSpPr>
        <p:spPr bwMode="auto">
          <a:xfrm>
            <a:off x="70231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244" name="Line 28"/>
          <p:cNvSpPr>
            <a:spLocks noChangeShapeType="1"/>
          </p:cNvSpPr>
          <p:nvPr/>
        </p:nvSpPr>
        <p:spPr bwMode="auto">
          <a:xfrm>
            <a:off x="59436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245" name="Line 29"/>
          <p:cNvSpPr>
            <a:spLocks noChangeShapeType="1"/>
          </p:cNvSpPr>
          <p:nvPr/>
        </p:nvSpPr>
        <p:spPr bwMode="auto">
          <a:xfrm flipH="1">
            <a:off x="7010400" y="2120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530773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662218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5248" name="Line 32"/>
          <p:cNvSpPr>
            <a:spLocks noChangeShapeType="1"/>
          </p:cNvSpPr>
          <p:nvPr/>
        </p:nvSpPr>
        <p:spPr bwMode="auto">
          <a:xfrm>
            <a:off x="46482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52578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250" name="Rectangle 34"/>
          <p:cNvSpPr>
            <a:spLocks noChangeArrowheads="1"/>
          </p:cNvSpPr>
          <p:nvPr/>
        </p:nvSpPr>
        <p:spPr bwMode="auto">
          <a:xfrm>
            <a:off x="65532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251" name="Line 35"/>
          <p:cNvSpPr>
            <a:spLocks noChangeShapeType="1"/>
          </p:cNvSpPr>
          <p:nvPr/>
        </p:nvSpPr>
        <p:spPr bwMode="auto">
          <a:xfrm>
            <a:off x="57277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252" name="Line 36"/>
          <p:cNvSpPr>
            <a:spLocks noChangeShapeType="1"/>
          </p:cNvSpPr>
          <p:nvPr/>
        </p:nvSpPr>
        <p:spPr bwMode="auto">
          <a:xfrm>
            <a:off x="70104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253" name="Line 37"/>
          <p:cNvSpPr>
            <a:spLocks noChangeShapeType="1"/>
          </p:cNvSpPr>
          <p:nvPr/>
        </p:nvSpPr>
        <p:spPr bwMode="auto">
          <a:xfrm>
            <a:off x="59563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254" name="Line 38"/>
          <p:cNvSpPr>
            <a:spLocks noChangeShapeType="1"/>
          </p:cNvSpPr>
          <p:nvPr/>
        </p:nvSpPr>
        <p:spPr bwMode="auto">
          <a:xfrm flipH="1">
            <a:off x="7010400" y="25622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53267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66221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5257" name="Line 41"/>
          <p:cNvSpPr>
            <a:spLocks noChangeShapeType="1"/>
          </p:cNvSpPr>
          <p:nvPr/>
        </p:nvSpPr>
        <p:spPr bwMode="auto">
          <a:xfrm>
            <a:off x="46482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58" name="Line 42"/>
          <p:cNvSpPr>
            <a:spLocks noChangeShapeType="1"/>
          </p:cNvSpPr>
          <p:nvPr/>
        </p:nvSpPr>
        <p:spPr bwMode="auto">
          <a:xfrm>
            <a:off x="4305300" y="2933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60" name="Line 44"/>
          <p:cNvSpPr>
            <a:spLocks noChangeShapeType="1"/>
          </p:cNvSpPr>
          <p:nvPr/>
        </p:nvSpPr>
        <p:spPr bwMode="auto">
          <a:xfrm flipH="1">
            <a:off x="5715000" y="11557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261" name="Text Box 45"/>
          <p:cNvSpPr txBox="1">
            <a:spLocks noChangeArrowheads="1"/>
          </p:cNvSpPr>
          <p:nvPr/>
        </p:nvSpPr>
        <p:spPr bwMode="auto">
          <a:xfrm>
            <a:off x="1832468" y="1341437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bicon</a:t>
            </a:r>
            <a:r>
              <a:rPr lang="en-US" altLang="ko-KR" sz="2000" b="1" dirty="0">
                <a:latin typeface="Courier New" pitchFamily="49" charset="0"/>
              </a:rPr>
              <a:t>(4,2);</a:t>
            </a:r>
          </a:p>
        </p:txBody>
      </p:sp>
      <p:sp>
        <p:nvSpPr>
          <p:cNvPr id="265262" name="Freeform 46"/>
          <p:cNvSpPr>
            <a:spLocks/>
          </p:cNvSpPr>
          <p:nvPr/>
        </p:nvSpPr>
        <p:spPr bwMode="auto">
          <a:xfrm>
            <a:off x="4135438" y="45640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63" name="Text Box 47"/>
          <p:cNvSpPr txBox="1">
            <a:spLocks noChangeArrowheads="1"/>
          </p:cNvSpPr>
          <p:nvPr/>
        </p:nvSpPr>
        <p:spPr bwMode="auto">
          <a:xfrm>
            <a:off x="4100509" y="6102350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bicon(0,-1)</a:t>
            </a:r>
          </a:p>
        </p:txBody>
      </p:sp>
      <p:sp>
        <p:nvSpPr>
          <p:cNvPr id="265264" name="Freeform 48"/>
          <p:cNvSpPr>
            <a:spLocks/>
          </p:cNvSpPr>
          <p:nvPr/>
        </p:nvSpPr>
        <p:spPr bwMode="auto">
          <a:xfrm>
            <a:off x="6278713" y="45640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65" name="Text Box 49"/>
          <p:cNvSpPr txBox="1">
            <a:spLocks noChangeArrowheads="1"/>
          </p:cNvSpPr>
          <p:nvPr/>
        </p:nvSpPr>
        <p:spPr bwMode="auto">
          <a:xfrm>
            <a:off x="6658125" y="610235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(0,1)</a:t>
            </a:r>
          </a:p>
        </p:txBody>
      </p:sp>
      <p:sp>
        <p:nvSpPr>
          <p:cNvPr id="265266" name="Line 50"/>
          <p:cNvSpPr>
            <a:spLocks noChangeShapeType="1"/>
          </p:cNvSpPr>
          <p:nvPr/>
        </p:nvSpPr>
        <p:spPr bwMode="auto">
          <a:xfrm>
            <a:off x="1498848" y="2100263"/>
            <a:ext cx="539750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5267" name="Group 51"/>
          <p:cNvGrpSpPr>
            <a:grpSpLocks/>
          </p:cNvGrpSpPr>
          <p:nvPr/>
        </p:nvGrpSpPr>
        <p:grpSpPr bwMode="auto">
          <a:xfrm>
            <a:off x="1065461" y="908050"/>
            <a:ext cx="547687" cy="466725"/>
            <a:chOff x="2173" y="916"/>
            <a:chExt cx="205" cy="209"/>
          </a:xfrm>
        </p:grpSpPr>
        <p:sp>
          <p:nvSpPr>
            <p:cNvPr id="265268" name="Oval 52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69" name="Rectangle 53"/>
            <p:cNvSpPr>
              <a:spLocks noChangeArrowheads="1"/>
            </p:cNvSpPr>
            <p:nvPr/>
          </p:nvSpPr>
          <p:spPr bwMode="auto">
            <a:xfrm>
              <a:off x="2212" y="947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265270" name="Group 54"/>
          <p:cNvGrpSpPr>
            <a:grpSpLocks/>
          </p:cNvGrpSpPr>
          <p:nvPr/>
        </p:nvGrpSpPr>
        <p:grpSpPr bwMode="auto">
          <a:xfrm>
            <a:off x="1065461" y="1700213"/>
            <a:ext cx="547687" cy="463263"/>
            <a:chOff x="2173" y="1272"/>
            <a:chExt cx="205" cy="207"/>
          </a:xfrm>
        </p:grpSpPr>
        <p:sp>
          <p:nvSpPr>
            <p:cNvPr id="265271" name="Oval 55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72" name="Rectangle 56"/>
            <p:cNvSpPr>
              <a:spLocks noChangeArrowheads="1"/>
            </p:cNvSpPr>
            <p:nvPr/>
          </p:nvSpPr>
          <p:spPr bwMode="auto">
            <a:xfrm>
              <a:off x="2222" y="1300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65273" name="Group 57"/>
          <p:cNvGrpSpPr>
            <a:grpSpLocks/>
          </p:cNvGrpSpPr>
          <p:nvPr/>
        </p:nvGrpSpPr>
        <p:grpSpPr bwMode="auto">
          <a:xfrm>
            <a:off x="395536" y="2492377"/>
            <a:ext cx="550862" cy="468029"/>
            <a:chOff x="1924" y="1627"/>
            <a:chExt cx="205" cy="209"/>
          </a:xfrm>
        </p:grpSpPr>
        <p:sp>
          <p:nvSpPr>
            <p:cNvPr id="265274" name="Oval 58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75" name="Rectangle 59"/>
            <p:cNvSpPr>
              <a:spLocks noChangeArrowheads="1"/>
            </p:cNvSpPr>
            <p:nvPr/>
          </p:nvSpPr>
          <p:spPr bwMode="auto">
            <a:xfrm>
              <a:off x="1965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65276" name="Group 60"/>
          <p:cNvGrpSpPr>
            <a:grpSpLocks/>
          </p:cNvGrpSpPr>
          <p:nvPr/>
        </p:nvGrpSpPr>
        <p:grpSpPr bwMode="auto">
          <a:xfrm>
            <a:off x="1065461" y="3282950"/>
            <a:ext cx="547687" cy="466725"/>
            <a:chOff x="2173" y="1982"/>
            <a:chExt cx="205" cy="209"/>
          </a:xfrm>
        </p:grpSpPr>
        <p:sp>
          <p:nvSpPr>
            <p:cNvPr id="265277" name="Oval 61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78" name="Rectangle 62"/>
            <p:cNvSpPr>
              <a:spLocks noChangeArrowheads="1"/>
            </p:cNvSpPr>
            <p:nvPr/>
          </p:nvSpPr>
          <p:spPr bwMode="auto">
            <a:xfrm>
              <a:off x="2212" y="2013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65279" name="Line 63"/>
          <p:cNvSpPr>
            <a:spLocks noChangeShapeType="1"/>
          </p:cNvSpPr>
          <p:nvPr/>
        </p:nvSpPr>
        <p:spPr bwMode="auto">
          <a:xfrm>
            <a:off x="1340098" y="1374775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5280" name="Line 64"/>
          <p:cNvSpPr>
            <a:spLocks noChangeShapeType="1"/>
          </p:cNvSpPr>
          <p:nvPr/>
        </p:nvSpPr>
        <p:spPr bwMode="auto">
          <a:xfrm flipH="1">
            <a:off x="714623" y="2117725"/>
            <a:ext cx="449263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5281" name="Line 65"/>
          <p:cNvSpPr>
            <a:spLocks noChangeShapeType="1"/>
          </p:cNvSpPr>
          <p:nvPr/>
        </p:nvSpPr>
        <p:spPr bwMode="auto">
          <a:xfrm flipH="1">
            <a:off x="1532186" y="2909888"/>
            <a:ext cx="377825" cy="446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5282" name="Line 66"/>
          <p:cNvSpPr>
            <a:spLocks noChangeShapeType="1"/>
          </p:cNvSpPr>
          <p:nvPr/>
        </p:nvSpPr>
        <p:spPr bwMode="auto">
          <a:xfrm>
            <a:off x="736848" y="2959100"/>
            <a:ext cx="409575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5283" name="Group 67"/>
          <p:cNvGrpSpPr>
            <a:grpSpLocks/>
          </p:cNvGrpSpPr>
          <p:nvPr/>
        </p:nvGrpSpPr>
        <p:grpSpPr bwMode="auto">
          <a:xfrm>
            <a:off x="1729036" y="2492377"/>
            <a:ext cx="554037" cy="468029"/>
            <a:chOff x="2421" y="1627"/>
            <a:chExt cx="206" cy="209"/>
          </a:xfrm>
        </p:grpSpPr>
        <p:sp>
          <p:nvSpPr>
            <p:cNvPr id="265284" name="Oval 68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85" name="Rectangle 69"/>
            <p:cNvSpPr>
              <a:spLocks noChangeArrowheads="1"/>
            </p:cNvSpPr>
            <p:nvPr/>
          </p:nvSpPr>
          <p:spPr bwMode="auto">
            <a:xfrm>
              <a:off x="2462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65286" name="Rectangle 70"/>
          <p:cNvSpPr>
            <a:spLocks noChangeArrowheads="1"/>
          </p:cNvSpPr>
          <p:nvPr/>
        </p:nvSpPr>
        <p:spPr bwMode="auto">
          <a:xfrm>
            <a:off x="2967038" y="4268788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5287" name="Line 71"/>
          <p:cNvSpPr>
            <a:spLocks noChangeShapeType="1"/>
          </p:cNvSpPr>
          <p:nvPr/>
        </p:nvSpPr>
        <p:spPr bwMode="auto">
          <a:xfrm>
            <a:off x="2967038" y="5164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88" name="Line 72"/>
          <p:cNvSpPr>
            <a:spLocks noChangeShapeType="1"/>
          </p:cNvSpPr>
          <p:nvPr/>
        </p:nvSpPr>
        <p:spPr bwMode="auto">
          <a:xfrm>
            <a:off x="2967038" y="5611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89" name="Line 73"/>
          <p:cNvSpPr>
            <a:spLocks noChangeShapeType="1"/>
          </p:cNvSpPr>
          <p:nvPr/>
        </p:nvSpPr>
        <p:spPr bwMode="auto">
          <a:xfrm>
            <a:off x="2967038" y="47164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94" name="Line 78"/>
          <p:cNvSpPr>
            <a:spLocks noChangeShapeType="1"/>
          </p:cNvSpPr>
          <p:nvPr/>
        </p:nvSpPr>
        <p:spPr bwMode="auto">
          <a:xfrm>
            <a:off x="2967038" y="6046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96" name="Rectangle 80"/>
          <p:cNvSpPr>
            <a:spLocks noChangeArrowheads="1"/>
          </p:cNvSpPr>
          <p:nvPr/>
        </p:nvSpPr>
        <p:spPr bwMode="auto">
          <a:xfrm>
            <a:off x="1795463" y="4281488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5297" name="Line 81"/>
          <p:cNvSpPr>
            <a:spLocks noChangeShapeType="1"/>
          </p:cNvSpPr>
          <p:nvPr/>
        </p:nvSpPr>
        <p:spPr bwMode="auto">
          <a:xfrm>
            <a:off x="1795463" y="51768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98" name="Line 82"/>
          <p:cNvSpPr>
            <a:spLocks noChangeShapeType="1"/>
          </p:cNvSpPr>
          <p:nvPr/>
        </p:nvSpPr>
        <p:spPr bwMode="auto">
          <a:xfrm>
            <a:off x="1795463" y="5624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299" name="Line 83"/>
          <p:cNvSpPr>
            <a:spLocks noChangeShapeType="1"/>
          </p:cNvSpPr>
          <p:nvPr/>
        </p:nvSpPr>
        <p:spPr bwMode="auto">
          <a:xfrm>
            <a:off x="1795463" y="4729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304" name="Line 88"/>
          <p:cNvSpPr>
            <a:spLocks noChangeShapeType="1"/>
          </p:cNvSpPr>
          <p:nvPr/>
        </p:nvSpPr>
        <p:spPr bwMode="auto">
          <a:xfrm>
            <a:off x="1795463" y="6059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306" name="Text Box 90"/>
          <p:cNvSpPr txBox="1">
            <a:spLocks noChangeArrowheads="1"/>
          </p:cNvSpPr>
          <p:nvPr/>
        </p:nvSpPr>
        <p:spPr bwMode="auto">
          <a:xfrm>
            <a:off x="1779588" y="392906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low</a:t>
            </a:r>
          </a:p>
        </p:txBody>
      </p:sp>
      <p:sp>
        <p:nvSpPr>
          <p:cNvPr id="265307" name="Text Box 91"/>
          <p:cNvSpPr txBox="1">
            <a:spLocks noChangeArrowheads="1"/>
          </p:cNvSpPr>
          <p:nvPr/>
        </p:nvSpPr>
        <p:spPr bwMode="auto">
          <a:xfrm>
            <a:off x="2951163" y="39306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 err="1">
                <a:latin typeface="Consolas" pitchFamily="49" charset="0"/>
              </a:rPr>
              <a:t>dfn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65308" name="Text Box 92"/>
          <p:cNvSpPr txBox="1">
            <a:spLocks noChangeArrowheads="1"/>
          </p:cNvSpPr>
          <p:nvPr/>
        </p:nvSpPr>
        <p:spPr bwMode="auto">
          <a:xfrm>
            <a:off x="3108973" y="47688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5309" name="Text Box 93"/>
          <p:cNvSpPr txBox="1">
            <a:spLocks noChangeArrowheads="1"/>
          </p:cNvSpPr>
          <p:nvPr/>
        </p:nvSpPr>
        <p:spPr bwMode="auto">
          <a:xfrm>
            <a:off x="3108973" y="43116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5310" name="Text Box 94"/>
          <p:cNvSpPr txBox="1">
            <a:spLocks noChangeArrowheads="1"/>
          </p:cNvSpPr>
          <p:nvPr/>
        </p:nvSpPr>
        <p:spPr bwMode="auto">
          <a:xfrm>
            <a:off x="3108973" y="52260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5311" name="Text Box 95"/>
          <p:cNvSpPr txBox="1">
            <a:spLocks noChangeArrowheads="1"/>
          </p:cNvSpPr>
          <p:nvPr/>
        </p:nvSpPr>
        <p:spPr bwMode="auto">
          <a:xfrm>
            <a:off x="3038441" y="56451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265313" name="Freeform 97"/>
          <p:cNvSpPr>
            <a:spLocks/>
          </p:cNvSpPr>
          <p:nvPr/>
        </p:nvSpPr>
        <p:spPr bwMode="auto">
          <a:xfrm>
            <a:off x="4135438" y="45640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314" name="Freeform 98"/>
          <p:cNvSpPr>
            <a:spLocks/>
          </p:cNvSpPr>
          <p:nvPr/>
        </p:nvSpPr>
        <p:spPr bwMode="auto">
          <a:xfrm>
            <a:off x="6278713" y="4564063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315" name="Text Box 99"/>
          <p:cNvSpPr txBox="1">
            <a:spLocks noChangeArrowheads="1"/>
          </p:cNvSpPr>
          <p:nvPr/>
        </p:nvSpPr>
        <p:spPr bwMode="auto">
          <a:xfrm>
            <a:off x="1866866" y="56578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265317" name="Text Box 101"/>
          <p:cNvSpPr txBox="1">
            <a:spLocks noChangeArrowheads="1"/>
          </p:cNvSpPr>
          <p:nvPr/>
        </p:nvSpPr>
        <p:spPr bwMode="auto">
          <a:xfrm>
            <a:off x="1937398" y="52006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5318" name="Text Box 102"/>
          <p:cNvSpPr txBox="1">
            <a:spLocks noChangeArrowheads="1"/>
          </p:cNvSpPr>
          <p:nvPr/>
        </p:nvSpPr>
        <p:spPr bwMode="auto">
          <a:xfrm>
            <a:off x="1937398" y="47815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5319" name="Text Box 103"/>
          <p:cNvSpPr txBox="1">
            <a:spLocks noChangeArrowheads="1"/>
          </p:cNvSpPr>
          <p:nvPr/>
        </p:nvSpPr>
        <p:spPr bwMode="auto">
          <a:xfrm>
            <a:off x="1937398" y="42862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5320" name="Text Box 104"/>
          <p:cNvSpPr txBox="1">
            <a:spLocks noChangeArrowheads="1"/>
          </p:cNvSpPr>
          <p:nvPr/>
        </p:nvSpPr>
        <p:spPr bwMode="auto">
          <a:xfrm>
            <a:off x="3924300" y="4149725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65321" name="Text Box 105"/>
          <p:cNvSpPr txBox="1">
            <a:spLocks noChangeArrowheads="1"/>
          </p:cNvSpPr>
          <p:nvPr/>
        </p:nvSpPr>
        <p:spPr bwMode="auto">
          <a:xfrm>
            <a:off x="6262838" y="4149725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sp>
        <p:nvSpPr>
          <p:cNvPr id="265322" name="Rectangle 106"/>
          <p:cNvSpPr>
            <a:spLocks noChangeArrowheads="1"/>
          </p:cNvSpPr>
          <p:nvPr/>
        </p:nvSpPr>
        <p:spPr bwMode="auto">
          <a:xfrm>
            <a:off x="65389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323" name="Rectangle 107"/>
          <p:cNvSpPr>
            <a:spLocks noChangeArrowheads="1"/>
          </p:cNvSpPr>
          <p:nvPr/>
        </p:nvSpPr>
        <p:spPr bwMode="auto">
          <a:xfrm>
            <a:off x="78343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324" name="Line 108"/>
          <p:cNvSpPr>
            <a:spLocks noChangeShapeType="1"/>
          </p:cNvSpPr>
          <p:nvPr/>
        </p:nvSpPr>
        <p:spPr bwMode="auto">
          <a:xfrm>
            <a:off x="70088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325" name="Line 109"/>
          <p:cNvSpPr>
            <a:spLocks noChangeShapeType="1"/>
          </p:cNvSpPr>
          <p:nvPr/>
        </p:nvSpPr>
        <p:spPr bwMode="auto">
          <a:xfrm>
            <a:off x="82915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326" name="Line 110"/>
          <p:cNvSpPr>
            <a:spLocks noChangeShapeType="1"/>
          </p:cNvSpPr>
          <p:nvPr/>
        </p:nvSpPr>
        <p:spPr bwMode="auto">
          <a:xfrm>
            <a:off x="7237413" y="181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327" name="Line 111"/>
          <p:cNvSpPr>
            <a:spLocks noChangeShapeType="1"/>
          </p:cNvSpPr>
          <p:nvPr/>
        </p:nvSpPr>
        <p:spPr bwMode="auto">
          <a:xfrm flipH="1">
            <a:off x="8291513" y="1624013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328" name="Text Box 112"/>
          <p:cNvSpPr txBox="1">
            <a:spLocks noChangeArrowheads="1"/>
          </p:cNvSpPr>
          <p:nvPr/>
        </p:nvSpPr>
        <p:spPr bwMode="auto">
          <a:xfrm>
            <a:off x="65904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5329" name="Text Box 113"/>
          <p:cNvSpPr txBox="1">
            <a:spLocks noChangeArrowheads="1"/>
          </p:cNvSpPr>
          <p:nvPr/>
        </p:nvSpPr>
        <p:spPr bwMode="auto">
          <a:xfrm>
            <a:off x="78858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5330" name="Rectangle 114"/>
          <p:cNvSpPr>
            <a:spLocks noChangeArrowheads="1"/>
          </p:cNvSpPr>
          <p:nvPr/>
        </p:nvSpPr>
        <p:spPr bwMode="auto">
          <a:xfrm>
            <a:off x="5270500" y="16112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5331" name="Line 115"/>
          <p:cNvSpPr>
            <a:spLocks noChangeShapeType="1"/>
          </p:cNvSpPr>
          <p:nvPr/>
        </p:nvSpPr>
        <p:spPr bwMode="auto">
          <a:xfrm>
            <a:off x="5727700" y="16192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5332" name="Text Box 116"/>
          <p:cNvSpPr txBox="1">
            <a:spLocks noChangeArrowheads="1"/>
          </p:cNvSpPr>
          <p:nvPr/>
        </p:nvSpPr>
        <p:spPr bwMode="auto">
          <a:xfrm>
            <a:off x="5322025" y="16827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5333" name="Line 117"/>
          <p:cNvSpPr>
            <a:spLocks noChangeShapeType="1"/>
          </p:cNvSpPr>
          <p:nvPr/>
        </p:nvSpPr>
        <p:spPr bwMode="auto">
          <a:xfrm>
            <a:off x="5918200" y="1836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5334" name="Text Box 118"/>
          <p:cNvSpPr txBox="1">
            <a:spLocks noChangeArrowheads="1"/>
          </p:cNvSpPr>
          <p:nvPr/>
        </p:nvSpPr>
        <p:spPr bwMode="auto">
          <a:xfrm>
            <a:off x="4100509" y="5805488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bicon(1, 0)</a:t>
            </a:r>
          </a:p>
        </p:txBody>
      </p:sp>
      <p:sp>
        <p:nvSpPr>
          <p:cNvPr id="265335" name="Text Box 119"/>
          <p:cNvSpPr txBox="1">
            <a:spLocks noChangeArrowheads="1"/>
          </p:cNvSpPr>
          <p:nvPr/>
        </p:nvSpPr>
        <p:spPr bwMode="auto">
          <a:xfrm>
            <a:off x="6658125" y="581977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(1,2)</a:t>
            </a:r>
          </a:p>
        </p:txBody>
      </p:sp>
      <p:sp>
        <p:nvSpPr>
          <p:cNvPr id="265336" name="Text Box 120"/>
          <p:cNvSpPr txBox="1">
            <a:spLocks noChangeArrowheads="1"/>
          </p:cNvSpPr>
          <p:nvPr/>
        </p:nvSpPr>
        <p:spPr bwMode="auto">
          <a:xfrm>
            <a:off x="6658125" y="551180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(2,4)</a:t>
            </a:r>
          </a:p>
        </p:txBody>
      </p:sp>
      <p:sp>
        <p:nvSpPr>
          <p:cNvPr id="265337" name="Text Box 121"/>
          <p:cNvSpPr txBox="1">
            <a:spLocks noChangeArrowheads="1"/>
          </p:cNvSpPr>
          <p:nvPr/>
        </p:nvSpPr>
        <p:spPr bwMode="auto">
          <a:xfrm>
            <a:off x="4100509" y="5445125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bicon(2, 1)</a:t>
            </a:r>
          </a:p>
        </p:txBody>
      </p:sp>
      <p:sp>
        <p:nvSpPr>
          <p:cNvPr id="265338" name="Line 122"/>
          <p:cNvSpPr>
            <a:spLocks noChangeShapeType="1"/>
          </p:cNvSpPr>
          <p:nvPr/>
        </p:nvSpPr>
        <p:spPr bwMode="auto">
          <a:xfrm>
            <a:off x="4643438" y="3141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5339" name="Text Box 123"/>
          <p:cNvSpPr txBox="1">
            <a:spLocks noChangeArrowheads="1"/>
          </p:cNvSpPr>
          <p:nvPr/>
        </p:nvSpPr>
        <p:spPr bwMode="auto">
          <a:xfrm>
            <a:off x="6658125" y="515778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latin typeface="Consolas" pitchFamily="49" charset="0"/>
              </a:rPr>
              <a:t>(4,3)</a:t>
            </a:r>
          </a:p>
        </p:txBody>
      </p:sp>
      <p:sp>
        <p:nvSpPr>
          <p:cNvPr id="265340" name="Text Box 124"/>
          <p:cNvSpPr txBox="1">
            <a:spLocks noChangeArrowheads="1"/>
          </p:cNvSpPr>
          <p:nvPr/>
        </p:nvSpPr>
        <p:spPr bwMode="auto">
          <a:xfrm>
            <a:off x="4100509" y="5091113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latin typeface="Consolas" pitchFamily="49" charset="0"/>
              </a:rPr>
              <a:t>bicon(4, 2)</a:t>
            </a:r>
          </a:p>
        </p:txBody>
      </p: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3795074" y="12541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8" name="Text Box 8"/>
          <p:cNvSpPr txBox="1">
            <a:spLocks noChangeArrowheads="1"/>
          </p:cNvSpPr>
          <p:nvPr/>
        </p:nvSpPr>
        <p:spPr bwMode="auto">
          <a:xfrm>
            <a:off x="3814124" y="17303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3795074" y="217805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795074" y="26257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3" name="Text Box 43"/>
          <p:cNvSpPr txBox="1">
            <a:spLocks noChangeArrowheads="1"/>
          </p:cNvSpPr>
          <p:nvPr/>
        </p:nvSpPr>
        <p:spPr bwMode="auto">
          <a:xfrm>
            <a:off x="3795074" y="30226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4" name="Text Box 84"/>
          <p:cNvSpPr txBox="1">
            <a:spLocks noChangeArrowheads="1"/>
          </p:cNvSpPr>
          <p:nvPr/>
        </p:nvSpPr>
        <p:spPr bwMode="auto">
          <a:xfrm>
            <a:off x="2451972" y="423862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5" name="Text Box 86"/>
          <p:cNvSpPr txBox="1">
            <a:spLocks noChangeArrowheads="1"/>
          </p:cNvSpPr>
          <p:nvPr/>
        </p:nvSpPr>
        <p:spPr bwMode="auto">
          <a:xfrm>
            <a:off x="2451972" y="516255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6" name="Text Box 87"/>
          <p:cNvSpPr txBox="1">
            <a:spLocks noChangeArrowheads="1"/>
          </p:cNvSpPr>
          <p:nvPr/>
        </p:nvSpPr>
        <p:spPr bwMode="auto">
          <a:xfrm>
            <a:off x="2451972" y="561022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7" name="Text Box 89"/>
          <p:cNvSpPr txBox="1">
            <a:spLocks noChangeArrowheads="1"/>
          </p:cNvSpPr>
          <p:nvPr/>
        </p:nvSpPr>
        <p:spPr bwMode="auto">
          <a:xfrm>
            <a:off x="2451972" y="600710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8" name="Text Box 85"/>
          <p:cNvSpPr txBox="1">
            <a:spLocks noChangeArrowheads="1"/>
          </p:cNvSpPr>
          <p:nvPr/>
        </p:nvSpPr>
        <p:spPr bwMode="auto">
          <a:xfrm>
            <a:off x="2451972" y="46878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9" name="Text Box 84"/>
          <p:cNvSpPr txBox="1">
            <a:spLocks noChangeArrowheads="1"/>
          </p:cNvSpPr>
          <p:nvPr/>
        </p:nvSpPr>
        <p:spPr bwMode="auto">
          <a:xfrm>
            <a:off x="1259632" y="42847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0" name="Text Box 86"/>
          <p:cNvSpPr txBox="1">
            <a:spLocks noChangeArrowheads="1"/>
          </p:cNvSpPr>
          <p:nvPr/>
        </p:nvSpPr>
        <p:spPr bwMode="auto">
          <a:xfrm>
            <a:off x="1259632" y="520867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1" name="Text Box 87"/>
          <p:cNvSpPr txBox="1">
            <a:spLocks noChangeArrowheads="1"/>
          </p:cNvSpPr>
          <p:nvPr/>
        </p:nvSpPr>
        <p:spPr bwMode="auto">
          <a:xfrm>
            <a:off x="1259632" y="56563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2" name="Text Box 89"/>
          <p:cNvSpPr txBox="1">
            <a:spLocks noChangeArrowheads="1"/>
          </p:cNvSpPr>
          <p:nvPr/>
        </p:nvSpPr>
        <p:spPr bwMode="auto">
          <a:xfrm>
            <a:off x="1259632" y="6053226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3" name="Text Box 85"/>
          <p:cNvSpPr txBox="1">
            <a:spLocks noChangeArrowheads="1"/>
          </p:cNvSpPr>
          <p:nvPr/>
        </p:nvSpPr>
        <p:spPr bwMode="auto">
          <a:xfrm>
            <a:off x="1259632" y="4734014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4" name="Text Box 95"/>
          <p:cNvSpPr txBox="1">
            <a:spLocks noChangeArrowheads="1"/>
          </p:cNvSpPr>
          <p:nvPr/>
        </p:nvSpPr>
        <p:spPr bwMode="auto">
          <a:xfrm>
            <a:off x="3038441" y="60769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-1</a:t>
            </a:r>
          </a:p>
        </p:txBody>
      </p:sp>
      <p:sp>
        <p:nvSpPr>
          <p:cNvPr id="145" name="Text Box 99"/>
          <p:cNvSpPr txBox="1">
            <a:spLocks noChangeArrowheads="1"/>
          </p:cNvSpPr>
          <p:nvPr/>
        </p:nvSpPr>
        <p:spPr bwMode="auto">
          <a:xfrm>
            <a:off x="1866866" y="60896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265312" name="Text Box 96"/>
          <p:cNvSpPr txBox="1">
            <a:spLocks noChangeArrowheads="1"/>
          </p:cNvSpPr>
          <p:nvPr/>
        </p:nvSpPr>
        <p:spPr bwMode="auto">
          <a:xfrm>
            <a:off x="3108973" y="6064250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latin typeface="Consolas" pitchFamily="49" charset="0"/>
              </a:rPr>
              <a:t>3</a:t>
            </a:r>
          </a:p>
        </p:txBody>
      </p:sp>
      <p:sp>
        <p:nvSpPr>
          <p:cNvPr id="265316" name="Text Box 100"/>
          <p:cNvSpPr txBox="1">
            <a:spLocks noChangeArrowheads="1"/>
          </p:cNvSpPr>
          <p:nvPr/>
        </p:nvSpPr>
        <p:spPr bwMode="auto">
          <a:xfrm>
            <a:off x="1937398" y="6076950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3</a:t>
            </a:r>
          </a:p>
        </p:txBody>
      </p:sp>
      <p:sp>
        <p:nvSpPr>
          <p:cNvPr id="146" name="Text Box 22"/>
          <p:cNvSpPr txBox="1">
            <a:spLocks noChangeArrowheads="1"/>
          </p:cNvSpPr>
          <p:nvPr/>
        </p:nvSpPr>
        <p:spPr bwMode="auto">
          <a:xfrm>
            <a:off x="5322025" y="30226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3</a:t>
            </a:r>
            <a:endParaRPr lang="ko-KR" alt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Applications of Graph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Dealing with problems which have a fairly natural graph/network structure, for example: </a:t>
            </a:r>
          </a:p>
          <a:p>
            <a:pPr lvl="1"/>
            <a:r>
              <a:rPr lang="en-US" altLang="ko-KR" sz="2000" dirty="0"/>
              <a:t>Road networks (subway networks)</a:t>
            </a:r>
          </a:p>
          <a:p>
            <a:pPr lvl="2"/>
            <a:r>
              <a:rPr lang="en-US" altLang="ko-KR" sz="1800" dirty="0"/>
              <a:t>nodes = towns/road junctions</a:t>
            </a:r>
          </a:p>
          <a:p>
            <a:pPr lvl="2"/>
            <a:r>
              <a:rPr lang="en-US" altLang="ko-KR" sz="1800" dirty="0"/>
              <a:t>arcs = roads </a:t>
            </a:r>
          </a:p>
          <a:p>
            <a:pPr lvl="1"/>
            <a:r>
              <a:rPr lang="en-US" altLang="ko-KR" sz="2000" dirty="0"/>
              <a:t>Communication networks</a:t>
            </a:r>
          </a:p>
          <a:p>
            <a:pPr lvl="2"/>
            <a:r>
              <a:rPr lang="en-US" altLang="ko-KR" sz="1800" dirty="0"/>
              <a:t>Designing telephone systems </a:t>
            </a:r>
          </a:p>
          <a:p>
            <a:pPr lvl="2"/>
            <a:r>
              <a:rPr lang="en-US" altLang="ko-KR" sz="1800" dirty="0"/>
              <a:t>Computer network planning</a:t>
            </a:r>
          </a:p>
          <a:p>
            <a:pPr lvl="2"/>
            <a:r>
              <a:rPr lang="en-US" altLang="ko-KR" sz="1800" dirty="0"/>
              <a:t>Routing tree building</a:t>
            </a:r>
          </a:p>
          <a:p>
            <a:pPr lvl="1"/>
            <a:r>
              <a:rPr lang="en-US" altLang="ko-KR" sz="2000" dirty="0"/>
              <a:t>Computer systems </a:t>
            </a:r>
          </a:p>
          <a:p>
            <a:pPr lvl="2"/>
            <a:r>
              <a:rPr lang="en-US" altLang="ko-KR" sz="1800" dirty="0"/>
              <a:t>Circuit equation</a:t>
            </a:r>
          </a:p>
          <a:p>
            <a:pPr lvl="1"/>
            <a:r>
              <a:rPr lang="en-US" altLang="ko-KR" sz="2000" dirty="0"/>
              <a:t>Foreign exchange/multinational tax planning (network of fiscal flows) </a:t>
            </a:r>
          </a:p>
          <a:p>
            <a:pPr lvl="1"/>
            <a:r>
              <a:rPr lang="en-US" altLang="ko-KR" dirty="0"/>
              <a:t>Social graph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53AA44B-E531-4438-8658-1DE14F27D96A}" type="slidenum">
              <a:rPr lang="en-US" altLang="ko-KR"/>
              <a:pPr/>
              <a:t>6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Example of Finding Biconnected Components(7)</a:t>
            </a:r>
            <a:endParaRPr lang="ko-KR" altLang="en-US" sz="2400" dirty="0"/>
          </a:p>
        </p:txBody>
      </p:sp>
      <p:sp>
        <p:nvSpPr>
          <p:cNvPr id="13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91BB91CB-F25A-416A-BFCE-7DE299E36088}" type="slidenum">
              <a:rPr lang="en-US" altLang="ko-KR" smtClean="0"/>
              <a:pPr/>
              <a:t>60</a:t>
            </a:fld>
            <a:r>
              <a:rPr lang="en-US" altLang="ko-KR"/>
              <a:t> -</a:t>
            </a:r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4305300" y="1155700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243" name="Line 3"/>
          <p:cNvSpPr>
            <a:spLocks noChangeShapeType="1"/>
          </p:cNvSpPr>
          <p:nvPr/>
        </p:nvSpPr>
        <p:spPr bwMode="auto">
          <a:xfrm>
            <a:off x="4305300" y="2051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>
            <a:off x="4305300" y="2498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45" name="Line 5"/>
          <p:cNvSpPr>
            <a:spLocks noChangeShapeType="1"/>
          </p:cNvSpPr>
          <p:nvPr/>
        </p:nvSpPr>
        <p:spPr bwMode="auto">
          <a:xfrm>
            <a:off x="4305300" y="160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4216122" y="8382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5257800" y="11477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6252" name="Rectangle 12"/>
          <p:cNvSpPr>
            <a:spLocks noChangeArrowheads="1"/>
          </p:cNvSpPr>
          <p:nvPr/>
        </p:nvSpPr>
        <p:spPr bwMode="auto">
          <a:xfrm>
            <a:off x="5257800" y="3047356"/>
            <a:ext cx="914400" cy="38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400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6553200" y="3047356"/>
            <a:ext cx="914400" cy="38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400"/>
          </a:p>
        </p:txBody>
      </p:sp>
      <p:sp>
        <p:nvSpPr>
          <p:cNvPr id="266254" name="Line 14"/>
          <p:cNvSpPr>
            <a:spLocks noChangeShapeType="1"/>
          </p:cNvSpPr>
          <p:nvPr/>
        </p:nvSpPr>
        <p:spPr bwMode="auto">
          <a:xfrm>
            <a:off x="5715008" y="11557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6255" name="Line 15"/>
          <p:cNvSpPr>
            <a:spLocks noChangeShapeType="1"/>
          </p:cNvSpPr>
          <p:nvPr/>
        </p:nvSpPr>
        <p:spPr bwMode="auto">
          <a:xfrm>
            <a:off x="5715008" y="30480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400">
              <a:latin typeface="Consolas" pitchFamily="49" charset="0"/>
            </a:endParaRPr>
          </a:p>
        </p:txBody>
      </p:sp>
      <p:sp>
        <p:nvSpPr>
          <p:cNvPr id="266256" name="Line 16"/>
          <p:cNvSpPr>
            <a:spLocks noChangeShapeType="1"/>
          </p:cNvSpPr>
          <p:nvPr/>
        </p:nvSpPr>
        <p:spPr bwMode="auto">
          <a:xfrm>
            <a:off x="7010400" y="30480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400">
              <a:latin typeface="Consolas" pitchFamily="49" charset="0"/>
            </a:endParaRPr>
          </a:p>
        </p:txBody>
      </p:sp>
      <p:sp>
        <p:nvSpPr>
          <p:cNvPr id="266257" name="Line 17"/>
          <p:cNvSpPr>
            <a:spLocks noChangeShapeType="1"/>
          </p:cNvSpPr>
          <p:nvPr/>
        </p:nvSpPr>
        <p:spPr bwMode="auto">
          <a:xfrm>
            <a:off x="4648200" y="1347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58" name="Line 18"/>
          <p:cNvSpPr>
            <a:spLocks noChangeShapeType="1"/>
          </p:cNvSpPr>
          <p:nvPr/>
        </p:nvSpPr>
        <p:spPr bwMode="auto">
          <a:xfrm>
            <a:off x="5956300" y="3240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400"/>
          </a:p>
        </p:txBody>
      </p:sp>
      <p:sp>
        <p:nvSpPr>
          <p:cNvPr id="266259" name="Line 19"/>
          <p:cNvSpPr>
            <a:spLocks noChangeShapeType="1"/>
          </p:cNvSpPr>
          <p:nvPr/>
        </p:nvSpPr>
        <p:spPr bwMode="auto">
          <a:xfrm flipH="1">
            <a:off x="7010400" y="30480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400"/>
          </a:p>
        </p:txBody>
      </p:sp>
      <p:sp>
        <p:nvSpPr>
          <p:cNvPr id="266260" name="Text Box 20"/>
          <p:cNvSpPr txBox="1">
            <a:spLocks noChangeArrowheads="1"/>
          </p:cNvSpPr>
          <p:nvPr/>
        </p:nvSpPr>
        <p:spPr bwMode="auto">
          <a:xfrm>
            <a:off x="5340204" y="12192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6261" name="Text Box 21"/>
          <p:cNvSpPr txBox="1">
            <a:spLocks noChangeArrowheads="1"/>
          </p:cNvSpPr>
          <p:nvPr/>
        </p:nvSpPr>
        <p:spPr bwMode="auto">
          <a:xfrm>
            <a:off x="5340204" y="3111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</a:rPr>
              <a:t>3</a:t>
            </a:r>
          </a:p>
        </p:txBody>
      </p: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6604725" y="3111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</a:t>
            </a:r>
          </a:p>
        </p:txBody>
      </p:sp>
      <p:sp>
        <p:nvSpPr>
          <p:cNvPr id="266263" name="Line 23"/>
          <p:cNvSpPr>
            <a:spLocks noChangeShapeType="1"/>
          </p:cNvSpPr>
          <p:nvPr/>
        </p:nvSpPr>
        <p:spPr bwMode="auto">
          <a:xfrm>
            <a:off x="4648200" y="1858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64" name="Rectangle 24"/>
          <p:cNvSpPr>
            <a:spLocks noChangeArrowheads="1"/>
          </p:cNvSpPr>
          <p:nvPr/>
        </p:nvSpPr>
        <p:spPr bwMode="auto">
          <a:xfrm>
            <a:off x="52578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6265" name="Rectangle 25"/>
          <p:cNvSpPr>
            <a:spLocks noChangeArrowheads="1"/>
          </p:cNvSpPr>
          <p:nvPr/>
        </p:nvSpPr>
        <p:spPr bwMode="auto">
          <a:xfrm>
            <a:off x="65532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6266" name="Line 26"/>
          <p:cNvSpPr>
            <a:spLocks noChangeShapeType="1"/>
          </p:cNvSpPr>
          <p:nvPr/>
        </p:nvSpPr>
        <p:spPr bwMode="auto">
          <a:xfrm>
            <a:off x="5715008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6267" name="Line 27"/>
          <p:cNvSpPr>
            <a:spLocks noChangeShapeType="1"/>
          </p:cNvSpPr>
          <p:nvPr/>
        </p:nvSpPr>
        <p:spPr bwMode="auto">
          <a:xfrm>
            <a:off x="70231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6268" name="Line 28"/>
          <p:cNvSpPr>
            <a:spLocks noChangeShapeType="1"/>
          </p:cNvSpPr>
          <p:nvPr/>
        </p:nvSpPr>
        <p:spPr bwMode="auto">
          <a:xfrm>
            <a:off x="59436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6269" name="Line 29"/>
          <p:cNvSpPr>
            <a:spLocks noChangeShapeType="1"/>
          </p:cNvSpPr>
          <p:nvPr/>
        </p:nvSpPr>
        <p:spPr bwMode="auto">
          <a:xfrm flipH="1">
            <a:off x="7010400" y="2120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6270" name="Text Box 30"/>
          <p:cNvSpPr txBox="1">
            <a:spLocks noChangeArrowheads="1"/>
          </p:cNvSpPr>
          <p:nvPr/>
        </p:nvSpPr>
        <p:spPr bwMode="auto">
          <a:xfrm>
            <a:off x="5340204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6271" name="Text Box 31"/>
          <p:cNvSpPr txBox="1">
            <a:spLocks noChangeArrowheads="1"/>
          </p:cNvSpPr>
          <p:nvPr/>
        </p:nvSpPr>
        <p:spPr bwMode="auto">
          <a:xfrm>
            <a:off x="662218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6272" name="Line 32"/>
          <p:cNvSpPr>
            <a:spLocks noChangeShapeType="1"/>
          </p:cNvSpPr>
          <p:nvPr/>
        </p:nvSpPr>
        <p:spPr bwMode="auto">
          <a:xfrm>
            <a:off x="46482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73" name="Rectangle 33"/>
          <p:cNvSpPr>
            <a:spLocks noChangeArrowheads="1"/>
          </p:cNvSpPr>
          <p:nvPr/>
        </p:nvSpPr>
        <p:spPr bwMode="auto">
          <a:xfrm>
            <a:off x="52578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6274" name="Rectangle 34"/>
          <p:cNvSpPr>
            <a:spLocks noChangeArrowheads="1"/>
          </p:cNvSpPr>
          <p:nvPr/>
        </p:nvSpPr>
        <p:spPr bwMode="auto">
          <a:xfrm>
            <a:off x="65532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6275" name="Line 35"/>
          <p:cNvSpPr>
            <a:spLocks noChangeShapeType="1"/>
          </p:cNvSpPr>
          <p:nvPr/>
        </p:nvSpPr>
        <p:spPr bwMode="auto">
          <a:xfrm>
            <a:off x="5715008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6276" name="Line 36"/>
          <p:cNvSpPr>
            <a:spLocks noChangeShapeType="1"/>
          </p:cNvSpPr>
          <p:nvPr/>
        </p:nvSpPr>
        <p:spPr bwMode="auto">
          <a:xfrm>
            <a:off x="70104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6277" name="Line 37"/>
          <p:cNvSpPr>
            <a:spLocks noChangeShapeType="1"/>
          </p:cNvSpPr>
          <p:nvPr/>
        </p:nvSpPr>
        <p:spPr bwMode="auto">
          <a:xfrm>
            <a:off x="59563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6278" name="Line 38"/>
          <p:cNvSpPr>
            <a:spLocks noChangeShapeType="1"/>
          </p:cNvSpPr>
          <p:nvPr/>
        </p:nvSpPr>
        <p:spPr bwMode="auto">
          <a:xfrm flipH="1">
            <a:off x="7010400" y="25622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6279" name="Text Box 39"/>
          <p:cNvSpPr txBox="1">
            <a:spLocks noChangeArrowheads="1"/>
          </p:cNvSpPr>
          <p:nvPr/>
        </p:nvSpPr>
        <p:spPr bwMode="auto">
          <a:xfrm>
            <a:off x="5340204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</a:rPr>
              <a:t>1</a:t>
            </a:r>
          </a:p>
        </p:txBody>
      </p:sp>
      <p:sp>
        <p:nvSpPr>
          <p:cNvPr id="266280" name="Text Box 40"/>
          <p:cNvSpPr txBox="1">
            <a:spLocks noChangeArrowheads="1"/>
          </p:cNvSpPr>
          <p:nvPr/>
        </p:nvSpPr>
        <p:spPr bwMode="auto">
          <a:xfrm>
            <a:off x="66221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6281" name="Line 41"/>
          <p:cNvSpPr>
            <a:spLocks noChangeShapeType="1"/>
          </p:cNvSpPr>
          <p:nvPr/>
        </p:nvSpPr>
        <p:spPr bwMode="auto">
          <a:xfrm>
            <a:off x="46482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82" name="Line 42"/>
          <p:cNvSpPr>
            <a:spLocks noChangeShapeType="1"/>
          </p:cNvSpPr>
          <p:nvPr/>
        </p:nvSpPr>
        <p:spPr bwMode="auto">
          <a:xfrm>
            <a:off x="4305300" y="2933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84" name="Line 44"/>
          <p:cNvSpPr>
            <a:spLocks noChangeShapeType="1"/>
          </p:cNvSpPr>
          <p:nvPr/>
        </p:nvSpPr>
        <p:spPr bwMode="auto">
          <a:xfrm flipH="1">
            <a:off x="5715000" y="11557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6285" name="Text Box 45"/>
          <p:cNvSpPr txBox="1">
            <a:spLocks noChangeArrowheads="1"/>
          </p:cNvSpPr>
          <p:nvPr/>
        </p:nvSpPr>
        <p:spPr bwMode="auto">
          <a:xfrm>
            <a:off x="1779588" y="1341437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bicon</a:t>
            </a:r>
            <a:r>
              <a:rPr lang="en-US" altLang="ko-KR" sz="2000" b="1" dirty="0">
                <a:latin typeface="Courier New" pitchFamily="49" charset="0"/>
              </a:rPr>
              <a:t>(3,4);</a:t>
            </a:r>
          </a:p>
        </p:txBody>
      </p:sp>
      <p:sp>
        <p:nvSpPr>
          <p:cNvPr id="266286" name="Freeform 46"/>
          <p:cNvSpPr>
            <a:spLocks/>
          </p:cNvSpPr>
          <p:nvPr/>
        </p:nvSpPr>
        <p:spPr bwMode="auto">
          <a:xfrm>
            <a:off x="4424363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87" name="Text Box 47"/>
          <p:cNvSpPr txBox="1">
            <a:spLocks noChangeArrowheads="1"/>
          </p:cNvSpPr>
          <p:nvPr/>
        </p:nvSpPr>
        <p:spPr bwMode="auto">
          <a:xfrm>
            <a:off x="4384675" y="5957888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bicon(0,-1)</a:t>
            </a:r>
          </a:p>
        </p:txBody>
      </p:sp>
      <p:sp>
        <p:nvSpPr>
          <p:cNvPr id="266288" name="Freeform 48"/>
          <p:cNvSpPr>
            <a:spLocks/>
          </p:cNvSpPr>
          <p:nvPr/>
        </p:nvSpPr>
        <p:spPr bwMode="auto">
          <a:xfrm>
            <a:off x="6564465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89" name="Text Box 49"/>
          <p:cNvSpPr txBox="1">
            <a:spLocks noChangeArrowheads="1"/>
          </p:cNvSpPr>
          <p:nvPr/>
        </p:nvSpPr>
        <p:spPr bwMode="auto">
          <a:xfrm>
            <a:off x="6943877" y="595788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(0,1)</a:t>
            </a:r>
          </a:p>
        </p:txBody>
      </p:sp>
      <p:sp>
        <p:nvSpPr>
          <p:cNvPr id="266290" name="Line 50"/>
          <p:cNvSpPr>
            <a:spLocks noChangeShapeType="1"/>
          </p:cNvSpPr>
          <p:nvPr/>
        </p:nvSpPr>
        <p:spPr bwMode="auto">
          <a:xfrm>
            <a:off x="1570856" y="2139628"/>
            <a:ext cx="539750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6291" name="Group 51"/>
          <p:cNvGrpSpPr>
            <a:grpSpLocks/>
          </p:cNvGrpSpPr>
          <p:nvPr/>
        </p:nvGrpSpPr>
        <p:grpSpPr bwMode="auto">
          <a:xfrm>
            <a:off x="1137469" y="947413"/>
            <a:ext cx="547687" cy="457792"/>
            <a:chOff x="2173" y="916"/>
            <a:chExt cx="205" cy="205"/>
          </a:xfrm>
        </p:grpSpPr>
        <p:sp>
          <p:nvSpPr>
            <p:cNvPr id="266292" name="Oval 52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293" name="Rectangle 53"/>
            <p:cNvSpPr>
              <a:spLocks noChangeArrowheads="1"/>
            </p:cNvSpPr>
            <p:nvPr/>
          </p:nvSpPr>
          <p:spPr bwMode="auto">
            <a:xfrm>
              <a:off x="2218" y="925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266294" name="Group 54"/>
          <p:cNvGrpSpPr>
            <a:grpSpLocks/>
          </p:cNvGrpSpPr>
          <p:nvPr/>
        </p:nvGrpSpPr>
        <p:grpSpPr bwMode="auto">
          <a:xfrm>
            <a:off x="1137469" y="1739578"/>
            <a:ext cx="547687" cy="463263"/>
            <a:chOff x="2173" y="1272"/>
            <a:chExt cx="205" cy="207"/>
          </a:xfrm>
        </p:grpSpPr>
        <p:sp>
          <p:nvSpPr>
            <p:cNvPr id="266295" name="Oval 55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296" name="Rectangle 56"/>
            <p:cNvSpPr>
              <a:spLocks noChangeArrowheads="1"/>
            </p:cNvSpPr>
            <p:nvPr/>
          </p:nvSpPr>
          <p:spPr bwMode="auto">
            <a:xfrm>
              <a:off x="2222" y="1300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66297" name="Group 57"/>
          <p:cNvGrpSpPr>
            <a:grpSpLocks/>
          </p:cNvGrpSpPr>
          <p:nvPr/>
        </p:nvGrpSpPr>
        <p:grpSpPr bwMode="auto">
          <a:xfrm>
            <a:off x="467544" y="2531742"/>
            <a:ext cx="550862" cy="468029"/>
            <a:chOff x="1924" y="1627"/>
            <a:chExt cx="205" cy="209"/>
          </a:xfrm>
        </p:grpSpPr>
        <p:sp>
          <p:nvSpPr>
            <p:cNvPr id="266298" name="Oval 58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299" name="Rectangle 59"/>
            <p:cNvSpPr>
              <a:spLocks noChangeArrowheads="1"/>
            </p:cNvSpPr>
            <p:nvPr/>
          </p:nvSpPr>
          <p:spPr bwMode="auto">
            <a:xfrm>
              <a:off x="1965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66300" name="Group 60"/>
          <p:cNvGrpSpPr>
            <a:grpSpLocks/>
          </p:cNvGrpSpPr>
          <p:nvPr/>
        </p:nvGrpSpPr>
        <p:grpSpPr bwMode="auto">
          <a:xfrm>
            <a:off x="1137469" y="3322315"/>
            <a:ext cx="547687" cy="466725"/>
            <a:chOff x="2173" y="1982"/>
            <a:chExt cx="205" cy="209"/>
          </a:xfrm>
        </p:grpSpPr>
        <p:sp>
          <p:nvSpPr>
            <p:cNvPr id="266301" name="Oval 61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02" name="Rectangle 62"/>
            <p:cNvSpPr>
              <a:spLocks noChangeArrowheads="1"/>
            </p:cNvSpPr>
            <p:nvPr/>
          </p:nvSpPr>
          <p:spPr bwMode="auto">
            <a:xfrm>
              <a:off x="2212" y="2013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66303" name="Line 63"/>
          <p:cNvSpPr>
            <a:spLocks noChangeShapeType="1"/>
          </p:cNvSpPr>
          <p:nvPr/>
        </p:nvSpPr>
        <p:spPr bwMode="auto">
          <a:xfrm>
            <a:off x="1412106" y="1414140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04" name="Line 64"/>
          <p:cNvSpPr>
            <a:spLocks noChangeShapeType="1"/>
          </p:cNvSpPr>
          <p:nvPr/>
        </p:nvSpPr>
        <p:spPr bwMode="auto">
          <a:xfrm flipH="1">
            <a:off x="786631" y="2157090"/>
            <a:ext cx="449263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05" name="Line 65"/>
          <p:cNvSpPr>
            <a:spLocks noChangeShapeType="1"/>
          </p:cNvSpPr>
          <p:nvPr/>
        </p:nvSpPr>
        <p:spPr bwMode="auto">
          <a:xfrm flipH="1">
            <a:off x="1604194" y="2963540"/>
            <a:ext cx="4476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06" name="Line 66"/>
          <p:cNvSpPr>
            <a:spLocks noChangeShapeType="1"/>
          </p:cNvSpPr>
          <p:nvPr/>
        </p:nvSpPr>
        <p:spPr bwMode="auto">
          <a:xfrm>
            <a:off x="808856" y="2998465"/>
            <a:ext cx="409575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6307" name="Group 67"/>
          <p:cNvGrpSpPr>
            <a:grpSpLocks/>
          </p:cNvGrpSpPr>
          <p:nvPr/>
        </p:nvGrpSpPr>
        <p:grpSpPr bwMode="auto">
          <a:xfrm>
            <a:off x="1801044" y="2531742"/>
            <a:ext cx="554037" cy="468029"/>
            <a:chOff x="2421" y="1627"/>
            <a:chExt cx="206" cy="209"/>
          </a:xfrm>
        </p:grpSpPr>
        <p:sp>
          <p:nvSpPr>
            <p:cNvPr id="266308" name="Oval 68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09" name="Rectangle 69"/>
            <p:cNvSpPr>
              <a:spLocks noChangeArrowheads="1"/>
            </p:cNvSpPr>
            <p:nvPr/>
          </p:nvSpPr>
          <p:spPr bwMode="auto">
            <a:xfrm>
              <a:off x="2462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66310" name="Rectangle 70"/>
          <p:cNvSpPr>
            <a:spLocks noChangeArrowheads="1"/>
          </p:cNvSpPr>
          <p:nvPr/>
        </p:nvSpPr>
        <p:spPr bwMode="auto">
          <a:xfrm>
            <a:off x="3262313" y="41243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311" name="Line 71"/>
          <p:cNvSpPr>
            <a:spLocks noChangeShapeType="1"/>
          </p:cNvSpPr>
          <p:nvPr/>
        </p:nvSpPr>
        <p:spPr bwMode="auto">
          <a:xfrm>
            <a:off x="3262313" y="50196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12" name="Line 72"/>
          <p:cNvSpPr>
            <a:spLocks noChangeShapeType="1"/>
          </p:cNvSpPr>
          <p:nvPr/>
        </p:nvSpPr>
        <p:spPr bwMode="auto">
          <a:xfrm>
            <a:off x="3262313" y="5467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13" name="Line 73"/>
          <p:cNvSpPr>
            <a:spLocks noChangeShapeType="1"/>
          </p:cNvSpPr>
          <p:nvPr/>
        </p:nvSpPr>
        <p:spPr bwMode="auto">
          <a:xfrm>
            <a:off x="3262313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18" name="Line 78"/>
          <p:cNvSpPr>
            <a:spLocks noChangeShapeType="1"/>
          </p:cNvSpPr>
          <p:nvPr/>
        </p:nvSpPr>
        <p:spPr bwMode="auto">
          <a:xfrm>
            <a:off x="3262313" y="5902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20" name="Rectangle 80"/>
          <p:cNvSpPr>
            <a:spLocks noChangeArrowheads="1"/>
          </p:cNvSpPr>
          <p:nvPr/>
        </p:nvSpPr>
        <p:spPr bwMode="auto">
          <a:xfrm>
            <a:off x="2033588" y="41370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321" name="Line 81"/>
          <p:cNvSpPr>
            <a:spLocks noChangeShapeType="1"/>
          </p:cNvSpPr>
          <p:nvPr/>
        </p:nvSpPr>
        <p:spPr bwMode="auto">
          <a:xfrm>
            <a:off x="2033588" y="5032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22" name="Line 82"/>
          <p:cNvSpPr>
            <a:spLocks noChangeShapeType="1"/>
          </p:cNvSpPr>
          <p:nvPr/>
        </p:nvSpPr>
        <p:spPr bwMode="auto">
          <a:xfrm>
            <a:off x="2033588" y="5480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23" name="Line 83"/>
          <p:cNvSpPr>
            <a:spLocks noChangeShapeType="1"/>
          </p:cNvSpPr>
          <p:nvPr/>
        </p:nvSpPr>
        <p:spPr bwMode="auto">
          <a:xfrm>
            <a:off x="2033588" y="4584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28" name="Line 88"/>
          <p:cNvSpPr>
            <a:spLocks noChangeShapeType="1"/>
          </p:cNvSpPr>
          <p:nvPr/>
        </p:nvSpPr>
        <p:spPr bwMode="auto">
          <a:xfrm>
            <a:off x="2033588" y="59150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30" name="Text Box 90"/>
          <p:cNvSpPr txBox="1">
            <a:spLocks noChangeArrowheads="1"/>
          </p:cNvSpPr>
          <p:nvPr/>
        </p:nvSpPr>
        <p:spPr bwMode="auto">
          <a:xfrm>
            <a:off x="2017713" y="37846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low</a:t>
            </a:r>
          </a:p>
        </p:txBody>
      </p:sp>
      <p:sp>
        <p:nvSpPr>
          <p:cNvPr id="266331" name="Text Box 91"/>
          <p:cNvSpPr txBox="1">
            <a:spLocks noChangeArrowheads="1"/>
          </p:cNvSpPr>
          <p:nvPr/>
        </p:nvSpPr>
        <p:spPr bwMode="auto">
          <a:xfrm>
            <a:off x="3198813" y="3786188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 err="1">
                <a:latin typeface="Consolas" pitchFamily="49" charset="0"/>
              </a:rPr>
              <a:t>dfn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66332" name="Text Box 92"/>
          <p:cNvSpPr txBox="1">
            <a:spLocks noChangeArrowheads="1"/>
          </p:cNvSpPr>
          <p:nvPr/>
        </p:nvSpPr>
        <p:spPr bwMode="auto">
          <a:xfrm>
            <a:off x="3409950" y="46243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6333" name="Text Box 93"/>
          <p:cNvSpPr txBox="1">
            <a:spLocks noChangeArrowheads="1"/>
          </p:cNvSpPr>
          <p:nvPr/>
        </p:nvSpPr>
        <p:spPr bwMode="auto">
          <a:xfrm>
            <a:off x="3405188" y="41671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6334" name="Text Box 94"/>
          <p:cNvSpPr txBox="1">
            <a:spLocks noChangeArrowheads="1"/>
          </p:cNvSpPr>
          <p:nvPr/>
        </p:nvSpPr>
        <p:spPr bwMode="auto">
          <a:xfrm>
            <a:off x="3387725" y="50815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6336" name="Text Box 96"/>
          <p:cNvSpPr txBox="1">
            <a:spLocks noChangeArrowheads="1"/>
          </p:cNvSpPr>
          <p:nvPr/>
        </p:nvSpPr>
        <p:spPr bwMode="auto">
          <a:xfrm>
            <a:off x="3405188" y="59197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6337" name="Freeform 97"/>
          <p:cNvSpPr>
            <a:spLocks/>
          </p:cNvSpPr>
          <p:nvPr/>
        </p:nvSpPr>
        <p:spPr bwMode="auto">
          <a:xfrm>
            <a:off x="4424363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38" name="Freeform 98"/>
          <p:cNvSpPr>
            <a:spLocks/>
          </p:cNvSpPr>
          <p:nvPr/>
        </p:nvSpPr>
        <p:spPr bwMode="auto">
          <a:xfrm>
            <a:off x="6564465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40" name="Text Box 100"/>
          <p:cNvSpPr txBox="1">
            <a:spLocks noChangeArrowheads="1"/>
          </p:cNvSpPr>
          <p:nvPr/>
        </p:nvSpPr>
        <p:spPr bwMode="auto">
          <a:xfrm>
            <a:off x="2175523" y="5932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3</a:t>
            </a:r>
          </a:p>
        </p:txBody>
      </p:sp>
      <p:sp>
        <p:nvSpPr>
          <p:cNvPr id="266341" name="Text Box 101"/>
          <p:cNvSpPr txBox="1">
            <a:spLocks noChangeArrowheads="1"/>
          </p:cNvSpPr>
          <p:nvPr/>
        </p:nvSpPr>
        <p:spPr bwMode="auto">
          <a:xfrm>
            <a:off x="2175523" y="50561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6342" name="Text Box 102"/>
          <p:cNvSpPr txBox="1">
            <a:spLocks noChangeArrowheads="1"/>
          </p:cNvSpPr>
          <p:nvPr/>
        </p:nvSpPr>
        <p:spPr bwMode="auto">
          <a:xfrm>
            <a:off x="2175523" y="46370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6343" name="Text Box 103"/>
          <p:cNvSpPr txBox="1">
            <a:spLocks noChangeArrowheads="1"/>
          </p:cNvSpPr>
          <p:nvPr/>
        </p:nvSpPr>
        <p:spPr bwMode="auto">
          <a:xfrm>
            <a:off x="2175523" y="41417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6344" name="Text Box 104"/>
          <p:cNvSpPr txBox="1">
            <a:spLocks noChangeArrowheads="1"/>
          </p:cNvSpPr>
          <p:nvPr/>
        </p:nvSpPr>
        <p:spPr bwMode="auto">
          <a:xfrm>
            <a:off x="4213225" y="4005263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66345" name="Text Box 105"/>
          <p:cNvSpPr txBox="1">
            <a:spLocks noChangeArrowheads="1"/>
          </p:cNvSpPr>
          <p:nvPr/>
        </p:nvSpPr>
        <p:spPr bwMode="auto">
          <a:xfrm>
            <a:off x="6548590" y="4005263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sp>
        <p:nvSpPr>
          <p:cNvPr id="266346" name="Rectangle 106"/>
          <p:cNvSpPr>
            <a:spLocks noChangeArrowheads="1"/>
          </p:cNvSpPr>
          <p:nvPr/>
        </p:nvSpPr>
        <p:spPr bwMode="auto">
          <a:xfrm>
            <a:off x="65770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6347" name="Rectangle 107"/>
          <p:cNvSpPr>
            <a:spLocks noChangeArrowheads="1"/>
          </p:cNvSpPr>
          <p:nvPr/>
        </p:nvSpPr>
        <p:spPr bwMode="auto">
          <a:xfrm>
            <a:off x="78724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6348" name="Line 108"/>
          <p:cNvSpPr>
            <a:spLocks noChangeShapeType="1"/>
          </p:cNvSpPr>
          <p:nvPr/>
        </p:nvSpPr>
        <p:spPr bwMode="auto">
          <a:xfrm>
            <a:off x="70469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6349" name="Line 109"/>
          <p:cNvSpPr>
            <a:spLocks noChangeShapeType="1"/>
          </p:cNvSpPr>
          <p:nvPr/>
        </p:nvSpPr>
        <p:spPr bwMode="auto">
          <a:xfrm>
            <a:off x="83296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6350" name="Line 110"/>
          <p:cNvSpPr>
            <a:spLocks noChangeShapeType="1"/>
          </p:cNvSpPr>
          <p:nvPr/>
        </p:nvSpPr>
        <p:spPr bwMode="auto">
          <a:xfrm>
            <a:off x="7275513" y="181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6351" name="Line 111"/>
          <p:cNvSpPr>
            <a:spLocks noChangeShapeType="1"/>
          </p:cNvSpPr>
          <p:nvPr/>
        </p:nvSpPr>
        <p:spPr bwMode="auto">
          <a:xfrm flipH="1">
            <a:off x="8329613" y="1624013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6352" name="Text Box 112"/>
          <p:cNvSpPr txBox="1">
            <a:spLocks noChangeArrowheads="1"/>
          </p:cNvSpPr>
          <p:nvPr/>
        </p:nvSpPr>
        <p:spPr bwMode="auto">
          <a:xfrm>
            <a:off x="66285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6353" name="Text Box 113"/>
          <p:cNvSpPr txBox="1">
            <a:spLocks noChangeArrowheads="1"/>
          </p:cNvSpPr>
          <p:nvPr/>
        </p:nvSpPr>
        <p:spPr bwMode="auto">
          <a:xfrm>
            <a:off x="79239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6354" name="Rectangle 114"/>
          <p:cNvSpPr>
            <a:spLocks noChangeArrowheads="1"/>
          </p:cNvSpPr>
          <p:nvPr/>
        </p:nvSpPr>
        <p:spPr bwMode="auto">
          <a:xfrm>
            <a:off x="5257800" y="16112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6355" name="Line 115"/>
          <p:cNvSpPr>
            <a:spLocks noChangeShapeType="1"/>
          </p:cNvSpPr>
          <p:nvPr/>
        </p:nvSpPr>
        <p:spPr bwMode="auto">
          <a:xfrm>
            <a:off x="5753108" y="16192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6356" name="Text Box 116"/>
          <p:cNvSpPr txBox="1">
            <a:spLocks noChangeArrowheads="1"/>
          </p:cNvSpPr>
          <p:nvPr/>
        </p:nvSpPr>
        <p:spPr bwMode="auto">
          <a:xfrm>
            <a:off x="5378304" y="16827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6357" name="Line 117"/>
          <p:cNvSpPr>
            <a:spLocks noChangeShapeType="1"/>
          </p:cNvSpPr>
          <p:nvPr/>
        </p:nvSpPr>
        <p:spPr bwMode="auto">
          <a:xfrm>
            <a:off x="5905500" y="1836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6358" name="Text Box 118"/>
          <p:cNvSpPr txBox="1">
            <a:spLocks noChangeArrowheads="1"/>
          </p:cNvSpPr>
          <p:nvPr/>
        </p:nvSpPr>
        <p:spPr bwMode="auto">
          <a:xfrm>
            <a:off x="4384675" y="5661025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bicon(1, 0)</a:t>
            </a:r>
          </a:p>
        </p:txBody>
      </p:sp>
      <p:sp>
        <p:nvSpPr>
          <p:cNvPr id="266359" name="Text Box 119"/>
          <p:cNvSpPr txBox="1">
            <a:spLocks noChangeArrowheads="1"/>
          </p:cNvSpPr>
          <p:nvPr/>
        </p:nvSpPr>
        <p:spPr bwMode="auto">
          <a:xfrm>
            <a:off x="6943877" y="5675313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(1,2)</a:t>
            </a:r>
          </a:p>
        </p:txBody>
      </p:sp>
      <p:sp>
        <p:nvSpPr>
          <p:cNvPr id="266360" name="Text Box 120"/>
          <p:cNvSpPr txBox="1">
            <a:spLocks noChangeArrowheads="1"/>
          </p:cNvSpPr>
          <p:nvPr/>
        </p:nvSpPr>
        <p:spPr bwMode="auto">
          <a:xfrm>
            <a:off x="6943877" y="536733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(2,4)</a:t>
            </a:r>
          </a:p>
        </p:txBody>
      </p:sp>
      <p:sp>
        <p:nvSpPr>
          <p:cNvPr id="266361" name="Text Box 121"/>
          <p:cNvSpPr txBox="1">
            <a:spLocks noChangeArrowheads="1"/>
          </p:cNvSpPr>
          <p:nvPr/>
        </p:nvSpPr>
        <p:spPr bwMode="auto">
          <a:xfrm>
            <a:off x="4384675" y="5300663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bicon(2, 1)</a:t>
            </a:r>
          </a:p>
        </p:txBody>
      </p:sp>
      <p:sp>
        <p:nvSpPr>
          <p:cNvPr id="266362" name="Line 122"/>
          <p:cNvSpPr>
            <a:spLocks noChangeShapeType="1"/>
          </p:cNvSpPr>
          <p:nvPr/>
        </p:nvSpPr>
        <p:spPr bwMode="auto">
          <a:xfrm>
            <a:off x="4643438" y="31797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363" name="Text Box 123"/>
          <p:cNvSpPr txBox="1">
            <a:spLocks noChangeArrowheads="1"/>
          </p:cNvSpPr>
          <p:nvPr/>
        </p:nvSpPr>
        <p:spPr bwMode="auto">
          <a:xfrm>
            <a:off x="6943877" y="501332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(4,3)</a:t>
            </a:r>
          </a:p>
        </p:txBody>
      </p:sp>
      <p:sp>
        <p:nvSpPr>
          <p:cNvPr id="266364" name="Text Box 124"/>
          <p:cNvSpPr txBox="1">
            <a:spLocks noChangeArrowheads="1"/>
          </p:cNvSpPr>
          <p:nvPr/>
        </p:nvSpPr>
        <p:spPr bwMode="auto">
          <a:xfrm>
            <a:off x="4384675" y="4946650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bicon</a:t>
            </a:r>
            <a:r>
              <a:rPr lang="en-US" altLang="ko-KR" dirty="0">
                <a:latin typeface="Consolas" pitchFamily="49" charset="0"/>
              </a:rPr>
              <a:t>(4, 2)</a:t>
            </a:r>
          </a:p>
        </p:txBody>
      </p:sp>
      <p:sp>
        <p:nvSpPr>
          <p:cNvPr id="266365" name="Text Box 125"/>
          <p:cNvSpPr txBox="1">
            <a:spLocks noChangeArrowheads="1"/>
          </p:cNvSpPr>
          <p:nvPr/>
        </p:nvSpPr>
        <p:spPr bwMode="auto">
          <a:xfrm>
            <a:off x="162620" y="5445125"/>
            <a:ext cx="944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3300"/>
                </a:solidFill>
                <a:latin typeface="Consolas" pitchFamily="49" charset="0"/>
              </a:rPr>
              <a:t>dfn</a:t>
            </a:r>
            <a:r>
              <a:rPr lang="en-US" altLang="ko-KR" dirty="0">
                <a:solidFill>
                  <a:srgbClr val="FF3300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266366" name="Freeform 126"/>
          <p:cNvSpPr>
            <a:spLocks/>
          </p:cNvSpPr>
          <p:nvPr/>
        </p:nvSpPr>
        <p:spPr bwMode="auto">
          <a:xfrm>
            <a:off x="1044575" y="5503863"/>
            <a:ext cx="1223963" cy="3693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227" y="54"/>
              </a:cxn>
              <a:cxn ang="0">
                <a:pos x="454" y="8"/>
              </a:cxn>
              <a:cxn ang="0">
                <a:pos x="771" y="99"/>
              </a:cxn>
            </a:cxnLst>
            <a:rect l="0" t="0" r="r" b="b"/>
            <a:pathLst>
              <a:path w="771" h="99">
                <a:moveTo>
                  <a:pt x="0" y="54"/>
                </a:moveTo>
                <a:cubicBezTo>
                  <a:pt x="75" y="58"/>
                  <a:pt x="151" y="62"/>
                  <a:pt x="227" y="54"/>
                </a:cubicBezTo>
                <a:cubicBezTo>
                  <a:pt x="303" y="46"/>
                  <a:pt x="363" y="0"/>
                  <a:pt x="454" y="8"/>
                </a:cubicBezTo>
                <a:cubicBezTo>
                  <a:pt x="545" y="16"/>
                  <a:pt x="658" y="57"/>
                  <a:pt x="771" y="99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3795074" y="12541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0" name="Text Box 8"/>
          <p:cNvSpPr txBox="1">
            <a:spLocks noChangeArrowheads="1"/>
          </p:cNvSpPr>
          <p:nvPr/>
        </p:nvSpPr>
        <p:spPr bwMode="auto">
          <a:xfrm>
            <a:off x="3814124" y="17303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3" name="Text Box 9"/>
          <p:cNvSpPr txBox="1">
            <a:spLocks noChangeArrowheads="1"/>
          </p:cNvSpPr>
          <p:nvPr/>
        </p:nvSpPr>
        <p:spPr bwMode="auto">
          <a:xfrm>
            <a:off x="3795074" y="217805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3795074" y="26257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5" name="Text Box 43"/>
          <p:cNvSpPr txBox="1">
            <a:spLocks noChangeArrowheads="1"/>
          </p:cNvSpPr>
          <p:nvPr/>
        </p:nvSpPr>
        <p:spPr bwMode="auto">
          <a:xfrm>
            <a:off x="3795074" y="30226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6" name="Text Box 84"/>
          <p:cNvSpPr txBox="1">
            <a:spLocks noChangeArrowheads="1"/>
          </p:cNvSpPr>
          <p:nvPr/>
        </p:nvSpPr>
        <p:spPr bwMode="auto">
          <a:xfrm>
            <a:off x="2771800" y="42210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7" name="Text Box 86"/>
          <p:cNvSpPr txBox="1">
            <a:spLocks noChangeArrowheads="1"/>
          </p:cNvSpPr>
          <p:nvPr/>
        </p:nvSpPr>
        <p:spPr bwMode="auto">
          <a:xfrm>
            <a:off x="2771800" y="514501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8" name="Text Box 87"/>
          <p:cNvSpPr txBox="1">
            <a:spLocks noChangeArrowheads="1"/>
          </p:cNvSpPr>
          <p:nvPr/>
        </p:nvSpPr>
        <p:spPr bwMode="auto">
          <a:xfrm>
            <a:off x="2771800" y="55926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9" name="Text Box 89"/>
          <p:cNvSpPr txBox="1">
            <a:spLocks noChangeArrowheads="1"/>
          </p:cNvSpPr>
          <p:nvPr/>
        </p:nvSpPr>
        <p:spPr bwMode="auto">
          <a:xfrm>
            <a:off x="2771800" y="598956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0" name="Text Box 85"/>
          <p:cNvSpPr txBox="1">
            <a:spLocks noChangeArrowheads="1"/>
          </p:cNvSpPr>
          <p:nvPr/>
        </p:nvSpPr>
        <p:spPr bwMode="auto">
          <a:xfrm>
            <a:off x="2771800" y="4670351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1" name="Text Box 84"/>
          <p:cNvSpPr txBox="1">
            <a:spLocks noChangeArrowheads="1"/>
          </p:cNvSpPr>
          <p:nvPr/>
        </p:nvSpPr>
        <p:spPr bwMode="auto">
          <a:xfrm>
            <a:off x="1515868" y="414908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2" name="Text Box 86"/>
          <p:cNvSpPr txBox="1">
            <a:spLocks noChangeArrowheads="1"/>
          </p:cNvSpPr>
          <p:nvPr/>
        </p:nvSpPr>
        <p:spPr bwMode="auto">
          <a:xfrm>
            <a:off x="1515868" y="507300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3" name="Text Box 87"/>
          <p:cNvSpPr txBox="1">
            <a:spLocks noChangeArrowheads="1"/>
          </p:cNvSpPr>
          <p:nvPr/>
        </p:nvSpPr>
        <p:spPr bwMode="auto">
          <a:xfrm>
            <a:off x="1515868" y="552068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4" name="Text Box 89"/>
          <p:cNvSpPr txBox="1">
            <a:spLocks noChangeArrowheads="1"/>
          </p:cNvSpPr>
          <p:nvPr/>
        </p:nvSpPr>
        <p:spPr bwMode="auto">
          <a:xfrm>
            <a:off x="1515868" y="591755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5" name="Text Box 85"/>
          <p:cNvSpPr txBox="1">
            <a:spLocks noChangeArrowheads="1"/>
          </p:cNvSpPr>
          <p:nvPr/>
        </p:nvSpPr>
        <p:spPr bwMode="auto">
          <a:xfrm>
            <a:off x="1515868" y="459834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6" name="Text Box 95"/>
          <p:cNvSpPr txBox="1">
            <a:spLocks noChangeArrowheads="1"/>
          </p:cNvSpPr>
          <p:nvPr/>
        </p:nvSpPr>
        <p:spPr bwMode="auto">
          <a:xfrm>
            <a:off x="3325818" y="5491832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147" name="Text Box 99"/>
          <p:cNvSpPr txBox="1">
            <a:spLocks noChangeArrowheads="1"/>
          </p:cNvSpPr>
          <p:nvPr/>
        </p:nvSpPr>
        <p:spPr bwMode="auto">
          <a:xfrm>
            <a:off x="2104991" y="5504532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-1</a:t>
            </a:r>
          </a:p>
        </p:txBody>
      </p:sp>
      <p:sp>
        <p:nvSpPr>
          <p:cNvPr id="266335" name="Text Box 95"/>
          <p:cNvSpPr txBox="1">
            <a:spLocks noChangeArrowheads="1"/>
          </p:cNvSpPr>
          <p:nvPr/>
        </p:nvSpPr>
        <p:spPr bwMode="auto">
          <a:xfrm>
            <a:off x="3405188" y="5500688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4</a:t>
            </a:r>
          </a:p>
        </p:txBody>
      </p:sp>
      <p:sp>
        <p:nvSpPr>
          <p:cNvPr id="266339" name="Text Box 99"/>
          <p:cNvSpPr txBox="1">
            <a:spLocks noChangeArrowheads="1"/>
          </p:cNvSpPr>
          <p:nvPr/>
        </p:nvSpPr>
        <p:spPr bwMode="auto">
          <a:xfrm>
            <a:off x="2175523" y="5516563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4</a:t>
            </a:r>
          </a:p>
        </p:txBody>
      </p:sp>
      <p:sp>
        <p:nvSpPr>
          <p:cNvPr id="148" name="Text Box 124"/>
          <p:cNvSpPr txBox="1">
            <a:spLocks noChangeArrowheads="1"/>
          </p:cNvSpPr>
          <p:nvPr/>
        </p:nvSpPr>
        <p:spPr bwMode="auto">
          <a:xfrm>
            <a:off x="4384675" y="4613732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itchFamily="49" charset="0"/>
              </a:rPr>
              <a:t>bicon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(3, 4)</a:t>
            </a:r>
          </a:p>
        </p:txBody>
      </p:sp>
      <p:sp>
        <p:nvSpPr>
          <p:cNvPr id="149" name="Text Box 99"/>
          <p:cNvSpPr txBox="1">
            <a:spLocks noChangeArrowheads="1"/>
          </p:cNvSpPr>
          <p:nvPr/>
        </p:nvSpPr>
        <p:spPr bwMode="auto">
          <a:xfrm>
            <a:off x="2175523" y="5507098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150" name="Text Box 123"/>
          <p:cNvSpPr txBox="1">
            <a:spLocks noChangeArrowheads="1"/>
          </p:cNvSpPr>
          <p:nvPr/>
        </p:nvSpPr>
        <p:spPr bwMode="auto">
          <a:xfrm>
            <a:off x="6943877" y="4682154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(3,1)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Example of Finding </a:t>
            </a:r>
            <a:r>
              <a:rPr lang="en-US" altLang="ko-KR" sz="2400" dirty="0" err="1"/>
              <a:t>Biconnected</a:t>
            </a:r>
            <a:r>
              <a:rPr lang="en-US" altLang="ko-KR" sz="2400" dirty="0"/>
              <a:t> Components(8)</a:t>
            </a:r>
            <a:endParaRPr lang="ko-KR" altLang="en-US" sz="2400" dirty="0"/>
          </a:p>
        </p:txBody>
      </p:sp>
      <p:sp>
        <p:nvSpPr>
          <p:cNvPr id="12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ADEFF11-B63C-4266-B9F6-FAF6CCF753DD}" type="slidenum">
              <a:rPr lang="en-US" altLang="ko-KR" smtClean="0"/>
              <a:pPr/>
              <a:t>61</a:t>
            </a:fld>
            <a:r>
              <a:rPr lang="en-US" altLang="ko-KR"/>
              <a:t> -</a:t>
            </a:r>
          </a:p>
        </p:txBody>
      </p:sp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4305300" y="1155700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7267" name="Line 3"/>
          <p:cNvSpPr>
            <a:spLocks noChangeShapeType="1"/>
          </p:cNvSpPr>
          <p:nvPr/>
        </p:nvSpPr>
        <p:spPr bwMode="auto">
          <a:xfrm>
            <a:off x="4305300" y="2051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4305300" y="2498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>
            <a:off x="4305300" y="160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4216122" y="8382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5257800" y="11477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52578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65532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278" name="Line 14"/>
          <p:cNvSpPr>
            <a:spLocks noChangeShapeType="1"/>
          </p:cNvSpPr>
          <p:nvPr/>
        </p:nvSpPr>
        <p:spPr bwMode="auto">
          <a:xfrm>
            <a:off x="5715000" y="11557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279" name="Line 15"/>
          <p:cNvSpPr>
            <a:spLocks noChangeShapeType="1"/>
          </p:cNvSpPr>
          <p:nvPr/>
        </p:nvSpPr>
        <p:spPr bwMode="auto">
          <a:xfrm>
            <a:off x="57277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280" name="Line 16"/>
          <p:cNvSpPr>
            <a:spLocks noChangeShapeType="1"/>
          </p:cNvSpPr>
          <p:nvPr/>
        </p:nvSpPr>
        <p:spPr bwMode="auto">
          <a:xfrm>
            <a:off x="70104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281" name="Line 17"/>
          <p:cNvSpPr>
            <a:spLocks noChangeShapeType="1"/>
          </p:cNvSpPr>
          <p:nvPr/>
        </p:nvSpPr>
        <p:spPr bwMode="auto">
          <a:xfrm>
            <a:off x="4648200" y="1347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282" name="Line 18"/>
          <p:cNvSpPr>
            <a:spLocks noChangeShapeType="1"/>
          </p:cNvSpPr>
          <p:nvPr/>
        </p:nvSpPr>
        <p:spPr bwMode="auto">
          <a:xfrm>
            <a:off x="5956300" y="3201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283" name="Line 19"/>
          <p:cNvSpPr>
            <a:spLocks noChangeShapeType="1"/>
          </p:cNvSpPr>
          <p:nvPr/>
        </p:nvSpPr>
        <p:spPr bwMode="auto">
          <a:xfrm flipH="1">
            <a:off x="7010400" y="3009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284" name="Text Box 20"/>
          <p:cNvSpPr txBox="1">
            <a:spLocks noChangeArrowheads="1"/>
          </p:cNvSpPr>
          <p:nvPr/>
        </p:nvSpPr>
        <p:spPr bwMode="auto">
          <a:xfrm>
            <a:off x="5314804" y="12192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67285" name="Text Box 21"/>
          <p:cNvSpPr txBox="1">
            <a:spLocks noChangeArrowheads="1"/>
          </p:cNvSpPr>
          <p:nvPr/>
        </p:nvSpPr>
        <p:spPr bwMode="auto">
          <a:xfrm>
            <a:off x="5315598" y="2996952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6610998" y="30226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7287" name="Line 23"/>
          <p:cNvSpPr>
            <a:spLocks noChangeShapeType="1"/>
          </p:cNvSpPr>
          <p:nvPr/>
        </p:nvSpPr>
        <p:spPr bwMode="auto">
          <a:xfrm>
            <a:off x="4648200" y="1858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288" name="Rectangle 24"/>
          <p:cNvSpPr>
            <a:spLocks noChangeArrowheads="1"/>
          </p:cNvSpPr>
          <p:nvPr/>
        </p:nvSpPr>
        <p:spPr bwMode="auto">
          <a:xfrm>
            <a:off x="52578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289" name="Rectangle 25"/>
          <p:cNvSpPr>
            <a:spLocks noChangeArrowheads="1"/>
          </p:cNvSpPr>
          <p:nvPr/>
        </p:nvSpPr>
        <p:spPr bwMode="auto">
          <a:xfrm>
            <a:off x="65532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290" name="Line 26"/>
          <p:cNvSpPr>
            <a:spLocks noChangeShapeType="1"/>
          </p:cNvSpPr>
          <p:nvPr/>
        </p:nvSpPr>
        <p:spPr bwMode="auto">
          <a:xfrm>
            <a:off x="57150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291" name="Line 27"/>
          <p:cNvSpPr>
            <a:spLocks noChangeShapeType="1"/>
          </p:cNvSpPr>
          <p:nvPr/>
        </p:nvSpPr>
        <p:spPr bwMode="auto">
          <a:xfrm>
            <a:off x="70231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292" name="Line 28"/>
          <p:cNvSpPr>
            <a:spLocks noChangeShapeType="1"/>
          </p:cNvSpPr>
          <p:nvPr/>
        </p:nvSpPr>
        <p:spPr bwMode="auto">
          <a:xfrm>
            <a:off x="59436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293" name="Line 29"/>
          <p:cNvSpPr>
            <a:spLocks noChangeShapeType="1"/>
          </p:cNvSpPr>
          <p:nvPr/>
        </p:nvSpPr>
        <p:spPr bwMode="auto">
          <a:xfrm flipH="1">
            <a:off x="7010400" y="2120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294" name="Text Box 30"/>
          <p:cNvSpPr txBox="1">
            <a:spLocks noChangeArrowheads="1"/>
          </p:cNvSpPr>
          <p:nvPr/>
        </p:nvSpPr>
        <p:spPr bwMode="auto">
          <a:xfrm>
            <a:off x="5314010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7295" name="Text Box 31"/>
          <p:cNvSpPr txBox="1">
            <a:spLocks noChangeArrowheads="1"/>
          </p:cNvSpPr>
          <p:nvPr/>
        </p:nvSpPr>
        <p:spPr bwMode="auto">
          <a:xfrm>
            <a:off x="6610204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67296" name="Line 32"/>
          <p:cNvSpPr>
            <a:spLocks noChangeShapeType="1"/>
          </p:cNvSpPr>
          <p:nvPr/>
        </p:nvSpPr>
        <p:spPr bwMode="auto">
          <a:xfrm>
            <a:off x="46482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297" name="Rectangle 33"/>
          <p:cNvSpPr>
            <a:spLocks noChangeArrowheads="1"/>
          </p:cNvSpPr>
          <p:nvPr/>
        </p:nvSpPr>
        <p:spPr bwMode="auto">
          <a:xfrm>
            <a:off x="52578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298" name="Rectangle 34"/>
          <p:cNvSpPr>
            <a:spLocks noChangeArrowheads="1"/>
          </p:cNvSpPr>
          <p:nvPr/>
        </p:nvSpPr>
        <p:spPr bwMode="auto">
          <a:xfrm>
            <a:off x="65532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299" name="Line 35"/>
          <p:cNvSpPr>
            <a:spLocks noChangeShapeType="1"/>
          </p:cNvSpPr>
          <p:nvPr/>
        </p:nvSpPr>
        <p:spPr bwMode="auto">
          <a:xfrm>
            <a:off x="57277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00" name="Line 36"/>
          <p:cNvSpPr>
            <a:spLocks noChangeShapeType="1"/>
          </p:cNvSpPr>
          <p:nvPr/>
        </p:nvSpPr>
        <p:spPr bwMode="auto">
          <a:xfrm>
            <a:off x="70104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01" name="Line 37"/>
          <p:cNvSpPr>
            <a:spLocks noChangeShapeType="1"/>
          </p:cNvSpPr>
          <p:nvPr/>
        </p:nvSpPr>
        <p:spPr bwMode="auto">
          <a:xfrm>
            <a:off x="59563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02" name="Line 38"/>
          <p:cNvSpPr>
            <a:spLocks noChangeShapeType="1"/>
          </p:cNvSpPr>
          <p:nvPr/>
        </p:nvSpPr>
        <p:spPr bwMode="auto">
          <a:xfrm flipH="1">
            <a:off x="7010400" y="25622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03" name="Text Box 39"/>
          <p:cNvSpPr txBox="1">
            <a:spLocks noChangeArrowheads="1"/>
          </p:cNvSpPr>
          <p:nvPr/>
        </p:nvSpPr>
        <p:spPr bwMode="auto">
          <a:xfrm>
            <a:off x="5314804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67304" name="Text Box 40"/>
          <p:cNvSpPr txBox="1">
            <a:spLocks noChangeArrowheads="1"/>
          </p:cNvSpPr>
          <p:nvPr/>
        </p:nvSpPr>
        <p:spPr bwMode="auto">
          <a:xfrm>
            <a:off x="6628460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7305" name="Line 41"/>
          <p:cNvSpPr>
            <a:spLocks noChangeShapeType="1"/>
          </p:cNvSpPr>
          <p:nvPr/>
        </p:nvSpPr>
        <p:spPr bwMode="auto">
          <a:xfrm>
            <a:off x="46482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06" name="Line 42"/>
          <p:cNvSpPr>
            <a:spLocks noChangeShapeType="1"/>
          </p:cNvSpPr>
          <p:nvPr/>
        </p:nvSpPr>
        <p:spPr bwMode="auto">
          <a:xfrm>
            <a:off x="4305300" y="2933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08" name="Line 44"/>
          <p:cNvSpPr>
            <a:spLocks noChangeShapeType="1"/>
          </p:cNvSpPr>
          <p:nvPr/>
        </p:nvSpPr>
        <p:spPr bwMode="auto">
          <a:xfrm flipH="1">
            <a:off x="5715000" y="11557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09" name="Text Box 45"/>
          <p:cNvSpPr txBox="1">
            <a:spLocks noChangeArrowheads="1"/>
          </p:cNvSpPr>
          <p:nvPr/>
        </p:nvSpPr>
        <p:spPr bwMode="auto">
          <a:xfrm>
            <a:off x="1729036" y="1468438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bicon</a:t>
            </a:r>
            <a:r>
              <a:rPr lang="en-US" altLang="ko-KR" sz="2000" b="1" dirty="0">
                <a:latin typeface="Courier New" pitchFamily="49" charset="0"/>
              </a:rPr>
              <a:t>(4,2);</a:t>
            </a:r>
          </a:p>
        </p:txBody>
      </p:sp>
      <p:sp>
        <p:nvSpPr>
          <p:cNvPr id="267310" name="Freeform 46"/>
          <p:cNvSpPr>
            <a:spLocks/>
          </p:cNvSpPr>
          <p:nvPr/>
        </p:nvSpPr>
        <p:spPr bwMode="auto">
          <a:xfrm>
            <a:off x="4422775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11" name="Text Box 47"/>
          <p:cNvSpPr txBox="1">
            <a:spLocks noChangeArrowheads="1"/>
          </p:cNvSpPr>
          <p:nvPr/>
        </p:nvSpPr>
        <p:spPr bwMode="auto">
          <a:xfrm>
            <a:off x="4364830" y="6029325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bicon(0,-1)</a:t>
            </a:r>
          </a:p>
        </p:txBody>
      </p:sp>
      <p:sp>
        <p:nvSpPr>
          <p:cNvPr id="267312" name="Freeform 48"/>
          <p:cNvSpPr>
            <a:spLocks/>
          </p:cNvSpPr>
          <p:nvPr/>
        </p:nvSpPr>
        <p:spPr bwMode="auto">
          <a:xfrm>
            <a:off x="6564465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13" name="Text Box 49"/>
          <p:cNvSpPr txBox="1">
            <a:spLocks noChangeArrowheads="1"/>
          </p:cNvSpPr>
          <p:nvPr/>
        </p:nvSpPr>
        <p:spPr bwMode="auto">
          <a:xfrm>
            <a:off x="6943878" y="602932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(0,1)</a:t>
            </a:r>
          </a:p>
        </p:txBody>
      </p:sp>
      <p:sp>
        <p:nvSpPr>
          <p:cNvPr id="267314" name="Line 50"/>
          <p:cNvSpPr>
            <a:spLocks noChangeShapeType="1"/>
          </p:cNvSpPr>
          <p:nvPr/>
        </p:nvSpPr>
        <p:spPr bwMode="auto">
          <a:xfrm>
            <a:off x="1498848" y="2139628"/>
            <a:ext cx="539750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7315" name="Group 51"/>
          <p:cNvGrpSpPr>
            <a:grpSpLocks/>
          </p:cNvGrpSpPr>
          <p:nvPr/>
        </p:nvGrpSpPr>
        <p:grpSpPr bwMode="auto">
          <a:xfrm>
            <a:off x="1065461" y="947415"/>
            <a:ext cx="547687" cy="466725"/>
            <a:chOff x="2173" y="916"/>
            <a:chExt cx="205" cy="209"/>
          </a:xfrm>
        </p:grpSpPr>
        <p:sp>
          <p:nvSpPr>
            <p:cNvPr id="267316" name="Oval 52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17" name="Rectangle 53"/>
            <p:cNvSpPr>
              <a:spLocks noChangeArrowheads="1"/>
            </p:cNvSpPr>
            <p:nvPr/>
          </p:nvSpPr>
          <p:spPr bwMode="auto">
            <a:xfrm>
              <a:off x="2212" y="947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267318" name="Group 54"/>
          <p:cNvGrpSpPr>
            <a:grpSpLocks/>
          </p:cNvGrpSpPr>
          <p:nvPr/>
        </p:nvGrpSpPr>
        <p:grpSpPr bwMode="auto">
          <a:xfrm>
            <a:off x="1065461" y="1739578"/>
            <a:ext cx="547687" cy="463263"/>
            <a:chOff x="2173" y="1272"/>
            <a:chExt cx="205" cy="207"/>
          </a:xfrm>
        </p:grpSpPr>
        <p:sp>
          <p:nvSpPr>
            <p:cNvPr id="267319" name="Oval 55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20" name="Rectangle 56"/>
            <p:cNvSpPr>
              <a:spLocks noChangeArrowheads="1"/>
            </p:cNvSpPr>
            <p:nvPr/>
          </p:nvSpPr>
          <p:spPr bwMode="auto">
            <a:xfrm>
              <a:off x="2222" y="1300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67321" name="Group 57"/>
          <p:cNvGrpSpPr>
            <a:grpSpLocks/>
          </p:cNvGrpSpPr>
          <p:nvPr/>
        </p:nvGrpSpPr>
        <p:grpSpPr bwMode="auto">
          <a:xfrm>
            <a:off x="395536" y="2531742"/>
            <a:ext cx="550862" cy="468029"/>
            <a:chOff x="1924" y="1627"/>
            <a:chExt cx="205" cy="209"/>
          </a:xfrm>
        </p:grpSpPr>
        <p:sp>
          <p:nvSpPr>
            <p:cNvPr id="267322" name="Oval 58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23" name="Rectangle 59"/>
            <p:cNvSpPr>
              <a:spLocks noChangeArrowheads="1"/>
            </p:cNvSpPr>
            <p:nvPr/>
          </p:nvSpPr>
          <p:spPr bwMode="auto">
            <a:xfrm>
              <a:off x="1965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67324" name="Group 60"/>
          <p:cNvGrpSpPr>
            <a:grpSpLocks/>
          </p:cNvGrpSpPr>
          <p:nvPr/>
        </p:nvGrpSpPr>
        <p:grpSpPr bwMode="auto">
          <a:xfrm>
            <a:off x="1065461" y="3322315"/>
            <a:ext cx="547687" cy="466725"/>
            <a:chOff x="2173" y="1982"/>
            <a:chExt cx="205" cy="209"/>
          </a:xfrm>
        </p:grpSpPr>
        <p:sp>
          <p:nvSpPr>
            <p:cNvPr id="267325" name="Oval 61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26" name="Rectangle 62"/>
            <p:cNvSpPr>
              <a:spLocks noChangeArrowheads="1"/>
            </p:cNvSpPr>
            <p:nvPr/>
          </p:nvSpPr>
          <p:spPr bwMode="auto">
            <a:xfrm>
              <a:off x="2212" y="2013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67327" name="Line 63"/>
          <p:cNvSpPr>
            <a:spLocks noChangeShapeType="1"/>
          </p:cNvSpPr>
          <p:nvPr/>
        </p:nvSpPr>
        <p:spPr bwMode="auto">
          <a:xfrm>
            <a:off x="1340098" y="1414140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328" name="Line 64"/>
          <p:cNvSpPr>
            <a:spLocks noChangeShapeType="1"/>
          </p:cNvSpPr>
          <p:nvPr/>
        </p:nvSpPr>
        <p:spPr bwMode="auto">
          <a:xfrm flipH="1">
            <a:off x="714623" y="2157090"/>
            <a:ext cx="449263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329" name="Line 65"/>
          <p:cNvSpPr>
            <a:spLocks noChangeShapeType="1"/>
          </p:cNvSpPr>
          <p:nvPr/>
        </p:nvSpPr>
        <p:spPr bwMode="auto">
          <a:xfrm flipH="1">
            <a:off x="1532186" y="2963540"/>
            <a:ext cx="4476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330" name="Line 66"/>
          <p:cNvSpPr>
            <a:spLocks noChangeShapeType="1"/>
          </p:cNvSpPr>
          <p:nvPr/>
        </p:nvSpPr>
        <p:spPr bwMode="auto">
          <a:xfrm>
            <a:off x="736848" y="2998465"/>
            <a:ext cx="409575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7331" name="Group 67"/>
          <p:cNvGrpSpPr>
            <a:grpSpLocks/>
          </p:cNvGrpSpPr>
          <p:nvPr/>
        </p:nvGrpSpPr>
        <p:grpSpPr bwMode="auto">
          <a:xfrm>
            <a:off x="1729036" y="2531742"/>
            <a:ext cx="554037" cy="468029"/>
            <a:chOff x="2421" y="1627"/>
            <a:chExt cx="206" cy="209"/>
          </a:xfrm>
        </p:grpSpPr>
        <p:sp>
          <p:nvSpPr>
            <p:cNvPr id="267332" name="Oval 68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33" name="Rectangle 69"/>
            <p:cNvSpPr>
              <a:spLocks noChangeArrowheads="1"/>
            </p:cNvSpPr>
            <p:nvPr/>
          </p:nvSpPr>
          <p:spPr bwMode="auto">
            <a:xfrm>
              <a:off x="2462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67334" name="Rectangle 70"/>
          <p:cNvSpPr>
            <a:spLocks noChangeArrowheads="1"/>
          </p:cNvSpPr>
          <p:nvPr/>
        </p:nvSpPr>
        <p:spPr bwMode="auto">
          <a:xfrm>
            <a:off x="3260725" y="4195763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7335" name="Line 71"/>
          <p:cNvSpPr>
            <a:spLocks noChangeShapeType="1"/>
          </p:cNvSpPr>
          <p:nvPr/>
        </p:nvSpPr>
        <p:spPr bwMode="auto">
          <a:xfrm>
            <a:off x="3260725" y="5091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36" name="Line 72"/>
          <p:cNvSpPr>
            <a:spLocks noChangeShapeType="1"/>
          </p:cNvSpPr>
          <p:nvPr/>
        </p:nvSpPr>
        <p:spPr bwMode="auto">
          <a:xfrm>
            <a:off x="3260725" y="553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37" name="Line 73"/>
          <p:cNvSpPr>
            <a:spLocks noChangeShapeType="1"/>
          </p:cNvSpPr>
          <p:nvPr/>
        </p:nvSpPr>
        <p:spPr bwMode="auto">
          <a:xfrm>
            <a:off x="3260725" y="4643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42" name="Line 78"/>
          <p:cNvSpPr>
            <a:spLocks noChangeShapeType="1"/>
          </p:cNvSpPr>
          <p:nvPr/>
        </p:nvSpPr>
        <p:spPr bwMode="auto">
          <a:xfrm>
            <a:off x="3260725" y="59737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44" name="Rectangle 80"/>
          <p:cNvSpPr>
            <a:spLocks noChangeArrowheads="1"/>
          </p:cNvSpPr>
          <p:nvPr/>
        </p:nvSpPr>
        <p:spPr bwMode="auto">
          <a:xfrm>
            <a:off x="2066925" y="4208463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7345" name="Line 81"/>
          <p:cNvSpPr>
            <a:spLocks noChangeShapeType="1"/>
          </p:cNvSpPr>
          <p:nvPr/>
        </p:nvSpPr>
        <p:spPr bwMode="auto">
          <a:xfrm>
            <a:off x="2066925" y="5103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46" name="Line 82"/>
          <p:cNvSpPr>
            <a:spLocks noChangeShapeType="1"/>
          </p:cNvSpPr>
          <p:nvPr/>
        </p:nvSpPr>
        <p:spPr bwMode="auto">
          <a:xfrm>
            <a:off x="2066925" y="5551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47" name="Line 83"/>
          <p:cNvSpPr>
            <a:spLocks noChangeShapeType="1"/>
          </p:cNvSpPr>
          <p:nvPr/>
        </p:nvSpPr>
        <p:spPr bwMode="auto">
          <a:xfrm>
            <a:off x="2066925" y="4656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52" name="Line 88"/>
          <p:cNvSpPr>
            <a:spLocks noChangeShapeType="1"/>
          </p:cNvSpPr>
          <p:nvPr/>
        </p:nvSpPr>
        <p:spPr bwMode="auto">
          <a:xfrm>
            <a:off x="2066925" y="59864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54" name="Text Box 90"/>
          <p:cNvSpPr txBox="1">
            <a:spLocks noChangeArrowheads="1"/>
          </p:cNvSpPr>
          <p:nvPr/>
        </p:nvSpPr>
        <p:spPr bwMode="auto">
          <a:xfrm>
            <a:off x="2055813" y="382908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low</a:t>
            </a:r>
          </a:p>
        </p:txBody>
      </p:sp>
      <p:sp>
        <p:nvSpPr>
          <p:cNvPr id="267355" name="Text Box 91"/>
          <p:cNvSpPr txBox="1">
            <a:spLocks noChangeArrowheads="1"/>
          </p:cNvSpPr>
          <p:nvPr/>
        </p:nvSpPr>
        <p:spPr bwMode="auto">
          <a:xfrm>
            <a:off x="3197225" y="385762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dfn</a:t>
            </a:r>
          </a:p>
        </p:txBody>
      </p:sp>
      <p:sp>
        <p:nvSpPr>
          <p:cNvPr id="267356" name="Text Box 92"/>
          <p:cNvSpPr txBox="1">
            <a:spLocks noChangeArrowheads="1"/>
          </p:cNvSpPr>
          <p:nvPr/>
        </p:nvSpPr>
        <p:spPr bwMode="auto">
          <a:xfrm>
            <a:off x="3408363" y="46958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7357" name="Text Box 93"/>
          <p:cNvSpPr txBox="1">
            <a:spLocks noChangeArrowheads="1"/>
          </p:cNvSpPr>
          <p:nvPr/>
        </p:nvSpPr>
        <p:spPr bwMode="auto">
          <a:xfrm>
            <a:off x="3403600" y="42386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7358" name="Text Box 94"/>
          <p:cNvSpPr txBox="1">
            <a:spLocks noChangeArrowheads="1"/>
          </p:cNvSpPr>
          <p:nvPr/>
        </p:nvSpPr>
        <p:spPr bwMode="auto">
          <a:xfrm>
            <a:off x="3386138" y="51530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7359" name="Text Box 95"/>
          <p:cNvSpPr txBox="1">
            <a:spLocks noChangeArrowheads="1"/>
          </p:cNvSpPr>
          <p:nvPr/>
        </p:nvSpPr>
        <p:spPr bwMode="auto">
          <a:xfrm>
            <a:off x="3403600" y="55721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4</a:t>
            </a:r>
          </a:p>
        </p:txBody>
      </p:sp>
      <p:sp>
        <p:nvSpPr>
          <p:cNvPr id="267360" name="Text Box 96"/>
          <p:cNvSpPr txBox="1">
            <a:spLocks noChangeArrowheads="1"/>
          </p:cNvSpPr>
          <p:nvPr/>
        </p:nvSpPr>
        <p:spPr bwMode="auto">
          <a:xfrm>
            <a:off x="3403600" y="59912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7361" name="Freeform 97"/>
          <p:cNvSpPr>
            <a:spLocks/>
          </p:cNvSpPr>
          <p:nvPr/>
        </p:nvSpPr>
        <p:spPr bwMode="auto">
          <a:xfrm>
            <a:off x="4422775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62" name="Freeform 98"/>
          <p:cNvSpPr>
            <a:spLocks/>
          </p:cNvSpPr>
          <p:nvPr/>
        </p:nvSpPr>
        <p:spPr bwMode="auto">
          <a:xfrm>
            <a:off x="6564465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63" name="Text Box 99"/>
          <p:cNvSpPr txBox="1">
            <a:spLocks noChangeArrowheads="1"/>
          </p:cNvSpPr>
          <p:nvPr/>
        </p:nvSpPr>
        <p:spPr bwMode="auto">
          <a:xfrm>
            <a:off x="2195513" y="55880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7365" name="Text Box 101"/>
          <p:cNvSpPr txBox="1">
            <a:spLocks noChangeArrowheads="1"/>
          </p:cNvSpPr>
          <p:nvPr/>
        </p:nvSpPr>
        <p:spPr bwMode="auto">
          <a:xfrm>
            <a:off x="2200275" y="51276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7366" name="Text Box 102"/>
          <p:cNvSpPr txBox="1">
            <a:spLocks noChangeArrowheads="1"/>
          </p:cNvSpPr>
          <p:nvPr/>
        </p:nvSpPr>
        <p:spPr bwMode="auto">
          <a:xfrm>
            <a:off x="2233613" y="47085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7367" name="Text Box 103"/>
          <p:cNvSpPr txBox="1">
            <a:spLocks noChangeArrowheads="1"/>
          </p:cNvSpPr>
          <p:nvPr/>
        </p:nvSpPr>
        <p:spPr bwMode="auto">
          <a:xfrm>
            <a:off x="2190750" y="42132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7368" name="Text Box 104"/>
          <p:cNvSpPr txBox="1">
            <a:spLocks noChangeArrowheads="1"/>
          </p:cNvSpPr>
          <p:nvPr/>
        </p:nvSpPr>
        <p:spPr bwMode="auto">
          <a:xfrm>
            <a:off x="4214810" y="4071942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67369" name="Text Box 105"/>
          <p:cNvSpPr txBox="1">
            <a:spLocks noChangeArrowheads="1"/>
          </p:cNvSpPr>
          <p:nvPr/>
        </p:nvSpPr>
        <p:spPr bwMode="auto">
          <a:xfrm>
            <a:off x="6548590" y="4076700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sp>
        <p:nvSpPr>
          <p:cNvPr id="267370" name="Rectangle 106"/>
          <p:cNvSpPr>
            <a:spLocks noChangeArrowheads="1"/>
          </p:cNvSpPr>
          <p:nvPr/>
        </p:nvSpPr>
        <p:spPr bwMode="auto">
          <a:xfrm>
            <a:off x="65389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371" name="Rectangle 107"/>
          <p:cNvSpPr>
            <a:spLocks noChangeArrowheads="1"/>
          </p:cNvSpPr>
          <p:nvPr/>
        </p:nvSpPr>
        <p:spPr bwMode="auto">
          <a:xfrm>
            <a:off x="78343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372" name="Line 108"/>
          <p:cNvSpPr>
            <a:spLocks noChangeShapeType="1"/>
          </p:cNvSpPr>
          <p:nvPr/>
        </p:nvSpPr>
        <p:spPr bwMode="auto">
          <a:xfrm>
            <a:off x="70088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73" name="Line 109"/>
          <p:cNvSpPr>
            <a:spLocks noChangeShapeType="1"/>
          </p:cNvSpPr>
          <p:nvPr/>
        </p:nvSpPr>
        <p:spPr bwMode="auto">
          <a:xfrm>
            <a:off x="82915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74" name="Line 110"/>
          <p:cNvSpPr>
            <a:spLocks noChangeShapeType="1"/>
          </p:cNvSpPr>
          <p:nvPr/>
        </p:nvSpPr>
        <p:spPr bwMode="auto">
          <a:xfrm>
            <a:off x="7237413" y="181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75" name="Line 111"/>
          <p:cNvSpPr>
            <a:spLocks noChangeShapeType="1"/>
          </p:cNvSpPr>
          <p:nvPr/>
        </p:nvSpPr>
        <p:spPr bwMode="auto">
          <a:xfrm flipH="1">
            <a:off x="8291513" y="1624013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76" name="Text Box 112"/>
          <p:cNvSpPr txBox="1">
            <a:spLocks noChangeArrowheads="1"/>
          </p:cNvSpPr>
          <p:nvPr/>
        </p:nvSpPr>
        <p:spPr bwMode="auto">
          <a:xfrm>
            <a:off x="6596710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7377" name="Text Box 113"/>
          <p:cNvSpPr txBox="1">
            <a:spLocks noChangeArrowheads="1"/>
          </p:cNvSpPr>
          <p:nvPr/>
        </p:nvSpPr>
        <p:spPr bwMode="auto">
          <a:xfrm>
            <a:off x="7892110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7378" name="Rectangle 114"/>
          <p:cNvSpPr>
            <a:spLocks noChangeArrowheads="1"/>
          </p:cNvSpPr>
          <p:nvPr/>
        </p:nvSpPr>
        <p:spPr bwMode="auto">
          <a:xfrm>
            <a:off x="5257800" y="16112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7379" name="Line 115"/>
          <p:cNvSpPr>
            <a:spLocks noChangeShapeType="1"/>
          </p:cNvSpPr>
          <p:nvPr/>
        </p:nvSpPr>
        <p:spPr bwMode="auto">
          <a:xfrm>
            <a:off x="5715000" y="16192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80" name="Text Box 116"/>
          <p:cNvSpPr txBox="1">
            <a:spLocks noChangeArrowheads="1"/>
          </p:cNvSpPr>
          <p:nvPr/>
        </p:nvSpPr>
        <p:spPr bwMode="auto">
          <a:xfrm>
            <a:off x="5315598" y="16827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7381" name="Line 117"/>
          <p:cNvSpPr>
            <a:spLocks noChangeShapeType="1"/>
          </p:cNvSpPr>
          <p:nvPr/>
        </p:nvSpPr>
        <p:spPr bwMode="auto">
          <a:xfrm>
            <a:off x="5905500" y="1836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7382" name="Text Box 118"/>
          <p:cNvSpPr txBox="1">
            <a:spLocks noChangeArrowheads="1"/>
          </p:cNvSpPr>
          <p:nvPr/>
        </p:nvSpPr>
        <p:spPr bwMode="auto">
          <a:xfrm>
            <a:off x="4364830" y="5732463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bicon(1, 0)</a:t>
            </a:r>
          </a:p>
        </p:txBody>
      </p:sp>
      <p:sp>
        <p:nvSpPr>
          <p:cNvPr id="267383" name="Text Box 119"/>
          <p:cNvSpPr txBox="1">
            <a:spLocks noChangeArrowheads="1"/>
          </p:cNvSpPr>
          <p:nvPr/>
        </p:nvSpPr>
        <p:spPr bwMode="auto">
          <a:xfrm>
            <a:off x="6943878" y="574675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(1,2)</a:t>
            </a:r>
          </a:p>
        </p:txBody>
      </p:sp>
      <p:sp>
        <p:nvSpPr>
          <p:cNvPr id="267384" name="Text Box 120"/>
          <p:cNvSpPr txBox="1">
            <a:spLocks noChangeArrowheads="1"/>
          </p:cNvSpPr>
          <p:nvPr/>
        </p:nvSpPr>
        <p:spPr bwMode="auto">
          <a:xfrm>
            <a:off x="6943878" y="543877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(2,4)</a:t>
            </a:r>
          </a:p>
        </p:txBody>
      </p:sp>
      <p:sp>
        <p:nvSpPr>
          <p:cNvPr id="267385" name="Text Box 121"/>
          <p:cNvSpPr txBox="1">
            <a:spLocks noChangeArrowheads="1"/>
          </p:cNvSpPr>
          <p:nvPr/>
        </p:nvSpPr>
        <p:spPr bwMode="auto">
          <a:xfrm>
            <a:off x="4364830" y="5372100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bicon</a:t>
            </a:r>
            <a:r>
              <a:rPr lang="en-US" altLang="ko-KR" dirty="0">
                <a:latin typeface="Consolas" pitchFamily="49" charset="0"/>
              </a:rPr>
              <a:t>(2, 1)</a:t>
            </a:r>
          </a:p>
        </p:txBody>
      </p:sp>
      <p:sp>
        <p:nvSpPr>
          <p:cNvPr id="267386" name="Line 122"/>
          <p:cNvSpPr>
            <a:spLocks noChangeShapeType="1"/>
          </p:cNvSpPr>
          <p:nvPr/>
        </p:nvSpPr>
        <p:spPr bwMode="auto">
          <a:xfrm>
            <a:off x="4643438" y="3141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387" name="Text Box 123"/>
          <p:cNvSpPr txBox="1">
            <a:spLocks noChangeArrowheads="1"/>
          </p:cNvSpPr>
          <p:nvPr/>
        </p:nvSpPr>
        <p:spPr bwMode="auto">
          <a:xfrm>
            <a:off x="6943878" y="5084763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(4,3)</a:t>
            </a:r>
          </a:p>
        </p:txBody>
      </p:sp>
      <p:sp>
        <p:nvSpPr>
          <p:cNvPr id="267389" name="Text Box 125"/>
          <p:cNvSpPr txBox="1">
            <a:spLocks noChangeArrowheads="1"/>
          </p:cNvSpPr>
          <p:nvPr/>
        </p:nvSpPr>
        <p:spPr bwMode="auto">
          <a:xfrm>
            <a:off x="446459" y="5876925"/>
            <a:ext cx="944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latin typeface="Consolas" pitchFamily="49" charset="0"/>
              </a:rPr>
              <a:t>low[3]</a:t>
            </a:r>
          </a:p>
        </p:txBody>
      </p:sp>
      <p:sp>
        <p:nvSpPr>
          <p:cNvPr id="267390" name="Freeform 126"/>
          <p:cNvSpPr>
            <a:spLocks/>
          </p:cNvSpPr>
          <p:nvPr/>
        </p:nvSpPr>
        <p:spPr bwMode="auto">
          <a:xfrm>
            <a:off x="1258888" y="5949950"/>
            <a:ext cx="936625" cy="214313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227" y="54"/>
              </a:cxn>
              <a:cxn ang="0">
                <a:pos x="454" y="8"/>
              </a:cxn>
              <a:cxn ang="0">
                <a:pos x="771" y="99"/>
              </a:cxn>
            </a:cxnLst>
            <a:rect l="0" t="0" r="r" b="b"/>
            <a:pathLst>
              <a:path w="771" h="99">
                <a:moveTo>
                  <a:pt x="0" y="54"/>
                </a:moveTo>
                <a:cubicBezTo>
                  <a:pt x="75" y="58"/>
                  <a:pt x="151" y="62"/>
                  <a:pt x="227" y="54"/>
                </a:cubicBezTo>
                <a:cubicBezTo>
                  <a:pt x="303" y="46"/>
                  <a:pt x="363" y="0"/>
                  <a:pt x="454" y="8"/>
                </a:cubicBezTo>
                <a:cubicBezTo>
                  <a:pt x="545" y="16"/>
                  <a:pt x="658" y="57"/>
                  <a:pt x="771" y="99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3795074" y="12541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1" name="Text Box 8"/>
          <p:cNvSpPr txBox="1">
            <a:spLocks noChangeArrowheads="1"/>
          </p:cNvSpPr>
          <p:nvPr/>
        </p:nvSpPr>
        <p:spPr bwMode="auto">
          <a:xfrm>
            <a:off x="3814124" y="17303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3795074" y="217805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3" name="Text Box 10"/>
          <p:cNvSpPr txBox="1">
            <a:spLocks noChangeArrowheads="1"/>
          </p:cNvSpPr>
          <p:nvPr/>
        </p:nvSpPr>
        <p:spPr bwMode="auto">
          <a:xfrm>
            <a:off x="3795074" y="26257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4" name="Text Box 43"/>
          <p:cNvSpPr txBox="1">
            <a:spLocks noChangeArrowheads="1"/>
          </p:cNvSpPr>
          <p:nvPr/>
        </p:nvSpPr>
        <p:spPr bwMode="auto">
          <a:xfrm>
            <a:off x="3795074" y="30226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5" name="Text Box 84"/>
          <p:cNvSpPr txBox="1">
            <a:spLocks noChangeArrowheads="1"/>
          </p:cNvSpPr>
          <p:nvPr/>
        </p:nvSpPr>
        <p:spPr bwMode="auto">
          <a:xfrm>
            <a:off x="1540099" y="421163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6" name="Text Box 85"/>
          <p:cNvSpPr txBox="1">
            <a:spLocks noChangeArrowheads="1"/>
          </p:cNvSpPr>
          <p:nvPr/>
        </p:nvSpPr>
        <p:spPr bwMode="auto">
          <a:xfrm>
            <a:off x="1562324" y="46878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7" name="Text Box 86"/>
          <p:cNvSpPr txBox="1">
            <a:spLocks noChangeArrowheads="1"/>
          </p:cNvSpPr>
          <p:nvPr/>
        </p:nvSpPr>
        <p:spPr bwMode="auto">
          <a:xfrm>
            <a:off x="1540099" y="513556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8" name="Text Box 87"/>
          <p:cNvSpPr txBox="1">
            <a:spLocks noChangeArrowheads="1"/>
          </p:cNvSpPr>
          <p:nvPr/>
        </p:nvSpPr>
        <p:spPr bwMode="auto">
          <a:xfrm>
            <a:off x="1540099" y="558323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9" name="Text Box 89"/>
          <p:cNvSpPr txBox="1">
            <a:spLocks noChangeArrowheads="1"/>
          </p:cNvSpPr>
          <p:nvPr/>
        </p:nvSpPr>
        <p:spPr bwMode="auto">
          <a:xfrm>
            <a:off x="1540099" y="598011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0" name="Text Box 84"/>
          <p:cNvSpPr txBox="1">
            <a:spLocks noChangeArrowheads="1"/>
          </p:cNvSpPr>
          <p:nvPr/>
        </p:nvSpPr>
        <p:spPr bwMode="auto">
          <a:xfrm>
            <a:off x="2752704" y="423862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1" name="Text Box 86"/>
          <p:cNvSpPr txBox="1">
            <a:spLocks noChangeArrowheads="1"/>
          </p:cNvSpPr>
          <p:nvPr/>
        </p:nvSpPr>
        <p:spPr bwMode="auto">
          <a:xfrm>
            <a:off x="2752704" y="516255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2" name="Text Box 87"/>
          <p:cNvSpPr txBox="1">
            <a:spLocks noChangeArrowheads="1"/>
          </p:cNvSpPr>
          <p:nvPr/>
        </p:nvSpPr>
        <p:spPr bwMode="auto">
          <a:xfrm>
            <a:off x="2752704" y="561022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3" name="Text Box 89"/>
          <p:cNvSpPr txBox="1">
            <a:spLocks noChangeArrowheads="1"/>
          </p:cNvSpPr>
          <p:nvPr/>
        </p:nvSpPr>
        <p:spPr bwMode="auto">
          <a:xfrm>
            <a:off x="2752704" y="600710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4" name="Text Box 85"/>
          <p:cNvSpPr txBox="1">
            <a:spLocks noChangeArrowheads="1"/>
          </p:cNvSpPr>
          <p:nvPr/>
        </p:nvSpPr>
        <p:spPr bwMode="auto">
          <a:xfrm>
            <a:off x="2752704" y="46878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5" name="Text Box 124"/>
          <p:cNvSpPr txBox="1">
            <a:spLocks noChangeArrowheads="1"/>
          </p:cNvSpPr>
          <p:nvPr/>
        </p:nvSpPr>
        <p:spPr bwMode="auto">
          <a:xfrm>
            <a:off x="4384675" y="5037792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bicon</a:t>
            </a:r>
            <a:r>
              <a:rPr lang="en-US" altLang="ko-KR" dirty="0">
                <a:latin typeface="Consolas" pitchFamily="49" charset="0"/>
              </a:rPr>
              <a:t>(4, 2)</a:t>
            </a:r>
          </a:p>
        </p:txBody>
      </p:sp>
      <p:sp>
        <p:nvSpPr>
          <p:cNvPr id="146" name="Text Box 100"/>
          <p:cNvSpPr txBox="1">
            <a:spLocks noChangeArrowheads="1"/>
          </p:cNvSpPr>
          <p:nvPr/>
        </p:nvSpPr>
        <p:spPr bwMode="auto">
          <a:xfrm>
            <a:off x="2195736" y="599391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3</a:t>
            </a:r>
          </a:p>
        </p:txBody>
      </p:sp>
      <p:sp>
        <p:nvSpPr>
          <p:cNvPr id="267388" name="Text Box 124"/>
          <p:cNvSpPr txBox="1">
            <a:spLocks noChangeArrowheads="1"/>
          </p:cNvSpPr>
          <p:nvPr/>
        </p:nvSpPr>
        <p:spPr bwMode="auto">
          <a:xfrm>
            <a:off x="2185988" y="6007100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147" name="Text Box 123"/>
          <p:cNvSpPr txBox="1">
            <a:spLocks noChangeArrowheads="1"/>
          </p:cNvSpPr>
          <p:nvPr/>
        </p:nvSpPr>
        <p:spPr bwMode="auto">
          <a:xfrm>
            <a:off x="6943877" y="4797152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(3,1)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Example of Finding </a:t>
            </a:r>
            <a:r>
              <a:rPr lang="en-US" altLang="ko-KR" sz="2400" dirty="0" err="1"/>
              <a:t>Biconnected</a:t>
            </a:r>
            <a:r>
              <a:rPr lang="en-US" altLang="ko-KR" sz="2400" dirty="0"/>
              <a:t> Components(9)</a:t>
            </a:r>
            <a:endParaRPr lang="ko-KR" altLang="en-US" sz="2400" dirty="0"/>
          </a:p>
        </p:txBody>
      </p:sp>
      <p:sp>
        <p:nvSpPr>
          <p:cNvPr id="12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46B2624-5E9F-4612-98BE-07D0EFE71278}" type="slidenum">
              <a:rPr lang="en-US" altLang="ko-KR" smtClean="0"/>
              <a:pPr/>
              <a:t>62</a:t>
            </a:fld>
            <a:r>
              <a:rPr lang="en-US" altLang="ko-KR"/>
              <a:t> -</a:t>
            </a:r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4305300" y="1155700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8291" name="Line 3"/>
          <p:cNvSpPr>
            <a:spLocks noChangeShapeType="1"/>
          </p:cNvSpPr>
          <p:nvPr/>
        </p:nvSpPr>
        <p:spPr bwMode="auto">
          <a:xfrm>
            <a:off x="4305300" y="2051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4305300" y="2498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>
            <a:off x="4305300" y="160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4216122" y="8382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57800" y="11477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52578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301" name="Rectangle 13"/>
          <p:cNvSpPr>
            <a:spLocks noChangeArrowheads="1"/>
          </p:cNvSpPr>
          <p:nvPr/>
        </p:nvSpPr>
        <p:spPr bwMode="auto">
          <a:xfrm>
            <a:off x="65532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5715000" y="11557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303" name="Line 15"/>
          <p:cNvSpPr>
            <a:spLocks noChangeShapeType="1"/>
          </p:cNvSpPr>
          <p:nvPr/>
        </p:nvSpPr>
        <p:spPr bwMode="auto">
          <a:xfrm>
            <a:off x="57277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70104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305" name="Line 17"/>
          <p:cNvSpPr>
            <a:spLocks noChangeShapeType="1"/>
          </p:cNvSpPr>
          <p:nvPr/>
        </p:nvSpPr>
        <p:spPr bwMode="auto">
          <a:xfrm>
            <a:off x="4648200" y="1347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5956300" y="3201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H="1">
            <a:off x="7010400" y="3009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5326787" y="12192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53093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</a:t>
            </a:r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66047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</a:t>
            </a:r>
          </a:p>
        </p:txBody>
      </p:sp>
      <p:sp>
        <p:nvSpPr>
          <p:cNvPr id="268311" name="Line 23"/>
          <p:cNvSpPr>
            <a:spLocks noChangeShapeType="1"/>
          </p:cNvSpPr>
          <p:nvPr/>
        </p:nvSpPr>
        <p:spPr bwMode="auto">
          <a:xfrm>
            <a:off x="4648200" y="1858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12" name="Rectangle 24"/>
          <p:cNvSpPr>
            <a:spLocks noChangeArrowheads="1"/>
          </p:cNvSpPr>
          <p:nvPr/>
        </p:nvSpPr>
        <p:spPr bwMode="auto">
          <a:xfrm>
            <a:off x="52578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313" name="Rectangle 25"/>
          <p:cNvSpPr>
            <a:spLocks noChangeArrowheads="1"/>
          </p:cNvSpPr>
          <p:nvPr/>
        </p:nvSpPr>
        <p:spPr bwMode="auto">
          <a:xfrm>
            <a:off x="65532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314" name="Line 26"/>
          <p:cNvSpPr>
            <a:spLocks noChangeShapeType="1"/>
          </p:cNvSpPr>
          <p:nvPr/>
        </p:nvSpPr>
        <p:spPr bwMode="auto">
          <a:xfrm>
            <a:off x="57150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315" name="Line 27"/>
          <p:cNvSpPr>
            <a:spLocks noChangeShapeType="1"/>
          </p:cNvSpPr>
          <p:nvPr/>
        </p:nvSpPr>
        <p:spPr bwMode="auto">
          <a:xfrm>
            <a:off x="70231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316" name="Line 28"/>
          <p:cNvSpPr>
            <a:spLocks noChangeShapeType="1"/>
          </p:cNvSpPr>
          <p:nvPr/>
        </p:nvSpPr>
        <p:spPr bwMode="auto">
          <a:xfrm>
            <a:off x="59436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317" name="Line 29"/>
          <p:cNvSpPr>
            <a:spLocks noChangeShapeType="1"/>
          </p:cNvSpPr>
          <p:nvPr/>
        </p:nvSpPr>
        <p:spPr bwMode="auto">
          <a:xfrm flipH="1">
            <a:off x="7010400" y="2120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318" name="Text Box 30"/>
          <p:cNvSpPr txBox="1">
            <a:spLocks noChangeArrowheads="1"/>
          </p:cNvSpPr>
          <p:nvPr/>
        </p:nvSpPr>
        <p:spPr bwMode="auto">
          <a:xfrm>
            <a:off x="530773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chemeClr val="accent2"/>
                </a:solidFill>
                <a:latin typeface="Consolas" pitchFamily="49" charset="0"/>
              </a:rPr>
              <a:t>4</a:t>
            </a:r>
          </a:p>
        </p:txBody>
      </p:sp>
      <p:sp>
        <p:nvSpPr>
          <p:cNvPr id="268319" name="Text Box 31"/>
          <p:cNvSpPr txBox="1">
            <a:spLocks noChangeArrowheads="1"/>
          </p:cNvSpPr>
          <p:nvPr/>
        </p:nvSpPr>
        <p:spPr bwMode="auto">
          <a:xfrm>
            <a:off x="662218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8320" name="Line 32"/>
          <p:cNvSpPr>
            <a:spLocks noChangeShapeType="1"/>
          </p:cNvSpPr>
          <p:nvPr/>
        </p:nvSpPr>
        <p:spPr bwMode="auto">
          <a:xfrm>
            <a:off x="46482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21" name="Rectangle 33"/>
          <p:cNvSpPr>
            <a:spLocks noChangeArrowheads="1"/>
          </p:cNvSpPr>
          <p:nvPr/>
        </p:nvSpPr>
        <p:spPr bwMode="auto">
          <a:xfrm>
            <a:off x="52578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322" name="Rectangle 34"/>
          <p:cNvSpPr>
            <a:spLocks noChangeArrowheads="1"/>
          </p:cNvSpPr>
          <p:nvPr/>
        </p:nvSpPr>
        <p:spPr bwMode="auto">
          <a:xfrm>
            <a:off x="65532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323" name="Line 35"/>
          <p:cNvSpPr>
            <a:spLocks noChangeShapeType="1"/>
          </p:cNvSpPr>
          <p:nvPr/>
        </p:nvSpPr>
        <p:spPr bwMode="auto">
          <a:xfrm>
            <a:off x="57277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324" name="Line 36"/>
          <p:cNvSpPr>
            <a:spLocks noChangeShapeType="1"/>
          </p:cNvSpPr>
          <p:nvPr/>
        </p:nvSpPr>
        <p:spPr bwMode="auto">
          <a:xfrm>
            <a:off x="70104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325" name="Line 37"/>
          <p:cNvSpPr>
            <a:spLocks noChangeShapeType="1"/>
          </p:cNvSpPr>
          <p:nvPr/>
        </p:nvSpPr>
        <p:spPr bwMode="auto">
          <a:xfrm>
            <a:off x="59563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326" name="Line 38"/>
          <p:cNvSpPr>
            <a:spLocks noChangeShapeType="1"/>
          </p:cNvSpPr>
          <p:nvPr/>
        </p:nvSpPr>
        <p:spPr bwMode="auto">
          <a:xfrm flipH="1">
            <a:off x="7010400" y="25622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327" name="Text Box 39"/>
          <p:cNvSpPr txBox="1">
            <a:spLocks noChangeArrowheads="1"/>
          </p:cNvSpPr>
          <p:nvPr/>
        </p:nvSpPr>
        <p:spPr bwMode="auto">
          <a:xfrm>
            <a:off x="53267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8328" name="Text Box 40"/>
          <p:cNvSpPr txBox="1">
            <a:spLocks noChangeArrowheads="1"/>
          </p:cNvSpPr>
          <p:nvPr/>
        </p:nvSpPr>
        <p:spPr bwMode="auto">
          <a:xfrm>
            <a:off x="66221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8329" name="Line 41"/>
          <p:cNvSpPr>
            <a:spLocks noChangeShapeType="1"/>
          </p:cNvSpPr>
          <p:nvPr/>
        </p:nvSpPr>
        <p:spPr bwMode="auto">
          <a:xfrm>
            <a:off x="46482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30" name="Line 42"/>
          <p:cNvSpPr>
            <a:spLocks noChangeShapeType="1"/>
          </p:cNvSpPr>
          <p:nvPr/>
        </p:nvSpPr>
        <p:spPr bwMode="auto">
          <a:xfrm>
            <a:off x="4305300" y="2933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32" name="Line 44"/>
          <p:cNvSpPr>
            <a:spLocks noChangeShapeType="1"/>
          </p:cNvSpPr>
          <p:nvPr/>
        </p:nvSpPr>
        <p:spPr bwMode="auto">
          <a:xfrm flipH="1">
            <a:off x="5715000" y="11557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333" name="Text Box 45"/>
          <p:cNvSpPr txBox="1">
            <a:spLocks noChangeArrowheads="1"/>
          </p:cNvSpPr>
          <p:nvPr/>
        </p:nvSpPr>
        <p:spPr bwMode="auto">
          <a:xfrm>
            <a:off x="1768839" y="1425575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bicon</a:t>
            </a:r>
            <a:r>
              <a:rPr lang="en-US" altLang="ko-KR" sz="2000" b="1" dirty="0">
                <a:latin typeface="Courier New" pitchFamily="49" charset="0"/>
              </a:rPr>
              <a:t>(2,1);</a:t>
            </a:r>
          </a:p>
        </p:txBody>
      </p:sp>
      <p:sp>
        <p:nvSpPr>
          <p:cNvPr id="268334" name="Freeform 46"/>
          <p:cNvSpPr>
            <a:spLocks/>
          </p:cNvSpPr>
          <p:nvPr/>
        </p:nvSpPr>
        <p:spPr bwMode="auto">
          <a:xfrm>
            <a:off x="4351338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35" name="Text Box 47"/>
          <p:cNvSpPr txBox="1">
            <a:spLocks noChangeArrowheads="1"/>
          </p:cNvSpPr>
          <p:nvPr/>
        </p:nvSpPr>
        <p:spPr bwMode="auto">
          <a:xfrm>
            <a:off x="4286248" y="6029325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bicon(0,-1)</a:t>
            </a:r>
          </a:p>
        </p:txBody>
      </p:sp>
      <p:sp>
        <p:nvSpPr>
          <p:cNvPr id="268336" name="Freeform 48"/>
          <p:cNvSpPr>
            <a:spLocks/>
          </p:cNvSpPr>
          <p:nvPr/>
        </p:nvSpPr>
        <p:spPr bwMode="auto">
          <a:xfrm>
            <a:off x="6350151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37" name="Text Box 49"/>
          <p:cNvSpPr txBox="1">
            <a:spLocks noChangeArrowheads="1"/>
          </p:cNvSpPr>
          <p:nvPr/>
        </p:nvSpPr>
        <p:spPr bwMode="auto">
          <a:xfrm>
            <a:off x="6729563" y="602932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(0,1)</a:t>
            </a:r>
          </a:p>
        </p:txBody>
      </p:sp>
      <p:sp>
        <p:nvSpPr>
          <p:cNvPr id="268338" name="Line 50"/>
          <p:cNvSpPr>
            <a:spLocks noChangeShapeType="1"/>
          </p:cNvSpPr>
          <p:nvPr/>
        </p:nvSpPr>
        <p:spPr bwMode="auto">
          <a:xfrm>
            <a:off x="1570856" y="2283644"/>
            <a:ext cx="539750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8339" name="Group 51"/>
          <p:cNvGrpSpPr>
            <a:grpSpLocks/>
          </p:cNvGrpSpPr>
          <p:nvPr/>
        </p:nvGrpSpPr>
        <p:grpSpPr bwMode="auto">
          <a:xfrm>
            <a:off x="1137469" y="1091431"/>
            <a:ext cx="547687" cy="466725"/>
            <a:chOff x="2173" y="916"/>
            <a:chExt cx="205" cy="209"/>
          </a:xfrm>
        </p:grpSpPr>
        <p:sp>
          <p:nvSpPr>
            <p:cNvPr id="268340" name="Oval 52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8341" name="Rectangle 53"/>
            <p:cNvSpPr>
              <a:spLocks noChangeArrowheads="1"/>
            </p:cNvSpPr>
            <p:nvPr/>
          </p:nvSpPr>
          <p:spPr bwMode="auto">
            <a:xfrm>
              <a:off x="2212" y="947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268342" name="Group 54"/>
          <p:cNvGrpSpPr>
            <a:grpSpLocks/>
          </p:cNvGrpSpPr>
          <p:nvPr/>
        </p:nvGrpSpPr>
        <p:grpSpPr bwMode="auto">
          <a:xfrm>
            <a:off x="1137469" y="1883594"/>
            <a:ext cx="547687" cy="463263"/>
            <a:chOff x="2173" y="1272"/>
            <a:chExt cx="205" cy="207"/>
          </a:xfrm>
        </p:grpSpPr>
        <p:sp>
          <p:nvSpPr>
            <p:cNvPr id="268343" name="Oval 55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8344" name="Rectangle 56"/>
            <p:cNvSpPr>
              <a:spLocks noChangeArrowheads="1"/>
            </p:cNvSpPr>
            <p:nvPr/>
          </p:nvSpPr>
          <p:spPr bwMode="auto">
            <a:xfrm>
              <a:off x="2222" y="1300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68345" name="Group 57"/>
          <p:cNvGrpSpPr>
            <a:grpSpLocks/>
          </p:cNvGrpSpPr>
          <p:nvPr/>
        </p:nvGrpSpPr>
        <p:grpSpPr bwMode="auto">
          <a:xfrm>
            <a:off x="467544" y="2675758"/>
            <a:ext cx="550862" cy="468029"/>
            <a:chOff x="1924" y="1627"/>
            <a:chExt cx="205" cy="209"/>
          </a:xfrm>
        </p:grpSpPr>
        <p:sp>
          <p:nvSpPr>
            <p:cNvPr id="268346" name="Oval 58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8347" name="Rectangle 59"/>
            <p:cNvSpPr>
              <a:spLocks noChangeArrowheads="1"/>
            </p:cNvSpPr>
            <p:nvPr/>
          </p:nvSpPr>
          <p:spPr bwMode="auto">
            <a:xfrm>
              <a:off x="1965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68348" name="Group 60"/>
          <p:cNvGrpSpPr>
            <a:grpSpLocks/>
          </p:cNvGrpSpPr>
          <p:nvPr/>
        </p:nvGrpSpPr>
        <p:grpSpPr bwMode="auto">
          <a:xfrm>
            <a:off x="1137469" y="3466331"/>
            <a:ext cx="547687" cy="466725"/>
            <a:chOff x="2173" y="1982"/>
            <a:chExt cx="205" cy="209"/>
          </a:xfrm>
        </p:grpSpPr>
        <p:sp>
          <p:nvSpPr>
            <p:cNvPr id="268349" name="Oval 61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8350" name="Rectangle 62"/>
            <p:cNvSpPr>
              <a:spLocks noChangeArrowheads="1"/>
            </p:cNvSpPr>
            <p:nvPr/>
          </p:nvSpPr>
          <p:spPr bwMode="auto">
            <a:xfrm>
              <a:off x="2212" y="2013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68351" name="Line 63"/>
          <p:cNvSpPr>
            <a:spLocks noChangeShapeType="1"/>
          </p:cNvSpPr>
          <p:nvPr/>
        </p:nvSpPr>
        <p:spPr bwMode="auto">
          <a:xfrm>
            <a:off x="1412106" y="1558156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8352" name="Line 64"/>
          <p:cNvSpPr>
            <a:spLocks noChangeShapeType="1"/>
          </p:cNvSpPr>
          <p:nvPr/>
        </p:nvSpPr>
        <p:spPr bwMode="auto">
          <a:xfrm flipH="1">
            <a:off x="786631" y="2301106"/>
            <a:ext cx="449263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8353" name="Line 65"/>
          <p:cNvSpPr>
            <a:spLocks noChangeShapeType="1"/>
          </p:cNvSpPr>
          <p:nvPr/>
        </p:nvSpPr>
        <p:spPr bwMode="auto">
          <a:xfrm flipH="1">
            <a:off x="1604194" y="3107556"/>
            <a:ext cx="4476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8354" name="Line 66"/>
          <p:cNvSpPr>
            <a:spLocks noChangeShapeType="1"/>
          </p:cNvSpPr>
          <p:nvPr/>
        </p:nvSpPr>
        <p:spPr bwMode="auto">
          <a:xfrm>
            <a:off x="808856" y="3142481"/>
            <a:ext cx="409575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8355" name="Group 67"/>
          <p:cNvGrpSpPr>
            <a:grpSpLocks/>
          </p:cNvGrpSpPr>
          <p:nvPr/>
        </p:nvGrpSpPr>
        <p:grpSpPr bwMode="auto">
          <a:xfrm>
            <a:off x="1801044" y="2675758"/>
            <a:ext cx="554037" cy="468029"/>
            <a:chOff x="2421" y="1627"/>
            <a:chExt cx="206" cy="209"/>
          </a:xfrm>
        </p:grpSpPr>
        <p:sp>
          <p:nvSpPr>
            <p:cNvPr id="268356" name="Oval 68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8357" name="Rectangle 69"/>
            <p:cNvSpPr>
              <a:spLocks noChangeArrowheads="1"/>
            </p:cNvSpPr>
            <p:nvPr/>
          </p:nvSpPr>
          <p:spPr bwMode="auto">
            <a:xfrm>
              <a:off x="2462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68358" name="Rectangle 70"/>
          <p:cNvSpPr>
            <a:spLocks noChangeArrowheads="1"/>
          </p:cNvSpPr>
          <p:nvPr/>
        </p:nvSpPr>
        <p:spPr bwMode="auto">
          <a:xfrm>
            <a:off x="3189288" y="4195763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8359" name="Line 71"/>
          <p:cNvSpPr>
            <a:spLocks noChangeShapeType="1"/>
          </p:cNvSpPr>
          <p:nvPr/>
        </p:nvSpPr>
        <p:spPr bwMode="auto">
          <a:xfrm>
            <a:off x="3189288" y="5091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60" name="Line 72"/>
          <p:cNvSpPr>
            <a:spLocks noChangeShapeType="1"/>
          </p:cNvSpPr>
          <p:nvPr/>
        </p:nvSpPr>
        <p:spPr bwMode="auto">
          <a:xfrm>
            <a:off x="3189288" y="553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61" name="Line 73"/>
          <p:cNvSpPr>
            <a:spLocks noChangeShapeType="1"/>
          </p:cNvSpPr>
          <p:nvPr/>
        </p:nvSpPr>
        <p:spPr bwMode="auto">
          <a:xfrm>
            <a:off x="3189288" y="4643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66" name="Line 78"/>
          <p:cNvSpPr>
            <a:spLocks noChangeShapeType="1"/>
          </p:cNvSpPr>
          <p:nvPr/>
        </p:nvSpPr>
        <p:spPr bwMode="auto">
          <a:xfrm>
            <a:off x="3189288" y="59737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68" name="Rectangle 80"/>
          <p:cNvSpPr>
            <a:spLocks noChangeArrowheads="1"/>
          </p:cNvSpPr>
          <p:nvPr/>
        </p:nvSpPr>
        <p:spPr bwMode="auto">
          <a:xfrm>
            <a:off x="1995488" y="4208463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8369" name="Line 81"/>
          <p:cNvSpPr>
            <a:spLocks noChangeShapeType="1"/>
          </p:cNvSpPr>
          <p:nvPr/>
        </p:nvSpPr>
        <p:spPr bwMode="auto">
          <a:xfrm>
            <a:off x="1995488" y="51038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70" name="Line 82"/>
          <p:cNvSpPr>
            <a:spLocks noChangeShapeType="1"/>
          </p:cNvSpPr>
          <p:nvPr/>
        </p:nvSpPr>
        <p:spPr bwMode="auto">
          <a:xfrm>
            <a:off x="1995488" y="5551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71" name="Line 83"/>
          <p:cNvSpPr>
            <a:spLocks noChangeShapeType="1"/>
          </p:cNvSpPr>
          <p:nvPr/>
        </p:nvSpPr>
        <p:spPr bwMode="auto">
          <a:xfrm>
            <a:off x="1995488" y="4656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76" name="Line 88"/>
          <p:cNvSpPr>
            <a:spLocks noChangeShapeType="1"/>
          </p:cNvSpPr>
          <p:nvPr/>
        </p:nvSpPr>
        <p:spPr bwMode="auto">
          <a:xfrm>
            <a:off x="1995488" y="59864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78" name="Text Box 90"/>
          <p:cNvSpPr txBox="1">
            <a:spLocks noChangeArrowheads="1"/>
          </p:cNvSpPr>
          <p:nvPr/>
        </p:nvSpPr>
        <p:spPr bwMode="auto">
          <a:xfrm>
            <a:off x="1963738" y="38163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/>
              <a:t>low</a:t>
            </a:r>
          </a:p>
        </p:txBody>
      </p:sp>
      <p:sp>
        <p:nvSpPr>
          <p:cNvPr id="268379" name="Text Box 91"/>
          <p:cNvSpPr txBox="1">
            <a:spLocks noChangeArrowheads="1"/>
          </p:cNvSpPr>
          <p:nvPr/>
        </p:nvSpPr>
        <p:spPr bwMode="auto">
          <a:xfrm>
            <a:off x="3125788" y="385762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dfn</a:t>
            </a:r>
          </a:p>
        </p:txBody>
      </p:sp>
      <p:sp>
        <p:nvSpPr>
          <p:cNvPr id="268380" name="Text Box 92"/>
          <p:cNvSpPr txBox="1">
            <a:spLocks noChangeArrowheads="1"/>
          </p:cNvSpPr>
          <p:nvPr/>
        </p:nvSpPr>
        <p:spPr bwMode="auto">
          <a:xfrm>
            <a:off x="3336925" y="46958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8381" name="Text Box 93"/>
          <p:cNvSpPr txBox="1">
            <a:spLocks noChangeArrowheads="1"/>
          </p:cNvSpPr>
          <p:nvPr/>
        </p:nvSpPr>
        <p:spPr bwMode="auto">
          <a:xfrm>
            <a:off x="3332163" y="42386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8382" name="Text Box 94"/>
          <p:cNvSpPr txBox="1">
            <a:spLocks noChangeArrowheads="1"/>
          </p:cNvSpPr>
          <p:nvPr/>
        </p:nvSpPr>
        <p:spPr bwMode="auto">
          <a:xfrm>
            <a:off x="3314700" y="51530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8383" name="Text Box 95"/>
          <p:cNvSpPr txBox="1">
            <a:spLocks noChangeArrowheads="1"/>
          </p:cNvSpPr>
          <p:nvPr/>
        </p:nvSpPr>
        <p:spPr bwMode="auto">
          <a:xfrm>
            <a:off x="3332163" y="55721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4</a:t>
            </a:r>
          </a:p>
        </p:txBody>
      </p:sp>
      <p:sp>
        <p:nvSpPr>
          <p:cNvPr id="268384" name="Text Box 96"/>
          <p:cNvSpPr txBox="1">
            <a:spLocks noChangeArrowheads="1"/>
          </p:cNvSpPr>
          <p:nvPr/>
        </p:nvSpPr>
        <p:spPr bwMode="auto">
          <a:xfrm>
            <a:off x="3332163" y="59912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8385" name="Freeform 97"/>
          <p:cNvSpPr>
            <a:spLocks/>
          </p:cNvSpPr>
          <p:nvPr/>
        </p:nvSpPr>
        <p:spPr bwMode="auto">
          <a:xfrm>
            <a:off x="4351338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86" name="Freeform 98"/>
          <p:cNvSpPr>
            <a:spLocks/>
          </p:cNvSpPr>
          <p:nvPr/>
        </p:nvSpPr>
        <p:spPr bwMode="auto">
          <a:xfrm>
            <a:off x="6350151" y="4491038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387" name="Text Box 99"/>
          <p:cNvSpPr txBox="1">
            <a:spLocks noChangeArrowheads="1"/>
          </p:cNvSpPr>
          <p:nvPr/>
        </p:nvSpPr>
        <p:spPr bwMode="auto">
          <a:xfrm>
            <a:off x="2140744" y="55880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8388" name="Text Box 100"/>
          <p:cNvSpPr txBox="1">
            <a:spLocks noChangeArrowheads="1"/>
          </p:cNvSpPr>
          <p:nvPr/>
        </p:nvSpPr>
        <p:spPr bwMode="auto">
          <a:xfrm>
            <a:off x="2140744" y="60039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8390" name="Text Box 102"/>
          <p:cNvSpPr txBox="1">
            <a:spLocks noChangeArrowheads="1"/>
          </p:cNvSpPr>
          <p:nvPr/>
        </p:nvSpPr>
        <p:spPr bwMode="auto">
          <a:xfrm>
            <a:off x="2140744" y="47085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8391" name="Text Box 103"/>
          <p:cNvSpPr txBox="1">
            <a:spLocks noChangeArrowheads="1"/>
          </p:cNvSpPr>
          <p:nvPr/>
        </p:nvSpPr>
        <p:spPr bwMode="auto">
          <a:xfrm>
            <a:off x="2140744" y="42132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8392" name="Text Box 104"/>
          <p:cNvSpPr txBox="1">
            <a:spLocks noChangeArrowheads="1"/>
          </p:cNvSpPr>
          <p:nvPr/>
        </p:nvSpPr>
        <p:spPr bwMode="auto">
          <a:xfrm>
            <a:off x="4140200" y="4076700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68393" name="Text Box 105"/>
          <p:cNvSpPr txBox="1">
            <a:spLocks noChangeArrowheads="1"/>
          </p:cNvSpPr>
          <p:nvPr/>
        </p:nvSpPr>
        <p:spPr bwMode="auto">
          <a:xfrm>
            <a:off x="6334276" y="4076700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sp>
        <p:nvSpPr>
          <p:cNvPr id="268394" name="Rectangle 106"/>
          <p:cNvSpPr>
            <a:spLocks noChangeArrowheads="1"/>
          </p:cNvSpPr>
          <p:nvPr/>
        </p:nvSpPr>
        <p:spPr bwMode="auto">
          <a:xfrm>
            <a:off x="65389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395" name="Rectangle 107"/>
          <p:cNvSpPr>
            <a:spLocks noChangeArrowheads="1"/>
          </p:cNvSpPr>
          <p:nvPr/>
        </p:nvSpPr>
        <p:spPr bwMode="auto">
          <a:xfrm>
            <a:off x="78343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396" name="Line 108"/>
          <p:cNvSpPr>
            <a:spLocks noChangeShapeType="1"/>
          </p:cNvSpPr>
          <p:nvPr/>
        </p:nvSpPr>
        <p:spPr bwMode="auto">
          <a:xfrm>
            <a:off x="70088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397" name="Line 109"/>
          <p:cNvSpPr>
            <a:spLocks noChangeShapeType="1"/>
          </p:cNvSpPr>
          <p:nvPr/>
        </p:nvSpPr>
        <p:spPr bwMode="auto">
          <a:xfrm>
            <a:off x="82915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398" name="Line 110"/>
          <p:cNvSpPr>
            <a:spLocks noChangeShapeType="1"/>
          </p:cNvSpPr>
          <p:nvPr/>
        </p:nvSpPr>
        <p:spPr bwMode="auto">
          <a:xfrm>
            <a:off x="7237413" y="181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399" name="Line 111"/>
          <p:cNvSpPr>
            <a:spLocks noChangeShapeType="1"/>
          </p:cNvSpPr>
          <p:nvPr/>
        </p:nvSpPr>
        <p:spPr bwMode="auto">
          <a:xfrm flipH="1">
            <a:off x="8291513" y="1624013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400" name="Text Box 112"/>
          <p:cNvSpPr txBox="1">
            <a:spLocks noChangeArrowheads="1"/>
          </p:cNvSpPr>
          <p:nvPr/>
        </p:nvSpPr>
        <p:spPr bwMode="auto">
          <a:xfrm>
            <a:off x="65904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8401" name="Text Box 113"/>
          <p:cNvSpPr txBox="1">
            <a:spLocks noChangeArrowheads="1"/>
          </p:cNvSpPr>
          <p:nvPr/>
        </p:nvSpPr>
        <p:spPr bwMode="auto">
          <a:xfrm>
            <a:off x="78858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8402" name="Rectangle 114"/>
          <p:cNvSpPr>
            <a:spLocks noChangeArrowheads="1"/>
          </p:cNvSpPr>
          <p:nvPr/>
        </p:nvSpPr>
        <p:spPr bwMode="auto">
          <a:xfrm>
            <a:off x="5257800" y="16112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8403" name="Line 115"/>
          <p:cNvSpPr>
            <a:spLocks noChangeShapeType="1"/>
          </p:cNvSpPr>
          <p:nvPr/>
        </p:nvSpPr>
        <p:spPr bwMode="auto">
          <a:xfrm>
            <a:off x="5715000" y="16192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8404" name="Text Box 116"/>
          <p:cNvSpPr txBox="1">
            <a:spLocks noChangeArrowheads="1"/>
          </p:cNvSpPr>
          <p:nvPr/>
        </p:nvSpPr>
        <p:spPr bwMode="auto">
          <a:xfrm>
            <a:off x="5309325" y="16827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8405" name="Line 117"/>
          <p:cNvSpPr>
            <a:spLocks noChangeShapeType="1"/>
          </p:cNvSpPr>
          <p:nvPr/>
        </p:nvSpPr>
        <p:spPr bwMode="auto">
          <a:xfrm>
            <a:off x="5905500" y="1836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8406" name="Text Box 118"/>
          <p:cNvSpPr txBox="1">
            <a:spLocks noChangeArrowheads="1"/>
          </p:cNvSpPr>
          <p:nvPr/>
        </p:nvSpPr>
        <p:spPr bwMode="auto">
          <a:xfrm>
            <a:off x="4300535" y="5732463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bicon(1, 0)</a:t>
            </a:r>
          </a:p>
        </p:txBody>
      </p:sp>
      <p:sp>
        <p:nvSpPr>
          <p:cNvPr id="268407" name="Text Box 119"/>
          <p:cNvSpPr txBox="1">
            <a:spLocks noChangeArrowheads="1"/>
          </p:cNvSpPr>
          <p:nvPr/>
        </p:nvSpPr>
        <p:spPr bwMode="auto">
          <a:xfrm>
            <a:off x="6729563" y="574675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(1,2)</a:t>
            </a:r>
          </a:p>
        </p:txBody>
      </p:sp>
      <p:sp>
        <p:nvSpPr>
          <p:cNvPr id="268408" name="Text Box 120"/>
          <p:cNvSpPr txBox="1">
            <a:spLocks noChangeArrowheads="1"/>
          </p:cNvSpPr>
          <p:nvPr/>
        </p:nvSpPr>
        <p:spPr bwMode="auto">
          <a:xfrm>
            <a:off x="6729563" y="543877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(2,4)</a:t>
            </a:r>
          </a:p>
        </p:txBody>
      </p:sp>
      <p:sp>
        <p:nvSpPr>
          <p:cNvPr id="268409" name="Line 121"/>
          <p:cNvSpPr>
            <a:spLocks noChangeShapeType="1"/>
          </p:cNvSpPr>
          <p:nvPr/>
        </p:nvSpPr>
        <p:spPr bwMode="auto">
          <a:xfrm>
            <a:off x="4643438" y="3141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410" name="Text Box 122"/>
          <p:cNvSpPr txBox="1">
            <a:spLocks noChangeArrowheads="1"/>
          </p:cNvSpPr>
          <p:nvPr/>
        </p:nvSpPr>
        <p:spPr bwMode="auto">
          <a:xfrm>
            <a:off x="6729563" y="5084763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(4,3)</a:t>
            </a:r>
          </a:p>
        </p:txBody>
      </p:sp>
      <p:sp>
        <p:nvSpPr>
          <p:cNvPr id="268411" name="Text Box 123"/>
          <p:cNvSpPr txBox="1">
            <a:spLocks noChangeArrowheads="1"/>
          </p:cNvSpPr>
          <p:nvPr/>
        </p:nvSpPr>
        <p:spPr bwMode="auto">
          <a:xfrm>
            <a:off x="454844" y="5084763"/>
            <a:ext cx="944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3300"/>
                </a:solidFill>
                <a:latin typeface="Consolas" pitchFamily="49" charset="0"/>
              </a:rPr>
              <a:t>low[4]</a:t>
            </a:r>
          </a:p>
        </p:txBody>
      </p:sp>
      <p:sp>
        <p:nvSpPr>
          <p:cNvPr id="268412" name="Freeform 124"/>
          <p:cNvSpPr>
            <a:spLocks/>
          </p:cNvSpPr>
          <p:nvPr/>
        </p:nvSpPr>
        <p:spPr bwMode="auto">
          <a:xfrm>
            <a:off x="1258888" y="5156200"/>
            <a:ext cx="792162" cy="144463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227" y="54"/>
              </a:cxn>
              <a:cxn ang="0">
                <a:pos x="454" y="8"/>
              </a:cxn>
              <a:cxn ang="0">
                <a:pos x="771" y="99"/>
              </a:cxn>
            </a:cxnLst>
            <a:rect l="0" t="0" r="r" b="b"/>
            <a:pathLst>
              <a:path w="771" h="99">
                <a:moveTo>
                  <a:pt x="0" y="54"/>
                </a:moveTo>
                <a:cubicBezTo>
                  <a:pt x="75" y="58"/>
                  <a:pt x="151" y="62"/>
                  <a:pt x="227" y="54"/>
                </a:cubicBezTo>
                <a:cubicBezTo>
                  <a:pt x="303" y="46"/>
                  <a:pt x="363" y="0"/>
                  <a:pt x="454" y="8"/>
                </a:cubicBezTo>
                <a:cubicBezTo>
                  <a:pt x="545" y="16"/>
                  <a:pt x="658" y="57"/>
                  <a:pt x="771" y="99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3795074" y="12541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0" name="Text Box 8"/>
          <p:cNvSpPr txBox="1">
            <a:spLocks noChangeArrowheads="1"/>
          </p:cNvSpPr>
          <p:nvPr/>
        </p:nvSpPr>
        <p:spPr bwMode="auto">
          <a:xfrm>
            <a:off x="3814124" y="17303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3795074" y="217805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3795074" y="26257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3" name="Text Box 43"/>
          <p:cNvSpPr txBox="1">
            <a:spLocks noChangeArrowheads="1"/>
          </p:cNvSpPr>
          <p:nvPr/>
        </p:nvSpPr>
        <p:spPr bwMode="auto">
          <a:xfrm>
            <a:off x="3795074" y="30226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4" name="Text Box 84"/>
          <p:cNvSpPr txBox="1">
            <a:spLocks noChangeArrowheads="1"/>
          </p:cNvSpPr>
          <p:nvPr/>
        </p:nvSpPr>
        <p:spPr bwMode="auto">
          <a:xfrm>
            <a:off x="1413099" y="421163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5" name="Text Box 85"/>
          <p:cNvSpPr txBox="1">
            <a:spLocks noChangeArrowheads="1"/>
          </p:cNvSpPr>
          <p:nvPr/>
        </p:nvSpPr>
        <p:spPr bwMode="auto">
          <a:xfrm>
            <a:off x="1435324" y="46878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6" name="Text Box 86"/>
          <p:cNvSpPr txBox="1">
            <a:spLocks noChangeArrowheads="1"/>
          </p:cNvSpPr>
          <p:nvPr/>
        </p:nvSpPr>
        <p:spPr bwMode="auto">
          <a:xfrm>
            <a:off x="1413099" y="513556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7" name="Text Box 87"/>
          <p:cNvSpPr txBox="1">
            <a:spLocks noChangeArrowheads="1"/>
          </p:cNvSpPr>
          <p:nvPr/>
        </p:nvSpPr>
        <p:spPr bwMode="auto">
          <a:xfrm>
            <a:off x="1413099" y="558323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8" name="Text Box 89"/>
          <p:cNvSpPr txBox="1">
            <a:spLocks noChangeArrowheads="1"/>
          </p:cNvSpPr>
          <p:nvPr/>
        </p:nvSpPr>
        <p:spPr bwMode="auto">
          <a:xfrm>
            <a:off x="1413099" y="598011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9" name="Text Box 84"/>
          <p:cNvSpPr txBox="1">
            <a:spLocks noChangeArrowheads="1"/>
          </p:cNvSpPr>
          <p:nvPr/>
        </p:nvSpPr>
        <p:spPr bwMode="auto">
          <a:xfrm>
            <a:off x="2658519" y="423862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0" name="Text Box 86"/>
          <p:cNvSpPr txBox="1">
            <a:spLocks noChangeArrowheads="1"/>
          </p:cNvSpPr>
          <p:nvPr/>
        </p:nvSpPr>
        <p:spPr bwMode="auto">
          <a:xfrm>
            <a:off x="2658519" y="516255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1" name="Text Box 87"/>
          <p:cNvSpPr txBox="1">
            <a:spLocks noChangeArrowheads="1"/>
          </p:cNvSpPr>
          <p:nvPr/>
        </p:nvSpPr>
        <p:spPr bwMode="auto">
          <a:xfrm>
            <a:off x="2658519" y="561022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2" name="Text Box 89"/>
          <p:cNvSpPr txBox="1">
            <a:spLocks noChangeArrowheads="1"/>
          </p:cNvSpPr>
          <p:nvPr/>
        </p:nvSpPr>
        <p:spPr bwMode="auto">
          <a:xfrm>
            <a:off x="2658519" y="600710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3" name="Text Box 85"/>
          <p:cNvSpPr txBox="1">
            <a:spLocks noChangeArrowheads="1"/>
          </p:cNvSpPr>
          <p:nvPr/>
        </p:nvSpPr>
        <p:spPr bwMode="auto">
          <a:xfrm>
            <a:off x="2658519" y="46878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44" name="Text Box 121"/>
          <p:cNvSpPr txBox="1">
            <a:spLocks noChangeArrowheads="1"/>
          </p:cNvSpPr>
          <p:nvPr/>
        </p:nvSpPr>
        <p:spPr bwMode="auto">
          <a:xfrm>
            <a:off x="4283968" y="5435932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bicon</a:t>
            </a:r>
            <a:r>
              <a:rPr lang="en-US" altLang="ko-KR" dirty="0">
                <a:latin typeface="Consolas" pitchFamily="49" charset="0"/>
              </a:rPr>
              <a:t>(2, 1)</a:t>
            </a:r>
          </a:p>
        </p:txBody>
      </p:sp>
      <p:sp>
        <p:nvSpPr>
          <p:cNvPr id="145" name="Text Box 123"/>
          <p:cNvSpPr txBox="1">
            <a:spLocks noChangeArrowheads="1"/>
          </p:cNvSpPr>
          <p:nvPr/>
        </p:nvSpPr>
        <p:spPr bwMode="auto">
          <a:xfrm>
            <a:off x="6706475" y="4797152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(3,1)</a:t>
            </a:r>
          </a:p>
        </p:txBody>
      </p:sp>
      <p:sp>
        <p:nvSpPr>
          <p:cNvPr id="146" name="Text Box 101"/>
          <p:cNvSpPr txBox="1">
            <a:spLocks noChangeArrowheads="1"/>
          </p:cNvSpPr>
          <p:nvPr/>
        </p:nvSpPr>
        <p:spPr bwMode="auto">
          <a:xfrm>
            <a:off x="2111375" y="5129822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8413" name="Text Box 125"/>
          <p:cNvSpPr txBox="1">
            <a:spLocks noChangeArrowheads="1"/>
          </p:cNvSpPr>
          <p:nvPr/>
        </p:nvSpPr>
        <p:spPr bwMode="auto">
          <a:xfrm>
            <a:off x="2123728" y="5142522"/>
            <a:ext cx="3257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Consolas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Example of Finding </a:t>
            </a:r>
            <a:r>
              <a:rPr lang="en-US" altLang="ko-KR" sz="2400" dirty="0" err="1"/>
              <a:t>Biconnected</a:t>
            </a:r>
            <a:r>
              <a:rPr lang="en-US" altLang="ko-KR" sz="2400" dirty="0"/>
              <a:t> Components(10)</a:t>
            </a:r>
            <a:endParaRPr lang="ko-KR" altLang="en-US" sz="2400" dirty="0"/>
          </a:p>
        </p:txBody>
      </p:sp>
      <p:sp>
        <p:nvSpPr>
          <p:cNvPr id="12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A98D8B5-A9FC-42E4-A3D4-F073FA7C2B23}" type="slidenum">
              <a:rPr lang="en-US" altLang="ko-KR" smtClean="0"/>
              <a:pPr/>
              <a:t>63</a:t>
            </a:fld>
            <a:r>
              <a:rPr lang="en-US" altLang="ko-KR"/>
              <a:t> -</a:t>
            </a:r>
          </a:p>
        </p:txBody>
      </p:sp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4305300" y="1155700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>
            <a:off x="4305300" y="2051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4305300" y="2498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17" name="Line 5"/>
          <p:cNvSpPr>
            <a:spLocks noChangeShapeType="1"/>
          </p:cNvSpPr>
          <p:nvPr/>
        </p:nvSpPr>
        <p:spPr bwMode="auto">
          <a:xfrm>
            <a:off x="4305300" y="160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4216122" y="8382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3795074" y="12541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3814124" y="17303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3795074" y="217805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>
            <a:off x="3795074" y="26257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5257800" y="11477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52578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65532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5715000" y="11557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57277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70104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4648200" y="1347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30" name="Line 18"/>
          <p:cNvSpPr>
            <a:spLocks noChangeShapeType="1"/>
          </p:cNvSpPr>
          <p:nvPr/>
        </p:nvSpPr>
        <p:spPr bwMode="auto">
          <a:xfrm>
            <a:off x="5956300" y="3201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31" name="Line 19"/>
          <p:cNvSpPr>
            <a:spLocks noChangeShapeType="1"/>
          </p:cNvSpPr>
          <p:nvPr/>
        </p:nvSpPr>
        <p:spPr bwMode="auto">
          <a:xfrm flipH="1">
            <a:off x="7010400" y="3009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5326787" y="12192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53093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66047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</a:t>
            </a:r>
          </a:p>
        </p:txBody>
      </p:sp>
      <p:sp>
        <p:nvSpPr>
          <p:cNvPr id="269335" name="Line 23"/>
          <p:cNvSpPr>
            <a:spLocks noChangeShapeType="1"/>
          </p:cNvSpPr>
          <p:nvPr/>
        </p:nvSpPr>
        <p:spPr bwMode="auto">
          <a:xfrm>
            <a:off x="4648200" y="1858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52578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65532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338" name="Line 26"/>
          <p:cNvSpPr>
            <a:spLocks noChangeShapeType="1"/>
          </p:cNvSpPr>
          <p:nvPr/>
        </p:nvSpPr>
        <p:spPr bwMode="auto">
          <a:xfrm>
            <a:off x="57150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39" name="Line 27"/>
          <p:cNvSpPr>
            <a:spLocks noChangeShapeType="1"/>
          </p:cNvSpPr>
          <p:nvPr/>
        </p:nvSpPr>
        <p:spPr bwMode="auto">
          <a:xfrm>
            <a:off x="70231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9340" name="Line 28"/>
          <p:cNvSpPr>
            <a:spLocks noChangeShapeType="1"/>
          </p:cNvSpPr>
          <p:nvPr/>
        </p:nvSpPr>
        <p:spPr bwMode="auto">
          <a:xfrm>
            <a:off x="59436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41" name="Line 29"/>
          <p:cNvSpPr>
            <a:spLocks noChangeShapeType="1"/>
          </p:cNvSpPr>
          <p:nvPr/>
        </p:nvSpPr>
        <p:spPr bwMode="auto">
          <a:xfrm flipH="1">
            <a:off x="7010400" y="2120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42" name="Text Box 30"/>
          <p:cNvSpPr txBox="1">
            <a:spLocks noChangeArrowheads="1"/>
          </p:cNvSpPr>
          <p:nvPr/>
        </p:nvSpPr>
        <p:spPr bwMode="auto">
          <a:xfrm>
            <a:off x="530773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9343" name="Text Box 31"/>
          <p:cNvSpPr txBox="1">
            <a:spLocks noChangeArrowheads="1"/>
          </p:cNvSpPr>
          <p:nvPr/>
        </p:nvSpPr>
        <p:spPr bwMode="auto">
          <a:xfrm>
            <a:off x="662218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9344" name="Line 32"/>
          <p:cNvSpPr>
            <a:spLocks noChangeShapeType="1"/>
          </p:cNvSpPr>
          <p:nvPr/>
        </p:nvSpPr>
        <p:spPr bwMode="auto">
          <a:xfrm>
            <a:off x="46482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52578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346" name="Rectangle 34"/>
          <p:cNvSpPr>
            <a:spLocks noChangeArrowheads="1"/>
          </p:cNvSpPr>
          <p:nvPr/>
        </p:nvSpPr>
        <p:spPr bwMode="auto">
          <a:xfrm>
            <a:off x="65532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347" name="Line 35"/>
          <p:cNvSpPr>
            <a:spLocks noChangeShapeType="1"/>
          </p:cNvSpPr>
          <p:nvPr/>
        </p:nvSpPr>
        <p:spPr bwMode="auto">
          <a:xfrm>
            <a:off x="57277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48" name="Line 36"/>
          <p:cNvSpPr>
            <a:spLocks noChangeShapeType="1"/>
          </p:cNvSpPr>
          <p:nvPr/>
        </p:nvSpPr>
        <p:spPr bwMode="auto">
          <a:xfrm>
            <a:off x="70104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9349" name="Line 37"/>
          <p:cNvSpPr>
            <a:spLocks noChangeShapeType="1"/>
          </p:cNvSpPr>
          <p:nvPr/>
        </p:nvSpPr>
        <p:spPr bwMode="auto">
          <a:xfrm>
            <a:off x="59563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50" name="Line 38"/>
          <p:cNvSpPr>
            <a:spLocks noChangeShapeType="1"/>
          </p:cNvSpPr>
          <p:nvPr/>
        </p:nvSpPr>
        <p:spPr bwMode="auto">
          <a:xfrm flipH="1">
            <a:off x="7010400" y="25622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51" name="Text Box 39"/>
          <p:cNvSpPr txBox="1">
            <a:spLocks noChangeArrowheads="1"/>
          </p:cNvSpPr>
          <p:nvPr/>
        </p:nvSpPr>
        <p:spPr bwMode="auto">
          <a:xfrm>
            <a:off x="53267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69352" name="Text Box 40"/>
          <p:cNvSpPr txBox="1">
            <a:spLocks noChangeArrowheads="1"/>
          </p:cNvSpPr>
          <p:nvPr/>
        </p:nvSpPr>
        <p:spPr bwMode="auto">
          <a:xfrm>
            <a:off x="66221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69353" name="Line 41"/>
          <p:cNvSpPr>
            <a:spLocks noChangeShapeType="1"/>
          </p:cNvSpPr>
          <p:nvPr/>
        </p:nvSpPr>
        <p:spPr bwMode="auto">
          <a:xfrm>
            <a:off x="46482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54" name="Line 42"/>
          <p:cNvSpPr>
            <a:spLocks noChangeShapeType="1"/>
          </p:cNvSpPr>
          <p:nvPr/>
        </p:nvSpPr>
        <p:spPr bwMode="auto">
          <a:xfrm>
            <a:off x="4305300" y="2933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55" name="Text Box 43"/>
          <p:cNvSpPr txBox="1">
            <a:spLocks noChangeArrowheads="1"/>
          </p:cNvSpPr>
          <p:nvPr/>
        </p:nvSpPr>
        <p:spPr bwMode="auto">
          <a:xfrm>
            <a:off x="3795074" y="30226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56" name="Line 44"/>
          <p:cNvSpPr>
            <a:spLocks noChangeShapeType="1"/>
          </p:cNvSpPr>
          <p:nvPr/>
        </p:nvSpPr>
        <p:spPr bwMode="auto">
          <a:xfrm flipH="1">
            <a:off x="5715000" y="11557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357" name="Text Box 45"/>
          <p:cNvSpPr txBox="1">
            <a:spLocks noChangeArrowheads="1"/>
          </p:cNvSpPr>
          <p:nvPr/>
        </p:nvSpPr>
        <p:spPr bwMode="auto">
          <a:xfrm>
            <a:off x="1760632" y="13398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bicon</a:t>
            </a:r>
            <a:r>
              <a:rPr lang="en-US" altLang="ko-KR" sz="2000" b="1" dirty="0">
                <a:latin typeface="Courier New" pitchFamily="49" charset="0"/>
              </a:rPr>
              <a:t>(1,0);</a:t>
            </a:r>
          </a:p>
        </p:txBody>
      </p:sp>
      <p:sp>
        <p:nvSpPr>
          <p:cNvPr id="269358" name="Freeform 46"/>
          <p:cNvSpPr>
            <a:spLocks/>
          </p:cNvSpPr>
          <p:nvPr/>
        </p:nvSpPr>
        <p:spPr bwMode="auto">
          <a:xfrm>
            <a:off x="4279900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59" name="Text Box 47"/>
          <p:cNvSpPr txBox="1">
            <a:spLocks noChangeArrowheads="1"/>
          </p:cNvSpPr>
          <p:nvPr/>
        </p:nvSpPr>
        <p:spPr bwMode="auto">
          <a:xfrm>
            <a:off x="4214810" y="5957888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bicon</a:t>
            </a:r>
            <a:r>
              <a:rPr lang="en-US" altLang="ko-KR" dirty="0">
                <a:latin typeface="Consolas" pitchFamily="49" charset="0"/>
              </a:rPr>
              <a:t>(0,-1)</a:t>
            </a:r>
          </a:p>
        </p:txBody>
      </p:sp>
      <p:sp>
        <p:nvSpPr>
          <p:cNvPr id="269360" name="Freeform 48"/>
          <p:cNvSpPr>
            <a:spLocks/>
          </p:cNvSpPr>
          <p:nvPr/>
        </p:nvSpPr>
        <p:spPr bwMode="auto">
          <a:xfrm>
            <a:off x="6350151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61" name="Text Box 49"/>
          <p:cNvSpPr txBox="1">
            <a:spLocks noChangeArrowheads="1"/>
          </p:cNvSpPr>
          <p:nvPr/>
        </p:nvSpPr>
        <p:spPr bwMode="auto">
          <a:xfrm>
            <a:off x="6741470" y="595788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(0,1)</a:t>
            </a:r>
          </a:p>
        </p:txBody>
      </p:sp>
      <p:sp>
        <p:nvSpPr>
          <p:cNvPr id="269362" name="Line 50"/>
          <p:cNvSpPr>
            <a:spLocks noChangeShapeType="1"/>
          </p:cNvSpPr>
          <p:nvPr/>
        </p:nvSpPr>
        <p:spPr bwMode="auto">
          <a:xfrm>
            <a:off x="1642864" y="2100263"/>
            <a:ext cx="539750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9363" name="Group 51"/>
          <p:cNvGrpSpPr>
            <a:grpSpLocks/>
          </p:cNvGrpSpPr>
          <p:nvPr/>
        </p:nvGrpSpPr>
        <p:grpSpPr bwMode="auto">
          <a:xfrm>
            <a:off x="1209477" y="908050"/>
            <a:ext cx="547687" cy="466725"/>
            <a:chOff x="2173" y="916"/>
            <a:chExt cx="205" cy="209"/>
          </a:xfrm>
        </p:grpSpPr>
        <p:sp>
          <p:nvSpPr>
            <p:cNvPr id="269364" name="Oval 52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9365" name="Rectangle 53"/>
            <p:cNvSpPr>
              <a:spLocks noChangeArrowheads="1"/>
            </p:cNvSpPr>
            <p:nvPr/>
          </p:nvSpPr>
          <p:spPr bwMode="auto">
            <a:xfrm>
              <a:off x="2212" y="947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269366" name="Group 54"/>
          <p:cNvGrpSpPr>
            <a:grpSpLocks/>
          </p:cNvGrpSpPr>
          <p:nvPr/>
        </p:nvGrpSpPr>
        <p:grpSpPr bwMode="auto">
          <a:xfrm>
            <a:off x="1209477" y="1700213"/>
            <a:ext cx="547687" cy="463263"/>
            <a:chOff x="2173" y="1272"/>
            <a:chExt cx="205" cy="207"/>
          </a:xfrm>
        </p:grpSpPr>
        <p:sp>
          <p:nvSpPr>
            <p:cNvPr id="269367" name="Oval 55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9368" name="Rectangle 56"/>
            <p:cNvSpPr>
              <a:spLocks noChangeArrowheads="1"/>
            </p:cNvSpPr>
            <p:nvPr/>
          </p:nvSpPr>
          <p:spPr bwMode="auto">
            <a:xfrm>
              <a:off x="2222" y="1300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69369" name="Group 57"/>
          <p:cNvGrpSpPr>
            <a:grpSpLocks/>
          </p:cNvGrpSpPr>
          <p:nvPr/>
        </p:nvGrpSpPr>
        <p:grpSpPr bwMode="auto">
          <a:xfrm>
            <a:off x="539552" y="2492377"/>
            <a:ext cx="550862" cy="468029"/>
            <a:chOff x="1924" y="1627"/>
            <a:chExt cx="205" cy="209"/>
          </a:xfrm>
        </p:grpSpPr>
        <p:sp>
          <p:nvSpPr>
            <p:cNvPr id="269370" name="Oval 58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9371" name="Rectangle 59"/>
            <p:cNvSpPr>
              <a:spLocks noChangeArrowheads="1"/>
            </p:cNvSpPr>
            <p:nvPr/>
          </p:nvSpPr>
          <p:spPr bwMode="auto">
            <a:xfrm>
              <a:off x="1965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69372" name="Group 60"/>
          <p:cNvGrpSpPr>
            <a:grpSpLocks/>
          </p:cNvGrpSpPr>
          <p:nvPr/>
        </p:nvGrpSpPr>
        <p:grpSpPr bwMode="auto">
          <a:xfrm>
            <a:off x="1209477" y="3282950"/>
            <a:ext cx="547687" cy="466725"/>
            <a:chOff x="2173" y="1982"/>
            <a:chExt cx="205" cy="209"/>
          </a:xfrm>
        </p:grpSpPr>
        <p:sp>
          <p:nvSpPr>
            <p:cNvPr id="269373" name="Oval 61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9374" name="Rectangle 62"/>
            <p:cNvSpPr>
              <a:spLocks noChangeArrowheads="1"/>
            </p:cNvSpPr>
            <p:nvPr/>
          </p:nvSpPr>
          <p:spPr bwMode="auto">
            <a:xfrm>
              <a:off x="2212" y="2013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69375" name="Line 63"/>
          <p:cNvSpPr>
            <a:spLocks noChangeShapeType="1"/>
          </p:cNvSpPr>
          <p:nvPr/>
        </p:nvSpPr>
        <p:spPr bwMode="auto">
          <a:xfrm>
            <a:off x="1484114" y="1374775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9376" name="Line 64"/>
          <p:cNvSpPr>
            <a:spLocks noChangeShapeType="1"/>
          </p:cNvSpPr>
          <p:nvPr/>
        </p:nvSpPr>
        <p:spPr bwMode="auto">
          <a:xfrm flipH="1">
            <a:off x="858639" y="2117725"/>
            <a:ext cx="449263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9377" name="Line 65"/>
          <p:cNvSpPr>
            <a:spLocks noChangeShapeType="1"/>
          </p:cNvSpPr>
          <p:nvPr/>
        </p:nvSpPr>
        <p:spPr bwMode="auto">
          <a:xfrm flipH="1">
            <a:off x="1676202" y="2924175"/>
            <a:ext cx="4476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9378" name="Line 66"/>
          <p:cNvSpPr>
            <a:spLocks noChangeShapeType="1"/>
          </p:cNvSpPr>
          <p:nvPr/>
        </p:nvSpPr>
        <p:spPr bwMode="auto">
          <a:xfrm>
            <a:off x="880864" y="2959100"/>
            <a:ext cx="409575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9379" name="Group 67"/>
          <p:cNvGrpSpPr>
            <a:grpSpLocks/>
          </p:cNvGrpSpPr>
          <p:nvPr/>
        </p:nvGrpSpPr>
        <p:grpSpPr bwMode="auto">
          <a:xfrm>
            <a:off x="1873052" y="2492377"/>
            <a:ext cx="554037" cy="468029"/>
            <a:chOff x="2421" y="1627"/>
            <a:chExt cx="206" cy="209"/>
          </a:xfrm>
        </p:grpSpPr>
        <p:sp>
          <p:nvSpPr>
            <p:cNvPr id="269380" name="Oval 68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9381" name="Rectangle 69"/>
            <p:cNvSpPr>
              <a:spLocks noChangeArrowheads="1"/>
            </p:cNvSpPr>
            <p:nvPr/>
          </p:nvSpPr>
          <p:spPr bwMode="auto">
            <a:xfrm>
              <a:off x="2462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69382" name="Rectangle 70"/>
          <p:cNvSpPr>
            <a:spLocks noChangeArrowheads="1"/>
          </p:cNvSpPr>
          <p:nvPr/>
        </p:nvSpPr>
        <p:spPr bwMode="auto">
          <a:xfrm>
            <a:off x="3117850" y="41243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9383" name="Line 71"/>
          <p:cNvSpPr>
            <a:spLocks noChangeShapeType="1"/>
          </p:cNvSpPr>
          <p:nvPr/>
        </p:nvSpPr>
        <p:spPr bwMode="auto">
          <a:xfrm>
            <a:off x="3117850" y="50196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84" name="Line 72"/>
          <p:cNvSpPr>
            <a:spLocks noChangeShapeType="1"/>
          </p:cNvSpPr>
          <p:nvPr/>
        </p:nvSpPr>
        <p:spPr bwMode="auto">
          <a:xfrm>
            <a:off x="3117850" y="5467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85" name="Line 73"/>
          <p:cNvSpPr>
            <a:spLocks noChangeShapeType="1"/>
          </p:cNvSpPr>
          <p:nvPr/>
        </p:nvSpPr>
        <p:spPr bwMode="auto">
          <a:xfrm>
            <a:off x="311785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86" name="Text Box 74"/>
          <p:cNvSpPr txBox="1">
            <a:spLocks noChangeArrowheads="1"/>
          </p:cNvSpPr>
          <p:nvPr/>
        </p:nvSpPr>
        <p:spPr bwMode="auto">
          <a:xfrm>
            <a:off x="2606899" y="419893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87" name="Text Box 75"/>
          <p:cNvSpPr txBox="1">
            <a:spLocks noChangeArrowheads="1"/>
          </p:cNvSpPr>
          <p:nvPr/>
        </p:nvSpPr>
        <p:spPr bwMode="auto">
          <a:xfrm>
            <a:off x="2629124" y="46751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88" name="Text Box 76"/>
          <p:cNvSpPr txBox="1">
            <a:spLocks noChangeArrowheads="1"/>
          </p:cNvSpPr>
          <p:nvPr/>
        </p:nvSpPr>
        <p:spPr bwMode="auto">
          <a:xfrm>
            <a:off x="2606899" y="512286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89" name="Text Box 77"/>
          <p:cNvSpPr txBox="1">
            <a:spLocks noChangeArrowheads="1"/>
          </p:cNvSpPr>
          <p:nvPr/>
        </p:nvSpPr>
        <p:spPr bwMode="auto">
          <a:xfrm>
            <a:off x="2606899" y="557053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90" name="Line 78"/>
          <p:cNvSpPr>
            <a:spLocks noChangeShapeType="1"/>
          </p:cNvSpPr>
          <p:nvPr/>
        </p:nvSpPr>
        <p:spPr bwMode="auto">
          <a:xfrm>
            <a:off x="3117850" y="5902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91" name="Text Box 79"/>
          <p:cNvSpPr txBox="1">
            <a:spLocks noChangeArrowheads="1"/>
          </p:cNvSpPr>
          <p:nvPr/>
        </p:nvSpPr>
        <p:spPr bwMode="auto">
          <a:xfrm>
            <a:off x="2606899" y="596741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92" name="Rectangle 80"/>
          <p:cNvSpPr>
            <a:spLocks noChangeArrowheads="1"/>
          </p:cNvSpPr>
          <p:nvPr/>
        </p:nvSpPr>
        <p:spPr bwMode="auto">
          <a:xfrm>
            <a:off x="1924050" y="41370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9393" name="Line 81"/>
          <p:cNvSpPr>
            <a:spLocks noChangeShapeType="1"/>
          </p:cNvSpPr>
          <p:nvPr/>
        </p:nvSpPr>
        <p:spPr bwMode="auto">
          <a:xfrm>
            <a:off x="1924050" y="5032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94" name="Line 82"/>
          <p:cNvSpPr>
            <a:spLocks noChangeShapeType="1"/>
          </p:cNvSpPr>
          <p:nvPr/>
        </p:nvSpPr>
        <p:spPr bwMode="auto">
          <a:xfrm>
            <a:off x="1924050" y="5480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95" name="Line 83"/>
          <p:cNvSpPr>
            <a:spLocks noChangeShapeType="1"/>
          </p:cNvSpPr>
          <p:nvPr/>
        </p:nvSpPr>
        <p:spPr bwMode="auto">
          <a:xfrm>
            <a:off x="1924050" y="4584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96" name="Text Box 84"/>
          <p:cNvSpPr txBox="1">
            <a:spLocks noChangeArrowheads="1"/>
          </p:cNvSpPr>
          <p:nvPr/>
        </p:nvSpPr>
        <p:spPr bwMode="auto">
          <a:xfrm>
            <a:off x="1413099" y="421163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97" name="Text Box 85"/>
          <p:cNvSpPr txBox="1">
            <a:spLocks noChangeArrowheads="1"/>
          </p:cNvSpPr>
          <p:nvPr/>
        </p:nvSpPr>
        <p:spPr bwMode="auto">
          <a:xfrm>
            <a:off x="1435324" y="468788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98" name="Text Box 86"/>
          <p:cNvSpPr txBox="1">
            <a:spLocks noChangeArrowheads="1"/>
          </p:cNvSpPr>
          <p:nvPr/>
        </p:nvSpPr>
        <p:spPr bwMode="auto">
          <a:xfrm>
            <a:off x="1413099" y="513556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399" name="Text Box 87"/>
          <p:cNvSpPr txBox="1">
            <a:spLocks noChangeArrowheads="1"/>
          </p:cNvSpPr>
          <p:nvPr/>
        </p:nvSpPr>
        <p:spPr bwMode="auto">
          <a:xfrm>
            <a:off x="1413099" y="5583238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400" name="Line 88"/>
          <p:cNvSpPr>
            <a:spLocks noChangeShapeType="1"/>
          </p:cNvSpPr>
          <p:nvPr/>
        </p:nvSpPr>
        <p:spPr bwMode="auto">
          <a:xfrm>
            <a:off x="1924050" y="59150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401" name="Text Box 89"/>
          <p:cNvSpPr txBox="1">
            <a:spLocks noChangeArrowheads="1"/>
          </p:cNvSpPr>
          <p:nvPr/>
        </p:nvSpPr>
        <p:spPr bwMode="auto">
          <a:xfrm>
            <a:off x="1413099" y="598011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69402" name="Text Box 90"/>
          <p:cNvSpPr txBox="1">
            <a:spLocks noChangeArrowheads="1"/>
          </p:cNvSpPr>
          <p:nvPr/>
        </p:nvSpPr>
        <p:spPr bwMode="auto">
          <a:xfrm>
            <a:off x="1924050" y="37846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low</a:t>
            </a:r>
          </a:p>
        </p:txBody>
      </p:sp>
      <p:sp>
        <p:nvSpPr>
          <p:cNvPr id="269403" name="Text Box 91"/>
          <p:cNvSpPr txBox="1">
            <a:spLocks noChangeArrowheads="1"/>
          </p:cNvSpPr>
          <p:nvPr/>
        </p:nvSpPr>
        <p:spPr bwMode="auto">
          <a:xfrm>
            <a:off x="3054350" y="3786188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dfn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69404" name="Text Box 92"/>
          <p:cNvSpPr txBox="1">
            <a:spLocks noChangeArrowheads="1"/>
          </p:cNvSpPr>
          <p:nvPr/>
        </p:nvSpPr>
        <p:spPr bwMode="auto">
          <a:xfrm>
            <a:off x="3265488" y="46243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9405" name="Text Box 93"/>
          <p:cNvSpPr txBox="1">
            <a:spLocks noChangeArrowheads="1"/>
          </p:cNvSpPr>
          <p:nvPr/>
        </p:nvSpPr>
        <p:spPr bwMode="auto">
          <a:xfrm>
            <a:off x="3260725" y="41671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9406" name="Text Box 94"/>
          <p:cNvSpPr txBox="1">
            <a:spLocks noChangeArrowheads="1"/>
          </p:cNvSpPr>
          <p:nvPr/>
        </p:nvSpPr>
        <p:spPr bwMode="auto">
          <a:xfrm>
            <a:off x="3243263" y="50815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69407" name="Text Box 95"/>
          <p:cNvSpPr txBox="1">
            <a:spLocks noChangeArrowheads="1"/>
          </p:cNvSpPr>
          <p:nvPr/>
        </p:nvSpPr>
        <p:spPr bwMode="auto">
          <a:xfrm>
            <a:off x="3260725" y="55006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4</a:t>
            </a:r>
          </a:p>
        </p:txBody>
      </p:sp>
      <p:sp>
        <p:nvSpPr>
          <p:cNvPr id="269408" name="Text Box 96"/>
          <p:cNvSpPr txBox="1">
            <a:spLocks noChangeArrowheads="1"/>
          </p:cNvSpPr>
          <p:nvPr/>
        </p:nvSpPr>
        <p:spPr bwMode="auto">
          <a:xfrm>
            <a:off x="3260725" y="59197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9409" name="Freeform 97"/>
          <p:cNvSpPr>
            <a:spLocks/>
          </p:cNvSpPr>
          <p:nvPr/>
        </p:nvSpPr>
        <p:spPr bwMode="auto">
          <a:xfrm>
            <a:off x="4279900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410" name="Freeform 98"/>
          <p:cNvSpPr>
            <a:spLocks/>
          </p:cNvSpPr>
          <p:nvPr/>
        </p:nvSpPr>
        <p:spPr bwMode="auto">
          <a:xfrm>
            <a:off x="6350151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411" name="Text Box 99"/>
          <p:cNvSpPr txBox="1">
            <a:spLocks noChangeArrowheads="1"/>
          </p:cNvSpPr>
          <p:nvPr/>
        </p:nvSpPr>
        <p:spPr bwMode="auto">
          <a:xfrm>
            <a:off x="2051050" y="55165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9412" name="Text Box 100"/>
          <p:cNvSpPr txBox="1">
            <a:spLocks noChangeArrowheads="1"/>
          </p:cNvSpPr>
          <p:nvPr/>
        </p:nvSpPr>
        <p:spPr bwMode="auto">
          <a:xfrm>
            <a:off x="2070100" y="5932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9413" name="Text Box 101"/>
          <p:cNvSpPr txBox="1">
            <a:spLocks noChangeArrowheads="1"/>
          </p:cNvSpPr>
          <p:nvPr/>
        </p:nvSpPr>
        <p:spPr bwMode="auto">
          <a:xfrm>
            <a:off x="2078038" y="50561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9414" name="Text Box 102"/>
          <p:cNvSpPr txBox="1">
            <a:spLocks noChangeArrowheads="1"/>
          </p:cNvSpPr>
          <p:nvPr/>
        </p:nvSpPr>
        <p:spPr bwMode="auto">
          <a:xfrm>
            <a:off x="2090738" y="46370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69415" name="Text Box 103"/>
          <p:cNvSpPr txBox="1">
            <a:spLocks noChangeArrowheads="1"/>
          </p:cNvSpPr>
          <p:nvPr/>
        </p:nvSpPr>
        <p:spPr bwMode="auto">
          <a:xfrm>
            <a:off x="2047875" y="41417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9416" name="Text Box 104"/>
          <p:cNvSpPr txBox="1">
            <a:spLocks noChangeArrowheads="1"/>
          </p:cNvSpPr>
          <p:nvPr/>
        </p:nvSpPr>
        <p:spPr bwMode="auto">
          <a:xfrm>
            <a:off x="4068763" y="4005263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69417" name="Text Box 105"/>
          <p:cNvSpPr txBox="1">
            <a:spLocks noChangeArrowheads="1"/>
          </p:cNvSpPr>
          <p:nvPr/>
        </p:nvSpPr>
        <p:spPr bwMode="auto">
          <a:xfrm>
            <a:off x="6334276" y="4005263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sp>
        <p:nvSpPr>
          <p:cNvPr id="269418" name="Rectangle 106"/>
          <p:cNvSpPr>
            <a:spLocks noChangeArrowheads="1"/>
          </p:cNvSpPr>
          <p:nvPr/>
        </p:nvSpPr>
        <p:spPr bwMode="auto">
          <a:xfrm>
            <a:off x="65897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419" name="Rectangle 107"/>
          <p:cNvSpPr>
            <a:spLocks noChangeArrowheads="1"/>
          </p:cNvSpPr>
          <p:nvPr/>
        </p:nvSpPr>
        <p:spPr bwMode="auto">
          <a:xfrm>
            <a:off x="78851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420" name="Line 108"/>
          <p:cNvSpPr>
            <a:spLocks noChangeShapeType="1"/>
          </p:cNvSpPr>
          <p:nvPr/>
        </p:nvSpPr>
        <p:spPr bwMode="auto">
          <a:xfrm>
            <a:off x="70596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9421" name="Line 109"/>
          <p:cNvSpPr>
            <a:spLocks noChangeShapeType="1"/>
          </p:cNvSpPr>
          <p:nvPr/>
        </p:nvSpPr>
        <p:spPr bwMode="auto">
          <a:xfrm>
            <a:off x="83423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9422" name="Line 110"/>
          <p:cNvSpPr>
            <a:spLocks noChangeShapeType="1"/>
          </p:cNvSpPr>
          <p:nvPr/>
        </p:nvSpPr>
        <p:spPr bwMode="auto">
          <a:xfrm>
            <a:off x="7288213" y="181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423" name="Line 111"/>
          <p:cNvSpPr>
            <a:spLocks noChangeShapeType="1"/>
          </p:cNvSpPr>
          <p:nvPr/>
        </p:nvSpPr>
        <p:spPr bwMode="auto">
          <a:xfrm flipH="1">
            <a:off x="8342313" y="1624013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424" name="Text Box 112"/>
          <p:cNvSpPr txBox="1">
            <a:spLocks noChangeArrowheads="1"/>
          </p:cNvSpPr>
          <p:nvPr/>
        </p:nvSpPr>
        <p:spPr bwMode="auto">
          <a:xfrm>
            <a:off x="66412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69425" name="Text Box 113"/>
          <p:cNvSpPr txBox="1">
            <a:spLocks noChangeArrowheads="1"/>
          </p:cNvSpPr>
          <p:nvPr/>
        </p:nvSpPr>
        <p:spPr bwMode="auto">
          <a:xfrm>
            <a:off x="79366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69426" name="Rectangle 114"/>
          <p:cNvSpPr>
            <a:spLocks noChangeArrowheads="1"/>
          </p:cNvSpPr>
          <p:nvPr/>
        </p:nvSpPr>
        <p:spPr bwMode="auto">
          <a:xfrm>
            <a:off x="5270500" y="16112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69427" name="Line 115"/>
          <p:cNvSpPr>
            <a:spLocks noChangeShapeType="1"/>
          </p:cNvSpPr>
          <p:nvPr/>
        </p:nvSpPr>
        <p:spPr bwMode="auto">
          <a:xfrm>
            <a:off x="5727700" y="16192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69428" name="Text Box 116"/>
          <p:cNvSpPr txBox="1">
            <a:spLocks noChangeArrowheads="1"/>
          </p:cNvSpPr>
          <p:nvPr/>
        </p:nvSpPr>
        <p:spPr bwMode="auto">
          <a:xfrm>
            <a:off x="5322025" y="16827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latin typeface="Consolas" pitchFamily="49" charset="0"/>
              </a:rPr>
              <a:t>2</a:t>
            </a:r>
          </a:p>
        </p:txBody>
      </p:sp>
      <p:sp>
        <p:nvSpPr>
          <p:cNvPr id="269429" name="Line 117"/>
          <p:cNvSpPr>
            <a:spLocks noChangeShapeType="1"/>
          </p:cNvSpPr>
          <p:nvPr/>
        </p:nvSpPr>
        <p:spPr bwMode="auto">
          <a:xfrm>
            <a:off x="5918200" y="1836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69430" name="Line 118"/>
          <p:cNvSpPr>
            <a:spLocks noChangeShapeType="1"/>
          </p:cNvSpPr>
          <p:nvPr/>
        </p:nvSpPr>
        <p:spPr bwMode="auto">
          <a:xfrm>
            <a:off x="4643438" y="3141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431" name="Text Box 119"/>
          <p:cNvSpPr txBox="1">
            <a:spLocks noChangeArrowheads="1"/>
          </p:cNvSpPr>
          <p:nvPr/>
        </p:nvSpPr>
        <p:spPr bwMode="auto">
          <a:xfrm>
            <a:off x="7812088" y="536733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nsolas" pitchFamily="49" charset="0"/>
              </a:rPr>
              <a:t>(1,2)</a:t>
            </a:r>
          </a:p>
        </p:txBody>
      </p:sp>
      <p:sp>
        <p:nvSpPr>
          <p:cNvPr id="269432" name="Text Box 120"/>
          <p:cNvSpPr txBox="1">
            <a:spLocks noChangeArrowheads="1"/>
          </p:cNvSpPr>
          <p:nvPr/>
        </p:nvSpPr>
        <p:spPr bwMode="auto">
          <a:xfrm>
            <a:off x="7812088" y="5073650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nsolas" pitchFamily="49" charset="0"/>
              </a:rPr>
              <a:t>(2,4)</a:t>
            </a:r>
          </a:p>
        </p:txBody>
      </p:sp>
      <p:sp>
        <p:nvSpPr>
          <p:cNvPr id="269433" name="Text Box 121"/>
          <p:cNvSpPr txBox="1">
            <a:spLocks noChangeArrowheads="1"/>
          </p:cNvSpPr>
          <p:nvPr/>
        </p:nvSpPr>
        <p:spPr bwMode="auto">
          <a:xfrm>
            <a:off x="7812088" y="471963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(4,3)</a:t>
            </a:r>
          </a:p>
        </p:txBody>
      </p:sp>
      <p:sp>
        <p:nvSpPr>
          <p:cNvPr id="128" name="Text Box 121"/>
          <p:cNvSpPr txBox="1">
            <a:spLocks noChangeArrowheads="1"/>
          </p:cNvSpPr>
          <p:nvPr/>
        </p:nvSpPr>
        <p:spPr bwMode="auto">
          <a:xfrm>
            <a:off x="7812088" y="4420156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</a:rPr>
              <a:t>(3,1)</a:t>
            </a:r>
          </a:p>
        </p:txBody>
      </p:sp>
      <p:sp>
        <p:nvSpPr>
          <p:cNvPr id="130" name="Text Box 47"/>
          <p:cNvSpPr txBox="1">
            <a:spLocks noChangeArrowheads="1"/>
          </p:cNvSpPr>
          <p:nvPr/>
        </p:nvSpPr>
        <p:spPr bwMode="auto">
          <a:xfrm>
            <a:off x="4216847" y="5664261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bicon</a:t>
            </a:r>
            <a:r>
              <a:rPr lang="en-US" altLang="ko-KR" dirty="0">
                <a:latin typeface="Consolas" pitchFamily="49" charset="0"/>
              </a:rPr>
              <a:t>(1, 0)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0043" y="41397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New BCC: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Example of Finding </a:t>
            </a:r>
            <a:r>
              <a:rPr lang="en-US" altLang="ko-KR" sz="2400" dirty="0" err="1"/>
              <a:t>Biconnected</a:t>
            </a:r>
            <a:r>
              <a:rPr lang="en-US" altLang="ko-KR" sz="2400" dirty="0"/>
              <a:t> Components(11)</a:t>
            </a:r>
            <a:endParaRPr lang="ko-KR" altLang="en-US" sz="2400" dirty="0"/>
          </a:p>
        </p:txBody>
      </p:sp>
      <p:sp>
        <p:nvSpPr>
          <p:cNvPr id="12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C4E52BE-49DC-41A4-80A2-FFF4BFCD3DD6}" type="slidenum">
              <a:rPr lang="en-US" altLang="ko-KR" smtClean="0"/>
              <a:pPr/>
              <a:t>64</a:t>
            </a:fld>
            <a:r>
              <a:rPr lang="en-US" altLang="ko-KR"/>
              <a:t> -</a:t>
            </a:r>
          </a:p>
        </p:txBody>
      </p:sp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4305300" y="1155700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0339" name="Line 3"/>
          <p:cNvSpPr>
            <a:spLocks noChangeShapeType="1"/>
          </p:cNvSpPr>
          <p:nvPr/>
        </p:nvSpPr>
        <p:spPr bwMode="auto">
          <a:xfrm>
            <a:off x="4305300" y="2051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40" name="Line 4"/>
          <p:cNvSpPr>
            <a:spLocks noChangeShapeType="1"/>
          </p:cNvSpPr>
          <p:nvPr/>
        </p:nvSpPr>
        <p:spPr bwMode="auto">
          <a:xfrm>
            <a:off x="4305300" y="2498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41" name="Line 5"/>
          <p:cNvSpPr>
            <a:spLocks noChangeShapeType="1"/>
          </p:cNvSpPr>
          <p:nvPr/>
        </p:nvSpPr>
        <p:spPr bwMode="auto">
          <a:xfrm>
            <a:off x="4305300" y="160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4216122" y="8382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graph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3795074" y="12541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3814124" y="17303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3795074" y="217805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3795074" y="262572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5257800" y="11477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52578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349" name="Rectangle 13"/>
          <p:cNvSpPr>
            <a:spLocks noChangeArrowheads="1"/>
          </p:cNvSpPr>
          <p:nvPr/>
        </p:nvSpPr>
        <p:spPr bwMode="auto">
          <a:xfrm>
            <a:off x="6553200" y="300193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350" name="Line 14"/>
          <p:cNvSpPr>
            <a:spLocks noChangeShapeType="1"/>
          </p:cNvSpPr>
          <p:nvPr/>
        </p:nvSpPr>
        <p:spPr bwMode="auto">
          <a:xfrm>
            <a:off x="5715000" y="11557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351" name="Line 15"/>
          <p:cNvSpPr>
            <a:spLocks noChangeShapeType="1"/>
          </p:cNvSpPr>
          <p:nvPr/>
        </p:nvSpPr>
        <p:spPr bwMode="auto">
          <a:xfrm>
            <a:off x="57277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352" name="Line 16"/>
          <p:cNvSpPr>
            <a:spLocks noChangeShapeType="1"/>
          </p:cNvSpPr>
          <p:nvPr/>
        </p:nvSpPr>
        <p:spPr bwMode="auto">
          <a:xfrm>
            <a:off x="7010400" y="300990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353" name="Line 17"/>
          <p:cNvSpPr>
            <a:spLocks noChangeShapeType="1"/>
          </p:cNvSpPr>
          <p:nvPr/>
        </p:nvSpPr>
        <p:spPr bwMode="auto">
          <a:xfrm>
            <a:off x="4648200" y="1347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54" name="Line 18"/>
          <p:cNvSpPr>
            <a:spLocks noChangeShapeType="1"/>
          </p:cNvSpPr>
          <p:nvPr/>
        </p:nvSpPr>
        <p:spPr bwMode="auto">
          <a:xfrm>
            <a:off x="5956300" y="3201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355" name="Line 19"/>
          <p:cNvSpPr>
            <a:spLocks noChangeShapeType="1"/>
          </p:cNvSpPr>
          <p:nvPr/>
        </p:nvSpPr>
        <p:spPr bwMode="auto">
          <a:xfrm flipH="1">
            <a:off x="7010400" y="3009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5326787" y="12192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chemeClr val="accent2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270357" name="Text Box 21"/>
          <p:cNvSpPr txBox="1">
            <a:spLocks noChangeArrowheads="1"/>
          </p:cNvSpPr>
          <p:nvPr/>
        </p:nvSpPr>
        <p:spPr bwMode="auto">
          <a:xfrm>
            <a:off x="53093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3</a:t>
            </a:r>
          </a:p>
        </p:txBody>
      </p:sp>
      <p:sp>
        <p:nvSpPr>
          <p:cNvPr id="270358" name="Text Box 22"/>
          <p:cNvSpPr txBox="1">
            <a:spLocks noChangeArrowheads="1"/>
          </p:cNvSpPr>
          <p:nvPr/>
        </p:nvSpPr>
        <p:spPr bwMode="auto">
          <a:xfrm>
            <a:off x="6604725" y="3073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2</a:t>
            </a:r>
          </a:p>
        </p:txBody>
      </p:sp>
      <p:sp>
        <p:nvSpPr>
          <p:cNvPr id="270359" name="Line 23"/>
          <p:cNvSpPr>
            <a:spLocks noChangeShapeType="1"/>
          </p:cNvSpPr>
          <p:nvPr/>
        </p:nvSpPr>
        <p:spPr bwMode="auto">
          <a:xfrm>
            <a:off x="4648200" y="18589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60" name="Rectangle 24"/>
          <p:cNvSpPr>
            <a:spLocks noChangeArrowheads="1"/>
          </p:cNvSpPr>
          <p:nvPr/>
        </p:nvSpPr>
        <p:spPr bwMode="auto">
          <a:xfrm>
            <a:off x="52578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361" name="Rectangle 25"/>
          <p:cNvSpPr>
            <a:spLocks noChangeArrowheads="1"/>
          </p:cNvSpPr>
          <p:nvPr/>
        </p:nvSpPr>
        <p:spPr bwMode="auto">
          <a:xfrm>
            <a:off x="6553200" y="21065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362" name="Line 26"/>
          <p:cNvSpPr>
            <a:spLocks noChangeShapeType="1"/>
          </p:cNvSpPr>
          <p:nvPr/>
        </p:nvSpPr>
        <p:spPr bwMode="auto">
          <a:xfrm>
            <a:off x="57150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363" name="Line 27"/>
          <p:cNvSpPr>
            <a:spLocks noChangeShapeType="1"/>
          </p:cNvSpPr>
          <p:nvPr/>
        </p:nvSpPr>
        <p:spPr bwMode="auto">
          <a:xfrm>
            <a:off x="7023100" y="21145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364" name="Line 28"/>
          <p:cNvSpPr>
            <a:spLocks noChangeShapeType="1"/>
          </p:cNvSpPr>
          <p:nvPr/>
        </p:nvSpPr>
        <p:spPr bwMode="auto">
          <a:xfrm>
            <a:off x="59436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365" name="Line 29"/>
          <p:cNvSpPr>
            <a:spLocks noChangeShapeType="1"/>
          </p:cNvSpPr>
          <p:nvPr/>
        </p:nvSpPr>
        <p:spPr bwMode="auto">
          <a:xfrm flipH="1">
            <a:off x="7010400" y="21209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366" name="Text Box 30"/>
          <p:cNvSpPr txBox="1">
            <a:spLocks noChangeArrowheads="1"/>
          </p:cNvSpPr>
          <p:nvPr/>
        </p:nvSpPr>
        <p:spPr bwMode="auto">
          <a:xfrm>
            <a:off x="530773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70367" name="Text Box 31"/>
          <p:cNvSpPr txBox="1">
            <a:spLocks noChangeArrowheads="1"/>
          </p:cNvSpPr>
          <p:nvPr/>
        </p:nvSpPr>
        <p:spPr bwMode="auto">
          <a:xfrm>
            <a:off x="6622187" y="2179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70368" name="Line 32"/>
          <p:cNvSpPr>
            <a:spLocks noChangeShapeType="1"/>
          </p:cNvSpPr>
          <p:nvPr/>
        </p:nvSpPr>
        <p:spPr bwMode="auto">
          <a:xfrm>
            <a:off x="4648200" y="2306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69" name="Rectangle 33"/>
          <p:cNvSpPr>
            <a:spLocks noChangeArrowheads="1"/>
          </p:cNvSpPr>
          <p:nvPr/>
        </p:nvSpPr>
        <p:spPr bwMode="auto">
          <a:xfrm>
            <a:off x="52578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370" name="Rectangle 34"/>
          <p:cNvSpPr>
            <a:spLocks noChangeArrowheads="1"/>
          </p:cNvSpPr>
          <p:nvPr/>
        </p:nvSpPr>
        <p:spPr bwMode="auto">
          <a:xfrm>
            <a:off x="6553200" y="2554258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371" name="Line 35"/>
          <p:cNvSpPr>
            <a:spLocks noChangeShapeType="1"/>
          </p:cNvSpPr>
          <p:nvPr/>
        </p:nvSpPr>
        <p:spPr bwMode="auto">
          <a:xfrm>
            <a:off x="57277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372" name="Line 36"/>
          <p:cNvSpPr>
            <a:spLocks noChangeShapeType="1"/>
          </p:cNvSpPr>
          <p:nvPr/>
        </p:nvSpPr>
        <p:spPr bwMode="auto">
          <a:xfrm>
            <a:off x="7010400" y="256222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373" name="Line 37"/>
          <p:cNvSpPr>
            <a:spLocks noChangeShapeType="1"/>
          </p:cNvSpPr>
          <p:nvPr/>
        </p:nvSpPr>
        <p:spPr bwMode="auto">
          <a:xfrm>
            <a:off x="59563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374" name="Line 38"/>
          <p:cNvSpPr>
            <a:spLocks noChangeShapeType="1"/>
          </p:cNvSpPr>
          <p:nvPr/>
        </p:nvSpPr>
        <p:spPr bwMode="auto">
          <a:xfrm flipH="1">
            <a:off x="7010400" y="2562225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375" name="Text Box 39"/>
          <p:cNvSpPr txBox="1">
            <a:spLocks noChangeArrowheads="1"/>
          </p:cNvSpPr>
          <p:nvPr/>
        </p:nvSpPr>
        <p:spPr bwMode="auto">
          <a:xfrm>
            <a:off x="53267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1</a:t>
            </a:r>
          </a:p>
        </p:txBody>
      </p:sp>
      <p:sp>
        <p:nvSpPr>
          <p:cNvPr id="270376" name="Text Box 40"/>
          <p:cNvSpPr txBox="1">
            <a:spLocks noChangeArrowheads="1"/>
          </p:cNvSpPr>
          <p:nvPr/>
        </p:nvSpPr>
        <p:spPr bwMode="auto">
          <a:xfrm>
            <a:off x="6622187" y="260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</a:rPr>
              <a:t>4</a:t>
            </a:r>
          </a:p>
        </p:txBody>
      </p:sp>
      <p:sp>
        <p:nvSpPr>
          <p:cNvPr id="270377" name="Line 41"/>
          <p:cNvSpPr>
            <a:spLocks noChangeShapeType="1"/>
          </p:cNvSpPr>
          <p:nvPr/>
        </p:nvSpPr>
        <p:spPr bwMode="auto">
          <a:xfrm>
            <a:off x="4648200" y="2754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78" name="Line 42"/>
          <p:cNvSpPr>
            <a:spLocks noChangeShapeType="1"/>
          </p:cNvSpPr>
          <p:nvPr/>
        </p:nvSpPr>
        <p:spPr bwMode="auto">
          <a:xfrm>
            <a:off x="4305300" y="2933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79" name="Text Box 43"/>
          <p:cNvSpPr txBox="1">
            <a:spLocks noChangeArrowheads="1"/>
          </p:cNvSpPr>
          <p:nvPr/>
        </p:nvSpPr>
        <p:spPr bwMode="auto">
          <a:xfrm>
            <a:off x="3795074" y="30226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270380" name="Line 44"/>
          <p:cNvSpPr>
            <a:spLocks noChangeShapeType="1"/>
          </p:cNvSpPr>
          <p:nvPr/>
        </p:nvSpPr>
        <p:spPr bwMode="auto">
          <a:xfrm flipH="1">
            <a:off x="5715000" y="1155700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381" name="Text Box 45"/>
          <p:cNvSpPr txBox="1">
            <a:spLocks noChangeArrowheads="1"/>
          </p:cNvSpPr>
          <p:nvPr/>
        </p:nvSpPr>
        <p:spPr bwMode="auto">
          <a:xfrm>
            <a:off x="1701800" y="1414462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pitchFamily="49" charset="0"/>
              </a:rPr>
              <a:t>bicon</a:t>
            </a:r>
            <a:r>
              <a:rPr lang="en-US" altLang="ko-KR" sz="2000" b="1" dirty="0">
                <a:latin typeface="Courier New" pitchFamily="49" charset="0"/>
              </a:rPr>
              <a:t>(0,-1);</a:t>
            </a:r>
          </a:p>
        </p:txBody>
      </p:sp>
      <p:sp>
        <p:nvSpPr>
          <p:cNvPr id="270382" name="Freeform 46"/>
          <p:cNvSpPr>
            <a:spLocks/>
          </p:cNvSpPr>
          <p:nvPr/>
        </p:nvSpPr>
        <p:spPr bwMode="auto">
          <a:xfrm>
            <a:off x="4279900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83" name="Freeform 47"/>
          <p:cNvSpPr>
            <a:spLocks/>
          </p:cNvSpPr>
          <p:nvPr/>
        </p:nvSpPr>
        <p:spPr bwMode="auto">
          <a:xfrm>
            <a:off x="6256077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385" name="Line 49"/>
          <p:cNvSpPr>
            <a:spLocks noChangeShapeType="1"/>
          </p:cNvSpPr>
          <p:nvPr/>
        </p:nvSpPr>
        <p:spPr bwMode="auto">
          <a:xfrm>
            <a:off x="1498848" y="2100263"/>
            <a:ext cx="539750" cy="385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0386" name="Group 50"/>
          <p:cNvGrpSpPr>
            <a:grpSpLocks/>
          </p:cNvGrpSpPr>
          <p:nvPr/>
        </p:nvGrpSpPr>
        <p:grpSpPr bwMode="auto">
          <a:xfrm>
            <a:off x="1065461" y="908050"/>
            <a:ext cx="547687" cy="466725"/>
            <a:chOff x="2173" y="916"/>
            <a:chExt cx="205" cy="209"/>
          </a:xfrm>
        </p:grpSpPr>
        <p:sp>
          <p:nvSpPr>
            <p:cNvPr id="270387" name="Oval 51"/>
            <p:cNvSpPr>
              <a:spLocks noChangeArrowheads="1"/>
            </p:cNvSpPr>
            <p:nvPr/>
          </p:nvSpPr>
          <p:spPr bwMode="auto">
            <a:xfrm>
              <a:off x="2173" y="916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0388" name="Rectangle 52"/>
            <p:cNvSpPr>
              <a:spLocks noChangeArrowheads="1"/>
            </p:cNvSpPr>
            <p:nvPr/>
          </p:nvSpPr>
          <p:spPr bwMode="auto">
            <a:xfrm>
              <a:off x="2212" y="947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</a:p>
          </p:txBody>
        </p:sp>
      </p:grpSp>
      <p:grpSp>
        <p:nvGrpSpPr>
          <p:cNvPr id="270389" name="Group 53"/>
          <p:cNvGrpSpPr>
            <a:grpSpLocks/>
          </p:cNvGrpSpPr>
          <p:nvPr/>
        </p:nvGrpSpPr>
        <p:grpSpPr bwMode="auto">
          <a:xfrm>
            <a:off x="1065461" y="1700213"/>
            <a:ext cx="547687" cy="463263"/>
            <a:chOff x="2173" y="1272"/>
            <a:chExt cx="205" cy="207"/>
          </a:xfrm>
        </p:grpSpPr>
        <p:sp>
          <p:nvSpPr>
            <p:cNvPr id="270390" name="Oval 54"/>
            <p:cNvSpPr>
              <a:spLocks noChangeArrowheads="1"/>
            </p:cNvSpPr>
            <p:nvPr/>
          </p:nvSpPr>
          <p:spPr bwMode="auto">
            <a:xfrm>
              <a:off x="2173" y="127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0391" name="Rectangle 55"/>
            <p:cNvSpPr>
              <a:spLocks noChangeArrowheads="1"/>
            </p:cNvSpPr>
            <p:nvPr/>
          </p:nvSpPr>
          <p:spPr bwMode="auto">
            <a:xfrm>
              <a:off x="2222" y="1300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270392" name="Group 56"/>
          <p:cNvGrpSpPr>
            <a:grpSpLocks/>
          </p:cNvGrpSpPr>
          <p:nvPr/>
        </p:nvGrpSpPr>
        <p:grpSpPr bwMode="auto">
          <a:xfrm>
            <a:off x="395536" y="2492377"/>
            <a:ext cx="550862" cy="468029"/>
            <a:chOff x="1924" y="1627"/>
            <a:chExt cx="205" cy="209"/>
          </a:xfrm>
        </p:grpSpPr>
        <p:sp>
          <p:nvSpPr>
            <p:cNvPr id="270393" name="Oval 57"/>
            <p:cNvSpPr>
              <a:spLocks noChangeArrowheads="1"/>
            </p:cNvSpPr>
            <p:nvPr/>
          </p:nvSpPr>
          <p:spPr bwMode="auto">
            <a:xfrm>
              <a:off x="1924" y="1627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0394" name="Rectangle 58"/>
            <p:cNvSpPr>
              <a:spLocks noChangeArrowheads="1"/>
            </p:cNvSpPr>
            <p:nvPr/>
          </p:nvSpPr>
          <p:spPr bwMode="auto">
            <a:xfrm>
              <a:off x="1965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270395" name="Group 59"/>
          <p:cNvGrpSpPr>
            <a:grpSpLocks/>
          </p:cNvGrpSpPr>
          <p:nvPr/>
        </p:nvGrpSpPr>
        <p:grpSpPr bwMode="auto">
          <a:xfrm>
            <a:off x="1065461" y="3282950"/>
            <a:ext cx="547687" cy="466725"/>
            <a:chOff x="2173" y="1982"/>
            <a:chExt cx="205" cy="209"/>
          </a:xfrm>
        </p:grpSpPr>
        <p:sp>
          <p:nvSpPr>
            <p:cNvPr id="270396" name="Oval 60"/>
            <p:cNvSpPr>
              <a:spLocks noChangeArrowheads="1"/>
            </p:cNvSpPr>
            <p:nvPr/>
          </p:nvSpPr>
          <p:spPr bwMode="auto">
            <a:xfrm>
              <a:off x="2173" y="1982"/>
              <a:ext cx="205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0397" name="Rectangle 61"/>
            <p:cNvSpPr>
              <a:spLocks noChangeArrowheads="1"/>
            </p:cNvSpPr>
            <p:nvPr/>
          </p:nvSpPr>
          <p:spPr bwMode="auto">
            <a:xfrm>
              <a:off x="2212" y="2013"/>
              <a:ext cx="12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</a:p>
          </p:txBody>
        </p:sp>
      </p:grpSp>
      <p:sp>
        <p:nvSpPr>
          <p:cNvPr id="270398" name="Line 62"/>
          <p:cNvSpPr>
            <a:spLocks noChangeShapeType="1"/>
          </p:cNvSpPr>
          <p:nvPr/>
        </p:nvSpPr>
        <p:spPr bwMode="auto">
          <a:xfrm>
            <a:off x="1340098" y="1374775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0399" name="Line 63"/>
          <p:cNvSpPr>
            <a:spLocks noChangeShapeType="1"/>
          </p:cNvSpPr>
          <p:nvPr/>
        </p:nvSpPr>
        <p:spPr bwMode="auto">
          <a:xfrm flipH="1">
            <a:off x="714623" y="2117725"/>
            <a:ext cx="449263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0400" name="Line 64"/>
          <p:cNvSpPr>
            <a:spLocks noChangeShapeType="1"/>
          </p:cNvSpPr>
          <p:nvPr/>
        </p:nvSpPr>
        <p:spPr bwMode="auto">
          <a:xfrm flipH="1">
            <a:off x="1532186" y="2924175"/>
            <a:ext cx="4476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0401" name="Line 65"/>
          <p:cNvSpPr>
            <a:spLocks noChangeShapeType="1"/>
          </p:cNvSpPr>
          <p:nvPr/>
        </p:nvSpPr>
        <p:spPr bwMode="auto">
          <a:xfrm>
            <a:off x="736848" y="2959100"/>
            <a:ext cx="409575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0402" name="Group 66"/>
          <p:cNvGrpSpPr>
            <a:grpSpLocks/>
          </p:cNvGrpSpPr>
          <p:nvPr/>
        </p:nvGrpSpPr>
        <p:grpSpPr bwMode="auto">
          <a:xfrm>
            <a:off x="1729036" y="2492377"/>
            <a:ext cx="554037" cy="468029"/>
            <a:chOff x="2421" y="1627"/>
            <a:chExt cx="206" cy="209"/>
          </a:xfrm>
        </p:grpSpPr>
        <p:sp>
          <p:nvSpPr>
            <p:cNvPr id="270403" name="Oval 67"/>
            <p:cNvSpPr>
              <a:spLocks noChangeArrowheads="1"/>
            </p:cNvSpPr>
            <p:nvPr/>
          </p:nvSpPr>
          <p:spPr bwMode="auto">
            <a:xfrm>
              <a:off x="2421" y="1627"/>
              <a:ext cx="206" cy="20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0404" name="Rectangle 68"/>
            <p:cNvSpPr>
              <a:spLocks noChangeArrowheads="1"/>
            </p:cNvSpPr>
            <p:nvPr/>
          </p:nvSpPr>
          <p:spPr bwMode="auto">
            <a:xfrm>
              <a:off x="2462" y="1657"/>
              <a:ext cx="12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270405" name="Rectangle 69"/>
          <p:cNvSpPr>
            <a:spLocks noChangeArrowheads="1"/>
          </p:cNvSpPr>
          <p:nvPr/>
        </p:nvSpPr>
        <p:spPr bwMode="auto">
          <a:xfrm>
            <a:off x="3117850" y="41243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0406" name="Line 70"/>
          <p:cNvSpPr>
            <a:spLocks noChangeShapeType="1"/>
          </p:cNvSpPr>
          <p:nvPr/>
        </p:nvSpPr>
        <p:spPr bwMode="auto">
          <a:xfrm>
            <a:off x="3117850" y="50196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07" name="Line 71"/>
          <p:cNvSpPr>
            <a:spLocks noChangeShapeType="1"/>
          </p:cNvSpPr>
          <p:nvPr/>
        </p:nvSpPr>
        <p:spPr bwMode="auto">
          <a:xfrm>
            <a:off x="3117850" y="5467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08" name="Line 72"/>
          <p:cNvSpPr>
            <a:spLocks noChangeShapeType="1"/>
          </p:cNvSpPr>
          <p:nvPr/>
        </p:nvSpPr>
        <p:spPr bwMode="auto">
          <a:xfrm>
            <a:off x="311785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13" name="Line 77"/>
          <p:cNvSpPr>
            <a:spLocks noChangeShapeType="1"/>
          </p:cNvSpPr>
          <p:nvPr/>
        </p:nvSpPr>
        <p:spPr bwMode="auto">
          <a:xfrm>
            <a:off x="3117850" y="5902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15" name="Rectangle 79"/>
          <p:cNvSpPr>
            <a:spLocks noChangeArrowheads="1"/>
          </p:cNvSpPr>
          <p:nvPr/>
        </p:nvSpPr>
        <p:spPr bwMode="auto">
          <a:xfrm>
            <a:off x="1924050" y="4137025"/>
            <a:ext cx="609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0416" name="Line 80"/>
          <p:cNvSpPr>
            <a:spLocks noChangeShapeType="1"/>
          </p:cNvSpPr>
          <p:nvPr/>
        </p:nvSpPr>
        <p:spPr bwMode="auto">
          <a:xfrm>
            <a:off x="1924050" y="5032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17" name="Line 81"/>
          <p:cNvSpPr>
            <a:spLocks noChangeShapeType="1"/>
          </p:cNvSpPr>
          <p:nvPr/>
        </p:nvSpPr>
        <p:spPr bwMode="auto">
          <a:xfrm>
            <a:off x="1924050" y="5480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18" name="Line 82"/>
          <p:cNvSpPr>
            <a:spLocks noChangeShapeType="1"/>
          </p:cNvSpPr>
          <p:nvPr/>
        </p:nvSpPr>
        <p:spPr bwMode="auto">
          <a:xfrm>
            <a:off x="1924050" y="4584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23" name="Line 87"/>
          <p:cNvSpPr>
            <a:spLocks noChangeShapeType="1"/>
          </p:cNvSpPr>
          <p:nvPr/>
        </p:nvSpPr>
        <p:spPr bwMode="auto">
          <a:xfrm>
            <a:off x="1924050" y="59150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25" name="Text Box 89"/>
          <p:cNvSpPr txBox="1">
            <a:spLocks noChangeArrowheads="1"/>
          </p:cNvSpPr>
          <p:nvPr/>
        </p:nvSpPr>
        <p:spPr bwMode="auto">
          <a:xfrm>
            <a:off x="1924050" y="37846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low</a:t>
            </a:r>
          </a:p>
        </p:txBody>
      </p:sp>
      <p:sp>
        <p:nvSpPr>
          <p:cNvPr id="270426" name="Text Box 90"/>
          <p:cNvSpPr txBox="1">
            <a:spLocks noChangeArrowheads="1"/>
          </p:cNvSpPr>
          <p:nvPr/>
        </p:nvSpPr>
        <p:spPr bwMode="auto">
          <a:xfrm>
            <a:off x="3054350" y="3786188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 err="1">
                <a:latin typeface="Consolas" pitchFamily="49" charset="0"/>
              </a:rPr>
              <a:t>dfn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70427" name="Text Box 91"/>
          <p:cNvSpPr txBox="1">
            <a:spLocks noChangeArrowheads="1"/>
          </p:cNvSpPr>
          <p:nvPr/>
        </p:nvSpPr>
        <p:spPr bwMode="auto">
          <a:xfrm>
            <a:off x="3265488" y="46243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70428" name="Text Box 92"/>
          <p:cNvSpPr txBox="1">
            <a:spLocks noChangeArrowheads="1"/>
          </p:cNvSpPr>
          <p:nvPr/>
        </p:nvSpPr>
        <p:spPr bwMode="auto">
          <a:xfrm>
            <a:off x="3260725" y="41671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70429" name="Text Box 93"/>
          <p:cNvSpPr txBox="1">
            <a:spLocks noChangeArrowheads="1"/>
          </p:cNvSpPr>
          <p:nvPr/>
        </p:nvSpPr>
        <p:spPr bwMode="auto">
          <a:xfrm>
            <a:off x="3243263" y="50815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70430" name="Text Box 94"/>
          <p:cNvSpPr txBox="1">
            <a:spLocks noChangeArrowheads="1"/>
          </p:cNvSpPr>
          <p:nvPr/>
        </p:nvSpPr>
        <p:spPr bwMode="auto">
          <a:xfrm>
            <a:off x="3260725" y="55006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4</a:t>
            </a:r>
          </a:p>
        </p:txBody>
      </p:sp>
      <p:sp>
        <p:nvSpPr>
          <p:cNvPr id="270431" name="Text Box 95"/>
          <p:cNvSpPr txBox="1">
            <a:spLocks noChangeArrowheads="1"/>
          </p:cNvSpPr>
          <p:nvPr/>
        </p:nvSpPr>
        <p:spPr bwMode="auto">
          <a:xfrm>
            <a:off x="3260725" y="59197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70432" name="Freeform 96"/>
          <p:cNvSpPr>
            <a:spLocks/>
          </p:cNvSpPr>
          <p:nvPr/>
        </p:nvSpPr>
        <p:spPr bwMode="auto">
          <a:xfrm>
            <a:off x="4279900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33" name="Freeform 97"/>
          <p:cNvSpPr>
            <a:spLocks/>
          </p:cNvSpPr>
          <p:nvPr/>
        </p:nvSpPr>
        <p:spPr bwMode="auto">
          <a:xfrm>
            <a:off x="6256077" y="4419600"/>
            <a:ext cx="1447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92"/>
              </a:cxn>
              <a:cxn ang="0">
                <a:pos x="672" y="1392"/>
              </a:cxn>
              <a:cxn ang="0">
                <a:pos x="672" y="0"/>
              </a:cxn>
            </a:cxnLst>
            <a:rect l="0" t="0" r="r" b="b"/>
            <a:pathLst>
              <a:path w="672" h="1392">
                <a:moveTo>
                  <a:pt x="0" y="0"/>
                </a:moveTo>
                <a:lnTo>
                  <a:pt x="0" y="1392"/>
                </a:lnTo>
                <a:lnTo>
                  <a:pt x="672" y="1392"/>
                </a:lnTo>
                <a:lnTo>
                  <a:pt x="6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34" name="Text Box 98"/>
          <p:cNvSpPr txBox="1">
            <a:spLocks noChangeArrowheads="1"/>
          </p:cNvSpPr>
          <p:nvPr/>
        </p:nvSpPr>
        <p:spPr bwMode="auto">
          <a:xfrm>
            <a:off x="2052638" y="55165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70435" name="Text Box 99"/>
          <p:cNvSpPr txBox="1">
            <a:spLocks noChangeArrowheads="1"/>
          </p:cNvSpPr>
          <p:nvPr/>
        </p:nvSpPr>
        <p:spPr bwMode="auto">
          <a:xfrm>
            <a:off x="2027238" y="5932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70436" name="Text Box 100"/>
          <p:cNvSpPr txBox="1">
            <a:spLocks noChangeArrowheads="1"/>
          </p:cNvSpPr>
          <p:nvPr/>
        </p:nvSpPr>
        <p:spPr bwMode="auto">
          <a:xfrm>
            <a:off x="2078038" y="50561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70437" name="Text Box 101"/>
          <p:cNvSpPr txBox="1">
            <a:spLocks noChangeArrowheads="1"/>
          </p:cNvSpPr>
          <p:nvPr/>
        </p:nvSpPr>
        <p:spPr bwMode="auto">
          <a:xfrm>
            <a:off x="2090738" y="46370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70438" name="Text Box 102"/>
          <p:cNvSpPr txBox="1">
            <a:spLocks noChangeArrowheads="1"/>
          </p:cNvSpPr>
          <p:nvPr/>
        </p:nvSpPr>
        <p:spPr bwMode="auto">
          <a:xfrm>
            <a:off x="2047875" y="41846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70439" name="Text Box 103"/>
          <p:cNvSpPr txBox="1">
            <a:spLocks noChangeArrowheads="1"/>
          </p:cNvSpPr>
          <p:nvPr/>
        </p:nvSpPr>
        <p:spPr bwMode="auto">
          <a:xfrm>
            <a:off x="4068763" y="4005263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process stack</a:t>
            </a:r>
          </a:p>
        </p:txBody>
      </p:sp>
      <p:sp>
        <p:nvSpPr>
          <p:cNvPr id="270440" name="Text Box 104"/>
          <p:cNvSpPr txBox="1">
            <a:spLocks noChangeArrowheads="1"/>
          </p:cNvSpPr>
          <p:nvPr/>
        </p:nvSpPr>
        <p:spPr bwMode="auto">
          <a:xfrm>
            <a:off x="6240202" y="4005263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edge stack</a:t>
            </a:r>
          </a:p>
        </p:txBody>
      </p:sp>
      <p:sp>
        <p:nvSpPr>
          <p:cNvPr id="270441" name="Rectangle 105"/>
          <p:cNvSpPr>
            <a:spLocks noChangeArrowheads="1"/>
          </p:cNvSpPr>
          <p:nvPr/>
        </p:nvSpPr>
        <p:spPr bwMode="auto">
          <a:xfrm>
            <a:off x="65389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442" name="Rectangle 106"/>
          <p:cNvSpPr>
            <a:spLocks noChangeArrowheads="1"/>
          </p:cNvSpPr>
          <p:nvPr/>
        </p:nvSpPr>
        <p:spPr bwMode="auto">
          <a:xfrm>
            <a:off x="7834313" y="1616046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443" name="Line 107"/>
          <p:cNvSpPr>
            <a:spLocks noChangeShapeType="1"/>
          </p:cNvSpPr>
          <p:nvPr/>
        </p:nvSpPr>
        <p:spPr bwMode="auto">
          <a:xfrm>
            <a:off x="70088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444" name="Line 108"/>
          <p:cNvSpPr>
            <a:spLocks noChangeShapeType="1"/>
          </p:cNvSpPr>
          <p:nvPr/>
        </p:nvSpPr>
        <p:spPr bwMode="auto">
          <a:xfrm>
            <a:off x="8291513" y="16240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445" name="Line 109"/>
          <p:cNvSpPr>
            <a:spLocks noChangeShapeType="1"/>
          </p:cNvSpPr>
          <p:nvPr/>
        </p:nvSpPr>
        <p:spPr bwMode="auto">
          <a:xfrm>
            <a:off x="7237413" y="181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446" name="Line 110"/>
          <p:cNvSpPr>
            <a:spLocks noChangeShapeType="1"/>
          </p:cNvSpPr>
          <p:nvPr/>
        </p:nvSpPr>
        <p:spPr bwMode="auto">
          <a:xfrm flipH="1">
            <a:off x="8291513" y="1624013"/>
            <a:ext cx="4572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447" name="Text Box 111"/>
          <p:cNvSpPr txBox="1">
            <a:spLocks noChangeArrowheads="1"/>
          </p:cNvSpPr>
          <p:nvPr/>
        </p:nvSpPr>
        <p:spPr bwMode="auto">
          <a:xfrm>
            <a:off x="65904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70448" name="Text Box 112"/>
          <p:cNvSpPr txBox="1">
            <a:spLocks noChangeArrowheads="1"/>
          </p:cNvSpPr>
          <p:nvPr/>
        </p:nvSpPr>
        <p:spPr bwMode="auto">
          <a:xfrm>
            <a:off x="7885837" y="1687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70449" name="Rectangle 113"/>
          <p:cNvSpPr>
            <a:spLocks noChangeArrowheads="1"/>
          </p:cNvSpPr>
          <p:nvPr/>
        </p:nvSpPr>
        <p:spPr bwMode="auto">
          <a:xfrm>
            <a:off x="5257800" y="1611283"/>
            <a:ext cx="91440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2000"/>
          </a:p>
        </p:txBody>
      </p:sp>
      <p:sp>
        <p:nvSpPr>
          <p:cNvPr id="270450" name="Line 114"/>
          <p:cNvSpPr>
            <a:spLocks noChangeShapeType="1"/>
          </p:cNvSpPr>
          <p:nvPr/>
        </p:nvSpPr>
        <p:spPr bwMode="auto">
          <a:xfrm>
            <a:off x="5715000" y="1619250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 sz="2000">
              <a:latin typeface="Consolas" pitchFamily="49" charset="0"/>
            </a:endParaRPr>
          </a:p>
        </p:txBody>
      </p:sp>
      <p:sp>
        <p:nvSpPr>
          <p:cNvPr id="270451" name="Text Box 115"/>
          <p:cNvSpPr txBox="1">
            <a:spLocks noChangeArrowheads="1"/>
          </p:cNvSpPr>
          <p:nvPr/>
        </p:nvSpPr>
        <p:spPr bwMode="auto">
          <a:xfrm>
            <a:off x="5309325" y="16827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2</a:t>
            </a:r>
          </a:p>
        </p:txBody>
      </p:sp>
      <p:sp>
        <p:nvSpPr>
          <p:cNvPr id="270452" name="Line 116"/>
          <p:cNvSpPr>
            <a:spLocks noChangeShapeType="1"/>
          </p:cNvSpPr>
          <p:nvPr/>
        </p:nvSpPr>
        <p:spPr bwMode="auto">
          <a:xfrm>
            <a:off x="5905500" y="1836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 sz="2000"/>
          </a:p>
        </p:txBody>
      </p:sp>
      <p:sp>
        <p:nvSpPr>
          <p:cNvPr id="270453" name="Line 117"/>
          <p:cNvSpPr>
            <a:spLocks noChangeShapeType="1"/>
          </p:cNvSpPr>
          <p:nvPr/>
        </p:nvSpPr>
        <p:spPr bwMode="auto">
          <a:xfrm>
            <a:off x="4643438" y="3141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70454" name="Text Box 118"/>
          <p:cNvSpPr txBox="1">
            <a:spLocks noChangeArrowheads="1"/>
          </p:cNvSpPr>
          <p:nvPr/>
        </p:nvSpPr>
        <p:spPr bwMode="auto">
          <a:xfrm>
            <a:off x="8111865" y="5876925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nsolas" pitchFamily="49" charset="0"/>
              </a:rPr>
              <a:t>(0,1)</a:t>
            </a:r>
          </a:p>
        </p:txBody>
      </p:sp>
      <p:sp>
        <p:nvSpPr>
          <p:cNvPr id="122" name="Text Box 84"/>
          <p:cNvSpPr txBox="1">
            <a:spLocks noChangeArrowheads="1"/>
          </p:cNvSpPr>
          <p:nvPr/>
        </p:nvSpPr>
        <p:spPr bwMode="auto">
          <a:xfrm>
            <a:off x="1371852" y="414908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3" name="Text Box 86"/>
          <p:cNvSpPr txBox="1">
            <a:spLocks noChangeArrowheads="1"/>
          </p:cNvSpPr>
          <p:nvPr/>
        </p:nvSpPr>
        <p:spPr bwMode="auto">
          <a:xfrm>
            <a:off x="1371852" y="507300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4" name="Text Box 87"/>
          <p:cNvSpPr txBox="1">
            <a:spLocks noChangeArrowheads="1"/>
          </p:cNvSpPr>
          <p:nvPr/>
        </p:nvSpPr>
        <p:spPr bwMode="auto">
          <a:xfrm>
            <a:off x="1371852" y="552068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5" name="Text Box 89"/>
          <p:cNvSpPr txBox="1">
            <a:spLocks noChangeArrowheads="1"/>
          </p:cNvSpPr>
          <p:nvPr/>
        </p:nvSpPr>
        <p:spPr bwMode="auto">
          <a:xfrm>
            <a:off x="1371852" y="591755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6" name="Text Box 85"/>
          <p:cNvSpPr txBox="1">
            <a:spLocks noChangeArrowheads="1"/>
          </p:cNvSpPr>
          <p:nvPr/>
        </p:nvSpPr>
        <p:spPr bwMode="auto">
          <a:xfrm>
            <a:off x="1371852" y="459834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7" name="Text Box 84"/>
          <p:cNvSpPr txBox="1">
            <a:spLocks noChangeArrowheads="1"/>
          </p:cNvSpPr>
          <p:nvPr/>
        </p:nvSpPr>
        <p:spPr bwMode="auto">
          <a:xfrm>
            <a:off x="2627784" y="414908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8" name="Text Box 86"/>
          <p:cNvSpPr txBox="1">
            <a:spLocks noChangeArrowheads="1"/>
          </p:cNvSpPr>
          <p:nvPr/>
        </p:nvSpPr>
        <p:spPr bwMode="auto">
          <a:xfrm>
            <a:off x="2627784" y="507300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29" name="Text Box 87"/>
          <p:cNvSpPr txBox="1">
            <a:spLocks noChangeArrowheads="1"/>
          </p:cNvSpPr>
          <p:nvPr/>
        </p:nvSpPr>
        <p:spPr bwMode="auto">
          <a:xfrm>
            <a:off x="2627784" y="5520680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3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0" name="Text Box 89"/>
          <p:cNvSpPr txBox="1">
            <a:spLocks noChangeArrowheads="1"/>
          </p:cNvSpPr>
          <p:nvPr/>
        </p:nvSpPr>
        <p:spPr bwMode="auto">
          <a:xfrm>
            <a:off x="2627784" y="5917555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1" name="Text Box 85"/>
          <p:cNvSpPr txBox="1">
            <a:spLocks noChangeArrowheads="1"/>
          </p:cNvSpPr>
          <p:nvPr/>
        </p:nvSpPr>
        <p:spPr bwMode="auto">
          <a:xfrm>
            <a:off x="2627784" y="4598343"/>
            <a:ext cx="607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[</a:t>
            </a:r>
            <a:r>
              <a:rPr lang="ko-KR" altLang="en-US" sz="2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]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17356" y="55892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New BCC: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Text Box 47"/>
          <p:cNvSpPr txBox="1">
            <a:spLocks noChangeArrowheads="1"/>
          </p:cNvSpPr>
          <p:nvPr/>
        </p:nvSpPr>
        <p:spPr bwMode="auto">
          <a:xfrm>
            <a:off x="4214810" y="5957888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</a:rPr>
              <a:t>bicon</a:t>
            </a:r>
            <a:r>
              <a:rPr lang="en-US" altLang="ko-KR" dirty="0">
                <a:latin typeface="Consolas" pitchFamily="49" charset="0"/>
              </a:rPr>
              <a:t>(0,-1)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22313" y="1772816"/>
            <a:ext cx="7772400" cy="1362075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Minimum Cost Spanning Trees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755576" y="2420888"/>
            <a:ext cx="7772400" cy="1386383"/>
          </a:xfrm>
        </p:spPr>
        <p:txBody>
          <a:bodyPr/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Kruskal’s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algorithm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Prim’s algorithm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Sollin’s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65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63438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Cost Spanning Tree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Minimum cost spanning tree</a:t>
            </a:r>
          </a:p>
          <a:p>
            <a:pPr lvl="1"/>
            <a:r>
              <a:rPr lang="en-US" altLang="ko-KR" sz="2000" dirty="0"/>
              <a:t>A spanning tree of least cost</a:t>
            </a:r>
          </a:p>
          <a:p>
            <a:pPr lvl="1"/>
            <a:r>
              <a:rPr lang="en-US" altLang="ko-KR" sz="2000" dirty="0" err="1"/>
              <a:t>Kruskal’s</a:t>
            </a:r>
            <a:r>
              <a:rPr lang="en-US" altLang="ko-KR" sz="2000" dirty="0"/>
              <a:t>, Prim’s, and </a:t>
            </a:r>
            <a:r>
              <a:rPr lang="en-US" altLang="ko-KR" sz="2000" dirty="0" err="1"/>
              <a:t>Sollin’s</a:t>
            </a:r>
            <a:r>
              <a:rPr lang="en-US" altLang="ko-KR" sz="2000" dirty="0"/>
              <a:t> algorithms</a:t>
            </a:r>
          </a:p>
          <a:p>
            <a:r>
              <a:rPr lang="en-US" altLang="ko-KR" sz="2400" dirty="0"/>
              <a:t>Greedy method</a:t>
            </a:r>
          </a:p>
          <a:p>
            <a:pPr lvl="1"/>
            <a:r>
              <a:rPr lang="en-US" altLang="ko-KR" sz="2000" dirty="0"/>
              <a:t>Make the best decision, </a:t>
            </a:r>
            <a:r>
              <a:rPr lang="en-US" altLang="ko-KR" sz="2000" u="sng" dirty="0"/>
              <a:t>local optimum</a:t>
            </a:r>
            <a:r>
              <a:rPr lang="en-US" altLang="ko-KR" sz="2000" dirty="0"/>
              <a:t>, at each stage using some criterion</a:t>
            </a:r>
          </a:p>
          <a:p>
            <a:pPr lvl="1"/>
            <a:r>
              <a:rPr lang="en-US" altLang="ko-KR" sz="2000" dirty="0"/>
              <a:t>When the algorithm terminates, we hope that the local optimum is equal to the </a:t>
            </a:r>
            <a:r>
              <a:rPr lang="en-US" altLang="ko-KR" sz="2000" u="sng" dirty="0"/>
              <a:t>global optimum</a:t>
            </a:r>
            <a:r>
              <a:rPr lang="en-US" altLang="ko-KR" sz="2000" dirty="0"/>
              <a:t>. </a:t>
            </a:r>
          </a:p>
          <a:p>
            <a:r>
              <a:rPr lang="en-US" altLang="ko-KR" sz="2400" dirty="0"/>
              <a:t>Spanning tree construction constraints</a:t>
            </a:r>
          </a:p>
          <a:p>
            <a:pPr lvl="1"/>
            <a:r>
              <a:rPr lang="en-US" altLang="ko-KR" sz="2000" dirty="0"/>
              <a:t>use only edges within the graph</a:t>
            </a:r>
          </a:p>
          <a:p>
            <a:pPr lvl="1"/>
            <a:r>
              <a:rPr lang="en-US" altLang="ko-KR" sz="2000" dirty="0"/>
              <a:t>use exactly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-</a:t>
            </a:r>
            <a:r>
              <a:rPr lang="en-US" altLang="ko-KR" sz="2000" dirty="0">
                <a:latin typeface="Times New Roman" pitchFamily="18" charset="0"/>
              </a:rPr>
              <a:t>1</a:t>
            </a:r>
            <a:r>
              <a:rPr lang="en-US" altLang="ko-KR" sz="2000" dirty="0"/>
              <a:t> edges</a:t>
            </a:r>
          </a:p>
          <a:p>
            <a:pPr lvl="1"/>
            <a:r>
              <a:rPr lang="en-US" altLang="ko-KR" sz="2000" dirty="0"/>
              <a:t>may not use edges that would produce a cycle</a:t>
            </a:r>
          </a:p>
          <a:p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A31AAE0-86E7-4120-A9B9-282D4C04788C}" type="slidenum">
              <a:rPr lang="en-US" altLang="ko-KR"/>
              <a:pPr/>
              <a:t>66</a:t>
            </a:fld>
            <a:r>
              <a:rPr lang="en-US" altLang="ko-KR"/>
              <a:t> 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5522664"/>
            <a:ext cx="860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Applications </a:t>
            </a:r>
          </a:p>
          <a:p>
            <a:pPr algn="l" latinLnBrk="0"/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Network design: telephone, electrical, water, road, …</a:t>
            </a:r>
          </a:p>
        </p:txBody>
      </p:sp>
    </p:spTree>
    <p:extLst>
      <p:ext uri="{BB962C8B-B14F-4D97-AF65-F5344CB8AC3E}">
        <p14:creationId xmlns:p14="http://schemas.microsoft.com/office/powerpoint/2010/main" val="8092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Cost Spanning Tree Algorithms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Prim’s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Sollin’s</a:t>
            </a:r>
            <a:r>
              <a:rPr lang="en-US" dirty="0"/>
              <a:t>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67</a:t>
            </a:fld>
            <a:r>
              <a:rPr lang="en-US" altLang="ko-KR"/>
              <a:t> -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1484784"/>
            <a:ext cx="6421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/>
            <a:r>
              <a:rPr lang="en-US" dirty="0">
                <a:latin typeface="Times New Roman" pitchFamily="18" charset="0"/>
                <a:cs typeface="Times New Roman" pitchFamily="18" charset="0"/>
              </a:rPr>
              <a:t>Joseph B.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Jr., “On the Shortest Spanning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a Graph and the Traveling Salesman Problem,” Proceedings of the American Mathematical Society, pp. 48–50 ,1956</a:t>
            </a:r>
          </a:p>
        </p:txBody>
      </p:sp>
      <p:pic>
        <p:nvPicPr>
          <p:cNvPr id="6" name="Picture 2" descr="C:\Documents and Settings\강경란\바탕 화면\image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052736"/>
            <a:ext cx="1442938" cy="18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Documents and Settings\강경란\바탕 화면\untitl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22" y="2996952"/>
            <a:ext cx="1470763" cy="186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43744" y="2780928"/>
            <a:ext cx="6433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latinLnBrk="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Jarník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jistém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problému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minimálním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[About a certain minimal problem],”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Práce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Moravské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Přírodovědecké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Společnosti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6, 1930, pp. 57–63. (in Czech) </a:t>
            </a:r>
          </a:p>
          <a:p>
            <a:pPr marL="285750" indent="-285750" algn="l" latinLnBrk="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R. C. Prim, “Shortest connection networks and some generalizations.,” Bell System Technical Journal, 36 (1957), pp. 1389–1401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5" y="5008604"/>
            <a:ext cx="8005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dirty="0">
                <a:latin typeface="Times New Roman" pitchFamily="18" charset="0"/>
                <a:cs typeface="Times New Roman" pitchFamily="18" charset="0"/>
              </a:rPr>
              <a:t>It was first published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1926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hlinkClick r:id="rId4" action="ppaction://hlinkfile" tooltip="Otakar Borůvka"/>
              </a:rPr>
              <a:t>Otakar</a:t>
            </a:r>
            <a:r>
              <a:rPr lang="en-US" b="1" dirty="0">
                <a:latin typeface="Times New Roman" pitchFamily="18" charset="0"/>
                <a:cs typeface="Times New Roman" pitchFamily="18" charset="0"/>
                <a:hlinkClick r:id="rId4" action="ppaction://hlinkfile" tooltip="Otakar Borůvka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hlinkClick r:id="rId4" action="ppaction://hlinkfile" tooltip="Otakar Borůvka"/>
              </a:rPr>
              <a:t>Borůvka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a method of constructing an efficient electricity network for Moravia. The algorithm was rediscovered by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hlinkClick r:id="rId5" action="ppaction://hlinkfile" tooltip="Gustave Choquet"/>
              </a:rPr>
              <a:t>Choquet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1938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again by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hlinkClick r:id="rId6" action="ppaction://hlinkfile" tooltip="Kazimierz Florek (page does not exist)"/>
              </a:rPr>
              <a:t>Florek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hlinkClick r:id="rId7" action="ppaction://hlinkfile" tooltip="Jan Łukasiewicz"/>
              </a:rPr>
              <a:t>Łukasiewicz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hlinkClick r:id="rId8" action="ppaction://hlinkfile" tooltip="Julian Perkal (page does not exist)"/>
              </a:rPr>
              <a:t>Perkal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hlinkClick r:id="rId9" action="ppaction://hlinkfile" tooltip="Hugo Steinhaus"/>
              </a:rPr>
              <a:t>Steinhaus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hlinkClick r:id="rId10" action="ppaction://hlinkfile" tooltip="Stefan Zubrzycki (page does not exist)"/>
              </a:rPr>
              <a:t>Zubrzycki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1951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 and again by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hlinkClick r:id="rId11" action="ppaction://hlinkfile" tooltip="Sollin (page does not exist)"/>
              </a:rPr>
              <a:t>Sollin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1965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 latinLnBrk="0"/>
            <a:r>
              <a:rPr lang="en-US" i="1" dirty="0">
                <a:latin typeface="Times New Roman" pitchFamily="18" charset="0"/>
                <a:cs typeface="Times New Roman" pitchFamily="18" charset="0"/>
              </a:rPr>
              <a:t>- http://wikipedia.org</a:t>
            </a:r>
          </a:p>
        </p:txBody>
      </p:sp>
    </p:spTree>
    <p:extLst>
      <p:ext uri="{BB962C8B-B14F-4D97-AF65-F5344CB8AC3E}">
        <p14:creationId xmlns:p14="http://schemas.microsoft.com/office/powerpoint/2010/main" val="26798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Kruskal’s Algorithm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305800" cy="52387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T = {};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while (T contains less than (n-1) edges &amp;&amp; 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E is not empty)</a:t>
            </a:r>
            <a:b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{  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choose a least cost edge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v,w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 from E;   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delete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v,w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 from E;   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if ((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v,w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 does not create a cycle in T)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add(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v,w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 to T;   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else     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   discard 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v,w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if (T contains fewer than (n-1) edges)</a:t>
            </a:r>
          </a:p>
          <a:p>
            <a:pPr marL="0" indent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</a:rPr>
              <a:t>(“no spanning tree\n”);</a:t>
            </a:r>
            <a:endParaRPr lang="ko-KR" alt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C043F45-3A8E-46E9-B60F-2AA5658F7F59}" type="slidenum">
              <a:rPr lang="en-US" altLang="ko-KR"/>
              <a:pPr/>
              <a:t>68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799362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9" name="Line 39"/>
          <p:cNvSpPr>
            <a:spLocks noChangeShapeType="1"/>
          </p:cNvSpPr>
          <p:nvPr/>
        </p:nvSpPr>
        <p:spPr bwMode="auto">
          <a:xfrm flipH="1" flipV="1">
            <a:off x="6604372" y="4845968"/>
            <a:ext cx="76200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 Example of Kruskal’s Algorithm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AD417FA-D9C3-4F96-9551-62240B8F5097}" type="slidenum">
              <a:rPr lang="en-US" altLang="ko-KR" smtClean="0"/>
              <a:pPr/>
              <a:t>69</a:t>
            </a:fld>
            <a:r>
              <a:rPr lang="en-US" altLang="ko-KR"/>
              <a:t> -</a:t>
            </a:r>
          </a:p>
        </p:txBody>
      </p:sp>
      <p:sp>
        <p:nvSpPr>
          <p:cNvPr id="92184" name="Oval 24"/>
          <p:cNvSpPr>
            <a:spLocks noChangeArrowheads="1"/>
          </p:cNvSpPr>
          <p:nvPr/>
        </p:nvSpPr>
        <p:spPr bwMode="auto">
          <a:xfrm>
            <a:off x="7365504" y="5006306"/>
            <a:ext cx="669925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6475785" y="1340768"/>
            <a:ext cx="668337" cy="681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6651933" y="1434304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7514010" y="2159918"/>
            <a:ext cx="668337" cy="6778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7662237" y="2260312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92178" name="Oval 18"/>
          <p:cNvSpPr>
            <a:spLocks noChangeArrowheads="1"/>
          </p:cNvSpPr>
          <p:nvPr/>
        </p:nvSpPr>
        <p:spPr bwMode="auto">
          <a:xfrm>
            <a:off x="8206160" y="3217193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8377789" y="3327112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7542012" y="5115208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>
            <a:off x="7090147" y="1894806"/>
            <a:ext cx="528638" cy="371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7277472" y="172176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28</a:t>
            </a:r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8080747" y="2734593"/>
            <a:ext cx="339725" cy="511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8115672" y="271236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16</a:t>
            </a:r>
          </a:p>
        </p:txBody>
      </p:sp>
      <p:sp>
        <p:nvSpPr>
          <p:cNvPr id="92193" name="Line 33"/>
          <p:cNvSpPr>
            <a:spLocks noChangeShapeType="1"/>
          </p:cNvSpPr>
          <p:nvPr/>
        </p:nvSpPr>
        <p:spPr bwMode="auto">
          <a:xfrm flipH="1">
            <a:off x="7887072" y="3902993"/>
            <a:ext cx="538163" cy="11715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94" name="Rectangle 34"/>
          <p:cNvSpPr>
            <a:spLocks noChangeArrowheads="1"/>
          </p:cNvSpPr>
          <p:nvPr/>
        </p:nvSpPr>
        <p:spPr bwMode="auto">
          <a:xfrm>
            <a:off x="7882310" y="4126831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12</a:t>
            </a: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7277472" y="3855368"/>
            <a:ext cx="387350" cy="11715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7306047" y="3837906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18</a:t>
            </a:r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6744072" y="469356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22</a:t>
            </a:r>
          </a:p>
        </p:txBody>
      </p:sp>
      <p:sp>
        <p:nvSpPr>
          <p:cNvPr id="92202" name="Line 42"/>
          <p:cNvSpPr>
            <a:spLocks noChangeShapeType="1"/>
          </p:cNvSpPr>
          <p:nvPr/>
        </p:nvSpPr>
        <p:spPr bwMode="auto">
          <a:xfrm>
            <a:off x="5689972" y="3487068"/>
            <a:ext cx="5334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03" name="Rectangle 43"/>
          <p:cNvSpPr>
            <a:spLocks noChangeArrowheads="1"/>
          </p:cNvSpPr>
          <p:nvPr/>
        </p:nvSpPr>
        <p:spPr bwMode="auto">
          <a:xfrm>
            <a:off x="5793160" y="3479131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25</a:t>
            </a:r>
          </a:p>
        </p:txBody>
      </p:sp>
      <p:sp>
        <p:nvSpPr>
          <p:cNvPr id="92205" name="Line 45"/>
          <p:cNvSpPr>
            <a:spLocks noChangeShapeType="1"/>
          </p:cNvSpPr>
          <p:nvPr/>
        </p:nvSpPr>
        <p:spPr bwMode="auto">
          <a:xfrm flipH="1">
            <a:off x="6515472" y="3788693"/>
            <a:ext cx="411163" cy="523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06" name="Rectangle 46"/>
          <p:cNvSpPr>
            <a:spLocks noChangeArrowheads="1"/>
          </p:cNvSpPr>
          <p:nvPr/>
        </p:nvSpPr>
        <p:spPr bwMode="auto">
          <a:xfrm>
            <a:off x="6363072" y="377916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24</a:t>
            </a:r>
          </a:p>
        </p:txBody>
      </p:sp>
      <p:sp>
        <p:nvSpPr>
          <p:cNvPr id="92208" name="Line 48"/>
          <p:cNvSpPr>
            <a:spLocks noChangeShapeType="1"/>
          </p:cNvSpPr>
          <p:nvPr/>
        </p:nvSpPr>
        <p:spPr bwMode="auto">
          <a:xfrm flipH="1">
            <a:off x="7277472" y="2734593"/>
            <a:ext cx="341313" cy="511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09" name="Rectangle 49"/>
          <p:cNvSpPr>
            <a:spLocks noChangeArrowheads="1"/>
          </p:cNvSpPr>
          <p:nvPr/>
        </p:nvSpPr>
        <p:spPr bwMode="auto">
          <a:xfrm>
            <a:off x="7125072" y="271236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14</a:t>
            </a:r>
          </a:p>
        </p:txBody>
      </p:sp>
      <p:sp>
        <p:nvSpPr>
          <p:cNvPr id="92211" name="Line 51"/>
          <p:cNvSpPr>
            <a:spLocks noChangeShapeType="1"/>
          </p:cNvSpPr>
          <p:nvPr/>
        </p:nvSpPr>
        <p:spPr bwMode="auto">
          <a:xfrm flipH="1">
            <a:off x="5753472" y="1913856"/>
            <a:ext cx="827088" cy="10271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12" name="Rectangle 52"/>
          <p:cNvSpPr>
            <a:spLocks noChangeArrowheads="1"/>
          </p:cNvSpPr>
          <p:nvPr/>
        </p:nvSpPr>
        <p:spPr bwMode="auto">
          <a:xfrm>
            <a:off x="5866185" y="211070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4278" y="4899164"/>
            <a:ext cx="5982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onsolas" pitchFamily="49" charset="0"/>
                <a:cs typeface="Consolas" pitchFamily="49" charset="0"/>
              </a:rPr>
              <a:t>T = {                              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71" y="48794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(0,5)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98702" y="48794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(2,3)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9745" y="48794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(1,6)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88703" y="48794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(1,2)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92990" y="48794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(3,4)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59032" y="48794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(5,4)</a:t>
            </a:r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5220072" y="2864768"/>
            <a:ext cx="668338" cy="67468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5373664" y="2972568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92175" name="Oval 15"/>
          <p:cNvSpPr>
            <a:spLocks noChangeArrowheads="1"/>
          </p:cNvSpPr>
          <p:nvPr/>
        </p:nvSpPr>
        <p:spPr bwMode="auto">
          <a:xfrm>
            <a:off x="6818685" y="3217193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6973061" y="3302728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6058272" y="4269706"/>
            <a:ext cx="665163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6217549" y="4406853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73360" y="990599"/>
            <a:ext cx="4974704" cy="3506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accent6"/>
                </a:solidFill>
                <a:latin typeface="Consolas" pitchFamily="49" charset="0"/>
                <a:ea typeface="+mn-ea"/>
                <a:cs typeface="+mn-cs"/>
              </a:defRPr>
            </a:lvl1pPr>
            <a:lvl2pPr marL="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Consolas" pitchFamily="49" charset="0"/>
                <a:ea typeface="+mn-ea"/>
              </a:defRPr>
            </a:lvl2pPr>
            <a:lvl3pPr marL="5364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"/>
              <a:defRPr kumimoji="1" sz="1800">
                <a:solidFill>
                  <a:schemeClr val="tx1"/>
                </a:solidFill>
                <a:latin typeface="Consolas" pitchFamily="49" charset="0"/>
                <a:ea typeface="+mn-ea"/>
              </a:defRPr>
            </a:lvl3pPr>
            <a:lvl4pPr marL="17145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4pPr>
            <a:lvl5pPr marL="21717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5pPr>
            <a:lvl6pPr marL="2552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T = {};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while (T contains less than (n-1) edges &amp;&amp; 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    E is not empty)</a:t>
            </a:r>
            <a:b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{  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   choose a least cost edge (v,w) from E;   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   delete (v,w) from E;   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   if ((v,w) does not create a cycle in T)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      add(v,w) to T;   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   else     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      discard (v,w);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if (T contains fewer than (n-1) edges)</a:t>
            </a:r>
          </a:p>
          <a:p>
            <a:pPr marL="0" indent="0"/>
            <a:r>
              <a:rPr lang="en-US" altLang="ko-KR" sz="1400" b="1" kern="0">
                <a:solidFill>
                  <a:schemeClr val="tx1"/>
                </a:solidFill>
                <a:latin typeface="Courier New" pitchFamily="49" charset="0"/>
              </a:rPr>
              <a:t>   printf(“no spanning tree\n”);</a:t>
            </a:r>
            <a:endParaRPr lang="ko-KR" altLang="en-US" sz="1400" b="1" kern="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22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22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2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2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2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nimBg="1"/>
      <p:bldP spid="92169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92172" grpId="0" animBg="1"/>
      <p:bldP spid="92175" grpId="0" animBg="1"/>
      <p:bldP spid="921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Definitions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>
                <a:latin typeface="Times New Roman" pitchFamily="18" charset="0"/>
              </a:rPr>
              <a:t>G</a:t>
            </a:r>
            <a:r>
              <a:rPr lang="en-US" altLang="ko-KR" dirty="0">
                <a:latin typeface="Times New Roman" pitchFamily="18" charset="0"/>
              </a:rPr>
              <a:t> = (</a:t>
            </a:r>
            <a:r>
              <a:rPr lang="en-US" altLang="ko-KR" i="1" dirty="0">
                <a:latin typeface="Times New Roman" pitchFamily="18" charset="0"/>
              </a:rPr>
              <a:t>V</a:t>
            </a:r>
            <a:r>
              <a:rPr lang="en-US" altLang="ko-KR" dirty="0">
                <a:latin typeface="Times New Roman" pitchFamily="18" charset="0"/>
              </a:rPr>
              <a:t>, </a:t>
            </a:r>
            <a:r>
              <a:rPr lang="en-US" altLang="ko-KR" i="1" dirty="0">
                <a:latin typeface="Times New Roman" pitchFamily="18" charset="0"/>
              </a:rPr>
              <a:t>E</a:t>
            </a:r>
            <a:r>
              <a:rPr lang="en-US" altLang="ko-KR" dirty="0">
                <a:latin typeface="Times New Roman" pitchFamily="18" charset="0"/>
              </a:rPr>
              <a:t>),</a:t>
            </a:r>
            <a:r>
              <a:rPr lang="en-US" altLang="ko-KR" dirty="0"/>
              <a:t> where</a:t>
            </a:r>
          </a:p>
          <a:p>
            <a:pPr lvl="1"/>
            <a:r>
              <a:rPr lang="en-US" altLang="ko-KR" i="1" dirty="0">
                <a:latin typeface="Times New Roman" pitchFamily="18" charset="0"/>
              </a:rPr>
              <a:t>V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</a:rPr>
              <a:t>G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: set of vertices - finite and nonempty</a:t>
            </a:r>
          </a:p>
          <a:p>
            <a:pPr lvl="1"/>
            <a:r>
              <a:rPr lang="en-US" altLang="ko-KR" i="1" dirty="0">
                <a:latin typeface="Times New Roman" pitchFamily="18" charset="0"/>
              </a:rPr>
              <a:t>E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</a:rPr>
              <a:t>G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: set of edges - finite and possibly empty</a:t>
            </a:r>
          </a:p>
          <a:p>
            <a:pPr lvl="1"/>
            <a:r>
              <a:rPr lang="en-US" altLang="ko-KR" dirty="0"/>
              <a:t>Restrictions</a:t>
            </a:r>
          </a:p>
          <a:p>
            <a:pPr lvl="2"/>
            <a:r>
              <a:rPr lang="en-US" altLang="ko-KR" dirty="0"/>
              <a:t>A graph may not have an edge from a vertex, </a:t>
            </a:r>
            <a:r>
              <a:rPr lang="en-US" altLang="ko-KR" i="1" dirty="0" err="1">
                <a:latin typeface="Times New Roman" pitchFamily="18" charset="0"/>
              </a:rPr>
              <a:t>i</a:t>
            </a:r>
            <a:r>
              <a:rPr lang="en-US" altLang="ko-KR" dirty="0"/>
              <a:t>, back to itself</a:t>
            </a:r>
          </a:p>
          <a:p>
            <a:pPr lvl="2"/>
            <a:r>
              <a:rPr lang="en-US" altLang="ko-KR" dirty="0"/>
              <a:t>A graph may not have multiple occurrence of the same edge</a:t>
            </a:r>
          </a:p>
          <a:p>
            <a:r>
              <a:rPr lang="en-US" altLang="ko-KR" dirty="0"/>
              <a:t>Undirected graph 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unordered: 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>
                <a:latin typeface="Times New Roman" pitchFamily="18" charset="0"/>
              </a:rPr>
              <a:t>, </a:t>
            </a:r>
            <a:r>
              <a:rPr lang="en-US" altLang="ko-KR" i="1" dirty="0">
                <a:latin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</a:rPr>
              <a:t>) = (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</a:rPr>
              <a:t>, u)</a:t>
            </a:r>
          </a:p>
          <a:p>
            <a:r>
              <a:rPr lang="en-US" altLang="ko-KR" dirty="0"/>
              <a:t>Directed graph (digraph) </a:t>
            </a:r>
          </a:p>
          <a:p>
            <a:pPr lvl="1">
              <a:buFontTx/>
              <a:buNone/>
            </a:pPr>
            <a:r>
              <a:rPr lang="en-US" altLang="ko-KR" sz="2000" dirty="0"/>
              <a:t>- ordered: </a:t>
            </a:r>
            <a:r>
              <a:rPr lang="en-US" altLang="ko-KR" sz="2000" dirty="0">
                <a:latin typeface="Times New Roman" pitchFamily="18" charset="0"/>
              </a:rPr>
              <a:t>&lt;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>
                <a:latin typeface="Times New Roman" pitchFamily="18" charset="0"/>
              </a:rPr>
              <a:t>,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</a:rPr>
              <a:t>&gt; ≠ &lt;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</a:rPr>
              <a:t>, </a:t>
            </a:r>
            <a:r>
              <a:rPr lang="en-US" altLang="ko-KR" sz="2000" i="1" dirty="0">
                <a:latin typeface="Times New Roman" pitchFamily="18" charset="0"/>
              </a:rPr>
              <a:t>u</a:t>
            </a:r>
            <a:r>
              <a:rPr lang="en-US" altLang="ko-KR" sz="2000" dirty="0">
                <a:latin typeface="Times New Roman" pitchFamily="18" charset="0"/>
              </a:rPr>
              <a:t>&gt;</a:t>
            </a:r>
            <a:endParaRPr lang="ko-KR" altLang="en-US" sz="2000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9037F0B0-93D5-428D-BD1E-07992BFD9037}" type="slidenum">
              <a:rPr lang="en-US" altLang="ko-KR"/>
              <a:pPr/>
              <a:t>7</a:t>
            </a:fld>
            <a:r>
              <a:rPr lang="en-US" altLang="ko-KR"/>
              <a:t> -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5400000">
            <a:off x="6240810" y="4805810"/>
            <a:ext cx="552450" cy="5254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92353" y="486816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5400000">
            <a:off x="5067647" y="4805016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6016" y="490192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rot="16200000" flipH="1">
            <a:off x="5932041" y="4752629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3994" y="44998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&lt;1, 2&gt;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9058" y="53648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041" y="53648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 rot="5400000">
            <a:off x="6278555" y="3814888"/>
            <a:ext cx="552450" cy="5254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930098" y="387124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 rot="5400000">
            <a:off x="5105392" y="3814889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753761" y="390617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rot="5400000">
            <a:off x="5969786" y="3761707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1739" y="351845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(1, 2)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 rot="5400000">
            <a:off x="8329042" y="4805810"/>
            <a:ext cx="552450" cy="5254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980585" y="486816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 rot="5400000">
            <a:off x="7155879" y="4805016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rot="16200000" flipH="1">
            <a:off x="8020273" y="4752629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lg" len="lg"/>
            <a:tailEnd type="none" w="lg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2226" y="44885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&lt;2, 1&gt;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0303" y="53648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59606" y="53648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tail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804248" y="486816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 rot="5400000">
            <a:off x="8281111" y="3831434"/>
            <a:ext cx="552450" cy="5254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932654" y="3887791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 rot="5400000">
            <a:off x="7107948" y="3831435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rot="5400000">
            <a:off x="7972342" y="3778253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04295" y="3535005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(2, 1)</a:t>
            </a: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779767" y="3893789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 dirty="0"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 Example of Kruskal’s Algorithm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AD417FA-D9C3-4F96-9551-62240B8F5097}" type="slidenum">
              <a:rPr lang="en-US" altLang="ko-KR" smtClean="0"/>
              <a:pPr/>
              <a:t>70</a:t>
            </a:fld>
            <a:r>
              <a:rPr lang="en-US" altLang="ko-KR"/>
              <a:t> -</a:t>
            </a:r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1941513" y="1219200"/>
            <a:ext cx="668337" cy="681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144713" y="1385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2979738" y="2038350"/>
            <a:ext cx="668337" cy="6778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179294" y="2194930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685800" y="2743200"/>
            <a:ext cx="668338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863600" y="292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92175" name="Oval 15"/>
          <p:cNvSpPr>
            <a:spLocks noChangeArrowheads="1"/>
          </p:cNvSpPr>
          <p:nvPr/>
        </p:nvSpPr>
        <p:spPr bwMode="auto">
          <a:xfrm>
            <a:off x="2284413" y="30956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2462213" y="32908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92178" name="Oval 18"/>
          <p:cNvSpPr>
            <a:spLocks noChangeArrowheads="1"/>
          </p:cNvSpPr>
          <p:nvPr/>
        </p:nvSpPr>
        <p:spPr bwMode="auto">
          <a:xfrm>
            <a:off x="3671888" y="30956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3849688" y="3290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1524000" y="4148138"/>
            <a:ext cx="665163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1703388" y="431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92184" name="Oval 24"/>
          <p:cNvSpPr>
            <a:spLocks noChangeArrowheads="1"/>
          </p:cNvSpPr>
          <p:nvPr/>
        </p:nvSpPr>
        <p:spPr bwMode="auto">
          <a:xfrm>
            <a:off x="2835275" y="4884738"/>
            <a:ext cx="669925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3022600" y="5054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>
            <a:off x="2555875" y="1773238"/>
            <a:ext cx="528638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2743200" y="16002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28</a:t>
            </a:r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3546475" y="2613025"/>
            <a:ext cx="339725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3581400" y="2590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16</a:t>
            </a:r>
          </a:p>
        </p:txBody>
      </p:sp>
      <p:sp>
        <p:nvSpPr>
          <p:cNvPr id="92193" name="Line 33"/>
          <p:cNvSpPr>
            <a:spLocks noChangeShapeType="1"/>
          </p:cNvSpPr>
          <p:nvPr/>
        </p:nvSpPr>
        <p:spPr bwMode="auto">
          <a:xfrm flipH="1">
            <a:off x="3352800" y="3781425"/>
            <a:ext cx="538163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94" name="Rectangle 34"/>
          <p:cNvSpPr>
            <a:spLocks noChangeArrowheads="1"/>
          </p:cNvSpPr>
          <p:nvPr/>
        </p:nvSpPr>
        <p:spPr bwMode="auto">
          <a:xfrm>
            <a:off x="3348038" y="400526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12</a:t>
            </a: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2743200" y="3733800"/>
            <a:ext cx="387350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2771775" y="3716338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18</a:t>
            </a:r>
          </a:p>
        </p:txBody>
      </p:sp>
      <p:sp>
        <p:nvSpPr>
          <p:cNvPr id="92199" name="Line 39"/>
          <p:cNvSpPr>
            <a:spLocks noChangeShapeType="1"/>
          </p:cNvSpPr>
          <p:nvPr/>
        </p:nvSpPr>
        <p:spPr bwMode="auto">
          <a:xfrm flipH="1" flipV="1">
            <a:off x="2070100" y="4724400"/>
            <a:ext cx="762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2209800" y="45720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22</a:t>
            </a:r>
          </a:p>
        </p:txBody>
      </p:sp>
      <p:sp>
        <p:nvSpPr>
          <p:cNvPr id="92202" name="Line 42"/>
          <p:cNvSpPr>
            <a:spLocks noChangeShapeType="1"/>
          </p:cNvSpPr>
          <p:nvPr/>
        </p:nvSpPr>
        <p:spPr bwMode="auto">
          <a:xfrm>
            <a:off x="1155700" y="3365500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03" name="Rectangle 43"/>
          <p:cNvSpPr>
            <a:spLocks noChangeArrowheads="1"/>
          </p:cNvSpPr>
          <p:nvPr/>
        </p:nvSpPr>
        <p:spPr bwMode="auto">
          <a:xfrm>
            <a:off x="1258888" y="335756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25</a:t>
            </a:r>
          </a:p>
        </p:txBody>
      </p:sp>
      <p:sp>
        <p:nvSpPr>
          <p:cNvPr id="92205" name="Line 45"/>
          <p:cNvSpPr>
            <a:spLocks noChangeShapeType="1"/>
          </p:cNvSpPr>
          <p:nvPr/>
        </p:nvSpPr>
        <p:spPr bwMode="auto">
          <a:xfrm flipH="1">
            <a:off x="1981200" y="3667125"/>
            <a:ext cx="411163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06" name="Rectangle 46"/>
          <p:cNvSpPr>
            <a:spLocks noChangeArrowheads="1"/>
          </p:cNvSpPr>
          <p:nvPr/>
        </p:nvSpPr>
        <p:spPr bwMode="auto">
          <a:xfrm>
            <a:off x="1828800" y="36576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24</a:t>
            </a:r>
          </a:p>
        </p:txBody>
      </p:sp>
      <p:sp>
        <p:nvSpPr>
          <p:cNvPr id="92208" name="Line 48"/>
          <p:cNvSpPr>
            <a:spLocks noChangeShapeType="1"/>
          </p:cNvSpPr>
          <p:nvPr/>
        </p:nvSpPr>
        <p:spPr bwMode="auto">
          <a:xfrm flipH="1">
            <a:off x="2743200" y="2613025"/>
            <a:ext cx="341313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09" name="Rectangle 49"/>
          <p:cNvSpPr>
            <a:spLocks noChangeArrowheads="1"/>
          </p:cNvSpPr>
          <p:nvPr/>
        </p:nvSpPr>
        <p:spPr bwMode="auto">
          <a:xfrm>
            <a:off x="2590800" y="2590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14</a:t>
            </a:r>
          </a:p>
        </p:txBody>
      </p:sp>
      <p:sp>
        <p:nvSpPr>
          <p:cNvPr id="92211" name="Line 51"/>
          <p:cNvSpPr>
            <a:spLocks noChangeShapeType="1"/>
          </p:cNvSpPr>
          <p:nvPr/>
        </p:nvSpPr>
        <p:spPr bwMode="auto">
          <a:xfrm flipH="1">
            <a:off x="1219200" y="1792288"/>
            <a:ext cx="827088" cy="1027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12" name="Rectangle 52"/>
          <p:cNvSpPr>
            <a:spLocks noChangeArrowheads="1"/>
          </p:cNvSpPr>
          <p:nvPr/>
        </p:nvSpPr>
        <p:spPr bwMode="auto">
          <a:xfrm>
            <a:off x="1331913" y="19891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2254" name="Oval 94"/>
          <p:cNvSpPr>
            <a:spLocks noChangeArrowheads="1"/>
          </p:cNvSpPr>
          <p:nvPr/>
        </p:nvSpPr>
        <p:spPr bwMode="auto">
          <a:xfrm>
            <a:off x="6437313" y="1295400"/>
            <a:ext cx="668337" cy="681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55" name="Rectangle 95"/>
          <p:cNvSpPr>
            <a:spLocks noChangeArrowheads="1"/>
          </p:cNvSpPr>
          <p:nvPr/>
        </p:nvSpPr>
        <p:spPr bwMode="auto">
          <a:xfrm>
            <a:off x="6640513" y="1462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92256" name="Oval 96"/>
          <p:cNvSpPr>
            <a:spLocks noChangeArrowheads="1"/>
          </p:cNvSpPr>
          <p:nvPr/>
        </p:nvSpPr>
        <p:spPr bwMode="auto">
          <a:xfrm>
            <a:off x="7475538" y="2114550"/>
            <a:ext cx="668337" cy="6778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57" name="Rectangle 97"/>
          <p:cNvSpPr>
            <a:spLocks noChangeArrowheads="1"/>
          </p:cNvSpPr>
          <p:nvPr/>
        </p:nvSpPr>
        <p:spPr bwMode="auto">
          <a:xfrm>
            <a:off x="7693025" y="230028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92259" name="Rectangle 99"/>
          <p:cNvSpPr>
            <a:spLocks noChangeArrowheads="1"/>
          </p:cNvSpPr>
          <p:nvPr/>
        </p:nvSpPr>
        <p:spPr bwMode="auto">
          <a:xfrm>
            <a:off x="5346700" y="30099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92260" name="Oval 100"/>
          <p:cNvSpPr>
            <a:spLocks noChangeArrowheads="1"/>
          </p:cNvSpPr>
          <p:nvPr/>
        </p:nvSpPr>
        <p:spPr bwMode="auto">
          <a:xfrm>
            <a:off x="6707188" y="30956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61" name="Rectangle 101"/>
          <p:cNvSpPr>
            <a:spLocks noChangeArrowheads="1"/>
          </p:cNvSpPr>
          <p:nvPr/>
        </p:nvSpPr>
        <p:spPr bwMode="auto">
          <a:xfrm>
            <a:off x="6884988" y="32908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92262" name="Oval 102"/>
          <p:cNvSpPr>
            <a:spLocks noChangeArrowheads="1"/>
          </p:cNvSpPr>
          <p:nvPr/>
        </p:nvSpPr>
        <p:spPr bwMode="auto">
          <a:xfrm>
            <a:off x="8116888" y="31845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63" name="Rectangle 103"/>
          <p:cNvSpPr>
            <a:spLocks noChangeArrowheads="1"/>
          </p:cNvSpPr>
          <p:nvPr/>
        </p:nvSpPr>
        <p:spPr bwMode="auto">
          <a:xfrm>
            <a:off x="8294688" y="3379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92264" name="Oval 104"/>
          <p:cNvSpPr>
            <a:spLocks noChangeArrowheads="1"/>
          </p:cNvSpPr>
          <p:nvPr/>
        </p:nvSpPr>
        <p:spPr bwMode="auto">
          <a:xfrm>
            <a:off x="6019800" y="4224338"/>
            <a:ext cx="665163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65" name="Rectangle 105"/>
          <p:cNvSpPr>
            <a:spLocks noChangeArrowheads="1"/>
          </p:cNvSpPr>
          <p:nvPr/>
        </p:nvSpPr>
        <p:spPr bwMode="auto">
          <a:xfrm>
            <a:off x="6199188" y="4395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92266" name="Oval 106"/>
          <p:cNvSpPr>
            <a:spLocks noChangeArrowheads="1"/>
          </p:cNvSpPr>
          <p:nvPr/>
        </p:nvSpPr>
        <p:spPr bwMode="auto">
          <a:xfrm>
            <a:off x="7331075" y="4960938"/>
            <a:ext cx="669925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67" name="Rectangle 107"/>
          <p:cNvSpPr>
            <a:spLocks noChangeArrowheads="1"/>
          </p:cNvSpPr>
          <p:nvPr/>
        </p:nvSpPr>
        <p:spPr bwMode="auto">
          <a:xfrm>
            <a:off x="7518400" y="5130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92270" name="Line 110"/>
          <p:cNvSpPr>
            <a:spLocks noChangeShapeType="1"/>
          </p:cNvSpPr>
          <p:nvPr/>
        </p:nvSpPr>
        <p:spPr bwMode="auto">
          <a:xfrm>
            <a:off x="8042275" y="2689225"/>
            <a:ext cx="339725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71" name="Rectangle 111"/>
          <p:cNvSpPr>
            <a:spLocks noChangeArrowheads="1"/>
          </p:cNvSpPr>
          <p:nvPr/>
        </p:nvSpPr>
        <p:spPr bwMode="auto">
          <a:xfrm>
            <a:off x="8077200" y="26670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16</a:t>
            </a:r>
          </a:p>
        </p:txBody>
      </p:sp>
      <p:sp>
        <p:nvSpPr>
          <p:cNvPr id="92272" name="Line 112"/>
          <p:cNvSpPr>
            <a:spLocks noChangeShapeType="1"/>
          </p:cNvSpPr>
          <p:nvPr/>
        </p:nvSpPr>
        <p:spPr bwMode="auto">
          <a:xfrm flipH="1">
            <a:off x="7848600" y="3857625"/>
            <a:ext cx="538163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73" name="Rectangle 113"/>
          <p:cNvSpPr>
            <a:spLocks noChangeArrowheads="1"/>
          </p:cNvSpPr>
          <p:nvPr/>
        </p:nvSpPr>
        <p:spPr bwMode="auto">
          <a:xfrm>
            <a:off x="7812088" y="414972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12</a:t>
            </a:r>
          </a:p>
        </p:txBody>
      </p:sp>
      <p:sp>
        <p:nvSpPr>
          <p:cNvPr id="92276" name="Line 116"/>
          <p:cNvSpPr>
            <a:spLocks noChangeShapeType="1"/>
          </p:cNvSpPr>
          <p:nvPr/>
        </p:nvSpPr>
        <p:spPr bwMode="auto">
          <a:xfrm flipH="1" flipV="1">
            <a:off x="6565900" y="4800600"/>
            <a:ext cx="762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77" name="Rectangle 117"/>
          <p:cNvSpPr>
            <a:spLocks noChangeArrowheads="1"/>
          </p:cNvSpPr>
          <p:nvPr/>
        </p:nvSpPr>
        <p:spPr bwMode="auto">
          <a:xfrm>
            <a:off x="6705600" y="46736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22</a:t>
            </a:r>
          </a:p>
        </p:txBody>
      </p:sp>
      <p:sp>
        <p:nvSpPr>
          <p:cNvPr id="92278" name="Line 118"/>
          <p:cNvSpPr>
            <a:spLocks noChangeShapeType="1"/>
          </p:cNvSpPr>
          <p:nvPr/>
        </p:nvSpPr>
        <p:spPr bwMode="auto">
          <a:xfrm>
            <a:off x="5651500" y="3441700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79" name="Rectangle 119"/>
          <p:cNvSpPr>
            <a:spLocks noChangeArrowheads="1"/>
          </p:cNvSpPr>
          <p:nvPr/>
        </p:nvSpPr>
        <p:spPr bwMode="auto">
          <a:xfrm>
            <a:off x="5795963" y="35004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25</a:t>
            </a:r>
          </a:p>
        </p:txBody>
      </p:sp>
      <p:sp>
        <p:nvSpPr>
          <p:cNvPr id="92282" name="Line 122"/>
          <p:cNvSpPr>
            <a:spLocks noChangeShapeType="1"/>
          </p:cNvSpPr>
          <p:nvPr/>
        </p:nvSpPr>
        <p:spPr bwMode="auto">
          <a:xfrm flipH="1">
            <a:off x="7165975" y="2613025"/>
            <a:ext cx="341313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83" name="Rectangle 123"/>
          <p:cNvSpPr>
            <a:spLocks noChangeArrowheads="1"/>
          </p:cNvSpPr>
          <p:nvPr/>
        </p:nvSpPr>
        <p:spPr bwMode="auto">
          <a:xfrm>
            <a:off x="7013575" y="2590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14</a:t>
            </a:r>
          </a:p>
        </p:txBody>
      </p:sp>
      <p:sp>
        <p:nvSpPr>
          <p:cNvPr id="92284" name="Line 124"/>
          <p:cNvSpPr>
            <a:spLocks noChangeShapeType="1"/>
          </p:cNvSpPr>
          <p:nvPr/>
        </p:nvSpPr>
        <p:spPr bwMode="auto">
          <a:xfrm flipH="1">
            <a:off x="5715000" y="1868488"/>
            <a:ext cx="827088" cy="1027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285" name="Rectangle 125"/>
          <p:cNvSpPr>
            <a:spLocks noChangeArrowheads="1"/>
          </p:cNvSpPr>
          <p:nvPr/>
        </p:nvSpPr>
        <p:spPr bwMode="auto">
          <a:xfrm>
            <a:off x="5816600" y="21082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2286" name="AutoShape 126"/>
          <p:cNvSpPr>
            <a:spLocks noChangeArrowheads="1"/>
          </p:cNvSpPr>
          <p:nvPr/>
        </p:nvSpPr>
        <p:spPr bwMode="auto">
          <a:xfrm>
            <a:off x="4419600" y="2057400"/>
            <a:ext cx="533400" cy="661988"/>
          </a:xfrm>
          <a:prstGeom prst="rightArrow">
            <a:avLst>
              <a:gd name="adj1" fmla="val 50000"/>
              <a:gd name="adj2" fmla="val 5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2287" name="Text Box 127"/>
          <p:cNvSpPr txBox="1">
            <a:spLocks noChangeArrowheads="1"/>
          </p:cNvSpPr>
          <p:nvPr/>
        </p:nvSpPr>
        <p:spPr bwMode="auto">
          <a:xfrm>
            <a:off x="6084888" y="22050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(1)</a:t>
            </a:r>
          </a:p>
        </p:txBody>
      </p:sp>
      <p:sp>
        <p:nvSpPr>
          <p:cNvPr id="92288" name="Text Box 128"/>
          <p:cNvSpPr txBox="1">
            <a:spLocks noChangeArrowheads="1"/>
          </p:cNvSpPr>
          <p:nvPr/>
        </p:nvSpPr>
        <p:spPr bwMode="auto">
          <a:xfrm>
            <a:off x="8027988" y="44370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(2)</a:t>
            </a:r>
          </a:p>
        </p:txBody>
      </p:sp>
      <p:sp>
        <p:nvSpPr>
          <p:cNvPr id="92289" name="Text Box 129"/>
          <p:cNvSpPr txBox="1">
            <a:spLocks noChangeArrowheads="1"/>
          </p:cNvSpPr>
          <p:nvPr/>
        </p:nvSpPr>
        <p:spPr bwMode="auto">
          <a:xfrm>
            <a:off x="7235825" y="27813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(3)</a:t>
            </a:r>
          </a:p>
        </p:txBody>
      </p:sp>
      <p:sp>
        <p:nvSpPr>
          <p:cNvPr id="92290" name="Text Box 130"/>
          <p:cNvSpPr txBox="1">
            <a:spLocks noChangeArrowheads="1"/>
          </p:cNvSpPr>
          <p:nvPr/>
        </p:nvSpPr>
        <p:spPr bwMode="auto">
          <a:xfrm>
            <a:off x="7885113" y="292417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(4)</a:t>
            </a:r>
          </a:p>
        </p:txBody>
      </p:sp>
      <p:sp>
        <p:nvSpPr>
          <p:cNvPr id="92291" name="Text Box 131"/>
          <p:cNvSpPr txBox="1">
            <a:spLocks noChangeArrowheads="1"/>
          </p:cNvSpPr>
          <p:nvPr/>
        </p:nvSpPr>
        <p:spPr bwMode="auto">
          <a:xfrm>
            <a:off x="6588125" y="496728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(5)</a:t>
            </a:r>
          </a:p>
        </p:txBody>
      </p:sp>
      <p:sp>
        <p:nvSpPr>
          <p:cNvPr id="92292" name="Text Box 132"/>
          <p:cNvSpPr txBox="1">
            <a:spLocks noChangeArrowheads="1"/>
          </p:cNvSpPr>
          <p:nvPr/>
        </p:nvSpPr>
        <p:spPr bwMode="auto">
          <a:xfrm>
            <a:off x="5435600" y="37163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(6)</a:t>
            </a:r>
          </a:p>
        </p:txBody>
      </p:sp>
      <p:sp>
        <p:nvSpPr>
          <p:cNvPr id="92258" name="Oval 98"/>
          <p:cNvSpPr>
            <a:spLocks noChangeArrowheads="1"/>
          </p:cNvSpPr>
          <p:nvPr/>
        </p:nvSpPr>
        <p:spPr bwMode="auto">
          <a:xfrm>
            <a:off x="5181600" y="2819400"/>
            <a:ext cx="668338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636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 of Kruskal’s Algorithm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282880" cy="5238750"/>
          </a:xfrm>
        </p:spPr>
        <p:txBody>
          <a:bodyPr/>
          <a:lstStyle/>
          <a:p>
            <a:r>
              <a:rPr lang="en-US" altLang="ko-KR" sz="2400" dirty="0"/>
              <a:t>Choosing a least cost edge (</a:t>
            </a:r>
            <a:r>
              <a:rPr lang="en-US" altLang="ko-KR" sz="2400" i="1" dirty="0" err="1">
                <a:latin typeface="Times New Roman" pitchFamily="18" charset="0"/>
              </a:rPr>
              <a:t>v</a:t>
            </a:r>
            <a:r>
              <a:rPr lang="en-US" altLang="ko-KR" sz="2400" dirty="0" err="1"/>
              <a:t>,</a:t>
            </a:r>
            <a:r>
              <a:rPr lang="en-US" altLang="ko-KR" sz="2400" i="1" dirty="0" err="1">
                <a:latin typeface="Times New Roman" pitchFamily="18" charset="0"/>
              </a:rPr>
              <a:t>w</a:t>
            </a:r>
            <a:r>
              <a:rPr lang="en-US" altLang="ko-KR" sz="2400" dirty="0"/>
              <a:t>) from </a:t>
            </a:r>
            <a:r>
              <a:rPr lang="en-US" altLang="ko-KR" sz="2400" i="1" dirty="0">
                <a:latin typeface="Times New Roman" pitchFamily="18" charset="0"/>
              </a:rPr>
              <a:t>E</a:t>
            </a:r>
          </a:p>
          <a:p>
            <a:pPr lvl="1"/>
            <a:r>
              <a:rPr lang="en-US" altLang="ko-KR" sz="2000" dirty="0"/>
              <a:t>Using a min heap</a:t>
            </a:r>
          </a:p>
          <a:p>
            <a:pPr lvl="1"/>
            <a:r>
              <a:rPr lang="en-US" altLang="ko-KR" sz="2000" dirty="0"/>
              <a:t>Determine and delete the next least cost edge: O(log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e)</a:t>
            </a:r>
          </a:p>
          <a:p>
            <a:pPr lvl="1"/>
            <a:r>
              <a:rPr lang="en-US" altLang="ko-KR" sz="2000" dirty="0"/>
              <a:t>Construction of the heap: O(e)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Checking that the new edge, (</a:t>
            </a:r>
            <a:r>
              <a:rPr lang="en-US" altLang="ko-KR" sz="2400" i="1" dirty="0" err="1">
                <a:latin typeface="Times New Roman" pitchFamily="18" charset="0"/>
              </a:rPr>
              <a:t>v</a:t>
            </a:r>
            <a:r>
              <a:rPr lang="en-US" altLang="ko-KR" sz="2400" dirty="0" err="1"/>
              <a:t>,</a:t>
            </a:r>
            <a:r>
              <a:rPr lang="en-US" altLang="ko-KR" sz="2400" i="1" dirty="0" err="1">
                <a:latin typeface="Times New Roman" pitchFamily="18" charset="0"/>
              </a:rPr>
              <a:t>w</a:t>
            </a:r>
            <a:r>
              <a:rPr lang="en-US" altLang="ko-KR" sz="2400" dirty="0"/>
              <a:t>), does not form a cycle in </a:t>
            </a:r>
            <a:r>
              <a:rPr lang="en-US" altLang="ko-KR" sz="2400" i="1" dirty="0">
                <a:latin typeface="Times New Roman" pitchFamily="18" charset="0"/>
              </a:rPr>
              <a:t>T</a:t>
            </a:r>
          </a:p>
          <a:p>
            <a:pPr lvl="1"/>
            <a:r>
              <a:rPr lang="en-US" altLang="ko-KR" sz="2000" dirty="0"/>
              <a:t>Use the union-find operations</a:t>
            </a:r>
          </a:p>
          <a:p>
            <a:pPr lvl="1"/>
            <a:r>
              <a:rPr lang="en-US" altLang="ko-KR" sz="2000" dirty="0"/>
              <a:t>Build a set to contain the vertices that are connected</a:t>
            </a:r>
          </a:p>
          <a:p>
            <a:pPr lvl="1"/>
            <a:r>
              <a:rPr lang="en-US" altLang="ko-KR" sz="2000" dirty="0"/>
              <a:t>Check if </a:t>
            </a:r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dirty="0"/>
              <a:t> and 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r>
              <a:rPr lang="en-US" altLang="ko-KR" sz="2000" dirty="0"/>
              <a:t> are in the same set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E9D1D4D-A009-429F-A1B1-9E5DC9E05F40}" type="slidenum">
              <a:rPr lang="en-US" altLang="ko-KR"/>
              <a:pPr/>
              <a:t>71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16398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Prim’s Algorithm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T = {};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TV = {0}; /* start with vertex 0 and no edge*/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while (T contains fewer than n-1 edges)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  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let (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u,v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be a least cost edge such that u 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ea typeface="돋움" pitchFamily="50" charset="-127"/>
                <a:sym typeface="Symbol" pitchFamily="18" charset="2"/>
              </a:rPr>
              <a:t>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TV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and v 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ea typeface="돋움" pitchFamily="50" charset="-127"/>
                <a:sym typeface="Symbol" pitchFamily="18" charset="2"/>
              </a:rPr>
              <a:t>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TV;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if (there is no such edge) break;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add v to TV;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add (</a:t>
            </a: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u,v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to T;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if (T contains fewer than n-1 edges)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>
              <a:buFontTx/>
              <a:buNone/>
            </a:pPr>
            <a:r>
              <a:rPr lang="en-US" altLang="ko-KR" sz="18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(“no spanning tree\n”);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D1BD73A-DDF3-4DE2-A6B6-FD1D76A4BD2D}" type="slidenum">
              <a:rPr lang="en-US" altLang="ko-KR"/>
              <a:pPr/>
              <a:t>72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433594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 Example of Prim’s Algorithm</a:t>
            </a:r>
            <a:endParaRPr lang="ko-KR" altLang="en-US"/>
          </a:p>
        </p:txBody>
      </p:sp>
      <p:sp>
        <p:nvSpPr>
          <p:cNvPr id="6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91C54E4-4BA8-42C0-A241-530778A04F3E}" type="slidenum">
              <a:rPr lang="en-US" altLang="ko-KR"/>
              <a:pPr/>
              <a:t>73</a:t>
            </a:fld>
            <a:r>
              <a:rPr lang="en-US" altLang="ko-KR"/>
              <a:t> -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6562601" y="1268760"/>
            <a:ext cx="668337" cy="681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749793" y="1362296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7600826" y="2087910"/>
            <a:ext cx="668337" cy="6778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7796673" y="2200496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5306888" y="2792760"/>
            <a:ext cx="668338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5468680" y="2897408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6905501" y="314518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7065706" y="3267296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8292976" y="314518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8454768" y="3267296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7456363" y="4934298"/>
            <a:ext cx="669925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7627680" y="5031008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>
            <a:off x="7242051" y="1727548"/>
            <a:ext cx="463550" cy="466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7364288" y="164976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28</a:t>
            </a: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8167563" y="2662585"/>
            <a:ext cx="339725" cy="511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8202488" y="264036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16</a:t>
            </a:r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 flipH="1">
            <a:off x="7973888" y="3830985"/>
            <a:ext cx="538163" cy="1171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8040563" y="391036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12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7364288" y="3783360"/>
            <a:ext cx="387350" cy="1171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92863" y="3910360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18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 flipH="1" flipV="1">
            <a:off x="6691188" y="4773960"/>
            <a:ext cx="7620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6830888" y="462156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22</a:t>
            </a:r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5776788" y="3415060"/>
            <a:ext cx="5334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61" name="Rectangle 29"/>
          <p:cNvSpPr>
            <a:spLocks noChangeArrowheads="1"/>
          </p:cNvSpPr>
          <p:nvPr/>
        </p:nvSpPr>
        <p:spPr bwMode="auto">
          <a:xfrm>
            <a:off x="5879976" y="340712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25</a:t>
            </a:r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 flipH="1">
            <a:off x="6602288" y="3716685"/>
            <a:ext cx="411163" cy="523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449888" y="370716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24</a:t>
            </a:r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 flipH="1">
            <a:off x="7364288" y="2662585"/>
            <a:ext cx="341313" cy="511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7211888" y="264036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14</a:t>
            </a:r>
          </a:p>
        </p:txBody>
      </p:sp>
      <p:sp>
        <p:nvSpPr>
          <p:cNvPr id="95266" name="Line 34"/>
          <p:cNvSpPr>
            <a:spLocks noChangeShapeType="1"/>
          </p:cNvSpPr>
          <p:nvPr/>
        </p:nvSpPr>
        <p:spPr bwMode="auto">
          <a:xfrm flipH="1">
            <a:off x="5840288" y="1841848"/>
            <a:ext cx="827088" cy="1027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5953001" y="203869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0474" y="5404835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nsolas" pitchFamily="49" charset="0"/>
                <a:cs typeface="Consolas" pitchFamily="49" charset="0"/>
              </a:rPr>
              <a:t>T={                                  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9552" y="5021053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nsolas" pitchFamily="49" charset="0"/>
                <a:cs typeface="Consolas" pitchFamily="49" charset="0"/>
              </a:rPr>
              <a:t>TV={              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535" y="502105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01917" y="54051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(0,5)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06402" y="50191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03919" y="54051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(5,4)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87451" y="50191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68500" y="50191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05921" y="54051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(4,3)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07923" y="54051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(3,2)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649549" y="50191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09925" y="54051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(2,1)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30598" y="5019159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11926" y="54051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(1,6)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411649" y="50191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8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09650"/>
            <a:ext cx="5104143" cy="39448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T = {};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TV = {0}; </a:t>
            </a: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while (T contains fewer than n-1 edges)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  </a:t>
            </a: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let (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u,v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be a least cost edge such that u 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" pitchFamily="50" charset="-127"/>
                <a:sym typeface="Symbol" pitchFamily="18" charset="2"/>
              </a:rPr>
              <a:t>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TV and v 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ea typeface="돋움" pitchFamily="50" charset="-127"/>
                <a:sym typeface="Symbol" pitchFamily="18" charset="2"/>
              </a:rPr>
              <a:t>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TV;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if (there is no such edge) </a:t>
            </a: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break;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add v to TV;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add (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u,v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to T;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if (T contains fewer than n-1 edges)</a:t>
            </a:r>
            <a:endParaRPr lang="en-US" altLang="ko-KR" sz="1600" b="1" dirty="0">
              <a:latin typeface="Courier New" pitchFamily="49" charset="0"/>
              <a:ea typeface="바탕" pitchFamily="18" charset="-127"/>
            </a:endParaRPr>
          </a:p>
          <a:p>
            <a:pPr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(“no spanning tree\n”);</a:t>
            </a:r>
            <a:r>
              <a:rPr lang="en-US" altLang="ko-KR" sz="1600" b="1" dirty="0">
                <a:latin typeface="Courier New" pitchFamily="49" charset="0"/>
              </a:rPr>
              <a:t> </a:t>
            </a:r>
            <a:endParaRPr lang="ko-KR" altLang="en-US" sz="1600" b="1" dirty="0">
              <a:latin typeface="Courier New" pitchFamily="49" charset="0"/>
            </a:endParaRPr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6145088" y="4197698"/>
            <a:ext cx="665163" cy="6778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308468" y="4295996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33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8" grpId="0" animBg="1"/>
      <p:bldP spid="95240" grpId="0" animBg="1"/>
      <p:bldP spid="95242" grpId="0" animBg="1"/>
      <p:bldP spid="95244" grpId="0" animBg="1"/>
      <p:bldP spid="95248" grpId="0" animBg="1"/>
      <p:bldP spid="2" grpId="0"/>
      <p:bldP spid="70" grpId="0"/>
      <p:bldP spid="3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524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 Example of Prim’s Algorithm</a:t>
            </a:r>
            <a:endParaRPr lang="ko-KR" altLang="en-US"/>
          </a:p>
        </p:txBody>
      </p:sp>
      <p:sp>
        <p:nvSpPr>
          <p:cNvPr id="6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91C54E4-4BA8-42C0-A241-530778A04F3E}" type="slidenum">
              <a:rPr lang="en-US" altLang="ko-KR"/>
              <a:pPr/>
              <a:t>74</a:t>
            </a:fld>
            <a:r>
              <a:rPr lang="en-US" altLang="ko-KR"/>
              <a:t> -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1941513" y="1219200"/>
            <a:ext cx="668337" cy="681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144713" y="1385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2979738" y="2038350"/>
            <a:ext cx="668337" cy="6778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3197225" y="222408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685800" y="2743200"/>
            <a:ext cx="668338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863600" y="292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284413" y="30956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2462213" y="324961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671888" y="30956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849688" y="32496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1524000" y="4148138"/>
            <a:ext cx="665163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1703388" y="431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2835275" y="4884738"/>
            <a:ext cx="669925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3022600" y="5054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>
            <a:off x="2620963" y="1677988"/>
            <a:ext cx="46355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2743200" y="16002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28</a:t>
            </a: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546475" y="2613025"/>
            <a:ext cx="339725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3581400" y="2590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16</a:t>
            </a:r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 flipH="1">
            <a:off x="3352800" y="3781425"/>
            <a:ext cx="538163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3419475" y="3860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12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2743200" y="3733800"/>
            <a:ext cx="387350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2771775" y="3860800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18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 flipH="1" flipV="1">
            <a:off x="2070100" y="4724400"/>
            <a:ext cx="762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2209800" y="45720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22</a:t>
            </a:r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1155700" y="3365500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61" name="Rectangle 29"/>
          <p:cNvSpPr>
            <a:spLocks noChangeArrowheads="1"/>
          </p:cNvSpPr>
          <p:nvPr/>
        </p:nvSpPr>
        <p:spPr bwMode="auto">
          <a:xfrm>
            <a:off x="1258888" y="335756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25</a:t>
            </a:r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 flipH="1">
            <a:off x="1981200" y="3667125"/>
            <a:ext cx="411163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1828800" y="36576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24</a:t>
            </a:r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 flipH="1">
            <a:off x="2743200" y="2613025"/>
            <a:ext cx="341313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2590800" y="2590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14</a:t>
            </a:r>
          </a:p>
        </p:txBody>
      </p:sp>
      <p:sp>
        <p:nvSpPr>
          <p:cNvPr id="95266" name="Line 34"/>
          <p:cNvSpPr>
            <a:spLocks noChangeShapeType="1"/>
          </p:cNvSpPr>
          <p:nvPr/>
        </p:nvSpPr>
        <p:spPr bwMode="auto">
          <a:xfrm flipH="1">
            <a:off x="1219200" y="1792288"/>
            <a:ext cx="827088" cy="1027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1331913" y="19891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5268" name="Oval 36"/>
          <p:cNvSpPr>
            <a:spLocks noChangeArrowheads="1"/>
          </p:cNvSpPr>
          <p:nvPr/>
        </p:nvSpPr>
        <p:spPr bwMode="auto">
          <a:xfrm>
            <a:off x="6437313" y="1295400"/>
            <a:ext cx="668337" cy="681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6640513" y="1462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95270" name="Oval 38"/>
          <p:cNvSpPr>
            <a:spLocks noChangeArrowheads="1"/>
          </p:cNvSpPr>
          <p:nvPr/>
        </p:nvSpPr>
        <p:spPr bwMode="auto">
          <a:xfrm>
            <a:off x="7475538" y="2114550"/>
            <a:ext cx="668337" cy="6778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7693025" y="230028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95272" name="Oval 40"/>
          <p:cNvSpPr>
            <a:spLocks noChangeArrowheads="1"/>
          </p:cNvSpPr>
          <p:nvPr/>
        </p:nvSpPr>
        <p:spPr bwMode="auto">
          <a:xfrm>
            <a:off x="5181600" y="2819400"/>
            <a:ext cx="668338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73" name="Rectangle 41"/>
          <p:cNvSpPr>
            <a:spLocks noChangeArrowheads="1"/>
          </p:cNvSpPr>
          <p:nvPr/>
        </p:nvSpPr>
        <p:spPr bwMode="auto">
          <a:xfrm>
            <a:off x="5346700" y="30099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95274" name="Oval 42"/>
          <p:cNvSpPr>
            <a:spLocks noChangeArrowheads="1"/>
          </p:cNvSpPr>
          <p:nvPr/>
        </p:nvSpPr>
        <p:spPr bwMode="auto">
          <a:xfrm>
            <a:off x="6516688" y="2997200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75" name="Rectangle 43"/>
          <p:cNvSpPr>
            <a:spLocks noChangeArrowheads="1"/>
          </p:cNvSpPr>
          <p:nvPr/>
        </p:nvSpPr>
        <p:spPr bwMode="auto">
          <a:xfrm>
            <a:off x="6694488" y="3192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95276" name="Oval 44"/>
          <p:cNvSpPr>
            <a:spLocks noChangeArrowheads="1"/>
          </p:cNvSpPr>
          <p:nvPr/>
        </p:nvSpPr>
        <p:spPr bwMode="auto">
          <a:xfrm>
            <a:off x="8116888" y="31845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77" name="Rectangle 45"/>
          <p:cNvSpPr>
            <a:spLocks noChangeArrowheads="1"/>
          </p:cNvSpPr>
          <p:nvPr/>
        </p:nvSpPr>
        <p:spPr bwMode="auto">
          <a:xfrm>
            <a:off x="8294688" y="3379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95278" name="Oval 46"/>
          <p:cNvSpPr>
            <a:spLocks noChangeArrowheads="1"/>
          </p:cNvSpPr>
          <p:nvPr/>
        </p:nvSpPr>
        <p:spPr bwMode="auto">
          <a:xfrm>
            <a:off x="6019800" y="4224338"/>
            <a:ext cx="665163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79" name="Rectangle 47"/>
          <p:cNvSpPr>
            <a:spLocks noChangeArrowheads="1"/>
          </p:cNvSpPr>
          <p:nvPr/>
        </p:nvSpPr>
        <p:spPr bwMode="auto">
          <a:xfrm>
            <a:off x="6199188" y="4395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95280" name="Oval 48"/>
          <p:cNvSpPr>
            <a:spLocks noChangeArrowheads="1"/>
          </p:cNvSpPr>
          <p:nvPr/>
        </p:nvSpPr>
        <p:spPr bwMode="auto">
          <a:xfrm>
            <a:off x="7331075" y="4960938"/>
            <a:ext cx="669925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81" name="Rectangle 49"/>
          <p:cNvSpPr>
            <a:spLocks noChangeArrowheads="1"/>
          </p:cNvSpPr>
          <p:nvPr/>
        </p:nvSpPr>
        <p:spPr bwMode="auto">
          <a:xfrm>
            <a:off x="7518400" y="5130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>
            <a:off x="8042275" y="2689225"/>
            <a:ext cx="339725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83" name="Rectangle 51"/>
          <p:cNvSpPr>
            <a:spLocks noChangeArrowheads="1"/>
          </p:cNvSpPr>
          <p:nvPr/>
        </p:nvSpPr>
        <p:spPr bwMode="auto">
          <a:xfrm>
            <a:off x="8077200" y="26670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16</a:t>
            </a:r>
          </a:p>
        </p:txBody>
      </p:sp>
      <p:sp>
        <p:nvSpPr>
          <p:cNvPr id="95284" name="Line 52"/>
          <p:cNvSpPr>
            <a:spLocks noChangeShapeType="1"/>
          </p:cNvSpPr>
          <p:nvPr/>
        </p:nvSpPr>
        <p:spPr bwMode="auto">
          <a:xfrm flipH="1">
            <a:off x="7848600" y="3857625"/>
            <a:ext cx="538163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85" name="Rectangle 53"/>
          <p:cNvSpPr>
            <a:spLocks noChangeArrowheads="1"/>
          </p:cNvSpPr>
          <p:nvPr/>
        </p:nvSpPr>
        <p:spPr bwMode="auto">
          <a:xfrm>
            <a:off x="7740650" y="414972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12</a:t>
            </a:r>
          </a:p>
        </p:txBody>
      </p:sp>
      <p:sp>
        <p:nvSpPr>
          <p:cNvPr id="95286" name="Line 54"/>
          <p:cNvSpPr>
            <a:spLocks noChangeShapeType="1"/>
          </p:cNvSpPr>
          <p:nvPr/>
        </p:nvSpPr>
        <p:spPr bwMode="auto">
          <a:xfrm flipH="1" flipV="1">
            <a:off x="6565900" y="4800600"/>
            <a:ext cx="762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87" name="Rectangle 55"/>
          <p:cNvSpPr>
            <a:spLocks noChangeArrowheads="1"/>
          </p:cNvSpPr>
          <p:nvPr/>
        </p:nvSpPr>
        <p:spPr bwMode="auto">
          <a:xfrm>
            <a:off x="6804025" y="471521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22</a:t>
            </a:r>
          </a:p>
        </p:txBody>
      </p:sp>
      <p:sp>
        <p:nvSpPr>
          <p:cNvPr id="95288" name="Line 56"/>
          <p:cNvSpPr>
            <a:spLocks noChangeShapeType="1"/>
          </p:cNvSpPr>
          <p:nvPr/>
        </p:nvSpPr>
        <p:spPr bwMode="auto">
          <a:xfrm>
            <a:off x="5651500" y="3441700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89" name="Rectangle 57"/>
          <p:cNvSpPr>
            <a:spLocks noChangeArrowheads="1"/>
          </p:cNvSpPr>
          <p:nvPr/>
        </p:nvSpPr>
        <p:spPr bwMode="auto">
          <a:xfrm>
            <a:off x="5860969" y="363509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25</a:t>
            </a:r>
          </a:p>
        </p:txBody>
      </p:sp>
      <p:sp>
        <p:nvSpPr>
          <p:cNvPr id="95290" name="Line 58"/>
          <p:cNvSpPr>
            <a:spLocks noChangeShapeType="1"/>
          </p:cNvSpPr>
          <p:nvPr/>
        </p:nvSpPr>
        <p:spPr bwMode="auto">
          <a:xfrm flipH="1">
            <a:off x="7019925" y="2689225"/>
            <a:ext cx="560388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91" name="Rectangle 59"/>
          <p:cNvSpPr>
            <a:spLocks noChangeArrowheads="1"/>
          </p:cNvSpPr>
          <p:nvPr/>
        </p:nvSpPr>
        <p:spPr bwMode="auto">
          <a:xfrm>
            <a:off x="6948488" y="25654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14</a:t>
            </a:r>
          </a:p>
        </p:txBody>
      </p:sp>
      <p:sp>
        <p:nvSpPr>
          <p:cNvPr id="95292" name="Line 60"/>
          <p:cNvSpPr>
            <a:spLocks noChangeShapeType="1"/>
          </p:cNvSpPr>
          <p:nvPr/>
        </p:nvSpPr>
        <p:spPr bwMode="auto">
          <a:xfrm flipH="1">
            <a:off x="5715000" y="1868488"/>
            <a:ext cx="827088" cy="1027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93" name="Rectangle 61"/>
          <p:cNvSpPr>
            <a:spLocks noChangeArrowheads="1"/>
          </p:cNvSpPr>
          <p:nvPr/>
        </p:nvSpPr>
        <p:spPr bwMode="auto">
          <a:xfrm>
            <a:off x="5816600" y="21082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5294" name="AutoShape 62"/>
          <p:cNvSpPr>
            <a:spLocks noChangeArrowheads="1"/>
          </p:cNvSpPr>
          <p:nvPr/>
        </p:nvSpPr>
        <p:spPr bwMode="auto">
          <a:xfrm>
            <a:off x="4419600" y="2057400"/>
            <a:ext cx="533400" cy="733663"/>
          </a:xfrm>
          <a:prstGeom prst="rightArrow">
            <a:avLst>
              <a:gd name="adj1" fmla="val 50000"/>
              <a:gd name="adj2" fmla="val 5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296" name="Text Box 64"/>
          <p:cNvSpPr txBox="1">
            <a:spLocks noChangeArrowheads="1"/>
          </p:cNvSpPr>
          <p:nvPr/>
        </p:nvSpPr>
        <p:spPr bwMode="auto">
          <a:xfrm>
            <a:off x="6084168" y="219557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(1)</a:t>
            </a:r>
          </a:p>
        </p:txBody>
      </p:sp>
      <p:sp>
        <p:nvSpPr>
          <p:cNvPr id="95297" name="Text Box 65"/>
          <p:cNvSpPr txBox="1">
            <a:spLocks noChangeArrowheads="1"/>
          </p:cNvSpPr>
          <p:nvPr/>
        </p:nvSpPr>
        <p:spPr bwMode="auto">
          <a:xfrm>
            <a:off x="5508625" y="37893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(2)</a:t>
            </a:r>
          </a:p>
        </p:txBody>
      </p:sp>
      <p:sp>
        <p:nvSpPr>
          <p:cNvPr id="95298" name="Text Box 66"/>
          <p:cNvSpPr txBox="1">
            <a:spLocks noChangeArrowheads="1"/>
          </p:cNvSpPr>
          <p:nvPr/>
        </p:nvSpPr>
        <p:spPr bwMode="auto">
          <a:xfrm>
            <a:off x="6588224" y="494116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(3)</a:t>
            </a:r>
          </a:p>
        </p:txBody>
      </p:sp>
      <p:sp>
        <p:nvSpPr>
          <p:cNvPr id="95299" name="Text Box 67"/>
          <p:cNvSpPr txBox="1">
            <a:spLocks noChangeArrowheads="1"/>
          </p:cNvSpPr>
          <p:nvPr/>
        </p:nvSpPr>
        <p:spPr bwMode="auto">
          <a:xfrm>
            <a:off x="8027988" y="436562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(4)</a:t>
            </a:r>
          </a:p>
        </p:txBody>
      </p:sp>
      <p:sp>
        <p:nvSpPr>
          <p:cNvPr id="95300" name="Text Box 68"/>
          <p:cNvSpPr txBox="1">
            <a:spLocks noChangeArrowheads="1"/>
          </p:cNvSpPr>
          <p:nvPr/>
        </p:nvSpPr>
        <p:spPr bwMode="auto">
          <a:xfrm>
            <a:off x="7812088" y="2852738"/>
            <a:ext cx="492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(5)</a:t>
            </a:r>
          </a:p>
        </p:txBody>
      </p:sp>
      <p:sp>
        <p:nvSpPr>
          <p:cNvPr id="95301" name="Text Box 69"/>
          <p:cNvSpPr txBox="1">
            <a:spLocks noChangeArrowheads="1"/>
          </p:cNvSpPr>
          <p:nvPr/>
        </p:nvSpPr>
        <p:spPr bwMode="auto">
          <a:xfrm>
            <a:off x="7175774" y="28527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66"/>
                </a:solidFill>
                <a:latin typeface="Consolas" pitchFamily="49" charset="0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37780478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Sollin’s Algorithm</a:t>
            </a:r>
            <a:endParaRPr lang="ko-KR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Start with a forest that has no edges</a:t>
            </a:r>
            <a:endParaRPr lang="en-US" altLang="ko-KR" sz="2200" dirty="0"/>
          </a:p>
          <a:p>
            <a:r>
              <a:rPr lang="en-US" altLang="ko-KR" sz="2200" dirty="0"/>
              <a:t>Select several edges for inclusion in T at each stage</a:t>
            </a:r>
          </a:p>
          <a:p>
            <a:pPr marL="622300" indent="-355600">
              <a:buClr>
                <a:schemeClr val="tx2"/>
              </a:buClr>
            </a:pPr>
            <a:r>
              <a:rPr lang="en-US" sz="2000" dirty="0">
                <a:solidFill>
                  <a:schemeClr val="tx1"/>
                </a:solidFill>
              </a:rPr>
              <a:t>1) Each component selects a least cost edge with which to connect to another component</a:t>
            </a:r>
          </a:p>
          <a:p>
            <a:pPr marL="622300" indent="-355600">
              <a:buClr>
                <a:schemeClr val="tx2"/>
              </a:buClr>
            </a:pPr>
            <a:r>
              <a:rPr lang="en-US" sz="2000" dirty="0">
                <a:solidFill>
                  <a:schemeClr val="tx1"/>
                </a:solidFill>
              </a:rPr>
              <a:t>2) Duplicate selections are eliminated</a:t>
            </a:r>
          </a:p>
          <a:p>
            <a:pPr marL="622300" indent="-355600">
              <a:buClr>
                <a:schemeClr val="tx2"/>
              </a:buClr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Cycles are possible when the graph has some edges that have the same cost</a:t>
            </a:r>
          </a:p>
          <a:p>
            <a:r>
              <a:rPr lang="en-US" altLang="ko-KR" dirty="0"/>
              <a:t>Terminate when</a:t>
            </a:r>
          </a:p>
          <a:p>
            <a:pPr lvl="1"/>
            <a:r>
              <a:rPr lang="en-US" altLang="ko-KR" dirty="0"/>
              <a:t>There is only one tree at the end of a stage, or</a:t>
            </a:r>
          </a:p>
          <a:p>
            <a:pPr lvl="1"/>
            <a:r>
              <a:rPr lang="en-US" altLang="ko-KR" dirty="0"/>
              <a:t>No edges remain for selection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FD70A91-DE83-436B-BBF4-1C0296253123}" type="slidenum">
              <a:rPr lang="en-US" altLang="ko-KR" smtClean="0"/>
              <a:pPr/>
              <a:t>75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872046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 Example of Sollin’s Algorithm</a:t>
            </a:r>
            <a:endParaRPr lang="ko-KR" altLang="en-US"/>
          </a:p>
        </p:txBody>
      </p:sp>
      <p:sp>
        <p:nvSpPr>
          <p:cNvPr id="6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5F2DC76-6B77-4986-AD66-F644E6B92374}" type="slidenum">
              <a:rPr lang="en-US" altLang="ko-KR"/>
              <a:pPr/>
              <a:t>76</a:t>
            </a:fld>
            <a:r>
              <a:rPr lang="en-US" altLang="ko-KR"/>
              <a:t> -</a:t>
            </a:r>
          </a:p>
        </p:txBody>
      </p:sp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1941513" y="1219200"/>
            <a:ext cx="668337" cy="681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144713" y="1385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2979738" y="2038350"/>
            <a:ext cx="668337" cy="6778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3197225" y="222408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685800" y="2743200"/>
            <a:ext cx="668338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863600" y="292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2284413" y="30956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462213" y="32908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3671888" y="30956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3849688" y="3290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auto">
          <a:xfrm>
            <a:off x="1524000" y="4148138"/>
            <a:ext cx="665163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1703388" y="431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97296" name="Oval 16"/>
          <p:cNvSpPr>
            <a:spLocks noChangeArrowheads="1"/>
          </p:cNvSpPr>
          <p:nvPr/>
        </p:nvSpPr>
        <p:spPr bwMode="auto">
          <a:xfrm>
            <a:off x="2835275" y="4884738"/>
            <a:ext cx="669925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3022600" y="5054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2555875" y="1773238"/>
            <a:ext cx="528638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2743200" y="16002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28</a:t>
            </a:r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3546475" y="2613025"/>
            <a:ext cx="339725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>
            <a:off x="3581400" y="2590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16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3352800" y="3781425"/>
            <a:ext cx="538163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3419475" y="378936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12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2743200" y="3733800"/>
            <a:ext cx="387350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2771775" y="3789363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18</a:t>
            </a:r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 flipH="1" flipV="1">
            <a:off x="2070100" y="4724400"/>
            <a:ext cx="762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2209800" y="45720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22</a:t>
            </a:r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>
            <a:off x="1155700" y="3365500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1187450" y="335756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25</a:t>
            </a:r>
          </a:p>
        </p:txBody>
      </p:sp>
      <p:sp>
        <p:nvSpPr>
          <p:cNvPr id="97310" name="Line 30"/>
          <p:cNvSpPr>
            <a:spLocks noChangeShapeType="1"/>
          </p:cNvSpPr>
          <p:nvPr/>
        </p:nvSpPr>
        <p:spPr bwMode="auto">
          <a:xfrm flipH="1">
            <a:off x="1981200" y="3667125"/>
            <a:ext cx="411163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828800" y="36576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24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 flipH="1">
            <a:off x="2743200" y="2613025"/>
            <a:ext cx="341313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2590800" y="2590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14</a:t>
            </a:r>
          </a:p>
        </p:txBody>
      </p:sp>
      <p:sp>
        <p:nvSpPr>
          <p:cNvPr id="97314" name="Line 34"/>
          <p:cNvSpPr>
            <a:spLocks noChangeShapeType="1"/>
          </p:cNvSpPr>
          <p:nvPr/>
        </p:nvSpPr>
        <p:spPr bwMode="auto">
          <a:xfrm flipH="1">
            <a:off x="1219200" y="1792288"/>
            <a:ext cx="827088" cy="1027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1331913" y="19891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7316" name="Oval 36"/>
          <p:cNvSpPr>
            <a:spLocks noChangeArrowheads="1"/>
          </p:cNvSpPr>
          <p:nvPr/>
        </p:nvSpPr>
        <p:spPr bwMode="auto">
          <a:xfrm>
            <a:off x="6437313" y="1295400"/>
            <a:ext cx="668337" cy="681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17" name="Rectangle 37"/>
          <p:cNvSpPr>
            <a:spLocks noChangeArrowheads="1"/>
          </p:cNvSpPr>
          <p:nvPr/>
        </p:nvSpPr>
        <p:spPr bwMode="auto">
          <a:xfrm>
            <a:off x="6640513" y="1462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97318" name="Oval 38"/>
          <p:cNvSpPr>
            <a:spLocks noChangeArrowheads="1"/>
          </p:cNvSpPr>
          <p:nvPr/>
        </p:nvSpPr>
        <p:spPr bwMode="auto">
          <a:xfrm>
            <a:off x="7475538" y="2114550"/>
            <a:ext cx="668337" cy="6778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19" name="Rectangle 39"/>
          <p:cNvSpPr>
            <a:spLocks noChangeArrowheads="1"/>
          </p:cNvSpPr>
          <p:nvPr/>
        </p:nvSpPr>
        <p:spPr bwMode="auto">
          <a:xfrm>
            <a:off x="7693025" y="230028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97322" name="Oval 42"/>
          <p:cNvSpPr>
            <a:spLocks noChangeArrowheads="1"/>
          </p:cNvSpPr>
          <p:nvPr/>
        </p:nvSpPr>
        <p:spPr bwMode="auto">
          <a:xfrm>
            <a:off x="6516688" y="2997200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6694488" y="3192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  <p:sp>
        <p:nvSpPr>
          <p:cNvPr id="97324" name="Oval 44"/>
          <p:cNvSpPr>
            <a:spLocks noChangeArrowheads="1"/>
          </p:cNvSpPr>
          <p:nvPr/>
        </p:nvSpPr>
        <p:spPr bwMode="auto">
          <a:xfrm>
            <a:off x="8116888" y="3184525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8294688" y="3379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97328" name="Oval 48"/>
          <p:cNvSpPr>
            <a:spLocks noChangeArrowheads="1"/>
          </p:cNvSpPr>
          <p:nvPr/>
        </p:nvSpPr>
        <p:spPr bwMode="auto">
          <a:xfrm>
            <a:off x="7331075" y="4960938"/>
            <a:ext cx="669925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29" name="Rectangle 49"/>
          <p:cNvSpPr>
            <a:spLocks noChangeArrowheads="1"/>
          </p:cNvSpPr>
          <p:nvPr/>
        </p:nvSpPr>
        <p:spPr bwMode="auto">
          <a:xfrm>
            <a:off x="7518400" y="5130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97330" name="Line 50"/>
          <p:cNvSpPr>
            <a:spLocks noChangeShapeType="1"/>
          </p:cNvSpPr>
          <p:nvPr/>
        </p:nvSpPr>
        <p:spPr bwMode="auto">
          <a:xfrm>
            <a:off x="8042275" y="2689225"/>
            <a:ext cx="339725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31" name="Rectangle 51"/>
          <p:cNvSpPr>
            <a:spLocks noChangeArrowheads="1"/>
          </p:cNvSpPr>
          <p:nvPr/>
        </p:nvSpPr>
        <p:spPr bwMode="auto">
          <a:xfrm>
            <a:off x="8077200" y="26670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16</a:t>
            </a:r>
          </a:p>
        </p:txBody>
      </p:sp>
      <p:sp>
        <p:nvSpPr>
          <p:cNvPr id="97332" name="Line 52"/>
          <p:cNvSpPr>
            <a:spLocks noChangeShapeType="1"/>
          </p:cNvSpPr>
          <p:nvPr/>
        </p:nvSpPr>
        <p:spPr bwMode="auto">
          <a:xfrm flipH="1">
            <a:off x="7848600" y="3857625"/>
            <a:ext cx="538163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33" name="Rectangle 53"/>
          <p:cNvSpPr>
            <a:spLocks noChangeArrowheads="1"/>
          </p:cNvSpPr>
          <p:nvPr/>
        </p:nvSpPr>
        <p:spPr bwMode="auto">
          <a:xfrm>
            <a:off x="7740650" y="40767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12</a:t>
            </a:r>
          </a:p>
        </p:txBody>
      </p:sp>
      <p:sp>
        <p:nvSpPr>
          <p:cNvPr id="97334" name="Line 54"/>
          <p:cNvSpPr>
            <a:spLocks noChangeShapeType="1"/>
          </p:cNvSpPr>
          <p:nvPr/>
        </p:nvSpPr>
        <p:spPr bwMode="auto">
          <a:xfrm flipH="1" flipV="1">
            <a:off x="6565900" y="4800600"/>
            <a:ext cx="762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35" name="Rectangle 55"/>
          <p:cNvSpPr>
            <a:spLocks noChangeArrowheads="1"/>
          </p:cNvSpPr>
          <p:nvPr/>
        </p:nvSpPr>
        <p:spPr bwMode="auto">
          <a:xfrm>
            <a:off x="6705600" y="46482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22</a:t>
            </a:r>
          </a:p>
        </p:txBody>
      </p:sp>
      <p:sp>
        <p:nvSpPr>
          <p:cNvPr id="97336" name="Line 56"/>
          <p:cNvSpPr>
            <a:spLocks noChangeShapeType="1"/>
          </p:cNvSpPr>
          <p:nvPr/>
        </p:nvSpPr>
        <p:spPr bwMode="auto">
          <a:xfrm>
            <a:off x="5651500" y="3441700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37" name="Rectangle 57"/>
          <p:cNvSpPr>
            <a:spLocks noChangeArrowheads="1"/>
          </p:cNvSpPr>
          <p:nvPr/>
        </p:nvSpPr>
        <p:spPr bwMode="auto">
          <a:xfrm>
            <a:off x="5795963" y="35004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25</a:t>
            </a:r>
          </a:p>
        </p:txBody>
      </p:sp>
      <p:sp>
        <p:nvSpPr>
          <p:cNvPr id="97338" name="Line 58"/>
          <p:cNvSpPr>
            <a:spLocks noChangeShapeType="1"/>
          </p:cNvSpPr>
          <p:nvPr/>
        </p:nvSpPr>
        <p:spPr bwMode="auto">
          <a:xfrm flipH="1">
            <a:off x="7092950" y="2689225"/>
            <a:ext cx="487363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39" name="Rectangle 59"/>
          <p:cNvSpPr>
            <a:spLocks noChangeArrowheads="1"/>
          </p:cNvSpPr>
          <p:nvPr/>
        </p:nvSpPr>
        <p:spPr bwMode="auto">
          <a:xfrm>
            <a:off x="7019925" y="25654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14</a:t>
            </a:r>
          </a:p>
        </p:txBody>
      </p:sp>
      <p:sp>
        <p:nvSpPr>
          <p:cNvPr id="97340" name="Line 60"/>
          <p:cNvSpPr>
            <a:spLocks noChangeShapeType="1"/>
          </p:cNvSpPr>
          <p:nvPr/>
        </p:nvSpPr>
        <p:spPr bwMode="auto">
          <a:xfrm flipH="1">
            <a:off x="5715000" y="1868488"/>
            <a:ext cx="827088" cy="1027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41" name="Rectangle 61"/>
          <p:cNvSpPr>
            <a:spLocks noChangeArrowheads="1"/>
          </p:cNvSpPr>
          <p:nvPr/>
        </p:nvSpPr>
        <p:spPr bwMode="auto">
          <a:xfrm>
            <a:off x="5816600" y="21082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7342" name="AutoShape 62"/>
          <p:cNvSpPr>
            <a:spLocks noChangeArrowheads="1"/>
          </p:cNvSpPr>
          <p:nvPr/>
        </p:nvSpPr>
        <p:spPr bwMode="auto">
          <a:xfrm>
            <a:off x="4419600" y="2057400"/>
            <a:ext cx="533400" cy="733663"/>
          </a:xfrm>
          <a:prstGeom prst="rightArrow">
            <a:avLst>
              <a:gd name="adj1" fmla="val 50000"/>
              <a:gd name="adj2" fmla="val 5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43" name="Text Box 63"/>
          <p:cNvSpPr txBox="1">
            <a:spLocks noChangeArrowheads="1"/>
          </p:cNvSpPr>
          <p:nvPr/>
        </p:nvSpPr>
        <p:spPr bwMode="auto">
          <a:xfrm>
            <a:off x="6084888" y="227647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(1)</a:t>
            </a:r>
          </a:p>
        </p:txBody>
      </p:sp>
      <p:sp>
        <p:nvSpPr>
          <p:cNvPr id="97344" name="Text Box 64"/>
          <p:cNvSpPr txBox="1">
            <a:spLocks noChangeArrowheads="1"/>
          </p:cNvSpPr>
          <p:nvPr/>
        </p:nvSpPr>
        <p:spPr bwMode="auto">
          <a:xfrm>
            <a:off x="7164388" y="285273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(1)</a:t>
            </a:r>
          </a:p>
        </p:txBody>
      </p:sp>
      <p:sp>
        <p:nvSpPr>
          <p:cNvPr id="97345" name="Text Box 65"/>
          <p:cNvSpPr txBox="1">
            <a:spLocks noChangeArrowheads="1"/>
          </p:cNvSpPr>
          <p:nvPr/>
        </p:nvSpPr>
        <p:spPr bwMode="auto">
          <a:xfrm>
            <a:off x="8027988" y="42926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(1)</a:t>
            </a:r>
          </a:p>
        </p:txBody>
      </p:sp>
      <p:sp>
        <p:nvSpPr>
          <p:cNvPr id="97346" name="Text Box 66"/>
          <p:cNvSpPr txBox="1">
            <a:spLocks noChangeArrowheads="1"/>
          </p:cNvSpPr>
          <p:nvPr/>
        </p:nvSpPr>
        <p:spPr bwMode="auto">
          <a:xfrm>
            <a:off x="6659563" y="50085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(1)</a:t>
            </a:r>
          </a:p>
        </p:txBody>
      </p:sp>
      <p:sp>
        <p:nvSpPr>
          <p:cNvPr id="97347" name="Text Box 67"/>
          <p:cNvSpPr txBox="1">
            <a:spLocks noChangeArrowheads="1"/>
          </p:cNvSpPr>
          <p:nvPr/>
        </p:nvSpPr>
        <p:spPr bwMode="auto">
          <a:xfrm>
            <a:off x="7847013" y="2886075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(2)</a:t>
            </a:r>
          </a:p>
        </p:txBody>
      </p:sp>
      <p:sp>
        <p:nvSpPr>
          <p:cNvPr id="97348" name="Text Box 68"/>
          <p:cNvSpPr txBox="1">
            <a:spLocks noChangeArrowheads="1"/>
          </p:cNvSpPr>
          <p:nvPr/>
        </p:nvSpPr>
        <p:spPr bwMode="auto">
          <a:xfrm>
            <a:off x="5516563" y="37893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66"/>
                </a:solidFill>
                <a:latin typeface="Consolas" pitchFamily="49" charset="0"/>
              </a:rPr>
              <a:t>(2)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5524" y="5589240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First stage: (0,5), (1,6), (2,3), (3,2), (4,3), (5,0), (6,1)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6109" y="5958572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Second stage: (5,4), (1,2)</a:t>
            </a:r>
          </a:p>
        </p:txBody>
      </p:sp>
      <p:sp>
        <p:nvSpPr>
          <p:cNvPr id="97320" name="Oval 40"/>
          <p:cNvSpPr>
            <a:spLocks noChangeArrowheads="1"/>
          </p:cNvSpPr>
          <p:nvPr/>
        </p:nvSpPr>
        <p:spPr bwMode="auto">
          <a:xfrm>
            <a:off x="5181600" y="2819400"/>
            <a:ext cx="668338" cy="67468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5346700" y="3009900"/>
            <a:ext cx="3238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97326" name="Oval 46"/>
          <p:cNvSpPr>
            <a:spLocks noChangeArrowheads="1"/>
          </p:cNvSpPr>
          <p:nvPr/>
        </p:nvSpPr>
        <p:spPr bwMode="auto">
          <a:xfrm>
            <a:off x="6019800" y="4224338"/>
            <a:ext cx="665163" cy="6778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6199188" y="4395788"/>
            <a:ext cx="3238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34234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 Example of Sollin’s Algorithm</a:t>
            </a:r>
            <a:endParaRPr lang="ko-KR" altLang="en-US"/>
          </a:p>
        </p:txBody>
      </p:sp>
      <p:sp>
        <p:nvSpPr>
          <p:cNvPr id="6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5F2DC76-6B77-4986-AD66-F644E6B92374}" type="slidenum">
              <a:rPr lang="en-US" altLang="ko-KR"/>
              <a:pPr/>
              <a:t>77</a:t>
            </a:fld>
            <a:r>
              <a:rPr lang="en-US" altLang="ko-KR"/>
              <a:t> -</a:t>
            </a:r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7360518" y="1962944"/>
            <a:ext cx="668337" cy="6778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7543665" y="2047082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8052668" y="3020219"/>
            <a:ext cx="671512" cy="6746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8201760" y="3113882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</a:p>
        </p:txBody>
      </p:sp>
      <p:sp>
        <p:nvSpPr>
          <p:cNvPr id="97296" name="Oval 16"/>
          <p:cNvSpPr>
            <a:spLocks noChangeArrowheads="1"/>
          </p:cNvSpPr>
          <p:nvPr/>
        </p:nvSpPr>
        <p:spPr bwMode="auto">
          <a:xfrm>
            <a:off x="7216055" y="4809332"/>
            <a:ext cx="669925" cy="6778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7374672" y="4877594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6936655" y="1697832"/>
            <a:ext cx="528638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7927255" y="2537619"/>
            <a:ext cx="339725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>
            <a:off x="7962180" y="251539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16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7733580" y="3667919"/>
            <a:ext cx="538163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7800255" y="371395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12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7123980" y="3658394"/>
            <a:ext cx="387350" cy="1171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7152555" y="3713957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18</a:t>
            </a:r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 flipH="1" flipV="1">
            <a:off x="6450880" y="4648994"/>
            <a:ext cx="762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6590580" y="449659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22</a:t>
            </a:r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>
            <a:off x="5536480" y="3290094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5568230" y="328215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25</a:t>
            </a:r>
          </a:p>
        </p:txBody>
      </p:sp>
      <p:sp>
        <p:nvSpPr>
          <p:cNvPr id="97310" name="Line 30"/>
          <p:cNvSpPr>
            <a:spLocks noChangeShapeType="1"/>
          </p:cNvSpPr>
          <p:nvPr/>
        </p:nvSpPr>
        <p:spPr bwMode="auto">
          <a:xfrm flipH="1">
            <a:off x="6361980" y="3591719"/>
            <a:ext cx="411163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6209580" y="358219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24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 flipH="1">
            <a:off x="7123980" y="2537619"/>
            <a:ext cx="341313" cy="511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6971580" y="251539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14</a:t>
            </a:r>
          </a:p>
        </p:txBody>
      </p:sp>
      <p:sp>
        <p:nvSpPr>
          <p:cNvPr id="97314" name="Line 34"/>
          <p:cNvSpPr>
            <a:spLocks noChangeShapeType="1"/>
          </p:cNvSpPr>
          <p:nvPr/>
        </p:nvSpPr>
        <p:spPr bwMode="auto">
          <a:xfrm flipH="1">
            <a:off x="5599980" y="1716882"/>
            <a:ext cx="827088" cy="1027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5712693" y="1913732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5536" y="469507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Second stage: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421" y="1091824"/>
            <a:ext cx="4503620" cy="27084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 algn="l" latinLnBrk="0">
              <a:buFont typeface="Arial" pitchFamily="34" charset="0"/>
              <a:buChar char="•"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Start with a forest that has no edges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pPr marL="342900" indent="-342900" algn="l" latinLnBrk="0">
              <a:buFont typeface="Arial" pitchFamily="34" charset="0"/>
              <a:buChar char="•"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Select several edges for inclusion in T at each stage</a:t>
            </a:r>
          </a:p>
          <a:p>
            <a:pPr marL="266700" algn="l" latinLnBrk="0">
              <a:buClr>
                <a:schemeClr val="tx2"/>
              </a:buClr>
            </a:pPr>
            <a:r>
              <a:rPr lang="en-US" dirty="0">
                <a:latin typeface="Consolas" pitchFamily="49" charset="0"/>
                <a:cs typeface="Consolas" pitchFamily="49" charset="0"/>
              </a:rPr>
              <a:t>1) Each component selects a least cost edge with which to connect to another component</a:t>
            </a:r>
          </a:p>
          <a:p>
            <a:pPr marL="266700" algn="l" latinLnBrk="0">
              <a:buClr>
                <a:schemeClr val="tx2"/>
              </a:buClr>
            </a:pPr>
            <a:r>
              <a:rPr lang="en-US" dirty="0">
                <a:latin typeface="Consolas" pitchFamily="49" charset="0"/>
                <a:cs typeface="Consolas" pitchFamily="49" charset="0"/>
              </a:rPr>
              <a:t>2) Duplicate selections are eliminated</a:t>
            </a:r>
          </a:p>
        </p:txBody>
      </p:sp>
      <p:sp>
        <p:nvSpPr>
          <p:cNvPr id="77" name="Line 22"/>
          <p:cNvSpPr>
            <a:spLocks noChangeShapeType="1"/>
          </p:cNvSpPr>
          <p:nvPr/>
        </p:nvSpPr>
        <p:spPr bwMode="auto">
          <a:xfrm flipH="1">
            <a:off x="7743458" y="3675063"/>
            <a:ext cx="538163" cy="11715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>
            <a:off x="5607466" y="1718513"/>
            <a:ext cx="827088" cy="1027112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79" name="Line 32"/>
          <p:cNvSpPr>
            <a:spLocks noChangeShapeType="1"/>
          </p:cNvSpPr>
          <p:nvPr/>
        </p:nvSpPr>
        <p:spPr bwMode="auto">
          <a:xfrm flipH="1">
            <a:off x="7123707" y="2545085"/>
            <a:ext cx="341313" cy="5111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000" y="3805815"/>
            <a:ext cx="2018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First stage: </a:t>
            </a:r>
            <a:endParaRPr 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075394" y="4162305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(0,5)</a:t>
            </a:r>
            <a:endParaRPr 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800251" y="4162305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(1,6)</a:t>
            </a:r>
            <a:endParaRPr 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525108" y="4162305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(2,3)</a:t>
            </a:r>
            <a:endParaRPr 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249965" y="4160996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(3,2)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79308" y="414908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T={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44008" y="417041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7" name="Line 26"/>
          <p:cNvSpPr>
            <a:spLocks noChangeShapeType="1"/>
          </p:cNvSpPr>
          <p:nvPr/>
        </p:nvSpPr>
        <p:spPr bwMode="auto">
          <a:xfrm flipH="1" flipV="1">
            <a:off x="6450880" y="4648994"/>
            <a:ext cx="7620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249965" y="4163099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(4,3)</a:t>
            </a:r>
            <a:endParaRPr lang="en-US" sz="2000" dirty="0"/>
          </a:p>
        </p:txBody>
      </p:sp>
      <p:sp>
        <p:nvSpPr>
          <p:cNvPr id="89" name="직사각형 88"/>
          <p:cNvSpPr/>
          <p:nvPr/>
        </p:nvSpPr>
        <p:spPr>
          <a:xfrm>
            <a:off x="3970045" y="4155618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(5,0)</a:t>
            </a:r>
            <a:endParaRPr lang="en-US" sz="2000" dirty="0"/>
          </a:p>
        </p:txBody>
      </p:sp>
      <p:sp>
        <p:nvSpPr>
          <p:cNvPr id="90" name="직사각형 89"/>
          <p:cNvSpPr/>
          <p:nvPr/>
        </p:nvSpPr>
        <p:spPr>
          <a:xfrm>
            <a:off x="3970045" y="4167825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(6,1)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624260" y="5075178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T = { (0,5) (1,0) (2,3) (4,3)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        }</a:t>
            </a:r>
          </a:p>
        </p:txBody>
      </p:sp>
      <p:sp>
        <p:nvSpPr>
          <p:cNvPr id="92" name="Line 28"/>
          <p:cNvSpPr>
            <a:spLocks noChangeShapeType="1"/>
          </p:cNvSpPr>
          <p:nvPr/>
        </p:nvSpPr>
        <p:spPr bwMode="auto">
          <a:xfrm>
            <a:off x="5543565" y="3317418"/>
            <a:ext cx="533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488356" y="5390306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(5,4)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4" name="Line 20"/>
          <p:cNvSpPr>
            <a:spLocks noChangeShapeType="1"/>
          </p:cNvSpPr>
          <p:nvPr/>
        </p:nvSpPr>
        <p:spPr bwMode="auto">
          <a:xfrm>
            <a:off x="7930083" y="2545085"/>
            <a:ext cx="339725" cy="5111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317030" y="5390306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(1,2)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auto">
          <a:xfrm>
            <a:off x="5904780" y="4072732"/>
            <a:ext cx="665163" cy="6778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6055460" y="4180682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4</a:t>
            </a:r>
          </a:p>
        </p:txBody>
      </p:sp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6322293" y="1143794"/>
            <a:ext cx="668337" cy="6810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6484085" y="1246982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7123980" y="152479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28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5003489" y="1076044"/>
            <a:ext cx="2146611" cy="2352956"/>
          </a:xfrm>
          <a:custGeom>
            <a:avLst/>
            <a:gdLst>
              <a:gd name="connsiteX0" fmla="*/ 1257611 w 2146611"/>
              <a:gd name="connsiteY0" fmla="*/ 16156 h 2352956"/>
              <a:gd name="connsiteX1" fmla="*/ 1054411 w 2146611"/>
              <a:gd name="connsiteY1" fmla="*/ 181256 h 2352956"/>
              <a:gd name="connsiteX2" fmla="*/ 1041711 w 2146611"/>
              <a:gd name="connsiteY2" fmla="*/ 320956 h 2352956"/>
              <a:gd name="connsiteX3" fmla="*/ 965511 w 2146611"/>
              <a:gd name="connsiteY3" fmla="*/ 359056 h 2352956"/>
              <a:gd name="connsiteX4" fmla="*/ 889311 w 2146611"/>
              <a:gd name="connsiteY4" fmla="*/ 422556 h 2352956"/>
              <a:gd name="connsiteX5" fmla="*/ 800411 w 2146611"/>
              <a:gd name="connsiteY5" fmla="*/ 536856 h 2352956"/>
              <a:gd name="connsiteX6" fmla="*/ 622611 w 2146611"/>
              <a:gd name="connsiteY6" fmla="*/ 740056 h 2352956"/>
              <a:gd name="connsiteX7" fmla="*/ 508311 w 2146611"/>
              <a:gd name="connsiteY7" fmla="*/ 854356 h 2352956"/>
              <a:gd name="connsiteX8" fmla="*/ 432111 w 2146611"/>
              <a:gd name="connsiteY8" fmla="*/ 994056 h 2352956"/>
              <a:gd name="connsiteX9" fmla="*/ 127311 w 2146611"/>
              <a:gd name="connsiteY9" fmla="*/ 1298856 h 2352956"/>
              <a:gd name="connsiteX10" fmla="*/ 51111 w 2146611"/>
              <a:gd name="connsiteY10" fmla="*/ 1527456 h 2352956"/>
              <a:gd name="connsiteX11" fmla="*/ 38411 w 2146611"/>
              <a:gd name="connsiteY11" fmla="*/ 1641756 h 2352956"/>
              <a:gd name="connsiteX12" fmla="*/ 13011 w 2146611"/>
              <a:gd name="connsiteY12" fmla="*/ 1832256 h 2352956"/>
              <a:gd name="connsiteX13" fmla="*/ 216211 w 2146611"/>
              <a:gd name="connsiteY13" fmla="*/ 2327556 h 2352956"/>
              <a:gd name="connsiteX14" fmla="*/ 305111 w 2146611"/>
              <a:gd name="connsiteY14" fmla="*/ 2340256 h 2352956"/>
              <a:gd name="connsiteX15" fmla="*/ 457511 w 2146611"/>
              <a:gd name="connsiteY15" fmla="*/ 2352956 h 2352956"/>
              <a:gd name="connsiteX16" fmla="*/ 660711 w 2146611"/>
              <a:gd name="connsiteY16" fmla="*/ 2340256 h 2352956"/>
              <a:gd name="connsiteX17" fmla="*/ 889311 w 2146611"/>
              <a:gd name="connsiteY17" fmla="*/ 2137056 h 2352956"/>
              <a:gd name="connsiteX18" fmla="*/ 1346511 w 2146611"/>
              <a:gd name="connsiteY18" fmla="*/ 1578256 h 2352956"/>
              <a:gd name="connsiteX19" fmla="*/ 1460811 w 2146611"/>
              <a:gd name="connsiteY19" fmla="*/ 1400456 h 2352956"/>
              <a:gd name="connsiteX20" fmla="*/ 1676711 w 2146611"/>
              <a:gd name="connsiteY20" fmla="*/ 1121056 h 2352956"/>
              <a:gd name="connsiteX21" fmla="*/ 1854511 w 2146611"/>
              <a:gd name="connsiteY21" fmla="*/ 943256 h 2352956"/>
              <a:gd name="connsiteX22" fmla="*/ 1968811 w 2146611"/>
              <a:gd name="connsiteY22" fmla="*/ 841656 h 2352956"/>
              <a:gd name="connsiteX23" fmla="*/ 2032311 w 2146611"/>
              <a:gd name="connsiteY23" fmla="*/ 740056 h 2352956"/>
              <a:gd name="connsiteX24" fmla="*/ 2095811 w 2146611"/>
              <a:gd name="connsiteY24" fmla="*/ 651156 h 2352956"/>
              <a:gd name="connsiteX25" fmla="*/ 2146611 w 2146611"/>
              <a:gd name="connsiteY25" fmla="*/ 498756 h 2352956"/>
              <a:gd name="connsiteX26" fmla="*/ 2095811 w 2146611"/>
              <a:gd name="connsiteY26" fmla="*/ 92356 h 2352956"/>
              <a:gd name="connsiteX27" fmla="*/ 1879911 w 2146611"/>
              <a:gd name="connsiteY27" fmla="*/ 16156 h 2352956"/>
              <a:gd name="connsiteX28" fmla="*/ 1257611 w 2146611"/>
              <a:gd name="connsiteY28" fmla="*/ 16156 h 235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46611" h="2352956">
                <a:moveTo>
                  <a:pt x="1257611" y="16156"/>
                </a:moveTo>
                <a:cubicBezTo>
                  <a:pt x="1120028" y="43673"/>
                  <a:pt x="1119876" y="37232"/>
                  <a:pt x="1054411" y="181256"/>
                </a:cubicBezTo>
                <a:cubicBezTo>
                  <a:pt x="1035062" y="223824"/>
                  <a:pt x="1062622" y="279134"/>
                  <a:pt x="1041711" y="320956"/>
                </a:cubicBezTo>
                <a:cubicBezTo>
                  <a:pt x="1029011" y="346356"/>
                  <a:pt x="989140" y="343304"/>
                  <a:pt x="965511" y="359056"/>
                </a:cubicBezTo>
                <a:cubicBezTo>
                  <a:pt x="938001" y="377396"/>
                  <a:pt x="911809" y="398327"/>
                  <a:pt x="889311" y="422556"/>
                </a:cubicBezTo>
                <a:cubicBezTo>
                  <a:pt x="856467" y="457926"/>
                  <a:pt x="831456" y="499897"/>
                  <a:pt x="800411" y="536856"/>
                </a:cubicBezTo>
                <a:cubicBezTo>
                  <a:pt x="742522" y="605771"/>
                  <a:pt x="686252" y="676415"/>
                  <a:pt x="622611" y="740056"/>
                </a:cubicBezTo>
                <a:cubicBezTo>
                  <a:pt x="584511" y="778156"/>
                  <a:pt x="540640" y="811251"/>
                  <a:pt x="508311" y="854356"/>
                </a:cubicBezTo>
                <a:cubicBezTo>
                  <a:pt x="476485" y="896791"/>
                  <a:pt x="466631" y="953782"/>
                  <a:pt x="432111" y="994056"/>
                </a:cubicBezTo>
                <a:cubicBezTo>
                  <a:pt x="338603" y="1103149"/>
                  <a:pt x="127311" y="1298856"/>
                  <a:pt x="127311" y="1298856"/>
                </a:cubicBezTo>
                <a:cubicBezTo>
                  <a:pt x="101911" y="1375056"/>
                  <a:pt x="71269" y="1449705"/>
                  <a:pt x="51111" y="1527456"/>
                </a:cubicBezTo>
                <a:cubicBezTo>
                  <a:pt x="41491" y="1564564"/>
                  <a:pt x="42225" y="1603612"/>
                  <a:pt x="38411" y="1641756"/>
                </a:cubicBezTo>
                <a:cubicBezTo>
                  <a:pt x="21751" y="1808359"/>
                  <a:pt x="37940" y="1732540"/>
                  <a:pt x="13011" y="1832256"/>
                </a:cubicBezTo>
                <a:cubicBezTo>
                  <a:pt x="-9333" y="2078044"/>
                  <a:pt x="-32587" y="2026926"/>
                  <a:pt x="216211" y="2327556"/>
                </a:cubicBezTo>
                <a:cubicBezTo>
                  <a:pt x="235296" y="2350617"/>
                  <a:pt x="275341" y="2337122"/>
                  <a:pt x="305111" y="2340256"/>
                </a:cubicBezTo>
                <a:cubicBezTo>
                  <a:pt x="355807" y="2345592"/>
                  <a:pt x="406711" y="2348723"/>
                  <a:pt x="457511" y="2352956"/>
                </a:cubicBezTo>
                <a:cubicBezTo>
                  <a:pt x="525244" y="2348723"/>
                  <a:pt x="595179" y="2357899"/>
                  <a:pt x="660711" y="2340256"/>
                </a:cubicBezTo>
                <a:cubicBezTo>
                  <a:pt x="783304" y="2307250"/>
                  <a:pt x="812759" y="2224545"/>
                  <a:pt x="889311" y="2137056"/>
                </a:cubicBezTo>
                <a:cubicBezTo>
                  <a:pt x="1188624" y="1794983"/>
                  <a:pt x="955100" y="2116446"/>
                  <a:pt x="1346511" y="1578256"/>
                </a:cubicBezTo>
                <a:cubicBezTo>
                  <a:pt x="1387952" y="1521275"/>
                  <a:pt x="1419559" y="1457574"/>
                  <a:pt x="1460811" y="1400456"/>
                </a:cubicBezTo>
                <a:cubicBezTo>
                  <a:pt x="1529723" y="1305040"/>
                  <a:pt x="1593485" y="1204282"/>
                  <a:pt x="1676711" y="1121056"/>
                </a:cubicBezTo>
                <a:cubicBezTo>
                  <a:pt x="1735978" y="1061789"/>
                  <a:pt x="1793942" y="1001191"/>
                  <a:pt x="1854511" y="943256"/>
                </a:cubicBezTo>
                <a:cubicBezTo>
                  <a:pt x="1891348" y="908020"/>
                  <a:pt x="1935243" y="880019"/>
                  <a:pt x="1968811" y="841656"/>
                </a:cubicBezTo>
                <a:cubicBezTo>
                  <a:pt x="1995110" y="811600"/>
                  <a:pt x="2010158" y="773286"/>
                  <a:pt x="2032311" y="740056"/>
                </a:cubicBezTo>
                <a:cubicBezTo>
                  <a:pt x="2052511" y="709756"/>
                  <a:pt x="2074644" y="680789"/>
                  <a:pt x="2095811" y="651156"/>
                </a:cubicBezTo>
                <a:cubicBezTo>
                  <a:pt x="2112744" y="600356"/>
                  <a:pt x="2146611" y="552304"/>
                  <a:pt x="2146611" y="498756"/>
                </a:cubicBezTo>
                <a:cubicBezTo>
                  <a:pt x="2146611" y="362235"/>
                  <a:pt x="2137928" y="222218"/>
                  <a:pt x="2095811" y="92356"/>
                </a:cubicBezTo>
                <a:cubicBezTo>
                  <a:pt x="2073660" y="24056"/>
                  <a:pt x="1926441" y="18372"/>
                  <a:pt x="1879911" y="16156"/>
                </a:cubicBezTo>
                <a:cubicBezTo>
                  <a:pt x="1572820" y="1533"/>
                  <a:pt x="1395194" y="-11361"/>
                  <a:pt x="1257611" y="16156"/>
                </a:cubicBezTo>
                <a:close/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6499196" y="1803400"/>
            <a:ext cx="1734094" cy="1981200"/>
          </a:xfrm>
          <a:custGeom>
            <a:avLst/>
            <a:gdLst>
              <a:gd name="connsiteX0" fmla="*/ 955704 w 1734094"/>
              <a:gd name="connsiteY0" fmla="*/ 76200 h 1981200"/>
              <a:gd name="connsiteX1" fmla="*/ 841404 w 1734094"/>
              <a:gd name="connsiteY1" fmla="*/ 254000 h 1981200"/>
              <a:gd name="connsiteX2" fmla="*/ 727104 w 1734094"/>
              <a:gd name="connsiteY2" fmla="*/ 571500 h 1981200"/>
              <a:gd name="connsiteX3" fmla="*/ 612804 w 1734094"/>
              <a:gd name="connsiteY3" fmla="*/ 685800 h 1981200"/>
              <a:gd name="connsiteX4" fmla="*/ 536604 w 1734094"/>
              <a:gd name="connsiteY4" fmla="*/ 774700 h 1981200"/>
              <a:gd name="connsiteX5" fmla="*/ 422304 w 1734094"/>
              <a:gd name="connsiteY5" fmla="*/ 863600 h 1981200"/>
              <a:gd name="connsiteX6" fmla="*/ 333404 w 1734094"/>
              <a:gd name="connsiteY6" fmla="*/ 939800 h 1981200"/>
              <a:gd name="connsiteX7" fmla="*/ 130204 w 1734094"/>
              <a:gd name="connsiteY7" fmla="*/ 1104900 h 1981200"/>
              <a:gd name="connsiteX8" fmla="*/ 79404 w 1734094"/>
              <a:gd name="connsiteY8" fmla="*/ 1206500 h 1981200"/>
              <a:gd name="connsiteX9" fmla="*/ 66704 w 1734094"/>
              <a:gd name="connsiteY9" fmla="*/ 1841500 h 1981200"/>
              <a:gd name="connsiteX10" fmla="*/ 155604 w 1734094"/>
              <a:gd name="connsiteY10" fmla="*/ 1943100 h 1981200"/>
              <a:gd name="connsiteX11" fmla="*/ 384204 w 1734094"/>
              <a:gd name="connsiteY11" fmla="*/ 1981200 h 1981200"/>
              <a:gd name="connsiteX12" fmla="*/ 828704 w 1734094"/>
              <a:gd name="connsiteY12" fmla="*/ 1917700 h 1981200"/>
              <a:gd name="connsiteX13" fmla="*/ 866804 w 1734094"/>
              <a:gd name="connsiteY13" fmla="*/ 1816100 h 1981200"/>
              <a:gd name="connsiteX14" fmla="*/ 1019204 w 1734094"/>
              <a:gd name="connsiteY14" fmla="*/ 1524000 h 1981200"/>
              <a:gd name="connsiteX15" fmla="*/ 1082704 w 1734094"/>
              <a:gd name="connsiteY15" fmla="*/ 1409700 h 1981200"/>
              <a:gd name="connsiteX16" fmla="*/ 1095404 w 1734094"/>
              <a:gd name="connsiteY16" fmla="*/ 1320800 h 1981200"/>
              <a:gd name="connsiteX17" fmla="*/ 1425604 w 1734094"/>
              <a:gd name="connsiteY17" fmla="*/ 939800 h 1981200"/>
              <a:gd name="connsiteX18" fmla="*/ 1692304 w 1734094"/>
              <a:gd name="connsiteY18" fmla="*/ 673100 h 1981200"/>
              <a:gd name="connsiteX19" fmla="*/ 1730404 w 1734094"/>
              <a:gd name="connsiteY19" fmla="*/ 457200 h 1981200"/>
              <a:gd name="connsiteX20" fmla="*/ 1476404 w 1734094"/>
              <a:gd name="connsiteY20" fmla="*/ 38100 h 1981200"/>
              <a:gd name="connsiteX21" fmla="*/ 1311304 w 1734094"/>
              <a:gd name="connsiteY21" fmla="*/ 0 h 1981200"/>
              <a:gd name="connsiteX22" fmla="*/ 1146204 w 1734094"/>
              <a:gd name="connsiteY22" fmla="*/ 12700 h 1981200"/>
              <a:gd name="connsiteX23" fmla="*/ 1031904 w 1734094"/>
              <a:gd name="connsiteY23" fmla="*/ 76200 h 1981200"/>
              <a:gd name="connsiteX24" fmla="*/ 955704 w 1734094"/>
              <a:gd name="connsiteY24" fmla="*/ 76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34094" h="1981200">
                <a:moveTo>
                  <a:pt x="955704" y="76200"/>
                </a:moveTo>
                <a:cubicBezTo>
                  <a:pt x="923954" y="105833"/>
                  <a:pt x="870929" y="190028"/>
                  <a:pt x="841404" y="254000"/>
                </a:cubicBezTo>
                <a:cubicBezTo>
                  <a:pt x="794267" y="356130"/>
                  <a:pt x="806641" y="491963"/>
                  <a:pt x="727104" y="571500"/>
                </a:cubicBezTo>
                <a:cubicBezTo>
                  <a:pt x="689004" y="609600"/>
                  <a:pt x="647870" y="644890"/>
                  <a:pt x="612804" y="685800"/>
                </a:cubicBezTo>
                <a:cubicBezTo>
                  <a:pt x="587404" y="715433"/>
                  <a:pt x="565137" y="748070"/>
                  <a:pt x="536604" y="774700"/>
                </a:cubicBezTo>
                <a:cubicBezTo>
                  <a:pt x="501318" y="807634"/>
                  <a:pt x="459765" y="833163"/>
                  <a:pt x="422304" y="863600"/>
                </a:cubicBezTo>
                <a:cubicBezTo>
                  <a:pt x="392013" y="888212"/>
                  <a:pt x="363881" y="915419"/>
                  <a:pt x="333404" y="939800"/>
                </a:cubicBezTo>
                <a:cubicBezTo>
                  <a:pt x="104069" y="1123268"/>
                  <a:pt x="361177" y="902798"/>
                  <a:pt x="130204" y="1104900"/>
                </a:cubicBezTo>
                <a:cubicBezTo>
                  <a:pt x="113271" y="1138767"/>
                  <a:pt x="95526" y="1172240"/>
                  <a:pt x="79404" y="1206500"/>
                </a:cubicBezTo>
                <a:cubicBezTo>
                  <a:pt x="-31938" y="1443101"/>
                  <a:pt x="-16759" y="1432532"/>
                  <a:pt x="66704" y="1841500"/>
                </a:cubicBezTo>
                <a:cubicBezTo>
                  <a:pt x="75702" y="1885592"/>
                  <a:pt x="114414" y="1924976"/>
                  <a:pt x="155604" y="1943100"/>
                </a:cubicBezTo>
                <a:cubicBezTo>
                  <a:pt x="226313" y="1974212"/>
                  <a:pt x="308004" y="1968500"/>
                  <a:pt x="384204" y="1981200"/>
                </a:cubicBezTo>
                <a:cubicBezTo>
                  <a:pt x="532371" y="1960033"/>
                  <a:pt x="687091" y="1966147"/>
                  <a:pt x="828704" y="1917700"/>
                </a:cubicBezTo>
                <a:cubicBezTo>
                  <a:pt x="862926" y="1905992"/>
                  <a:pt x="851050" y="1848658"/>
                  <a:pt x="866804" y="1816100"/>
                </a:cubicBezTo>
                <a:cubicBezTo>
                  <a:pt x="914638" y="1717243"/>
                  <a:pt x="967680" y="1620986"/>
                  <a:pt x="1019204" y="1524000"/>
                </a:cubicBezTo>
                <a:cubicBezTo>
                  <a:pt x="1039652" y="1485510"/>
                  <a:pt x="1082704" y="1409700"/>
                  <a:pt x="1082704" y="1409700"/>
                </a:cubicBezTo>
                <a:cubicBezTo>
                  <a:pt x="1086937" y="1380067"/>
                  <a:pt x="1085336" y="1348990"/>
                  <a:pt x="1095404" y="1320800"/>
                </a:cubicBezTo>
                <a:cubicBezTo>
                  <a:pt x="1142486" y="1188970"/>
                  <a:pt x="1401190" y="964214"/>
                  <a:pt x="1425604" y="939800"/>
                </a:cubicBezTo>
                <a:cubicBezTo>
                  <a:pt x="1741769" y="623635"/>
                  <a:pt x="1491507" y="902582"/>
                  <a:pt x="1692304" y="673100"/>
                </a:cubicBezTo>
                <a:cubicBezTo>
                  <a:pt x="1705004" y="601133"/>
                  <a:pt x="1746600" y="528461"/>
                  <a:pt x="1730404" y="457200"/>
                </a:cubicBezTo>
                <a:cubicBezTo>
                  <a:pt x="1717482" y="400343"/>
                  <a:pt x="1609594" y="98036"/>
                  <a:pt x="1476404" y="38100"/>
                </a:cubicBezTo>
                <a:cubicBezTo>
                  <a:pt x="1424899" y="14923"/>
                  <a:pt x="1366337" y="12700"/>
                  <a:pt x="1311304" y="0"/>
                </a:cubicBezTo>
                <a:cubicBezTo>
                  <a:pt x="1256271" y="4233"/>
                  <a:pt x="1199583" y="-1347"/>
                  <a:pt x="1146204" y="12700"/>
                </a:cubicBezTo>
                <a:cubicBezTo>
                  <a:pt x="1050583" y="37864"/>
                  <a:pt x="1102597" y="68345"/>
                  <a:pt x="1031904" y="76200"/>
                </a:cubicBezTo>
                <a:cubicBezTo>
                  <a:pt x="1006659" y="79005"/>
                  <a:pt x="987454" y="46567"/>
                  <a:pt x="955704" y="76200"/>
                </a:cubicBezTo>
                <a:close/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5812921" y="2892296"/>
            <a:ext cx="3039023" cy="2657604"/>
          </a:xfrm>
          <a:custGeom>
            <a:avLst/>
            <a:gdLst>
              <a:gd name="connsiteX0" fmla="*/ 2530979 w 3039023"/>
              <a:gd name="connsiteY0" fmla="*/ 28704 h 2657604"/>
              <a:gd name="connsiteX1" fmla="*/ 2289679 w 3039023"/>
              <a:gd name="connsiteY1" fmla="*/ 28704 h 2657604"/>
              <a:gd name="connsiteX2" fmla="*/ 2111879 w 3039023"/>
              <a:gd name="connsiteY2" fmla="*/ 155704 h 2657604"/>
              <a:gd name="connsiteX3" fmla="*/ 2073779 w 3039023"/>
              <a:gd name="connsiteY3" fmla="*/ 397004 h 2657604"/>
              <a:gd name="connsiteX4" fmla="*/ 2035679 w 3039023"/>
              <a:gd name="connsiteY4" fmla="*/ 790704 h 2657604"/>
              <a:gd name="connsiteX5" fmla="*/ 1807079 w 3039023"/>
              <a:gd name="connsiteY5" fmla="*/ 1222504 h 2657604"/>
              <a:gd name="connsiteX6" fmla="*/ 1743579 w 3039023"/>
              <a:gd name="connsiteY6" fmla="*/ 1298704 h 2657604"/>
              <a:gd name="connsiteX7" fmla="*/ 1629279 w 3039023"/>
              <a:gd name="connsiteY7" fmla="*/ 1489204 h 2657604"/>
              <a:gd name="connsiteX8" fmla="*/ 1502279 w 3039023"/>
              <a:gd name="connsiteY8" fmla="*/ 1552704 h 2657604"/>
              <a:gd name="connsiteX9" fmla="*/ 1146679 w 3039023"/>
              <a:gd name="connsiteY9" fmla="*/ 1489204 h 2657604"/>
              <a:gd name="connsiteX10" fmla="*/ 1057779 w 3039023"/>
              <a:gd name="connsiteY10" fmla="*/ 1336804 h 2657604"/>
              <a:gd name="connsiteX11" fmla="*/ 867279 w 3039023"/>
              <a:gd name="connsiteY11" fmla="*/ 1133604 h 2657604"/>
              <a:gd name="connsiteX12" fmla="*/ 638679 w 3039023"/>
              <a:gd name="connsiteY12" fmla="*/ 1044704 h 2657604"/>
              <a:gd name="connsiteX13" fmla="*/ 537079 w 3039023"/>
              <a:gd name="connsiteY13" fmla="*/ 981204 h 2657604"/>
              <a:gd name="connsiteX14" fmla="*/ 219579 w 3039023"/>
              <a:gd name="connsiteY14" fmla="*/ 1006604 h 2657604"/>
              <a:gd name="connsiteX15" fmla="*/ 156079 w 3039023"/>
              <a:gd name="connsiteY15" fmla="*/ 1070104 h 2657604"/>
              <a:gd name="connsiteX16" fmla="*/ 54479 w 3039023"/>
              <a:gd name="connsiteY16" fmla="*/ 1222504 h 2657604"/>
              <a:gd name="connsiteX17" fmla="*/ 29079 w 3039023"/>
              <a:gd name="connsiteY17" fmla="*/ 1730504 h 2657604"/>
              <a:gd name="connsiteX18" fmla="*/ 143379 w 3039023"/>
              <a:gd name="connsiteY18" fmla="*/ 1882904 h 2657604"/>
              <a:gd name="connsiteX19" fmla="*/ 232279 w 3039023"/>
              <a:gd name="connsiteY19" fmla="*/ 2009904 h 2657604"/>
              <a:gd name="connsiteX20" fmla="*/ 1210179 w 3039023"/>
              <a:gd name="connsiteY20" fmla="*/ 2492504 h 2657604"/>
              <a:gd name="connsiteX21" fmla="*/ 1375279 w 3039023"/>
              <a:gd name="connsiteY21" fmla="*/ 2517904 h 2657604"/>
              <a:gd name="connsiteX22" fmla="*/ 1489579 w 3039023"/>
              <a:gd name="connsiteY22" fmla="*/ 2556004 h 2657604"/>
              <a:gd name="connsiteX23" fmla="*/ 1756279 w 3039023"/>
              <a:gd name="connsiteY23" fmla="*/ 2657604 h 2657604"/>
              <a:gd name="connsiteX24" fmla="*/ 2035679 w 3039023"/>
              <a:gd name="connsiteY24" fmla="*/ 2632204 h 2657604"/>
              <a:gd name="connsiteX25" fmla="*/ 2276979 w 3039023"/>
              <a:gd name="connsiteY25" fmla="*/ 2327404 h 2657604"/>
              <a:gd name="connsiteX26" fmla="*/ 2518279 w 3039023"/>
              <a:gd name="connsiteY26" fmla="*/ 1819404 h 2657604"/>
              <a:gd name="connsiteX27" fmla="*/ 2607179 w 3039023"/>
              <a:gd name="connsiteY27" fmla="*/ 1413004 h 2657604"/>
              <a:gd name="connsiteX28" fmla="*/ 2810379 w 3039023"/>
              <a:gd name="connsiteY28" fmla="*/ 1171704 h 2657604"/>
              <a:gd name="connsiteX29" fmla="*/ 2937379 w 3039023"/>
              <a:gd name="connsiteY29" fmla="*/ 1032004 h 2657604"/>
              <a:gd name="connsiteX30" fmla="*/ 3000879 w 3039023"/>
              <a:gd name="connsiteY30" fmla="*/ 930404 h 2657604"/>
              <a:gd name="connsiteX31" fmla="*/ 3013579 w 3039023"/>
              <a:gd name="connsiteY31" fmla="*/ 816104 h 2657604"/>
              <a:gd name="connsiteX32" fmla="*/ 3038979 w 3039023"/>
              <a:gd name="connsiteY32" fmla="*/ 676404 h 2657604"/>
              <a:gd name="connsiteX33" fmla="*/ 3000879 w 3039023"/>
              <a:gd name="connsiteY33" fmla="*/ 270004 h 2657604"/>
              <a:gd name="connsiteX34" fmla="*/ 2911979 w 3039023"/>
              <a:gd name="connsiteY34" fmla="*/ 155704 h 2657604"/>
              <a:gd name="connsiteX35" fmla="*/ 2607179 w 3039023"/>
              <a:gd name="connsiteY35" fmla="*/ 3304 h 2657604"/>
              <a:gd name="connsiteX36" fmla="*/ 2442079 w 3039023"/>
              <a:gd name="connsiteY36" fmla="*/ 3304 h 265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039023" h="2657604">
                <a:moveTo>
                  <a:pt x="2530979" y="28704"/>
                </a:moveTo>
                <a:cubicBezTo>
                  <a:pt x="2444621" y="14311"/>
                  <a:pt x="2385525" y="-1792"/>
                  <a:pt x="2289679" y="28704"/>
                </a:cubicBezTo>
                <a:cubicBezTo>
                  <a:pt x="2251807" y="40754"/>
                  <a:pt x="2152541" y="123175"/>
                  <a:pt x="2111879" y="155704"/>
                </a:cubicBezTo>
                <a:cubicBezTo>
                  <a:pt x="2099179" y="236137"/>
                  <a:pt x="2083481" y="316154"/>
                  <a:pt x="2073779" y="397004"/>
                </a:cubicBezTo>
                <a:cubicBezTo>
                  <a:pt x="2058070" y="527911"/>
                  <a:pt x="2071311" y="663764"/>
                  <a:pt x="2035679" y="790704"/>
                </a:cubicBezTo>
                <a:cubicBezTo>
                  <a:pt x="2021598" y="840869"/>
                  <a:pt x="1880992" y="1119026"/>
                  <a:pt x="1807079" y="1222504"/>
                </a:cubicBezTo>
                <a:cubicBezTo>
                  <a:pt x="1787861" y="1249409"/>
                  <a:pt x="1761458" y="1270892"/>
                  <a:pt x="1743579" y="1298704"/>
                </a:cubicBezTo>
                <a:cubicBezTo>
                  <a:pt x="1707633" y="1354619"/>
                  <a:pt x="1684837" y="1444757"/>
                  <a:pt x="1629279" y="1489204"/>
                </a:cubicBezTo>
                <a:cubicBezTo>
                  <a:pt x="1592320" y="1518771"/>
                  <a:pt x="1544612" y="1531537"/>
                  <a:pt x="1502279" y="1552704"/>
                </a:cubicBezTo>
                <a:cubicBezTo>
                  <a:pt x="1383746" y="1531537"/>
                  <a:pt x="1254987" y="1541811"/>
                  <a:pt x="1146679" y="1489204"/>
                </a:cubicBezTo>
                <a:cubicBezTo>
                  <a:pt x="1093778" y="1463509"/>
                  <a:pt x="1094114" y="1383048"/>
                  <a:pt x="1057779" y="1336804"/>
                </a:cubicBezTo>
                <a:cubicBezTo>
                  <a:pt x="1000418" y="1263799"/>
                  <a:pt x="943448" y="1186692"/>
                  <a:pt x="867279" y="1133604"/>
                </a:cubicBezTo>
                <a:cubicBezTo>
                  <a:pt x="800204" y="1086855"/>
                  <a:pt x="712913" y="1078966"/>
                  <a:pt x="638679" y="1044704"/>
                </a:cubicBezTo>
                <a:cubicBezTo>
                  <a:pt x="602418" y="1027968"/>
                  <a:pt x="570946" y="1002371"/>
                  <a:pt x="537079" y="981204"/>
                </a:cubicBezTo>
                <a:cubicBezTo>
                  <a:pt x="431246" y="989671"/>
                  <a:pt x="322973" y="982479"/>
                  <a:pt x="219579" y="1006604"/>
                </a:cubicBezTo>
                <a:cubicBezTo>
                  <a:pt x="190428" y="1013406"/>
                  <a:pt x="174263" y="1046326"/>
                  <a:pt x="156079" y="1070104"/>
                </a:cubicBezTo>
                <a:cubicBezTo>
                  <a:pt x="118992" y="1118603"/>
                  <a:pt x="88346" y="1171704"/>
                  <a:pt x="54479" y="1222504"/>
                </a:cubicBezTo>
                <a:cubicBezTo>
                  <a:pt x="-1278" y="1473412"/>
                  <a:pt x="-21753" y="1456009"/>
                  <a:pt x="29079" y="1730504"/>
                </a:cubicBezTo>
                <a:cubicBezTo>
                  <a:pt x="36193" y="1768922"/>
                  <a:pt x="131857" y="1867837"/>
                  <a:pt x="143379" y="1882904"/>
                </a:cubicBezTo>
                <a:cubicBezTo>
                  <a:pt x="174769" y="1923952"/>
                  <a:pt x="188072" y="1983147"/>
                  <a:pt x="232279" y="2009904"/>
                </a:cubicBezTo>
                <a:cubicBezTo>
                  <a:pt x="386335" y="2103149"/>
                  <a:pt x="868755" y="2427471"/>
                  <a:pt x="1210179" y="2492504"/>
                </a:cubicBezTo>
                <a:cubicBezTo>
                  <a:pt x="1264876" y="2502923"/>
                  <a:pt x="1320246" y="2509437"/>
                  <a:pt x="1375279" y="2517904"/>
                </a:cubicBezTo>
                <a:cubicBezTo>
                  <a:pt x="1413379" y="2530604"/>
                  <a:pt x="1451873" y="2542178"/>
                  <a:pt x="1489579" y="2556004"/>
                </a:cubicBezTo>
                <a:cubicBezTo>
                  <a:pt x="1578896" y="2588754"/>
                  <a:pt x="1756279" y="2657604"/>
                  <a:pt x="1756279" y="2657604"/>
                </a:cubicBezTo>
                <a:cubicBezTo>
                  <a:pt x="1849412" y="2649137"/>
                  <a:pt x="1946106" y="2659076"/>
                  <a:pt x="2035679" y="2632204"/>
                </a:cubicBezTo>
                <a:cubicBezTo>
                  <a:pt x="2123933" y="2605728"/>
                  <a:pt x="2261132" y="2354661"/>
                  <a:pt x="2276979" y="2327404"/>
                </a:cubicBezTo>
                <a:cubicBezTo>
                  <a:pt x="2458249" y="2015620"/>
                  <a:pt x="2426008" y="2077764"/>
                  <a:pt x="2518279" y="1819404"/>
                </a:cubicBezTo>
                <a:cubicBezTo>
                  <a:pt x="2533296" y="1706779"/>
                  <a:pt x="2549371" y="1512104"/>
                  <a:pt x="2607179" y="1413004"/>
                </a:cubicBezTo>
                <a:cubicBezTo>
                  <a:pt x="2660163" y="1322174"/>
                  <a:pt x="2741511" y="1251168"/>
                  <a:pt x="2810379" y="1171704"/>
                </a:cubicBezTo>
                <a:cubicBezTo>
                  <a:pt x="2851596" y="1124146"/>
                  <a:pt x="2904025" y="1085371"/>
                  <a:pt x="2937379" y="1032004"/>
                </a:cubicBezTo>
                <a:lnTo>
                  <a:pt x="3000879" y="930404"/>
                </a:lnTo>
                <a:cubicBezTo>
                  <a:pt x="3005112" y="892304"/>
                  <a:pt x="3007892" y="854014"/>
                  <a:pt x="3013579" y="816104"/>
                </a:cubicBezTo>
                <a:cubicBezTo>
                  <a:pt x="3020600" y="769298"/>
                  <a:pt x="3040079" y="723721"/>
                  <a:pt x="3038979" y="676404"/>
                </a:cubicBezTo>
                <a:cubicBezTo>
                  <a:pt x="3035816" y="540380"/>
                  <a:pt x="3033119" y="402190"/>
                  <a:pt x="3000879" y="270004"/>
                </a:cubicBezTo>
                <a:cubicBezTo>
                  <a:pt x="2989442" y="223111"/>
                  <a:pt x="2949336" y="186269"/>
                  <a:pt x="2911979" y="155704"/>
                </a:cubicBezTo>
                <a:cubicBezTo>
                  <a:pt x="2857330" y="110991"/>
                  <a:pt x="2699380" y="15877"/>
                  <a:pt x="2607179" y="3304"/>
                </a:cubicBezTo>
                <a:cubicBezTo>
                  <a:pt x="2552650" y="-4132"/>
                  <a:pt x="2497112" y="3304"/>
                  <a:pt x="2442079" y="3304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33941" y="5390306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(2,1)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5066580" y="2667794"/>
            <a:ext cx="668338" cy="67468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5215672" y="2743994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5</a:t>
            </a:r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6665193" y="3020219"/>
            <a:ext cx="671512" cy="67468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6812698" y="3113882"/>
            <a:ext cx="3558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4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166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0" grpId="0" animBg="1"/>
      <p:bldP spid="97302" grpId="0" animBg="1"/>
      <p:bldP spid="97306" grpId="0" animBg="1"/>
      <p:bldP spid="97308" grpId="0" animBg="1"/>
      <p:bldP spid="97312" grpId="0" animBg="1"/>
      <p:bldP spid="97314" grpId="0" animBg="1"/>
      <p:bldP spid="70" grpId="0"/>
      <p:bldP spid="77" grpId="0" animBg="1"/>
      <p:bldP spid="78" grpId="0" animBg="1"/>
      <p:bldP spid="79" grpId="0" animBg="1"/>
      <p:bldP spid="5" grpId="0"/>
      <p:bldP spid="6" grpId="0"/>
      <p:bldP spid="7" grpId="0"/>
      <p:bldP spid="8" grpId="0"/>
      <p:bldP spid="9" grpId="0"/>
      <p:bldP spid="9" grpId="1"/>
      <p:bldP spid="10" grpId="0"/>
      <p:bldP spid="86" grpId="0"/>
      <p:bldP spid="87" grpId="0" animBg="1"/>
      <p:bldP spid="88" grpId="0"/>
      <p:bldP spid="89" grpId="0"/>
      <p:bldP spid="89" grpId="1"/>
      <p:bldP spid="90" grpId="0"/>
      <p:bldP spid="90" grpId="1"/>
      <p:bldP spid="91" grpId="0"/>
      <p:bldP spid="92" grpId="0" animBg="1"/>
      <p:bldP spid="93" grpId="0"/>
      <p:bldP spid="94" grpId="0" animBg="1"/>
      <p:bldP spid="95" grpId="0"/>
      <p:bldP spid="3" grpId="0" animBg="1"/>
      <p:bldP spid="11" grpId="0" animBg="1"/>
      <p:bldP spid="12" grpId="0" animBg="1"/>
      <p:bldP spid="61" grpId="0"/>
      <p:bldP spid="61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22313" y="1772816"/>
            <a:ext cx="7772400" cy="1362075"/>
          </a:xfrm>
        </p:spPr>
        <p:txBody>
          <a:bodyPr/>
          <a:lstStyle/>
          <a:p>
            <a:pPr latinLnBrk="0"/>
            <a:r>
              <a:rPr lang="en-US" dirty="0">
                <a:latin typeface="Consolas" pitchFamily="49" charset="0"/>
                <a:cs typeface="Consolas" pitchFamily="49" charset="0"/>
              </a:rPr>
              <a:t>Shortest Paths and Transitive Closure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755576" y="3842817"/>
            <a:ext cx="7772400" cy="1386383"/>
          </a:xfrm>
        </p:spPr>
        <p:txBody>
          <a:bodyPr/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Single source/all destinations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Dijkstra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algorithm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Bellman-Ford algorithm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All source/all destinations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Transitive closure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78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111221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Shortest Path Example</a:t>
            </a:r>
          </a:p>
        </p:txBody>
      </p:sp>
      <p:sp>
        <p:nvSpPr>
          <p:cNvPr id="5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2C0236-D4BC-4E7E-8D53-467661814E32}" type="slidenum">
              <a:rPr lang="en-US" altLang="ko-KR"/>
              <a:pPr/>
              <a:t>79</a:t>
            </a:fld>
            <a:r>
              <a:rPr lang="en-US" altLang="ko-KR"/>
              <a:t> -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33688" y="2243138"/>
            <a:ext cx="674687" cy="654050"/>
            <a:chOff x="1924" y="2404"/>
            <a:chExt cx="280" cy="280"/>
          </a:xfrm>
        </p:grpSpPr>
        <p:sp>
          <p:nvSpPr>
            <p:cNvPr id="269319" name="Oval 7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2002" y="2452"/>
              <a:ext cx="13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799013" y="2243138"/>
            <a:ext cx="674687" cy="654050"/>
            <a:chOff x="2740" y="2404"/>
            <a:chExt cx="280" cy="280"/>
          </a:xfrm>
        </p:grpSpPr>
        <p:sp>
          <p:nvSpPr>
            <p:cNvPr id="269322" name="Oval 10"/>
            <p:cNvSpPr>
              <a:spLocks noChangeArrowheads="1"/>
            </p:cNvSpPr>
            <p:nvPr/>
          </p:nvSpPr>
          <p:spPr bwMode="auto">
            <a:xfrm>
              <a:off x="2740" y="2404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9323" name="Rectangle 11"/>
            <p:cNvSpPr>
              <a:spLocks noChangeArrowheads="1"/>
            </p:cNvSpPr>
            <p:nvPr/>
          </p:nvSpPr>
          <p:spPr bwMode="auto">
            <a:xfrm>
              <a:off x="2813" y="2457"/>
              <a:ext cx="13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33688" y="4146550"/>
            <a:ext cx="674687" cy="654050"/>
            <a:chOff x="1924" y="3220"/>
            <a:chExt cx="280" cy="280"/>
          </a:xfrm>
        </p:grpSpPr>
        <p:sp>
          <p:nvSpPr>
            <p:cNvPr id="269328" name="Oval 16"/>
            <p:cNvSpPr>
              <a:spLocks noChangeArrowheads="1"/>
            </p:cNvSpPr>
            <p:nvPr/>
          </p:nvSpPr>
          <p:spPr bwMode="auto">
            <a:xfrm>
              <a:off x="1924" y="3220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1998" y="3268"/>
              <a:ext cx="13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99013" y="4146550"/>
            <a:ext cx="674687" cy="654050"/>
            <a:chOff x="2740" y="3220"/>
            <a:chExt cx="280" cy="280"/>
          </a:xfrm>
        </p:grpSpPr>
        <p:sp>
          <p:nvSpPr>
            <p:cNvPr id="269331" name="Oval 19"/>
            <p:cNvSpPr>
              <a:spLocks noChangeArrowheads="1"/>
            </p:cNvSpPr>
            <p:nvPr/>
          </p:nvSpPr>
          <p:spPr bwMode="auto">
            <a:xfrm>
              <a:off x="2740" y="3220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9332" name="Rectangle 20"/>
            <p:cNvSpPr>
              <a:spLocks noChangeArrowheads="1"/>
            </p:cNvSpPr>
            <p:nvPr/>
          </p:nvSpPr>
          <p:spPr bwMode="auto">
            <a:xfrm>
              <a:off x="2808" y="3273"/>
              <a:ext cx="13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sp>
        <p:nvSpPr>
          <p:cNvPr id="269333" name="Arc 21"/>
          <p:cNvSpPr>
            <a:spLocks/>
          </p:cNvSpPr>
          <p:nvPr/>
        </p:nvSpPr>
        <p:spPr bwMode="auto">
          <a:xfrm>
            <a:off x="860425" y="2819400"/>
            <a:ext cx="346075" cy="1489075"/>
          </a:xfrm>
          <a:custGeom>
            <a:avLst/>
            <a:gdLst>
              <a:gd name="G0" fmla="+- 21600 0 0"/>
              <a:gd name="G1" fmla="+- 19106 0 0"/>
              <a:gd name="G2" fmla="+- 21600 0 0"/>
              <a:gd name="T0" fmla="*/ 13711 w 21600"/>
              <a:gd name="T1" fmla="*/ 39214 h 39214"/>
              <a:gd name="T2" fmla="*/ 11525 w 21600"/>
              <a:gd name="T3" fmla="*/ 0 h 39214"/>
              <a:gd name="T4" fmla="*/ 21600 w 21600"/>
              <a:gd name="T5" fmla="*/ 19106 h 39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214" fill="none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</a:path>
              <a:path w="21600" h="39214" stroke="0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  <a:lnTo>
                  <a:pt x="21600" y="1910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34" name="Arc 22"/>
          <p:cNvSpPr>
            <a:spLocks/>
          </p:cNvSpPr>
          <p:nvPr/>
        </p:nvSpPr>
        <p:spPr bwMode="auto">
          <a:xfrm rot="10800000">
            <a:off x="1585913" y="2619375"/>
            <a:ext cx="196850" cy="1584325"/>
          </a:xfrm>
          <a:custGeom>
            <a:avLst/>
            <a:gdLst>
              <a:gd name="G0" fmla="+- 21600 0 0"/>
              <a:gd name="G1" fmla="+- 21577 0 0"/>
              <a:gd name="G2" fmla="+- 21600 0 0"/>
              <a:gd name="T0" fmla="*/ 13711 w 21600"/>
              <a:gd name="T1" fmla="*/ 41685 h 41685"/>
              <a:gd name="T2" fmla="*/ 20609 w 21600"/>
              <a:gd name="T3" fmla="*/ 0 h 41685"/>
              <a:gd name="T4" fmla="*/ 21600 w 21600"/>
              <a:gd name="T5" fmla="*/ 21577 h 4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685" fill="none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</a:path>
              <a:path w="21600" h="41685" stroke="0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  <a:lnTo>
                  <a:pt x="21600" y="21577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35" name="Line 23"/>
          <p:cNvSpPr>
            <a:spLocks noChangeShapeType="1"/>
          </p:cNvSpPr>
          <p:nvPr/>
        </p:nvSpPr>
        <p:spPr bwMode="auto">
          <a:xfrm>
            <a:off x="1668463" y="2570163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36" name="Line 24"/>
          <p:cNvSpPr>
            <a:spLocks noChangeShapeType="1"/>
          </p:cNvSpPr>
          <p:nvPr/>
        </p:nvSpPr>
        <p:spPr bwMode="auto">
          <a:xfrm>
            <a:off x="3517900" y="2570163"/>
            <a:ext cx="12715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37" name="Line 25"/>
          <p:cNvSpPr>
            <a:spLocks noChangeShapeType="1"/>
          </p:cNvSpPr>
          <p:nvPr/>
        </p:nvSpPr>
        <p:spPr bwMode="auto">
          <a:xfrm>
            <a:off x="1668463" y="447357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38" name="Line 26"/>
          <p:cNvSpPr>
            <a:spLocks noChangeShapeType="1"/>
          </p:cNvSpPr>
          <p:nvPr/>
        </p:nvSpPr>
        <p:spPr bwMode="auto">
          <a:xfrm>
            <a:off x="3517900" y="4473575"/>
            <a:ext cx="12715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39" name="Line 27"/>
          <p:cNvSpPr>
            <a:spLocks noChangeShapeType="1"/>
          </p:cNvSpPr>
          <p:nvPr/>
        </p:nvSpPr>
        <p:spPr bwMode="auto">
          <a:xfrm flipV="1">
            <a:off x="3170238" y="2906713"/>
            <a:ext cx="0" cy="123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40" name="Arc 28"/>
          <p:cNvSpPr>
            <a:spLocks/>
          </p:cNvSpPr>
          <p:nvPr/>
        </p:nvSpPr>
        <p:spPr bwMode="auto">
          <a:xfrm>
            <a:off x="1470025" y="1676400"/>
            <a:ext cx="3470275" cy="1066800"/>
          </a:xfrm>
          <a:custGeom>
            <a:avLst/>
            <a:gdLst>
              <a:gd name="G0" fmla="+- 19662 0 0"/>
              <a:gd name="G1" fmla="+- 21600 0 0"/>
              <a:gd name="G2" fmla="+- 21600 0 0"/>
              <a:gd name="T0" fmla="*/ 0 w 39122"/>
              <a:gd name="T1" fmla="*/ 12658 h 21600"/>
              <a:gd name="T2" fmla="*/ 39122 w 39122"/>
              <a:gd name="T3" fmla="*/ 12227 h 21600"/>
              <a:gd name="T4" fmla="*/ 19662 w 3912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122" h="21600" fill="none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</a:path>
              <a:path w="39122" h="21600" stroke="0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  <a:lnTo>
                  <a:pt x="19662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41" name="Line 29"/>
          <p:cNvSpPr>
            <a:spLocks noChangeShapeType="1"/>
          </p:cNvSpPr>
          <p:nvPr/>
        </p:nvSpPr>
        <p:spPr bwMode="auto">
          <a:xfrm flipH="1">
            <a:off x="1663700" y="2794000"/>
            <a:ext cx="1276350" cy="154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42" name="Line 30"/>
          <p:cNvSpPr>
            <a:spLocks noChangeShapeType="1"/>
          </p:cNvSpPr>
          <p:nvPr/>
        </p:nvSpPr>
        <p:spPr bwMode="auto">
          <a:xfrm flipV="1">
            <a:off x="3402013" y="2794000"/>
            <a:ext cx="1387475" cy="134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43" name="Line 31"/>
          <p:cNvSpPr>
            <a:spLocks noChangeShapeType="1"/>
          </p:cNvSpPr>
          <p:nvPr/>
        </p:nvSpPr>
        <p:spPr bwMode="auto">
          <a:xfrm flipV="1">
            <a:off x="3517900" y="2906713"/>
            <a:ext cx="1387475" cy="1343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69344" name="Rectangle 32"/>
          <p:cNvSpPr>
            <a:spLocks noChangeArrowheads="1"/>
          </p:cNvSpPr>
          <p:nvPr/>
        </p:nvSpPr>
        <p:spPr bwMode="auto">
          <a:xfrm>
            <a:off x="423863" y="349885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1366838" y="3275013"/>
            <a:ext cx="4392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269346" name="Rectangle 34"/>
          <p:cNvSpPr>
            <a:spLocks noChangeArrowheads="1"/>
          </p:cNvSpPr>
          <p:nvPr/>
        </p:nvSpPr>
        <p:spPr bwMode="auto">
          <a:xfrm>
            <a:off x="2060575" y="305117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1968500" y="2209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50</a:t>
            </a:r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2822575" y="13716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45</a:t>
            </a:r>
          </a:p>
        </p:txBody>
      </p:sp>
      <p:sp>
        <p:nvSpPr>
          <p:cNvPr id="269349" name="Rectangle 37"/>
          <p:cNvSpPr>
            <a:spLocks noChangeArrowheads="1"/>
          </p:cNvSpPr>
          <p:nvPr/>
        </p:nvSpPr>
        <p:spPr bwMode="auto">
          <a:xfrm>
            <a:off x="3810000" y="22098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269350" name="Rectangle 38"/>
          <p:cNvSpPr>
            <a:spLocks noChangeArrowheads="1"/>
          </p:cNvSpPr>
          <p:nvPr/>
        </p:nvSpPr>
        <p:spPr bwMode="auto">
          <a:xfrm>
            <a:off x="3721100" y="32004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35</a:t>
            </a:r>
          </a:p>
        </p:txBody>
      </p:sp>
      <p:sp>
        <p:nvSpPr>
          <p:cNvPr id="269351" name="Rectangle 39"/>
          <p:cNvSpPr>
            <a:spLocks noChangeArrowheads="1"/>
          </p:cNvSpPr>
          <p:nvPr/>
        </p:nvSpPr>
        <p:spPr bwMode="auto">
          <a:xfrm>
            <a:off x="4254500" y="3429000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30</a:t>
            </a:r>
          </a:p>
        </p:txBody>
      </p:sp>
      <p:sp>
        <p:nvSpPr>
          <p:cNvPr id="269352" name="Rectangle 40"/>
          <p:cNvSpPr>
            <a:spLocks noChangeArrowheads="1"/>
          </p:cNvSpPr>
          <p:nvPr/>
        </p:nvSpPr>
        <p:spPr bwMode="auto">
          <a:xfrm>
            <a:off x="4076700" y="4059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269353" name="Rectangle 41"/>
          <p:cNvSpPr>
            <a:spLocks noChangeArrowheads="1"/>
          </p:cNvSpPr>
          <p:nvPr/>
        </p:nvSpPr>
        <p:spPr bwMode="auto">
          <a:xfrm>
            <a:off x="2060575" y="40592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269354" name="Rectangle 42"/>
          <p:cNvSpPr>
            <a:spLocks noChangeArrowheads="1"/>
          </p:cNvSpPr>
          <p:nvPr/>
        </p:nvSpPr>
        <p:spPr bwMode="auto">
          <a:xfrm>
            <a:off x="2733675" y="338613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185537" y="1752604"/>
            <a:ext cx="3732890" cy="2415604"/>
            <a:chOff x="7079" y="10036"/>
            <a:chExt cx="3862" cy="2306"/>
          </a:xfrm>
        </p:grpSpPr>
        <p:sp>
          <p:nvSpPr>
            <p:cNvPr id="269356" name="Rectangle 44"/>
            <p:cNvSpPr>
              <a:spLocks noChangeArrowheads="1"/>
            </p:cNvSpPr>
            <p:nvPr/>
          </p:nvSpPr>
          <p:spPr bwMode="auto">
            <a:xfrm>
              <a:off x="7079" y="10036"/>
              <a:ext cx="2819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latin typeface="Consolas" pitchFamily="49" charset="0"/>
                  <a:ea typeface="돋움" pitchFamily="50" charset="-127"/>
                </a:rPr>
                <a:t>Path from vertex 0</a:t>
              </a:r>
              <a:endParaRPr kumimoji="0" lang="en-US" altLang="ko-KR" sz="2000" baseline="-25000" dirty="0"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269357" name="Rectangle 45"/>
            <p:cNvSpPr>
              <a:spLocks noChangeArrowheads="1"/>
            </p:cNvSpPr>
            <p:nvPr/>
          </p:nvSpPr>
          <p:spPr bwMode="auto">
            <a:xfrm>
              <a:off x="9873" y="10036"/>
              <a:ext cx="106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latin typeface="Consolas" pitchFamily="49" charset="0"/>
                  <a:ea typeface="돋움" pitchFamily="50" charset="-127"/>
                </a:rPr>
                <a:t>Length</a:t>
              </a:r>
            </a:p>
          </p:txBody>
        </p:sp>
        <p:sp>
          <p:nvSpPr>
            <p:cNvPr id="269358" name="Rectangle 46"/>
            <p:cNvSpPr>
              <a:spLocks noChangeArrowheads="1"/>
            </p:cNvSpPr>
            <p:nvPr/>
          </p:nvSpPr>
          <p:spPr bwMode="auto">
            <a:xfrm>
              <a:off x="7646" y="10516"/>
              <a:ext cx="106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just" eaLnBrk="0" latinLnBrk="0" hangingPunct="0"/>
              <a:r>
                <a:rPr kumimoji="0" lang="ko-KR" altLang="en-US" sz="2000" dirty="0">
                  <a:latin typeface="Consolas" pitchFamily="49" charset="0"/>
                  <a:ea typeface="돋움" pitchFamily="50" charset="-127"/>
                </a:rPr>
                <a:t>1) </a:t>
              </a:r>
              <a:r>
                <a:rPr kumimoji="0" lang="en-US" altLang="ko-KR" sz="2000" dirty="0">
                  <a:latin typeface="Consolas" pitchFamily="49" charset="0"/>
                  <a:ea typeface="돋움" pitchFamily="50" charset="-127"/>
                </a:rPr>
                <a:t>0 2</a:t>
              </a:r>
              <a:endParaRPr kumimoji="0" lang="en-US" altLang="ko-KR" sz="2000" baseline="-25000" dirty="0"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269359" name="Rectangle 47"/>
            <p:cNvSpPr>
              <a:spLocks noChangeArrowheads="1"/>
            </p:cNvSpPr>
            <p:nvPr/>
          </p:nvSpPr>
          <p:spPr bwMode="auto">
            <a:xfrm>
              <a:off x="10132" y="10516"/>
              <a:ext cx="484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latin typeface="Consolas" pitchFamily="49" charset="0"/>
                  <a:ea typeface="돋움" pitchFamily="50" charset="-127"/>
                </a:rPr>
                <a:t>10</a:t>
              </a:r>
            </a:p>
          </p:txBody>
        </p:sp>
        <p:sp>
          <p:nvSpPr>
            <p:cNvPr id="269360" name="Rectangle 48"/>
            <p:cNvSpPr>
              <a:spLocks noChangeArrowheads="1"/>
            </p:cNvSpPr>
            <p:nvPr/>
          </p:nvSpPr>
          <p:spPr bwMode="auto">
            <a:xfrm>
              <a:off x="7646" y="10997"/>
              <a:ext cx="1360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just" eaLnBrk="0" latinLnBrk="0" hangingPunct="0"/>
              <a:r>
                <a:rPr kumimoji="0" lang="ko-KR" altLang="en-US" sz="2000" dirty="0">
                  <a:latin typeface="Consolas" pitchFamily="49" charset="0"/>
                  <a:ea typeface="돋움" pitchFamily="50" charset="-127"/>
                </a:rPr>
                <a:t>2) </a:t>
              </a:r>
              <a:r>
                <a:rPr kumimoji="0" lang="en-US" altLang="ko-KR" sz="2000" dirty="0">
                  <a:latin typeface="Consolas" pitchFamily="49" charset="0"/>
                  <a:ea typeface="돋움" pitchFamily="50" charset="-127"/>
                </a:rPr>
                <a:t>0 2 3</a:t>
              </a:r>
              <a:endParaRPr kumimoji="0" lang="en-US" altLang="ko-KR" sz="2000" baseline="-25000" dirty="0"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269361" name="Rectangle 49"/>
            <p:cNvSpPr>
              <a:spLocks noChangeArrowheads="1"/>
            </p:cNvSpPr>
            <p:nvPr/>
          </p:nvSpPr>
          <p:spPr bwMode="auto">
            <a:xfrm>
              <a:off x="10132" y="10997"/>
              <a:ext cx="484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latin typeface="Consolas" pitchFamily="49" charset="0"/>
                  <a:ea typeface="돋움" pitchFamily="50" charset="-127"/>
                </a:rPr>
                <a:t>25</a:t>
              </a:r>
            </a:p>
          </p:txBody>
        </p:sp>
        <p:sp>
          <p:nvSpPr>
            <p:cNvPr id="269362" name="Rectangle 50"/>
            <p:cNvSpPr>
              <a:spLocks noChangeArrowheads="1"/>
            </p:cNvSpPr>
            <p:nvPr/>
          </p:nvSpPr>
          <p:spPr bwMode="auto">
            <a:xfrm>
              <a:off x="7646" y="11476"/>
              <a:ext cx="165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just" eaLnBrk="0" latinLnBrk="0" hangingPunct="0"/>
              <a:r>
                <a:rPr kumimoji="0" lang="ko-KR" altLang="en-US" sz="2000" dirty="0">
                  <a:latin typeface="Consolas" pitchFamily="49" charset="0"/>
                  <a:ea typeface="돋움" pitchFamily="50" charset="-127"/>
                </a:rPr>
                <a:t>3) </a:t>
              </a:r>
              <a:r>
                <a:rPr kumimoji="0" lang="en-US" altLang="ko-KR" sz="2000" dirty="0">
                  <a:latin typeface="Consolas" pitchFamily="49" charset="0"/>
                  <a:ea typeface="돋움" pitchFamily="50" charset="-127"/>
                </a:rPr>
                <a:t>0 2 3 1</a:t>
              </a:r>
            </a:p>
          </p:txBody>
        </p:sp>
        <p:sp>
          <p:nvSpPr>
            <p:cNvPr id="269363" name="Rectangle 51"/>
            <p:cNvSpPr>
              <a:spLocks noChangeArrowheads="1"/>
            </p:cNvSpPr>
            <p:nvPr/>
          </p:nvSpPr>
          <p:spPr bwMode="auto">
            <a:xfrm>
              <a:off x="10132" y="11476"/>
              <a:ext cx="484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latin typeface="Consolas" pitchFamily="49" charset="0"/>
                  <a:ea typeface="돋움" pitchFamily="50" charset="-127"/>
                </a:rPr>
                <a:t>45</a:t>
              </a:r>
            </a:p>
          </p:txBody>
        </p:sp>
        <p:sp>
          <p:nvSpPr>
            <p:cNvPr id="269364" name="Rectangle 52"/>
            <p:cNvSpPr>
              <a:spLocks noChangeArrowheads="1"/>
            </p:cNvSpPr>
            <p:nvPr/>
          </p:nvSpPr>
          <p:spPr bwMode="auto">
            <a:xfrm>
              <a:off x="7646" y="11956"/>
              <a:ext cx="106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just" eaLnBrk="0" latinLnBrk="0" hangingPunct="0"/>
              <a:r>
                <a:rPr kumimoji="0" lang="ko-KR" altLang="en-US" sz="2000" dirty="0">
                  <a:latin typeface="Consolas" pitchFamily="49" charset="0"/>
                  <a:ea typeface="돋움" pitchFamily="50" charset="-127"/>
                </a:rPr>
                <a:t>4) </a:t>
              </a:r>
              <a:r>
                <a:rPr kumimoji="0" lang="en-US" altLang="ko-KR" sz="2000" dirty="0">
                  <a:latin typeface="Consolas" pitchFamily="49" charset="0"/>
                  <a:ea typeface="돋움" pitchFamily="50" charset="-127"/>
                </a:rPr>
                <a:t>0 4</a:t>
              </a:r>
              <a:endParaRPr kumimoji="0" lang="en-US" altLang="ko-KR" sz="2000" baseline="-25000" dirty="0">
                <a:latin typeface="Consolas" pitchFamily="49" charset="0"/>
                <a:ea typeface="돋움" pitchFamily="50" charset="-127"/>
              </a:endParaRPr>
            </a:p>
          </p:txBody>
        </p:sp>
        <p:sp>
          <p:nvSpPr>
            <p:cNvPr id="269365" name="Rectangle 53"/>
            <p:cNvSpPr>
              <a:spLocks noChangeArrowheads="1"/>
            </p:cNvSpPr>
            <p:nvPr/>
          </p:nvSpPr>
          <p:spPr bwMode="auto">
            <a:xfrm>
              <a:off x="10132" y="11959"/>
              <a:ext cx="484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latin typeface="Consolas" pitchFamily="49" charset="0"/>
                  <a:ea typeface="돋움" pitchFamily="50" charset="-127"/>
                </a:rPr>
                <a:t>45</a:t>
              </a:r>
            </a:p>
          </p:txBody>
        </p:sp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84250" y="2243138"/>
            <a:ext cx="674688" cy="654050"/>
            <a:chOff x="1156" y="2404"/>
            <a:chExt cx="280" cy="280"/>
          </a:xfrm>
          <a:solidFill>
            <a:schemeClr val="bg1"/>
          </a:solidFill>
        </p:grpSpPr>
        <p:sp>
          <p:nvSpPr>
            <p:cNvPr id="269316" name="Oval 4"/>
            <p:cNvSpPr>
              <a:spLocks noChangeArrowheads="1"/>
            </p:cNvSpPr>
            <p:nvPr/>
          </p:nvSpPr>
          <p:spPr bwMode="auto">
            <a:xfrm>
              <a:off x="1156" y="2404"/>
              <a:ext cx="280" cy="280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1220" y="2447"/>
              <a:ext cx="136" cy="1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984250" y="4146550"/>
            <a:ext cx="674688" cy="654050"/>
            <a:chOff x="1156" y="3220"/>
            <a:chExt cx="280" cy="280"/>
          </a:xfrm>
          <a:solidFill>
            <a:schemeClr val="bg1"/>
          </a:solidFill>
        </p:grpSpPr>
        <p:sp>
          <p:nvSpPr>
            <p:cNvPr id="269325" name="Oval 13"/>
            <p:cNvSpPr>
              <a:spLocks noChangeArrowheads="1"/>
            </p:cNvSpPr>
            <p:nvPr/>
          </p:nvSpPr>
          <p:spPr bwMode="auto">
            <a:xfrm>
              <a:off x="1156" y="3220"/>
              <a:ext cx="280" cy="280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69326" name="Rectangle 14"/>
            <p:cNvSpPr>
              <a:spLocks noChangeArrowheads="1"/>
            </p:cNvSpPr>
            <p:nvPr/>
          </p:nvSpPr>
          <p:spPr bwMode="auto">
            <a:xfrm>
              <a:off x="1230" y="3273"/>
              <a:ext cx="136" cy="1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6525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of Graph (1)</a:t>
            </a:r>
          </a:p>
        </p:txBody>
      </p:sp>
      <p:sp>
        <p:nvSpPr>
          <p:cNvPr id="4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CB19A63-D386-4263-AE49-0C9DD83EFC7F}" type="slidenum">
              <a:rPr lang="en-US" altLang="ko-KR"/>
              <a:pPr/>
              <a:t>8</a:t>
            </a:fld>
            <a:r>
              <a:rPr lang="en-US" altLang="ko-KR"/>
              <a:t> -</a:t>
            </a:r>
          </a:p>
        </p:txBody>
      </p:sp>
      <p:sp>
        <p:nvSpPr>
          <p:cNvPr id="235524" name="Oval 4"/>
          <p:cNvSpPr>
            <a:spLocks noChangeArrowheads="1"/>
          </p:cNvSpPr>
          <p:nvPr/>
        </p:nvSpPr>
        <p:spPr bwMode="auto">
          <a:xfrm>
            <a:off x="1638300" y="1144588"/>
            <a:ext cx="588963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25" name="Oval 5"/>
          <p:cNvSpPr>
            <a:spLocks noChangeArrowheads="1"/>
          </p:cNvSpPr>
          <p:nvPr/>
        </p:nvSpPr>
        <p:spPr bwMode="auto">
          <a:xfrm>
            <a:off x="1638300" y="2827338"/>
            <a:ext cx="588963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27" name="Oval 7"/>
          <p:cNvSpPr>
            <a:spLocks noChangeArrowheads="1"/>
          </p:cNvSpPr>
          <p:nvPr/>
        </p:nvSpPr>
        <p:spPr bwMode="auto">
          <a:xfrm>
            <a:off x="2446338" y="1985963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1933575" y="1766888"/>
            <a:ext cx="0" cy="1050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1427163" y="2292351"/>
            <a:ext cx="10112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30" name="Line 10"/>
          <p:cNvSpPr>
            <a:spLocks noChangeShapeType="1"/>
          </p:cNvSpPr>
          <p:nvPr/>
        </p:nvSpPr>
        <p:spPr bwMode="auto">
          <a:xfrm>
            <a:off x="1325563" y="2501901"/>
            <a:ext cx="404813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31" name="Line 11"/>
          <p:cNvSpPr>
            <a:spLocks noChangeShapeType="1"/>
          </p:cNvSpPr>
          <p:nvPr/>
        </p:nvSpPr>
        <p:spPr bwMode="auto">
          <a:xfrm>
            <a:off x="2135188" y="1662113"/>
            <a:ext cx="404813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 flipV="1">
            <a:off x="1325563" y="1662113"/>
            <a:ext cx="404813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 flipV="1">
            <a:off x="2135188" y="2501901"/>
            <a:ext cx="404813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1763713" y="126841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971550" y="2117726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2593975" y="2117726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2</a:t>
            </a: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1763713" y="294481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35526" name="Oval 6"/>
          <p:cNvSpPr>
            <a:spLocks noChangeArrowheads="1"/>
          </p:cNvSpPr>
          <p:nvPr/>
        </p:nvSpPr>
        <p:spPr bwMode="auto">
          <a:xfrm>
            <a:off x="828675" y="2009776"/>
            <a:ext cx="590550" cy="612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755650" y="981075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 dirty="0">
                <a:latin typeface="Consolas" pitchFamily="49" charset="0"/>
              </a:rPr>
              <a:t>G</a:t>
            </a:r>
            <a:r>
              <a:rPr lang="en-US" altLang="ko-KR" sz="2400" baseline="-25000" dirty="0">
                <a:latin typeface="Consolas" pitchFamily="49" charset="0"/>
              </a:rPr>
              <a:t>1</a:t>
            </a:r>
          </a:p>
        </p:txBody>
      </p:sp>
      <p:sp>
        <p:nvSpPr>
          <p:cNvPr id="235539" name="Text Box 19"/>
          <p:cNvSpPr txBox="1">
            <a:spLocks noChangeArrowheads="1"/>
          </p:cNvSpPr>
          <p:nvPr/>
        </p:nvSpPr>
        <p:spPr bwMode="auto">
          <a:xfrm>
            <a:off x="3419475" y="1176338"/>
            <a:ext cx="537518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V(G</a:t>
            </a:r>
            <a:r>
              <a:rPr lang="en-US" altLang="ko-KR" sz="2400" baseline="-25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) = {0, 1, 2, 3}</a:t>
            </a:r>
          </a:p>
          <a:p>
            <a:pPr algn="l"/>
            <a:r>
              <a:rPr lang="en-US" altLang="ko-KR" sz="2000" dirty="0">
                <a:latin typeface="Consolas" pitchFamily="49" charset="0"/>
              </a:rPr>
              <a:t>E(G</a:t>
            </a:r>
            <a:r>
              <a:rPr lang="en-US" altLang="ko-KR" sz="2400" baseline="-25000" dirty="0">
                <a:latin typeface="Consolas" pitchFamily="49" charset="0"/>
              </a:rPr>
              <a:t>1</a:t>
            </a:r>
            <a:r>
              <a:rPr lang="en-US" altLang="ko-KR" sz="2000" dirty="0">
                <a:latin typeface="Consolas" pitchFamily="49" charset="0"/>
              </a:rPr>
              <a:t>) = {(0,1), (0,2), (0,3), (1,2), </a:t>
            </a:r>
          </a:p>
          <a:p>
            <a:pPr algn="l"/>
            <a:r>
              <a:rPr lang="en-US" altLang="ko-KR" sz="2000" dirty="0">
                <a:latin typeface="Consolas" pitchFamily="49" charset="0"/>
              </a:rPr>
              <a:t>         (1,3), (2,3)}</a:t>
            </a:r>
          </a:p>
        </p:txBody>
      </p:sp>
      <p:sp>
        <p:nvSpPr>
          <p:cNvPr id="235541" name="Oval 21"/>
          <p:cNvSpPr>
            <a:spLocks noChangeArrowheads="1"/>
          </p:cNvSpPr>
          <p:nvPr/>
        </p:nvSpPr>
        <p:spPr bwMode="auto">
          <a:xfrm>
            <a:off x="2185988" y="3789363"/>
            <a:ext cx="5969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42" name="Oval 22"/>
          <p:cNvSpPr>
            <a:spLocks noChangeArrowheads="1"/>
          </p:cNvSpPr>
          <p:nvPr/>
        </p:nvSpPr>
        <p:spPr bwMode="auto">
          <a:xfrm>
            <a:off x="3105151" y="4740275"/>
            <a:ext cx="595313" cy="6175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43" name="Oval 23"/>
          <p:cNvSpPr>
            <a:spLocks noChangeArrowheads="1"/>
          </p:cNvSpPr>
          <p:nvPr/>
        </p:nvSpPr>
        <p:spPr bwMode="auto">
          <a:xfrm>
            <a:off x="1268413" y="4740275"/>
            <a:ext cx="595313" cy="6175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44" name="Oval 24"/>
          <p:cNvSpPr>
            <a:spLocks noChangeArrowheads="1"/>
          </p:cNvSpPr>
          <p:nvPr/>
        </p:nvSpPr>
        <p:spPr bwMode="auto">
          <a:xfrm>
            <a:off x="1778001" y="5692775"/>
            <a:ext cx="5969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2593976" y="5692775"/>
            <a:ext cx="596900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46" name="Oval 26"/>
          <p:cNvSpPr>
            <a:spLocks noChangeArrowheads="1"/>
          </p:cNvSpPr>
          <p:nvPr/>
        </p:nvSpPr>
        <p:spPr bwMode="auto">
          <a:xfrm>
            <a:off x="3616326" y="5692775"/>
            <a:ext cx="595313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47" name="Oval 27"/>
          <p:cNvSpPr>
            <a:spLocks noChangeArrowheads="1"/>
          </p:cNvSpPr>
          <p:nvPr/>
        </p:nvSpPr>
        <p:spPr bwMode="auto">
          <a:xfrm>
            <a:off x="757238" y="5692775"/>
            <a:ext cx="595313" cy="6159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48" name="Line 28"/>
          <p:cNvSpPr>
            <a:spLocks noChangeShapeType="1"/>
          </p:cNvSpPr>
          <p:nvPr/>
        </p:nvSpPr>
        <p:spPr bwMode="auto">
          <a:xfrm>
            <a:off x="2689226" y="4310063"/>
            <a:ext cx="5111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49" name="Line 29"/>
          <p:cNvSpPr>
            <a:spLocks noChangeShapeType="1"/>
          </p:cNvSpPr>
          <p:nvPr/>
        </p:nvSpPr>
        <p:spPr bwMode="auto">
          <a:xfrm flipH="1">
            <a:off x="1768476" y="4310063"/>
            <a:ext cx="5111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 flipH="1">
            <a:off x="1157288" y="5365750"/>
            <a:ext cx="3048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2995613" y="5365750"/>
            <a:ext cx="306388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>
            <a:off x="1666876" y="5365750"/>
            <a:ext cx="306388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>
            <a:off x="3506788" y="5365750"/>
            <a:ext cx="3048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2317751" y="3865563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1389063" y="485775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3263901" y="485775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2</a:t>
            </a:r>
          </a:p>
        </p:txBody>
      </p:sp>
      <p:sp>
        <p:nvSpPr>
          <p:cNvPr id="235557" name="Text Box 37"/>
          <p:cNvSpPr txBox="1">
            <a:spLocks noChangeArrowheads="1"/>
          </p:cNvSpPr>
          <p:nvPr/>
        </p:nvSpPr>
        <p:spPr bwMode="auto">
          <a:xfrm>
            <a:off x="892176" y="5773738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35558" name="Text Box 38"/>
          <p:cNvSpPr txBox="1">
            <a:spLocks noChangeArrowheads="1"/>
          </p:cNvSpPr>
          <p:nvPr/>
        </p:nvSpPr>
        <p:spPr bwMode="auto">
          <a:xfrm>
            <a:off x="1908176" y="5773738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4</a:t>
            </a:r>
          </a:p>
        </p:txBody>
      </p:sp>
      <p:sp>
        <p:nvSpPr>
          <p:cNvPr id="235559" name="Text Box 39"/>
          <p:cNvSpPr txBox="1">
            <a:spLocks noChangeArrowheads="1"/>
          </p:cNvSpPr>
          <p:nvPr/>
        </p:nvSpPr>
        <p:spPr bwMode="auto">
          <a:xfrm>
            <a:off x="2730501" y="5786438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5</a:t>
            </a:r>
          </a:p>
        </p:txBody>
      </p:sp>
      <p:sp>
        <p:nvSpPr>
          <p:cNvPr id="235560" name="Text Box 40"/>
          <p:cNvSpPr txBox="1">
            <a:spLocks noChangeArrowheads="1"/>
          </p:cNvSpPr>
          <p:nvPr/>
        </p:nvSpPr>
        <p:spPr bwMode="auto">
          <a:xfrm>
            <a:off x="3751263" y="5773738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35561" name="Text Box 41"/>
          <p:cNvSpPr txBox="1">
            <a:spLocks noChangeArrowheads="1"/>
          </p:cNvSpPr>
          <p:nvPr/>
        </p:nvSpPr>
        <p:spPr bwMode="auto">
          <a:xfrm>
            <a:off x="836613" y="3789363"/>
            <a:ext cx="466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2</a:t>
            </a:r>
          </a:p>
        </p:txBody>
      </p:sp>
      <p:sp>
        <p:nvSpPr>
          <p:cNvPr id="235562" name="Text Box 42"/>
          <p:cNvSpPr txBox="1">
            <a:spLocks noChangeArrowheads="1"/>
          </p:cNvSpPr>
          <p:nvPr/>
        </p:nvSpPr>
        <p:spPr bwMode="auto">
          <a:xfrm>
            <a:off x="3419475" y="3789363"/>
            <a:ext cx="537518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V(G</a:t>
            </a:r>
            <a:r>
              <a:rPr lang="en-US" altLang="ko-KR" sz="2400" baseline="-25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) = {0, 1, 2, 3, 4, 5, 6}</a:t>
            </a:r>
          </a:p>
          <a:p>
            <a:pPr algn="l"/>
            <a:r>
              <a:rPr lang="en-US" altLang="ko-KR" sz="2000" dirty="0">
                <a:latin typeface="Consolas" pitchFamily="49" charset="0"/>
              </a:rPr>
              <a:t>E(G</a:t>
            </a:r>
            <a:r>
              <a:rPr lang="en-US" altLang="ko-KR" sz="2400" baseline="-25000" dirty="0">
                <a:latin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</a:rPr>
              <a:t>) = {(0,1), (0,2), (1,3), (1,4), </a:t>
            </a:r>
          </a:p>
          <a:p>
            <a:pPr algn="l"/>
            <a:r>
              <a:rPr lang="en-US" altLang="ko-KR" sz="2000" dirty="0">
                <a:latin typeface="Consolas" pitchFamily="49" charset="0"/>
              </a:rPr>
              <a:t>         (2,5), (2,6)}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Search Algorithms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Bellman-Form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80</a:t>
            </a:fld>
            <a:r>
              <a:rPr lang="en-US" altLang="ko-KR"/>
              <a:t> -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64" y="1153874"/>
            <a:ext cx="14382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83568" y="1412776"/>
            <a:ext cx="63567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 W.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"A note on two problems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connexion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graphs,"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Numerische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Mathematik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vol.1, 1959, pp.269–271.</a:t>
            </a:r>
          </a:p>
        </p:txBody>
      </p:sp>
      <p:pic>
        <p:nvPicPr>
          <p:cNvPr id="11" name="Picture 2" descr="C:\Documents and Settings\강경란\바탕 화면\1776f53b0733b3e0_lan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64" y="3284438"/>
            <a:ext cx="1438275" cy="214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3255714"/>
            <a:ext cx="626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Richard Bellman, “On a Routing Problem,” Quarterly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Applied Mathematics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vol.16, 1958.</a:t>
            </a:r>
          </a:p>
          <a:p>
            <a:pPr marL="285750" indent="-285750" algn="l" latinLnBrk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 R Ford Jr., and D. R. Fulkerson,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Flows in Networks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Princeton University Press, 1962.</a:t>
            </a:r>
          </a:p>
        </p:txBody>
      </p:sp>
    </p:spTree>
    <p:extLst>
      <p:ext uri="{BB962C8B-B14F-4D97-AF65-F5344CB8AC3E}">
        <p14:creationId xmlns:p14="http://schemas.microsoft.com/office/powerpoint/2010/main" val="35365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Shortest Path Observations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248680" cy="5238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i="1" dirty="0">
                <a:latin typeface="Times New Roman" pitchFamily="18" charset="0"/>
              </a:rPr>
              <a:t>v</a:t>
            </a:r>
            <a:r>
              <a:rPr lang="en-US" altLang="ko-KR" sz="1800" i="1" baseline="-25000" dirty="0">
                <a:latin typeface="Times New Roman" pitchFamily="18" charset="0"/>
              </a:rPr>
              <a:t>0</a:t>
            </a:r>
            <a:r>
              <a:rPr lang="en-US" altLang="ko-KR" sz="1800" dirty="0"/>
              <a:t> : source vertex</a:t>
            </a:r>
          </a:p>
          <a:p>
            <a:pPr>
              <a:buFontTx/>
              <a:buNone/>
            </a:pPr>
            <a:r>
              <a:rPr lang="en-US" altLang="ko-KR" sz="1800" i="1" dirty="0">
                <a:latin typeface="Times New Roman" pitchFamily="18" charset="0"/>
              </a:rPr>
              <a:t>S</a:t>
            </a:r>
            <a:r>
              <a:rPr lang="en-US" altLang="ko-KR" sz="1800" dirty="0"/>
              <a:t> : set of vertices, including </a:t>
            </a:r>
            <a:r>
              <a:rPr lang="en-US" altLang="ko-KR" sz="1800" i="1" dirty="0">
                <a:latin typeface="Times New Roman" pitchFamily="18" charset="0"/>
              </a:rPr>
              <a:t>v</a:t>
            </a:r>
            <a:r>
              <a:rPr lang="en-US" altLang="ko-KR" sz="1800" i="1" baseline="-25000" dirty="0">
                <a:latin typeface="Times New Roman" pitchFamily="18" charset="0"/>
              </a:rPr>
              <a:t>0</a:t>
            </a:r>
            <a:r>
              <a:rPr lang="en-US" altLang="ko-KR" sz="1800" dirty="0"/>
              <a:t>, whose shortest paths have been found</a:t>
            </a:r>
          </a:p>
          <a:p>
            <a:pPr>
              <a:buFontTx/>
              <a:buNone/>
            </a:pPr>
            <a:r>
              <a:rPr lang="en-US" altLang="ko-KR" sz="1800" i="1" dirty="0">
                <a:latin typeface="Times New Roman" pitchFamily="18" charset="0"/>
              </a:rPr>
              <a:t>w</a:t>
            </a:r>
            <a:r>
              <a:rPr lang="en-US" altLang="ko-KR" sz="1800" dirty="0"/>
              <a:t> : any vertex (</a:t>
            </a:r>
            <a:r>
              <a:rPr lang="en-US" altLang="ko-KR" sz="1800" dirty="0">
                <a:sym typeface="Symbol" pitchFamily="18" charset="2"/>
              </a:rPr>
              <a:t></a:t>
            </a:r>
            <a:r>
              <a:rPr lang="en-US" altLang="ko-KR" sz="1800" i="1" dirty="0">
                <a:latin typeface="Times New Roman" pitchFamily="18" charset="0"/>
              </a:rPr>
              <a:t>S</a:t>
            </a:r>
            <a:r>
              <a:rPr lang="en-US" altLang="ko-KR" sz="1800" dirty="0"/>
              <a:t>)</a:t>
            </a:r>
          </a:p>
          <a:p>
            <a:pPr>
              <a:buFontTx/>
              <a:buNone/>
            </a:pPr>
            <a:r>
              <a:rPr lang="en-US" altLang="ko-KR" sz="1800" dirty="0"/>
              <a:t>distance[</a:t>
            </a:r>
            <a:r>
              <a:rPr lang="en-US" altLang="ko-KR" sz="1800" i="1" dirty="0">
                <a:latin typeface="Times New Roman" pitchFamily="18" charset="0"/>
              </a:rPr>
              <a:t>w</a:t>
            </a:r>
            <a:r>
              <a:rPr lang="en-US" altLang="ko-KR" sz="1800" dirty="0"/>
              <a:t>] - the length of the shortest path starting from </a:t>
            </a:r>
            <a:r>
              <a:rPr lang="en-US" altLang="ko-KR" sz="1800" i="1" dirty="0">
                <a:latin typeface="Times New Roman" pitchFamily="18" charset="0"/>
              </a:rPr>
              <a:t>v</a:t>
            </a:r>
            <a:r>
              <a:rPr lang="en-US" altLang="ko-KR" sz="1800" i="1" baseline="-25000" dirty="0">
                <a:latin typeface="Times New Roman" pitchFamily="18" charset="0"/>
              </a:rPr>
              <a:t>0</a:t>
            </a:r>
            <a:r>
              <a:rPr lang="en-US" altLang="ko-KR" sz="1800" dirty="0"/>
              <a:t>, going through vertices only in </a:t>
            </a:r>
            <a:r>
              <a:rPr lang="en-US" altLang="ko-KR" sz="1800" i="1" dirty="0">
                <a:latin typeface="Times New Roman" pitchFamily="18" charset="0"/>
              </a:rPr>
              <a:t>S</a:t>
            </a:r>
            <a:r>
              <a:rPr lang="en-US" altLang="ko-KR" sz="1800" dirty="0"/>
              <a:t>, and ending in </a:t>
            </a:r>
            <a:r>
              <a:rPr lang="en-US" altLang="ko-KR" sz="1800" i="1" dirty="0">
                <a:latin typeface="Times New Roman" pitchFamily="18" charset="0"/>
              </a:rPr>
              <a:t>w</a:t>
            </a:r>
          </a:p>
          <a:p>
            <a:pPr>
              <a:buFontTx/>
              <a:buNone/>
            </a:pPr>
            <a:endParaRPr lang="en-US" altLang="ko-KR" sz="1800" dirty="0"/>
          </a:p>
          <a:p>
            <a:pPr>
              <a:buFontTx/>
              <a:buAutoNum type="arabicParenR"/>
            </a:pPr>
            <a:r>
              <a:rPr lang="en-US" altLang="ko-KR" sz="1800" dirty="0">
                <a:solidFill>
                  <a:schemeClr val="tx1"/>
                </a:solidFill>
              </a:rPr>
              <a:t>If the next shortest path from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altLang="ko-KR" sz="1800" i="1" baseline="-25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ko-KR" sz="1800" dirty="0">
                <a:solidFill>
                  <a:schemeClr val="tx1"/>
                </a:solidFill>
              </a:rPr>
              <a:t> is to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  u</a:t>
            </a:r>
            <a:r>
              <a:rPr lang="en-US" altLang="ko-KR" sz="1800" dirty="0">
                <a:solidFill>
                  <a:schemeClr val="tx1"/>
                </a:solidFill>
              </a:rPr>
              <a:t>, the path from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altLang="ko-KR" sz="1800" i="1" baseline="-25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ko-KR" sz="1800" dirty="0">
                <a:solidFill>
                  <a:schemeClr val="tx1"/>
                </a:solidFill>
              </a:rPr>
              <a:t> to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altLang="ko-KR" sz="1800" dirty="0">
                <a:solidFill>
                  <a:schemeClr val="tx1"/>
                </a:solidFill>
              </a:rPr>
              <a:t> goes through only those vertices that are in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2) Vertex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altLang="ko-KR" sz="1800" dirty="0">
                <a:solidFill>
                  <a:schemeClr val="tx1"/>
                </a:solidFill>
              </a:rPr>
              <a:t> is chosen so that it has the minimum distance, distance[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altLang="ko-KR" sz="1800" dirty="0">
                <a:solidFill>
                  <a:schemeClr val="tx1"/>
                </a:solidFill>
              </a:rPr>
              <a:t>], among all the vertices not in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3) Shortest path from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v</a:t>
            </a:r>
            <a:r>
              <a:rPr lang="en-US" altLang="ko-KR" sz="1800" i="1" baseline="-25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ko-KR" sz="1800" dirty="0">
                <a:solidFill>
                  <a:schemeClr val="tx1"/>
                </a:solidFill>
              </a:rPr>
              <a:t> to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1"/>
                </a:solidFill>
              </a:rPr>
              <a:t> can be changed by adding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altLang="ko-KR" sz="1800" dirty="0">
                <a:solidFill>
                  <a:schemeClr val="tx1"/>
                </a:solidFill>
              </a:rPr>
              <a:t> to S</a:t>
            </a:r>
          </a:p>
          <a:p>
            <a:pPr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sym typeface="Wingdings" pitchFamily="2" charset="2"/>
              </a:rPr>
              <a:t>    </a:t>
            </a:r>
            <a:r>
              <a:rPr lang="en-US" altLang="ko-KR" sz="1800" dirty="0">
                <a:solidFill>
                  <a:schemeClr val="tx1"/>
                </a:solidFill>
              </a:rPr>
              <a:t> distance [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1"/>
                </a:solidFill>
              </a:rPr>
              <a:t>] = distance[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altLang="ko-KR" sz="1800" dirty="0">
                <a:solidFill>
                  <a:schemeClr val="tx1"/>
                </a:solidFill>
              </a:rPr>
              <a:t>] + cost(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</a:rPr>
              <a:t>&lt;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u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i="1" dirty="0">
                <a:solidFill>
                  <a:schemeClr val="tx1"/>
                </a:solidFill>
                <a:latin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</a:rPr>
              <a:t>&gt;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>
              <a:buFontTx/>
              <a:buNone/>
            </a:pP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F664266-60D3-40CF-A4EA-5D1A20503B69}" type="slidenum">
              <a:rPr lang="en-US" altLang="ko-KR"/>
              <a:pPr/>
              <a:t>81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63444214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Dijkstra’s Algorithm Basic Outline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026400" cy="2724150"/>
          </a:xfrm>
        </p:spPr>
        <p:txBody>
          <a:bodyPr/>
          <a:lstStyle/>
          <a:p>
            <a:pPr marL="412750" indent="-412750"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altLang="ko-KR" sz="2000" b="1" dirty="0">
                <a:latin typeface="Courier New" pitchFamily="49" charset="0"/>
              </a:rPr>
              <a:t> : the set of vertices whose shortest paths from the source have already been determined </a:t>
            </a:r>
          </a:p>
          <a:p>
            <a:pPr marL="412750" indent="-412750"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</a:rPr>
              <a:t>V-S</a:t>
            </a:r>
            <a:r>
              <a:rPr lang="en-US" altLang="ko-KR" sz="2000" b="1" dirty="0">
                <a:latin typeface="Courier New" pitchFamily="49" charset="0"/>
              </a:rPr>
              <a:t> : the remaining vertices.</a:t>
            </a:r>
          </a:p>
          <a:p>
            <a:pPr marL="412750" indent="-412750"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</a:rPr>
              <a:t>d</a:t>
            </a:r>
            <a:r>
              <a:rPr lang="en-US" altLang="ko-KR" sz="2000" b="1" dirty="0">
                <a:latin typeface="Courier New" pitchFamily="49" charset="0"/>
              </a:rPr>
              <a:t>: array of best estimates of shortest path to each vertex </a:t>
            </a:r>
          </a:p>
          <a:p>
            <a:pPr marL="412750" indent="-412750"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</a:rPr>
              <a:t>pi</a:t>
            </a:r>
            <a:r>
              <a:rPr lang="en-US" altLang="ko-KR" sz="2000" b="1" dirty="0">
                <a:latin typeface="Courier New" pitchFamily="49" charset="0"/>
              </a:rPr>
              <a:t>: an array of predecessors for each vertex </a:t>
            </a:r>
          </a:p>
          <a:p>
            <a:pPr marL="412750" indent="-412750">
              <a:lnSpc>
                <a:spcPct val="90000"/>
              </a:lnSpc>
              <a:buFontTx/>
              <a:buNone/>
            </a:pPr>
            <a:endParaRPr lang="en-US" altLang="ko-KR" sz="2000" b="1" dirty="0">
              <a:latin typeface="Courier New" pitchFamily="49" charset="0"/>
            </a:endParaRPr>
          </a:p>
          <a:p>
            <a:pPr marL="412750" indent="-412750">
              <a:lnSpc>
                <a:spcPct val="90000"/>
              </a:lnSpc>
              <a:buFontTx/>
              <a:buNone/>
            </a:pPr>
            <a:r>
              <a:rPr lang="en-US" altLang="ko-KR" sz="2000" b="1" dirty="0">
                <a:latin typeface="Courier New" pitchFamily="49" charset="0"/>
              </a:rPr>
              <a:t>The basic mode of operation is: </a:t>
            </a:r>
          </a:p>
          <a:p>
            <a:pPr marL="412750" indent="-412750">
              <a:lnSpc>
                <a:spcPct val="90000"/>
              </a:lnSpc>
            </a:pPr>
            <a:r>
              <a:rPr lang="en-US" altLang="ko-KR" sz="2000" b="1" dirty="0">
                <a:latin typeface="Courier New" pitchFamily="49" charset="0"/>
              </a:rPr>
              <a:t>Initialize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</a:rPr>
              <a:t>d</a:t>
            </a:r>
            <a:r>
              <a:rPr lang="en-US" altLang="ko-KR" sz="2000" b="1" dirty="0">
                <a:latin typeface="Courier New" pitchFamily="49" charset="0"/>
              </a:rPr>
              <a:t> and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</a:rPr>
              <a:t>pi</a:t>
            </a:r>
            <a:r>
              <a:rPr lang="en-US" altLang="ko-KR" sz="2000" b="1" dirty="0">
                <a:latin typeface="Courier New" pitchFamily="49" charset="0"/>
              </a:rPr>
              <a:t>, </a:t>
            </a:r>
          </a:p>
          <a:p>
            <a:pPr marL="412750" indent="-412750">
              <a:lnSpc>
                <a:spcPct val="90000"/>
              </a:lnSpc>
            </a:pPr>
            <a:r>
              <a:rPr lang="en-US" altLang="ko-KR" sz="2000" b="1" dirty="0">
                <a:latin typeface="Courier New" pitchFamily="49" charset="0"/>
              </a:rPr>
              <a:t>Set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altLang="ko-KR" sz="2000" b="1" dirty="0">
                <a:latin typeface="Courier New" pitchFamily="49" charset="0"/>
              </a:rPr>
              <a:t> to empty, </a:t>
            </a:r>
          </a:p>
          <a:p>
            <a:pPr marL="412750" indent="-412750">
              <a:lnSpc>
                <a:spcPct val="90000"/>
              </a:lnSpc>
            </a:pPr>
            <a:r>
              <a:rPr lang="en-US" altLang="ko-KR" sz="2000" b="1" dirty="0">
                <a:latin typeface="Courier New" pitchFamily="49" charset="0"/>
              </a:rPr>
              <a:t>While there are still vertices in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</a:rPr>
              <a:t>V-S</a:t>
            </a:r>
            <a:r>
              <a:rPr lang="en-US" altLang="ko-KR" sz="2000" b="1" dirty="0">
                <a:latin typeface="Courier New" pitchFamily="49" charset="0"/>
              </a:rPr>
              <a:t>, </a:t>
            </a:r>
          </a:p>
          <a:p>
            <a:pPr marL="828675" lvl="1" indent="-371475">
              <a:lnSpc>
                <a:spcPct val="90000"/>
              </a:lnSpc>
            </a:pPr>
            <a:r>
              <a:rPr lang="en-US" altLang="ko-KR" sz="1800" b="1" dirty="0">
                <a:latin typeface="Courier New" pitchFamily="49" charset="0"/>
              </a:rPr>
              <a:t>Sort the vertices in 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</a:rPr>
              <a:t>V-S</a:t>
            </a:r>
            <a:r>
              <a:rPr lang="en-US" altLang="ko-KR" sz="1800" b="1" dirty="0">
                <a:latin typeface="Courier New" pitchFamily="49" charset="0"/>
              </a:rPr>
              <a:t> according to the current best estimate of their distance from the source </a:t>
            </a:r>
          </a:p>
          <a:p>
            <a:pPr marL="828675" lvl="1" indent="-371475">
              <a:lnSpc>
                <a:spcPct val="90000"/>
              </a:lnSpc>
            </a:pPr>
            <a:r>
              <a:rPr lang="en-US" altLang="ko-KR" sz="1800" b="1" dirty="0">
                <a:latin typeface="Courier New" pitchFamily="49" charset="0"/>
              </a:rPr>
              <a:t>Add 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</a:rPr>
              <a:t>u</a:t>
            </a:r>
            <a:r>
              <a:rPr lang="en-US" altLang="ko-KR" sz="1800" b="1" dirty="0">
                <a:latin typeface="Courier New" pitchFamily="49" charset="0"/>
              </a:rPr>
              <a:t>, the closest vertex in 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</a:rPr>
              <a:t>V-S</a:t>
            </a:r>
            <a:r>
              <a:rPr lang="en-US" altLang="ko-KR" sz="1800" b="1" dirty="0">
                <a:latin typeface="Courier New" pitchFamily="49" charset="0"/>
              </a:rPr>
              <a:t>, to 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</a:rPr>
              <a:t>S</a:t>
            </a:r>
          </a:p>
          <a:p>
            <a:pPr marL="828675" lvl="1" indent="-371475">
              <a:lnSpc>
                <a:spcPct val="90000"/>
              </a:lnSpc>
            </a:pPr>
            <a:r>
              <a:rPr lang="en-US" altLang="ko-KR" sz="1800" b="1" dirty="0">
                <a:latin typeface="Courier New" pitchFamily="49" charset="0"/>
              </a:rPr>
              <a:t>Update the costs of all the vertices, 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altLang="ko-KR" sz="1800" b="1" dirty="0">
                <a:latin typeface="Courier New" pitchFamily="49" charset="0"/>
              </a:rPr>
              <a:t>, still in 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</a:rPr>
              <a:t>V-S</a:t>
            </a:r>
            <a:r>
              <a:rPr lang="en-US" altLang="ko-KR" sz="1800" b="1" dirty="0">
                <a:latin typeface="Courier New" pitchFamily="49" charset="0"/>
              </a:rPr>
              <a:t> and connected to 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</a:rPr>
              <a:t>u</a:t>
            </a:r>
            <a:r>
              <a:rPr lang="en-US" altLang="ko-KR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4621C98-2713-4D2E-844D-D9A0077C3730}" type="slidenum">
              <a:rPr lang="en-US" altLang="ko-KR"/>
              <a:pPr/>
              <a:t>82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30025909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0" dirty="0"/>
              <a:t>Implementation of Dijkstra’s Algorithm in C (1)</a:t>
            </a:r>
            <a:endParaRPr lang="ko-KR" altLang="en-US" spc="-100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5E1039A-A859-48A9-A368-B28CE91665CE}" type="slidenum">
              <a:rPr lang="en-US" altLang="ko-KR" smtClean="0"/>
              <a:pPr/>
              <a:t>83</a:t>
            </a:fld>
            <a:r>
              <a:rPr lang="en-US" altLang="ko-KR"/>
              <a:t> -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3581400"/>
            <a:ext cx="4024313" cy="2743200"/>
            <a:chOff x="242" y="864"/>
            <a:chExt cx="3206" cy="2160"/>
          </a:xfrm>
        </p:grpSpPr>
        <p:sp>
          <p:nvSpPr>
            <p:cNvPr id="272407" name="Arc 23"/>
            <p:cNvSpPr>
              <a:spLocks/>
            </p:cNvSpPr>
            <p:nvPr/>
          </p:nvSpPr>
          <p:spPr bwMode="auto">
            <a:xfrm>
              <a:off x="542" y="1776"/>
              <a:ext cx="218" cy="938"/>
            </a:xfrm>
            <a:custGeom>
              <a:avLst/>
              <a:gdLst>
                <a:gd name="G0" fmla="+- 21600 0 0"/>
                <a:gd name="G1" fmla="+- 19106 0 0"/>
                <a:gd name="G2" fmla="+- 21600 0 0"/>
                <a:gd name="T0" fmla="*/ 13711 w 21600"/>
                <a:gd name="T1" fmla="*/ 39214 h 39214"/>
                <a:gd name="T2" fmla="*/ 11525 w 21600"/>
                <a:gd name="T3" fmla="*/ 0 h 39214"/>
                <a:gd name="T4" fmla="*/ 21600 w 21600"/>
                <a:gd name="T5" fmla="*/ 19106 h 39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214" fill="none" extrusionOk="0">
                  <a:moveTo>
                    <a:pt x="13711" y="39213"/>
                  </a:moveTo>
                  <a:cubicBezTo>
                    <a:pt x="5440" y="35968"/>
                    <a:pt x="0" y="27990"/>
                    <a:pt x="0" y="19106"/>
                  </a:cubicBezTo>
                  <a:cubicBezTo>
                    <a:pt x="-1" y="11092"/>
                    <a:pt x="4436" y="3737"/>
                    <a:pt x="11524" y="-1"/>
                  </a:cubicBezTo>
                </a:path>
                <a:path w="21600" h="39214" stroke="0" extrusionOk="0">
                  <a:moveTo>
                    <a:pt x="13711" y="39213"/>
                  </a:moveTo>
                  <a:cubicBezTo>
                    <a:pt x="5440" y="35968"/>
                    <a:pt x="0" y="27990"/>
                    <a:pt x="0" y="19106"/>
                  </a:cubicBezTo>
                  <a:cubicBezTo>
                    <a:pt x="-1" y="11092"/>
                    <a:pt x="4436" y="3737"/>
                    <a:pt x="11524" y="-1"/>
                  </a:cubicBezTo>
                  <a:lnTo>
                    <a:pt x="21600" y="1910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20" y="1413"/>
              <a:ext cx="425" cy="412"/>
              <a:chOff x="1156" y="2404"/>
              <a:chExt cx="280" cy="280"/>
            </a:xfrm>
          </p:grpSpPr>
          <p:sp>
            <p:nvSpPr>
              <p:cNvPr id="272390" name="Oval 6"/>
              <p:cNvSpPr>
                <a:spLocks noChangeArrowheads="1"/>
              </p:cNvSpPr>
              <p:nvPr/>
            </p:nvSpPr>
            <p:spPr bwMode="auto">
              <a:xfrm>
                <a:off x="1156" y="240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272391" name="Rectangle 7"/>
              <p:cNvSpPr>
                <a:spLocks noChangeArrowheads="1"/>
              </p:cNvSpPr>
              <p:nvPr/>
            </p:nvSpPr>
            <p:spPr bwMode="auto">
              <a:xfrm>
                <a:off x="1233" y="2447"/>
                <a:ext cx="1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16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0</a:t>
                </a:r>
                <a:endParaRPr kumimoji="0" lang="en-US" altLang="ko-KR" sz="16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85" y="1413"/>
              <a:ext cx="425" cy="412"/>
              <a:chOff x="1924" y="2404"/>
              <a:chExt cx="280" cy="280"/>
            </a:xfrm>
          </p:grpSpPr>
          <p:sp>
            <p:nvSpPr>
              <p:cNvPr id="272393" name="Oval 9"/>
              <p:cNvSpPr>
                <a:spLocks noChangeArrowheads="1"/>
              </p:cNvSpPr>
              <p:nvPr/>
            </p:nvSpPr>
            <p:spPr bwMode="auto">
              <a:xfrm>
                <a:off x="1924" y="2404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272394" name="Rectangle 10"/>
              <p:cNvSpPr>
                <a:spLocks noChangeArrowheads="1"/>
              </p:cNvSpPr>
              <p:nvPr/>
            </p:nvSpPr>
            <p:spPr bwMode="auto">
              <a:xfrm>
                <a:off x="2006" y="2447"/>
                <a:ext cx="1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16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1</a:t>
                </a:r>
                <a:endParaRPr kumimoji="0" lang="en-US" altLang="ko-KR" sz="16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023" y="1413"/>
              <a:ext cx="425" cy="412"/>
              <a:chOff x="2740" y="2404"/>
              <a:chExt cx="280" cy="280"/>
            </a:xfrm>
          </p:grpSpPr>
          <p:sp>
            <p:nvSpPr>
              <p:cNvPr id="272396" name="Oval 12"/>
              <p:cNvSpPr>
                <a:spLocks noChangeArrowheads="1"/>
              </p:cNvSpPr>
              <p:nvPr/>
            </p:nvSpPr>
            <p:spPr bwMode="auto">
              <a:xfrm>
                <a:off x="2740" y="2404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272397" name="Rectangle 13"/>
              <p:cNvSpPr>
                <a:spLocks noChangeArrowheads="1"/>
              </p:cNvSpPr>
              <p:nvPr/>
            </p:nvSpPr>
            <p:spPr bwMode="auto">
              <a:xfrm>
                <a:off x="2816" y="2447"/>
                <a:ext cx="1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16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4</a:t>
                </a:r>
                <a:endParaRPr kumimoji="0" lang="en-US" altLang="ko-KR" sz="16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20" y="2612"/>
              <a:ext cx="425" cy="412"/>
              <a:chOff x="1156" y="3220"/>
              <a:chExt cx="280" cy="280"/>
            </a:xfrm>
          </p:grpSpPr>
          <p:sp>
            <p:nvSpPr>
              <p:cNvPr id="272399" name="Oval 15"/>
              <p:cNvSpPr>
                <a:spLocks noChangeArrowheads="1"/>
              </p:cNvSpPr>
              <p:nvPr/>
            </p:nvSpPr>
            <p:spPr bwMode="auto">
              <a:xfrm>
                <a:off x="1156" y="322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272400" name="Rectangle 16"/>
              <p:cNvSpPr>
                <a:spLocks noChangeArrowheads="1"/>
              </p:cNvSpPr>
              <p:nvPr/>
            </p:nvSpPr>
            <p:spPr bwMode="auto">
              <a:xfrm>
                <a:off x="1233" y="3263"/>
                <a:ext cx="156" cy="18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16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2</a:t>
                </a:r>
                <a:endParaRPr kumimoji="0" lang="en-US" altLang="ko-KR" sz="16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785" y="2612"/>
              <a:ext cx="425" cy="412"/>
              <a:chOff x="1924" y="3220"/>
              <a:chExt cx="280" cy="280"/>
            </a:xfrm>
          </p:grpSpPr>
          <p:sp>
            <p:nvSpPr>
              <p:cNvPr id="272402" name="Oval 18"/>
              <p:cNvSpPr>
                <a:spLocks noChangeArrowheads="1"/>
              </p:cNvSpPr>
              <p:nvPr/>
            </p:nvSpPr>
            <p:spPr bwMode="auto">
              <a:xfrm>
                <a:off x="1924" y="3220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272403" name="Rectangle 19"/>
              <p:cNvSpPr>
                <a:spLocks noChangeArrowheads="1"/>
              </p:cNvSpPr>
              <p:nvPr/>
            </p:nvSpPr>
            <p:spPr bwMode="auto">
              <a:xfrm>
                <a:off x="2001" y="3263"/>
                <a:ext cx="1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16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3</a:t>
                </a:r>
                <a:endParaRPr kumimoji="0" lang="en-US" altLang="ko-KR" sz="16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023" y="2612"/>
              <a:ext cx="425" cy="412"/>
              <a:chOff x="2740" y="3220"/>
              <a:chExt cx="280" cy="280"/>
            </a:xfrm>
          </p:grpSpPr>
          <p:sp>
            <p:nvSpPr>
              <p:cNvPr id="272405" name="Oval 21"/>
              <p:cNvSpPr>
                <a:spLocks noChangeArrowheads="1"/>
              </p:cNvSpPr>
              <p:nvPr/>
            </p:nvSpPr>
            <p:spPr bwMode="auto">
              <a:xfrm>
                <a:off x="2740" y="3220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272406" name="Rectangle 22"/>
              <p:cNvSpPr>
                <a:spLocks noChangeArrowheads="1"/>
              </p:cNvSpPr>
              <p:nvPr/>
            </p:nvSpPr>
            <p:spPr bwMode="auto">
              <a:xfrm>
                <a:off x="2816" y="3263"/>
                <a:ext cx="1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16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5</a:t>
                </a:r>
                <a:endParaRPr kumimoji="0" lang="en-US" altLang="ko-KR" sz="16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sp>
          <p:nvSpPr>
            <p:cNvPr id="272408" name="Arc 24"/>
            <p:cNvSpPr>
              <a:spLocks/>
            </p:cNvSpPr>
            <p:nvPr/>
          </p:nvSpPr>
          <p:spPr bwMode="auto">
            <a:xfrm rot="10800000">
              <a:off x="999" y="1650"/>
              <a:ext cx="124" cy="998"/>
            </a:xfrm>
            <a:custGeom>
              <a:avLst/>
              <a:gdLst>
                <a:gd name="G0" fmla="+- 21600 0 0"/>
                <a:gd name="G1" fmla="+- 21577 0 0"/>
                <a:gd name="G2" fmla="+- 21600 0 0"/>
                <a:gd name="T0" fmla="*/ 13711 w 21600"/>
                <a:gd name="T1" fmla="*/ 41685 h 41685"/>
                <a:gd name="T2" fmla="*/ 20609 w 21600"/>
                <a:gd name="T3" fmla="*/ 0 h 41685"/>
                <a:gd name="T4" fmla="*/ 21600 w 21600"/>
                <a:gd name="T5" fmla="*/ 21577 h 4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85" fill="none" extrusionOk="0">
                  <a:moveTo>
                    <a:pt x="13711" y="41684"/>
                  </a:moveTo>
                  <a:cubicBezTo>
                    <a:pt x="5440" y="38439"/>
                    <a:pt x="0" y="30461"/>
                    <a:pt x="0" y="21577"/>
                  </a:cubicBezTo>
                  <a:cubicBezTo>
                    <a:pt x="-1" y="10032"/>
                    <a:pt x="9077" y="529"/>
                    <a:pt x="20608" y="-1"/>
                  </a:cubicBezTo>
                </a:path>
                <a:path w="21600" h="41685" stroke="0" extrusionOk="0">
                  <a:moveTo>
                    <a:pt x="13711" y="41684"/>
                  </a:moveTo>
                  <a:cubicBezTo>
                    <a:pt x="5440" y="38439"/>
                    <a:pt x="0" y="30461"/>
                    <a:pt x="0" y="21577"/>
                  </a:cubicBezTo>
                  <a:cubicBezTo>
                    <a:pt x="-1" y="10032"/>
                    <a:pt x="9077" y="529"/>
                    <a:pt x="20608" y="-1"/>
                  </a:cubicBezTo>
                  <a:lnTo>
                    <a:pt x="21600" y="215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09" name="Line 25"/>
            <p:cNvSpPr>
              <a:spLocks noChangeShapeType="1"/>
            </p:cNvSpPr>
            <p:nvPr/>
          </p:nvSpPr>
          <p:spPr bwMode="auto">
            <a:xfrm>
              <a:off x="1051" y="1619"/>
              <a:ext cx="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10" name="Line 26"/>
            <p:cNvSpPr>
              <a:spLocks noChangeShapeType="1"/>
            </p:cNvSpPr>
            <p:nvPr/>
          </p:nvSpPr>
          <p:spPr bwMode="auto">
            <a:xfrm>
              <a:off x="2216" y="1619"/>
              <a:ext cx="8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11" name="Line 27"/>
            <p:cNvSpPr>
              <a:spLocks noChangeShapeType="1"/>
            </p:cNvSpPr>
            <p:nvPr/>
          </p:nvSpPr>
          <p:spPr bwMode="auto">
            <a:xfrm>
              <a:off x="1051" y="2818"/>
              <a:ext cx="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12" name="Line 28"/>
            <p:cNvSpPr>
              <a:spLocks noChangeShapeType="1"/>
            </p:cNvSpPr>
            <p:nvPr/>
          </p:nvSpPr>
          <p:spPr bwMode="auto">
            <a:xfrm>
              <a:off x="2216" y="2818"/>
              <a:ext cx="8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13" name="Line 29"/>
            <p:cNvSpPr>
              <a:spLocks noChangeShapeType="1"/>
            </p:cNvSpPr>
            <p:nvPr/>
          </p:nvSpPr>
          <p:spPr bwMode="auto">
            <a:xfrm flipV="1">
              <a:off x="1997" y="1831"/>
              <a:ext cx="0" cy="7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14" name="Arc 30"/>
            <p:cNvSpPr>
              <a:spLocks/>
            </p:cNvSpPr>
            <p:nvPr/>
          </p:nvSpPr>
          <p:spPr bwMode="auto">
            <a:xfrm>
              <a:off x="926" y="1056"/>
              <a:ext cx="2186" cy="672"/>
            </a:xfrm>
            <a:custGeom>
              <a:avLst/>
              <a:gdLst>
                <a:gd name="G0" fmla="+- 19662 0 0"/>
                <a:gd name="G1" fmla="+- 21600 0 0"/>
                <a:gd name="G2" fmla="+- 21600 0 0"/>
                <a:gd name="T0" fmla="*/ 0 w 39122"/>
                <a:gd name="T1" fmla="*/ 12658 h 21600"/>
                <a:gd name="T2" fmla="*/ 39122 w 39122"/>
                <a:gd name="T3" fmla="*/ 12227 h 21600"/>
                <a:gd name="T4" fmla="*/ 19662 w 3912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122" h="21600" fill="none" extrusionOk="0">
                  <a:moveTo>
                    <a:pt x="-1" y="12657"/>
                  </a:moveTo>
                  <a:cubicBezTo>
                    <a:pt x="3505" y="4948"/>
                    <a:pt x="11193" y="-1"/>
                    <a:pt x="19662" y="0"/>
                  </a:cubicBezTo>
                  <a:cubicBezTo>
                    <a:pt x="27958" y="0"/>
                    <a:pt x="35522" y="4752"/>
                    <a:pt x="39122" y="12226"/>
                  </a:cubicBezTo>
                </a:path>
                <a:path w="39122" h="21600" stroke="0" extrusionOk="0">
                  <a:moveTo>
                    <a:pt x="-1" y="12657"/>
                  </a:moveTo>
                  <a:cubicBezTo>
                    <a:pt x="3505" y="4948"/>
                    <a:pt x="11193" y="-1"/>
                    <a:pt x="19662" y="0"/>
                  </a:cubicBezTo>
                  <a:cubicBezTo>
                    <a:pt x="27958" y="0"/>
                    <a:pt x="35522" y="4752"/>
                    <a:pt x="39122" y="12226"/>
                  </a:cubicBezTo>
                  <a:lnTo>
                    <a:pt x="19662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15" name="Line 31"/>
            <p:cNvSpPr>
              <a:spLocks noChangeShapeType="1"/>
            </p:cNvSpPr>
            <p:nvPr/>
          </p:nvSpPr>
          <p:spPr bwMode="auto">
            <a:xfrm flipH="1">
              <a:off x="1048" y="1760"/>
              <a:ext cx="804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16" name="Line 32"/>
            <p:cNvSpPr>
              <a:spLocks noChangeShapeType="1"/>
            </p:cNvSpPr>
            <p:nvPr/>
          </p:nvSpPr>
          <p:spPr bwMode="auto">
            <a:xfrm flipV="1">
              <a:off x="2143" y="1760"/>
              <a:ext cx="874" cy="8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17" name="Line 33"/>
            <p:cNvSpPr>
              <a:spLocks noChangeShapeType="1"/>
            </p:cNvSpPr>
            <p:nvPr/>
          </p:nvSpPr>
          <p:spPr bwMode="auto">
            <a:xfrm flipV="1">
              <a:off x="2216" y="1831"/>
              <a:ext cx="874" cy="8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272418" name="Rectangle 34"/>
            <p:cNvSpPr>
              <a:spLocks noChangeArrowheads="1"/>
            </p:cNvSpPr>
            <p:nvPr/>
          </p:nvSpPr>
          <p:spPr bwMode="auto">
            <a:xfrm>
              <a:off x="242" y="2204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20</a:t>
              </a:r>
            </a:p>
          </p:txBody>
        </p:sp>
        <p:sp>
          <p:nvSpPr>
            <p:cNvPr id="272419" name="Rectangle 35"/>
            <p:cNvSpPr>
              <a:spLocks noChangeArrowheads="1"/>
            </p:cNvSpPr>
            <p:nvPr/>
          </p:nvSpPr>
          <p:spPr bwMode="auto">
            <a:xfrm>
              <a:off x="836" y="2063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10</a:t>
              </a:r>
            </a:p>
          </p:txBody>
        </p:sp>
        <p:sp>
          <p:nvSpPr>
            <p:cNvPr id="272420" name="Rectangle 36"/>
            <p:cNvSpPr>
              <a:spLocks noChangeArrowheads="1"/>
            </p:cNvSpPr>
            <p:nvPr/>
          </p:nvSpPr>
          <p:spPr bwMode="auto">
            <a:xfrm>
              <a:off x="1274" y="1922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15</a:t>
              </a:r>
            </a:p>
          </p:txBody>
        </p:sp>
        <p:sp>
          <p:nvSpPr>
            <p:cNvPr id="272421" name="Rectangle 37"/>
            <p:cNvSpPr>
              <a:spLocks noChangeArrowheads="1"/>
            </p:cNvSpPr>
            <p:nvPr/>
          </p:nvSpPr>
          <p:spPr bwMode="auto">
            <a:xfrm>
              <a:off x="1214" y="1392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50</a:t>
              </a:r>
            </a:p>
          </p:txBody>
        </p:sp>
        <p:sp>
          <p:nvSpPr>
            <p:cNvPr id="272422" name="Rectangle 38"/>
            <p:cNvSpPr>
              <a:spLocks noChangeArrowheads="1"/>
            </p:cNvSpPr>
            <p:nvPr/>
          </p:nvSpPr>
          <p:spPr bwMode="auto">
            <a:xfrm>
              <a:off x="1753" y="864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45</a:t>
              </a:r>
            </a:p>
          </p:txBody>
        </p:sp>
        <p:sp>
          <p:nvSpPr>
            <p:cNvPr id="272423" name="Rectangle 39"/>
            <p:cNvSpPr>
              <a:spLocks noChangeArrowheads="1"/>
            </p:cNvSpPr>
            <p:nvPr/>
          </p:nvSpPr>
          <p:spPr bwMode="auto">
            <a:xfrm>
              <a:off x="2375" y="1392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10</a:t>
              </a:r>
            </a:p>
          </p:txBody>
        </p:sp>
        <p:sp>
          <p:nvSpPr>
            <p:cNvPr id="272424" name="Rectangle 40"/>
            <p:cNvSpPr>
              <a:spLocks noChangeArrowheads="1"/>
            </p:cNvSpPr>
            <p:nvPr/>
          </p:nvSpPr>
          <p:spPr bwMode="auto">
            <a:xfrm>
              <a:off x="2318" y="2017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35</a:t>
              </a:r>
            </a:p>
          </p:txBody>
        </p:sp>
        <p:sp>
          <p:nvSpPr>
            <p:cNvPr id="272425" name="Rectangle 41"/>
            <p:cNvSpPr>
              <a:spLocks noChangeArrowheads="1"/>
            </p:cNvSpPr>
            <p:nvPr/>
          </p:nvSpPr>
          <p:spPr bwMode="auto">
            <a:xfrm>
              <a:off x="2655" y="2160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30</a:t>
              </a:r>
            </a:p>
          </p:txBody>
        </p:sp>
        <p:sp>
          <p:nvSpPr>
            <p:cNvPr id="272426" name="Rectangle 42"/>
            <p:cNvSpPr>
              <a:spLocks noChangeArrowheads="1"/>
            </p:cNvSpPr>
            <p:nvPr/>
          </p:nvSpPr>
          <p:spPr bwMode="auto">
            <a:xfrm>
              <a:off x="2547" y="2557"/>
              <a:ext cx="24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  <p:sp>
          <p:nvSpPr>
            <p:cNvPr id="272427" name="Rectangle 43"/>
            <p:cNvSpPr>
              <a:spLocks noChangeArrowheads="1"/>
            </p:cNvSpPr>
            <p:nvPr/>
          </p:nvSpPr>
          <p:spPr bwMode="auto">
            <a:xfrm>
              <a:off x="1274" y="2557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15</a:t>
              </a:r>
            </a:p>
          </p:txBody>
        </p:sp>
        <p:sp>
          <p:nvSpPr>
            <p:cNvPr id="272428" name="Rectangle 44"/>
            <p:cNvSpPr>
              <a:spLocks noChangeArrowheads="1"/>
            </p:cNvSpPr>
            <p:nvPr/>
          </p:nvSpPr>
          <p:spPr bwMode="auto">
            <a:xfrm>
              <a:off x="1696" y="2133"/>
              <a:ext cx="32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20</a:t>
              </a:r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621323" y="879231"/>
            <a:ext cx="8167077" cy="552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accent6"/>
                </a:solidFill>
                <a:latin typeface="Consolas" pitchFamily="49" charset="0"/>
                <a:ea typeface="+mn-ea"/>
                <a:cs typeface="+mn-cs"/>
              </a:defRPr>
            </a:lvl1pPr>
            <a:lvl2pPr marL="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Consolas" pitchFamily="49" charset="0"/>
                <a:ea typeface="+mn-ea"/>
              </a:defRPr>
            </a:lvl2pPr>
            <a:lvl3pPr marL="5364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"/>
              <a:defRPr kumimoji="1" sz="1800">
                <a:solidFill>
                  <a:schemeClr val="tx1"/>
                </a:solidFill>
                <a:latin typeface="Consolas" pitchFamily="49" charset="0"/>
                <a:ea typeface="+mn-ea"/>
              </a:defRPr>
            </a:lvl3pPr>
            <a:lvl4pPr marL="17145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4pPr>
            <a:lvl5pPr marL="21717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5pPr>
            <a:lvl6pPr marL="2552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</a:t>
            </a:r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define MAX_VERTICES 6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cost[][MAX_VERTICES] =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{{   0,   50,   10, 1000,   45, 1000},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{1000,    0,   15, 1000,   10, 1000},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{  20, 1000,    0,   15, 1000, 1000},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{1000,   20, 1000,    0,   35, 1000},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{1000, 1000,   30, 1000,    0, 1000},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{1000, 1000, 1000,    3, 1000,    0}};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distance[MAX_VERTICES];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short </a:t>
            </a:r>
            <a:r>
              <a:rPr lang="en-US" altLang="ko-KR" sz="1800" b="1" kern="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found[MAX_VERTICES];</a:t>
            </a:r>
            <a:endParaRPr lang="en-US" altLang="ko-KR" sz="1800" b="1" kern="0" dirty="0">
              <a:latin typeface="Courier New" pitchFamily="49" charset="0"/>
              <a:ea typeface="바탕" pitchFamily="18" charset="-127"/>
            </a:endParaRPr>
          </a:p>
          <a:p>
            <a:r>
              <a:rPr lang="en-US" altLang="ko-KR" sz="1800" b="1" kern="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ko-KR" sz="1800" b="1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n = MAX_VERTICES;</a:t>
            </a:r>
            <a:r>
              <a:rPr lang="en-US" altLang="ko-KR" sz="1800" b="1" kern="0" dirty="0">
                <a:latin typeface="Courier New" pitchFamily="49" charset="0"/>
              </a:rPr>
              <a:t> </a:t>
            </a:r>
            <a:endParaRPr lang="ko-KR" altLang="en-US" sz="1800" b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4194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0" dirty="0"/>
              <a:t>Implementation of Dijkstra’s Algorithm in C (2)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BCC0618-F53C-4E95-AC2F-3C42A3679BB0}" type="slidenum">
              <a:rPr lang="en-US" altLang="ko-KR" smtClean="0"/>
              <a:pPr/>
              <a:t>84</a:t>
            </a:fld>
            <a:r>
              <a:rPr lang="en-US" altLang="ko-KR"/>
              <a:t> -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21323" y="879231"/>
            <a:ext cx="8167077" cy="552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accent6"/>
                </a:solidFill>
                <a:latin typeface="Consolas" pitchFamily="49" charset="0"/>
                <a:ea typeface="+mn-ea"/>
                <a:cs typeface="+mn-cs"/>
              </a:defRPr>
            </a:lvl1pPr>
            <a:lvl2pPr marL="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Consolas" pitchFamily="49" charset="0"/>
                <a:ea typeface="+mn-ea"/>
              </a:defRPr>
            </a:lvl2pPr>
            <a:lvl3pPr marL="5364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"/>
              <a:defRPr kumimoji="1" sz="1800">
                <a:solidFill>
                  <a:schemeClr val="tx1"/>
                </a:solidFill>
                <a:latin typeface="Consolas" pitchFamily="49" charset="0"/>
                <a:ea typeface="+mn-ea"/>
              </a:defRPr>
            </a:lvl3pPr>
            <a:lvl4pPr marL="17145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4pPr>
            <a:lvl5pPr marL="21717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5pPr>
            <a:lvl6pPr marL="2552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void shortestPath(int v, int cost[][MAX_VERTICES],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int distance[], int n, short int found[]) </a:t>
            </a: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int i, u, w;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for (i = 0; i &lt; n; i++) {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found[i] = FALSE;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distance[i] = cost[v][i];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}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found[v] = TRUE;   distance[v] = 0;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for (i = 0; i &lt; n-2; i++) {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u = choose(distance, n, found);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found[u] = TRUE;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for (w = 0; w &lt; n; w++)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  if (!found[w])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     if (distance[u]+cost[u][w] &lt; distance[w])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            distance[w] = distance[u]+cost[u][w];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} /* for i */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altLang="ko-KR" sz="1800" b="1" kern="0">
                <a:latin typeface="Courier New" pitchFamily="49" charset="0"/>
              </a:rPr>
              <a:t> </a:t>
            </a:r>
            <a:endParaRPr lang="ko-KR" altLang="en-US" sz="1800" b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876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0" dirty="0"/>
              <a:t>Implementation of Dijkstra’s Algorithm in C (3)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6459917-4AD4-4A18-8198-AAF55AF66FFB}" type="slidenum">
              <a:rPr lang="en-US" altLang="ko-KR" smtClean="0"/>
              <a:pPr/>
              <a:t>85</a:t>
            </a:fld>
            <a:r>
              <a:rPr lang="en-US" altLang="ko-KR"/>
              <a:t> -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21323" y="879231"/>
            <a:ext cx="8167077" cy="552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accent6"/>
                </a:solidFill>
                <a:latin typeface="Consolas" pitchFamily="49" charset="0"/>
                <a:ea typeface="+mn-ea"/>
                <a:cs typeface="+mn-cs"/>
              </a:defRPr>
            </a:lvl1pPr>
            <a:lvl2pPr marL="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Consolas" pitchFamily="49" charset="0"/>
                <a:ea typeface="+mn-ea"/>
              </a:defRPr>
            </a:lvl2pPr>
            <a:lvl3pPr marL="5364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"/>
              <a:defRPr kumimoji="1" sz="1800">
                <a:solidFill>
                  <a:schemeClr val="tx1"/>
                </a:solidFill>
                <a:latin typeface="Consolas" pitchFamily="49" charset="0"/>
                <a:ea typeface="+mn-ea"/>
              </a:defRPr>
            </a:lvl3pPr>
            <a:lvl4pPr marL="17145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4pPr>
            <a:lvl5pPr marL="21717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600">
                <a:solidFill>
                  <a:schemeClr val="tx1"/>
                </a:solidFill>
                <a:latin typeface="Consolas" pitchFamily="49" charset="0"/>
                <a:ea typeface="+mn-ea"/>
              </a:defRPr>
            </a:lvl5pPr>
            <a:lvl6pPr marL="2552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 choose(int distance[], int n, int found[]) </a:t>
            </a:r>
          </a:p>
          <a:p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/* find smallest distance not yet checked */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int i, min, minpos;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min = INT_MAX;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minpos = -1;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for (i = 0; i &lt; n; i++)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if (distance[i] &lt; min &amp;&amp; !found[i]) {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 min = distance[i];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 minpos = i;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}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pPr algn="just"/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return minpos;</a:t>
            </a:r>
            <a:endParaRPr lang="en-US" altLang="ko-KR" sz="1800" b="1" kern="0">
              <a:latin typeface="Courier New" pitchFamily="49" charset="0"/>
              <a:ea typeface="바탕" pitchFamily="18" charset="-127"/>
            </a:endParaRPr>
          </a:p>
          <a:p>
            <a:r>
              <a:rPr lang="en-US" altLang="ko-KR" sz="1800" b="1" ker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altLang="ko-KR" sz="1800" b="1" kern="0">
                <a:latin typeface="Courier New" pitchFamily="49" charset="0"/>
                <a:ea typeface="바탕" pitchFamily="18" charset="-127"/>
              </a:rPr>
              <a:t> </a:t>
            </a:r>
            <a:endParaRPr lang="ko-KR" altLang="en-US" sz="1800" b="1" kern="0" dirty="0">
              <a:latin typeface="Courier New" pitchFamily="49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108840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15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</a:rPr>
              <a:t>Dijkstra’s Algorithm Example 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853F6F97-C06E-488C-930B-3D634CE3C26C}" type="slidenum">
              <a:rPr lang="en-US" altLang="ko-KR"/>
              <a:pPr/>
              <a:t>86</a:t>
            </a:fld>
            <a:r>
              <a:rPr lang="en-US" altLang="ko-KR"/>
              <a:t> -</a:t>
            </a:r>
          </a:p>
        </p:txBody>
      </p:sp>
      <p:grpSp>
        <p:nvGrpSpPr>
          <p:cNvPr id="62" name="Group 2"/>
          <p:cNvGrpSpPr>
            <a:grpSpLocks/>
          </p:cNvGrpSpPr>
          <p:nvPr/>
        </p:nvGrpSpPr>
        <p:grpSpPr bwMode="auto">
          <a:xfrm>
            <a:off x="323850" y="1700213"/>
            <a:ext cx="4386263" cy="2940050"/>
            <a:chOff x="-22" y="945"/>
            <a:chExt cx="3203" cy="2160"/>
          </a:xfrm>
        </p:grpSpPr>
        <p:grpSp>
          <p:nvGrpSpPr>
            <p:cNvPr id="63" name="Group 3"/>
            <p:cNvGrpSpPr>
              <a:grpSpLocks/>
            </p:cNvGrpSpPr>
            <p:nvPr/>
          </p:nvGrpSpPr>
          <p:grpSpPr bwMode="auto">
            <a:xfrm>
              <a:off x="353" y="1494"/>
              <a:ext cx="425" cy="412"/>
              <a:chOff x="1156" y="2404"/>
              <a:chExt cx="280" cy="280"/>
            </a:xfrm>
          </p:grpSpPr>
          <p:sp>
            <p:nvSpPr>
              <p:cNvPr id="101" name="Oval 4"/>
              <p:cNvSpPr>
                <a:spLocks noChangeArrowheads="1"/>
              </p:cNvSpPr>
              <p:nvPr/>
            </p:nvSpPr>
            <p:spPr bwMode="auto">
              <a:xfrm>
                <a:off x="1156" y="2404"/>
                <a:ext cx="280" cy="2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102" name="Rectangle 5"/>
              <p:cNvSpPr>
                <a:spLocks noChangeArrowheads="1"/>
              </p:cNvSpPr>
              <p:nvPr/>
            </p:nvSpPr>
            <p:spPr bwMode="auto">
              <a:xfrm>
                <a:off x="1236" y="2447"/>
                <a:ext cx="157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 dirty="0">
                    <a:latin typeface="Consolas" pitchFamily="49" charset="0"/>
                    <a:ea typeface="돋움" pitchFamily="50" charset="-127"/>
                  </a:rPr>
                  <a:t>0</a:t>
                </a:r>
                <a:endParaRPr kumimoji="0" lang="en-US" altLang="ko-KR" sz="2000" baseline="-25000" dirty="0"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64" name="Group 6"/>
            <p:cNvGrpSpPr>
              <a:grpSpLocks/>
            </p:cNvGrpSpPr>
            <p:nvPr/>
          </p:nvGrpSpPr>
          <p:grpSpPr bwMode="auto">
            <a:xfrm>
              <a:off x="1518" y="1494"/>
              <a:ext cx="425" cy="412"/>
              <a:chOff x="1924" y="2404"/>
              <a:chExt cx="280" cy="280"/>
            </a:xfrm>
          </p:grpSpPr>
          <p:sp>
            <p:nvSpPr>
              <p:cNvPr id="99" name="Oval 7"/>
              <p:cNvSpPr>
                <a:spLocks noChangeArrowheads="1"/>
              </p:cNvSpPr>
              <p:nvPr/>
            </p:nvSpPr>
            <p:spPr bwMode="auto">
              <a:xfrm>
                <a:off x="1924" y="2404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100" name="Rectangle 8"/>
              <p:cNvSpPr>
                <a:spLocks noChangeArrowheads="1"/>
              </p:cNvSpPr>
              <p:nvPr/>
            </p:nvSpPr>
            <p:spPr bwMode="auto">
              <a:xfrm>
                <a:off x="2008" y="2447"/>
                <a:ext cx="157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1</a:t>
                </a:r>
                <a:endParaRPr kumimoji="0" lang="en-US" altLang="ko-KR" sz="20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65" name="Group 9"/>
            <p:cNvGrpSpPr>
              <a:grpSpLocks/>
            </p:cNvGrpSpPr>
            <p:nvPr/>
          </p:nvGrpSpPr>
          <p:grpSpPr bwMode="auto">
            <a:xfrm>
              <a:off x="2756" y="1494"/>
              <a:ext cx="425" cy="412"/>
              <a:chOff x="2740" y="2404"/>
              <a:chExt cx="280" cy="280"/>
            </a:xfrm>
          </p:grpSpPr>
          <p:sp>
            <p:nvSpPr>
              <p:cNvPr id="97" name="Oval 10"/>
              <p:cNvSpPr>
                <a:spLocks noChangeArrowheads="1"/>
              </p:cNvSpPr>
              <p:nvPr/>
            </p:nvSpPr>
            <p:spPr bwMode="auto">
              <a:xfrm>
                <a:off x="2740" y="2404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2817" y="2447"/>
                <a:ext cx="157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4</a:t>
                </a:r>
                <a:endParaRPr kumimoji="0" lang="en-US" altLang="ko-KR" sz="20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66" name="Group 12"/>
            <p:cNvGrpSpPr>
              <a:grpSpLocks/>
            </p:cNvGrpSpPr>
            <p:nvPr/>
          </p:nvGrpSpPr>
          <p:grpSpPr bwMode="auto">
            <a:xfrm>
              <a:off x="353" y="2693"/>
              <a:ext cx="425" cy="412"/>
              <a:chOff x="1156" y="3220"/>
              <a:chExt cx="280" cy="280"/>
            </a:xfrm>
          </p:grpSpPr>
          <p:sp>
            <p:nvSpPr>
              <p:cNvPr id="95" name="Oval 13"/>
              <p:cNvSpPr>
                <a:spLocks noChangeArrowheads="1"/>
              </p:cNvSpPr>
              <p:nvPr/>
            </p:nvSpPr>
            <p:spPr bwMode="auto">
              <a:xfrm>
                <a:off x="1156" y="3220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96" name="Rectangle 14"/>
              <p:cNvSpPr>
                <a:spLocks noChangeArrowheads="1"/>
              </p:cNvSpPr>
              <p:nvPr/>
            </p:nvSpPr>
            <p:spPr bwMode="auto">
              <a:xfrm>
                <a:off x="1236" y="3263"/>
                <a:ext cx="157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2</a:t>
                </a:r>
                <a:endParaRPr kumimoji="0" lang="en-US" altLang="ko-KR" sz="20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67" name="Group 15"/>
            <p:cNvGrpSpPr>
              <a:grpSpLocks/>
            </p:cNvGrpSpPr>
            <p:nvPr/>
          </p:nvGrpSpPr>
          <p:grpSpPr bwMode="auto">
            <a:xfrm>
              <a:off x="1518" y="2693"/>
              <a:ext cx="425" cy="412"/>
              <a:chOff x="1924" y="3220"/>
              <a:chExt cx="280" cy="280"/>
            </a:xfrm>
          </p:grpSpPr>
          <p:sp>
            <p:nvSpPr>
              <p:cNvPr id="93" name="Oval 16"/>
              <p:cNvSpPr>
                <a:spLocks noChangeArrowheads="1"/>
              </p:cNvSpPr>
              <p:nvPr/>
            </p:nvSpPr>
            <p:spPr bwMode="auto">
              <a:xfrm>
                <a:off x="1924" y="3220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94" name="Rectangle 17"/>
              <p:cNvSpPr>
                <a:spLocks noChangeArrowheads="1"/>
              </p:cNvSpPr>
              <p:nvPr/>
            </p:nvSpPr>
            <p:spPr bwMode="auto">
              <a:xfrm>
                <a:off x="2003" y="3263"/>
                <a:ext cx="157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3</a:t>
                </a:r>
                <a:endParaRPr kumimoji="0" lang="en-US" altLang="ko-KR" sz="20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2756" y="2693"/>
              <a:ext cx="425" cy="412"/>
              <a:chOff x="2740" y="3220"/>
              <a:chExt cx="280" cy="280"/>
            </a:xfrm>
          </p:grpSpPr>
          <p:sp>
            <p:nvSpPr>
              <p:cNvPr id="91" name="Oval 19"/>
              <p:cNvSpPr>
                <a:spLocks noChangeArrowheads="1"/>
              </p:cNvSpPr>
              <p:nvPr/>
            </p:nvSpPr>
            <p:spPr bwMode="auto">
              <a:xfrm>
                <a:off x="2740" y="3220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92" name="Rectangle 20"/>
              <p:cNvSpPr>
                <a:spLocks noChangeArrowheads="1"/>
              </p:cNvSpPr>
              <p:nvPr/>
            </p:nvSpPr>
            <p:spPr bwMode="auto">
              <a:xfrm>
                <a:off x="2817" y="3263"/>
                <a:ext cx="157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</a:rPr>
                  <a:t>5</a:t>
                </a:r>
                <a:endParaRPr kumimoji="0" lang="en-US" altLang="ko-KR" sz="2000" baseline="-25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endParaRPr>
              </a:p>
            </p:txBody>
          </p:sp>
        </p:grpSp>
        <p:sp>
          <p:nvSpPr>
            <p:cNvPr id="69" name="Arc 21"/>
            <p:cNvSpPr>
              <a:spLocks/>
            </p:cNvSpPr>
            <p:nvPr/>
          </p:nvSpPr>
          <p:spPr bwMode="auto">
            <a:xfrm>
              <a:off x="249" y="1811"/>
              <a:ext cx="218" cy="938"/>
            </a:xfrm>
            <a:custGeom>
              <a:avLst/>
              <a:gdLst>
                <a:gd name="G0" fmla="+- 21600 0 0"/>
                <a:gd name="G1" fmla="+- 19106 0 0"/>
                <a:gd name="G2" fmla="+- 21600 0 0"/>
                <a:gd name="T0" fmla="*/ 13711 w 21600"/>
                <a:gd name="T1" fmla="*/ 39214 h 39214"/>
                <a:gd name="T2" fmla="*/ 11525 w 21600"/>
                <a:gd name="T3" fmla="*/ 0 h 39214"/>
                <a:gd name="T4" fmla="*/ 21600 w 21600"/>
                <a:gd name="T5" fmla="*/ 19106 h 39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214" fill="none" extrusionOk="0">
                  <a:moveTo>
                    <a:pt x="13711" y="39213"/>
                  </a:moveTo>
                  <a:cubicBezTo>
                    <a:pt x="5440" y="35968"/>
                    <a:pt x="0" y="27990"/>
                    <a:pt x="0" y="19106"/>
                  </a:cubicBezTo>
                  <a:cubicBezTo>
                    <a:pt x="-1" y="11092"/>
                    <a:pt x="4436" y="3737"/>
                    <a:pt x="11524" y="-1"/>
                  </a:cubicBezTo>
                </a:path>
                <a:path w="21600" h="39214" stroke="0" extrusionOk="0">
                  <a:moveTo>
                    <a:pt x="13711" y="39213"/>
                  </a:moveTo>
                  <a:cubicBezTo>
                    <a:pt x="5440" y="35968"/>
                    <a:pt x="0" y="27990"/>
                    <a:pt x="0" y="19106"/>
                  </a:cubicBezTo>
                  <a:cubicBezTo>
                    <a:pt x="-1" y="11092"/>
                    <a:pt x="4436" y="3737"/>
                    <a:pt x="11524" y="-1"/>
                  </a:cubicBezTo>
                  <a:lnTo>
                    <a:pt x="21600" y="1910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0" name="Arc 22"/>
            <p:cNvSpPr>
              <a:spLocks/>
            </p:cNvSpPr>
            <p:nvPr/>
          </p:nvSpPr>
          <p:spPr bwMode="auto">
            <a:xfrm rot="10800000">
              <a:off x="732" y="1731"/>
              <a:ext cx="124" cy="998"/>
            </a:xfrm>
            <a:custGeom>
              <a:avLst/>
              <a:gdLst>
                <a:gd name="G0" fmla="+- 21600 0 0"/>
                <a:gd name="G1" fmla="+- 21577 0 0"/>
                <a:gd name="G2" fmla="+- 21600 0 0"/>
                <a:gd name="T0" fmla="*/ 13711 w 21600"/>
                <a:gd name="T1" fmla="*/ 41685 h 41685"/>
                <a:gd name="T2" fmla="*/ 20609 w 21600"/>
                <a:gd name="T3" fmla="*/ 0 h 41685"/>
                <a:gd name="T4" fmla="*/ 21600 w 21600"/>
                <a:gd name="T5" fmla="*/ 21577 h 4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85" fill="none" extrusionOk="0">
                  <a:moveTo>
                    <a:pt x="13711" y="41684"/>
                  </a:moveTo>
                  <a:cubicBezTo>
                    <a:pt x="5440" y="38439"/>
                    <a:pt x="0" y="30461"/>
                    <a:pt x="0" y="21577"/>
                  </a:cubicBezTo>
                  <a:cubicBezTo>
                    <a:pt x="-1" y="10032"/>
                    <a:pt x="9077" y="529"/>
                    <a:pt x="20608" y="-1"/>
                  </a:cubicBezTo>
                </a:path>
                <a:path w="21600" h="41685" stroke="0" extrusionOk="0">
                  <a:moveTo>
                    <a:pt x="13711" y="41684"/>
                  </a:moveTo>
                  <a:cubicBezTo>
                    <a:pt x="5440" y="38439"/>
                    <a:pt x="0" y="30461"/>
                    <a:pt x="0" y="21577"/>
                  </a:cubicBezTo>
                  <a:cubicBezTo>
                    <a:pt x="-1" y="10032"/>
                    <a:pt x="9077" y="529"/>
                    <a:pt x="20608" y="-1"/>
                  </a:cubicBezTo>
                  <a:lnTo>
                    <a:pt x="21600" y="215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784" y="1700"/>
              <a:ext cx="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1949" y="1700"/>
              <a:ext cx="8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784" y="2899"/>
              <a:ext cx="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1949" y="2899"/>
              <a:ext cx="8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 flipV="1">
              <a:off x="1730" y="1912"/>
              <a:ext cx="0" cy="7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6" name="Arc 28"/>
            <p:cNvSpPr>
              <a:spLocks/>
            </p:cNvSpPr>
            <p:nvPr/>
          </p:nvSpPr>
          <p:spPr bwMode="auto">
            <a:xfrm>
              <a:off x="659" y="1137"/>
              <a:ext cx="2186" cy="672"/>
            </a:xfrm>
            <a:custGeom>
              <a:avLst/>
              <a:gdLst>
                <a:gd name="G0" fmla="+- 19662 0 0"/>
                <a:gd name="G1" fmla="+- 21600 0 0"/>
                <a:gd name="G2" fmla="+- 21600 0 0"/>
                <a:gd name="T0" fmla="*/ 0 w 39122"/>
                <a:gd name="T1" fmla="*/ 12658 h 21600"/>
                <a:gd name="T2" fmla="*/ 39122 w 39122"/>
                <a:gd name="T3" fmla="*/ 12227 h 21600"/>
                <a:gd name="T4" fmla="*/ 19662 w 3912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122" h="21600" fill="none" extrusionOk="0">
                  <a:moveTo>
                    <a:pt x="-1" y="12657"/>
                  </a:moveTo>
                  <a:cubicBezTo>
                    <a:pt x="3505" y="4948"/>
                    <a:pt x="11193" y="-1"/>
                    <a:pt x="19662" y="0"/>
                  </a:cubicBezTo>
                  <a:cubicBezTo>
                    <a:pt x="27958" y="0"/>
                    <a:pt x="35522" y="4752"/>
                    <a:pt x="39122" y="12226"/>
                  </a:cubicBezTo>
                </a:path>
                <a:path w="39122" h="21600" stroke="0" extrusionOk="0">
                  <a:moveTo>
                    <a:pt x="-1" y="12657"/>
                  </a:moveTo>
                  <a:cubicBezTo>
                    <a:pt x="3505" y="4948"/>
                    <a:pt x="11193" y="-1"/>
                    <a:pt x="19662" y="0"/>
                  </a:cubicBezTo>
                  <a:cubicBezTo>
                    <a:pt x="27958" y="0"/>
                    <a:pt x="35522" y="4752"/>
                    <a:pt x="39122" y="12226"/>
                  </a:cubicBezTo>
                  <a:lnTo>
                    <a:pt x="19662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H="1">
              <a:off x="781" y="1841"/>
              <a:ext cx="804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 flipV="1">
              <a:off x="1876" y="1841"/>
              <a:ext cx="874" cy="8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 flipV="1">
              <a:off x="1949" y="1912"/>
              <a:ext cx="874" cy="8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-22" y="2284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20</a:t>
              </a: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574" y="2145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10</a:t>
              </a: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1009" y="2004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15</a:t>
              </a: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949" y="1472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50</a:t>
              </a:r>
            </a:p>
          </p:txBody>
        </p:sp>
        <p:sp>
          <p:nvSpPr>
            <p:cNvPr id="84" name="Rectangle 36"/>
            <p:cNvSpPr>
              <a:spLocks noChangeArrowheads="1"/>
            </p:cNvSpPr>
            <p:nvPr/>
          </p:nvSpPr>
          <p:spPr bwMode="auto">
            <a:xfrm>
              <a:off x="1487" y="945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45</a:t>
              </a: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2113" y="1472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10</a:t>
              </a:r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2055" y="2097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35</a:t>
              </a:r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2390" y="2242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30</a:t>
              </a:r>
            </a:p>
          </p:txBody>
        </p:sp>
        <p:sp>
          <p:nvSpPr>
            <p:cNvPr id="88" name="Rectangle 40"/>
            <p:cNvSpPr>
              <a:spLocks noChangeArrowheads="1"/>
            </p:cNvSpPr>
            <p:nvPr/>
          </p:nvSpPr>
          <p:spPr bwMode="auto">
            <a:xfrm>
              <a:off x="2286" y="2638"/>
              <a:ext cx="23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3</a:t>
              </a:r>
            </a:p>
          </p:txBody>
        </p:sp>
        <p:sp>
          <p:nvSpPr>
            <p:cNvPr id="89" name="Rectangle 41"/>
            <p:cNvSpPr>
              <a:spLocks noChangeArrowheads="1"/>
            </p:cNvSpPr>
            <p:nvPr/>
          </p:nvSpPr>
          <p:spPr bwMode="auto">
            <a:xfrm>
              <a:off x="1009" y="2638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15</a:t>
              </a:r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31" y="2214"/>
              <a:ext cx="32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chemeClr val="accent2"/>
                  </a:solidFill>
                  <a:latin typeface="Consolas" pitchFamily="49" charset="0"/>
                  <a:ea typeface="돋움" pitchFamily="50" charset="-127"/>
                </a:rPr>
                <a:t>20</a:t>
              </a:r>
            </a:p>
          </p:txBody>
        </p:sp>
      </p:grpSp>
      <p:sp>
        <p:nvSpPr>
          <p:cNvPr id="103" name="Text Box 43"/>
          <p:cNvSpPr txBox="1">
            <a:spLocks noChangeArrowheads="1"/>
          </p:cNvSpPr>
          <p:nvPr/>
        </p:nvSpPr>
        <p:spPr bwMode="auto">
          <a:xfrm>
            <a:off x="5292725" y="1389063"/>
            <a:ext cx="3147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Cost adjacency matrix</a:t>
            </a:r>
          </a:p>
        </p:txBody>
      </p:sp>
      <p:graphicFrame>
        <p:nvGraphicFramePr>
          <p:cNvPr id="104" name="Object 44"/>
          <p:cNvGraphicFramePr>
            <a:graphicFrameLocks noChangeAspect="1"/>
          </p:cNvGraphicFramePr>
          <p:nvPr/>
        </p:nvGraphicFramePr>
        <p:xfrm>
          <a:off x="5508625" y="2205038"/>
          <a:ext cx="3167063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5" name="Equation" r:id="rId3" imgW="1739880" imgH="1371600" progId="Equation.3">
                  <p:embed/>
                </p:oleObj>
              </mc:Choice>
              <mc:Fallback>
                <p:oleObj name="Equation" r:id="rId3" imgW="17398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205038"/>
                        <a:ext cx="3167063" cy="280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 Box 45"/>
          <p:cNvSpPr txBox="1">
            <a:spLocks noChangeArrowheads="1"/>
          </p:cNvSpPr>
          <p:nvPr/>
        </p:nvSpPr>
        <p:spPr bwMode="auto">
          <a:xfrm>
            <a:off x="5508104" y="184308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06" name="Text Box 46"/>
          <p:cNvSpPr txBox="1">
            <a:spLocks noChangeArrowheads="1"/>
          </p:cNvSpPr>
          <p:nvPr/>
        </p:nvSpPr>
        <p:spPr bwMode="auto">
          <a:xfrm>
            <a:off x="6028908" y="18415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07" name="Text Box 47"/>
          <p:cNvSpPr txBox="1">
            <a:spLocks noChangeArrowheads="1"/>
          </p:cNvSpPr>
          <p:nvPr/>
        </p:nvSpPr>
        <p:spPr bwMode="auto">
          <a:xfrm>
            <a:off x="6549712" y="18415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08" name="Text Box 48"/>
          <p:cNvSpPr txBox="1">
            <a:spLocks noChangeArrowheads="1"/>
          </p:cNvSpPr>
          <p:nvPr/>
        </p:nvSpPr>
        <p:spPr bwMode="auto">
          <a:xfrm>
            <a:off x="7070516" y="18415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09" name="Text Box 49"/>
          <p:cNvSpPr txBox="1">
            <a:spLocks noChangeArrowheads="1"/>
          </p:cNvSpPr>
          <p:nvPr/>
        </p:nvSpPr>
        <p:spPr bwMode="auto">
          <a:xfrm>
            <a:off x="7591320" y="18415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10" name="Text Box 50"/>
          <p:cNvSpPr txBox="1">
            <a:spLocks noChangeArrowheads="1"/>
          </p:cNvSpPr>
          <p:nvPr/>
        </p:nvSpPr>
        <p:spPr bwMode="auto">
          <a:xfrm>
            <a:off x="8112125" y="18415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111" name="Text Box 51"/>
          <p:cNvSpPr txBox="1">
            <a:spLocks noChangeArrowheads="1"/>
          </p:cNvSpPr>
          <p:nvPr/>
        </p:nvSpPr>
        <p:spPr bwMode="auto">
          <a:xfrm>
            <a:off x="5018336" y="223678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12" name="Text Box 52"/>
          <p:cNvSpPr txBox="1">
            <a:spLocks noChangeArrowheads="1"/>
          </p:cNvSpPr>
          <p:nvPr/>
        </p:nvSpPr>
        <p:spPr bwMode="auto">
          <a:xfrm>
            <a:off x="5024686" y="265430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13" name="Text Box 53"/>
          <p:cNvSpPr txBox="1">
            <a:spLocks noChangeArrowheads="1"/>
          </p:cNvSpPr>
          <p:nvPr/>
        </p:nvSpPr>
        <p:spPr bwMode="auto">
          <a:xfrm>
            <a:off x="5004048" y="30686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14" name="Text Box 54"/>
          <p:cNvSpPr txBox="1">
            <a:spLocks noChangeArrowheads="1"/>
          </p:cNvSpPr>
          <p:nvPr/>
        </p:nvSpPr>
        <p:spPr bwMode="auto">
          <a:xfrm>
            <a:off x="5004048" y="355758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15" name="Text Box 55"/>
          <p:cNvSpPr txBox="1">
            <a:spLocks noChangeArrowheads="1"/>
          </p:cNvSpPr>
          <p:nvPr/>
        </p:nvSpPr>
        <p:spPr bwMode="auto">
          <a:xfrm>
            <a:off x="5004048" y="40243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5004048" y="446405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574675" y="1290638"/>
            <a:ext cx="2582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Initial condition</a:t>
            </a:r>
          </a:p>
        </p:txBody>
      </p:sp>
      <p:sp>
        <p:nvSpPr>
          <p:cNvPr id="118" name="Text Box 58"/>
          <p:cNvSpPr txBox="1">
            <a:spLocks noChangeArrowheads="1"/>
          </p:cNvSpPr>
          <p:nvPr/>
        </p:nvSpPr>
        <p:spPr bwMode="auto">
          <a:xfrm>
            <a:off x="1042988" y="4845050"/>
            <a:ext cx="1172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S = {0}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5535707" y="2236788"/>
            <a:ext cx="3108077" cy="4001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89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564759" y="1524854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7123663" y="1524854"/>
            <a:ext cx="433749" cy="42396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6539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err="1">
                <a:solidFill>
                  <a:schemeClr val="tx1"/>
                </a:solidFill>
              </a:rPr>
              <a:t>Dijkstra’s</a:t>
            </a:r>
            <a:r>
              <a:rPr lang="en-US" altLang="ko-KR" sz="2600" dirty="0">
                <a:solidFill>
                  <a:schemeClr val="tx1"/>
                </a:solidFill>
              </a:rPr>
              <a:t> Algorithm Example 1 – 1st Step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6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ACBE4848-464A-4E9C-B3D6-BF44470B59A5}" type="slidenum">
              <a:rPr lang="en-US" altLang="ko-KR"/>
              <a:pPr/>
              <a:t>87</a:t>
            </a:fld>
            <a:r>
              <a:rPr lang="en-US" altLang="ko-KR"/>
              <a:t> -</a:t>
            </a: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910217" y="1979097"/>
            <a:ext cx="582034" cy="594095"/>
            <a:chOff x="1156" y="2404"/>
            <a:chExt cx="280" cy="280"/>
          </a:xfrm>
        </p:grpSpPr>
        <p:sp>
          <p:nvSpPr>
            <p:cNvPr id="64" name="Oval 4"/>
            <p:cNvSpPr>
              <a:spLocks noChangeArrowheads="1"/>
            </p:cNvSpPr>
            <p:nvPr/>
          </p:nvSpPr>
          <p:spPr bwMode="auto">
            <a:xfrm>
              <a:off x="1156" y="2404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/>
                </a:solidFill>
                <a:latin typeface="Consolas" pitchFamily="49" charset="0"/>
              </a:endParaRPr>
            </a:p>
          </p:txBody>
        </p:sp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1235" y="2447"/>
              <a:ext cx="15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latin typeface="Consolas" pitchFamily="49" charset="0"/>
                  <a:ea typeface="돋움" pitchFamily="50" charset="-127"/>
                </a:rPr>
                <a:t>0</a:t>
              </a:r>
              <a:endParaRPr kumimoji="0" lang="en-US" altLang="ko-KR" sz="2000" baseline="-25000" dirty="0"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66" name="Group 6"/>
          <p:cNvGrpSpPr>
            <a:grpSpLocks/>
          </p:cNvGrpSpPr>
          <p:nvPr/>
        </p:nvGrpSpPr>
        <p:grpSpPr bwMode="auto">
          <a:xfrm>
            <a:off x="2505674" y="1979097"/>
            <a:ext cx="582034" cy="594095"/>
            <a:chOff x="1924" y="2404"/>
            <a:chExt cx="280" cy="280"/>
          </a:xfrm>
        </p:grpSpPr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2008" y="2447"/>
              <a:ext cx="15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69" name="Group 9"/>
          <p:cNvGrpSpPr>
            <a:grpSpLocks/>
          </p:cNvGrpSpPr>
          <p:nvPr/>
        </p:nvGrpSpPr>
        <p:grpSpPr bwMode="auto">
          <a:xfrm>
            <a:off x="4201104" y="1979097"/>
            <a:ext cx="582034" cy="594095"/>
            <a:chOff x="2740" y="2404"/>
            <a:chExt cx="280" cy="280"/>
          </a:xfrm>
        </p:grpSpPr>
        <p:sp>
          <p:nvSpPr>
            <p:cNvPr id="70" name="Oval 10"/>
            <p:cNvSpPr>
              <a:spLocks noChangeArrowheads="1"/>
            </p:cNvSpPr>
            <p:nvPr/>
          </p:nvSpPr>
          <p:spPr bwMode="auto">
            <a:xfrm>
              <a:off x="2740" y="2404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818" y="2447"/>
              <a:ext cx="15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2" name="Group 12"/>
          <p:cNvGrpSpPr>
            <a:grpSpLocks/>
          </p:cNvGrpSpPr>
          <p:nvPr/>
        </p:nvGrpSpPr>
        <p:grpSpPr bwMode="auto">
          <a:xfrm>
            <a:off x="910217" y="3708030"/>
            <a:ext cx="582034" cy="594095"/>
            <a:chOff x="1156" y="3220"/>
            <a:chExt cx="280" cy="280"/>
          </a:xfrm>
        </p:grpSpPr>
        <p:sp>
          <p:nvSpPr>
            <p:cNvPr id="73" name="Oval 13"/>
            <p:cNvSpPr>
              <a:spLocks noChangeArrowheads="1"/>
            </p:cNvSpPr>
            <p:nvPr/>
          </p:nvSpPr>
          <p:spPr bwMode="auto">
            <a:xfrm>
              <a:off x="1156" y="3220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235" y="3263"/>
              <a:ext cx="15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5" name="Group 15"/>
          <p:cNvGrpSpPr>
            <a:grpSpLocks/>
          </p:cNvGrpSpPr>
          <p:nvPr/>
        </p:nvGrpSpPr>
        <p:grpSpPr bwMode="auto">
          <a:xfrm>
            <a:off x="2505674" y="3708030"/>
            <a:ext cx="582034" cy="594095"/>
            <a:chOff x="1924" y="3220"/>
            <a:chExt cx="280" cy="280"/>
          </a:xfrm>
        </p:grpSpPr>
        <p:sp>
          <p:nvSpPr>
            <p:cNvPr id="76" name="Oval 16"/>
            <p:cNvSpPr>
              <a:spLocks noChangeArrowheads="1"/>
            </p:cNvSpPr>
            <p:nvPr/>
          </p:nvSpPr>
          <p:spPr bwMode="auto">
            <a:xfrm>
              <a:off x="1924" y="3220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1979" y="3263"/>
              <a:ext cx="15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8" name="Group 18"/>
          <p:cNvGrpSpPr>
            <a:grpSpLocks/>
          </p:cNvGrpSpPr>
          <p:nvPr/>
        </p:nvGrpSpPr>
        <p:grpSpPr bwMode="auto">
          <a:xfrm>
            <a:off x="4201104" y="3708030"/>
            <a:ext cx="582034" cy="594095"/>
            <a:chOff x="2740" y="3220"/>
            <a:chExt cx="280" cy="280"/>
          </a:xfrm>
        </p:grpSpPr>
        <p:sp>
          <p:nvSpPr>
            <p:cNvPr id="79" name="Oval 19"/>
            <p:cNvSpPr>
              <a:spLocks noChangeArrowheads="1"/>
            </p:cNvSpPr>
            <p:nvPr/>
          </p:nvSpPr>
          <p:spPr bwMode="auto">
            <a:xfrm>
              <a:off x="2740" y="3220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2818" y="3263"/>
              <a:ext cx="15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sp>
        <p:nvSpPr>
          <p:cNvPr id="81" name="Arc 21"/>
          <p:cNvSpPr>
            <a:spLocks/>
          </p:cNvSpPr>
          <p:nvPr/>
        </p:nvSpPr>
        <p:spPr bwMode="auto">
          <a:xfrm>
            <a:off x="767790" y="2436204"/>
            <a:ext cx="298549" cy="1352576"/>
          </a:xfrm>
          <a:custGeom>
            <a:avLst/>
            <a:gdLst>
              <a:gd name="G0" fmla="+- 21600 0 0"/>
              <a:gd name="G1" fmla="+- 19106 0 0"/>
              <a:gd name="G2" fmla="+- 21600 0 0"/>
              <a:gd name="T0" fmla="*/ 13711 w 21600"/>
              <a:gd name="T1" fmla="*/ 39214 h 39214"/>
              <a:gd name="T2" fmla="*/ 11525 w 21600"/>
              <a:gd name="T3" fmla="*/ 0 h 39214"/>
              <a:gd name="T4" fmla="*/ 21600 w 21600"/>
              <a:gd name="T5" fmla="*/ 19106 h 39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214" fill="none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</a:path>
              <a:path w="21600" h="39214" stroke="0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  <a:lnTo>
                  <a:pt x="21600" y="1910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2" name="Arc 22"/>
          <p:cNvSpPr>
            <a:spLocks/>
          </p:cNvSpPr>
          <p:nvPr/>
        </p:nvSpPr>
        <p:spPr bwMode="auto">
          <a:xfrm rot="10800000">
            <a:off x="1429254" y="2320846"/>
            <a:ext cx="169817" cy="1439095"/>
          </a:xfrm>
          <a:custGeom>
            <a:avLst/>
            <a:gdLst>
              <a:gd name="G0" fmla="+- 21600 0 0"/>
              <a:gd name="G1" fmla="+- 21577 0 0"/>
              <a:gd name="G2" fmla="+- 21600 0 0"/>
              <a:gd name="T0" fmla="*/ 13711 w 21600"/>
              <a:gd name="T1" fmla="*/ 41685 h 41685"/>
              <a:gd name="T2" fmla="*/ 20609 w 21600"/>
              <a:gd name="T3" fmla="*/ 0 h 41685"/>
              <a:gd name="T4" fmla="*/ 21600 w 21600"/>
              <a:gd name="T5" fmla="*/ 21577 h 4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685" fill="none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</a:path>
              <a:path w="21600" h="41685" stroke="0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  <a:lnTo>
                  <a:pt x="21600" y="21577"/>
                </a:lnTo>
                <a:close/>
              </a:path>
            </a:pathLst>
          </a:custGeom>
          <a:noFill/>
          <a:ln w="57150" cap="rnd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>
            <a:off x="1500467" y="2276144"/>
            <a:ext cx="99699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>
            <a:off x="3095925" y="2276144"/>
            <a:ext cx="1096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>
            <a:off x="1500467" y="4005077"/>
            <a:ext cx="99699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6" name="Line 26"/>
          <p:cNvSpPr>
            <a:spLocks noChangeShapeType="1"/>
          </p:cNvSpPr>
          <p:nvPr/>
        </p:nvSpPr>
        <p:spPr bwMode="auto">
          <a:xfrm>
            <a:off x="3095925" y="4005077"/>
            <a:ext cx="1096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7" name="Line 27"/>
          <p:cNvSpPr>
            <a:spLocks noChangeShapeType="1"/>
          </p:cNvSpPr>
          <p:nvPr/>
        </p:nvSpPr>
        <p:spPr bwMode="auto">
          <a:xfrm flipV="1">
            <a:off x="2796006" y="2581844"/>
            <a:ext cx="0" cy="11189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8" name="Arc 28"/>
          <p:cNvSpPr>
            <a:spLocks/>
          </p:cNvSpPr>
          <p:nvPr/>
        </p:nvSpPr>
        <p:spPr bwMode="auto">
          <a:xfrm>
            <a:off x="1329281" y="1464310"/>
            <a:ext cx="2993708" cy="969010"/>
          </a:xfrm>
          <a:custGeom>
            <a:avLst/>
            <a:gdLst>
              <a:gd name="G0" fmla="+- 19662 0 0"/>
              <a:gd name="G1" fmla="+- 21600 0 0"/>
              <a:gd name="G2" fmla="+- 21600 0 0"/>
              <a:gd name="T0" fmla="*/ 0 w 39122"/>
              <a:gd name="T1" fmla="*/ 12658 h 21600"/>
              <a:gd name="T2" fmla="*/ 39122 w 39122"/>
              <a:gd name="T3" fmla="*/ 12227 h 21600"/>
              <a:gd name="T4" fmla="*/ 19662 w 3912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122" h="21600" fill="none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</a:path>
              <a:path w="39122" h="21600" stroke="0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  <a:lnTo>
                  <a:pt x="19662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9" name="Line 29"/>
          <p:cNvSpPr>
            <a:spLocks noChangeShapeType="1"/>
          </p:cNvSpPr>
          <p:nvPr/>
        </p:nvSpPr>
        <p:spPr bwMode="auto">
          <a:xfrm flipH="1">
            <a:off x="1496359" y="2479463"/>
            <a:ext cx="1101071" cy="140737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0" name="Line 30"/>
          <p:cNvSpPr>
            <a:spLocks noChangeShapeType="1"/>
          </p:cNvSpPr>
          <p:nvPr/>
        </p:nvSpPr>
        <p:spPr bwMode="auto">
          <a:xfrm flipV="1">
            <a:off x="2995952" y="2479463"/>
            <a:ext cx="1196935" cy="122135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1" name="Line 31"/>
          <p:cNvSpPr>
            <a:spLocks noChangeShapeType="1"/>
          </p:cNvSpPr>
          <p:nvPr/>
        </p:nvSpPr>
        <p:spPr bwMode="auto">
          <a:xfrm flipV="1">
            <a:off x="3095925" y="2581844"/>
            <a:ext cx="1196935" cy="12199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" name="Rectangle 32"/>
          <p:cNvSpPr>
            <a:spLocks noChangeArrowheads="1"/>
          </p:cNvSpPr>
          <p:nvPr/>
        </p:nvSpPr>
        <p:spPr bwMode="auto">
          <a:xfrm>
            <a:off x="395288" y="3119702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1211505" y="2916383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1809972" y="2713064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1726434" y="1948815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50</a:t>
            </a: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2463220" y="1187450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45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3319152" y="1948815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8" name="Rectangle 38"/>
          <p:cNvSpPr>
            <a:spLocks noChangeArrowheads="1"/>
          </p:cNvSpPr>
          <p:nvPr/>
        </p:nvSpPr>
        <p:spPr bwMode="auto">
          <a:xfrm>
            <a:off x="3239721" y="2848610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35</a:t>
            </a:r>
          </a:p>
        </p:txBody>
      </p:sp>
      <p:sp>
        <p:nvSpPr>
          <p:cNvPr id="99" name="Rectangle 39"/>
          <p:cNvSpPr>
            <a:spLocks noChangeArrowheads="1"/>
          </p:cNvSpPr>
          <p:nvPr/>
        </p:nvSpPr>
        <p:spPr bwMode="auto">
          <a:xfrm>
            <a:off x="3699870" y="3056255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30</a:t>
            </a:r>
          </a:p>
        </p:txBody>
      </p:sp>
      <p:sp>
        <p:nvSpPr>
          <p:cNvPr id="100" name="Rectangle 40"/>
          <p:cNvSpPr>
            <a:spLocks noChangeArrowheads="1"/>
          </p:cNvSpPr>
          <p:nvPr/>
        </p:nvSpPr>
        <p:spPr bwMode="auto">
          <a:xfrm>
            <a:off x="3556074" y="3628721"/>
            <a:ext cx="323200" cy="3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101" name="Rectangle 41"/>
          <p:cNvSpPr>
            <a:spLocks noChangeArrowheads="1"/>
          </p:cNvSpPr>
          <p:nvPr/>
        </p:nvSpPr>
        <p:spPr bwMode="auto">
          <a:xfrm>
            <a:off x="1809972" y="3628721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102" name="Rectangle 42"/>
          <p:cNvSpPr>
            <a:spLocks noChangeArrowheads="1"/>
          </p:cNvSpPr>
          <p:nvPr/>
        </p:nvSpPr>
        <p:spPr bwMode="auto">
          <a:xfrm>
            <a:off x="2387898" y="3017322"/>
            <a:ext cx="439607" cy="37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graphicFrame>
        <p:nvGraphicFramePr>
          <p:cNvPr id="103" name="Object 43"/>
          <p:cNvGraphicFramePr>
            <a:graphicFrameLocks noChangeAspect="1"/>
          </p:cNvGraphicFramePr>
          <p:nvPr/>
        </p:nvGraphicFramePr>
        <p:xfrm>
          <a:off x="5398269" y="1505992"/>
          <a:ext cx="327818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9" name="수식" r:id="rId3" imgW="1739880" imgH="1371600" progId="Equation.3">
                  <p:embed/>
                </p:oleObj>
              </mc:Choice>
              <mc:Fallback>
                <p:oleObj name="수식" r:id="rId3" imgW="17398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269" y="1505992"/>
                        <a:ext cx="3278187" cy="290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Text Box 56"/>
          <p:cNvSpPr txBox="1">
            <a:spLocks noChangeArrowheads="1"/>
          </p:cNvSpPr>
          <p:nvPr/>
        </p:nvSpPr>
        <p:spPr bwMode="auto">
          <a:xfrm>
            <a:off x="936625" y="4770438"/>
            <a:ext cx="1595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S = {0, 2}</a:t>
            </a:r>
          </a:p>
        </p:txBody>
      </p:sp>
      <p:sp>
        <p:nvSpPr>
          <p:cNvPr id="105" name="Text Box 58"/>
          <p:cNvSpPr txBox="1">
            <a:spLocks noChangeArrowheads="1"/>
          </p:cNvSpPr>
          <p:nvPr/>
        </p:nvSpPr>
        <p:spPr bwMode="auto">
          <a:xfrm>
            <a:off x="971550" y="5241925"/>
            <a:ext cx="2411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2: (0, 2), 10</a:t>
            </a:r>
          </a:p>
        </p:txBody>
      </p:sp>
      <p:sp>
        <p:nvSpPr>
          <p:cNvPr id="106" name="Text Box 45"/>
          <p:cNvSpPr txBox="1">
            <a:spLocks noChangeArrowheads="1"/>
          </p:cNvSpPr>
          <p:nvPr/>
        </p:nvSpPr>
        <p:spPr bwMode="auto">
          <a:xfrm>
            <a:off x="5436096" y="112633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07" name="Text Box 46"/>
          <p:cNvSpPr txBox="1">
            <a:spLocks noChangeArrowheads="1"/>
          </p:cNvSpPr>
          <p:nvPr/>
        </p:nvSpPr>
        <p:spPr bwMode="auto">
          <a:xfrm>
            <a:off x="5956900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08" name="Text Box 47"/>
          <p:cNvSpPr txBox="1">
            <a:spLocks noChangeArrowheads="1"/>
          </p:cNvSpPr>
          <p:nvPr/>
        </p:nvSpPr>
        <p:spPr bwMode="auto">
          <a:xfrm>
            <a:off x="6477704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6998508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10" name="Text Box 49"/>
          <p:cNvSpPr txBox="1">
            <a:spLocks noChangeArrowheads="1"/>
          </p:cNvSpPr>
          <p:nvPr/>
        </p:nvSpPr>
        <p:spPr bwMode="auto">
          <a:xfrm>
            <a:off x="7519312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11" name="Text Box 50"/>
          <p:cNvSpPr txBox="1">
            <a:spLocks noChangeArrowheads="1"/>
          </p:cNvSpPr>
          <p:nvPr/>
        </p:nvSpPr>
        <p:spPr bwMode="auto">
          <a:xfrm>
            <a:off x="8040117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112" name="Text Box 51"/>
          <p:cNvSpPr txBox="1">
            <a:spLocks noChangeArrowheads="1"/>
          </p:cNvSpPr>
          <p:nvPr/>
        </p:nvSpPr>
        <p:spPr bwMode="auto">
          <a:xfrm>
            <a:off x="4870351" y="155679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13" name="Text Box 52"/>
          <p:cNvSpPr txBox="1">
            <a:spLocks noChangeArrowheads="1"/>
          </p:cNvSpPr>
          <p:nvPr/>
        </p:nvSpPr>
        <p:spPr bwMode="auto">
          <a:xfrm>
            <a:off x="4870351" y="2092786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14" name="Text Box 53"/>
          <p:cNvSpPr txBox="1">
            <a:spLocks noChangeArrowheads="1"/>
          </p:cNvSpPr>
          <p:nvPr/>
        </p:nvSpPr>
        <p:spPr bwMode="auto">
          <a:xfrm>
            <a:off x="4870351" y="252483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15" name="Text Box 54"/>
          <p:cNvSpPr txBox="1">
            <a:spLocks noChangeArrowheads="1"/>
          </p:cNvSpPr>
          <p:nvPr/>
        </p:nvSpPr>
        <p:spPr bwMode="auto">
          <a:xfrm>
            <a:off x="4870351" y="297291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16" name="Text Box 55"/>
          <p:cNvSpPr txBox="1">
            <a:spLocks noChangeArrowheads="1"/>
          </p:cNvSpPr>
          <p:nvPr/>
        </p:nvSpPr>
        <p:spPr bwMode="auto">
          <a:xfrm>
            <a:off x="4870351" y="346895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17" name="Text Box 56"/>
          <p:cNvSpPr txBox="1">
            <a:spLocks noChangeArrowheads="1"/>
          </p:cNvSpPr>
          <p:nvPr/>
        </p:nvSpPr>
        <p:spPr bwMode="auto">
          <a:xfrm>
            <a:off x="4870351" y="396499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62981" y="1537432"/>
            <a:ext cx="329184" cy="43088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2800" dirty="0">
                <a:sym typeface="Symbol"/>
              </a:rPr>
              <a:t></a:t>
            </a:r>
            <a:endParaRPr lang="en-US" sz="2800" dirty="0"/>
          </a:p>
        </p:txBody>
      </p:sp>
      <p:sp>
        <p:nvSpPr>
          <p:cNvPr id="119" name="직사각형 118"/>
          <p:cNvSpPr/>
          <p:nvPr/>
        </p:nvSpPr>
        <p:spPr bwMode="auto">
          <a:xfrm>
            <a:off x="5496371" y="1556792"/>
            <a:ext cx="3108077" cy="4001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039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1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 bwMode="auto">
          <a:xfrm>
            <a:off x="7244626" y="1412767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636767" y="1412767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7564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err="1">
                <a:solidFill>
                  <a:schemeClr val="tx1"/>
                </a:solidFill>
              </a:rPr>
              <a:t>Dijkstra’s</a:t>
            </a:r>
            <a:r>
              <a:rPr lang="en-US" altLang="ko-KR" sz="2600" dirty="0">
                <a:solidFill>
                  <a:schemeClr val="tx1"/>
                </a:solidFill>
              </a:rPr>
              <a:t> Algorithm Example 1 – 2nd Step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6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7F77CD6-0CBA-4A0C-B5AE-3A6DBBC41650}" type="slidenum">
              <a:rPr lang="en-US" altLang="ko-KR"/>
              <a:pPr/>
              <a:t>88</a:t>
            </a:fld>
            <a:r>
              <a:rPr lang="en-US" altLang="ko-KR"/>
              <a:t> -</a:t>
            </a: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974531" y="2020518"/>
            <a:ext cx="587876" cy="564421"/>
            <a:chOff x="1156" y="2404"/>
            <a:chExt cx="280" cy="280"/>
          </a:xfrm>
        </p:grpSpPr>
        <p:sp>
          <p:nvSpPr>
            <p:cNvPr id="64" name="Oval 4"/>
            <p:cNvSpPr>
              <a:spLocks noChangeArrowheads="1"/>
            </p:cNvSpPr>
            <p:nvPr/>
          </p:nvSpPr>
          <p:spPr bwMode="auto">
            <a:xfrm>
              <a:off x="1156" y="2404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1223" y="2447"/>
              <a:ext cx="1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66" name="Group 6"/>
          <p:cNvGrpSpPr>
            <a:grpSpLocks/>
          </p:cNvGrpSpPr>
          <p:nvPr/>
        </p:nvGrpSpPr>
        <p:grpSpPr bwMode="auto">
          <a:xfrm>
            <a:off x="2586002" y="2020518"/>
            <a:ext cx="587876" cy="564421"/>
            <a:chOff x="1924" y="2404"/>
            <a:chExt cx="280" cy="280"/>
          </a:xfrm>
        </p:grpSpPr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978" y="2447"/>
              <a:ext cx="1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69" name="Group 9"/>
          <p:cNvGrpSpPr>
            <a:grpSpLocks/>
          </p:cNvGrpSpPr>
          <p:nvPr/>
        </p:nvGrpSpPr>
        <p:grpSpPr bwMode="auto">
          <a:xfrm>
            <a:off x="4298449" y="2020518"/>
            <a:ext cx="587876" cy="564421"/>
            <a:chOff x="2740" y="2404"/>
            <a:chExt cx="280" cy="280"/>
          </a:xfrm>
        </p:grpSpPr>
        <p:sp>
          <p:nvSpPr>
            <p:cNvPr id="70" name="Oval 10"/>
            <p:cNvSpPr>
              <a:spLocks noChangeArrowheads="1"/>
            </p:cNvSpPr>
            <p:nvPr/>
          </p:nvSpPr>
          <p:spPr bwMode="auto">
            <a:xfrm>
              <a:off x="2740" y="2404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802" y="2447"/>
              <a:ext cx="1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2" name="Group 12"/>
          <p:cNvGrpSpPr>
            <a:grpSpLocks/>
          </p:cNvGrpSpPr>
          <p:nvPr/>
        </p:nvGrpSpPr>
        <p:grpSpPr bwMode="auto">
          <a:xfrm>
            <a:off x="974531" y="3663092"/>
            <a:ext cx="587876" cy="564421"/>
            <a:chOff x="1156" y="3220"/>
            <a:chExt cx="280" cy="280"/>
          </a:xfrm>
        </p:grpSpPr>
        <p:sp>
          <p:nvSpPr>
            <p:cNvPr id="73" name="Oval 13"/>
            <p:cNvSpPr>
              <a:spLocks noChangeArrowheads="1"/>
            </p:cNvSpPr>
            <p:nvPr/>
          </p:nvSpPr>
          <p:spPr bwMode="auto">
            <a:xfrm>
              <a:off x="1156" y="3220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223" y="3263"/>
              <a:ext cx="1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5" name="Group 15"/>
          <p:cNvGrpSpPr>
            <a:grpSpLocks/>
          </p:cNvGrpSpPr>
          <p:nvPr/>
        </p:nvGrpSpPr>
        <p:grpSpPr bwMode="auto">
          <a:xfrm>
            <a:off x="2586002" y="3663092"/>
            <a:ext cx="587876" cy="564421"/>
            <a:chOff x="1924" y="3220"/>
            <a:chExt cx="280" cy="280"/>
          </a:xfrm>
        </p:grpSpPr>
        <p:sp>
          <p:nvSpPr>
            <p:cNvPr id="76" name="Oval 16"/>
            <p:cNvSpPr>
              <a:spLocks noChangeArrowheads="1"/>
            </p:cNvSpPr>
            <p:nvPr/>
          </p:nvSpPr>
          <p:spPr bwMode="auto">
            <a:xfrm>
              <a:off x="1924" y="3220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1978" y="3263"/>
              <a:ext cx="1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8" name="Group 18"/>
          <p:cNvGrpSpPr>
            <a:grpSpLocks/>
          </p:cNvGrpSpPr>
          <p:nvPr/>
        </p:nvGrpSpPr>
        <p:grpSpPr bwMode="auto">
          <a:xfrm>
            <a:off x="4298449" y="3663092"/>
            <a:ext cx="587876" cy="564421"/>
            <a:chOff x="2740" y="3220"/>
            <a:chExt cx="280" cy="280"/>
          </a:xfrm>
        </p:grpSpPr>
        <p:sp>
          <p:nvSpPr>
            <p:cNvPr id="79" name="Oval 19"/>
            <p:cNvSpPr>
              <a:spLocks noChangeArrowheads="1"/>
            </p:cNvSpPr>
            <p:nvPr/>
          </p:nvSpPr>
          <p:spPr bwMode="auto">
            <a:xfrm>
              <a:off x="2740" y="3220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2802" y="3263"/>
              <a:ext cx="1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sp>
        <p:nvSpPr>
          <p:cNvPr id="81" name="Arc 21"/>
          <p:cNvSpPr>
            <a:spLocks/>
          </p:cNvSpPr>
          <p:nvPr/>
        </p:nvSpPr>
        <p:spPr bwMode="auto">
          <a:xfrm>
            <a:off x="830674" y="2454793"/>
            <a:ext cx="301546" cy="1285017"/>
          </a:xfrm>
          <a:custGeom>
            <a:avLst/>
            <a:gdLst>
              <a:gd name="G0" fmla="+- 21600 0 0"/>
              <a:gd name="G1" fmla="+- 19106 0 0"/>
              <a:gd name="G2" fmla="+- 21600 0 0"/>
              <a:gd name="T0" fmla="*/ 13711 w 21600"/>
              <a:gd name="T1" fmla="*/ 39214 h 39214"/>
              <a:gd name="T2" fmla="*/ 11525 w 21600"/>
              <a:gd name="T3" fmla="*/ 0 h 39214"/>
              <a:gd name="T4" fmla="*/ 21600 w 21600"/>
              <a:gd name="T5" fmla="*/ 19106 h 39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214" fill="none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</a:path>
              <a:path w="21600" h="39214" stroke="0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  <a:lnTo>
                  <a:pt x="21600" y="1910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2" name="Arc 22"/>
          <p:cNvSpPr>
            <a:spLocks/>
          </p:cNvSpPr>
          <p:nvPr/>
        </p:nvSpPr>
        <p:spPr bwMode="auto">
          <a:xfrm rot="10800000">
            <a:off x="1498777" y="2421826"/>
            <a:ext cx="171521" cy="1367214"/>
          </a:xfrm>
          <a:custGeom>
            <a:avLst/>
            <a:gdLst>
              <a:gd name="G0" fmla="+- 21600 0 0"/>
              <a:gd name="G1" fmla="+- 21577 0 0"/>
              <a:gd name="G2" fmla="+- 21600 0 0"/>
              <a:gd name="T0" fmla="*/ 13711 w 21600"/>
              <a:gd name="T1" fmla="*/ 41685 h 41685"/>
              <a:gd name="T2" fmla="*/ 20609 w 21600"/>
              <a:gd name="T3" fmla="*/ 0 h 41685"/>
              <a:gd name="T4" fmla="*/ 21600 w 21600"/>
              <a:gd name="T5" fmla="*/ 21577 h 4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685" fill="none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</a:path>
              <a:path w="21600" h="41685" stroke="0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  <a:lnTo>
                  <a:pt x="21600" y="21577"/>
                </a:lnTo>
                <a:close/>
              </a:path>
            </a:pathLst>
          </a:custGeom>
          <a:noFill/>
          <a:ln w="57150" cap="rnd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>
            <a:off x="1570706" y="2302728"/>
            <a:ext cx="100699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>
            <a:off x="3182177" y="2302728"/>
            <a:ext cx="110797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>
            <a:off x="1570706" y="3945303"/>
            <a:ext cx="1006997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6" name="Line 26"/>
          <p:cNvSpPr>
            <a:spLocks noChangeShapeType="1"/>
          </p:cNvSpPr>
          <p:nvPr/>
        </p:nvSpPr>
        <p:spPr bwMode="auto">
          <a:xfrm>
            <a:off x="3182177" y="3945303"/>
            <a:ext cx="110797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7" name="Line 27"/>
          <p:cNvSpPr>
            <a:spLocks noChangeShapeType="1"/>
          </p:cNvSpPr>
          <p:nvPr/>
        </p:nvSpPr>
        <p:spPr bwMode="auto">
          <a:xfrm flipV="1">
            <a:off x="2879248" y="2593158"/>
            <a:ext cx="0" cy="10630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8" name="Arc 28"/>
          <p:cNvSpPr>
            <a:spLocks/>
          </p:cNvSpPr>
          <p:nvPr/>
        </p:nvSpPr>
        <p:spPr bwMode="auto">
          <a:xfrm>
            <a:off x="1397801" y="1531444"/>
            <a:ext cx="3023756" cy="920609"/>
          </a:xfrm>
          <a:custGeom>
            <a:avLst/>
            <a:gdLst>
              <a:gd name="G0" fmla="+- 19662 0 0"/>
              <a:gd name="G1" fmla="+- 21600 0 0"/>
              <a:gd name="G2" fmla="+- 21600 0 0"/>
              <a:gd name="T0" fmla="*/ 0 w 39122"/>
              <a:gd name="T1" fmla="*/ 12658 h 21600"/>
              <a:gd name="T2" fmla="*/ 39122 w 39122"/>
              <a:gd name="T3" fmla="*/ 12227 h 21600"/>
              <a:gd name="T4" fmla="*/ 19662 w 3912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122" h="21600" fill="none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</a:path>
              <a:path w="39122" h="21600" stroke="0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  <a:lnTo>
                  <a:pt x="19662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9" name="Line 29"/>
          <p:cNvSpPr>
            <a:spLocks noChangeShapeType="1"/>
          </p:cNvSpPr>
          <p:nvPr/>
        </p:nvSpPr>
        <p:spPr bwMode="auto">
          <a:xfrm flipH="1">
            <a:off x="1566556" y="2495892"/>
            <a:ext cx="1112123" cy="1337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0" name="Line 30"/>
          <p:cNvSpPr>
            <a:spLocks noChangeShapeType="1"/>
          </p:cNvSpPr>
          <p:nvPr/>
        </p:nvSpPr>
        <p:spPr bwMode="auto">
          <a:xfrm flipV="1">
            <a:off x="3081201" y="2495892"/>
            <a:ext cx="1208949" cy="11603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1" name="Line 31"/>
          <p:cNvSpPr>
            <a:spLocks noChangeShapeType="1"/>
          </p:cNvSpPr>
          <p:nvPr/>
        </p:nvSpPr>
        <p:spPr bwMode="auto">
          <a:xfrm flipV="1">
            <a:off x="3182177" y="2593158"/>
            <a:ext cx="1208949" cy="11589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" name="Rectangle 32"/>
          <p:cNvSpPr>
            <a:spLocks noChangeArrowheads="1"/>
          </p:cNvSpPr>
          <p:nvPr/>
        </p:nvSpPr>
        <p:spPr bwMode="auto">
          <a:xfrm>
            <a:off x="457200" y="3104151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1281609" y="2910987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4" name="Rectangle 34"/>
          <p:cNvSpPr>
            <a:spLocks noChangeArrowheads="1"/>
          </p:cNvSpPr>
          <p:nvPr/>
        </p:nvSpPr>
        <p:spPr bwMode="auto">
          <a:xfrm>
            <a:off x="1884701" y="2717824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1803090" y="1991749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50</a:t>
            </a: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2547271" y="1268413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45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3410411" y="1991749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8" name="Rectangle 38"/>
          <p:cNvSpPr>
            <a:spLocks noChangeArrowheads="1"/>
          </p:cNvSpPr>
          <p:nvPr/>
        </p:nvSpPr>
        <p:spPr bwMode="auto">
          <a:xfrm>
            <a:off x="3331567" y="2846600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35</a:t>
            </a:r>
          </a:p>
        </p:txBody>
      </p:sp>
      <p:sp>
        <p:nvSpPr>
          <p:cNvPr id="99" name="Rectangle 39"/>
          <p:cNvSpPr>
            <a:spLocks noChangeArrowheads="1"/>
          </p:cNvSpPr>
          <p:nvPr/>
        </p:nvSpPr>
        <p:spPr bwMode="auto">
          <a:xfrm>
            <a:off x="3793568" y="3043873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30</a:t>
            </a:r>
          </a:p>
        </p:txBody>
      </p:sp>
      <p:sp>
        <p:nvSpPr>
          <p:cNvPr id="100" name="Rectangle 40"/>
          <p:cNvSpPr>
            <a:spLocks noChangeArrowheads="1"/>
          </p:cNvSpPr>
          <p:nvPr/>
        </p:nvSpPr>
        <p:spPr bwMode="auto">
          <a:xfrm>
            <a:off x="3649711" y="3587745"/>
            <a:ext cx="323677" cy="36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101" name="Rectangle 41"/>
          <p:cNvSpPr>
            <a:spLocks noChangeArrowheads="1"/>
          </p:cNvSpPr>
          <p:nvPr/>
        </p:nvSpPr>
        <p:spPr bwMode="auto">
          <a:xfrm>
            <a:off x="1884701" y="3587745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102" name="Rectangle 42"/>
          <p:cNvSpPr>
            <a:spLocks noChangeArrowheads="1"/>
          </p:cNvSpPr>
          <p:nvPr/>
        </p:nvSpPr>
        <p:spPr bwMode="auto">
          <a:xfrm>
            <a:off x="2469810" y="3008254"/>
            <a:ext cx="43986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graphicFrame>
        <p:nvGraphicFramePr>
          <p:cNvPr id="103" name="Object 43"/>
          <p:cNvGraphicFramePr>
            <a:graphicFrameLocks noChangeAspect="1"/>
          </p:cNvGraphicFramePr>
          <p:nvPr/>
        </p:nvGraphicFramePr>
        <p:xfrm>
          <a:off x="5435600" y="1400175"/>
          <a:ext cx="3313113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3" name="Equation" r:id="rId3" imgW="1739880" imgH="1371600" progId="Equation.3">
                  <p:embed/>
                </p:oleObj>
              </mc:Choice>
              <mc:Fallback>
                <p:oleObj name="Equation" r:id="rId3" imgW="17398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400175"/>
                        <a:ext cx="3313113" cy="293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Text Box 56"/>
          <p:cNvSpPr txBox="1">
            <a:spLocks noChangeArrowheads="1"/>
          </p:cNvSpPr>
          <p:nvPr/>
        </p:nvSpPr>
        <p:spPr bwMode="auto">
          <a:xfrm>
            <a:off x="971550" y="4694238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S = {0, 2, 3}</a:t>
            </a:r>
          </a:p>
        </p:txBody>
      </p:sp>
      <p:sp>
        <p:nvSpPr>
          <p:cNvPr id="105" name="Text Box 58"/>
          <p:cNvSpPr txBox="1">
            <a:spLocks noChangeArrowheads="1"/>
          </p:cNvSpPr>
          <p:nvPr/>
        </p:nvSpPr>
        <p:spPr bwMode="auto">
          <a:xfrm>
            <a:off x="971550" y="5060950"/>
            <a:ext cx="2411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2: (0, 2), 10</a:t>
            </a:r>
          </a:p>
        </p:txBody>
      </p:sp>
      <p:sp>
        <p:nvSpPr>
          <p:cNvPr id="106" name="Text Box 59"/>
          <p:cNvSpPr txBox="1">
            <a:spLocks noChangeArrowheads="1"/>
          </p:cNvSpPr>
          <p:nvPr/>
        </p:nvSpPr>
        <p:spPr bwMode="auto">
          <a:xfrm>
            <a:off x="971550" y="5492750"/>
            <a:ext cx="2741456" cy="40011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3: (0, 2</a:t>
            </a:r>
            <a:r>
              <a:rPr lang="en-US" altLang="ko-KR" sz="2000" baseline="-25000" dirty="0">
                <a:latin typeface="Consolas" pitchFamily="49" charset="0"/>
              </a:rPr>
              <a:t>, </a:t>
            </a:r>
            <a:r>
              <a:rPr lang="en-US" altLang="ko-KR" sz="2000" dirty="0">
                <a:latin typeface="Consolas" pitchFamily="49" charset="0"/>
              </a:rPr>
              <a:t>3), 25</a:t>
            </a:r>
          </a:p>
        </p:txBody>
      </p:sp>
      <p:sp>
        <p:nvSpPr>
          <p:cNvPr id="107" name="Text Box 45"/>
          <p:cNvSpPr txBox="1">
            <a:spLocks noChangeArrowheads="1"/>
          </p:cNvSpPr>
          <p:nvPr/>
        </p:nvSpPr>
        <p:spPr bwMode="auto">
          <a:xfrm>
            <a:off x="5508104" y="982316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08" name="Text Box 46"/>
          <p:cNvSpPr txBox="1">
            <a:spLocks noChangeArrowheads="1"/>
          </p:cNvSpPr>
          <p:nvPr/>
        </p:nvSpPr>
        <p:spPr bwMode="auto">
          <a:xfrm>
            <a:off x="6028908" y="98072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09" name="Text Box 47"/>
          <p:cNvSpPr txBox="1">
            <a:spLocks noChangeArrowheads="1"/>
          </p:cNvSpPr>
          <p:nvPr/>
        </p:nvSpPr>
        <p:spPr bwMode="auto">
          <a:xfrm>
            <a:off x="6549712" y="98072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7070516" y="98072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7591320" y="98072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8112125" y="98072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4895751" y="142469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4895751" y="1940386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4895751" y="243593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4895751" y="288401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17" name="Text Box 55"/>
          <p:cNvSpPr txBox="1">
            <a:spLocks noChangeArrowheads="1"/>
          </p:cNvSpPr>
          <p:nvPr/>
        </p:nvSpPr>
        <p:spPr bwMode="auto">
          <a:xfrm>
            <a:off x="4895751" y="338005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18" name="Text Box 56"/>
          <p:cNvSpPr txBox="1">
            <a:spLocks noChangeArrowheads="1"/>
          </p:cNvSpPr>
          <p:nvPr/>
        </p:nvSpPr>
        <p:spPr bwMode="auto">
          <a:xfrm>
            <a:off x="4895751" y="387609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72435" y="1393915"/>
            <a:ext cx="5208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5568379" y="1424692"/>
            <a:ext cx="3108077" cy="4001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70585" y="1393915"/>
            <a:ext cx="52450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101406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 bwMode="auto">
          <a:xfrm>
            <a:off x="7244626" y="1560836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636767" y="1560836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6084168" y="1560836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8589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err="1">
                <a:solidFill>
                  <a:schemeClr val="tx1"/>
                </a:solidFill>
              </a:rPr>
              <a:t>Dijkstra’s</a:t>
            </a:r>
            <a:r>
              <a:rPr lang="en-US" altLang="ko-KR" sz="2600" dirty="0">
                <a:solidFill>
                  <a:schemeClr val="tx1"/>
                </a:solidFill>
              </a:rPr>
              <a:t> Algorithm Example 1 – 3rd Step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6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64C6DD5-BF0C-4BBB-AC9F-073F48B9994D}" type="slidenum">
              <a:rPr lang="en-US" altLang="ko-KR"/>
              <a:pPr/>
              <a:t>89</a:t>
            </a:fld>
            <a:r>
              <a:rPr lang="en-US" altLang="ko-KR"/>
              <a:t> -</a:t>
            </a:r>
          </a:p>
        </p:txBody>
      </p:sp>
      <p:grpSp>
        <p:nvGrpSpPr>
          <p:cNvPr id="64" name="Group 3"/>
          <p:cNvGrpSpPr>
            <a:grpSpLocks/>
          </p:cNvGrpSpPr>
          <p:nvPr/>
        </p:nvGrpSpPr>
        <p:grpSpPr bwMode="auto">
          <a:xfrm>
            <a:off x="996213" y="1954306"/>
            <a:ext cx="609668" cy="621953"/>
            <a:chOff x="1156" y="2404"/>
            <a:chExt cx="280" cy="280"/>
          </a:xfrm>
        </p:grpSpPr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1156" y="2404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6" name="Rectangle 5"/>
            <p:cNvSpPr>
              <a:spLocks noChangeArrowheads="1"/>
            </p:cNvSpPr>
            <p:nvPr/>
          </p:nvSpPr>
          <p:spPr bwMode="auto">
            <a:xfrm>
              <a:off x="1208" y="2447"/>
              <a:ext cx="1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67" name="Group 6"/>
          <p:cNvGrpSpPr>
            <a:grpSpLocks/>
          </p:cNvGrpSpPr>
          <p:nvPr/>
        </p:nvGrpSpPr>
        <p:grpSpPr bwMode="auto">
          <a:xfrm>
            <a:off x="2667420" y="1954306"/>
            <a:ext cx="609668" cy="621953"/>
            <a:chOff x="1924" y="2404"/>
            <a:chExt cx="280" cy="280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2011" y="2447"/>
              <a:ext cx="1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0" name="Group 9"/>
          <p:cNvGrpSpPr>
            <a:grpSpLocks/>
          </p:cNvGrpSpPr>
          <p:nvPr/>
        </p:nvGrpSpPr>
        <p:grpSpPr bwMode="auto">
          <a:xfrm>
            <a:off x="4443345" y="1954306"/>
            <a:ext cx="609668" cy="621953"/>
            <a:chOff x="2740" y="2404"/>
            <a:chExt cx="280" cy="280"/>
          </a:xfrm>
        </p:grpSpPr>
        <p:sp>
          <p:nvSpPr>
            <p:cNvPr id="71" name="Oval 10"/>
            <p:cNvSpPr>
              <a:spLocks noChangeArrowheads="1"/>
            </p:cNvSpPr>
            <p:nvPr/>
          </p:nvSpPr>
          <p:spPr bwMode="auto">
            <a:xfrm>
              <a:off x="2740" y="2404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2821" y="2447"/>
              <a:ext cx="1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3" name="Group 12"/>
          <p:cNvGrpSpPr>
            <a:grpSpLocks/>
          </p:cNvGrpSpPr>
          <p:nvPr/>
        </p:nvGrpSpPr>
        <p:grpSpPr bwMode="auto">
          <a:xfrm>
            <a:off x="996213" y="3764310"/>
            <a:ext cx="609668" cy="621953"/>
            <a:chOff x="1156" y="3220"/>
            <a:chExt cx="280" cy="280"/>
          </a:xfrm>
        </p:grpSpPr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1156" y="3220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1226" y="3263"/>
              <a:ext cx="1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6" name="Group 15"/>
          <p:cNvGrpSpPr>
            <a:grpSpLocks/>
          </p:cNvGrpSpPr>
          <p:nvPr/>
        </p:nvGrpSpPr>
        <p:grpSpPr bwMode="auto">
          <a:xfrm>
            <a:off x="2667420" y="3764310"/>
            <a:ext cx="609668" cy="621953"/>
            <a:chOff x="1924" y="3220"/>
            <a:chExt cx="280" cy="280"/>
          </a:xfrm>
        </p:grpSpPr>
        <p:sp>
          <p:nvSpPr>
            <p:cNvPr id="77" name="Oval 16"/>
            <p:cNvSpPr>
              <a:spLocks noChangeArrowheads="1"/>
            </p:cNvSpPr>
            <p:nvPr/>
          </p:nvSpPr>
          <p:spPr bwMode="auto">
            <a:xfrm>
              <a:off x="1924" y="3220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8" name="Rectangle 17"/>
            <p:cNvSpPr>
              <a:spLocks noChangeArrowheads="1"/>
            </p:cNvSpPr>
            <p:nvPr/>
          </p:nvSpPr>
          <p:spPr bwMode="auto">
            <a:xfrm>
              <a:off x="1994" y="3263"/>
              <a:ext cx="1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9" name="Group 18"/>
          <p:cNvGrpSpPr>
            <a:grpSpLocks/>
          </p:cNvGrpSpPr>
          <p:nvPr/>
        </p:nvGrpSpPr>
        <p:grpSpPr bwMode="auto">
          <a:xfrm>
            <a:off x="4443345" y="3764310"/>
            <a:ext cx="609668" cy="621953"/>
            <a:chOff x="2740" y="3220"/>
            <a:chExt cx="280" cy="280"/>
          </a:xfrm>
        </p:grpSpPr>
        <p:sp>
          <p:nvSpPr>
            <p:cNvPr id="80" name="Oval 19"/>
            <p:cNvSpPr>
              <a:spLocks noChangeArrowheads="1"/>
            </p:cNvSpPr>
            <p:nvPr/>
          </p:nvSpPr>
          <p:spPr bwMode="auto">
            <a:xfrm>
              <a:off x="2740" y="3220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1" name="Rectangle 20"/>
            <p:cNvSpPr>
              <a:spLocks noChangeArrowheads="1"/>
            </p:cNvSpPr>
            <p:nvPr/>
          </p:nvSpPr>
          <p:spPr bwMode="auto">
            <a:xfrm>
              <a:off x="2809" y="3263"/>
              <a:ext cx="1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sp>
        <p:nvSpPr>
          <p:cNvPr id="82" name="Arc 21"/>
          <p:cNvSpPr>
            <a:spLocks/>
          </p:cNvSpPr>
          <p:nvPr/>
        </p:nvSpPr>
        <p:spPr bwMode="auto">
          <a:xfrm>
            <a:off x="847024" y="2432847"/>
            <a:ext cx="312724" cy="1416000"/>
          </a:xfrm>
          <a:custGeom>
            <a:avLst/>
            <a:gdLst>
              <a:gd name="G0" fmla="+- 21600 0 0"/>
              <a:gd name="G1" fmla="+- 19106 0 0"/>
              <a:gd name="G2" fmla="+- 21600 0 0"/>
              <a:gd name="T0" fmla="*/ 13711 w 21600"/>
              <a:gd name="T1" fmla="*/ 39214 h 39214"/>
              <a:gd name="T2" fmla="*/ 11525 w 21600"/>
              <a:gd name="T3" fmla="*/ 0 h 39214"/>
              <a:gd name="T4" fmla="*/ 21600 w 21600"/>
              <a:gd name="T5" fmla="*/ 19106 h 39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214" fill="none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</a:path>
              <a:path w="21600" h="39214" stroke="0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  <a:lnTo>
                  <a:pt x="21600" y="1910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3" name="Arc 22"/>
          <p:cNvSpPr>
            <a:spLocks/>
          </p:cNvSpPr>
          <p:nvPr/>
        </p:nvSpPr>
        <p:spPr bwMode="auto">
          <a:xfrm rot="10800000">
            <a:off x="1539893" y="2312080"/>
            <a:ext cx="177879" cy="1506576"/>
          </a:xfrm>
          <a:custGeom>
            <a:avLst/>
            <a:gdLst>
              <a:gd name="G0" fmla="+- 21600 0 0"/>
              <a:gd name="G1" fmla="+- 21577 0 0"/>
              <a:gd name="G2" fmla="+- 21600 0 0"/>
              <a:gd name="T0" fmla="*/ 13711 w 21600"/>
              <a:gd name="T1" fmla="*/ 41685 h 41685"/>
              <a:gd name="T2" fmla="*/ 20609 w 21600"/>
              <a:gd name="T3" fmla="*/ 0 h 41685"/>
              <a:gd name="T4" fmla="*/ 21600 w 21600"/>
              <a:gd name="T5" fmla="*/ 21577 h 4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685" fill="none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</a:path>
              <a:path w="21600" h="41685" stroke="0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  <a:lnTo>
                  <a:pt x="21600" y="21577"/>
                </a:lnTo>
                <a:close/>
              </a:path>
            </a:pathLst>
          </a:custGeom>
          <a:noFill/>
          <a:ln w="57150" cap="rnd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>
            <a:off x="1614488" y="2265282"/>
            <a:ext cx="1044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>
            <a:off x="3285694" y="2265282"/>
            <a:ext cx="11490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6" name="Line 25"/>
          <p:cNvSpPr>
            <a:spLocks noChangeShapeType="1"/>
          </p:cNvSpPr>
          <p:nvPr/>
        </p:nvSpPr>
        <p:spPr bwMode="auto">
          <a:xfrm>
            <a:off x="1614488" y="4075286"/>
            <a:ext cx="1044325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7" name="Line 26"/>
          <p:cNvSpPr>
            <a:spLocks noChangeShapeType="1"/>
          </p:cNvSpPr>
          <p:nvPr/>
        </p:nvSpPr>
        <p:spPr bwMode="auto">
          <a:xfrm>
            <a:off x="3285694" y="4075286"/>
            <a:ext cx="11490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8" name="Line 27"/>
          <p:cNvSpPr>
            <a:spLocks noChangeShapeType="1"/>
          </p:cNvSpPr>
          <p:nvPr/>
        </p:nvSpPr>
        <p:spPr bwMode="auto">
          <a:xfrm flipV="1">
            <a:off x="2971536" y="2585316"/>
            <a:ext cx="0" cy="1171446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9" name="Arc 28"/>
          <p:cNvSpPr>
            <a:spLocks/>
          </p:cNvSpPr>
          <p:nvPr/>
        </p:nvSpPr>
        <p:spPr bwMode="auto">
          <a:xfrm>
            <a:off x="1435174" y="1415380"/>
            <a:ext cx="3135843" cy="1014448"/>
          </a:xfrm>
          <a:custGeom>
            <a:avLst/>
            <a:gdLst>
              <a:gd name="G0" fmla="+- 19662 0 0"/>
              <a:gd name="G1" fmla="+- 21600 0 0"/>
              <a:gd name="G2" fmla="+- 21600 0 0"/>
              <a:gd name="T0" fmla="*/ 0 w 39122"/>
              <a:gd name="T1" fmla="*/ 12658 h 21600"/>
              <a:gd name="T2" fmla="*/ 39122 w 39122"/>
              <a:gd name="T3" fmla="*/ 12227 h 21600"/>
              <a:gd name="T4" fmla="*/ 19662 w 3912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122" h="21600" fill="none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</a:path>
              <a:path w="39122" h="21600" stroke="0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  <a:lnTo>
                  <a:pt x="19662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 flipH="1">
            <a:off x="1610184" y="2478135"/>
            <a:ext cx="1153348" cy="14733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V="1">
            <a:off x="3180975" y="2478135"/>
            <a:ext cx="1253763" cy="12786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V="1">
            <a:off x="3285694" y="2585316"/>
            <a:ext cx="1253763" cy="127711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3" name="Rectangle 32"/>
          <p:cNvSpPr>
            <a:spLocks noChangeArrowheads="1"/>
          </p:cNvSpPr>
          <p:nvPr/>
        </p:nvSpPr>
        <p:spPr bwMode="auto">
          <a:xfrm>
            <a:off x="468313" y="3148395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sp>
        <p:nvSpPr>
          <p:cNvPr id="94" name="Rectangle 33"/>
          <p:cNvSpPr>
            <a:spLocks noChangeArrowheads="1"/>
          </p:cNvSpPr>
          <p:nvPr/>
        </p:nvSpPr>
        <p:spPr bwMode="auto">
          <a:xfrm>
            <a:off x="1321848" y="2935542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5" name="Rectangle 34"/>
          <p:cNvSpPr>
            <a:spLocks noChangeArrowheads="1"/>
          </p:cNvSpPr>
          <p:nvPr/>
        </p:nvSpPr>
        <p:spPr bwMode="auto">
          <a:xfrm>
            <a:off x="1948729" y="2722689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96" name="Rectangle 35"/>
          <p:cNvSpPr>
            <a:spLocks noChangeArrowheads="1"/>
          </p:cNvSpPr>
          <p:nvPr/>
        </p:nvSpPr>
        <p:spPr bwMode="auto">
          <a:xfrm>
            <a:off x="1862659" y="1922604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50</a:t>
            </a: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2634426" y="1125538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45</a:t>
            </a:r>
          </a:p>
        </p:txBody>
      </p:sp>
      <p:sp>
        <p:nvSpPr>
          <p:cNvPr id="98" name="Rectangle 37"/>
          <p:cNvSpPr>
            <a:spLocks noChangeArrowheads="1"/>
          </p:cNvSpPr>
          <p:nvPr/>
        </p:nvSpPr>
        <p:spPr bwMode="auto">
          <a:xfrm>
            <a:off x="3528127" y="1922604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9" name="Rectangle 38"/>
          <p:cNvSpPr>
            <a:spLocks noChangeArrowheads="1"/>
          </p:cNvSpPr>
          <p:nvPr/>
        </p:nvSpPr>
        <p:spPr bwMode="auto">
          <a:xfrm>
            <a:off x="3447794" y="2864591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35</a:t>
            </a:r>
          </a:p>
        </p:txBody>
      </p: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3928356" y="3081973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30</a:t>
            </a:r>
          </a:p>
        </p:txBody>
      </p:sp>
      <p:sp>
        <p:nvSpPr>
          <p:cNvPr id="101" name="Rectangle 40"/>
          <p:cNvSpPr>
            <a:spLocks noChangeArrowheads="1"/>
          </p:cNvSpPr>
          <p:nvPr/>
        </p:nvSpPr>
        <p:spPr bwMode="auto">
          <a:xfrm>
            <a:off x="3774863" y="3681282"/>
            <a:ext cx="324200" cy="36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102" name="Rectangle 41"/>
          <p:cNvSpPr>
            <a:spLocks noChangeArrowheads="1"/>
          </p:cNvSpPr>
          <p:nvPr/>
        </p:nvSpPr>
        <p:spPr bwMode="auto">
          <a:xfrm>
            <a:off x="1948729" y="3681282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103" name="Rectangle 42"/>
          <p:cNvSpPr>
            <a:spLocks noChangeArrowheads="1"/>
          </p:cNvSpPr>
          <p:nvPr/>
        </p:nvSpPr>
        <p:spPr bwMode="auto">
          <a:xfrm>
            <a:off x="2555528" y="3041214"/>
            <a:ext cx="438961" cy="3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graphicFrame>
        <p:nvGraphicFramePr>
          <p:cNvPr id="104" name="Object 43"/>
          <p:cNvGraphicFramePr>
            <a:graphicFrameLocks noChangeAspect="1"/>
          </p:cNvGraphicFramePr>
          <p:nvPr/>
        </p:nvGraphicFramePr>
        <p:xfrm>
          <a:off x="5449888" y="1570038"/>
          <a:ext cx="3298825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7" name="Equation" r:id="rId3" imgW="1739880" imgH="1371600" progId="Equation.3">
                  <p:embed/>
                </p:oleObj>
              </mc:Choice>
              <mc:Fallback>
                <p:oleObj name="Equation" r:id="rId3" imgW="17398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1570038"/>
                        <a:ext cx="3298825" cy="292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 Box 56"/>
          <p:cNvSpPr txBox="1">
            <a:spLocks noChangeArrowheads="1"/>
          </p:cNvSpPr>
          <p:nvPr/>
        </p:nvSpPr>
        <p:spPr bwMode="auto">
          <a:xfrm>
            <a:off x="900113" y="4700588"/>
            <a:ext cx="2441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S = {0, 2, 3, </a:t>
            </a:r>
            <a:r>
              <a:rPr lang="en-US" altLang="ko-KR" sz="2000" u="sng">
                <a:latin typeface="Consolas" pitchFamily="49" charset="0"/>
              </a:rPr>
              <a:t>1</a:t>
            </a:r>
            <a:r>
              <a:rPr lang="en-US" altLang="ko-KR" sz="2000">
                <a:latin typeface="Consolas" pitchFamily="49" charset="0"/>
              </a:rPr>
              <a:t>}</a:t>
            </a:r>
          </a:p>
        </p:txBody>
      </p:sp>
      <p:sp>
        <p:nvSpPr>
          <p:cNvPr id="106" name="Text Box 57"/>
          <p:cNvSpPr txBox="1">
            <a:spLocks noChangeArrowheads="1"/>
          </p:cNvSpPr>
          <p:nvPr/>
        </p:nvSpPr>
        <p:spPr bwMode="auto">
          <a:xfrm>
            <a:off x="971550" y="5060950"/>
            <a:ext cx="2411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2: (0, 2), 10</a:t>
            </a:r>
          </a:p>
        </p:txBody>
      </p:sp>
      <p:sp>
        <p:nvSpPr>
          <p:cNvPr id="107" name="Text Box 58"/>
          <p:cNvSpPr txBox="1">
            <a:spLocks noChangeArrowheads="1"/>
          </p:cNvSpPr>
          <p:nvPr/>
        </p:nvSpPr>
        <p:spPr bwMode="auto">
          <a:xfrm>
            <a:off x="971550" y="5492750"/>
            <a:ext cx="27414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3: (0, 2</a:t>
            </a:r>
            <a:r>
              <a:rPr lang="en-US" altLang="ko-KR" sz="2000" baseline="-25000" dirty="0">
                <a:latin typeface="Consolas" pitchFamily="49" charset="0"/>
              </a:rPr>
              <a:t>, </a:t>
            </a:r>
            <a:r>
              <a:rPr lang="en-US" altLang="ko-KR" sz="2000" dirty="0">
                <a:latin typeface="Consolas" pitchFamily="49" charset="0"/>
              </a:rPr>
              <a:t>3), 25</a:t>
            </a: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971550" y="5877272"/>
            <a:ext cx="3071675" cy="40011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1: (0, 2</a:t>
            </a:r>
            <a:r>
              <a:rPr lang="en-US" altLang="ko-KR" sz="2000" baseline="-25000" dirty="0">
                <a:latin typeface="Consolas" pitchFamily="49" charset="0"/>
              </a:rPr>
              <a:t>, </a:t>
            </a:r>
            <a:r>
              <a:rPr lang="en-US" altLang="ko-KR" sz="2000" dirty="0">
                <a:latin typeface="Consolas" pitchFamily="49" charset="0"/>
              </a:rPr>
              <a:t>3</a:t>
            </a:r>
            <a:r>
              <a:rPr lang="en-US" altLang="ko-KR" sz="2000" baseline="-25000" dirty="0">
                <a:latin typeface="Consolas" pitchFamily="49" charset="0"/>
              </a:rPr>
              <a:t>, </a:t>
            </a:r>
            <a:r>
              <a:rPr lang="en-US" altLang="ko-KR" sz="2000" dirty="0">
                <a:latin typeface="Consolas" pitchFamily="49" charset="0"/>
              </a:rPr>
              <a:t>1), 45</a:t>
            </a:r>
          </a:p>
        </p:txBody>
      </p:sp>
      <p:sp>
        <p:nvSpPr>
          <p:cNvPr id="109" name="Text Box 45"/>
          <p:cNvSpPr txBox="1">
            <a:spLocks noChangeArrowheads="1"/>
          </p:cNvSpPr>
          <p:nvPr/>
        </p:nvSpPr>
        <p:spPr bwMode="auto">
          <a:xfrm>
            <a:off x="5508104" y="112633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10" name="Text Box 46"/>
          <p:cNvSpPr txBox="1">
            <a:spLocks noChangeArrowheads="1"/>
          </p:cNvSpPr>
          <p:nvPr/>
        </p:nvSpPr>
        <p:spPr bwMode="auto">
          <a:xfrm>
            <a:off x="6028908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11" name="Text Box 47"/>
          <p:cNvSpPr txBox="1">
            <a:spLocks noChangeArrowheads="1"/>
          </p:cNvSpPr>
          <p:nvPr/>
        </p:nvSpPr>
        <p:spPr bwMode="auto">
          <a:xfrm>
            <a:off x="6549712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12" name="Text Box 48"/>
          <p:cNvSpPr txBox="1">
            <a:spLocks noChangeArrowheads="1"/>
          </p:cNvSpPr>
          <p:nvPr/>
        </p:nvSpPr>
        <p:spPr bwMode="auto">
          <a:xfrm>
            <a:off x="7070516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7591320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14" name="Text Box 50"/>
          <p:cNvSpPr txBox="1">
            <a:spLocks noChangeArrowheads="1"/>
          </p:cNvSpPr>
          <p:nvPr/>
        </p:nvSpPr>
        <p:spPr bwMode="auto">
          <a:xfrm>
            <a:off x="8112125" y="112474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115" name="Text Box 51"/>
          <p:cNvSpPr txBox="1">
            <a:spLocks noChangeArrowheads="1"/>
          </p:cNvSpPr>
          <p:nvPr/>
        </p:nvSpPr>
        <p:spPr bwMode="auto">
          <a:xfrm>
            <a:off x="4972253" y="155679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16" name="Text Box 52"/>
          <p:cNvSpPr txBox="1">
            <a:spLocks noChangeArrowheads="1"/>
          </p:cNvSpPr>
          <p:nvPr/>
        </p:nvSpPr>
        <p:spPr bwMode="auto">
          <a:xfrm>
            <a:off x="4972253" y="2092786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972253" y="252483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972253" y="297291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19" name="Text Box 55"/>
          <p:cNvSpPr txBox="1">
            <a:spLocks noChangeArrowheads="1"/>
          </p:cNvSpPr>
          <p:nvPr/>
        </p:nvSpPr>
        <p:spPr bwMode="auto">
          <a:xfrm>
            <a:off x="4972253" y="346895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4972253" y="396499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5568379" y="1556792"/>
            <a:ext cx="3108077" cy="4001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5468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of Graph (2)</a:t>
            </a:r>
            <a:endParaRPr lang="ko-KR" altLang="en-US" dirty="0"/>
          </a:p>
        </p:txBody>
      </p:sp>
      <p:sp>
        <p:nvSpPr>
          <p:cNvPr id="4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6FAB646A-6058-4D68-AC1D-7B842D6C61FA}" type="slidenum">
              <a:rPr lang="en-US" altLang="ko-KR"/>
              <a:pPr/>
              <a:t>9</a:t>
            </a:fld>
            <a:r>
              <a:rPr lang="en-US" altLang="ko-KR"/>
              <a:t> -</a:t>
            </a:r>
          </a:p>
        </p:txBody>
      </p:sp>
      <p:sp>
        <p:nvSpPr>
          <p:cNvPr id="236547" name="Oval 3"/>
          <p:cNvSpPr>
            <a:spLocks noChangeArrowheads="1"/>
          </p:cNvSpPr>
          <p:nvPr/>
        </p:nvSpPr>
        <p:spPr bwMode="auto">
          <a:xfrm rot="5400000">
            <a:off x="3509169" y="1572419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3170238" y="1630363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36549" name="Oval 5"/>
          <p:cNvSpPr>
            <a:spLocks noChangeArrowheads="1"/>
          </p:cNvSpPr>
          <p:nvPr/>
        </p:nvSpPr>
        <p:spPr bwMode="auto">
          <a:xfrm rot="5400000">
            <a:off x="2424907" y="1572418"/>
            <a:ext cx="552450" cy="5254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2076450" y="162877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36551" name="Oval 7"/>
          <p:cNvSpPr>
            <a:spLocks noChangeArrowheads="1"/>
          </p:cNvSpPr>
          <p:nvPr/>
        </p:nvSpPr>
        <p:spPr bwMode="auto">
          <a:xfrm rot="5400000">
            <a:off x="1251744" y="1572419"/>
            <a:ext cx="554038" cy="5270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900113" y="1663700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36553" name="Arc 9"/>
          <p:cNvSpPr>
            <a:spLocks/>
          </p:cNvSpPr>
          <p:nvPr/>
        </p:nvSpPr>
        <p:spPr bwMode="auto">
          <a:xfrm rot="5400000">
            <a:off x="3048001" y="920750"/>
            <a:ext cx="298450" cy="993775"/>
          </a:xfrm>
          <a:custGeom>
            <a:avLst/>
            <a:gdLst>
              <a:gd name="G0" fmla="+- 21600 0 0"/>
              <a:gd name="G1" fmla="+- 21569 0 0"/>
              <a:gd name="G2" fmla="+- 21600 0 0"/>
              <a:gd name="T0" fmla="*/ 21745 w 21745"/>
              <a:gd name="T1" fmla="*/ 43169 h 43169"/>
              <a:gd name="T2" fmla="*/ 20450 w 21745"/>
              <a:gd name="T3" fmla="*/ 0 h 43169"/>
              <a:gd name="T4" fmla="*/ 21600 w 21745"/>
              <a:gd name="T5" fmla="*/ 21569 h 4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43169" fill="none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</a:path>
              <a:path w="21745" h="43169" stroke="0" extrusionOk="0">
                <a:moveTo>
                  <a:pt x="21744" y="43168"/>
                </a:moveTo>
                <a:cubicBezTo>
                  <a:pt x="21696" y="43168"/>
                  <a:pt x="21648" y="43168"/>
                  <a:pt x="21600" y="43169"/>
                </a:cubicBezTo>
                <a:cubicBezTo>
                  <a:pt x="9670" y="43169"/>
                  <a:pt x="0" y="33498"/>
                  <a:pt x="0" y="21569"/>
                </a:cubicBezTo>
                <a:cubicBezTo>
                  <a:pt x="-1" y="10086"/>
                  <a:pt x="8983" y="610"/>
                  <a:pt x="20449" y="-1"/>
                </a:cubicBezTo>
                <a:lnTo>
                  <a:pt x="21600" y="2156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54" name="Arc 10"/>
          <p:cNvSpPr>
            <a:spLocks/>
          </p:cNvSpPr>
          <p:nvPr/>
        </p:nvSpPr>
        <p:spPr bwMode="auto">
          <a:xfrm rot="5400000">
            <a:off x="3047207" y="1774031"/>
            <a:ext cx="300038" cy="993775"/>
          </a:xfrm>
          <a:custGeom>
            <a:avLst/>
            <a:gdLst>
              <a:gd name="G0" fmla="+- 289 0 0"/>
              <a:gd name="G1" fmla="+- 21577 0 0"/>
              <a:gd name="G2" fmla="+- 21600 0 0"/>
              <a:gd name="T0" fmla="*/ 1296 w 21889"/>
              <a:gd name="T1" fmla="*/ 0 h 43177"/>
              <a:gd name="T2" fmla="*/ 0 w 21889"/>
              <a:gd name="T3" fmla="*/ 43175 h 43177"/>
              <a:gd name="T4" fmla="*/ 289 w 21889"/>
              <a:gd name="T5" fmla="*/ 21577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9" h="43177" fill="none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</a:path>
              <a:path w="21889" h="43177" stroke="0" extrusionOk="0">
                <a:moveTo>
                  <a:pt x="1295" y="0"/>
                </a:moveTo>
                <a:cubicBezTo>
                  <a:pt x="12821" y="538"/>
                  <a:pt x="21889" y="10039"/>
                  <a:pt x="21889" y="21577"/>
                </a:cubicBezTo>
                <a:cubicBezTo>
                  <a:pt x="21889" y="33506"/>
                  <a:pt x="12218" y="43177"/>
                  <a:pt x="289" y="43177"/>
                </a:cubicBezTo>
                <a:cubicBezTo>
                  <a:pt x="192" y="43177"/>
                  <a:pt x="96" y="43176"/>
                  <a:pt x="-1" y="43175"/>
                </a:cubicBezTo>
                <a:lnTo>
                  <a:pt x="289" y="21577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 rot="5400000">
            <a:off x="2116138" y="1519237"/>
            <a:ext cx="0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4356100" y="1196975"/>
            <a:ext cx="42290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V(G</a:t>
            </a:r>
            <a:r>
              <a:rPr lang="en-US" altLang="ko-KR" sz="2400" baseline="-25000">
                <a:latin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</a:rPr>
              <a:t>) = {0, 1, 2}</a:t>
            </a:r>
          </a:p>
          <a:p>
            <a:pPr algn="l"/>
            <a:r>
              <a:rPr lang="en-US" altLang="ko-KR" sz="2000">
                <a:latin typeface="Consolas" pitchFamily="49" charset="0"/>
              </a:rPr>
              <a:t>E(G</a:t>
            </a:r>
            <a:r>
              <a:rPr lang="en-US" altLang="ko-KR" sz="2000" baseline="-25000">
                <a:latin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</a:rPr>
              <a:t>) = {&lt;0,1&gt;, &lt;1,0&gt;, &lt;1,2&gt;}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977900" y="1052513"/>
            <a:ext cx="466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3</a:t>
            </a:r>
          </a:p>
        </p:txBody>
      </p:sp>
      <p:sp>
        <p:nvSpPr>
          <p:cNvPr id="236558" name="Oval 14"/>
          <p:cNvSpPr>
            <a:spLocks noChangeArrowheads="1"/>
          </p:cNvSpPr>
          <p:nvPr/>
        </p:nvSpPr>
        <p:spPr bwMode="auto">
          <a:xfrm>
            <a:off x="1214438" y="3365500"/>
            <a:ext cx="615950" cy="627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59" name="Rectangle 15"/>
          <p:cNvSpPr>
            <a:spLocks noChangeArrowheads="1"/>
          </p:cNvSpPr>
          <p:nvPr/>
        </p:nvSpPr>
        <p:spPr bwMode="auto">
          <a:xfrm>
            <a:off x="898525" y="3455988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36560" name="Oval 16"/>
          <p:cNvSpPr>
            <a:spLocks noChangeArrowheads="1"/>
          </p:cNvSpPr>
          <p:nvPr/>
        </p:nvSpPr>
        <p:spPr bwMode="auto">
          <a:xfrm>
            <a:off x="3430588" y="3365500"/>
            <a:ext cx="604837" cy="627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61" name="Rectangle 17"/>
          <p:cNvSpPr>
            <a:spLocks noChangeArrowheads="1"/>
          </p:cNvSpPr>
          <p:nvPr/>
        </p:nvSpPr>
        <p:spPr bwMode="auto">
          <a:xfrm>
            <a:off x="3127375" y="3463925"/>
            <a:ext cx="7886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236562" name="Oval 18"/>
          <p:cNvSpPr>
            <a:spLocks noChangeArrowheads="1"/>
          </p:cNvSpPr>
          <p:nvPr/>
        </p:nvSpPr>
        <p:spPr bwMode="auto">
          <a:xfrm>
            <a:off x="2357438" y="4552950"/>
            <a:ext cx="617537" cy="627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2051050" y="4646613"/>
            <a:ext cx="77946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36564" name="Line 20"/>
          <p:cNvSpPr>
            <a:spLocks noChangeShapeType="1"/>
          </p:cNvSpPr>
          <p:nvPr/>
        </p:nvSpPr>
        <p:spPr bwMode="auto">
          <a:xfrm flipH="1">
            <a:off x="2828925" y="3892550"/>
            <a:ext cx="685800" cy="754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>
            <a:off x="1755775" y="3892550"/>
            <a:ext cx="682625" cy="754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66" name="Arc 22"/>
          <p:cNvSpPr>
            <a:spLocks/>
          </p:cNvSpPr>
          <p:nvPr/>
        </p:nvSpPr>
        <p:spPr bwMode="auto">
          <a:xfrm>
            <a:off x="1852613" y="3246438"/>
            <a:ext cx="1535112" cy="431800"/>
          </a:xfrm>
          <a:custGeom>
            <a:avLst/>
            <a:gdLst>
              <a:gd name="G0" fmla="+- 20487 0 0"/>
              <a:gd name="G1" fmla="+- 21600 0 0"/>
              <a:gd name="G2" fmla="+- 21600 0 0"/>
              <a:gd name="T0" fmla="*/ 0 w 41109"/>
              <a:gd name="T1" fmla="*/ 14757 h 21600"/>
              <a:gd name="T2" fmla="*/ 41109 w 41109"/>
              <a:gd name="T3" fmla="*/ 15174 h 21600"/>
              <a:gd name="T4" fmla="*/ 20487 w 4110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09" h="21600" fill="none" extrusionOk="0">
                <a:moveTo>
                  <a:pt x="-1" y="14756"/>
                </a:moveTo>
                <a:cubicBezTo>
                  <a:pt x="2943" y="5943"/>
                  <a:pt x="11194" y="-1"/>
                  <a:pt x="20487" y="0"/>
                </a:cubicBezTo>
                <a:cubicBezTo>
                  <a:pt x="29940" y="0"/>
                  <a:pt x="38296" y="6148"/>
                  <a:pt x="41108" y="15174"/>
                </a:cubicBezTo>
              </a:path>
              <a:path w="41109" h="21600" stroke="0" extrusionOk="0">
                <a:moveTo>
                  <a:pt x="-1" y="14756"/>
                </a:moveTo>
                <a:cubicBezTo>
                  <a:pt x="2943" y="5943"/>
                  <a:pt x="11194" y="-1"/>
                  <a:pt x="20487" y="0"/>
                </a:cubicBezTo>
                <a:cubicBezTo>
                  <a:pt x="29940" y="0"/>
                  <a:pt x="38296" y="6148"/>
                  <a:pt x="41108" y="15174"/>
                </a:cubicBezTo>
                <a:lnTo>
                  <a:pt x="20487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67" name="Arc 23"/>
          <p:cNvSpPr>
            <a:spLocks/>
          </p:cNvSpPr>
          <p:nvPr/>
        </p:nvSpPr>
        <p:spPr bwMode="auto">
          <a:xfrm rot="10800000">
            <a:off x="1835150" y="3571875"/>
            <a:ext cx="1574800" cy="433388"/>
          </a:xfrm>
          <a:custGeom>
            <a:avLst/>
            <a:gdLst>
              <a:gd name="G0" fmla="+- 20624 0 0"/>
              <a:gd name="G1" fmla="+- 21600 0 0"/>
              <a:gd name="G2" fmla="+- 21600 0 0"/>
              <a:gd name="T0" fmla="*/ 0 w 41049"/>
              <a:gd name="T1" fmla="*/ 15181 h 21600"/>
              <a:gd name="T2" fmla="*/ 41049 w 41049"/>
              <a:gd name="T3" fmla="*/ 14572 h 21600"/>
              <a:gd name="T4" fmla="*/ 20624 w 410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049" h="21600" fill="none" extrusionOk="0">
                <a:moveTo>
                  <a:pt x="-1" y="15180"/>
                </a:moveTo>
                <a:cubicBezTo>
                  <a:pt x="2810" y="6151"/>
                  <a:pt x="11167" y="-1"/>
                  <a:pt x="20624" y="0"/>
                </a:cubicBezTo>
                <a:cubicBezTo>
                  <a:pt x="29844" y="0"/>
                  <a:pt x="38048" y="5853"/>
                  <a:pt x="41048" y="14572"/>
                </a:cubicBezTo>
              </a:path>
              <a:path w="41049" h="21600" stroke="0" extrusionOk="0">
                <a:moveTo>
                  <a:pt x="-1" y="15180"/>
                </a:moveTo>
                <a:cubicBezTo>
                  <a:pt x="2810" y="6151"/>
                  <a:pt x="11167" y="-1"/>
                  <a:pt x="20624" y="0"/>
                </a:cubicBezTo>
                <a:cubicBezTo>
                  <a:pt x="29844" y="0"/>
                  <a:pt x="38048" y="5853"/>
                  <a:pt x="41048" y="14572"/>
                </a:cubicBezTo>
                <a:lnTo>
                  <a:pt x="20624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68" name="Arc 24"/>
          <p:cNvSpPr>
            <a:spLocks/>
          </p:cNvSpPr>
          <p:nvPr/>
        </p:nvSpPr>
        <p:spPr bwMode="auto">
          <a:xfrm rot="996594">
            <a:off x="971550" y="2962275"/>
            <a:ext cx="587375" cy="6492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128"/>
              <a:gd name="T1" fmla="*/ 43200 h 43200"/>
              <a:gd name="T2" fmla="*/ 43128 w 43128"/>
              <a:gd name="T3" fmla="*/ 19839 h 43200"/>
              <a:gd name="T4" fmla="*/ 21600 w 431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28" h="43200" fill="none" extrusionOk="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846" y="-1"/>
                  <a:pt x="42211" y="8629"/>
                  <a:pt x="43128" y="19838"/>
                </a:cubicBezTo>
              </a:path>
              <a:path w="43128" h="43200" stroke="0" extrusionOk="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846" y="-1"/>
                  <a:pt x="42211" y="8629"/>
                  <a:pt x="43128" y="1983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70" name="Oval 26"/>
          <p:cNvSpPr>
            <a:spLocks noChangeArrowheads="1"/>
          </p:cNvSpPr>
          <p:nvPr/>
        </p:nvSpPr>
        <p:spPr bwMode="auto">
          <a:xfrm>
            <a:off x="5095875" y="4387851"/>
            <a:ext cx="614363" cy="6032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71" name="Rectangle 27"/>
          <p:cNvSpPr>
            <a:spLocks noChangeArrowheads="1"/>
          </p:cNvSpPr>
          <p:nvPr/>
        </p:nvSpPr>
        <p:spPr bwMode="auto">
          <a:xfrm>
            <a:off x="4787900" y="4478338"/>
            <a:ext cx="788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1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36572" name="Oval 28"/>
          <p:cNvSpPr>
            <a:spLocks noChangeArrowheads="1"/>
          </p:cNvSpPr>
          <p:nvPr/>
        </p:nvSpPr>
        <p:spPr bwMode="auto">
          <a:xfrm>
            <a:off x="5095875" y="5637213"/>
            <a:ext cx="612775" cy="6000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73" name="Rectangle 29"/>
          <p:cNvSpPr>
            <a:spLocks noChangeArrowheads="1"/>
          </p:cNvSpPr>
          <p:nvPr/>
        </p:nvSpPr>
        <p:spPr bwMode="auto">
          <a:xfrm>
            <a:off x="4787900" y="5727701"/>
            <a:ext cx="7953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2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36574" name="Oval 30"/>
          <p:cNvSpPr>
            <a:spLocks noChangeArrowheads="1"/>
          </p:cNvSpPr>
          <p:nvPr/>
        </p:nvSpPr>
        <p:spPr bwMode="auto">
          <a:xfrm>
            <a:off x="6550025" y="4387851"/>
            <a:ext cx="612775" cy="6032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75" name="Rectangle 31"/>
          <p:cNvSpPr>
            <a:spLocks noChangeArrowheads="1"/>
          </p:cNvSpPr>
          <p:nvPr/>
        </p:nvSpPr>
        <p:spPr bwMode="auto">
          <a:xfrm>
            <a:off x="6227763" y="4478338"/>
            <a:ext cx="7953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3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36576" name="Oval 32"/>
          <p:cNvSpPr>
            <a:spLocks noChangeArrowheads="1"/>
          </p:cNvSpPr>
          <p:nvPr/>
        </p:nvSpPr>
        <p:spPr bwMode="auto">
          <a:xfrm>
            <a:off x="5095875" y="3141663"/>
            <a:ext cx="612775" cy="6016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77" name="Rectangle 33"/>
          <p:cNvSpPr>
            <a:spLocks noChangeArrowheads="1"/>
          </p:cNvSpPr>
          <p:nvPr/>
        </p:nvSpPr>
        <p:spPr bwMode="auto">
          <a:xfrm>
            <a:off x="4787900" y="3232151"/>
            <a:ext cx="788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</a:rPr>
              <a:t>0</a:t>
            </a:r>
            <a:endParaRPr lang="en-US" altLang="ko-KR" sz="2000">
              <a:latin typeface="Consolas" pitchFamily="49" charset="0"/>
            </a:endParaRPr>
          </a:p>
        </p:txBody>
      </p:sp>
      <p:sp>
        <p:nvSpPr>
          <p:cNvPr id="236578" name="Line 34"/>
          <p:cNvSpPr>
            <a:spLocks noChangeShapeType="1"/>
          </p:cNvSpPr>
          <p:nvPr/>
        </p:nvSpPr>
        <p:spPr bwMode="auto">
          <a:xfrm flipV="1">
            <a:off x="5400675" y="5002213"/>
            <a:ext cx="0" cy="623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79" name="Line 35"/>
          <p:cNvSpPr>
            <a:spLocks noChangeShapeType="1"/>
          </p:cNvSpPr>
          <p:nvPr/>
        </p:nvSpPr>
        <p:spPr bwMode="auto">
          <a:xfrm flipV="1">
            <a:off x="5400675" y="3756026"/>
            <a:ext cx="0" cy="620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80" name="Arc 36"/>
          <p:cNvSpPr>
            <a:spLocks/>
          </p:cNvSpPr>
          <p:nvPr/>
        </p:nvSpPr>
        <p:spPr bwMode="auto">
          <a:xfrm>
            <a:off x="5722938" y="4379913"/>
            <a:ext cx="836613" cy="314325"/>
          </a:xfrm>
          <a:custGeom>
            <a:avLst/>
            <a:gdLst>
              <a:gd name="G0" fmla="+- 19798 0 0"/>
              <a:gd name="G1" fmla="+- 21600 0 0"/>
              <a:gd name="G2" fmla="+- 21600 0 0"/>
              <a:gd name="T0" fmla="*/ 0 w 39270"/>
              <a:gd name="T1" fmla="*/ 12963 h 21600"/>
              <a:gd name="T2" fmla="*/ 39270 w 39270"/>
              <a:gd name="T3" fmla="*/ 12252 h 21600"/>
              <a:gd name="T4" fmla="*/ 19798 w 392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270" h="21600" fill="none" extrusionOk="0">
                <a:moveTo>
                  <a:pt x="-1" y="12962"/>
                </a:moveTo>
                <a:cubicBezTo>
                  <a:pt x="3434" y="5089"/>
                  <a:pt x="11208" y="-1"/>
                  <a:pt x="19798" y="0"/>
                </a:cubicBezTo>
                <a:cubicBezTo>
                  <a:pt x="28104" y="0"/>
                  <a:pt x="35675" y="4763"/>
                  <a:pt x="39270" y="12251"/>
                </a:cubicBezTo>
              </a:path>
              <a:path w="39270" h="21600" stroke="0" extrusionOk="0">
                <a:moveTo>
                  <a:pt x="-1" y="12962"/>
                </a:moveTo>
                <a:cubicBezTo>
                  <a:pt x="3434" y="5089"/>
                  <a:pt x="11208" y="-1"/>
                  <a:pt x="19798" y="0"/>
                </a:cubicBezTo>
                <a:cubicBezTo>
                  <a:pt x="28104" y="0"/>
                  <a:pt x="35675" y="4763"/>
                  <a:pt x="39270" y="12251"/>
                </a:cubicBezTo>
                <a:lnTo>
                  <a:pt x="19798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81" name="Arc 37"/>
          <p:cNvSpPr>
            <a:spLocks/>
          </p:cNvSpPr>
          <p:nvPr/>
        </p:nvSpPr>
        <p:spPr bwMode="auto">
          <a:xfrm rot="10800000">
            <a:off x="5722938" y="4694238"/>
            <a:ext cx="836613" cy="311150"/>
          </a:xfrm>
          <a:custGeom>
            <a:avLst/>
            <a:gdLst>
              <a:gd name="G0" fmla="+- 19571 0 0"/>
              <a:gd name="G1" fmla="+- 21600 0 0"/>
              <a:gd name="G2" fmla="+- 21600 0 0"/>
              <a:gd name="T0" fmla="*/ 0 w 39394"/>
              <a:gd name="T1" fmla="*/ 12461 h 21600"/>
              <a:gd name="T2" fmla="*/ 39394 w 39394"/>
              <a:gd name="T3" fmla="*/ 13021 h 21600"/>
              <a:gd name="T4" fmla="*/ 19571 w 3939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94" h="21600" fill="none" extrusionOk="0">
                <a:moveTo>
                  <a:pt x="-1" y="12460"/>
                </a:moveTo>
                <a:cubicBezTo>
                  <a:pt x="3549" y="4858"/>
                  <a:pt x="11180" y="-1"/>
                  <a:pt x="19571" y="0"/>
                </a:cubicBezTo>
                <a:cubicBezTo>
                  <a:pt x="28183" y="0"/>
                  <a:pt x="35973" y="5116"/>
                  <a:pt x="39394" y="13020"/>
                </a:cubicBezTo>
              </a:path>
              <a:path w="39394" h="21600" stroke="0" extrusionOk="0">
                <a:moveTo>
                  <a:pt x="-1" y="12460"/>
                </a:moveTo>
                <a:cubicBezTo>
                  <a:pt x="3549" y="4858"/>
                  <a:pt x="11180" y="-1"/>
                  <a:pt x="19571" y="0"/>
                </a:cubicBezTo>
                <a:cubicBezTo>
                  <a:pt x="28183" y="0"/>
                  <a:pt x="35973" y="5116"/>
                  <a:pt x="39394" y="13020"/>
                </a:cubicBezTo>
                <a:lnTo>
                  <a:pt x="19571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82" name="Arc 38"/>
          <p:cNvSpPr>
            <a:spLocks/>
          </p:cNvSpPr>
          <p:nvPr/>
        </p:nvSpPr>
        <p:spPr bwMode="auto">
          <a:xfrm>
            <a:off x="5716588" y="4999038"/>
            <a:ext cx="1054100" cy="941388"/>
          </a:xfrm>
          <a:custGeom>
            <a:avLst/>
            <a:gdLst>
              <a:gd name="G0" fmla="+- 0 0 0"/>
              <a:gd name="G1" fmla="+- 68 0 0"/>
              <a:gd name="G2" fmla="+- 21600 0 0"/>
              <a:gd name="T0" fmla="*/ 21600 w 21600"/>
              <a:gd name="T1" fmla="*/ 0 h 21668"/>
              <a:gd name="T2" fmla="*/ 0 w 21600"/>
              <a:gd name="T3" fmla="*/ 21668 h 21668"/>
              <a:gd name="T4" fmla="*/ 0 w 21600"/>
              <a:gd name="T5" fmla="*/ 68 h 2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68" fill="none" extrusionOk="0">
                <a:moveTo>
                  <a:pt x="21599" y="0"/>
                </a:moveTo>
                <a:cubicBezTo>
                  <a:pt x="21599" y="22"/>
                  <a:pt x="21600" y="45"/>
                  <a:pt x="21600" y="68"/>
                </a:cubicBezTo>
                <a:cubicBezTo>
                  <a:pt x="21600" y="11997"/>
                  <a:pt x="11929" y="21667"/>
                  <a:pt x="0" y="21668"/>
                </a:cubicBezTo>
              </a:path>
              <a:path w="21600" h="21668" stroke="0" extrusionOk="0">
                <a:moveTo>
                  <a:pt x="21599" y="0"/>
                </a:moveTo>
                <a:cubicBezTo>
                  <a:pt x="21599" y="22"/>
                  <a:pt x="21600" y="45"/>
                  <a:pt x="21600" y="68"/>
                </a:cubicBezTo>
                <a:cubicBezTo>
                  <a:pt x="21600" y="11997"/>
                  <a:pt x="11929" y="21667"/>
                  <a:pt x="0" y="21668"/>
                </a:cubicBezTo>
                <a:lnTo>
                  <a:pt x="0" y="68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83" name="Arc 39"/>
          <p:cNvSpPr>
            <a:spLocks/>
          </p:cNvSpPr>
          <p:nvPr/>
        </p:nvSpPr>
        <p:spPr bwMode="auto">
          <a:xfrm>
            <a:off x="5716588" y="5002213"/>
            <a:ext cx="1158875" cy="1041400"/>
          </a:xfrm>
          <a:custGeom>
            <a:avLst/>
            <a:gdLst>
              <a:gd name="G0" fmla="+- 0 0 0"/>
              <a:gd name="G1" fmla="+- 61 0 0"/>
              <a:gd name="G2" fmla="+- 21600 0 0"/>
              <a:gd name="T0" fmla="*/ 21600 w 21600"/>
              <a:gd name="T1" fmla="*/ 0 h 21661"/>
              <a:gd name="T2" fmla="*/ 0 w 21600"/>
              <a:gd name="T3" fmla="*/ 21661 h 21661"/>
              <a:gd name="T4" fmla="*/ 0 w 21600"/>
              <a:gd name="T5" fmla="*/ 61 h 2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61" fill="none" extrusionOk="0">
                <a:moveTo>
                  <a:pt x="21599" y="0"/>
                </a:moveTo>
                <a:cubicBezTo>
                  <a:pt x="21599" y="20"/>
                  <a:pt x="21600" y="40"/>
                  <a:pt x="21600" y="61"/>
                </a:cubicBezTo>
                <a:cubicBezTo>
                  <a:pt x="21600" y="11990"/>
                  <a:pt x="11929" y="21660"/>
                  <a:pt x="0" y="21661"/>
                </a:cubicBezTo>
              </a:path>
              <a:path w="21600" h="21661" stroke="0" extrusionOk="0">
                <a:moveTo>
                  <a:pt x="21599" y="0"/>
                </a:moveTo>
                <a:cubicBezTo>
                  <a:pt x="21599" y="20"/>
                  <a:pt x="21600" y="40"/>
                  <a:pt x="21600" y="61"/>
                </a:cubicBezTo>
                <a:cubicBezTo>
                  <a:pt x="21600" y="11990"/>
                  <a:pt x="11929" y="21660"/>
                  <a:pt x="0" y="21661"/>
                </a:cubicBezTo>
                <a:lnTo>
                  <a:pt x="0" y="61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84" name="Arc 40"/>
          <p:cNvSpPr>
            <a:spLocks/>
          </p:cNvSpPr>
          <p:nvPr/>
        </p:nvSpPr>
        <p:spPr bwMode="auto">
          <a:xfrm>
            <a:off x="5716588" y="4999038"/>
            <a:ext cx="946150" cy="831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36585" name="Text Box 41"/>
          <p:cNvSpPr txBox="1">
            <a:spLocks noChangeArrowheads="1"/>
          </p:cNvSpPr>
          <p:nvPr/>
        </p:nvSpPr>
        <p:spPr bwMode="auto">
          <a:xfrm>
            <a:off x="395288" y="2924175"/>
            <a:ext cx="466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4</a:t>
            </a:r>
          </a:p>
        </p:txBody>
      </p:sp>
      <p:sp>
        <p:nvSpPr>
          <p:cNvPr id="236586" name="Text Box 42"/>
          <p:cNvSpPr txBox="1">
            <a:spLocks noChangeArrowheads="1"/>
          </p:cNvSpPr>
          <p:nvPr/>
        </p:nvSpPr>
        <p:spPr bwMode="auto">
          <a:xfrm>
            <a:off x="5148263" y="2636838"/>
            <a:ext cx="466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G</a:t>
            </a:r>
            <a:r>
              <a:rPr lang="en-US" altLang="ko-KR" sz="2400" baseline="-25000">
                <a:latin typeface="Consolas" pitchFamily="49" charset="0"/>
              </a:rPr>
              <a:t>5</a:t>
            </a:r>
          </a:p>
        </p:txBody>
      </p:sp>
      <p:sp>
        <p:nvSpPr>
          <p:cNvPr id="236587" name="Text Box 43"/>
          <p:cNvSpPr txBox="1">
            <a:spLocks noChangeArrowheads="1"/>
          </p:cNvSpPr>
          <p:nvPr/>
        </p:nvSpPr>
        <p:spPr bwMode="auto">
          <a:xfrm>
            <a:off x="714348" y="5143512"/>
            <a:ext cx="32496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V(G</a:t>
            </a:r>
            <a:r>
              <a:rPr lang="en-US" altLang="ko-KR" sz="2000" baseline="-25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) = {0, 1, 2}</a:t>
            </a:r>
          </a:p>
          <a:p>
            <a:pPr algn="l"/>
            <a:r>
              <a:rPr lang="en-US" altLang="ko-KR" sz="2000" dirty="0">
                <a:latin typeface="Consolas" pitchFamily="49" charset="0"/>
              </a:rPr>
              <a:t>E(G</a:t>
            </a:r>
            <a:r>
              <a:rPr lang="en-US" altLang="ko-KR" sz="2000" baseline="-25000" dirty="0">
                <a:latin typeface="Consolas" pitchFamily="49" charset="0"/>
              </a:rPr>
              <a:t>4</a:t>
            </a:r>
            <a:r>
              <a:rPr lang="en-US" altLang="ko-KR" sz="2000" dirty="0">
                <a:latin typeface="Consolas" pitchFamily="49" charset="0"/>
              </a:rPr>
              <a:t>) = { &lt;0,0&gt;, &lt;0,2&gt;, &lt;1,0&gt;, &lt;2,1&gt;, &lt;2,0&gt; } </a:t>
            </a:r>
          </a:p>
        </p:txBody>
      </p:sp>
      <p:sp>
        <p:nvSpPr>
          <p:cNvPr id="236588" name="Text Box 44"/>
          <p:cNvSpPr txBox="1">
            <a:spLocks noChangeArrowheads="1"/>
          </p:cNvSpPr>
          <p:nvPr/>
        </p:nvSpPr>
        <p:spPr bwMode="auto">
          <a:xfrm>
            <a:off x="5715008" y="2714620"/>
            <a:ext cx="3203576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V(G</a:t>
            </a:r>
            <a:r>
              <a:rPr lang="en-US" altLang="ko-KR" sz="2000" baseline="-25000" dirty="0"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) = {0, 1, 2, 3}</a:t>
            </a:r>
          </a:p>
          <a:p>
            <a:pPr algn="l"/>
            <a:r>
              <a:rPr lang="en-US" altLang="ko-KR" sz="2000" dirty="0">
                <a:latin typeface="Consolas" pitchFamily="49" charset="0"/>
              </a:rPr>
              <a:t>E(G</a:t>
            </a:r>
            <a:r>
              <a:rPr lang="en-US" altLang="ko-KR" sz="2000" baseline="-25000" dirty="0">
                <a:latin typeface="Consolas" pitchFamily="49" charset="0"/>
              </a:rPr>
              <a:t>5</a:t>
            </a:r>
            <a:r>
              <a:rPr lang="en-US" altLang="ko-KR" sz="2000" dirty="0">
                <a:latin typeface="Consolas" pitchFamily="49" charset="0"/>
              </a:rPr>
              <a:t>) = {(0,1), (1,2), (1,3), (3,1), (3,2), (2,3), (3,2)} 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 bwMode="auto">
          <a:xfrm>
            <a:off x="7621736" y="1647491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7100610" y="1647491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492751" y="1647491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5940152" y="1647491"/>
            <a:ext cx="433749" cy="42396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9614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err="1">
                <a:solidFill>
                  <a:schemeClr val="tx1"/>
                </a:solidFill>
              </a:rPr>
              <a:t>Dijkstra’s</a:t>
            </a:r>
            <a:r>
              <a:rPr lang="en-US" altLang="ko-KR" sz="2600" dirty="0">
                <a:solidFill>
                  <a:schemeClr val="tx1"/>
                </a:solidFill>
              </a:rPr>
              <a:t> Algorithm Example 1 – 4th Step</a:t>
            </a:r>
            <a:endParaRPr lang="ko-KR" altLang="en-US" sz="2600" dirty="0">
              <a:solidFill>
                <a:schemeClr val="tx1"/>
              </a:solidFill>
            </a:endParaRPr>
          </a:p>
        </p:txBody>
      </p:sp>
      <p:sp>
        <p:nvSpPr>
          <p:cNvPr id="6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B99D5F7-F0DD-446C-8F46-1A881D97A638}" type="slidenum">
              <a:rPr lang="en-US" altLang="ko-KR"/>
              <a:pPr/>
              <a:t>90</a:t>
            </a:fld>
            <a:r>
              <a:rPr lang="en-US" altLang="ko-KR"/>
              <a:t> -</a:t>
            </a:r>
          </a:p>
        </p:txBody>
      </p:sp>
      <p:grpSp>
        <p:nvGrpSpPr>
          <p:cNvPr id="65" name="Group 3"/>
          <p:cNvGrpSpPr>
            <a:grpSpLocks/>
          </p:cNvGrpSpPr>
          <p:nvPr/>
        </p:nvGrpSpPr>
        <p:grpSpPr bwMode="auto">
          <a:xfrm>
            <a:off x="852487" y="2056832"/>
            <a:ext cx="612181" cy="591673"/>
            <a:chOff x="1156" y="2404"/>
            <a:chExt cx="280" cy="280"/>
          </a:xfrm>
        </p:grpSpPr>
        <p:sp>
          <p:nvSpPr>
            <p:cNvPr id="66" name="Oval 4"/>
            <p:cNvSpPr>
              <a:spLocks noChangeArrowheads="1"/>
            </p:cNvSpPr>
            <p:nvPr/>
          </p:nvSpPr>
          <p:spPr bwMode="auto">
            <a:xfrm>
              <a:off x="1156" y="2404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14" y="2447"/>
              <a:ext cx="15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0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68" name="Group 6"/>
          <p:cNvGrpSpPr>
            <a:grpSpLocks/>
          </p:cNvGrpSpPr>
          <p:nvPr/>
        </p:nvGrpSpPr>
        <p:grpSpPr bwMode="auto">
          <a:xfrm>
            <a:off x="2530584" y="2056832"/>
            <a:ext cx="612181" cy="591673"/>
            <a:chOff x="1924" y="2404"/>
            <a:chExt cx="280" cy="280"/>
          </a:xfrm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1993" y="2447"/>
              <a:ext cx="15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1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1" name="Group 9"/>
          <p:cNvGrpSpPr>
            <a:grpSpLocks/>
          </p:cNvGrpSpPr>
          <p:nvPr/>
        </p:nvGrpSpPr>
        <p:grpSpPr bwMode="auto">
          <a:xfrm>
            <a:off x="4313832" y="2056832"/>
            <a:ext cx="612181" cy="591673"/>
            <a:chOff x="2740" y="2404"/>
            <a:chExt cx="280" cy="280"/>
          </a:xfrm>
        </p:grpSpPr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2740" y="2404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2822" y="2447"/>
              <a:ext cx="15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4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852487" y="3778715"/>
            <a:ext cx="612181" cy="591673"/>
            <a:chOff x="1156" y="3220"/>
            <a:chExt cx="280" cy="280"/>
          </a:xfrm>
        </p:grpSpPr>
        <p:sp>
          <p:nvSpPr>
            <p:cNvPr id="75" name="Oval 13"/>
            <p:cNvSpPr>
              <a:spLocks noChangeArrowheads="1"/>
            </p:cNvSpPr>
            <p:nvPr/>
          </p:nvSpPr>
          <p:spPr bwMode="auto">
            <a:xfrm>
              <a:off x="1156" y="3220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1238" y="3263"/>
              <a:ext cx="15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2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77" name="Group 15"/>
          <p:cNvGrpSpPr>
            <a:grpSpLocks/>
          </p:cNvGrpSpPr>
          <p:nvPr/>
        </p:nvGrpSpPr>
        <p:grpSpPr bwMode="auto">
          <a:xfrm>
            <a:off x="2530584" y="3778715"/>
            <a:ext cx="612181" cy="591673"/>
            <a:chOff x="1924" y="3220"/>
            <a:chExt cx="280" cy="280"/>
          </a:xfrm>
        </p:grpSpPr>
        <p:sp>
          <p:nvSpPr>
            <p:cNvPr id="78" name="Oval 16"/>
            <p:cNvSpPr>
              <a:spLocks noChangeArrowheads="1"/>
            </p:cNvSpPr>
            <p:nvPr/>
          </p:nvSpPr>
          <p:spPr bwMode="auto">
            <a:xfrm>
              <a:off x="1924" y="3220"/>
              <a:ext cx="280" cy="2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1988" y="3263"/>
              <a:ext cx="15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3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grpSp>
        <p:nvGrpSpPr>
          <p:cNvPr id="80" name="Group 18"/>
          <p:cNvGrpSpPr>
            <a:grpSpLocks/>
          </p:cNvGrpSpPr>
          <p:nvPr/>
        </p:nvGrpSpPr>
        <p:grpSpPr bwMode="auto">
          <a:xfrm>
            <a:off x="4313832" y="3778715"/>
            <a:ext cx="612181" cy="591673"/>
            <a:chOff x="2740" y="3220"/>
            <a:chExt cx="280" cy="280"/>
          </a:xfrm>
        </p:grpSpPr>
        <p:sp>
          <p:nvSpPr>
            <p:cNvPr id="81" name="Oval 19"/>
            <p:cNvSpPr>
              <a:spLocks noChangeArrowheads="1"/>
            </p:cNvSpPr>
            <p:nvPr/>
          </p:nvSpPr>
          <p:spPr bwMode="auto">
            <a:xfrm>
              <a:off x="2740" y="3220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82" name="Rectangle 20"/>
            <p:cNvSpPr>
              <a:spLocks noChangeArrowheads="1"/>
            </p:cNvSpPr>
            <p:nvPr/>
          </p:nvSpPr>
          <p:spPr bwMode="auto">
            <a:xfrm>
              <a:off x="2822" y="3263"/>
              <a:ext cx="15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</a:rPr>
                <a:t>5</a:t>
              </a:r>
              <a:endParaRPr kumimoji="0" lang="en-US" altLang="ko-KR" sz="2000" baseline="-25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</a:endParaRPr>
            </a:p>
          </p:txBody>
        </p:sp>
      </p:grpSp>
      <p:sp>
        <p:nvSpPr>
          <p:cNvPr id="83" name="Arc 21"/>
          <p:cNvSpPr>
            <a:spLocks/>
          </p:cNvSpPr>
          <p:nvPr/>
        </p:nvSpPr>
        <p:spPr bwMode="auto">
          <a:xfrm>
            <a:off x="702682" y="2512075"/>
            <a:ext cx="314013" cy="1347061"/>
          </a:xfrm>
          <a:custGeom>
            <a:avLst/>
            <a:gdLst>
              <a:gd name="G0" fmla="+- 21600 0 0"/>
              <a:gd name="G1" fmla="+- 19106 0 0"/>
              <a:gd name="G2" fmla="+- 21600 0 0"/>
              <a:gd name="T0" fmla="*/ 13711 w 21600"/>
              <a:gd name="T1" fmla="*/ 39214 h 39214"/>
              <a:gd name="T2" fmla="*/ 11525 w 21600"/>
              <a:gd name="T3" fmla="*/ 0 h 39214"/>
              <a:gd name="T4" fmla="*/ 21600 w 21600"/>
              <a:gd name="T5" fmla="*/ 19106 h 39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214" fill="none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</a:path>
              <a:path w="21600" h="39214" stroke="0" extrusionOk="0">
                <a:moveTo>
                  <a:pt x="13711" y="39213"/>
                </a:moveTo>
                <a:cubicBezTo>
                  <a:pt x="5440" y="35968"/>
                  <a:pt x="0" y="27990"/>
                  <a:pt x="0" y="19106"/>
                </a:cubicBezTo>
                <a:cubicBezTo>
                  <a:pt x="-1" y="11092"/>
                  <a:pt x="4436" y="3737"/>
                  <a:pt x="11524" y="-1"/>
                </a:cubicBezTo>
                <a:lnTo>
                  <a:pt x="21600" y="1910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4" name="Arc 22"/>
          <p:cNvSpPr>
            <a:spLocks/>
          </p:cNvSpPr>
          <p:nvPr/>
        </p:nvSpPr>
        <p:spPr bwMode="auto">
          <a:xfrm rot="10800000">
            <a:off x="1398408" y="2397187"/>
            <a:ext cx="178613" cy="1433227"/>
          </a:xfrm>
          <a:custGeom>
            <a:avLst/>
            <a:gdLst>
              <a:gd name="G0" fmla="+- 21600 0 0"/>
              <a:gd name="G1" fmla="+- 21577 0 0"/>
              <a:gd name="G2" fmla="+- 21600 0 0"/>
              <a:gd name="T0" fmla="*/ 13711 w 21600"/>
              <a:gd name="T1" fmla="*/ 41685 h 41685"/>
              <a:gd name="T2" fmla="*/ 20609 w 21600"/>
              <a:gd name="T3" fmla="*/ 0 h 41685"/>
              <a:gd name="T4" fmla="*/ 21600 w 21600"/>
              <a:gd name="T5" fmla="*/ 21577 h 4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685" fill="none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</a:path>
              <a:path w="21600" h="41685" stroke="0" extrusionOk="0">
                <a:moveTo>
                  <a:pt x="13711" y="41684"/>
                </a:moveTo>
                <a:cubicBezTo>
                  <a:pt x="5440" y="38439"/>
                  <a:pt x="0" y="30461"/>
                  <a:pt x="0" y="21577"/>
                </a:cubicBezTo>
                <a:cubicBezTo>
                  <a:pt x="-1" y="10032"/>
                  <a:pt x="9077" y="529"/>
                  <a:pt x="20608" y="-1"/>
                </a:cubicBezTo>
                <a:lnTo>
                  <a:pt x="21600" y="21577"/>
                </a:lnTo>
                <a:close/>
              </a:path>
            </a:pathLst>
          </a:custGeom>
          <a:noFill/>
          <a:ln w="57150" cap="rnd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1473310" y="2352668"/>
            <a:ext cx="10486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6" name="Line 24"/>
          <p:cNvSpPr>
            <a:spLocks noChangeShapeType="1"/>
          </p:cNvSpPr>
          <p:nvPr/>
        </p:nvSpPr>
        <p:spPr bwMode="auto">
          <a:xfrm>
            <a:off x="3151407" y="2352668"/>
            <a:ext cx="115378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7" name="Line 25"/>
          <p:cNvSpPr>
            <a:spLocks noChangeShapeType="1"/>
          </p:cNvSpPr>
          <p:nvPr/>
        </p:nvSpPr>
        <p:spPr bwMode="auto">
          <a:xfrm>
            <a:off x="1473310" y="4074551"/>
            <a:ext cx="1048631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8" name="Line 26"/>
          <p:cNvSpPr>
            <a:spLocks noChangeShapeType="1"/>
          </p:cNvSpPr>
          <p:nvPr/>
        </p:nvSpPr>
        <p:spPr bwMode="auto">
          <a:xfrm>
            <a:off x="3151407" y="4074551"/>
            <a:ext cx="115378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89" name="Line 27"/>
          <p:cNvSpPr>
            <a:spLocks noChangeShapeType="1"/>
          </p:cNvSpPr>
          <p:nvPr/>
        </p:nvSpPr>
        <p:spPr bwMode="auto">
          <a:xfrm flipV="1">
            <a:off x="2835954" y="2657121"/>
            <a:ext cx="0" cy="1114413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0" name="Arc 28"/>
          <p:cNvSpPr>
            <a:spLocks/>
          </p:cNvSpPr>
          <p:nvPr/>
        </p:nvSpPr>
        <p:spPr bwMode="auto">
          <a:xfrm>
            <a:off x="1293257" y="1544144"/>
            <a:ext cx="3148773" cy="965059"/>
          </a:xfrm>
          <a:custGeom>
            <a:avLst/>
            <a:gdLst>
              <a:gd name="G0" fmla="+- 19662 0 0"/>
              <a:gd name="G1" fmla="+- 21600 0 0"/>
              <a:gd name="G2" fmla="+- 21600 0 0"/>
              <a:gd name="T0" fmla="*/ 0 w 39122"/>
              <a:gd name="T1" fmla="*/ 12658 h 21600"/>
              <a:gd name="T2" fmla="*/ 39122 w 39122"/>
              <a:gd name="T3" fmla="*/ 12227 h 21600"/>
              <a:gd name="T4" fmla="*/ 19662 w 3912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122" h="21600" fill="none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</a:path>
              <a:path w="39122" h="21600" stroke="0" extrusionOk="0">
                <a:moveTo>
                  <a:pt x="-1" y="12657"/>
                </a:moveTo>
                <a:cubicBezTo>
                  <a:pt x="3505" y="4948"/>
                  <a:pt x="11193" y="-1"/>
                  <a:pt x="19662" y="0"/>
                </a:cubicBezTo>
                <a:cubicBezTo>
                  <a:pt x="27958" y="0"/>
                  <a:pt x="35522" y="4752"/>
                  <a:pt x="39122" y="12226"/>
                </a:cubicBezTo>
                <a:lnTo>
                  <a:pt x="19662" y="21600"/>
                </a:lnTo>
                <a:close/>
              </a:path>
            </a:pathLst>
          </a:custGeom>
          <a:noFill/>
          <a:ln w="57150" cap="rnd">
            <a:solidFill>
              <a:srgbClr val="FF0066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 flipH="1">
            <a:off x="1468989" y="2555158"/>
            <a:ext cx="1158103" cy="14016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2" name="Line 30"/>
          <p:cNvSpPr>
            <a:spLocks noChangeShapeType="1"/>
          </p:cNvSpPr>
          <p:nvPr/>
        </p:nvSpPr>
        <p:spPr bwMode="auto">
          <a:xfrm flipV="1">
            <a:off x="3046256" y="2555158"/>
            <a:ext cx="1258933" cy="12163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3" name="Line 31"/>
          <p:cNvSpPr>
            <a:spLocks noChangeShapeType="1"/>
          </p:cNvSpPr>
          <p:nvPr/>
        </p:nvSpPr>
        <p:spPr bwMode="auto">
          <a:xfrm flipV="1">
            <a:off x="3151407" y="2657121"/>
            <a:ext cx="1258933" cy="121494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94" name="Rectangle 32"/>
          <p:cNvSpPr>
            <a:spLocks noChangeArrowheads="1"/>
          </p:cNvSpPr>
          <p:nvPr/>
        </p:nvSpPr>
        <p:spPr bwMode="auto">
          <a:xfrm>
            <a:off x="323850" y="3192786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sp>
        <p:nvSpPr>
          <p:cNvPr id="95" name="Rectangle 33"/>
          <p:cNvSpPr>
            <a:spLocks noChangeArrowheads="1"/>
          </p:cNvSpPr>
          <p:nvPr/>
        </p:nvSpPr>
        <p:spPr bwMode="auto">
          <a:xfrm>
            <a:off x="1180904" y="2990296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96" name="Rectangle 34"/>
          <p:cNvSpPr>
            <a:spLocks noChangeArrowheads="1"/>
          </p:cNvSpPr>
          <p:nvPr/>
        </p:nvSpPr>
        <p:spPr bwMode="auto">
          <a:xfrm>
            <a:off x="1808930" y="2787806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1725385" y="2026674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50</a:t>
            </a: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2500335" y="1268413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45</a:t>
            </a:r>
          </a:p>
        </p:txBody>
      </p:sp>
      <p:sp>
        <p:nvSpPr>
          <p:cNvPr id="99" name="Rectangle 37"/>
          <p:cNvSpPr>
            <a:spLocks noChangeArrowheads="1"/>
          </p:cNvSpPr>
          <p:nvPr/>
        </p:nvSpPr>
        <p:spPr bwMode="auto">
          <a:xfrm>
            <a:off x="3397720" y="2026674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10</a:t>
            </a:r>
          </a:p>
        </p:txBody>
      </p:sp>
      <p:sp>
        <p:nvSpPr>
          <p:cNvPr id="100" name="Rectangle 38"/>
          <p:cNvSpPr>
            <a:spLocks noChangeArrowheads="1"/>
          </p:cNvSpPr>
          <p:nvPr/>
        </p:nvSpPr>
        <p:spPr bwMode="auto">
          <a:xfrm>
            <a:off x="3314176" y="2922800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35</a:t>
            </a:r>
          </a:p>
        </p:txBody>
      </p: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3798159" y="3129598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30</a:t>
            </a:r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3645474" y="3701166"/>
            <a:ext cx="312573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3</a:t>
            </a:r>
          </a:p>
        </p:txBody>
      </p: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1808930" y="3701166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15</a:t>
            </a:r>
          </a:p>
        </p:txBody>
      </p:sp>
      <p:sp>
        <p:nvSpPr>
          <p:cNvPr id="104" name="Rectangle 42"/>
          <p:cNvSpPr>
            <a:spLocks noChangeArrowheads="1"/>
          </p:cNvSpPr>
          <p:nvPr/>
        </p:nvSpPr>
        <p:spPr bwMode="auto">
          <a:xfrm>
            <a:off x="2419671" y="3090823"/>
            <a:ext cx="439330" cy="37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chemeClr val="accent2"/>
                </a:solidFill>
                <a:latin typeface="Consolas" pitchFamily="49" charset="0"/>
                <a:ea typeface="돋움" pitchFamily="50" charset="-127"/>
              </a:rPr>
              <a:t>20</a:t>
            </a:r>
          </a:p>
        </p:txBody>
      </p:sp>
      <p:graphicFrame>
        <p:nvGraphicFramePr>
          <p:cNvPr id="105" name="Object 43"/>
          <p:cNvGraphicFramePr>
            <a:graphicFrameLocks noChangeAspect="1"/>
          </p:cNvGraphicFramePr>
          <p:nvPr/>
        </p:nvGraphicFramePr>
        <p:xfrm>
          <a:off x="5364163" y="1628775"/>
          <a:ext cx="3206750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1" name="Equation" r:id="rId3" imgW="1739880" imgH="1371600" progId="Equation.3">
                  <p:embed/>
                </p:oleObj>
              </mc:Choice>
              <mc:Fallback>
                <p:oleObj name="Equation" r:id="rId3" imgW="17398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628775"/>
                        <a:ext cx="3206750" cy="284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 Box 56"/>
          <p:cNvSpPr txBox="1">
            <a:spLocks noChangeArrowheads="1"/>
          </p:cNvSpPr>
          <p:nvPr/>
        </p:nvSpPr>
        <p:spPr bwMode="auto">
          <a:xfrm>
            <a:off x="971550" y="4629150"/>
            <a:ext cx="28648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S = {0, 2, 3, 1, </a:t>
            </a:r>
            <a:r>
              <a:rPr lang="en-US" altLang="ko-KR" sz="2000" u="sng">
                <a:latin typeface="Consolas" pitchFamily="49" charset="0"/>
              </a:rPr>
              <a:t>4</a:t>
            </a:r>
            <a:r>
              <a:rPr lang="en-US" altLang="ko-KR" sz="2000">
                <a:latin typeface="Consolas" pitchFamily="49" charset="0"/>
              </a:rPr>
              <a:t>}</a:t>
            </a:r>
          </a:p>
        </p:txBody>
      </p:sp>
      <p:sp>
        <p:nvSpPr>
          <p:cNvPr id="107" name="Text Box 57"/>
          <p:cNvSpPr txBox="1">
            <a:spLocks noChangeArrowheads="1"/>
          </p:cNvSpPr>
          <p:nvPr/>
        </p:nvSpPr>
        <p:spPr bwMode="auto">
          <a:xfrm>
            <a:off x="971550" y="5013325"/>
            <a:ext cx="2411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2: (0, 2), 10</a:t>
            </a:r>
          </a:p>
        </p:txBody>
      </p:sp>
      <p:sp>
        <p:nvSpPr>
          <p:cNvPr id="108" name="Text Box 58"/>
          <p:cNvSpPr txBox="1">
            <a:spLocks noChangeArrowheads="1"/>
          </p:cNvSpPr>
          <p:nvPr/>
        </p:nvSpPr>
        <p:spPr bwMode="auto">
          <a:xfrm>
            <a:off x="971550" y="5373688"/>
            <a:ext cx="27414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3: (0, 2</a:t>
            </a:r>
            <a:r>
              <a:rPr lang="en-US" altLang="ko-KR" sz="2000" baseline="-25000" dirty="0">
                <a:latin typeface="Consolas" pitchFamily="49" charset="0"/>
              </a:rPr>
              <a:t>, </a:t>
            </a:r>
            <a:r>
              <a:rPr lang="en-US" altLang="ko-KR" sz="2000" dirty="0">
                <a:latin typeface="Consolas" pitchFamily="49" charset="0"/>
              </a:rPr>
              <a:t>3), 25</a:t>
            </a:r>
          </a:p>
        </p:txBody>
      </p:sp>
      <p:sp>
        <p:nvSpPr>
          <p:cNvPr id="109" name="Text Box 59"/>
          <p:cNvSpPr txBox="1">
            <a:spLocks noChangeArrowheads="1"/>
          </p:cNvSpPr>
          <p:nvPr/>
        </p:nvSpPr>
        <p:spPr bwMode="auto">
          <a:xfrm>
            <a:off x="971550" y="5734050"/>
            <a:ext cx="3071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1: (0, 2</a:t>
            </a:r>
            <a:r>
              <a:rPr lang="en-US" altLang="ko-KR" sz="2000" baseline="-25000" dirty="0">
                <a:latin typeface="Consolas" pitchFamily="49" charset="0"/>
              </a:rPr>
              <a:t>, </a:t>
            </a:r>
            <a:r>
              <a:rPr lang="en-US" altLang="ko-KR" sz="2000" dirty="0">
                <a:latin typeface="Consolas" pitchFamily="49" charset="0"/>
              </a:rPr>
              <a:t>3</a:t>
            </a:r>
            <a:r>
              <a:rPr lang="en-US" altLang="ko-KR" sz="2000" baseline="-25000" dirty="0">
                <a:latin typeface="Consolas" pitchFamily="49" charset="0"/>
              </a:rPr>
              <a:t>, </a:t>
            </a:r>
            <a:r>
              <a:rPr lang="en-US" altLang="ko-KR" sz="2000" dirty="0">
                <a:latin typeface="Consolas" pitchFamily="49" charset="0"/>
              </a:rPr>
              <a:t>1), 45</a:t>
            </a:r>
          </a:p>
        </p:txBody>
      </p:sp>
      <p:sp>
        <p:nvSpPr>
          <p:cNvPr id="110" name="Text Box 60"/>
          <p:cNvSpPr txBox="1">
            <a:spLocks noChangeArrowheads="1"/>
          </p:cNvSpPr>
          <p:nvPr/>
        </p:nvSpPr>
        <p:spPr bwMode="auto">
          <a:xfrm>
            <a:off x="4878798" y="5734050"/>
            <a:ext cx="2411238" cy="40011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onsolas" pitchFamily="49" charset="0"/>
              </a:rPr>
              <a:t>4: (0, 4), 45</a:t>
            </a:r>
          </a:p>
        </p:txBody>
      </p:sp>
      <p:sp>
        <p:nvSpPr>
          <p:cNvPr id="111" name="Text Box 45"/>
          <p:cNvSpPr txBox="1">
            <a:spLocks noChangeArrowheads="1"/>
          </p:cNvSpPr>
          <p:nvPr/>
        </p:nvSpPr>
        <p:spPr bwMode="auto">
          <a:xfrm>
            <a:off x="5364088" y="127034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12" name="Text Box 46"/>
          <p:cNvSpPr txBox="1">
            <a:spLocks noChangeArrowheads="1"/>
          </p:cNvSpPr>
          <p:nvPr/>
        </p:nvSpPr>
        <p:spPr bwMode="auto">
          <a:xfrm>
            <a:off x="5884892" y="126876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13" name="Text Box 47"/>
          <p:cNvSpPr txBox="1">
            <a:spLocks noChangeArrowheads="1"/>
          </p:cNvSpPr>
          <p:nvPr/>
        </p:nvSpPr>
        <p:spPr bwMode="auto">
          <a:xfrm>
            <a:off x="6405696" y="126876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14" name="Text Box 48"/>
          <p:cNvSpPr txBox="1">
            <a:spLocks noChangeArrowheads="1"/>
          </p:cNvSpPr>
          <p:nvPr/>
        </p:nvSpPr>
        <p:spPr bwMode="auto">
          <a:xfrm>
            <a:off x="6926500" y="126876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15" name="Text Box 49"/>
          <p:cNvSpPr txBox="1">
            <a:spLocks noChangeArrowheads="1"/>
          </p:cNvSpPr>
          <p:nvPr/>
        </p:nvSpPr>
        <p:spPr bwMode="auto">
          <a:xfrm>
            <a:off x="7447304" y="126876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16" name="Text Box 50"/>
          <p:cNvSpPr txBox="1">
            <a:spLocks noChangeArrowheads="1"/>
          </p:cNvSpPr>
          <p:nvPr/>
        </p:nvSpPr>
        <p:spPr bwMode="auto">
          <a:xfrm>
            <a:off x="7968109" y="126876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  <p:sp>
        <p:nvSpPr>
          <p:cNvPr id="117" name="Text Box 51"/>
          <p:cNvSpPr txBox="1">
            <a:spLocks noChangeArrowheads="1"/>
          </p:cNvSpPr>
          <p:nvPr/>
        </p:nvSpPr>
        <p:spPr bwMode="auto">
          <a:xfrm>
            <a:off x="4870351" y="155679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[0]</a:t>
            </a:r>
          </a:p>
        </p:txBody>
      </p:sp>
      <p:sp>
        <p:nvSpPr>
          <p:cNvPr id="118" name="Text Box 52"/>
          <p:cNvSpPr txBox="1">
            <a:spLocks noChangeArrowheads="1"/>
          </p:cNvSpPr>
          <p:nvPr/>
        </p:nvSpPr>
        <p:spPr bwMode="auto">
          <a:xfrm>
            <a:off x="4870351" y="2092786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[1]</a:t>
            </a:r>
          </a:p>
        </p:txBody>
      </p:sp>
      <p:sp>
        <p:nvSpPr>
          <p:cNvPr id="119" name="Text Box 53"/>
          <p:cNvSpPr txBox="1">
            <a:spLocks noChangeArrowheads="1"/>
          </p:cNvSpPr>
          <p:nvPr/>
        </p:nvSpPr>
        <p:spPr bwMode="auto">
          <a:xfrm>
            <a:off x="4870351" y="252483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[2]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4870351" y="297291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[3]</a:t>
            </a:r>
          </a:p>
        </p:txBody>
      </p:sp>
      <p:sp>
        <p:nvSpPr>
          <p:cNvPr id="121" name="Text Box 55"/>
          <p:cNvSpPr txBox="1">
            <a:spLocks noChangeArrowheads="1"/>
          </p:cNvSpPr>
          <p:nvPr/>
        </p:nvSpPr>
        <p:spPr bwMode="auto">
          <a:xfrm>
            <a:off x="4870351" y="3468952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[4]</a:t>
            </a:r>
          </a:p>
        </p:txBody>
      </p:sp>
      <p:sp>
        <p:nvSpPr>
          <p:cNvPr id="122" name="Text Box 56"/>
          <p:cNvSpPr txBox="1">
            <a:spLocks noChangeArrowheads="1"/>
          </p:cNvSpPr>
          <p:nvPr/>
        </p:nvSpPr>
        <p:spPr bwMode="auto">
          <a:xfrm>
            <a:off x="4870351" y="3964994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1"/>
                </a:solidFill>
                <a:latin typeface="Consolas" pitchFamily="49" charset="0"/>
              </a:rPr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679213167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0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</a:rPr>
              <a:t>Dijkstra’s Algorithm Example 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ADF4CFC8-AB0A-40E8-889B-5A2B0615ACA3}" type="slidenum">
              <a:rPr lang="en-US" altLang="ko-KR"/>
              <a:pPr/>
              <a:t>91</a:t>
            </a:fld>
            <a:r>
              <a:rPr lang="en-US" altLang="ko-KR"/>
              <a:t> -</a:t>
            </a:r>
          </a:p>
        </p:txBody>
      </p:sp>
      <p:sp>
        <p:nvSpPr>
          <p:cNvPr id="280578" name="Line 2"/>
          <p:cNvSpPr>
            <a:spLocks noChangeShapeType="1"/>
          </p:cNvSpPr>
          <p:nvPr/>
        </p:nvSpPr>
        <p:spPr bwMode="auto">
          <a:xfrm flipH="1" flipV="1">
            <a:off x="990600" y="3060700"/>
            <a:ext cx="1106488" cy="175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79" name="Line 3"/>
          <p:cNvSpPr>
            <a:spLocks noChangeShapeType="1"/>
          </p:cNvSpPr>
          <p:nvPr/>
        </p:nvSpPr>
        <p:spPr bwMode="auto">
          <a:xfrm>
            <a:off x="1033463" y="3060700"/>
            <a:ext cx="2382837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2309813" y="4935538"/>
            <a:ext cx="1319212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>
            <a:off x="3714750" y="3938588"/>
            <a:ext cx="169863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82" name="Line 6"/>
          <p:cNvSpPr>
            <a:spLocks noChangeShapeType="1"/>
          </p:cNvSpPr>
          <p:nvPr/>
        </p:nvSpPr>
        <p:spPr bwMode="auto">
          <a:xfrm flipH="1">
            <a:off x="4011613" y="2239963"/>
            <a:ext cx="936625" cy="146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>
            <a:off x="2352675" y="2181225"/>
            <a:ext cx="1276350" cy="158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>
            <a:off x="3119438" y="1419225"/>
            <a:ext cx="765175" cy="2344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>
            <a:off x="3289300" y="1419225"/>
            <a:ext cx="1149350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 flipV="1">
            <a:off x="2224088" y="1419225"/>
            <a:ext cx="72390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V="1">
            <a:off x="863600" y="2181225"/>
            <a:ext cx="1020763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>
            <a:off x="2692400" y="1125538"/>
            <a:ext cx="809625" cy="350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>
                <a:latin typeface="Consolas" pitchFamily="49" charset="0"/>
              </a:rPr>
              <a:t>서울</a:t>
            </a:r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1628775" y="1946275"/>
            <a:ext cx="809625" cy="350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>
                <a:latin typeface="Consolas" pitchFamily="49" charset="0"/>
              </a:rPr>
              <a:t>시흥</a:t>
            </a:r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395288" y="2825750"/>
            <a:ext cx="808037" cy="350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인천</a:t>
            </a:r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1628775" y="4702175"/>
            <a:ext cx="809625" cy="350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평택</a:t>
            </a: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3459163" y="4878388"/>
            <a:ext cx="809625" cy="350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안성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3373438" y="3646488"/>
            <a:ext cx="809625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수원</a:t>
            </a:r>
          </a:p>
        </p:txBody>
      </p:sp>
      <p:sp>
        <p:nvSpPr>
          <p:cNvPr id="280594" name="Rectangle 18"/>
          <p:cNvSpPr>
            <a:spLocks noChangeArrowheads="1"/>
          </p:cNvSpPr>
          <p:nvPr/>
        </p:nvSpPr>
        <p:spPr bwMode="auto">
          <a:xfrm>
            <a:off x="4268788" y="2005013"/>
            <a:ext cx="808037" cy="350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성남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2311400" y="14128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3841750" y="14700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0597" name="Text Box 21"/>
          <p:cNvSpPr txBox="1">
            <a:spLocks noChangeArrowheads="1"/>
          </p:cNvSpPr>
          <p:nvPr/>
        </p:nvSpPr>
        <p:spPr bwMode="auto">
          <a:xfrm>
            <a:off x="4284663" y="25654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3492500" y="256540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1155700" y="2205038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2011363" y="30543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12</a:t>
            </a:r>
          </a:p>
        </p:txBody>
      </p:sp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1289050" y="38735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0602" name="Text Box 26"/>
          <p:cNvSpPr txBox="1">
            <a:spLocks noChangeArrowheads="1"/>
          </p:cNvSpPr>
          <p:nvPr/>
        </p:nvSpPr>
        <p:spPr bwMode="auto">
          <a:xfrm>
            <a:off x="2903538" y="46339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3841750" y="42862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2651125" y="22764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8</a:t>
            </a:r>
          </a:p>
        </p:txBody>
      </p:sp>
      <p:graphicFrame>
        <p:nvGraphicFramePr>
          <p:cNvPr id="280605" name="Object 29"/>
          <p:cNvGraphicFramePr>
            <a:graphicFrameLocks noChangeAspect="1"/>
          </p:cNvGraphicFramePr>
          <p:nvPr/>
        </p:nvGraphicFramePr>
        <p:xfrm>
          <a:off x="4643438" y="3357563"/>
          <a:ext cx="4249737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5" name="Equation" r:id="rId3" imgW="2908080" imgH="1600200" progId="Equation.3">
                  <p:embed/>
                </p:oleObj>
              </mc:Choice>
              <mc:Fallback>
                <p:oleObj name="Equation" r:id="rId3" imgW="29080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357563"/>
                        <a:ext cx="4249737" cy="274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07" name="Text Box 31"/>
          <p:cNvSpPr txBox="1">
            <a:spLocks noChangeArrowheads="1"/>
          </p:cNvSpPr>
          <p:nvPr/>
        </p:nvSpPr>
        <p:spPr bwMode="auto">
          <a:xfrm>
            <a:off x="5715008" y="1285860"/>
            <a:ext cx="3143272" cy="101566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ko-KR" altLang="en-US" sz="2000">
                <a:latin typeface="Consolas" pitchFamily="49" charset="0"/>
              </a:rPr>
              <a:t>서울</a:t>
            </a:r>
            <a:r>
              <a:rPr lang="en-US" altLang="ko-KR" sz="2000">
                <a:latin typeface="Consolas" pitchFamily="49" charset="0"/>
              </a:rPr>
              <a:t>:0, </a:t>
            </a:r>
            <a:r>
              <a:rPr lang="ko-KR" altLang="en-US" sz="2000">
                <a:latin typeface="Consolas" pitchFamily="49" charset="0"/>
              </a:rPr>
              <a:t>시흥</a:t>
            </a:r>
            <a:r>
              <a:rPr lang="en-US" altLang="ko-KR" sz="2000">
                <a:latin typeface="Consolas" pitchFamily="49" charset="0"/>
              </a:rPr>
              <a:t>:1, </a:t>
            </a:r>
            <a:r>
              <a:rPr lang="ko-KR" altLang="en-US" sz="2000">
                <a:latin typeface="Consolas" pitchFamily="49" charset="0"/>
              </a:rPr>
              <a:t>성남</a:t>
            </a:r>
            <a:r>
              <a:rPr lang="en-US" altLang="ko-KR" sz="2000">
                <a:latin typeface="Consolas" pitchFamily="49" charset="0"/>
              </a:rPr>
              <a:t>:2, </a:t>
            </a:r>
            <a:r>
              <a:rPr lang="ko-KR" altLang="en-US" sz="2000">
                <a:latin typeface="Consolas" pitchFamily="49" charset="0"/>
              </a:rPr>
              <a:t>인천</a:t>
            </a:r>
            <a:r>
              <a:rPr lang="en-US" altLang="ko-KR" sz="2000">
                <a:latin typeface="Consolas" pitchFamily="49" charset="0"/>
              </a:rPr>
              <a:t>:3, </a:t>
            </a:r>
            <a:r>
              <a:rPr lang="ko-KR" altLang="en-US" sz="2000">
                <a:latin typeface="Consolas" pitchFamily="49" charset="0"/>
              </a:rPr>
              <a:t>수원</a:t>
            </a:r>
            <a:r>
              <a:rPr lang="en-US" altLang="ko-KR" sz="2000">
                <a:latin typeface="Consolas" pitchFamily="49" charset="0"/>
              </a:rPr>
              <a:t>:4, </a:t>
            </a:r>
            <a:r>
              <a:rPr lang="ko-KR" altLang="en-US" sz="2000">
                <a:latin typeface="Consolas" pitchFamily="49" charset="0"/>
              </a:rPr>
              <a:t>평택</a:t>
            </a:r>
            <a:r>
              <a:rPr lang="en-US" altLang="ko-KR" sz="2000">
                <a:latin typeface="Consolas" pitchFamily="49" charset="0"/>
              </a:rPr>
              <a:t>:5, </a:t>
            </a:r>
            <a:r>
              <a:rPr lang="ko-KR" altLang="en-US" sz="2000">
                <a:latin typeface="Consolas" pitchFamily="49" charset="0"/>
              </a:rPr>
              <a:t>안성</a:t>
            </a:r>
            <a:r>
              <a:rPr lang="en-US" altLang="ko-KR" sz="2000">
                <a:latin typeface="Consolas" pitchFamily="49" charset="0"/>
              </a:rPr>
              <a:t>:6</a:t>
            </a:r>
          </a:p>
        </p:txBody>
      </p:sp>
      <p:sp>
        <p:nvSpPr>
          <p:cNvPr id="280608" name="Text Box 32"/>
          <p:cNvSpPr txBox="1">
            <a:spLocks noChangeArrowheads="1"/>
          </p:cNvSpPr>
          <p:nvPr/>
        </p:nvSpPr>
        <p:spPr bwMode="auto">
          <a:xfrm>
            <a:off x="5580063" y="2924175"/>
            <a:ext cx="3147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Cost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053627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1539C5D-5199-4ED2-A948-6C855AFA1ACF}" type="slidenum">
              <a:rPr lang="en-US" altLang="ko-KR"/>
              <a:pPr/>
              <a:t>92</a:t>
            </a:fld>
            <a:r>
              <a:rPr lang="en-US" altLang="ko-KR"/>
              <a:t> -</a:t>
            </a:r>
          </a:p>
        </p:txBody>
      </p:sp>
      <p:sp>
        <p:nvSpPr>
          <p:cNvPr id="281602" name="Line 2"/>
          <p:cNvSpPr>
            <a:spLocks noChangeShapeType="1"/>
          </p:cNvSpPr>
          <p:nvPr/>
        </p:nvSpPr>
        <p:spPr bwMode="auto">
          <a:xfrm flipH="1" flipV="1">
            <a:off x="1290638" y="2332038"/>
            <a:ext cx="1395412" cy="188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03" name="Line 3"/>
          <p:cNvSpPr>
            <a:spLocks noChangeShapeType="1"/>
          </p:cNvSpPr>
          <p:nvPr/>
        </p:nvSpPr>
        <p:spPr bwMode="auto">
          <a:xfrm>
            <a:off x="1344613" y="2332038"/>
            <a:ext cx="3005137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04" name="Line 4"/>
          <p:cNvSpPr>
            <a:spLocks noChangeShapeType="1"/>
          </p:cNvSpPr>
          <p:nvPr/>
        </p:nvSpPr>
        <p:spPr bwMode="auto">
          <a:xfrm>
            <a:off x="2954338" y="4338638"/>
            <a:ext cx="16637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05" name="Line 5"/>
          <p:cNvSpPr>
            <a:spLocks noChangeShapeType="1"/>
          </p:cNvSpPr>
          <p:nvPr/>
        </p:nvSpPr>
        <p:spPr bwMode="auto">
          <a:xfrm>
            <a:off x="4725988" y="3271838"/>
            <a:ext cx="214312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 flipH="1">
            <a:off x="5100638" y="1452563"/>
            <a:ext cx="1181100" cy="157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3008313" y="1390650"/>
            <a:ext cx="1609725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>
            <a:off x="3975100" y="574675"/>
            <a:ext cx="965200" cy="2509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>
            <a:off x="4187825" y="574675"/>
            <a:ext cx="1449388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 flipV="1">
            <a:off x="2846388" y="574675"/>
            <a:ext cx="912812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 flipV="1">
            <a:off x="1130300" y="1390650"/>
            <a:ext cx="1287463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3436938" y="260350"/>
            <a:ext cx="1020762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서울</a:t>
            </a:r>
            <a:r>
              <a:rPr lang="en-US" altLang="ko-KR" sz="2000">
                <a:latin typeface="Consolas" pitchFamily="49" charset="0"/>
              </a:rPr>
              <a:t>(0)</a:t>
            </a: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2095500" y="1138238"/>
            <a:ext cx="1019175" cy="376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>
                <a:latin typeface="Consolas" pitchFamily="49" charset="0"/>
              </a:rPr>
              <a:t>시흥</a:t>
            </a:r>
            <a:r>
              <a:rPr lang="en-US" altLang="ko-KR" sz="2000" dirty="0">
                <a:latin typeface="Consolas" pitchFamily="49" charset="0"/>
              </a:rPr>
              <a:t>(1)</a:t>
            </a:r>
          </a:p>
        </p:txBody>
      </p: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539750" y="2079625"/>
            <a:ext cx="1019175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인천</a:t>
            </a:r>
            <a:r>
              <a:rPr lang="en-US" altLang="ko-KR" sz="2000">
                <a:latin typeface="Consolas" pitchFamily="49" charset="0"/>
              </a:rPr>
              <a:t>(3)</a:t>
            </a:r>
          </a:p>
        </p:txBody>
      </p:sp>
      <p:sp>
        <p:nvSpPr>
          <p:cNvPr id="281615" name="Rectangle 15"/>
          <p:cNvSpPr>
            <a:spLocks noChangeArrowheads="1"/>
          </p:cNvSpPr>
          <p:nvPr/>
        </p:nvSpPr>
        <p:spPr bwMode="auto">
          <a:xfrm>
            <a:off x="2095500" y="4087813"/>
            <a:ext cx="1019175" cy="376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평택</a:t>
            </a:r>
            <a:r>
              <a:rPr lang="en-US" altLang="ko-KR" sz="2000">
                <a:latin typeface="Consolas" pitchFamily="49" charset="0"/>
              </a:rPr>
              <a:t>(5)</a:t>
            </a: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4403725" y="4276725"/>
            <a:ext cx="1020763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안성</a:t>
            </a:r>
            <a:r>
              <a:rPr lang="en-US" altLang="ko-KR" sz="2000">
                <a:latin typeface="Consolas" pitchFamily="49" charset="0"/>
              </a:rPr>
              <a:t>(6)</a:t>
            </a: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4295775" y="2959100"/>
            <a:ext cx="1020763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수원</a:t>
            </a:r>
            <a:r>
              <a:rPr lang="en-US" altLang="ko-KR" sz="2000">
                <a:latin typeface="Consolas" pitchFamily="49" charset="0"/>
              </a:rPr>
              <a:t>(4)</a:t>
            </a:r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5424488" y="1201738"/>
            <a:ext cx="1019175" cy="376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>
                <a:latin typeface="Consolas" pitchFamily="49" charset="0"/>
              </a:rPr>
              <a:t>성남</a:t>
            </a:r>
            <a:r>
              <a:rPr lang="en-US" altLang="ko-KR" sz="2000" dirty="0">
                <a:latin typeface="Consolas" pitchFamily="49" charset="0"/>
              </a:rPr>
              <a:t>(2)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2954338" y="5762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4886325" y="6381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5368925" y="21431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027488" y="15795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1498600" y="1487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281624" name="Text Box 24"/>
          <p:cNvSpPr txBox="1">
            <a:spLocks noChangeArrowheads="1"/>
          </p:cNvSpPr>
          <p:nvPr/>
        </p:nvSpPr>
        <p:spPr bwMode="auto">
          <a:xfrm>
            <a:off x="2579688" y="23336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12</a:t>
            </a:r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1666875" y="3211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3705225" y="40259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4886325" y="36496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684213" y="4821238"/>
            <a:ext cx="1532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Consolas" pitchFamily="49" charset="0"/>
              </a:rPr>
              <a:t>S={</a:t>
            </a:r>
            <a:r>
              <a:rPr lang="ko-KR" altLang="en-US">
                <a:latin typeface="Consolas" pitchFamily="49" charset="0"/>
              </a:rPr>
              <a:t>서울</a:t>
            </a:r>
            <a:r>
              <a:rPr lang="en-US" altLang="ko-KR">
                <a:latin typeface="Consolas" pitchFamily="49" charset="0"/>
              </a:rPr>
              <a:t>(0)}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6840538" y="1268413"/>
            <a:ext cx="1008062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30" name="Line 30"/>
          <p:cNvSpPr>
            <a:spLocks noChangeShapeType="1"/>
          </p:cNvSpPr>
          <p:nvPr/>
        </p:nvSpPr>
        <p:spPr bwMode="auto">
          <a:xfrm>
            <a:off x="6840538" y="17002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31" name="Line 31"/>
          <p:cNvSpPr>
            <a:spLocks noChangeShapeType="1"/>
          </p:cNvSpPr>
          <p:nvPr/>
        </p:nvSpPr>
        <p:spPr bwMode="auto">
          <a:xfrm>
            <a:off x="6840538" y="21034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32" name="Line 32"/>
          <p:cNvSpPr>
            <a:spLocks noChangeShapeType="1"/>
          </p:cNvSpPr>
          <p:nvPr/>
        </p:nvSpPr>
        <p:spPr bwMode="auto">
          <a:xfrm>
            <a:off x="6840538" y="25066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33" name="Text Box 33"/>
          <p:cNvSpPr txBox="1">
            <a:spLocks noChangeArrowheads="1"/>
          </p:cNvSpPr>
          <p:nvPr/>
        </p:nvSpPr>
        <p:spPr bwMode="auto">
          <a:xfrm>
            <a:off x="6769100" y="836613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distance</a:t>
            </a:r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6343650" y="12684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[0]</a:t>
            </a:r>
          </a:p>
        </p:txBody>
      </p:sp>
      <p:sp>
        <p:nvSpPr>
          <p:cNvPr id="281635" name="Text Box 35"/>
          <p:cNvSpPr txBox="1">
            <a:spLocks noChangeArrowheads="1"/>
          </p:cNvSpPr>
          <p:nvPr/>
        </p:nvSpPr>
        <p:spPr bwMode="auto">
          <a:xfrm>
            <a:off x="6364288" y="17002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[1]</a:t>
            </a:r>
          </a:p>
        </p:txBody>
      </p:sp>
      <p:sp>
        <p:nvSpPr>
          <p:cNvPr id="281636" name="Text Box 36"/>
          <p:cNvSpPr txBox="1">
            <a:spLocks noChangeArrowheads="1"/>
          </p:cNvSpPr>
          <p:nvPr/>
        </p:nvSpPr>
        <p:spPr bwMode="auto">
          <a:xfrm>
            <a:off x="6343650" y="21320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[2]</a:t>
            </a:r>
          </a:p>
        </p:txBody>
      </p:sp>
      <p:sp>
        <p:nvSpPr>
          <p:cNvPr id="281637" name="Line 37"/>
          <p:cNvSpPr>
            <a:spLocks noChangeShapeType="1"/>
          </p:cNvSpPr>
          <p:nvPr/>
        </p:nvSpPr>
        <p:spPr bwMode="auto">
          <a:xfrm>
            <a:off x="6840538" y="29098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38" name="Text Box 38"/>
          <p:cNvSpPr txBox="1">
            <a:spLocks noChangeArrowheads="1"/>
          </p:cNvSpPr>
          <p:nvPr/>
        </p:nvSpPr>
        <p:spPr bwMode="auto">
          <a:xfrm>
            <a:off x="6343650" y="25638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[3]</a:t>
            </a:r>
          </a:p>
        </p:txBody>
      </p:sp>
      <p:sp>
        <p:nvSpPr>
          <p:cNvPr id="281639" name="Line 39"/>
          <p:cNvSpPr>
            <a:spLocks noChangeShapeType="1"/>
          </p:cNvSpPr>
          <p:nvPr/>
        </p:nvSpPr>
        <p:spPr bwMode="auto">
          <a:xfrm>
            <a:off x="6840538" y="3313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40" name="Line 40"/>
          <p:cNvSpPr>
            <a:spLocks noChangeShapeType="1"/>
          </p:cNvSpPr>
          <p:nvPr/>
        </p:nvSpPr>
        <p:spPr bwMode="auto">
          <a:xfrm>
            <a:off x="6840538" y="37163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41" name="Text Box 41"/>
          <p:cNvSpPr txBox="1">
            <a:spLocks noChangeArrowheads="1"/>
          </p:cNvSpPr>
          <p:nvPr/>
        </p:nvSpPr>
        <p:spPr bwMode="auto">
          <a:xfrm>
            <a:off x="6343650" y="29241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[4]</a:t>
            </a:r>
          </a:p>
        </p:txBody>
      </p:sp>
      <p:sp>
        <p:nvSpPr>
          <p:cNvPr id="281642" name="Text Box 42"/>
          <p:cNvSpPr txBox="1">
            <a:spLocks noChangeArrowheads="1"/>
          </p:cNvSpPr>
          <p:nvPr/>
        </p:nvSpPr>
        <p:spPr bwMode="auto">
          <a:xfrm>
            <a:off x="6343650" y="32845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[5]</a:t>
            </a:r>
          </a:p>
        </p:txBody>
      </p:sp>
      <p:sp>
        <p:nvSpPr>
          <p:cNvPr id="281643" name="Text Box 43"/>
          <p:cNvSpPr txBox="1">
            <a:spLocks noChangeArrowheads="1"/>
          </p:cNvSpPr>
          <p:nvPr/>
        </p:nvSpPr>
        <p:spPr bwMode="auto">
          <a:xfrm>
            <a:off x="6342063" y="37163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[6]</a:t>
            </a:r>
          </a:p>
        </p:txBody>
      </p:sp>
      <p:sp>
        <p:nvSpPr>
          <p:cNvPr id="281644" name="Text Box 44"/>
          <p:cNvSpPr txBox="1">
            <a:spLocks noChangeArrowheads="1"/>
          </p:cNvSpPr>
          <p:nvPr/>
        </p:nvSpPr>
        <p:spPr bwMode="auto">
          <a:xfrm>
            <a:off x="7205663" y="12684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7148513" y="170021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1646" name="Text Box 46"/>
          <p:cNvSpPr txBox="1">
            <a:spLocks noChangeArrowheads="1"/>
          </p:cNvSpPr>
          <p:nvPr/>
        </p:nvSpPr>
        <p:spPr bwMode="auto">
          <a:xfrm>
            <a:off x="7205663" y="21320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1647" name="Text Box 47"/>
          <p:cNvSpPr txBox="1">
            <a:spLocks noChangeArrowheads="1"/>
          </p:cNvSpPr>
          <p:nvPr/>
        </p:nvSpPr>
        <p:spPr bwMode="auto">
          <a:xfrm>
            <a:off x="6992938" y="2492375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1000</a:t>
            </a:r>
          </a:p>
        </p:txBody>
      </p:sp>
      <p:sp>
        <p:nvSpPr>
          <p:cNvPr id="281648" name="Text Box 48"/>
          <p:cNvSpPr txBox="1">
            <a:spLocks noChangeArrowheads="1"/>
          </p:cNvSpPr>
          <p:nvPr/>
        </p:nvSpPr>
        <p:spPr bwMode="auto">
          <a:xfrm>
            <a:off x="7148513" y="29241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1649" name="Text Box 49"/>
          <p:cNvSpPr txBox="1">
            <a:spLocks noChangeArrowheads="1"/>
          </p:cNvSpPr>
          <p:nvPr/>
        </p:nvSpPr>
        <p:spPr bwMode="auto">
          <a:xfrm>
            <a:off x="6992938" y="3355975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1000</a:t>
            </a:r>
          </a:p>
        </p:txBody>
      </p:sp>
      <p:sp>
        <p:nvSpPr>
          <p:cNvPr id="281650" name="Text Box 50"/>
          <p:cNvSpPr txBox="1">
            <a:spLocks noChangeArrowheads="1"/>
          </p:cNvSpPr>
          <p:nvPr/>
        </p:nvSpPr>
        <p:spPr bwMode="auto">
          <a:xfrm>
            <a:off x="6992938" y="3716338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1000</a:t>
            </a: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>
            <a:off x="468313" y="188913"/>
            <a:ext cx="23936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Initial State</a:t>
            </a:r>
          </a:p>
        </p:txBody>
      </p:sp>
      <p:sp>
        <p:nvSpPr>
          <p:cNvPr id="281652" name="Rectangle 52"/>
          <p:cNvSpPr>
            <a:spLocks noChangeArrowheads="1"/>
          </p:cNvSpPr>
          <p:nvPr/>
        </p:nvSpPr>
        <p:spPr bwMode="auto">
          <a:xfrm>
            <a:off x="7956550" y="1268413"/>
            <a:ext cx="1008063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53" name="Line 53"/>
          <p:cNvSpPr>
            <a:spLocks noChangeShapeType="1"/>
          </p:cNvSpPr>
          <p:nvPr/>
        </p:nvSpPr>
        <p:spPr bwMode="auto">
          <a:xfrm>
            <a:off x="7956550" y="170021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54" name="Line 54"/>
          <p:cNvSpPr>
            <a:spLocks noChangeShapeType="1"/>
          </p:cNvSpPr>
          <p:nvPr/>
        </p:nvSpPr>
        <p:spPr bwMode="auto">
          <a:xfrm>
            <a:off x="7956550" y="21034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55" name="Line 55"/>
          <p:cNvSpPr>
            <a:spLocks noChangeShapeType="1"/>
          </p:cNvSpPr>
          <p:nvPr/>
        </p:nvSpPr>
        <p:spPr bwMode="auto">
          <a:xfrm>
            <a:off x="7956550" y="25066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56" name="Text Box 56"/>
          <p:cNvSpPr txBox="1">
            <a:spLocks noChangeArrowheads="1"/>
          </p:cNvSpPr>
          <p:nvPr/>
        </p:nvSpPr>
        <p:spPr bwMode="auto">
          <a:xfrm>
            <a:off x="7885113" y="836613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found</a:t>
            </a:r>
          </a:p>
        </p:txBody>
      </p:sp>
      <p:sp>
        <p:nvSpPr>
          <p:cNvPr id="281657" name="Line 57"/>
          <p:cNvSpPr>
            <a:spLocks noChangeShapeType="1"/>
          </p:cNvSpPr>
          <p:nvPr/>
        </p:nvSpPr>
        <p:spPr bwMode="auto">
          <a:xfrm>
            <a:off x="7956550" y="29098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58" name="Line 58"/>
          <p:cNvSpPr>
            <a:spLocks noChangeShapeType="1"/>
          </p:cNvSpPr>
          <p:nvPr/>
        </p:nvSpPr>
        <p:spPr bwMode="auto">
          <a:xfrm>
            <a:off x="7956550" y="331311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59" name="Line 59"/>
          <p:cNvSpPr>
            <a:spLocks noChangeShapeType="1"/>
          </p:cNvSpPr>
          <p:nvPr/>
        </p:nvSpPr>
        <p:spPr bwMode="auto">
          <a:xfrm>
            <a:off x="7956550" y="37163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60" name="Text Box 60"/>
          <p:cNvSpPr txBox="1">
            <a:spLocks noChangeArrowheads="1"/>
          </p:cNvSpPr>
          <p:nvPr/>
        </p:nvSpPr>
        <p:spPr bwMode="auto">
          <a:xfrm>
            <a:off x="8243888" y="12684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1661" name="Text Box 61"/>
          <p:cNvSpPr txBox="1">
            <a:spLocks noChangeArrowheads="1"/>
          </p:cNvSpPr>
          <p:nvPr/>
        </p:nvSpPr>
        <p:spPr bwMode="auto">
          <a:xfrm>
            <a:off x="8223250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1662" name="Text Box 62"/>
          <p:cNvSpPr txBox="1">
            <a:spLocks noChangeArrowheads="1"/>
          </p:cNvSpPr>
          <p:nvPr/>
        </p:nvSpPr>
        <p:spPr bwMode="auto">
          <a:xfrm>
            <a:off x="8223250" y="21320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1663" name="Text Box 63"/>
          <p:cNvSpPr txBox="1">
            <a:spLocks noChangeArrowheads="1"/>
          </p:cNvSpPr>
          <p:nvPr/>
        </p:nvSpPr>
        <p:spPr bwMode="auto">
          <a:xfrm>
            <a:off x="8223250" y="24923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1664" name="Text Box 64"/>
          <p:cNvSpPr txBox="1">
            <a:spLocks noChangeArrowheads="1"/>
          </p:cNvSpPr>
          <p:nvPr/>
        </p:nvSpPr>
        <p:spPr bwMode="auto">
          <a:xfrm>
            <a:off x="8223250" y="29241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1665" name="Text Box 65"/>
          <p:cNvSpPr txBox="1">
            <a:spLocks noChangeArrowheads="1"/>
          </p:cNvSpPr>
          <p:nvPr/>
        </p:nvSpPr>
        <p:spPr bwMode="auto">
          <a:xfrm>
            <a:off x="8221663" y="33559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1666" name="Text Box 66"/>
          <p:cNvSpPr txBox="1">
            <a:spLocks noChangeArrowheads="1"/>
          </p:cNvSpPr>
          <p:nvPr/>
        </p:nvSpPr>
        <p:spPr bwMode="auto">
          <a:xfrm>
            <a:off x="8221663" y="37163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1667" name="Line 67"/>
          <p:cNvSpPr>
            <a:spLocks noChangeShapeType="1"/>
          </p:cNvSpPr>
          <p:nvPr/>
        </p:nvSpPr>
        <p:spPr bwMode="auto">
          <a:xfrm>
            <a:off x="6372225" y="1989138"/>
            <a:ext cx="719138" cy="2873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1668" name="Text Box 68"/>
          <p:cNvSpPr txBox="1">
            <a:spLocks noChangeArrowheads="1"/>
          </p:cNvSpPr>
          <p:nvPr/>
        </p:nvSpPr>
        <p:spPr bwMode="auto">
          <a:xfrm>
            <a:off x="3492500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8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2729972" y="5117122"/>
          <a:ext cx="4741331" cy="1120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09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103409" y="547716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3063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6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D027C27A-D00E-4812-B552-325B8D6B6858}" type="slidenum">
              <a:rPr lang="en-US" altLang="ko-KR"/>
              <a:pPr/>
              <a:t>93</a:t>
            </a:fld>
            <a:r>
              <a:rPr lang="en-US" altLang="ko-KR"/>
              <a:t> -</a:t>
            </a:r>
          </a:p>
        </p:txBody>
      </p:sp>
      <p:sp>
        <p:nvSpPr>
          <p:cNvPr id="282626" name="Line 2"/>
          <p:cNvSpPr>
            <a:spLocks noChangeShapeType="1"/>
          </p:cNvSpPr>
          <p:nvPr/>
        </p:nvSpPr>
        <p:spPr bwMode="auto">
          <a:xfrm flipH="1" flipV="1">
            <a:off x="1290638" y="2332038"/>
            <a:ext cx="1395412" cy="188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27" name="Line 3"/>
          <p:cNvSpPr>
            <a:spLocks noChangeShapeType="1"/>
          </p:cNvSpPr>
          <p:nvPr/>
        </p:nvSpPr>
        <p:spPr bwMode="auto">
          <a:xfrm>
            <a:off x="1344613" y="2332038"/>
            <a:ext cx="3005137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28" name="Line 4"/>
          <p:cNvSpPr>
            <a:spLocks noChangeShapeType="1"/>
          </p:cNvSpPr>
          <p:nvPr/>
        </p:nvSpPr>
        <p:spPr bwMode="auto">
          <a:xfrm>
            <a:off x="2954338" y="4338638"/>
            <a:ext cx="16637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29" name="Line 5"/>
          <p:cNvSpPr>
            <a:spLocks noChangeShapeType="1"/>
          </p:cNvSpPr>
          <p:nvPr/>
        </p:nvSpPr>
        <p:spPr bwMode="auto">
          <a:xfrm>
            <a:off x="4725988" y="3271838"/>
            <a:ext cx="214312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30" name="Line 6"/>
          <p:cNvSpPr>
            <a:spLocks noChangeShapeType="1"/>
          </p:cNvSpPr>
          <p:nvPr/>
        </p:nvSpPr>
        <p:spPr bwMode="auto">
          <a:xfrm flipH="1">
            <a:off x="5100638" y="1452563"/>
            <a:ext cx="1181100" cy="157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3008313" y="1390650"/>
            <a:ext cx="1609725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32" name="Line 8"/>
          <p:cNvSpPr>
            <a:spLocks noChangeShapeType="1"/>
          </p:cNvSpPr>
          <p:nvPr/>
        </p:nvSpPr>
        <p:spPr bwMode="auto">
          <a:xfrm>
            <a:off x="3975100" y="574675"/>
            <a:ext cx="965200" cy="2509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33" name="Line 9"/>
          <p:cNvSpPr>
            <a:spLocks noChangeShapeType="1"/>
          </p:cNvSpPr>
          <p:nvPr/>
        </p:nvSpPr>
        <p:spPr bwMode="auto">
          <a:xfrm>
            <a:off x="4187825" y="574675"/>
            <a:ext cx="1449388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34" name="Line 10"/>
          <p:cNvSpPr>
            <a:spLocks noChangeShapeType="1"/>
          </p:cNvSpPr>
          <p:nvPr/>
        </p:nvSpPr>
        <p:spPr bwMode="auto">
          <a:xfrm flipV="1">
            <a:off x="2846388" y="574675"/>
            <a:ext cx="912812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35" name="Line 11"/>
          <p:cNvSpPr>
            <a:spLocks noChangeShapeType="1"/>
          </p:cNvSpPr>
          <p:nvPr/>
        </p:nvSpPr>
        <p:spPr bwMode="auto">
          <a:xfrm flipV="1">
            <a:off x="1130300" y="1390650"/>
            <a:ext cx="1287463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36" name="Rectangle 12"/>
          <p:cNvSpPr>
            <a:spLocks noChangeArrowheads="1"/>
          </p:cNvSpPr>
          <p:nvPr/>
        </p:nvSpPr>
        <p:spPr bwMode="auto">
          <a:xfrm>
            <a:off x="3436938" y="260350"/>
            <a:ext cx="1020762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서울</a:t>
            </a:r>
            <a:r>
              <a:rPr lang="en-US" altLang="ko-KR" sz="2000">
                <a:latin typeface="Consolas" pitchFamily="49" charset="0"/>
              </a:rPr>
              <a:t>(0)</a:t>
            </a:r>
          </a:p>
        </p:txBody>
      </p:sp>
      <p:sp>
        <p:nvSpPr>
          <p:cNvPr id="282637" name="Rectangle 13"/>
          <p:cNvSpPr>
            <a:spLocks noChangeArrowheads="1"/>
          </p:cNvSpPr>
          <p:nvPr/>
        </p:nvSpPr>
        <p:spPr bwMode="auto">
          <a:xfrm>
            <a:off x="2095500" y="1138238"/>
            <a:ext cx="1019175" cy="376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>
                <a:latin typeface="Consolas" pitchFamily="49" charset="0"/>
              </a:rPr>
              <a:t>시흥</a:t>
            </a:r>
            <a:r>
              <a:rPr lang="en-US" altLang="ko-KR" sz="2000" dirty="0">
                <a:latin typeface="Consolas" pitchFamily="49" charset="0"/>
              </a:rPr>
              <a:t>(1)</a:t>
            </a:r>
          </a:p>
        </p:txBody>
      </p:sp>
      <p:sp>
        <p:nvSpPr>
          <p:cNvPr id="282638" name="Rectangle 14"/>
          <p:cNvSpPr>
            <a:spLocks noChangeArrowheads="1"/>
          </p:cNvSpPr>
          <p:nvPr/>
        </p:nvSpPr>
        <p:spPr bwMode="auto">
          <a:xfrm>
            <a:off x="539750" y="2079625"/>
            <a:ext cx="1019175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인천</a:t>
            </a:r>
            <a:r>
              <a:rPr lang="en-US" altLang="ko-KR" sz="2000">
                <a:latin typeface="Consolas" pitchFamily="49" charset="0"/>
              </a:rPr>
              <a:t>(3)</a:t>
            </a:r>
          </a:p>
        </p:txBody>
      </p:sp>
      <p:sp>
        <p:nvSpPr>
          <p:cNvPr id="282639" name="Rectangle 15"/>
          <p:cNvSpPr>
            <a:spLocks noChangeArrowheads="1"/>
          </p:cNvSpPr>
          <p:nvPr/>
        </p:nvSpPr>
        <p:spPr bwMode="auto">
          <a:xfrm>
            <a:off x="2095500" y="4087813"/>
            <a:ext cx="1019175" cy="376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평택</a:t>
            </a:r>
            <a:r>
              <a:rPr lang="en-US" altLang="ko-KR" sz="2000">
                <a:latin typeface="Consolas" pitchFamily="49" charset="0"/>
              </a:rPr>
              <a:t>(5)</a:t>
            </a:r>
          </a:p>
        </p:txBody>
      </p:sp>
      <p:sp>
        <p:nvSpPr>
          <p:cNvPr id="282640" name="Rectangle 16"/>
          <p:cNvSpPr>
            <a:spLocks noChangeArrowheads="1"/>
          </p:cNvSpPr>
          <p:nvPr/>
        </p:nvSpPr>
        <p:spPr bwMode="auto">
          <a:xfrm>
            <a:off x="4403725" y="4276725"/>
            <a:ext cx="1020763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안성</a:t>
            </a:r>
            <a:r>
              <a:rPr lang="en-US" altLang="ko-KR" sz="2000">
                <a:latin typeface="Consolas" pitchFamily="49" charset="0"/>
              </a:rPr>
              <a:t>(6)</a:t>
            </a:r>
          </a:p>
        </p:txBody>
      </p:sp>
      <p:sp>
        <p:nvSpPr>
          <p:cNvPr id="282641" name="Rectangle 17"/>
          <p:cNvSpPr>
            <a:spLocks noChangeArrowheads="1"/>
          </p:cNvSpPr>
          <p:nvPr/>
        </p:nvSpPr>
        <p:spPr bwMode="auto">
          <a:xfrm>
            <a:off x="4295775" y="2959100"/>
            <a:ext cx="1020763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수원</a:t>
            </a:r>
            <a:r>
              <a:rPr lang="en-US" altLang="ko-KR" sz="2000">
                <a:latin typeface="Consolas" pitchFamily="49" charset="0"/>
              </a:rPr>
              <a:t>(4)</a:t>
            </a:r>
          </a:p>
        </p:txBody>
      </p:sp>
      <p:sp>
        <p:nvSpPr>
          <p:cNvPr id="282642" name="Rectangle 18"/>
          <p:cNvSpPr>
            <a:spLocks noChangeArrowheads="1"/>
          </p:cNvSpPr>
          <p:nvPr/>
        </p:nvSpPr>
        <p:spPr bwMode="auto">
          <a:xfrm>
            <a:off x="5424488" y="1201738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성남</a:t>
            </a:r>
            <a:r>
              <a:rPr lang="en-US" altLang="ko-KR" sz="2000">
                <a:latin typeface="Consolas" pitchFamily="49" charset="0"/>
              </a:rPr>
              <a:t>(2)</a:t>
            </a:r>
          </a:p>
        </p:txBody>
      </p: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2954338" y="5762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2644" name="Text Box 20"/>
          <p:cNvSpPr txBox="1">
            <a:spLocks noChangeArrowheads="1"/>
          </p:cNvSpPr>
          <p:nvPr/>
        </p:nvSpPr>
        <p:spPr bwMode="auto">
          <a:xfrm>
            <a:off x="4886325" y="6381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5368925" y="21431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2646" name="Text Box 22"/>
          <p:cNvSpPr txBox="1">
            <a:spLocks noChangeArrowheads="1"/>
          </p:cNvSpPr>
          <p:nvPr/>
        </p:nvSpPr>
        <p:spPr bwMode="auto">
          <a:xfrm>
            <a:off x="4027488" y="15795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2647" name="Text Box 23"/>
          <p:cNvSpPr txBox="1">
            <a:spLocks noChangeArrowheads="1"/>
          </p:cNvSpPr>
          <p:nvPr/>
        </p:nvSpPr>
        <p:spPr bwMode="auto">
          <a:xfrm>
            <a:off x="1498600" y="1487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282648" name="Text Box 24"/>
          <p:cNvSpPr txBox="1">
            <a:spLocks noChangeArrowheads="1"/>
          </p:cNvSpPr>
          <p:nvPr/>
        </p:nvSpPr>
        <p:spPr bwMode="auto">
          <a:xfrm>
            <a:off x="2579688" y="23336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12</a:t>
            </a:r>
          </a:p>
        </p:txBody>
      </p:sp>
      <p:sp>
        <p:nvSpPr>
          <p:cNvPr id="282649" name="Text Box 25"/>
          <p:cNvSpPr txBox="1">
            <a:spLocks noChangeArrowheads="1"/>
          </p:cNvSpPr>
          <p:nvPr/>
        </p:nvSpPr>
        <p:spPr bwMode="auto">
          <a:xfrm>
            <a:off x="1666875" y="3211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2650" name="Text Box 26"/>
          <p:cNvSpPr txBox="1">
            <a:spLocks noChangeArrowheads="1"/>
          </p:cNvSpPr>
          <p:nvPr/>
        </p:nvSpPr>
        <p:spPr bwMode="auto">
          <a:xfrm>
            <a:off x="3705225" y="40259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2651" name="Text Box 27"/>
          <p:cNvSpPr txBox="1">
            <a:spLocks noChangeArrowheads="1"/>
          </p:cNvSpPr>
          <p:nvPr/>
        </p:nvSpPr>
        <p:spPr bwMode="auto">
          <a:xfrm>
            <a:off x="4886325" y="36496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82652" name="Text Box 28"/>
          <p:cNvSpPr txBox="1">
            <a:spLocks noChangeArrowheads="1"/>
          </p:cNvSpPr>
          <p:nvPr/>
        </p:nvSpPr>
        <p:spPr bwMode="auto">
          <a:xfrm>
            <a:off x="684213" y="4821238"/>
            <a:ext cx="2618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Consolas" pitchFamily="49" charset="0"/>
              </a:rPr>
              <a:t>S={</a:t>
            </a:r>
            <a:r>
              <a:rPr lang="ko-KR" altLang="en-US">
                <a:latin typeface="Consolas" pitchFamily="49" charset="0"/>
              </a:rPr>
              <a:t>서울</a:t>
            </a:r>
            <a:r>
              <a:rPr lang="en-US" altLang="ko-KR">
                <a:latin typeface="Consolas" pitchFamily="49" charset="0"/>
              </a:rPr>
              <a:t>(0), </a:t>
            </a:r>
            <a:r>
              <a:rPr lang="ko-KR" altLang="en-US" b="1">
                <a:solidFill>
                  <a:schemeClr val="accent2"/>
                </a:solidFill>
                <a:latin typeface="Consolas" pitchFamily="49" charset="0"/>
              </a:rPr>
              <a:t>성남</a:t>
            </a:r>
            <a:r>
              <a:rPr lang="en-US" altLang="ko-KR" b="1">
                <a:solidFill>
                  <a:schemeClr val="accent2"/>
                </a:solidFill>
                <a:latin typeface="Consolas" pitchFamily="49" charset="0"/>
              </a:rPr>
              <a:t>(2)</a:t>
            </a:r>
            <a:r>
              <a:rPr lang="en-US" altLang="ko-KR">
                <a:latin typeface="Consolas" pitchFamily="49" charset="0"/>
              </a:rPr>
              <a:t>}</a:t>
            </a:r>
          </a:p>
        </p:txBody>
      </p:sp>
      <p:sp>
        <p:nvSpPr>
          <p:cNvPr id="282653" name="Rectangle 29"/>
          <p:cNvSpPr>
            <a:spLocks noChangeArrowheads="1"/>
          </p:cNvSpPr>
          <p:nvPr/>
        </p:nvSpPr>
        <p:spPr bwMode="auto">
          <a:xfrm>
            <a:off x="6875463" y="1339850"/>
            <a:ext cx="1008062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54" name="Line 30"/>
          <p:cNvSpPr>
            <a:spLocks noChangeShapeType="1"/>
          </p:cNvSpPr>
          <p:nvPr/>
        </p:nvSpPr>
        <p:spPr bwMode="auto">
          <a:xfrm>
            <a:off x="6875463" y="17716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55" name="Line 31"/>
          <p:cNvSpPr>
            <a:spLocks noChangeShapeType="1"/>
          </p:cNvSpPr>
          <p:nvPr/>
        </p:nvSpPr>
        <p:spPr bwMode="auto">
          <a:xfrm>
            <a:off x="6875463" y="21748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56" name="Line 32"/>
          <p:cNvSpPr>
            <a:spLocks noChangeShapeType="1"/>
          </p:cNvSpPr>
          <p:nvPr/>
        </p:nvSpPr>
        <p:spPr bwMode="auto">
          <a:xfrm>
            <a:off x="6875463" y="25781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57" name="Text Box 33"/>
          <p:cNvSpPr txBox="1">
            <a:spLocks noChangeArrowheads="1"/>
          </p:cNvSpPr>
          <p:nvPr/>
        </p:nvSpPr>
        <p:spPr bwMode="auto">
          <a:xfrm>
            <a:off x="6583998" y="919956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distance</a:t>
            </a:r>
          </a:p>
        </p:txBody>
      </p:sp>
      <p:sp>
        <p:nvSpPr>
          <p:cNvPr id="282661" name="Line 37"/>
          <p:cNvSpPr>
            <a:spLocks noChangeShapeType="1"/>
          </p:cNvSpPr>
          <p:nvPr/>
        </p:nvSpPr>
        <p:spPr bwMode="auto">
          <a:xfrm>
            <a:off x="6875463" y="29813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63" name="Line 39"/>
          <p:cNvSpPr>
            <a:spLocks noChangeShapeType="1"/>
          </p:cNvSpPr>
          <p:nvPr/>
        </p:nvSpPr>
        <p:spPr bwMode="auto">
          <a:xfrm>
            <a:off x="6875463" y="33845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64" name="Line 40"/>
          <p:cNvSpPr>
            <a:spLocks noChangeShapeType="1"/>
          </p:cNvSpPr>
          <p:nvPr/>
        </p:nvSpPr>
        <p:spPr bwMode="auto">
          <a:xfrm>
            <a:off x="6875463" y="37877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68" name="Text Box 44"/>
          <p:cNvSpPr txBox="1">
            <a:spLocks noChangeArrowheads="1"/>
          </p:cNvSpPr>
          <p:nvPr/>
        </p:nvSpPr>
        <p:spPr bwMode="auto">
          <a:xfrm>
            <a:off x="7240588" y="13398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2669" name="Text Box 45"/>
          <p:cNvSpPr txBox="1">
            <a:spLocks noChangeArrowheads="1"/>
          </p:cNvSpPr>
          <p:nvPr/>
        </p:nvSpPr>
        <p:spPr bwMode="auto">
          <a:xfrm>
            <a:off x="7183438" y="177165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2670" name="Text Box 46"/>
          <p:cNvSpPr txBox="1">
            <a:spLocks noChangeArrowheads="1"/>
          </p:cNvSpPr>
          <p:nvPr/>
        </p:nvSpPr>
        <p:spPr bwMode="auto">
          <a:xfrm>
            <a:off x="7240588" y="22034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2671" name="Text Box 47"/>
          <p:cNvSpPr txBox="1">
            <a:spLocks noChangeArrowheads="1"/>
          </p:cNvSpPr>
          <p:nvPr/>
        </p:nvSpPr>
        <p:spPr bwMode="auto">
          <a:xfrm>
            <a:off x="7027863" y="2563813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1000</a:t>
            </a:r>
          </a:p>
        </p:txBody>
      </p:sp>
      <p:sp>
        <p:nvSpPr>
          <p:cNvPr id="282672" name="Text Box 48"/>
          <p:cNvSpPr txBox="1">
            <a:spLocks noChangeArrowheads="1"/>
          </p:cNvSpPr>
          <p:nvPr/>
        </p:nvSpPr>
        <p:spPr bwMode="auto">
          <a:xfrm>
            <a:off x="7183438" y="299561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solidFill>
                  <a:srgbClr val="FF0066"/>
                </a:solidFill>
                <a:latin typeface="Consolas" pitchFamily="49" charset="0"/>
              </a:rPr>
              <a:t>13</a:t>
            </a:r>
          </a:p>
        </p:txBody>
      </p:sp>
      <p:sp>
        <p:nvSpPr>
          <p:cNvPr id="282673" name="Text Box 49"/>
          <p:cNvSpPr txBox="1">
            <a:spLocks noChangeArrowheads="1"/>
          </p:cNvSpPr>
          <p:nvPr/>
        </p:nvSpPr>
        <p:spPr bwMode="auto">
          <a:xfrm>
            <a:off x="7027863" y="3427413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1000</a:t>
            </a:r>
          </a:p>
        </p:txBody>
      </p:sp>
      <p:sp>
        <p:nvSpPr>
          <p:cNvPr id="282674" name="Text Box 50"/>
          <p:cNvSpPr txBox="1">
            <a:spLocks noChangeArrowheads="1"/>
          </p:cNvSpPr>
          <p:nvPr/>
        </p:nvSpPr>
        <p:spPr bwMode="auto">
          <a:xfrm>
            <a:off x="7027863" y="3787775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1000</a:t>
            </a:r>
          </a:p>
        </p:txBody>
      </p:sp>
      <p:sp>
        <p:nvSpPr>
          <p:cNvPr id="282675" name="Text Box 51"/>
          <p:cNvSpPr txBox="1">
            <a:spLocks noChangeArrowheads="1"/>
          </p:cNvSpPr>
          <p:nvPr/>
        </p:nvSpPr>
        <p:spPr bwMode="auto">
          <a:xfrm>
            <a:off x="468313" y="188913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Step 1</a:t>
            </a:r>
          </a:p>
        </p:txBody>
      </p:sp>
      <p:sp>
        <p:nvSpPr>
          <p:cNvPr id="282676" name="Rectangle 52"/>
          <p:cNvSpPr>
            <a:spLocks noChangeArrowheads="1"/>
          </p:cNvSpPr>
          <p:nvPr/>
        </p:nvSpPr>
        <p:spPr bwMode="auto">
          <a:xfrm>
            <a:off x="7956550" y="1339850"/>
            <a:ext cx="1008063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77" name="Line 53"/>
          <p:cNvSpPr>
            <a:spLocks noChangeShapeType="1"/>
          </p:cNvSpPr>
          <p:nvPr/>
        </p:nvSpPr>
        <p:spPr bwMode="auto">
          <a:xfrm>
            <a:off x="7956550" y="17716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78" name="Line 54"/>
          <p:cNvSpPr>
            <a:spLocks noChangeShapeType="1"/>
          </p:cNvSpPr>
          <p:nvPr/>
        </p:nvSpPr>
        <p:spPr bwMode="auto">
          <a:xfrm>
            <a:off x="7956550" y="21748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79" name="Line 55"/>
          <p:cNvSpPr>
            <a:spLocks noChangeShapeType="1"/>
          </p:cNvSpPr>
          <p:nvPr/>
        </p:nvSpPr>
        <p:spPr bwMode="auto">
          <a:xfrm>
            <a:off x="7956550" y="25781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80" name="Text Box 56"/>
          <p:cNvSpPr txBox="1">
            <a:spLocks noChangeArrowheads="1"/>
          </p:cNvSpPr>
          <p:nvPr/>
        </p:nvSpPr>
        <p:spPr bwMode="auto">
          <a:xfrm>
            <a:off x="8015587" y="90805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found</a:t>
            </a:r>
          </a:p>
        </p:txBody>
      </p:sp>
      <p:sp>
        <p:nvSpPr>
          <p:cNvPr id="282681" name="Line 57"/>
          <p:cNvSpPr>
            <a:spLocks noChangeShapeType="1"/>
          </p:cNvSpPr>
          <p:nvPr/>
        </p:nvSpPr>
        <p:spPr bwMode="auto">
          <a:xfrm>
            <a:off x="7956550" y="29813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82" name="Line 58"/>
          <p:cNvSpPr>
            <a:spLocks noChangeShapeType="1"/>
          </p:cNvSpPr>
          <p:nvPr/>
        </p:nvSpPr>
        <p:spPr bwMode="auto">
          <a:xfrm>
            <a:off x="7956550" y="33845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83" name="Line 59"/>
          <p:cNvSpPr>
            <a:spLocks noChangeShapeType="1"/>
          </p:cNvSpPr>
          <p:nvPr/>
        </p:nvSpPr>
        <p:spPr bwMode="auto">
          <a:xfrm>
            <a:off x="7956550" y="37877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84" name="Text Box 60"/>
          <p:cNvSpPr txBox="1">
            <a:spLocks noChangeArrowheads="1"/>
          </p:cNvSpPr>
          <p:nvPr/>
        </p:nvSpPr>
        <p:spPr bwMode="auto">
          <a:xfrm>
            <a:off x="8243888" y="13398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2685" name="Text Box 61"/>
          <p:cNvSpPr txBox="1">
            <a:spLocks noChangeArrowheads="1"/>
          </p:cNvSpPr>
          <p:nvPr/>
        </p:nvSpPr>
        <p:spPr bwMode="auto">
          <a:xfrm>
            <a:off x="8223250" y="17716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2686" name="Text Box 62"/>
          <p:cNvSpPr txBox="1">
            <a:spLocks noChangeArrowheads="1"/>
          </p:cNvSpPr>
          <p:nvPr/>
        </p:nvSpPr>
        <p:spPr bwMode="auto">
          <a:xfrm>
            <a:off x="8243888" y="22034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282687" name="Text Box 63"/>
          <p:cNvSpPr txBox="1">
            <a:spLocks noChangeArrowheads="1"/>
          </p:cNvSpPr>
          <p:nvPr/>
        </p:nvSpPr>
        <p:spPr bwMode="auto">
          <a:xfrm>
            <a:off x="8223250" y="25638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2688" name="Text Box 64"/>
          <p:cNvSpPr txBox="1">
            <a:spLocks noChangeArrowheads="1"/>
          </p:cNvSpPr>
          <p:nvPr/>
        </p:nvSpPr>
        <p:spPr bwMode="auto">
          <a:xfrm>
            <a:off x="8223250" y="29956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2689" name="Text Box 65"/>
          <p:cNvSpPr txBox="1">
            <a:spLocks noChangeArrowheads="1"/>
          </p:cNvSpPr>
          <p:nvPr/>
        </p:nvSpPr>
        <p:spPr bwMode="auto">
          <a:xfrm>
            <a:off x="8221663" y="34274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2690" name="Text Box 66"/>
          <p:cNvSpPr txBox="1">
            <a:spLocks noChangeArrowheads="1"/>
          </p:cNvSpPr>
          <p:nvPr/>
        </p:nvSpPr>
        <p:spPr bwMode="auto">
          <a:xfrm>
            <a:off x="8221663" y="37877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2691" name="Line 67"/>
          <p:cNvSpPr>
            <a:spLocks noChangeShapeType="1"/>
          </p:cNvSpPr>
          <p:nvPr/>
        </p:nvSpPr>
        <p:spPr bwMode="auto">
          <a:xfrm>
            <a:off x="6299200" y="1627188"/>
            <a:ext cx="719138" cy="2873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2693" name="Text Box 69"/>
          <p:cNvSpPr txBox="1">
            <a:spLocks noChangeArrowheads="1"/>
          </p:cNvSpPr>
          <p:nvPr/>
        </p:nvSpPr>
        <p:spPr bwMode="auto">
          <a:xfrm>
            <a:off x="3492500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8</a:t>
            </a:r>
          </a:p>
        </p:txBody>
      </p:sp>
      <p:sp>
        <p:nvSpPr>
          <p:cNvPr id="282697" name="Text Box 73"/>
          <p:cNvSpPr txBox="1">
            <a:spLocks noChangeArrowheads="1"/>
          </p:cNvSpPr>
          <p:nvPr/>
        </p:nvSpPr>
        <p:spPr bwMode="auto">
          <a:xfrm>
            <a:off x="5940425" y="4365625"/>
            <a:ext cx="3171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</a:t>
            </a:r>
            <a:r>
              <a:rPr lang="ko-KR" altLang="en-US">
                <a:latin typeface="Consolas" pitchFamily="49" charset="0"/>
              </a:rPr>
              <a:t>서울</a:t>
            </a:r>
            <a:r>
              <a:rPr lang="en-US" altLang="ko-KR">
                <a:latin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</a:rPr>
              <a:t>성남</a:t>
            </a:r>
            <a:r>
              <a:rPr lang="en-US" altLang="ko-KR">
                <a:latin typeface="Consolas" pitchFamily="49" charset="0"/>
              </a:rPr>
              <a:t>)+(</a:t>
            </a:r>
            <a:r>
              <a:rPr lang="ko-KR" altLang="en-US">
                <a:latin typeface="Consolas" pitchFamily="49" charset="0"/>
              </a:rPr>
              <a:t>성남</a:t>
            </a:r>
            <a:r>
              <a:rPr lang="en-US" altLang="ko-KR">
                <a:latin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</a:rPr>
              <a:t>수원</a:t>
            </a:r>
            <a:r>
              <a:rPr lang="en-US" altLang="ko-KR">
                <a:latin typeface="Consolas" pitchFamily="49" charset="0"/>
              </a:rPr>
              <a:t>)</a:t>
            </a:r>
          </a:p>
        </p:txBody>
      </p:sp>
      <p:sp>
        <p:nvSpPr>
          <p:cNvPr id="77" name="자유형 76"/>
          <p:cNvSpPr/>
          <p:nvPr/>
        </p:nvSpPr>
        <p:spPr bwMode="auto">
          <a:xfrm>
            <a:off x="6007100" y="3276600"/>
            <a:ext cx="1041400" cy="1155700"/>
          </a:xfrm>
          <a:custGeom>
            <a:avLst/>
            <a:gdLst>
              <a:gd name="connsiteX0" fmla="*/ 279400 w 1041400"/>
              <a:gd name="connsiteY0" fmla="*/ 1155700 h 1155700"/>
              <a:gd name="connsiteX1" fmla="*/ 127000 w 1041400"/>
              <a:gd name="connsiteY1" fmla="*/ 355600 h 1155700"/>
              <a:gd name="connsiteX2" fmla="*/ 152400 w 1041400"/>
              <a:gd name="connsiteY2" fmla="*/ 165100 h 1155700"/>
              <a:gd name="connsiteX3" fmla="*/ 1041400 w 1041400"/>
              <a:gd name="connsiteY3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00" h="1155700">
                <a:moveTo>
                  <a:pt x="279400" y="1155700"/>
                </a:moveTo>
                <a:cubicBezTo>
                  <a:pt x="213783" y="838200"/>
                  <a:pt x="148167" y="520700"/>
                  <a:pt x="127000" y="355600"/>
                </a:cubicBezTo>
                <a:cubicBezTo>
                  <a:pt x="105833" y="190500"/>
                  <a:pt x="0" y="224367"/>
                  <a:pt x="152400" y="165100"/>
                </a:cubicBezTo>
                <a:cubicBezTo>
                  <a:pt x="304800" y="105833"/>
                  <a:pt x="673100" y="52916"/>
                  <a:pt x="104140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6343650" y="12684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[0]</a:t>
            </a: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6364288" y="17002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[1]</a:t>
            </a:r>
          </a:p>
        </p:txBody>
      </p: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6343650" y="21320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[2]</a:t>
            </a:r>
          </a:p>
        </p:txBody>
      </p:sp>
      <p:sp>
        <p:nvSpPr>
          <p:cNvPr id="86" name="Text Box 38"/>
          <p:cNvSpPr txBox="1">
            <a:spLocks noChangeArrowheads="1"/>
          </p:cNvSpPr>
          <p:nvPr/>
        </p:nvSpPr>
        <p:spPr bwMode="auto">
          <a:xfrm>
            <a:off x="6343650" y="25638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[3]</a:t>
            </a: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6343650" y="29241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[4]</a:t>
            </a: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6343650" y="32845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[5]</a:t>
            </a:r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6342063" y="37163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[6]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729972" y="5229200"/>
          <a:ext cx="4741331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3409" y="5589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1245" y="5723964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4306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72" grpId="0"/>
      <p:bldP spid="282686" grpId="0"/>
      <p:bldP spid="282691" grpId="0" animBg="1"/>
      <p:bldP spid="282697" grpId="0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987E2D6D-8FDC-43B8-9A68-E7F1F8D0E6FB}" type="slidenum">
              <a:rPr lang="en-US" altLang="ko-KR"/>
              <a:pPr/>
              <a:t>94</a:t>
            </a:fld>
            <a:r>
              <a:rPr lang="en-US" altLang="ko-KR"/>
              <a:t> -</a:t>
            </a:r>
          </a:p>
        </p:txBody>
      </p:sp>
      <p:sp>
        <p:nvSpPr>
          <p:cNvPr id="283650" name="Line 2"/>
          <p:cNvSpPr>
            <a:spLocks noChangeShapeType="1"/>
          </p:cNvSpPr>
          <p:nvPr/>
        </p:nvSpPr>
        <p:spPr bwMode="auto">
          <a:xfrm flipH="1" flipV="1">
            <a:off x="1290638" y="2332038"/>
            <a:ext cx="1395412" cy="188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51" name="Line 3"/>
          <p:cNvSpPr>
            <a:spLocks noChangeShapeType="1"/>
          </p:cNvSpPr>
          <p:nvPr/>
        </p:nvSpPr>
        <p:spPr bwMode="auto">
          <a:xfrm>
            <a:off x="1344613" y="2332038"/>
            <a:ext cx="3005137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52" name="Line 4"/>
          <p:cNvSpPr>
            <a:spLocks noChangeShapeType="1"/>
          </p:cNvSpPr>
          <p:nvPr/>
        </p:nvSpPr>
        <p:spPr bwMode="auto">
          <a:xfrm>
            <a:off x="2954338" y="4338638"/>
            <a:ext cx="16637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53" name="Line 5"/>
          <p:cNvSpPr>
            <a:spLocks noChangeShapeType="1"/>
          </p:cNvSpPr>
          <p:nvPr/>
        </p:nvSpPr>
        <p:spPr bwMode="auto">
          <a:xfrm>
            <a:off x="4725988" y="3271838"/>
            <a:ext cx="214312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54" name="Line 6"/>
          <p:cNvSpPr>
            <a:spLocks noChangeShapeType="1"/>
          </p:cNvSpPr>
          <p:nvPr/>
        </p:nvSpPr>
        <p:spPr bwMode="auto">
          <a:xfrm flipH="1">
            <a:off x="5100638" y="1452563"/>
            <a:ext cx="1181100" cy="157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>
            <a:off x="3008313" y="1390650"/>
            <a:ext cx="1609725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56" name="Line 8"/>
          <p:cNvSpPr>
            <a:spLocks noChangeShapeType="1"/>
          </p:cNvSpPr>
          <p:nvPr/>
        </p:nvSpPr>
        <p:spPr bwMode="auto">
          <a:xfrm>
            <a:off x="3975100" y="574675"/>
            <a:ext cx="965200" cy="2509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57" name="Line 9"/>
          <p:cNvSpPr>
            <a:spLocks noChangeShapeType="1"/>
          </p:cNvSpPr>
          <p:nvPr/>
        </p:nvSpPr>
        <p:spPr bwMode="auto">
          <a:xfrm>
            <a:off x="4187825" y="574675"/>
            <a:ext cx="1449388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58" name="Line 10"/>
          <p:cNvSpPr>
            <a:spLocks noChangeShapeType="1"/>
          </p:cNvSpPr>
          <p:nvPr/>
        </p:nvSpPr>
        <p:spPr bwMode="auto">
          <a:xfrm flipV="1">
            <a:off x="2846388" y="574675"/>
            <a:ext cx="912812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59" name="Line 11"/>
          <p:cNvSpPr>
            <a:spLocks noChangeShapeType="1"/>
          </p:cNvSpPr>
          <p:nvPr/>
        </p:nvSpPr>
        <p:spPr bwMode="auto">
          <a:xfrm flipV="1">
            <a:off x="1130300" y="1390650"/>
            <a:ext cx="1287463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3436938" y="260350"/>
            <a:ext cx="1020762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서울</a:t>
            </a:r>
            <a:r>
              <a:rPr lang="en-US" altLang="ko-KR" sz="2000">
                <a:latin typeface="Consolas" pitchFamily="49" charset="0"/>
              </a:rPr>
              <a:t>(0)</a:t>
            </a:r>
          </a:p>
        </p:txBody>
      </p:sp>
      <p:sp>
        <p:nvSpPr>
          <p:cNvPr id="283661" name="Rectangle 13"/>
          <p:cNvSpPr>
            <a:spLocks noChangeArrowheads="1"/>
          </p:cNvSpPr>
          <p:nvPr/>
        </p:nvSpPr>
        <p:spPr bwMode="auto">
          <a:xfrm>
            <a:off x="2095500" y="1138238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시흥</a:t>
            </a:r>
            <a:r>
              <a:rPr lang="en-US" altLang="ko-KR" sz="2000">
                <a:latin typeface="Consolas" pitchFamily="49" charset="0"/>
              </a:rPr>
              <a:t>(1)</a:t>
            </a:r>
          </a:p>
        </p:txBody>
      </p:sp>
      <p:sp>
        <p:nvSpPr>
          <p:cNvPr id="283662" name="Rectangle 14"/>
          <p:cNvSpPr>
            <a:spLocks noChangeArrowheads="1"/>
          </p:cNvSpPr>
          <p:nvPr/>
        </p:nvSpPr>
        <p:spPr bwMode="auto">
          <a:xfrm>
            <a:off x="539750" y="2079625"/>
            <a:ext cx="1019175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인천</a:t>
            </a:r>
            <a:r>
              <a:rPr lang="en-US" altLang="ko-KR" sz="2000">
                <a:latin typeface="Consolas" pitchFamily="49" charset="0"/>
              </a:rPr>
              <a:t>(3)</a:t>
            </a:r>
          </a:p>
        </p:txBody>
      </p:sp>
      <p:sp>
        <p:nvSpPr>
          <p:cNvPr id="283663" name="Rectangle 15"/>
          <p:cNvSpPr>
            <a:spLocks noChangeArrowheads="1"/>
          </p:cNvSpPr>
          <p:nvPr/>
        </p:nvSpPr>
        <p:spPr bwMode="auto">
          <a:xfrm>
            <a:off x="2095500" y="4087813"/>
            <a:ext cx="1019175" cy="376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평택</a:t>
            </a:r>
            <a:r>
              <a:rPr lang="en-US" altLang="ko-KR" sz="2000">
                <a:latin typeface="Consolas" pitchFamily="49" charset="0"/>
              </a:rPr>
              <a:t>(5)</a:t>
            </a:r>
          </a:p>
        </p:txBody>
      </p:sp>
      <p:sp>
        <p:nvSpPr>
          <p:cNvPr id="283664" name="Rectangle 16"/>
          <p:cNvSpPr>
            <a:spLocks noChangeArrowheads="1"/>
          </p:cNvSpPr>
          <p:nvPr/>
        </p:nvSpPr>
        <p:spPr bwMode="auto">
          <a:xfrm>
            <a:off x="4403725" y="4276725"/>
            <a:ext cx="1020763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안성</a:t>
            </a:r>
            <a:r>
              <a:rPr lang="en-US" altLang="ko-KR" sz="2000">
                <a:latin typeface="Consolas" pitchFamily="49" charset="0"/>
              </a:rPr>
              <a:t>(6)</a:t>
            </a:r>
          </a:p>
        </p:txBody>
      </p:sp>
      <p:sp>
        <p:nvSpPr>
          <p:cNvPr id="283665" name="Rectangle 17"/>
          <p:cNvSpPr>
            <a:spLocks noChangeArrowheads="1"/>
          </p:cNvSpPr>
          <p:nvPr/>
        </p:nvSpPr>
        <p:spPr bwMode="auto">
          <a:xfrm>
            <a:off x="4295775" y="2959100"/>
            <a:ext cx="1020763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수원</a:t>
            </a:r>
            <a:r>
              <a:rPr lang="en-US" altLang="ko-KR" sz="2000">
                <a:latin typeface="Consolas" pitchFamily="49" charset="0"/>
              </a:rPr>
              <a:t>(4)</a:t>
            </a:r>
          </a:p>
        </p:txBody>
      </p:sp>
      <p:sp>
        <p:nvSpPr>
          <p:cNvPr id="283666" name="Rectangle 18"/>
          <p:cNvSpPr>
            <a:spLocks noChangeArrowheads="1"/>
          </p:cNvSpPr>
          <p:nvPr/>
        </p:nvSpPr>
        <p:spPr bwMode="auto">
          <a:xfrm>
            <a:off x="5424488" y="1201738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성남</a:t>
            </a:r>
            <a:r>
              <a:rPr lang="en-US" altLang="ko-KR" sz="2000">
                <a:latin typeface="Consolas" pitchFamily="49" charset="0"/>
              </a:rPr>
              <a:t>(2)</a:t>
            </a:r>
          </a:p>
        </p:txBody>
      </p:sp>
      <p:sp>
        <p:nvSpPr>
          <p:cNvPr id="283667" name="Text Box 19"/>
          <p:cNvSpPr txBox="1">
            <a:spLocks noChangeArrowheads="1"/>
          </p:cNvSpPr>
          <p:nvPr/>
        </p:nvSpPr>
        <p:spPr bwMode="auto">
          <a:xfrm>
            <a:off x="2954338" y="5762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4886325" y="6381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5368925" y="21431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4027488" y="15795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1498600" y="1487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2579688" y="23336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12</a:t>
            </a:r>
          </a:p>
        </p:txBody>
      </p:sp>
      <p:sp>
        <p:nvSpPr>
          <p:cNvPr id="283673" name="Text Box 25"/>
          <p:cNvSpPr txBox="1">
            <a:spLocks noChangeArrowheads="1"/>
          </p:cNvSpPr>
          <p:nvPr/>
        </p:nvSpPr>
        <p:spPr bwMode="auto">
          <a:xfrm>
            <a:off x="1666875" y="3211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3674" name="Text Box 26"/>
          <p:cNvSpPr txBox="1">
            <a:spLocks noChangeArrowheads="1"/>
          </p:cNvSpPr>
          <p:nvPr/>
        </p:nvSpPr>
        <p:spPr bwMode="auto">
          <a:xfrm>
            <a:off x="3705225" y="40259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3675" name="Text Box 27"/>
          <p:cNvSpPr txBox="1">
            <a:spLocks noChangeArrowheads="1"/>
          </p:cNvSpPr>
          <p:nvPr/>
        </p:nvSpPr>
        <p:spPr bwMode="auto">
          <a:xfrm>
            <a:off x="4886325" y="36496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83676" name="Text Box 28"/>
          <p:cNvSpPr txBox="1">
            <a:spLocks noChangeArrowheads="1"/>
          </p:cNvSpPr>
          <p:nvPr/>
        </p:nvSpPr>
        <p:spPr bwMode="auto">
          <a:xfrm>
            <a:off x="684213" y="4821238"/>
            <a:ext cx="3712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Consolas" pitchFamily="49" charset="0"/>
              </a:rPr>
              <a:t>S={</a:t>
            </a:r>
            <a:r>
              <a:rPr lang="ko-KR" altLang="en-US">
                <a:latin typeface="Consolas" pitchFamily="49" charset="0"/>
              </a:rPr>
              <a:t>서울</a:t>
            </a:r>
            <a:r>
              <a:rPr lang="en-US" altLang="ko-KR">
                <a:latin typeface="Consolas" pitchFamily="49" charset="0"/>
              </a:rPr>
              <a:t>(0), </a:t>
            </a:r>
            <a:r>
              <a:rPr lang="ko-KR" altLang="en-US">
                <a:latin typeface="Consolas" pitchFamily="49" charset="0"/>
              </a:rPr>
              <a:t>성남</a:t>
            </a:r>
            <a:r>
              <a:rPr lang="en-US" altLang="ko-KR">
                <a:latin typeface="Consolas" pitchFamily="49" charset="0"/>
              </a:rPr>
              <a:t>(2), </a:t>
            </a:r>
            <a:r>
              <a:rPr lang="ko-KR" altLang="en-US" b="1">
                <a:solidFill>
                  <a:schemeClr val="accent2"/>
                </a:solidFill>
                <a:latin typeface="Consolas" pitchFamily="49" charset="0"/>
              </a:rPr>
              <a:t>시흥</a:t>
            </a:r>
            <a:r>
              <a:rPr lang="en-US" altLang="ko-KR" b="1">
                <a:solidFill>
                  <a:schemeClr val="accent2"/>
                </a:solidFill>
                <a:latin typeface="Consolas" pitchFamily="49" charset="0"/>
              </a:rPr>
              <a:t>(1)</a:t>
            </a:r>
            <a:r>
              <a:rPr lang="en-US" altLang="ko-KR">
                <a:latin typeface="Consolas" pitchFamily="49" charset="0"/>
              </a:rPr>
              <a:t>}</a:t>
            </a:r>
          </a:p>
        </p:txBody>
      </p:sp>
      <p:sp>
        <p:nvSpPr>
          <p:cNvPr id="283677" name="Rectangle 29"/>
          <p:cNvSpPr>
            <a:spLocks noChangeArrowheads="1"/>
          </p:cNvSpPr>
          <p:nvPr/>
        </p:nvSpPr>
        <p:spPr bwMode="auto">
          <a:xfrm>
            <a:off x="6802438" y="1268413"/>
            <a:ext cx="1008062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78" name="Line 30"/>
          <p:cNvSpPr>
            <a:spLocks noChangeShapeType="1"/>
          </p:cNvSpPr>
          <p:nvPr/>
        </p:nvSpPr>
        <p:spPr bwMode="auto">
          <a:xfrm>
            <a:off x="6802438" y="17002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79" name="Line 31"/>
          <p:cNvSpPr>
            <a:spLocks noChangeShapeType="1"/>
          </p:cNvSpPr>
          <p:nvPr/>
        </p:nvSpPr>
        <p:spPr bwMode="auto">
          <a:xfrm>
            <a:off x="6802438" y="21034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80" name="Line 32"/>
          <p:cNvSpPr>
            <a:spLocks noChangeShapeType="1"/>
          </p:cNvSpPr>
          <p:nvPr/>
        </p:nvSpPr>
        <p:spPr bwMode="auto">
          <a:xfrm>
            <a:off x="6802438" y="25066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81" name="Text Box 33"/>
          <p:cNvSpPr txBox="1">
            <a:spLocks noChangeArrowheads="1"/>
          </p:cNvSpPr>
          <p:nvPr/>
        </p:nvSpPr>
        <p:spPr bwMode="auto">
          <a:xfrm>
            <a:off x="6588224" y="836613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distance</a:t>
            </a:r>
          </a:p>
        </p:txBody>
      </p:sp>
      <p:sp>
        <p:nvSpPr>
          <p:cNvPr id="283685" name="Line 37"/>
          <p:cNvSpPr>
            <a:spLocks noChangeShapeType="1"/>
          </p:cNvSpPr>
          <p:nvPr/>
        </p:nvSpPr>
        <p:spPr bwMode="auto">
          <a:xfrm>
            <a:off x="6802438" y="29098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87" name="Line 39"/>
          <p:cNvSpPr>
            <a:spLocks noChangeShapeType="1"/>
          </p:cNvSpPr>
          <p:nvPr/>
        </p:nvSpPr>
        <p:spPr bwMode="auto">
          <a:xfrm>
            <a:off x="6802438" y="3313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88" name="Line 40"/>
          <p:cNvSpPr>
            <a:spLocks noChangeShapeType="1"/>
          </p:cNvSpPr>
          <p:nvPr/>
        </p:nvSpPr>
        <p:spPr bwMode="auto">
          <a:xfrm>
            <a:off x="6802438" y="37163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692" name="Text Box 44"/>
          <p:cNvSpPr txBox="1">
            <a:spLocks noChangeArrowheads="1"/>
          </p:cNvSpPr>
          <p:nvPr/>
        </p:nvSpPr>
        <p:spPr bwMode="auto">
          <a:xfrm>
            <a:off x="7167563" y="12684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3693" name="Text Box 45"/>
          <p:cNvSpPr txBox="1">
            <a:spLocks noChangeArrowheads="1"/>
          </p:cNvSpPr>
          <p:nvPr/>
        </p:nvSpPr>
        <p:spPr bwMode="auto">
          <a:xfrm>
            <a:off x="7110413" y="170021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3694" name="Text Box 46"/>
          <p:cNvSpPr txBox="1">
            <a:spLocks noChangeArrowheads="1"/>
          </p:cNvSpPr>
          <p:nvPr/>
        </p:nvSpPr>
        <p:spPr bwMode="auto">
          <a:xfrm>
            <a:off x="7167563" y="21320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3695" name="Text Box 47"/>
          <p:cNvSpPr txBox="1">
            <a:spLocks noChangeArrowheads="1"/>
          </p:cNvSpPr>
          <p:nvPr/>
        </p:nvSpPr>
        <p:spPr bwMode="auto">
          <a:xfrm>
            <a:off x="7091363" y="24923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solidFill>
                  <a:srgbClr val="FF0066"/>
                </a:solidFill>
                <a:latin typeface="Consolas" pitchFamily="49" charset="0"/>
              </a:rPr>
              <a:t>15</a:t>
            </a:r>
          </a:p>
        </p:txBody>
      </p:sp>
      <p:sp>
        <p:nvSpPr>
          <p:cNvPr id="283696" name="Text Box 48"/>
          <p:cNvSpPr txBox="1">
            <a:spLocks noChangeArrowheads="1"/>
          </p:cNvSpPr>
          <p:nvPr/>
        </p:nvSpPr>
        <p:spPr bwMode="auto">
          <a:xfrm>
            <a:off x="7110413" y="29241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13</a:t>
            </a:r>
          </a:p>
        </p:txBody>
      </p:sp>
      <p:sp>
        <p:nvSpPr>
          <p:cNvPr id="283697" name="Text Box 49"/>
          <p:cNvSpPr txBox="1">
            <a:spLocks noChangeArrowheads="1"/>
          </p:cNvSpPr>
          <p:nvPr/>
        </p:nvSpPr>
        <p:spPr bwMode="auto">
          <a:xfrm>
            <a:off x="6954838" y="3355975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1000</a:t>
            </a:r>
          </a:p>
        </p:txBody>
      </p:sp>
      <p:sp>
        <p:nvSpPr>
          <p:cNvPr id="283698" name="Text Box 50"/>
          <p:cNvSpPr txBox="1">
            <a:spLocks noChangeArrowheads="1"/>
          </p:cNvSpPr>
          <p:nvPr/>
        </p:nvSpPr>
        <p:spPr bwMode="auto">
          <a:xfrm>
            <a:off x="6954838" y="3716338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1000</a:t>
            </a:r>
          </a:p>
        </p:txBody>
      </p:sp>
      <p:sp>
        <p:nvSpPr>
          <p:cNvPr id="283699" name="Text Box 51"/>
          <p:cNvSpPr txBox="1">
            <a:spLocks noChangeArrowheads="1"/>
          </p:cNvSpPr>
          <p:nvPr/>
        </p:nvSpPr>
        <p:spPr bwMode="auto">
          <a:xfrm>
            <a:off x="468313" y="188913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Step 2</a:t>
            </a:r>
          </a:p>
        </p:txBody>
      </p:sp>
      <p:sp>
        <p:nvSpPr>
          <p:cNvPr id="283700" name="Rectangle 52"/>
          <p:cNvSpPr>
            <a:spLocks noChangeArrowheads="1"/>
          </p:cNvSpPr>
          <p:nvPr/>
        </p:nvSpPr>
        <p:spPr bwMode="auto">
          <a:xfrm>
            <a:off x="7883525" y="1268413"/>
            <a:ext cx="1008063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701" name="Line 53"/>
          <p:cNvSpPr>
            <a:spLocks noChangeShapeType="1"/>
          </p:cNvSpPr>
          <p:nvPr/>
        </p:nvSpPr>
        <p:spPr bwMode="auto">
          <a:xfrm>
            <a:off x="7883525" y="170021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702" name="Line 54"/>
          <p:cNvSpPr>
            <a:spLocks noChangeShapeType="1"/>
          </p:cNvSpPr>
          <p:nvPr/>
        </p:nvSpPr>
        <p:spPr bwMode="auto">
          <a:xfrm>
            <a:off x="7883525" y="21034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703" name="Line 55"/>
          <p:cNvSpPr>
            <a:spLocks noChangeShapeType="1"/>
          </p:cNvSpPr>
          <p:nvPr/>
        </p:nvSpPr>
        <p:spPr bwMode="auto">
          <a:xfrm>
            <a:off x="7883525" y="25066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704" name="Text Box 56"/>
          <p:cNvSpPr txBox="1">
            <a:spLocks noChangeArrowheads="1"/>
          </p:cNvSpPr>
          <p:nvPr/>
        </p:nvSpPr>
        <p:spPr bwMode="auto">
          <a:xfrm>
            <a:off x="7956376" y="836613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found</a:t>
            </a:r>
          </a:p>
        </p:txBody>
      </p:sp>
      <p:sp>
        <p:nvSpPr>
          <p:cNvPr id="283705" name="Line 57"/>
          <p:cNvSpPr>
            <a:spLocks noChangeShapeType="1"/>
          </p:cNvSpPr>
          <p:nvPr/>
        </p:nvSpPr>
        <p:spPr bwMode="auto">
          <a:xfrm>
            <a:off x="7883525" y="29098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706" name="Line 58"/>
          <p:cNvSpPr>
            <a:spLocks noChangeShapeType="1"/>
          </p:cNvSpPr>
          <p:nvPr/>
        </p:nvSpPr>
        <p:spPr bwMode="auto">
          <a:xfrm>
            <a:off x="7883525" y="331311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707" name="Line 59"/>
          <p:cNvSpPr>
            <a:spLocks noChangeShapeType="1"/>
          </p:cNvSpPr>
          <p:nvPr/>
        </p:nvSpPr>
        <p:spPr bwMode="auto">
          <a:xfrm>
            <a:off x="7883525" y="37163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708" name="Text Box 60"/>
          <p:cNvSpPr txBox="1">
            <a:spLocks noChangeArrowheads="1"/>
          </p:cNvSpPr>
          <p:nvPr/>
        </p:nvSpPr>
        <p:spPr bwMode="auto">
          <a:xfrm>
            <a:off x="8170863" y="12684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3709" name="Text Box 61"/>
          <p:cNvSpPr txBox="1">
            <a:spLocks noChangeArrowheads="1"/>
          </p:cNvSpPr>
          <p:nvPr/>
        </p:nvSpPr>
        <p:spPr bwMode="auto">
          <a:xfrm>
            <a:off x="8170863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283710" name="Text Box 62"/>
          <p:cNvSpPr txBox="1">
            <a:spLocks noChangeArrowheads="1"/>
          </p:cNvSpPr>
          <p:nvPr/>
        </p:nvSpPr>
        <p:spPr bwMode="auto">
          <a:xfrm>
            <a:off x="8170863" y="21320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3711" name="Text Box 63"/>
          <p:cNvSpPr txBox="1">
            <a:spLocks noChangeArrowheads="1"/>
          </p:cNvSpPr>
          <p:nvPr/>
        </p:nvSpPr>
        <p:spPr bwMode="auto">
          <a:xfrm>
            <a:off x="8150225" y="24923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3712" name="Text Box 64"/>
          <p:cNvSpPr txBox="1">
            <a:spLocks noChangeArrowheads="1"/>
          </p:cNvSpPr>
          <p:nvPr/>
        </p:nvSpPr>
        <p:spPr bwMode="auto">
          <a:xfrm>
            <a:off x="8150225" y="29241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3713" name="Text Box 65"/>
          <p:cNvSpPr txBox="1">
            <a:spLocks noChangeArrowheads="1"/>
          </p:cNvSpPr>
          <p:nvPr/>
        </p:nvSpPr>
        <p:spPr bwMode="auto">
          <a:xfrm>
            <a:off x="8148638" y="33559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3714" name="Text Box 66"/>
          <p:cNvSpPr txBox="1">
            <a:spLocks noChangeArrowheads="1"/>
          </p:cNvSpPr>
          <p:nvPr/>
        </p:nvSpPr>
        <p:spPr bwMode="auto">
          <a:xfrm>
            <a:off x="8148638" y="37163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3716" name="Line 68"/>
          <p:cNvSpPr>
            <a:spLocks noChangeShapeType="1"/>
          </p:cNvSpPr>
          <p:nvPr/>
        </p:nvSpPr>
        <p:spPr bwMode="auto">
          <a:xfrm>
            <a:off x="6372225" y="2781300"/>
            <a:ext cx="719138" cy="2873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3719" name="Text Box 71"/>
          <p:cNvSpPr txBox="1">
            <a:spLocks noChangeArrowheads="1"/>
          </p:cNvSpPr>
          <p:nvPr/>
        </p:nvSpPr>
        <p:spPr bwMode="auto">
          <a:xfrm>
            <a:off x="3492500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8</a:t>
            </a:r>
          </a:p>
        </p:txBody>
      </p:sp>
      <p:sp>
        <p:nvSpPr>
          <p:cNvPr id="283722" name="Text Box 74"/>
          <p:cNvSpPr txBox="1">
            <a:spLocks noChangeArrowheads="1"/>
          </p:cNvSpPr>
          <p:nvPr/>
        </p:nvSpPr>
        <p:spPr bwMode="auto">
          <a:xfrm>
            <a:off x="5724525" y="4437063"/>
            <a:ext cx="3044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</a:rPr>
              <a:t>(</a:t>
            </a:r>
            <a:r>
              <a:rPr lang="ko-KR" altLang="en-US">
                <a:latin typeface="Consolas" pitchFamily="49" charset="0"/>
              </a:rPr>
              <a:t>서울</a:t>
            </a:r>
            <a:r>
              <a:rPr lang="en-US" altLang="ko-KR">
                <a:latin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</a:rPr>
              <a:t>시흥</a:t>
            </a:r>
            <a:r>
              <a:rPr lang="en-US" altLang="ko-KR">
                <a:latin typeface="Consolas" pitchFamily="49" charset="0"/>
              </a:rPr>
              <a:t>)+(</a:t>
            </a:r>
            <a:r>
              <a:rPr lang="ko-KR" altLang="en-US">
                <a:latin typeface="Consolas" pitchFamily="49" charset="0"/>
              </a:rPr>
              <a:t>시흥</a:t>
            </a:r>
            <a:r>
              <a:rPr lang="en-US" altLang="ko-KR">
                <a:latin typeface="Consolas" pitchFamily="49" charset="0"/>
              </a:rPr>
              <a:t>,</a:t>
            </a:r>
            <a:r>
              <a:rPr lang="ko-KR" altLang="en-US">
                <a:latin typeface="Consolas" pitchFamily="49" charset="0"/>
              </a:rPr>
              <a:t>인천</a:t>
            </a:r>
            <a:r>
              <a:rPr lang="en-US" altLang="ko-KR">
                <a:latin typeface="Consolas" pitchFamily="49" charset="0"/>
              </a:rPr>
              <a:t>)</a:t>
            </a:r>
          </a:p>
        </p:txBody>
      </p:sp>
      <p:sp>
        <p:nvSpPr>
          <p:cNvPr id="283723" name="Freeform 75"/>
          <p:cNvSpPr>
            <a:spLocks/>
          </p:cNvSpPr>
          <p:nvPr/>
        </p:nvSpPr>
        <p:spPr bwMode="auto">
          <a:xfrm>
            <a:off x="6072188" y="2708275"/>
            <a:ext cx="1020762" cy="1728788"/>
          </a:xfrm>
          <a:custGeom>
            <a:avLst/>
            <a:gdLst/>
            <a:ahLst/>
            <a:cxnLst>
              <a:cxn ang="0">
                <a:pos x="234" y="1089"/>
              </a:cxn>
              <a:cxn ang="0">
                <a:pos x="53" y="772"/>
              </a:cxn>
              <a:cxn ang="0">
                <a:pos x="98" y="454"/>
              </a:cxn>
              <a:cxn ang="0">
                <a:pos x="643" y="0"/>
              </a:cxn>
            </a:cxnLst>
            <a:rect l="0" t="0" r="r" b="b"/>
            <a:pathLst>
              <a:path w="643" h="1089">
                <a:moveTo>
                  <a:pt x="234" y="1089"/>
                </a:moveTo>
                <a:cubicBezTo>
                  <a:pt x="155" y="983"/>
                  <a:pt x="76" y="878"/>
                  <a:pt x="53" y="772"/>
                </a:cubicBezTo>
                <a:cubicBezTo>
                  <a:pt x="30" y="666"/>
                  <a:pt x="0" y="583"/>
                  <a:pt x="98" y="454"/>
                </a:cubicBezTo>
                <a:cubicBezTo>
                  <a:pt x="196" y="325"/>
                  <a:pt x="419" y="162"/>
                  <a:pt x="64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6305550" y="12684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[0]</a:t>
            </a: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6326188" y="17002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[1]</a:t>
            </a:r>
          </a:p>
        </p:txBody>
      </p: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6305550" y="21320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[2]</a:t>
            </a:r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6305550" y="25638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[3]</a:t>
            </a:r>
          </a:p>
        </p:txBody>
      </p:sp>
      <p:sp>
        <p:nvSpPr>
          <p:cNvPr id="80" name="Text Box 41"/>
          <p:cNvSpPr txBox="1">
            <a:spLocks noChangeArrowheads="1"/>
          </p:cNvSpPr>
          <p:nvPr/>
        </p:nvSpPr>
        <p:spPr bwMode="auto">
          <a:xfrm>
            <a:off x="6305550" y="29241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[4]</a:t>
            </a:r>
          </a:p>
        </p:txBody>
      </p: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6305550" y="32845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[5]</a:t>
            </a:r>
          </a:p>
        </p:txBody>
      </p:sp>
      <p:sp>
        <p:nvSpPr>
          <p:cNvPr id="82" name="Text Box 43"/>
          <p:cNvSpPr txBox="1">
            <a:spLocks noChangeArrowheads="1"/>
          </p:cNvSpPr>
          <p:nvPr/>
        </p:nvSpPr>
        <p:spPr bwMode="auto">
          <a:xfrm>
            <a:off x="6303963" y="37163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[6]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2729972" y="5229200"/>
          <a:ext cx="4741331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103409" y="5589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PI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91245" y="5723964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32040" y="573325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76469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95" grpId="0"/>
      <p:bldP spid="283709" grpId="0"/>
      <p:bldP spid="283716" grpId="0" animBg="1"/>
      <p:bldP spid="283722" grpId="0"/>
      <p:bldP spid="283723" grpId="0" animBg="1"/>
      <p:bldP spid="8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E56B858-235D-4616-B5C8-0CE33FEB9AFB}" type="slidenum">
              <a:rPr lang="en-US" altLang="ko-KR"/>
              <a:pPr/>
              <a:t>95</a:t>
            </a:fld>
            <a:r>
              <a:rPr lang="en-US" altLang="ko-KR"/>
              <a:t> -</a:t>
            </a:r>
          </a:p>
        </p:txBody>
      </p:sp>
      <p:sp>
        <p:nvSpPr>
          <p:cNvPr id="284674" name="Line 2"/>
          <p:cNvSpPr>
            <a:spLocks noChangeShapeType="1"/>
          </p:cNvSpPr>
          <p:nvPr/>
        </p:nvSpPr>
        <p:spPr bwMode="auto">
          <a:xfrm flipH="1" flipV="1">
            <a:off x="1290638" y="2332038"/>
            <a:ext cx="1395412" cy="188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75" name="Line 3"/>
          <p:cNvSpPr>
            <a:spLocks noChangeShapeType="1"/>
          </p:cNvSpPr>
          <p:nvPr/>
        </p:nvSpPr>
        <p:spPr bwMode="auto">
          <a:xfrm>
            <a:off x="1344613" y="2332038"/>
            <a:ext cx="3005137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76" name="Line 4"/>
          <p:cNvSpPr>
            <a:spLocks noChangeShapeType="1"/>
          </p:cNvSpPr>
          <p:nvPr/>
        </p:nvSpPr>
        <p:spPr bwMode="auto">
          <a:xfrm>
            <a:off x="2954338" y="4338638"/>
            <a:ext cx="16637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77" name="Line 5"/>
          <p:cNvSpPr>
            <a:spLocks noChangeShapeType="1"/>
          </p:cNvSpPr>
          <p:nvPr/>
        </p:nvSpPr>
        <p:spPr bwMode="auto">
          <a:xfrm>
            <a:off x="4725988" y="3271838"/>
            <a:ext cx="214312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78" name="Line 6"/>
          <p:cNvSpPr>
            <a:spLocks noChangeShapeType="1"/>
          </p:cNvSpPr>
          <p:nvPr/>
        </p:nvSpPr>
        <p:spPr bwMode="auto">
          <a:xfrm flipH="1">
            <a:off x="5100638" y="1452563"/>
            <a:ext cx="1181100" cy="157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>
            <a:off x="3008313" y="1390650"/>
            <a:ext cx="1609725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3975100" y="574675"/>
            <a:ext cx="965200" cy="2509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>
            <a:off x="4187825" y="574675"/>
            <a:ext cx="1449388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82" name="Line 10"/>
          <p:cNvSpPr>
            <a:spLocks noChangeShapeType="1"/>
          </p:cNvSpPr>
          <p:nvPr/>
        </p:nvSpPr>
        <p:spPr bwMode="auto">
          <a:xfrm flipV="1">
            <a:off x="2846388" y="574675"/>
            <a:ext cx="912812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83" name="Line 11"/>
          <p:cNvSpPr>
            <a:spLocks noChangeShapeType="1"/>
          </p:cNvSpPr>
          <p:nvPr/>
        </p:nvSpPr>
        <p:spPr bwMode="auto">
          <a:xfrm flipV="1">
            <a:off x="1130300" y="1390650"/>
            <a:ext cx="1287463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684" name="Rectangle 12"/>
          <p:cNvSpPr>
            <a:spLocks noChangeArrowheads="1"/>
          </p:cNvSpPr>
          <p:nvPr/>
        </p:nvSpPr>
        <p:spPr bwMode="auto">
          <a:xfrm>
            <a:off x="3436938" y="260350"/>
            <a:ext cx="1020762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서울</a:t>
            </a:r>
            <a:r>
              <a:rPr lang="en-US" altLang="ko-KR" sz="2000">
                <a:latin typeface="Consolas" pitchFamily="49" charset="0"/>
              </a:rPr>
              <a:t>(0)</a:t>
            </a:r>
          </a:p>
        </p:txBody>
      </p:sp>
      <p:sp>
        <p:nvSpPr>
          <p:cNvPr id="284685" name="Rectangle 13"/>
          <p:cNvSpPr>
            <a:spLocks noChangeArrowheads="1"/>
          </p:cNvSpPr>
          <p:nvPr/>
        </p:nvSpPr>
        <p:spPr bwMode="auto">
          <a:xfrm>
            <a:off x="2095500" y="1138238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시흥</a:t>
            </a:r>
            <a:r>
              <a:rPr lang="en-US" altLang="ko-KR" sz="2000">
                <a:latin typeface="Consolas" pitchFamily="49" charset="0"/>
              </a:rPr>
              <a:t>(1)</a:t>
            </a:r>
          </a:p>
        </p:txBody>
      </p:sp>
      <p:sp>
        <p:nvSpPr>
          <p:cNvPr id="284686" name="Rectangle 14"/>
          <p:cNvSpPr>
            <a:spLocks noChangeArrowheads="1"/>
          </p:cNvSpPr>
          <p:nvPr/>
        </p:nvSpPr>
        <p:spPr bwMode="auto">
          <a:xfrm>
            <a:off x="539750" y="2079625"/>
            <a:ext cx="1019175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>
                <a:latin typeface="Consolas" pitchFamily="49" charset="0"/>
              </a:rPr>
              <a:t>인천</a:t>
            </a:r>
            <a:r>
              <a:rPr lang="en-US" altLang="ko-KR" sz="2000" dirty="0">
                <a:latin typeface="Consolas" pitchFamily="49" charset="0"/>
              </a:rPr>
              <a:t>(3)</a:t>
            </a:r>
          </a:p>
        </p:txBody>
      </p:sp>
      <p:sp>
        <p:nvSpPr>
          <p:cNvPr id="284687" name="Rectangle 15"/>
          <p:cNvSpPr>
            <a:spLocks noChangeArrowheads="1"/>
          </p:cNvSpPr>
          <p:nvPr/>
        </p:nvSpPr>
        <p:spPr bwMode="auto">
          <a:xfrm>
            <a:off x="2095500" y="4087813"/>
            <a:ext cx="1019175" cy="376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평택</a:t>
            </a:r>
            <a:r>
              <a:rPr lang="en-US" altLang="ko-KR" sz="2000">
                <a:latin typeface="Consolas" pitchFamily="49" charset="0"/>
              </a:rPr>
              <a:t>(5)</a:t>
            </a:r>
          </a:p>
        </p:txBody>
      </p:sp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4403725" y="4276725"/>
            <a:ext cx="1020763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안성</a:t>
            </a:r>
            <a:r>
              <a:rPr lang="en-US" altLang="ko-KR" sz="2000">
                <a:latin typeface="Consolas" pitchFamily="49" charset="0"/>
              </a:rPr>
              <a:t>(6)</a:t>
            </a:r>
          </a:p>
        </p:txBody>
      </p:sp>
      <p:sp>
        <p:nvSpPr>
          <p:cNvPr id="284689" name="Rectangle 17"/>
          <p:cNvSpPr>
            <a:spLocks noChangeArrowheads="1"/>
          </p:cNvSpPr>
          <p:nvPr/>
        </p:nvSpPr>
        <p:spPr bwMode="auto">
          <a:xfrm>
            <a:off x="4295775" y="2959100"/>
            <a:ext cx="1020763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수원</a:t>
            </a:r>
            <a:r>
              <a:rPr lang="en-US" altLang="ko-KR" sz="2000">
                <a:latin typeface="Consolas" pitchFamily="49" charset="0"/>
              </a:rPr>
              <a:t>(4)</a:t>
            </a:r>
          </a:p>
        </p:txBody>
      </p:sp>
      <p:sp>
        <p:nvSpPr>
          <p:cNvPr id="284690" name="Rectangle 18"/>
          <p:cNvSpPr>
            <a:spLocks noChangeArrowheads="1"/>
          </p:cNvSpPr>
          <p:nvPr/>
        </p:nvSpPr>
        <p:spPr bwMode="auto">
          <a:xfrm>
            <a:off x="5424488" y="1201738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성남</a:t>
            </a:r>
            <a:r>
              <a:rPr lang="en-US" altLang="ko-KR" sz="2000">
                <a:latin typeface="Consolas" pitchFamily="49" charset="0"/>
              </a:rPr>
              <a:t>(2)</a:t>
            </a:r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2954338" y="5762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4692" name="Text Box 20"/>
          <p:cNvSpPr txBox="1">
            <a:spLocks noChangeArrowheads="1"/>
          </p:cNvSpPr>
          <p:nvPr/>
        </p:nvSpPr>
        <p:spPr bwMode="auto">
          <a:xfrm>
            <a:off x="4886325" y="6381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4693" name="Text Box 21"/>
          <p:cNvSpPr txBox="1">
            <a:spLocks noChangeArrowheads="1"/>
          </p:cNvSpPr>
          <p:nvPr/>
        </p:nvSpPr>
        <p:spPr bwMode="auto">
          <a:xfrm>
            <a:off x="5368925" y="21431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4694" name="Text Box 22"/>
          <p:cNvSpPr txBox="1">
            <a:spLocks noChangeArrowheads="1"/>
          </p:cNvSpPr>
          <p:nvPr/>
        </p:nvSpPr>
        <p:spPr bwMode="auto">
          <a:xfrm>
            <a:off x="4027488" y="15795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4695" name="Text Box 23"/>
          <p:cNvSpPr txBox="1">
            <a:spLocks noChangeArrowheads="1"/>
          </p:cNvSpPr>
          <p:nvPr/>
        </p:nvSpPr>
        <p:spPr bwMode="auto">
          <a:xfrm>
            <a:off x="1498600" y="1487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284696" name="Text Box 24"/>
          <p:cNvSpPr txBox="1">
            <a:spLocks noChangeArrowheads="1"/>
          </p:cNvSpPr>
          <p:nvPr/>
        </p:nvSpPr>
        <p:spPr bwMode="auto">
          <a:xfrm>
            <a:off x="2579688" y="23336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12</a:t>
            </a:r>
          </a:p>
        </p:txBody>
      </p:sp>
      <p:sp>
        <p:nvSpPr>
          <p:cNvPr id="284697" name="Text Box 25"/>
          <p:cNvSpPr txBox="1">
            <a:spLocks noChangeArrowheads="1"/>
          </p:cNvSpPr>
          <p:nvPr/>
        </p:nvSpPr>
        <p:spPr bwMode="auto">
          <a:xfrm>
            <a:off x="1666875" y="3211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4698" name="Text Box 26"/>
          <p:cNvSpPr txBox="1">
            <a:spLocks noChangeArrowheads="1"/>
          </p:cNvSpPr>
          <p:nvPr/>
        </p:nvSpPr>
        <p:spPr bwMode="auto">
          <a:xfrm>
            <a:off x="3705225" y="40259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4699" name="Text Box 27"/>
          <p:cNvSpPr txBox="1">
            <a:spLocks noChangeArrowheads="1"/>
          </p:cNvSpPr>
          <p:nvPr/>
        </p:nvSpPr>
        <p:spPr bwMode="auto">
          <a:xfrm>
            <a:off x="4886325" y="36496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84700" name="Text Box 28"/>
          <p:cNvSpPr txBox="1">
            <a:spLocks noChangeArrowheads="1"/>
          </p:cNvSpPr>
          <p:nvPr/>
        </p:nvSpPr>
        <p:spPr bwMode="auto">
          <a:xfrm>
            <a:off x="684213" y="4821238"/>
            <a:ext cx="480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Consolas" pitchFamily="49" charset="0"/>
              </a:rPr>
              <a:t>S={</a:t>
            </a:r>
            <a:r>
              <a:rPr lang="ko-KR" altLang="en-US">
                <a:latin typeface="Consolas" pitchFamily="49" charset="0"/>
              </a:rPr>
              <a:t>서울</a:t>
            </a:r>
            <a:r>
              <a:rPr lang="en-US" altLang="ko-KR">
                <a:latin typeface="Consolas" pitchFamily="49" charset="0"/>
              </a:rPr>
              <a:t>(0), </a:t>
            </a:r>
            <a:r>
              <a:rPr lang="ko-KR" altLang="en-US">
                <a:latin typeface="Consolas" pitchFamily="49" charset="0"/>
              </a:rPr>
              <a:t>성남</a:t>
            </a:r>
            <a:r>
              <a:rPr lang="en-US" altLang="ko-KR">
                <a:latin typeface="Consolas" pitchFamily="49" charset="0"/>
              </a:rPr>
              <a:t>(2), </a:t>
            </a:r>
            <a:r>
              <a:rPr lang="ko-KR" altLang="en-US">
                <a:latin typeface="Consolas" pitchFamily="49" charset="0"/>
              </a:rPr>
              <a:t>시흥</a:t>
            </a:r>
            <a:r>
              <a:rPr lang="en-US" altLang="ko-KR">
                <a:latin typeface="Consolas" pitchFamily="49" charset="0"/>
              </a:rPr>
              <a:t>(1), </a:t>
            </a:r>
            <a:r>
              <a:rPr lang="ko-KR" altLang="en-US" b="1">
                <a:solidFill>
                  <a:schemeClr val="accent2"/>
                </a:solidFill>
                <a:latin typeface="Consolas" pitchFamily="49" charset="0"/>
              </a:rPr>
              <a:t>수원</a:t>
            </a:r>
            <a:r>
              <a:rPr lang="en-US" altLang="ko-KR" b="1">
                <a:solidFill>
                  <a:schemeClr val="accent2"/>
                </a:solidFill>
                <a:latin typeface="Consolas" pitchFamily="49" charset="0"/>
              </a:rPr>
              <a:t>(4)</a:t>
            </a:r>
            <a:r>
              <a:rPr lang="en-US" altLang="ko-KR">
                <a:latin typeface="Consolas" pitchFamily="49" charset="0"/>
              </a:rPr>
              <a:t>}</a:t>
            </a:r>
          </a:p>
        </p:txBody>
      </p:sp>
      <p:sp>
        <p:nvSpPr>
          <p:cNvPr id="284701" name="Rectangle 29"/>
          <p:cNvSpPr>
            <a:spLocks noChangeArrowheads="1"/>
          </p:cNvSpPr>
          <p:nvPr/>
        </p:nvSpPr>
        <p:spPr bwMode="auto">
          <a:xfrm>
            <a:off x="6802438" y="1412875"/>
            <a:ext cx="1008062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02" name="Line 30"/>
          <p:cNvSpPr>
            <a:spLocks noChangeShapeType="1"/>
          </p:cNvSpPr>
          <p:nvPr/>
        </p:nvSpPr>
        <p:spPr bwMode="auto">
          <a:xfrm>
            <a:off x="6802438" y="18446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03" name="Line 31"/>
          <p:cNvSpPr>
            <a:spLocks noChangeShapeType="1"/>
          </p:cNvSpPr>
          <p:nvPr/>
        </p:nvSpPr>
        <p:spPr bwMode="auto">
          <a:xfrm>
            <a:off x="6802438" y="22479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04" name="Line 32"/>
          <p:cNvSpPr>
            <a:spLocks noChangeShapeType="1"/>
          </p:cNvSpPr>
          <p:nvPr/>
        </p:nvSpPr>
        <p:spPr bwMode="auto">
          <a:xfrm>
            <a:off x="6802438" y="26511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05" name="Text Box 33"/>
          <p:cNvSpPr txBox="1">
            <a:spLocks noChangeArrowheads="1"/>
          </p:cNvSpPr>
          <p:nvPr/>
        </p:nvSpPr>
        <p:spPr bwMode="auto">
          <a:xfrm>
            <a:off x="6588224" y="981075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distance</a:t>
            </a:r>
          </a:p>
        </p:txBody>
      </p:sp>
      <p:sp>
        <p:nvSpPr>
          <p:cNvPr id="284709" name="Line 37"/>
          <p:cNvSpPr>
            <a:spLocks noChangeShapeType="1"/>
          </p:cNvSpPr>
          <p:nvPr/>
        </p:nvSpPr>
        <p:spPr bwMode="auto">
          <a:xfrm>
            <a:off x="6802438" y="30543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11" name="Line 39"/>
          <p:cNvSpPr>
            <a:spLocks noChangeShapeType="1"/>
          </p:cNvSpPr>
          <p:nvPr/>
        </p:nvSpPr>
        <p:spPr bwMode="auto">
          <a:xfrm>
            <a:off x="6802438" y="34575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12" name="Line 40"/>
          <p:cNvSpPr>
            <a:spLocks noChangeShapeType="1"/>
          </p:cNvSpPr>
          <p:nvPr/>
        </p:nvSpPr>
        <p:spPr bwMode="auto">
          <a:xfrm>
            <a:off x="6802438" y="38608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16" name="Text Box 44"/>
          <p:cNvSpPr txBox="1">
            <a:spLocks noChangeArrowheads="1"/>
          </p:cNvSpPr>
          <p:nvPr/>
        </p:nvSpPr>
        <p:spPr bwMode="auto">
          <a:xfrm>
            <a:off x="7167563" y="14128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4717" name="Text Box 45"/>
          <p:cNvSpPr txBox="1">
            <a:spLocks noChangeArrowheads="1"/>
          </p:cNvSpPr>
          <p:nvPr/>
        </p:nvSpPr>
        <p:spPr bwMode="auto">
          <a:xfrm>
            <a:off x="7110413" y="18446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4718" name="Text Box 46"/>
          <p:cNvSpPr txBox="1">
            <a:spLocks noChangeArrowheads="1"/>
          </p:cNvSpPr>
          <p:nvPr/>
        </p:nvSpPr>
        <p:spPr bwMode="auto">
          <a:xfrm>
            <a:off x="7167563" y="22764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4719" name="Text Box 47"/>
          <p:cNvSpPr txBox="1">
            <a:spLocks noChangeArrowheads="1"/>
          </p:cNvSpPr>
          <p:nvPr/>
        </p:nvSpPr>
        <p:spPr bwMode="auto">
          <a:xfrm>
            <a:off x="7091363" y="26368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4720" name="Text Box 48"/>
          <p:cNvSpPr txBox="1">
            <a:spLocks noChangeArrowheads="1"/>
          </p:cNvSpPr>
          <p:nvPr/>
        </p:nvSpPr>
        <p:spPr bwMode="auto">
          <a:xfrm>
            <a:off x="7110413" y="30686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13</a:t>
            </a:r>
          </a:p>
        </p:txBody>
      </p:sp>
      <p:sp>
        <p:nvSpPr>
          <p:cNvPr id="284721" name="Text Box 49"/>
          <p:cNvSpPr txBox="1">
            <a:spLocks noChangeArrowheads="1"/>
          </p:cNvSpPr>
          <p:nvPr/>
        </p:nvSpPr>
        <p:spPr bwMode="auto">
          <a:xfrm>
            <a:off x="6954838" y="3500438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1000</a:t>
            </a:r>
          </a:p>
        </p:txBody>
      </p:sp>
      <p:sp>
        <p:nvSpPr>
          <p:cNvPr id="284722" name="Text Box 50"/>
          <p:cNvSpPr txBox="1">
            <a:spLocks noChangeArrowheads="1"/>
          </p:cNvSpPr>
          <p:nvPr/>
        </p:nvSpPr>
        <p:spPr bwMode="auto">
          <a:xfrm>
            <a:off x="7069138" y="386080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solidFill>
                  <a:srgbClr val="FF0066"/>
                </a:solidFill>
                <a:latin typeface="Consolas" pitchFamily="49" charset="0"/>
              </a:rPr>
              <a:t>16</a:t>
            </a:r>
          </a:p>
        </p:txBody>
      </p:sp>
      <p:sp>
        <p:nvSpPr>
          <p:cNvPr id="284723" name="Text Box 51"/>
          <p:cNvSpPr txBox="1">
            <a:spLocks noChangeArrowheads="1"/>
          </p:cNvSpPr>
          <p:nvPr/>
        </p:nvSpPr>
        <p:spPr bwMode="auto">
          <a:xfrm>
            <a:off x="468313" y="188913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Step 3</a:t>
            </a:r>
          </a:p>
        </p:txBody>
      </p:sp>
      <p:sp>
        <p:nvSpPr>
          <p:cNvPr id="284724" name="Rectangle 52"/>
          <p:cNvSpPr>
            <a:spLocks noChangeArrowheads="1"/>
          </p:cNvSpPr>
          <p:nvPr/>
        </p:nvSpPr>
        <p:spPr bwMode="auto">
          <a:xfrm>
            <a:off x="7883525" y="1412875"/>
            <a:ext cx="1008063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25" name="Line 53"/>
          <p:cNvSpPr>
            <a:spLocks noChangeShapeType="1"/>
          </p:cNvSpPr>
          <p:nvPr/>
        </p:nvSpPr>
        <p:spPr bwMode="auto">
          <a:xfrm>
            <a:off x="7883525" y="18446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26" name="Line 54"/>
          <p:cNvSpPr>
            <a:spLocks noChangeShapeType="1"/>
          </p:cNvSpPr>
          <p:nvPr/>
        </p:nvSpPr>
        <p:spPr bwMode="auto">
          <a:xfrm>
            <a:off x="7883525" y="22479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27" name="Line 55"/>
          <p:cNvSpPr>
            <a:spLocks noChangeShapeType="1"/>
          </p:cNvSpPr>
          <p:nvPr/>
        </p:nvSpPr>
        <p:spPr bwMode="auto">
          <a:xfrm>
            <a:off x="7883525" y="26511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28" name="Text Box 56"/>
          <p:cNvSpPr txBox="1">
            <a:spLocks noChangeArrowheads="1"/>
          </p:cNvSpPr>
          <p:nvPr/>
        </p:nvSpPr>
        <p:spPr bwMode="auto">
          <a:xfrm>
            <a:off x="8002493" y="981075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found</a:t>
            </a:r>
          </a:p>
        </p:txBody>
      </p:sp>
      <p:sp>
        <p:nvSpPr>
          <p:cNvPr id="284729" name="Line 57"/>
          <p:cNvSpPr>
            <a:spLocks noChangeShapeType="1"/>
          </p:cNvSpPr>
          <p:nvPr/>
        </p:nvSpPr>
        <p:spPr bwMode="auto">
          <a:xfrm>
            <a:off x="7883525" y="30543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30" name="Line 58"/>
          <p:cNvSpPr>
            <a:spLocks noChangeShapeType="1"/>
          </p:cNvSpPr>
          <p:nvPr/>
        </p:nvSpPr>
        <p:spPr bwMode="auto">
          <a:xfrm>
            <a:off x="7883525" y="34575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31" name="Line 59"/>
          <p:cNvSpPr>
            <a:spLocks noChangeShapeType="1"/>
          </p:cNvSpPr>
          <p:nvPr/>
        </p:nvSpPr>
        <p:spPr bwMode="auto">
          <a:xfrm>
            <a:off x="7883525" y="38608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32" name="Text Box 60"/>
          <p:cNvSpPr txBox="1">
            <a:spLocks noChangeArrowheads="1"/>
          </p:cNvSpPr>
          <p:nvPr/>
        </p:nvSpPr>
        <p:spPr bwMode="auto">
          <a:xfrm>
            <a:off x="8170863" y="14128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4733" name="Text Box 61"/>
          <p:cNvSpPr txBox="1">
            <a:spLocks noChangeArrowheads="1"/>
          </p:cNvSpPr>
          <p:nvPr/>
        </p:nvSpPr>
        <p:spPr bwMode="auto">
          <a:xfrm>
            <a:off x="8170863" y="18446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4734" name="Text Box 62"/>
          <p:cNvSpPr txBox="1">
            <a:spLocks noChangeArrowheads="1"/>
          </p:cNvSpPr>
          <p:nvPr/>
        </p:nvSpPr>
        <p:spPr bwMode="auto">
          <a:xfrm>
            <a:off x="8170863" y="22764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4735" name="Text Box 63"/>
          <p:cNvSpPr txBox="1">
            <a:spLocks noChangeArrowheads="1"/>
          </p:cNvSpPr>
          <p:nvPr/>
        </p:nvSpPr>
        <p:spPr bwMode="auto">
          <a:xfrm>
            <a:off x="8150225" y="26368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4736" name="Text Box 64"/>
          <p:cNvSpPr txBox="1">
            <a:spLocks noChangeArrowheads="1"/>
          </p:cNvSpPr>
          <p:nvPr/>
        </p:nvSpPr>
        <p:spPr bwMode="auto">
          <a:xfrm>
            <a:off x="8170863" y="3068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284737" name="Text Box 65"/>
          <p:cNvSpPr txBox="1">
            <a:spLocks noChangeArrowheads="1"/>
          </p:cNvSpPr>
          <p:nvPr/>
        </p:nvSpPr>
        <p:spPr bwMode="auto">
          <a:xfrm>
            <a:off x="8148638" y="35004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4738" name="Text Box 66"/>
          <p:cNvSpPr txBox="1">
            <a:spLocks noChangeArrowheads="1"/>
          </p:cNvSpPr>
          <p:nvPr/>
        </p:nvSpPr>
        <p:spPr bwMode="auto">
          <a:xfrm>
            <a:off x="8148638" y="38608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4740" name="Line 68"/>
          <p:cNvSpPr>
            <a:spLocks noChangeShapeType="1"/>
          </p:cNvSpPr>
          <p:nvPr/>
        </p:nvSpPr>
        <p:spPr bwMode="auto">
          <a:xfrm>
            <a:off x="6370638" y="2565400"/>
            <a:ext cx="719137" cy="2873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4744" name="Text Box 72"/>
          <p:cNvSpPr txBox="1">
            <a:spLocks noChangeArrowheads="1"/>
          </p:cNvSpPr>
          <p:nvPr/>
        </p:nvSpPr>
        <p:spPr bwMode="auto">
          <a:xfrm>
            <a:off x="3492500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8</a:t>
            </a:r>
          </a:p>
        </p:txBody>
      </p:sp>
      <p:sp>
        <p:nvSpPr>
          <p:cNvPr id="284747" name="Text Box 75"/>
          <p:cNvSpPr txBox="1">
            <a:spLocks noChangeArrowheads="1"/>
          </p:cNvSpPr>
          <p:nvPr/>
        </p:nvSpPr>
        <p:spPr bwMode="auto">
          <a:xfrm>
            <a:off x="5795962" y="4581525"/>
            <a:ext cx="2990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(</a:t>
            </a:r>
            <a:r>
              <a:rPr lang="ko-KR" altLang="en-US" dirty="0">
                <a:latin typeface="Consolas" pitchFamily="49" charset="0"/>
              </a:rPr>
              <a:t>서울</a:t>
            </a:r>
            <a:r>
              <a:rPr lang="en-US" altLang="ko-KR" dirty="0">
                <a:latin typeface="Consolas" pitchFamily="49" charset="0"/>
              </a:rPr>
              <a:t>, </a:t>
            </a:r>
            <a:r>
              <a:rPr lang="ko-KR" altLang="en-US" dirty="0">
                <a:latin typeface="Consolas" pitchFamily="49" charset="0"/>
              </a:rPr>
              <a:t>수원</a:t>
            </a:r>
            <a:r>
              <a:rPr lang="en-US" altLang="ko-KR" dirty="0">
                <a:latin typeface="Consolas" pitchFamily="49" charset="0"/>
              </a:rPr>
              <a:t>)+(</a:t>
            </a:r>
            <a:r>
              <a:rPr lang="ko-KR" altLang="en-US" dirty="0">
                <a:latin typeface="Consolas" pitchFamily="49" charset="0"/>
              </a:rPr>
              <a:t>수원</a:t>
            </a:r>
            <a:r>
              <a:rPr lang="en-US" altLang="ko-KR" dirty="0">
                <a:latin typeface="Consolas" pitchFamily="49" charset="0"/>
              </a:rPr>
              <a:t>,</a:t>
            </a:r>
            <a:r>
              <a:rPr lang="ko-KR" altLang="en-US" dirty="0">
                <a:latin typeface="Consolas" pitchFamily="49" charset="0"/>
              </a:rPr>
              <a:t>안성</a:t>
            </a:r>
            <a:r>
              <a:rPr lang="en-US" altLang="ko-KR" dirty="0">
                <a:latin typeface="Consolas" pitchFamily="49" charset="0"/>
              </a:rPr>
              <a:t>)</a:t>
            </a:r>
          </a:p>
        </p:txBody>
      </p:sp>
      <p:sp>
        <p:nvSpPr>
          <p:cNvPr id="284748" name="Freeform 76"/>
          <p:cNvSpPr>
            <a:spLocks/>
          </p:cNvSpPr>
          <p:nvPr/>
        </p:nvSpPr>
        <p:spPr bwMode="auto">
          <a:xfrm>
            <a:off x="6072188" y="4076700"/>
            <a:ext cx="1020762" cy="576263"/>
          </a:xfrm>
          <a:custGeom>
            <a:avLst/>
            <a:gdLst/>
            <a:ahLst/>
            <a:cxnLst>
              <a:cxn ang="0">
                <a:pos x="234" y="1089"/>
              </a:cxn>
              <a:cxn ang="0">
                <a:pos x="53" y="772"/>
              </a:cxn>
              <a:cxn ang="0">
                <a:pos x="98" y="454"/>
              </a:cxn>
              <a:cxn ang="0">
                <a:pos x="643" y="0"/>
              </a:cxn>
            </a:cxnLst>
            <a:rect l="0" t="0" r="r" b="b"/>
            <a:pathLst>
              <a:path w="643" h="1089">
                <a:moveTo>
                  <a:pt x="234" y="1089"/>
                </a:moveTo>
                <a:cubicBezTo>
                  <a:pt x="155" y="983"/>
                  <a:pt x="76" y="878"/>
                  <a:pt x="53" y="772"/>
                </a:cubicBezTo>
                <a:cubicBezTo>
                  <a:pt x="30" y="666"/>
                  <a:pt x="0" y="583"/>
                  <a:pt x="98" y="454"/>
                </a:cubicBezTo>
                <a:cubicBezTo>
                  <a:pt x="196" y="325"/>
                  <a:pt x="419" y="162"/>
                  <a:pt x="64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6305550" y="13827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[0]</a:t>
            </a:r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6326188" y="18145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[1]</a:t>
            </a: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6305550" y="22463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[2]</a:t>
            </a:r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>
            <a:off x="6305550" y="26781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[3]</a:t>
            </a: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6305550" y="30384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[4]</a:t>
            </a: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6305550" y="33988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[5]</a:t>
            </a:r>
          </a:p>
        </p:txBody>
      </p: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6303963" y="38306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[6]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729972" y="5229200"/>
          <a:ext cx="4741331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103409" y="5589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91245" y="5723964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32040" y="573325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924992" y="572022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4853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22" grpId="0"/>
      <p:bldP spid="284736" grpId="0"/>
      <p:bldP spid="284740" grpId="0" animBg="1"/>
      <p:bldP spid="284747" grpId="0"/>
      <p:bldP spid="284748" grpId="0" animBg="1"/>
      <p:bldP spid="8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9A1A5DEC-4919-4B53-8674-76D47B68E239}" type="slidenum">
              <a:rPr lang="en-US" altLang="ko-KR"/>
              <a:pPr/>
              <a:t>96</a:t>
            </a:fld>
            <a:r>
              <a:rPr lang="en-US" altLang="ko-KR"/>
              <a:t> -</a:t>
            </a:r>
          </a:p>
        </p:txBody>
      </p:sp>
      <p:sp>
        <p:nvSpPr>
          <p:cNvPr id="285698" name="Line 2"/>
          <p:cNvSpPr>
            <a:spLocks noChangeShapeType="1"/>
          </p:cNvSpPr>
          <p:nvPr/>
        </p:nvSpPr>
        <p:spPr bwMode="auto">
          <a:xfrm flipH="1" flipV="1">
            <a:off x="1290638" y="2332038"/>
            <a:ext cx="1395412" cy="188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699" name="Line 3"/>
          <p:cNvSpPr>
            <a:spLocks noChangeShapeType="1"/>
          </p:cNvSpPr>
          <p:nvPr/>
        </p:nvSpPr>
        <p:spPr bwMode="auto">
          <a:xfrm>
            <a:off x="1344613" y="2332038"/>
            <a:ext cx="3005137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00" name="Line 4"/>
          <p:cNvSpPr>
            <a:spLocks noChangeShapeType="1"/>
          </p:cNvSpPr>
          <p:nvPr/>
        </p:nvSpPr>
        <p:spPr bwMode="auto">
          <a:xfrm>
            <a:off x="2954338" y="4338638"/>
            <a:ext cx="16637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4725988" y="3271838"/>
            <a:ext cx="214312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5100638" y="1452563"/>
            <a:ext cx="1181100" cy="157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>
            <a:off x="3008313" y="1390650"/>
            <a:ext cx="1609725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04" name="Line 8"/>
          <p:cNvSpPr>
            <a:spLocks noChangeShapeType="1"/>
          </p:cNvSpPr>
          <p:nvPr/>
        </p:nvSpPr>
        <p:spPr bwMode="auto">
          <a:xfrm>
            <a:off x="3975100" y="574675"/>
            <a:ext cx="965200" cy="2509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4187825" y="574675"/>
            <a:ext cx="1449388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06" name="Line 10"/>
          <p:cNvSpPr>
            <a:spLocks noChangeShapeType="1"/>
          </p:cNvSpPr>
          <p:nvPr/>
        </p:nvSpPr>
        <p:spPr bwMode="auto">
          <a:xfrm flipV="1">
            <a:off x="2846388" y="574675"/>
            <a:ext cx="912812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07" name="Line 11"/>
          <p:cNvSpPr>
            <a:spLocks noChangeShapeType="1"/>
          </p:cNvSpPr>
          <p:nvPr/>
        </p:nvSpPr>
        <p:spPr bwMode="auto">
          <a:xfrm flipV="1">
            <a:off x="1130300" y="1390650"/>
            <a:ext cx="1287463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08" name="Rectangle 12"/>
          <p:cNvSpPr>
            <a:spLocks noChangeArrowheads="1"/>
          </p:cNvSpPr>
          <p:nvPr/>
        </p:nvSpPr>
        <p:spPr bwMode="auto">
          <a:xfrm>
            <a:off x="3436938" y="260350"/>
            <a:ext cx="1020762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서울</a:t>
            </a:r>
            <a:r>
              <a:rPr lang="en-US" altLang="ko-KR" sz="2000">
                <a:latin typeface="Consolas" pitchFamily="49" charset="0"/>
              </a:rPr>
              <a:t>(0)</a:t>
            </a:r>
          </a:p>
        </p:txBody>
      </p:sp>
      <p:sp>
        <p:nvSpPr>
          <p:cNvPr id="285709" name="Rectangle 13"/>
          <p:cNvSpPr>
            <a:spLocks noChangeArrowheads="1"/>
          </p:cNvSpPr>
          <p:nvPr/>
        </p:nvSpPr>
        <p:spPr bwMode="auto">
          <a:xfrm>
            <a:off x="2095500" y="1138238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시흥</a:t>
            </a:r>
            <a:r>
              <a:rPr lang="en-US" altLang="ko-KR" sz="2000">
                <a:latin typeface="Consolas" pitchFamily="49" charset="0"/>
              </a:rPr>
              <a:t>(1)</a:t>
            </a:r>
          </a:p>
        </p:txBody>
      </p:sp>
      <p:sp>
        <p:nvSpPr>
          <p:cNvPr id="285710" name="Rectangle 14"/>
          <p:cNvSpPr>
            <a:spLocks noChangeArrowheads="1"/>
          </p:cNvSpPr>
          <p:nvPr/>
        </p:nvSpPr>
        <p:spPr bwMode="auto">
          <a:xfrm>
            <a:off x="539750" y="2079625"/>
            <a:ext cx="1019175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인천</a:t>
            </a:r>
            <a:r>
              <a:rPr lang="en-US" altLang="ko-KR" sz="2000">
                <a:latin typeface="Consolas" pitchFamily="49" charset="0"/>
              </a:rPr>
              <a:t>(3)</a:t>
            </a:r>
          </a:p>
        </p:txBody>
      </p:sp>
      <p:sp>
        <p:nvSpPr>
          <p:cNvPr id="285711" name="Rectangle 15"/>
          <p:cNvSpPr>
            <a:spLocks noChangeArrowheads="1"/>
          </p:cNvSpPr>
          <p:nvPr/>
        </p:nvSpPr>
        <p:spPr bwMode="auto">
          <a:xfrm>
            <a:off x="2095500" y="4087813"/>
            <a:ext cx="1019175" cy="376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평택</a:t>
            </a:r>
            <a:r>
              <a:rPr lang="en-US" altLang="ko-KR" sz="2000">
                <a:latin typeface="Consolas" pitchFamily="49" charset="0"/>
              </a:rPr>
              <a:t>(5)</a:t>
            </a:r>
          </a:p>
        </p:txBody>
      </p:sp>
      <p:sp>
        <p:nvSpPr>
          <p:cNvPr id="285712" name="Rectangle 16"/>
          <p:cNvSpPr>
            <a:spLocks noChangeArrowheads="1"/>
          </p:cNvSpPr>
          <p:nvPr/>
        </p:nvSpPr>
        <p:spPr bwMode="auto">
          <a:xfrm>
            <a:off x="4403725" y="4276725"/>
            <a:ext cx="1020763" cy="37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안성</a:t>
            </a:r>
            <a:r>
              <a:rPr lang="en-US" altLang="ko-KR" sz="2000">
                <a:latin typeface="Consolas" pitchFamily="49" charset="0"/>
              </a:rPr>
              <a:t>(6)</a:t>
            </a:r>
          </a:p>
        </p:txBody>
      </p:sp>
      <p:sp>
        <p:nvSpPr>
          <p:cNvPr id="285713" name="Rectangle 17"/>
          <p:cNvSpPr>
            <a:spLocks noChangeArrowheads="1"/>
          </p:cNvSpPr>
          <p:nvPr/>
        </p:nvSpPr>
        <p:spPr bwMode="auto">
          <a:xfrm>
            <a:off x="4295775" y="2959100"/>
            <a:ext cx="1020763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수원</a:t>
            </a:r>
            <a:r>
              <a:rPr lang="en-US" altLang="ko-KR" sz="2000">
                <a:latin typeface="Consolas" pitchFamily="49" charset="0"/>
              </a:rPr>
              <a:t>(4)</a:t>
            </a:r>
          </a:p>
        </p:txBody>
      </p:sp>
      <p:sp>
        <p:nvSpPr>
          <p:cNvPr id="285714" name="Rectangle 18"/>
          <p:cNvSpPr>
            <a:spLocks noChangeArrowheads="1"/>
          </p:cNvSpPr>
          <p:nvPr/>
        </p:nvSpPr>
        <p:spPr bwMode="auto">
          <a:xfrm>
            <a:off x="5424488" y="1201738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성남</a:t>
            </a:r>
            <a:r>
              <a:rPr lang="en-US" altLang="ko-KR" sz="2000">
                <a:latin typeface="Consolas" pitchFamily="49" charset="0"/>
              </a:rPr>
              <a:t>(2)</a:t>
            </a:r>
          </a:p>
        </p:txBody>
      </p:sp>
      <p:sp>
        <p:nvSpPr>
          <p:cNvPr id="285715" name="Text Box 19"/>
          <p:cNvSpPr txBox="1">
            <a:spLocks noChangeArrowheads="1"/>
          </p:cNvSpPr>
          <p:nvPr/>
        </p:nvSpPr>
        <p:spPr bwMode="auto">
          <a:xfrm>
            <a:off x="2954338" y="5762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4886325" y="6381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5717" name="Text Box 21"/>
          <p:cNvSpPr txBox="1">
            <a:spLocks noChangeArrowheads="1"/>
          </p:cNvSpPr>
          <p:nvPr/>
        </p:nvSpPr>
        <p:spPr bwMode="auto">
          <a:xfrm>
            <a:off x="5368925" y="214312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4027488" y="157956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5719" name="Text Box 23"/>
          <p:cNvSpPr txBox="1">
            <a:spLocks noChangeArrowheads="1"/>
          </p:cNvSpPr>
          <p:nvPr/>
        </p:nvSpPr>
        <p:spPr bwMode="auto">
          <a:xfrm>
            <a:off x="1498600" y="1487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285720" name="Text Box 24"/>
          <p:cNvSpPr txBox="1">
            <a:spLocks noChangeArrowheads="1"/>
          </p:cNvSpPr>
          <p:nvPr/>
        </p:nvSpPr>
        <p:spPr bwMode="auto">
          <a:xfrm>
            <a:off x="2579688" y="233362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12</a:t>
            </a:r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1666875" y="32115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5722" name="Text Box 26"/>
          <p:cNvSpPr txBox="1">
            <a:spLocks noChangeArrowheads="1"/>
          </p:cNvSpPr>
          <p:nvPr/>
        </p:nvSpPr>
        <p:spPr bwMode="auto">
          <a:xfrm>
            <a:off x="3705225" y="40259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5723" name="Text Box 27"/>
          <p:cNvSpPr txBox="1">
            <a:spLocks noChangeArrowheads="1"/>
          </p:cNvSpPr>
          <p:nvPr/>
        </p:nvSpPr>
        <p:spPr bwMode="auto">
          <a:xfrm>
            <a:off x="4886325" y="36496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85724" name="Text Box 28"/>
          <p:cNvSpPr txBox="1">
            <a:spLocks noChangeArrowheads="1"/>
          </p:cNvSpPr>
          <p:nvPr/>
        </p:nvSpPr>
        <p:spPr bwMode="auto">
          <a:xfrm>
            <a:off x="684213" y="4821238"/>
            <a:ext cx="6029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Consolas" pitchFamily="49" charset="0"/>
              </a:rPr>
              <a:t>S={</a:t>
            </a:r>
            <a:r>
              <a:rPr lang="ko-KR" altLang="en-US">
                <a:latin typeface="Consolas" pitchFamily="49" charset="0"/>
              </a:rPr>
              <a:t>서울</a:t>
            </a:r>
            <a:r>
              <a:rPr lang="en-US" altLang="ko-KR">
                <a:latin typeface="Consolas" pitchFamily="49" charset="0"/>
              </a:rPr>
              <a:t>(0), </a:t>
            </a:r>
            <a:r>
              <a:rPr lang="ko-KR" altLang="en-US">
                <a:latin typeface="Consolas" pitchFamily="49" charset="0"/>
              </a:rPr>
              <a:t>성남</a:t>
            </a:r>
            <a:r>
              <a:rPr lang="en-US" altLang="ko-KR">
                <a:latin typeface="Consolas" pitchFamily="49" charset="0"/>
              </a:rPr>
              <a:t>(2), </a:t>
            </a:r>
            <a:r>
              <a:rPr lang="ko-KR" altLang="en-US">
                <a:latin typeface="Consolas" pitchFamily="49" charset="0"/>
              </a:rPr>
              <a:t>시흥</a:t>
            </a:r>
            <a:r>
              <a:rPr lang="en-US" altLang="ko-KR">
                <a:latin typeface="Consolas" pitchFamily="49" charset="0"/>
              </a:rPr>
              <a:t>(1), </a:t>
            </a:r>
            <a:r>
              <a:rPr lang="ko-KR" altLang="en-US">
                <a:latin typeface="Consolas" pitchFamily="49" charset="0"/>
              </a:rPr>
              <a:t>수원</a:t>
            </a:r>
            <a:r>
              <a:rPr lang="en-US" altLang="ko-KR">
                <a:latin typeface="Consolas" pitchFamily="49" charset="0"/>
              </a:rPr>
              <a:t>(4), </a:t>
            </a:r>
            <a:r>
              <a:rPr lang="ko-KR" altLang="en-US" b="1">
                <a:solidFill>
                  <a:schemeClr val="accent2"/>
                </a:solidFill>
                <a:latin typeface="Consolas" pitchFamily="49" charset="0"/>
              </a:rPr>
              <a:t>인천</a:t>
            </a:r>
            <a:r>
              <a:rPr lang="en-US" altLang="ko-KR" b="1">
                <a:solidFill>
                  <a:schemeClr val="accent2"/>
                </a:solidFill>
                <a:latin typeface="Consolas" pitchFamily="49" charset="0"/>
              </a:rPr>
              <a:t>(3)</a:t>
            </a:r>
            <a:r>
              <a:rPr lang="en-US" altLang="ko-KR">
                <a:latin typeface="Consolas" pitchFamily="49" charset="0"/>
              </a:rPr>
              <a:t> }</a:t>
            </a:r>
          </a:p>
        </p:txBody>
      </p:sp>
      <p:sp>
        <p:nvSpPr>
          <p:cNvPr id="285725" name="Rectangle 29"/>
          <p:cNvSpPr>
            <a:spLocks noChangeArrowheads="1"/>
          </p:cNvSpPr>
          <p:nvPr/>
        </p:nvSpPr>
        <p:spPr bwMode="auto">
          <a:xfrm>
            <a:off x="6804025" y="1268413"/>
            <a:ext cx="1008063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26" name="Line 30"/>
          <p:cNvSpPr>
            <a:spLocks noChangeShapeType="1"/>
          </p:cNvSpPr>
          <p:nvPr/>
        </p:nvSpPr>
        <p:spPr bwMode="auto">
          <a:xfrm>
            <a:off x="6804025" y="170021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27" name="Line 31"/>
          <p:cNvSpPr>
            <a:spLocks noChangeShapeType="1"/>
          </p:cNvSpPr>
          <p:nvPr/>
        </p:nvSpPr>
        <p:spPr bwMode="auto">
          <a:xfrm>
            <a:off x="6804025" y="21034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28" name="Line 32"/>
          <p:cNvSpPr>
            <a:spLocks noChangeShapeType="1"/>
          </p:cNvSpPr>
          <p:nvPr/>
        </p:nvSpPr>
        <p:spPr bwMode="auto">
          <a:xfrm>
            <a:off x="6804025" y="25066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29" name="Text Box 33"/>
          <p:cNvSpPr txBox="1">
            <a:spLocks noChangeArrowheads="1"/>
          </p:cNvSpPr>
          <p:nvPr/>
        </p:nvSpPr>
        <p:spPr bwMode="auto">
          <a:xfrm>
            <a:off x="6588224" y="836613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distance</a:t>
            </a:r>
          </a:p>
        </p:txBody>
      </p:sp>
      <p:sp>
        <p:nvSpPr>
          <p:cNvPr id="285733" name="Line 37"/>
          <p:cNvSpPr>
            <a:spLocks noChangeShapeType="1"/>
          </p:cNvSpPr>
          <p:nvPr/>
        </p:nvSpPr>
        <p:spPr bwMode="auto">
          <a:xfrm>
            <a:off x="6804025" y="29098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35" name="Line 39"/>
          <p:cNvSpPr>
            <a:spLocks noChangeShapeType="1"/>
          </p:cNvSpPr>
          <p:nvPr/>
        </p:nvSpPr>
        <p:spPr bwMode="auto">
          <a:xfrm>
            <a:off x="6804025" y="331311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36" name="Line 40"/>
          <p:cNvSpPr>
            <a:spLocks noChangeShapeType="1"/>
          </p:cNvSpPr>
          <p:nvPr/>
        </p:nvSpPr>
        <p:spPr bwMode="auto">
          <a:xfrm>
            <a:off x="6804025" y="37163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40" name="Text Box 44"/>
          <p:cNvSpPr txBox="1">
            <a:spLocks noChangeArrowheads="1"/>
          </p:cNvSpPr>
          <p:nvPr/>
        </p:nvSpPr>
        <p:spPr bwMode="auto">
          <a:xfrm>
            <a:off x="7169150" y="12684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5741" name="Text Box 45"/>
          <p:cNvSpPr txBox="1">
            <a:spLocks noChangeArrowheads="1"/>
          </p:cNvSpPr>
          <p:nvPr/>
        </p:nvSpPr>
        <p:spPr bwMode="auto">
          <a:xfrm>
            <a:off x="7112000" y="1700213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5742" name="Text Box 46"/>
          <p:cNvSpPr txBox="1">
            <a:spLocks noChangeArrowheads="1"/>
          </p:cNvSpPr>
          <p:nvPr/>
        </p:nvSpPr>
        <p:spPr bwMode="auto">
          <a:xfrm>
            <a:off x="7169150" y="21320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5743" name="Text Box 47"/>
          <p:cNvSpPr txBox="1">
            <a:spLocks noChangeArrowheads="1"/>
          </p:cNvSpPr>
          <p:nvPr/>
        </p:nvSpPr>
        <p:spPr bwMode="auto">
          <a:xfrm>
            <a:off x="7092950" y="24923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5744" name="Text Box 48"/>
          <p:cNvSpPr txBox="1">
            <a:spLocks noChangeArrowheads="1"/>
          </p:cNvSpPr>
          <p:nvPr/>
        </p:nvSpPr>
        <p:spPr bwMode="auto">
          <a:xfrm>
            <a:off x="7112000" y="29241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13</a:t>
            </a:r>
          </a:p>
        </p:txBody>
      </p:sp>
      <p:sp>
        <p:nvSpPr>
          <p:cNvPr id="285745" name="Text Box 49"/>
          <p:cNvSpPr txBox="1">
            <a:spLocks noChangeArrowheads="1"/>
          </p:cNvSpPr>
          <p:nvPr/>
        </p:nvSpPr>
        <p:spPr bwMode="auto">
          <a:xfrm>
            <a:off x="7029450" y="33559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solidFill>
                  <a:srgbClr val="FF0066"/>
                </a:solidFill>
                <a:latin typeface="Consolas" pitchFamily="49" charset="0"/>
              </a:rPr>
              <a:t>21</a:t>
            </a:r>
          </a:p>
        </p:txBody>
      </p:sp>
      <p:sp>
        <p:nvSpPr>
          <p:cNvPr id="285746" name="Text Box 50"/>
          <p:cNvSpPr txBox="1">
            <a:spLocks noChangeArrowheads="1"/>
          </p:cNvSpPr>
          <p:nvPr/>
        </p:nvSpPr>
        <p:spPr bwMode="auto">
          <a:xfrm>
            <a:off x="7070725" y="37163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16</a:t>
            </a:r>
          </a:p>
        </p:txBody>
      </p:sp>
      <p:sp>
        <p:nvSpPr>
          <p:cNvPr id="285747" name="Text Box 51"/>
          <p:cNvSpPr txBox="1">
            <a:spLocks noChangeArrowheads="1"/>
          </p:cNvSpPr>
          <p:nvPr/>
        </p:nvSpPr>
        <p:spPr bwMode="auto">
          <a:xfrm>
            <a:off x="468313" y="188913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Step 4</a:t>
            </a:r>
          </a:p>
        </p:txBody>
      </p:sp>
      <p:sp>
        <p:nvSpPr>
          <p:cNvPr id="285748" name="Rectangle 52"/>
          <p:cNvSpPr>
            <a:spLocks noChangeArrowheads="1"/>
          </p:cNvSpPr>
          <p:nvPr/>
        </p:nvSpPr>
        <p:spPr bwMode="auto">
          <a:xfrm>
            <a:off x="7885113" y="1268413"/>
            <a:ext cx="1008062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49" name="Line 53"/>
          <p:cNvSpPr>
            <a:spLocks noChangeShapeType="1"/>
          </p:cNvSpPr>
          <p:nvPr/>
        </p:nvSpPr>
        <p:spPr bwMode="auto">
          <a:xfrm>
            <a:off x="7885113" y="17002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50" name="Line 54"/>
          <p:cNvSpPr>
            <a:spLocks noChangeShapeType="1"/>
          </p:cNvSpPr>
          <p:nvPr/>
        </p:nvSpPr>
        <p:spPr bwMode="auto">
          <a:xfrm>
            <a:off x="7885113" y="21034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51" name="Line 55"/>
          <p:cNvSpPr>
            <a:spLocks noChangeShapeType="1"/>
          </p:cNvSpPr>
          <p:nvPr/>
        </p:nvSpPr>
        <p:spPr bwMode="auto">
          <a:xfrm>
            <a:off x="7885113" y="25066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52" name="Text Box 56"/>
          <p:cNvSpPr txBox="1">
            <a:spLocks noChangeArrowheads="1"/>
          </p:cNvSpPr>
          <p:nvPr/>
        </p:nvSpPr>
        <p:spPr bwMode="auto">
          <a:xfrm>
            <a:off x="8002493" y="836613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found</a:t>
            </a:r>
          </a:p>
        </p:txBody>
      </p:sp>
      <p:sp>
        <p:nvSpPr>
          <p:cNvPr id="285753" name="Line 57"/>
          <p:cNvSpPr>
            <a:spLocks noChangeShapeType="1"/>
          </p:cNvSpPr>
          <p:nvPr/>
        </p:nvSpPr>
        <p:spPr bwMode="auto">
          <a:xfrm>
            <a:off x="7885113" y="29098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54" name="Line 58"/>
          <p:cNvSpPr>
            <a:spLocks noChangeShapeType="1"/>
          </p:cNvSpPr>
          <p:nvPr/>
        </p:nvSpPr>
        <p:spPr bwMode="auto">
          <a:xfrm>
            <a:off x="7885113" y="3313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55" name="Line 59"/>
          <p:cNvSpPr>
            <a:spLocks noChangeShapeType="1"/>
          </p:cNvSpPr>
          <p:nvPr/>
        </p:nvSpPr>
        <p:spPr bwMode="auto">
          <a:xfrm>
            <a:off x="7885113" y="37163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56" name="Text Box 60"/>
          <p:cNvSpPr txBox="1">
            <a:spLocks noChangeArrowheads="1"/>
          </p:cNvSpPr>
          <p:nvPr/>
        </p:nvSpPr>
        <p:spPr bwMode="auto">
          <a:xfrm>
            <a:off x="8172450" y="12684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5757" name="Text Box 61"/>
          <p:cNvSpPr txBox="1">
            <a:spLocks noChangeArrowheads="1"/>
          </p:cNvSpPr>
          <p:nvPr/>
        </p:nvSpPr>
        <p:spPr bwMode="auto">
          <a:xfrm>
            <a:off x="8172450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5758" name="Text Box 62"/>
          <p:cNvSpPr txBox="1">
            <a:spLocks noChangeArrowheads="1"/>
          </p:cNvSpPr>
          <p:nvPr/>
        </p:nvSpPr>
        <p:spPr bwMode="auto">
          <a:xfrm>
            <a:off x="8172450" y="21320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5759" name="Text Box 63"/>
          <p:cNvSpPr txBox="1">
            <a:spLocks noChangeArrowheads="1"/>
          </p:cNvSpPr>
          <p:nvPr/>
        </p:nvSpPr>
        <p:spPr bwMode="auto">
          <a:xfrm>
            <a:off x="8172450" y="24923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5760" name="Text Box 64"/>
          <p:cNvSpPr txBox="1">
            <a:spLocks noChangeArrowheads="1"/>
          </p:cNvSpPr>
          <p:nvPr/>
        </p:nvSpPr>
        <p:spPr bwMode="auto">
          <a:xfrm>
            <a:off x="8172450" y="29241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285761" name="Text Box 65"/>
          <p:cNvSpPr txBox="1">
            <a:spLocks noChangeArrowheads="1"/>
          </p:cNvSpPr>
          <p:nvPr/>
        </p:nvSpPr>
        <p:spPr bwMode="auto">
          <a:xfrm>
            <a:off x="8150225" y="33559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5762" name="Text Box 66"/>
          <p:cNvSpPr txBox="1">
            <a:spLocks noChangeArrowheads="1"/>
          </p:cNvSpPr>
          <p:nvPr/>
        </p:nvSpPr>
        <p:spPr bwMode="auto">
          <a:xfrm>
            <a:off x="8150225" y="37163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5764" name="Line 68"/>
          <p:cNvSpPr>
            <a:spLocks noChangeShapeType="1"/>
          </p:cNvSpPr>
          <p:nvPr/>
        </p:nvSpPr>
        <p:spPr bwMode="auto">
          <a:xfrm>
            <a:off x="6300788" y="3571875"/>
            <a:ext cx="719137" cy="2873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5769" name="Text Box 73"/>
          <p:cNvSpPr txBox="1">
            <a:spLocks noChangeArrowheads="1"/>
          </p:cNvSpPr>
          <p:nvPr/>
        </p:nvSpPr>
        <p:spPr bwMode="auto">
          <a:xfrm>
            <a:off x="3492500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8</a:t>
            </a:r>
          </a:p>
        </p:txBody>
      </p:sp>
      <p:sp>
        <p:nvSpPr>
          <p:cNvPr id="285772" name="Text Box 76"/>
          <p:cNvSpPr txBox="1">
            <a:spLocks noChangeArrowheads="1"/>
          </p:cNvSpPr>
          <p:nvPr/>
        </p:nvSpPr>
        <p:spPr bwMode="auto">
          <a:xfrm>
            <a:off x="5795963" y="4581525"/>
            <a:ext cx="2654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</a:rPr>
              <a:t>(</a:t>
            </a:r>
            <a:r>
              <a:rPr lang="ko-KR" altLang="en-US">
                <a:latin typeface="Consolas" pitchFamily="49" charset="0"/>
              </a:rPr>
              <a:t>서울</a:t>
            </a:r>
            <a:r>
              <a:rPr lang="en-US" altLang="ko-KR">
                <a:latin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</a:rPr>
              <a:t>인천</a:t>
            </a:r>
            <a:r>
              <a:rPr lang="en-US" altLang="ko-KR">
                <a:latin typeface="Consolas" pitchFamily="49" charset="0"/>
              </a:rPr>
              <a:t>)+(</a:t>
            </a:r>
            <a:r>
              <a:rPr lang="ko-KR" altLang="en-US">
                <a:latin typeface="Consolas" pitchFamily="49" charset="0"/>
              </a:rPr>
              <a:t>인천</a:t>
            </a:r>
            <a:r>
              <a:rPr lang="en-US" altLang="ko-KR">
                <a:latin typeface="Consolas" pitchFamily="49" charset="0"/>
              </a:rPr>
              <a:t>,</a:t>
            </a:r>
            <a:r>
              <a:rPr lang="ko-KR" altLang="en-US">
                <a:latin typeface="Consolas" pitchFamily="49" charset="0"/>
              </a:rPr>
              <a:t>평택</a:t>
            </a:r>
            <a:r>
              <a:rPr lang="en-US" altLang="ko-KR">
                <a:latin typeface="Consolas" pitchFamily="49" charset="0"/>
              </a:rPr>
              <a:t>)</a:t>
            </a:r>
          </a:p>
        </p:txBody>
      </p:sp>
      <p:sp>
        <p:nvSpPr>
          <p:cNvPr id="285773" name="Freeform 77"/>
          <p:cNvSpPr>
            <a:spLocks/>
          </p:cNvSpPr>
          <p:nvPr/>
        </p:nvSpPr>
        <p:spPr bwMode="auto">
          <a:xfrm>
            <a:off x="6072188" y="3500438"/>
            <a:ext cx="947737" cy="1152525"/>
          </a:xfrm>
          <a:custGeom>
            <a:avLst/>
            <a:gdLst/>
            <a:ahLst/>
            <a:cxnLst>
              <a:cxn ang="0">
                <a:pos x="234" y="1089"/>
              </a:cxn>
              <a:cxn ang="0">
                <a:pos x="53" y="772"/>
              </a:cxn>
              <a:cxn ang="0">
                <a:pos x="98" y="454"/>
              </a:cxn>
              <a:cxn ang="0">
                <a:pos x="643" y="0"/>
              </a:cxn>
            </a:cxnLst>
            <a:rect l="0" t="0" r="r" b="b"/>
            <a:pathLst>
              <a:path w="643" h="1089">
                <a:moveTo>
                  <a:pt x="234" y="1089"/>
                </a:moveTo>
                <a:cubicBezTo>
                  <a:pt x="155" y="983"/>
                  <a:pt x="76" y="878"/>
                  <a:pt x="53" y="772"/>
                </a:cubicBezTo>
                <a:cubicBezTo>
                  <a:pt x="30" y="666"/>
                  <a:pt x="0" y="583"/>
                  <a:pt x="98" y="454"/>
                </a:cubicBezTo>
                <a:cubicBezTo>
                  <a:pt x="196" y="325"/>
                  <a:pt x="419" y="162"/>
                  <a:pt x="64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6301779" y="12684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[0]</a:t>
            </a: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6322417" y="17002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[1]</a:t>
            </a:r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6301779" y="21320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[2]</a:t>
            </a:r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6301779" y="256381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[3]</a:t>
            </a:r>
          </a:p>
        </p:txBody>
      </p: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6301779" y="292417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[4]</a:t>
            </a:r>
          </a:p>
        </p:txBody>
      </p:sp>
      <p:sp>
        <p:nvSpPr>
          <p:cNvPr id="83" name="Text Box 42"/>
          <p:cNvSpPr txBox="1">
            <a:spLocks noChangeArrowheads="1"/>
          </p:cNvSpPr>
          <p:nvPr/>
        </p:nvSpPr>
        <p:spPr bwMode="auto">
          <a:xfrm>
            <a:off x="6301779" y="32845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[5]</a:t>
            </a:r>
          </a:p>
        </p:txBody>
      </p: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6300192" y="3716338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[6]</a:t>
            </a:r>
          </a:p>
        </p:txBody>
      </p: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729972" y="5229200"/>
          <a:ext cx="4741331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103409" y="5589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91245" y="5723964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32040" y="573325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924992" y="572022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85552" y="573325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9269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45" grpId="0"/>
      <p:bldP spid="285760" grpId="0"/>
      <p:bldP spid="285764" grpId="0" animBg="1"/>
      <p:bldP spid="285772" grpId="0"/>
      <p:bldP spid="285773" grpId="0" animBg="1"/>
      <p:bldP spid="9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013E119D-5E30-436D-B404-CE796C55C49C}" type="slidenum">
              <a:rPr lang="en-US" altLang="ko-KR"/>
              <a:pPr/>
              <a:t>97</a:t>
            </a:fld>
            <a:r>
              <a:rPr lang="en-US" altLang="ko-KR"/>
              <a:t> -</a:t>
            </a:r>
          </a:p>
        </p:txBody>
      </p:sp>
      <p:sp>
        <p:nvSpPr>
          <p:cNvPr id="286722" name="Line 2"/>
          <p:cNvSpPr>
            <a:spLocks noChangeShapeType="1"/>
          </p:cNvSpPr>
          <p:nvPr/>
        </p:nvSpPr>
        <p:spPr bwMode="auto">
          <a:xfrm flipH="1" flipV="1">
            <a:off x="1290638" y="2259013"/>
            <a:ext cx="1395412" cy="188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23" name="Line 3"/>
          <p:cNvSpPr>
            <a:spLocks noChangeShapeType="1"/>
          </p:cNvSpPr>
          <p:nvPr/>
        </p:nvSpPr>
        <p:spPr bwMode="auto">
          <a:xfrm>
            <a:off x="1344613" y="2259013"/>
            <a:ext cx="3005137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24" name="Line 4"/>
          <p:cNvSpPr>
            <a:spLocks noChangeShapeType="1"/>
          </p:cNvSpPr>
          <p:nvPr/>
        </p:nvSpPr>
        <p:spPr bwMode="auto">
          <a:xfrm>
            <a:off x="2954338" y="4265613"/>
            <a:ext cx="16637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25" name="Line 5"/>
          <p:cNvSpPr>
            <a:spLocks noChangeShapeType="1"/>
          </p:cNvSpPr>
          <p:nvPr/>
        </p:nvSpPr>
        <p:spPr bwMode="auto">
          <a:xfrm>
            <a:off x="4725988" y="3198813"/>
            <a:ext cx="214312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H="1">
            <a:off x="5100638" y="1379538"/>
            <a:ext cx="1181100" cy="157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27" name="Line 7"/>
          <p:cNvSpPr>
            <a:spLocks noChangeShapeType="1"/>
          </p:cNvSpPr>
          <p:nvPr/>
        </p:nvSpPr>
        <p:spPr bwMode="auto">
          <a:xfrm>
            <a:off x="3008313" y="1317625"/>
            <a:ext cx="1609725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>
            <a:off x="3975100" y="501650"/>
            <a:ext cx="965200" cy="2509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>
            <a:off x="4187825" y="501650"/>
            <a:ext cx="1449388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 flipV="1">
            <a:off x="2846388" y="501650"/>
            <a:ext cx="912812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31" name="Line 11"/>
          <p:cNvSpPr>
            <a:spLocks noChangeShapeType="1"/>
          </p:cNvSpPr>
          <p:nvPr/>
        </p:nvSpPr>
        <p:spPr bwMode="auto">
          <a:xfrm flipV="1">
            <a:off x="1130300" y="1317625"/>
            <a:ext cx="1287463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32" name="Rectangle 12"/>
          <p:cNvSpPr>
            <a:spLocks noChangeArrowheads="1"/>
          </p:cNvSpPr>
          <p:nvPr/>
        </p:nvSpPr>
        <p:spPr bwMode="auto">
          <a:xfrm>
            <a:off x="3436938" y="187325"/>
            <a:ext cx="1020762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서울</a:t>
            </a:r>
            <a:r>
              <a:rPr lang="en-US" altLang="ko-KR" sz="2000">
                <a:latin typeface="Consolas" pitchFamily="49" charset="0"/>
              </a:rPr>
              <a:t>(0)</a:t>
            </a:r>
          </a:p>
        </p:txBody>
      </p:sp>
      <p:sp>
        <p:nvSpPr>
          <p:cNvPr id="286733" name="Rectangle 13"/>
          <p:cNvSpPr>
            <a:spLocks noChangeArrowheads="1"/>
          </p:cNvSpPr>
          <p:nvPr/>
        </p:nvSpPr>
        <p:spPr bwMode="auto">
          <a:xfrm>
            <a:off x="2095500" y="1065213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시흥</a:t>
            </a:r>
            <a:r>
              <a:rPr lang="en-US" altLang="ko-KR" sz="2000">
                <a:latin typeface="Consolas" pitchFamily="49" charset="0"/>
              </a:rPr>
              <a:t>(1)</a:t>
            </a:r>
          </a:p>
        </p:txBody>
      </p:sp>
      <p:sp>
        <p:nvSpPr>
          <p:cNvPr id="286734" name="Rectangle 14"/>
          <p:cNvSpPr>
            <a:spLocks noChangeArrowheads="1"/>
          </p:cNvSpPr>
          <p:nvPr/>
        </p:nvSpPr>
        <p:spPr bwMode="auto">
          <a:xfrm>
            <a:off x="539750" y="2006600"/>
            <a:ext cx="1019175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인천</a:t>
            </a:r>
            <a:r>
              <a:rPr lang="en-US" altLang="ko-KR" sz="2000">
                <a:latin typeface="Consolas" pitchFamily="49" charset="0"/>
              </a:rPr>
              <a:t>(3)</a:t>
            </a:r>
          </a:p>
        </p:txBody>
      </p:sp>
      <p:sp>
        <p:nvSpPr>
          <p:cNvPr id="286735" name="Rectangle 15"/>
          <p:cNvSpPr>
            <a:spLocks noChangeArrowheads="1"/>
          </p:cNvSpPr>
          <p:nvPr/>
        </p:nvSpPr>
        <p:spPr bwMode="auto">
          <a:xfrm>
            <a:off x="2095500" y="4014788"/>
            <a:ext cx="1019175" cy="376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>
                <a:latin typeface="Consolas" pitchFamily="49" charset="0"/>
              </a:rPr>
              <a:t>평택</a:t>
            </a:r>
            <a:r>
              <a:rPr lang="en-US" altLang="ko-KR" sz="2000" dirty="0">
                <a:latin typeface="Consolas" pitchFamily="49" charset="0"/>
              </a:rPr>
              <a:t>(5)</a:t>
            </a:r>
          </a:p>
        </p:txBody>
      </p: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4403725" y="4203700"/>
            <a:ext cx="1020763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안성</a:t>
            </a:r>
            <a:r>
              <a:rPr lang="en-US" altLang="ko-KR" sz="2000">
                <a:latin typeface="Consolas" pitchFamily="49" charset="0"/>
              </a:rPr>
              <a:t>(6)</a:t>
            </a:r>
          </a:p>
        </p:txBody>
      </p:sp>
      <p:sp>
        <p:nvSpPr>
          <p:cNvPr id="286737" name="Rectangle 17"/>
          <p:cNvSpPr>
            <a:spLocks noChangeArrowheads="1"/>
          </p:cNvSpPr>
          <p:nvPr/>
        </p:nvSpPr>
        <p:spPr bwMode="auto">
          <a:xfrm>
            <a:off x="4295775" y="2886075"/>
            <a:ext cx="1020763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수원</a:t>
            </a:r>
            <a:r>
              <a:rPr lang="en-US" altLang="ko-KR" sz="2000">
                <a:latin typeface="Consolas" pitchFamily="49" charset="0"/>
              </a:rPr>
              <a:t>(4)</a:t>
            </a:r>
          </a:p>
        </p:txBody>
      </p:sp>
      <p:sp>
        <p:nvSpPr>
          <p:cNvPr id="286738" name="Rectangle 18"/>
          <p:cNvSpPr>
            <a:spLocks noChangeArrowheads="1"/>
          </p:cNvSpPr>
          <p:nvPr/>
        </p:nvSpPr>
        <p:spPr bwMode="auto">
          <a:xfrm>
            <a:off x="5424488" y="1128713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성남</a:t>
            </a:r>
            <a:r>
              <a:rPr lang="en-US" altLang="ko-KR" sz="2000">
                <a:latin typeface="Consolas" pitchFamily="49" charset="0"/>
              </a:rPr>
              <a:t>(2)</a:t>
            </a:r>
          </a:p>
        </p:txBody>
      </p:sp>
      <p:sp>
        <p:nvSpPr>
          <p:cNvPr id="286739" name="Text Box 19"/>
          <p:cNvSpPr txBox="1">
            <a:spLocks noChangeArrowheads="1"/>
          </p:cNvSpPr>
          <p:nvPr/>
        </p:nvSpPr>
        <p:spPr bwMode="auto">
          <a:xfrm>
            <a:off x="2954338" y="5032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6740" name="Text Box 20"/>
          <p:cNvSpPr txBox="1">
            <a:spLocks noChangeArrowheads="1"/>
          </p:cNvSpPr>
          <p:nvPr/>
        </p:nvSpPr>
        <p:spPr bwMode="auto">
          <a:xfrm>
            <a:off x="4886325" y="5651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6741" name="Text Box 21"/>
          <p:cNvSpPr txBox="1">
            <a:spLocks noChangeArrowheads="1"/>
          </p:cNvSpPr>
          <p:nvPr/>
        </p:nvSpPr>
        <p:spPr bwMode="auto">
          <a:xfrm>
            <a:off x="5368925" y="20701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6742" name="Text Box 22"/>
          <p:cNvSpPr txBox="1">
            <a:spLocks noChangeArrowheads="1"/>
          </p:cNvSpPr>
          <p:nvPr/>
        </p:nvSpPr>
        <p:spPr bwMode="auto">
          <a:xfrm>
            <a:off x="4027488" y="15065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1498600" y="14144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286744" name="Text Box 24"/>
          <p:cNvSpPr txBox="1">
            <a:spLocks noChangeArrowheads="1"/>
          </p:cNvSpPr>
          <p:nvPr/>
        </p:nvSpPr>
        <p:spPr bwMode="auto">
          <a:xfrm>
            <a:off x="2579688" y="226060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12</a:t>
            </a:r>
          </a:p>
        </p:txBody>
      </p:sp>
      <p:sp>
        <p:nvSpPr>
          <p:cNvPr id="286745" name="Text Box 25"/>
          <p:cNvSpPr txBox="1">
            <a:spLocks noChangeArrowheads="1"/>
          </p:cNvSpPr>
          <p:nvPr/>
        </p:nvSpPr>
        <p:spPr bwMode="auto">
          <a:xfrm>
            <a:off x="1666875" y="3138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6746" name="Text Box 26"/>
          <p:cNvSpPr txBox="1">
            <a:spLocks noChangeArrowheads="1"/>
          </p:cNvSpPr>
          <p:nvPr/>
        </p:nvSpPr>
        <p:spPr bwMode="auto">
          <a:xfrm>
            <a:off x="3705225" y="39528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6747" name="Text Box 27"/>
          <p:cNvSpPr txBox="1">
            <a:spLocks noChangeArrowheads="1"/>
          </p:cNvSpPr>
          <p:nvPr/>
        </p:nvSpPr>
        <p:spPr bwMode="auto">
          <a:xfrm>
            <a:off x="4886325" y="3576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684213" y="4845618"/>
            <a:ext cx="7124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Consolas" pitchFamily="49" charset="0"/>
              </a:rPr>
              <a:t>S={</a:t>
            </a:r>
            <a:r>
              <a:rPr lang="ko-KR" altLang="en-US" dirty="0">
                <a:latin typeface="Consolas" pitchFamily="49" charset="0"/>
              </a:rPr>
              <a:t>서울</a:t>
            </a:r>
            <a:r>
              <a:rPr lang="en-US" altLang="ko-KR" dirty="0">
                <a:latin typeface="Consolas" pitchFamily="49" charset="0"/>
              </a:rPr>
              <a:t>(0), </a:t>
            </a:r>
            <a:r>
              <a:rPr lang="ko-KR" altLang="en-US" dirty="0">
                <a:latin typeface="Consolas" pitchFamily="49" charset="0"/>
              </a:rPr>
              <a:t>성남</a:t>
            </a:r>
            <a:r>
              <a:rPr lang="en-US" altLang="ko-KR" dirty="0">
                <a:latin typeface="Consolas" pitchFamily="49" charset="0"/>
              </a:rPr>
              <a:t>(2), </a:t>
            </a:r>
            <a:r>
              <a:rPr lang="ko-KR" altLang="en-US" dirty="0">
                <a:latin typeface="Consolas" pitchFamily="49" charset="0"/>
              </a:rPr>
              <a:t>시흥</a:t>
            </a:r>
            <a:r>
              <a:rPr lang="en-US" altLang="ko-KR" dirty="0">
                <a:latin typeface="Consolas" pitchFamily="49" charset="0"/>
              </a:rPr>
              <a:t>(1), </a:t>
            </a:r>
            <a:r>
              <a:rPr lang="ko-KR" altLang="en-US" dirty="0">
                <a:latin typeface="Consolas" pitchFamily="49" charset="0"/>
              </a:rPr>
              <a:t>수원</a:t>
            </a:r>
            <a:r>
              <a:rPr lang="en-US" altLang="ko-KR" dirty="0">
                <a:latin typeface="Consolas" pitchFamily="49" charset="0"/>
              </a:rPr>
              <a:t>(4), </a:t>
            </a:r>
            <a:r>
              <a:rPr lang="ko-KR" altLang="en-US" dirty="0">
                <a:latin typeface="Consolas" pitchFamily="49" charset="0"/>
              </a:rPr>
              <a:t>인천</a:t>
            </a:r>
            <a:r>
              <a:rPr lang="en-US" altLang="ko-KR" dirty="0">
                <a:latin typeface="Consolas" pitchFamily="49" charset="0"/>
              </a:rPr>
              <a:t>(3), </a:t>
            </a:r>
            <a:r>
              <a:rPr lang="ko-KR" altLang="en-US" b="1" dirty="0">
                <a:solidFill>
                  <a:schemeClr val="accent2"/>
                </a:solidFill>
                <a:latin typeface="Consolas" pitchFamily="49" charset="0"/>
              </a:rPr>
              <a:t>안성</a:t>
            </a:r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</a:rPr>
              <a:t>(6)</a:t>
            </a:r>
            <a:r>
              <a:rPr lang="en-US" altLang="ko-KR" dirty="0">
                <a:latin typeface="Consolas" pitchFamily="49" charset="0"/>
              </a:rPr>
              <a:t> }</a:t>
            </a:r>
          </a:p>
        </p:txBody>
      </p:sp>
      <p:sp>
        <p:nvSpPr>
          <p:cNvPr id="286749" name="Rectangle 29"/>
          <p:cNvSpPr>
            <a:spLocks noChangeArrowheads="1"/>
          </p:cNvSpPr>
          <p:nvPr/>
        </p:nvSpPr>
        <p:spPr bwMode="auto">
          <a:xfrm>
            <a:off x="6804025" y="1412875"/>
            <a:ext cx="1008063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50" name="Line 30"/>
          <p:cNvSpPr>
            <a:spLocks noChangeShapeType="1"/>
          </p:cNvSpPr>
          <p:nvPr/>
        </p:nvSpPr>
        <p:spPr bwMode="auto">
          <a:xfrm>
            <a:off x="6804025" y="18446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51" name="Line 31"/>
          <p:cNvSpPr>
            <a:spLocks noChangeShapeType="1"/>
          </p:cNvSpPr>
          <p:nvPr/>
        </p:nvSpPr>
        <p:spPr bwMode="auto">
          <a:xfrm>
            <a:off x="6804025" y="22479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52" name="Line 32"/>
          <p:cNvSpPr>
            <a:spLocks noChangeShapeType="1"/>
          </p:cNvSpPr>
          <p:nvPr/>
        </p:nvSpPr>
        <p:spPr bwMode="auto">
          <a:xfrm>
            <a:off x="6804025" y="26511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53" name="Text Box 33"/>
          <p:cNvSpPr txBox="1">
            <a:spLocks noChangeArrowheads="1"/>
          </p:cNvSpPr>
          <p:nvPr/>
        </p:nvSpPr>
        <p:spPr bwMode="auto">
          <a:xfrm>
            <a:off x="6588224" y="981075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distance</a:t>
            </a:r>
          </a:p>
        </p:txBody>
      </p:sp>
      <p:sp>
        <p:nvSpPr>
          <p:cNvPr id="286757" name="Line 37"/>
          <p:cNvSpPr>
            <a:spLocks noChangeShapeType="1"/>
          </p:cNvSpPr>
          <p:nvPr/>
        </p:nvSpPr>
        <p:spPr bwMode="auto">
          <a:xfrm>
            <a:off x="6804025" y="30543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59" name="Line 39"/>
          <p:cNvSpPr>
            <a:spLocks noChangeShapeType="1"/>
          </p:cNvSpPr>
          <p:nvPr/>
        </p:nvSpPr>
        <p:spPr bwMode="auto">
          <a:xfrm>
            <a:off x="6804025" y="34575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60" name="Line 40"/>
          <p:cNvSpPr>
            <a:spLocks noChangeShapeType="1"/>
          </p:cNvSpPr>
          <p:nvPr/>
        </p:nvSpPr>
        <p:spPr bwMode="auto">
          <a:xfrm>
            <a:off x="6804025" y="38608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7169150" y="14128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6765" name="Text Box 45"/>
          <p:cNvSpPr txBox="1">
            <a:spLocks noChangeArrowheads="1"/>
          </p:cNvSpPr>
          <p:nvPr/>
        </p:nvSpPr>
        <p:spPr bwMode="auto">
          <a:xfrm>
            <a:off x="7112000" y="18446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7169150" y="22764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6767" name="Text Box 47"/>
          <p:cNvSpPr txBox="1">
            <a:spLocks noChangeArrowheads="1"/>
          </p:cNvSpPr>
          <p:nvPr/>
        </p:nvSpPr>
        <p:spPr bwMode="auto">
          <a:xfrm>
            <a:off x="7092950" y="26368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6768" name="Text Box 48"/>
          <p:cNvSpPr txBox="1">
            <a:spLocks noChangeArrowheads="1"/>
          </p:cNvSpPr>
          <p:nvPr/>
        </p:nvSpPr>
        <p:spPr bwMode="auto">
          <a:xfrm>
            <a:off x="7112000" y="30686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13</a:t>
            </a:r>
          </a:p>
        </p:txBody>
      </p:sp>
      <p:sp>
        <p:nvSpPr>
          <p:cNvPr id="286769" name="Text Box 49"/>
          <p:cNvSpPr txBox="1">
            <a:spLocks noChangeArrowheads="1"/>
          </p:cNvSpPr>
          <p:nvPr/>
        </p:nvSpPr>
        <p:spPr bwMode="auto">
          <a:xfrm>
            <a:off x="7029450" y="35004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solidFill>
                  <a:srgbClr val="FF0066"/>
                </a:solidFill>
                <a:latin typeface="Consolas" pitchFamily="49" charset="0"/>
              </a:rPr>
              <a:t>17</a:t>
            </a:r>
          </a:p>
        </p:txBody>
      </p:sp>
      <p:sp>
        <p:nvSpPr>
          <p:cNvPr id="286770" name="Text Box 50"/>
          <p:cNvSpPr txBox="1">
            <a:spLocks noChangeArrowheads="1"/>
          </p:cNvSpPr>
          <p:nvPr/>
        </p:nvSpPr>
        <p:spPr bwMode="auto">
          <a:xfrm>
            <a:off x="7070725" y="386080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16</a:t>
            </a:r>
          </a:p>
        </p:txBody>
      </p:sp>
      <p:sp>
        <p:nvSpPr>
          <p:cNvPr id="286771" name="Text Box 51"/>
          <p:cNvSpPr txBox="1">
            <a:spLocks noChangeArrowheads="1"/>
          </p:cNvSpPr>
          <p:nvPr/>
        </p:nvSpPr>
        <p:spPr bwMode="auto">
          <a:xfrm>
            <a:off x="468313" y="115888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Step 5</a:t>
            </a:r>
          </a:p>
        </p:txBody>
      </p:sp>
      <p:sp>
        <p:nvSpPr>
          <p:cNvPr id="286772" name="Rectangle 52"/>
          <p:cNvSpPr>
            <a:spLocks noChangeArrowheads="1"/>
          </p:cNvSpPr>
          <p:nvPr/>
        </p:nvSpPr>
        <p:spPr bwMode="auto">
          <a:xfrm>
            <a:off x="7885113" y="1412875"/>
            <a:ext cx="1008062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73" name="Line 53"/>
          <p:cNvSpPr>
            <a:spLocks noChangeShapeType="1"/>
          </p:cNvSpPr>
          <p:nvPr/>
        </p:nvSpPr>
        <p:spPr bwMode="auto">
          <a:xfrm>
            <a:off x="7885113" y="18446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74" name="Line 54"/>
          <p:cNvSpPr>
            <a:spLocks noChangeShapeType="1"/>
          </p:cNvSpPr>
          <p:nvPr/>
        </p:nvSpPr>
        <p:spPr bwMode="auto">
          <a:xfrm>
            <a:off x="7885113" y="22479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75" name="Line 55"/>
          <p:cNvSpPr>
            <a:spLocks noChangeShapeType="1"/>
          </p:cNvSpPr>
          <p:nvPr/>
        </p:nvSpPr>
        <p:spPr bwMode="auto">
          <a:xfrm>
            <a:off x="7885113" y="26511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76" name="Text Box 56"/>
          <p:cNvSpPr txBox="1">
            <a:spLocks noChangeArrowheads="1"/>
          </p:cNvSpPr>
          <p:nvPr/>
        </p:nvSpPr>
        <p:spPr bwMode="auto">
          <a:xfrm>
            <a:off x="7956376" y="981075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found</a:t>
            </a:r>
          </a:p>
        </p:txBody>
      </p:sp>
      <p:sp>
        <p:nvSpPr>
          <p:cNvPr id="286777" name="Line 57"/>
          <p:cNvSpPr>
            <a:spLocks noChangeShapeType="1"/>
          </p:cNvSpPr>
          <p:nvPr/>
        </p:nvSpPr>
        <p:spPr bwMode="auto">
          <a:xfrm>
            <a:off x="7885113" y="30543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78" name="Line 58"/>
          <p:cNvSpPr>
            <a:spLocks noChangeShapeType="1"/>
          </p:cNvSpPr>
          <p:nvPr/>
        </p:nvSpPr>
        <p:spPr bwMode="auto">
          <a:xfrm>
            <a:off x="7885113" y="34575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79" name="Line 59"/>
          <p:cNvSpPr>
            <a:spLocks noChangeShapeType="1"/>
          </p:cNvSpPr>
          <p:nvPr/>
        </p:nvSpPr>
        <p:spPr bwMode="auto">
          <a:xfrm>
            <a:off x="7885113" y="38608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80" name="Text Box 60"/>
          <p:cNvSpPr txBox="1">
            <a:spLocks noChangeArrowheads="1"/>
          </p:cNvSpPr>
          <p:nvPr/>
        </p:nvSpPr>
        <p:spPr bwMode="auto">
          <a:xfrm>
            <a:off x="8172450" y="14128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6781" name="Text Box 61"/>
          <p:cNvSpPr txBox="1">
            <a:spLocks noChangeArrowheads="1"/>
          </p:cNvSpPr>
          <p:nvPr/>
        </p:nvSpPr>
        <p:spPr bwMode="auto">
          <a:xfrm>
            <a:off x="8172450" y="18446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6782" name="Text Box 62"/>
          <p:cNvSpPr txBox="1">
            <a:spLocks noChangeArrowheads="1"/>
          </p:cNvSpPr>
          <p:nvPr/>
        </p:nvSpPr>
        <p:spPr bwMode="auto">
          <a:xfrm>
            <a:off x="8172450" y="22764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6783" name="Text Box 63"/>
          <p:cNvSpPr txBox="1">
            <a:spLocks noChangeArrowheads="1"/>
          </p:cNvSpPr>
          <p:nvPr/>
        </p:nvSpPr>
        <p:spPr bwMode="auto">
          <a:xfrm>
            <a:off x="8172450" y="26368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6784" name="Text Box 64"/>
          <p:cNvSpPr txBox="1">
            <a:spLocks noChangeArrowheads="1"/>
          </p:cNvSpPr>
          <p:nvPr/>
        </p:nvSpPr>
        <p:spPr bwMode="auto">
          <a:xfrm>
            <a:off x="8172450" y="3068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6785" name="Text Box 65"/>
          <p:cNvSpPr txBox="1">
            <a:spLocks noChangeArrowheads="1"/>
          </p:cNvSpPr>
          <p:nvPr/>
        </p:nvSpPr>
        <p:spPr bwMode="auto">
          <a:xfrm>
            <a:off x="8150225" y="35004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6786" name="Text Box 66"/>
          <p:cNvSpPr txBox="1">
            <a:spLocks noChangeArrowheads="1"/>
          </p:cNvSpPr>
          <p:nvPr/>
        </p:nvSpPr>
        <p:spPr bwMode="auto">
          <a:xfrm>
            <a:off x="8170863" y="38608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286788" name="Line 68"/>
          <p:cNvSpPr>
            <a:spLocks noChangeShapeType="1"/>
          </p:cNvSpPr>
          <p:nvPr/>
        </p:nvSpPr>
        <p:spPr bwMode="auto">
          <a:xfrm>
            <a:off x="6300788" y="3357563"/>
            <a:ext cx="719137" cy="2873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6793" name="Text Box 73"/>
          <p:cNvSpPr txBox="1">
            <a:spLocks noChangeArrowheads="1"/>
          </p:cNvSpPr>
          <p:nvPr/>
        </p:nvSpPr>
        <p:spPr bwMode="auto">
          <a:xfrm>
            <a:off x="3492500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8</a:t>
            </a:r>
          </a:p>
        </p:txBody>
      </p:sp>
      <p:sp>
        <p:nvSpPr>
          <p:cNvPr id="286796" name="Text Box 76"/>
          <p:cNvSpPr txBox="1">
            <a:spLocks noChangeArrowheads="1"/>
          </p:cNvSpPr>
          <p:nvPr/>
        </p:nvSpPr>
        <p:spPr bwMode="auto">
          <a:xfrm>
            <a:off x="6215074" y="4437063"/>
            <a:ext cx="2928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itchFamily="49" charset="0"/>
              </a:rPr>
              <a:t>(</a:t>
            </a:r>
            <a:r>
              <a:rPr lang="ko-KR" altLang="en-US" dirty="0">
                <a:latin typeface="Consolas" pitchFamily="49" charset="0"/>
              </a:rPr>
              <a:t>서울</a:t>
            </a:r>
            <a:r>
              <a:rPr lang="en-US" altLang="ko-KR" dirty="0">
                <a:latin typeface="Consolas" pitchFamily="49" charset="0"/>
              </a:rPr>
              <a:t>, </a:t>
            </a:r>
            <a:r>
              <a:rPr lang="ko-KR" altLang="en-US" dirty="0">
                <a:latin typeface="Consolas" pitchFamily="49" charset="0"/>
              </a:rPr>
              <a:t>안성</a:t>
            </a:r>
            <a:r>
              <a:rPr lang="en-US" altLang="ko-KR" dirty="0">
                <a:latin typeface="Consolas" pitchFamily="49" charset="0"/>
              </a:rPr>
              <a:t>)+(</a:t>
            </a:r>
            <a:r>
              <a:rPr lang="ko-KR" altLang="en-US" dirty="0">
                <a:latin typeface="Consolas" pitchFamily="49" charset="0"/>
              </a:rPr>
              <a:t>안성</a:t>
            </a:r>
            <a:r>
              <a:rPr lang="en-US" altLang="ko-KR" dirty="0">
                <a:latin typeface="Consolas" pitchFamily="49" charset="0"/>
              </a:rPr>
              <a:t>,</a:t>
            </a:r>
            <a:r>
              <a:rPr lang="ko-KR" altLang="en-US" dirty="0">
                <a:latin typeface="Consolas" pitchFamily="49" charset="0"/>
              </a:rPr>
              <a:t>평택</a:t>
            </a:r>
            <a:r>
              <a:rPr lang="en-US" altLang="ko-KR" dirty="0">
                <a:latin typeface="Consolas" pitchFamily="49" charset="0"/>
              </a:rPr>
              <a:t>)</a:t>
            </a:r>
          </a:p>
        </p:txBody>
      </p:sp>
      <p:sp>
        <p:nvSpPr>
          <p:cNvPr id="286797" name="Freeform 77"/>
          <p:cNvSpPr>
            <a:spLocks/>
          </p:cNvSpPr>
          <p:nvPr/>
        </p:nvSpPr>
        <p:spPr bwMode="auto">
          <a:xfrm>
            <a:off x="6072188" y="3500438"/>
            <a:ext cx="947737" cy="1152525"/>
          </a:xfrm>
          <a:custGeom>
            <a:avLst/>
            <a:gdLst/>
            <a:ahLst/>
            <a:cxnLst>
              <a:cxn ang="0">
                <a:pos x="234" y="1089"/>
              </a:cxn>
              <a:cxn ang="0">
                <a:pos x="53" y="772"/>
              </a:cxn>
              <a:cxn ang="0">
                <a:pos x="98" y="454"/>
              </a:cxn>
              <a:cxn ang="0">
                <a:pos x="643" y="0"/>
              </a:cxn>
            </a:cxnLst>
            <a:rect l="0" t="0" r="r" b="b"/>
            <a:pathLst>
              <a:path w="643" h="1089">
                <a:moveTo>
                  <a:pt x="234" y="1089"/>
                </a:moveTo>
                <a:cubicBezTo>
                  <a:pt x="155" y="983"/>
                  <a:pt x="76" y="878"/>
                  <a:pt x="53" y="772"/>
                </a:cubicBezTo>
                <a:cubicBezTo>
                  <a:pt x="30" y="666"/>
                  <a:pt x="0" y="583"/>
                  <a:pt x="98" y="454"/>
                </a:cubicBezTo>
                <a:cubicBezTo>
                  <a:pt x="196" y="325"/>
                  <a:pt x="419" y="162"/>
                  <a:pt x="64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6280150" y="137724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[0]</a:t>
            </a: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6300788" y="180904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[1]</a:t>
            </a:r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6280150" y="224084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[2]</a:t>
            </a:r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6280150" y="2672645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[3]</a:t>
            </a:r>
          </a:p>
        </p:txBody>
      </p: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6280150" y="3033007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[4]</a:t>
            </a:r>
          </a:p>
        </p:txBody>
      </p:sp>
      <p:sp>
        <p:nvSpPr>
          <p:cNvPr id="83" name="Text Box 42"/>
          <p:cNvSpPr txBox="1">
            <a:spLocks noChangeArrowheads="1"/>
          </p:cNvSpPr>
          <p:nvPr/>
        </p:nvSpPr>
        <p:spPr bwMode="auto">
          <a:xfrm>
            <a:off x="6280150" y="339337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[5]</a:t>
            </a:r>
          </a:p>
        </p:txBody>
      </p: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6278563" y="3825170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[6]</a:t>
            </a:r>
          </a:p>
        </p:txBody>
      </p: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729972" y="5229200"/>
          <a:ext cx="4741331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103409" y="5589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91245" y="5723964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32040" y="573325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924992" y="572022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85552" y="573325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00192" y="5745172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967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9" grpId="0"/>
      <p:bldP spid="286786" grpId="0"/>
      <p:bldP spid="286788" grpId="0" animBg="1"/>
      <p:bldP spid="286796" grpId="0"/>
      <p:bldP spid="286797" grpId="0" animBg="1"/>
      <p:bldP spid="9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AFD6C5C-3E92-42A3-BAC1-E3609D103975}" type="slidenum">
              <a:rPr lang="en-US" altLang="ko-KR"/>
              <a:pPr/>
              <a:t>98</a:t>
            </a:fld>
            <a:r>
              <a:rPr lang="en-US" altLang="ko-KR"/>
              <a:t> -</a:t>
            </a:r>
          </a:p>
        </p:txBody>
      </p:sp>
      <p:sp>
        <p:nvSpPr>
          <p:cNvPr id="287746" name="Line 2"/>
          <p:cNvSpPr>
            <a:spLocks noChangeShapeType="1"/>
          </p:cNvSpPr>
          <p:nvPr/>
        </p:nvSpPr>
        <p:spPr bwMode="auto">
          <a:xfrm flipH="1" flipV="1">
            <a:off x="1290638" y="2259013"/>
            <a:ext cx="1395412" cy="188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47" name="Line 3"/>
          <p:cNvSpPr>
            <a:spLocks noChangeShapeType="1"/>
          </p:cNvSpPr>
          <p:nvPr/>
        </p:nvSpPr>
        <p:spPr bwMode="auto">
          <a:xfrm>
            <a:off x="1344613" y="2259013"/>
            <a:ext cx="3005137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>
            <a:off x="2954338" y="4102100"/>
            <a:ext cx="16637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>
            <a:off x="4725988" y="3198813"/>
            <a:ext cx="214312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 flipH="1">
            <a:off x="5100638" y="1379538"/>
            <a:ext cx="1181100" cy="157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51" name="Line 7"/>
          <p:cNvSpPr>
            <a:spLocks noChangeShapeType="1"/>
          </p:cNvSpPr>
          <p:nvPr/>
        </p:nvSpPr>
        <p:spPr bwMode="auto">
          <a:xfrm>
            <a:off x="3008313" y="1317625"/>
            <a:ext cx="1609725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52" name="Line 8"/>
          <p:cNvSpPr>
            <a:spLocks noChangeShapeType="1"/>
          </p:cNvSpPr>
          <p:nvPr/>
        </p:nvSpPr>
        <p:spPr bwMode="auto">
          <a:xfrm>
            <a:off x="3975100" y="501650"/>
            <a:ext cx="965200" cy="2509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>
            <a:off x="4187825" y="501650"/>
            <a:ext cx="1449388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54" name="Line 10"/>
          <p:cNvSpPr>
            <a:spLocks noChangeShapeType="1"/>
          </p:cNvSpPr>
          <p:nvPr/>
        </p:nvSpPr>
        <p:spPr bwMode="auto">
          <a:xfrm flipV="1">
            <a:off x="2846388" y="501650"/>
            <a:ext cx="912812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55" name="Line 11"/>
          <p:cNvSpPr>
            <a:spLocks noChangeShapeType="1"/>
          </p:cNvSpPr>
          <p:nvPr/>
        </p:nvSpPr>
        <p:spPr bwMode="auto">
          <a:xfrm flipV="1">
            <a:off x="1130300" y="1317625"/>
            <a:ext cx="1287463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56" name="Rectangle 12"/>
          <p:cNvSpPr>
            <a:spLocks noChangeArrowheads="1"/>
          </p:cNvSpPr>
          <p:nvPr/>
        </p:nvSpPr>
        <p:spPr bwMode="auto">
          <a:xfrm>
            <a:off x="3436938" y="187325"/>
            <a:ext cx="1020762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서울</a:t>
            </a:r>
            <a:r>
              <a:rPr lang="en-US" altLang="ko-KR" sz="2000">
                <a:latin typeface="Consolas" pitchFamily="49" charset="0"/>
              </a:rPr>
              <a:t>(0)</a:t>
            </a:r>
          </a:p>
        </p:txBody>
      </p:sp>
      <p:sp>
        <p:nvSpPr>
          <p:cNvPr id="287757" name="Rectangle 13"/>
          <p:cNvSpPr>
            <a:spLocks noChangeArrowheads="1"/>
          </p:cNvSpPr>
          <p:nvPr/>
        </p:nvSpPr>
        <p:spPr bwMode="auto">
          <a:xfrm>
            <a:off x="2095500" y="1065213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시흥</a:t>
            </a:r>
            <a:r>
              <a:rPr lang="en-US" altLang="ko-KR" sz="2000">
                <a:latin typeface="Consolas" pitchFamily="49" charset="0"/>
              </a:rPr>
              <a:t>(1)</a:t>
            </a:r>
          </a:p>
        </p:txBody>
      </p:sp>
      <p:sp>
        <p:nvSpPr>
          <p:cNvPr id="287758" name="Rectangle 14"/>
          <p:cNvSpPr>
            <a:spLocks noChangeArrowheads="1"/>
          </p:cNvSpPr>
          <p:nvPr/>
        </p:nvSpPr>
        <p:spPr bwMode="auto">
          <a:xfrm>
            <a:off x="539750" y="2006600"/>
            <a:ext cx="1019175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인천</a:t>
            </a:r>
            <a:r>
              <a:rPr lang="en-US" altLang="ko-KR" sz="2000">
                <a:latin typeface="Consolas" pitchFamily="49" charset="0"/>
              </a:rPr>
              <a:t>(3)</a:t>
            </a:r>
          </a:p>
        </p:txBody>
      </p:sp>
      <p:sp>
        <p:nvSpPr>
          <p:cNvPr id="287759" name="Rectangle 15"/>
          <p:cNvSpPr>
            <a:spLocks noChangeArrowheads="1"/>
          </p:cNvSpPr>
          <p:nvPr/>
        </p:nvSpPr>
        <p:spPr bwMode="auto">
          <a:xfrm>
            <a:off x="2095500" y="3851275"/>
            <a:ext cx="1019175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평택</a:t>
            </a:r>
            <a:r>
              <a:rPr lang="en-US" altLang="ko-KR" sz="2000">
                <a:latin typeface="Consolas" pitchFamily="49" charset="0"/>
              </a:rPr>
              <a:t>(5)</a:t>
            </a:r>
          </a:p>
        </p:txBody>
      </p:sp>
      <p:sp>
        <p:nvSpPr>
          <p:cNvPr id="287760" name="Rectangle 16"/>
          <p:cNvSpPr>
            <a:spLocks noChangeArrowheads="1"/>
          </p:cNvSpPr>
          <p:nvPr/>
        </p:nvSpPr>
        <p:spPr bwMode="auto">
          <a:xfrm>
            <a:off x="4403725" y="4040188"/>
            <a:ext cx="1020763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안성</a:t>
            </a:r>
            <a:r>
              <a:rPr lang="en-US" altLang="ko-KR" sz="2000">
                <a:latin typeface="Consolas" pitchFamily="49" charset="0"/>
              </a:rPr>
              <a:t>(6)</a:t>
            </a:r>
          </a:p>
        </p:txBody>
      </p:sp>
      <p:sp>
        <p:nvSpPr>
          <p:cNvPr id="287761" name="Rectangle 17"/>
          <p:cNvSpPr>
            <a:spLocks noChangeArrowheads="1"/>
          </p:cNvSpPr>
          <p:nvPr/>
        </p:nvSpPr>
        <p:spPr bwMode="auto">
          <a:xfrm>
            <a:off x="4295775" y="2886075"/>
            <a:ext cx="1020763" cy="376238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수원</a:t>
            </a:r>
            <a:r>
              <a:rPr lang="en-US" altLang="ko-KR" sz="2000">
                <a:latin typeface="Consolas" pitchFamily="49" charset="0"/>
              </a:rPr>
              <a:t>(4)</a:t>
            </a:r>
          </a:p>
        </p:txBody>
      </p:sp>
      <p:sp>
        <p:nvSpPr>
          <p:cNvPr id="287762" name="Rectangle 18"/>
          <p:cNvSpPr>
            <a:spLocks noChangeArrowheads="1"/>
          </p:cNvSpPr>
          <p:nvPr/>
        </p:nvSpPr>
        <p:spPr bwMode="auto">
          <a:xfrm>
            <a:off x="5424488" y="1128713"/>
            <a:ext cx="1019175" cy="376237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Consolas" pitchFamily="49" charset="0"/>
              </a:rPr>
              <a:t>성남</a:t>
            </a:r>
            <a:r>
              <a:rPr lang="en-US" altLang="ko-KR" sz="2000">
                <a:latin typeface="Consolas" pitchFamily="49" charset="0"/>
              </a:rPr>
              <a:t>(2)</a:t>
            </a:r>
          </a:p>
        </p:txBody>
      </p:sp>
      <p:sp>
        <p:nvSpPr>
          <p:cNvPr id="287763" name="Text Box 19"/>
          <p:cNvSpPr txBox="1">
            <a:spLocks noChangeArrowheads="1"/>
          </p:cNvSpPr>
          <p:nvPr/>
        </p:nvSpPr>
        <p:spPr bwMode="auto">
          <a:xfrm>
            <a:off x="2954338" y="5032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7764" name="Text Box 20"/>
          <p:cNvSpPr txBox="1">
            <a:spLocks noChangeArrowheads="1"/>
          </p:cNvSpPr>
          <p:nvPr/>
        </p:nvSpPr>
        <p:spPr bwMode="auto">
          <a:xfrm>
            <a:off x="4886325" y="56515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7765" name="Text Box 21"/>
          <p:cNvSpPr txBox="1">
            <a:spLocks noChangeArrowheads="1"/>
          </p:cNvSpPr>
          <p:nvPr/>
        </p:nvSpPr>
        <p:spPr bwMode="auto">
          <a:xfrm>
            <a:off x="5368925" y="20701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4027488" y="15065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1498600" y="14144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5</a:t>
            </a:r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auto">
          <a:xfrm>
            <a:off x="2579688" y="226060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12</a:t>
            </a:r>
          </a:p>
        </p:txBody>
      </p:sp>
      <p:sp>
        <p:nvSpPr>
          <p:cNvPr id="287769" name="Text Box 25"/>
          <p:cNvSpPr txBox="1">
            <a:spLocks noChangeArrowheads="1"/>
          </p:cNvSpPr>
          <p:nvPr/>
        </p:nvSpPr>
        <p:spPr bwMode="auto">
          <a:xfrm>
            <a:off x="1666875" y="313848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6</a:t>
            </a:r>
          </a:p>
        </p:txBody>
      </p: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3705225" y="378936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7771" name="Text Box 27"/>
          <p:cNvSpPr txBox="1">
            <a:spLocks noChangeArrowheads="1"/>
          </p:cNvSpPr>
          <p:nvPr/>
        </p:nvSpPr>
        <p:spPr bwMode="auto">
          <a:xfrm>
            <a:off x="4886325" y="3576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3</a:t>
            </a:r>
          </a:p>
        </p:txBody>
      </p:sp>
      <p:sp>
        <p:nvSpPr>
          <p:cNvPr id="287772" name="Text Box 28"/>
          <p:cNvSpPr txBox="1">
            <a:spLocks noChangeArrowheads="1"/>
          </p:cNvSpPr>
          <p:nvPr/>
        </p:nvSpPr>
        <p:spPr bwMode="auto">
          <a:xfrm>
            <a:off x="684213" y="4521200"/>
            <a:ext cx="870302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900" dirty="0">
                <a:latin typeface="Consolas" pitchFamily="49" charset="0"/>
              </a:rPr>
              <a:t>S={</a:t>
            </a:r>
            <a:r>
              <a:rPr lang="ko-KR" altLang="en-US" sz="1900" dirty="0">
                <a:latin typeface="Consolas" pitchFamily="49" charset="0"/>
              </a:rPr>
              <a:t>서울</a:t>
            </a:r>
            <a:r>
              <a:rPr lang="en-US" altLang="ko-KR" sz="1900" dirty="0">
                <a:latin typeface="Consolas" pitchFamily="49" charset="0"/>
              </a:rPr>
              <a:t>(0), </a:t>
            </a:r>
            <a:r>
              <a:rPr lang="ko-KR" altLang="en-US" sz="1900" dirty="0">
                <a:latin typeface="Consolas" pitchFamily="49" charset="0"/>
              </a:rPr>
              <a:t>성남</a:t>
            </a:r>
            <a:r>
              <a:rPr lang="en-US" altLang="ko-KR" sz="1900" dirty="0">
                <a:latin typeface="Consolas" pitchFamily="49" charset="0"/>
              </a:rPr>
              <a:t>(2), </a:t>
            </a:r>
            <a:r>
              <a:rPr lang="ko-KR" altLang="en-US" sz="1900" dirty="0">
                <a:latin typeface="Consolas" pitchFamily="49" charset="0"/>
              </a:rPr>
              <a:t>시흥</a:t>
            </a:r>
            <a:r>
              <a:rPr lang="en-US" altLang="ko-KR" sz="1900" dirty="0">
                <a:latin typeface="Consolas" pitchFamily="49" charset="0"/>
              </a:rPr>
              <a:t>(1), </a:t>
            </a:r>
            <a:r>
              <a:rPr lang="ko-KR" altLang="en-US" sz="1900" dirty="0">
                <a:latin typeface="Consolas" pitchFamily="49" charset="0"/>
              </a:rPr>
              <a:t>수원</a:t>
            </a:r>
            <a:r>
              <a:rPr lang="en-US" altLang="ko-KR" sz="1900" dirty="0">
                <a:latin typeface="Consolas" pitchFamily="49" charset="0"/>
              </a:rPr>
              <a:t>(4), </a:t>
            </a:r>
            <a:r>
              <a:rPr lang="ko-KR" altLang="en-US" sz="1900" dirty="0">
                <a:latin typeface="Consolas" pitchFamily="49" charset="0"/>
              </a:rPr>
              <a:t>인천</a:t>
            </a:r>
            <a:r>
              <a:rPr lang="en-US" altLang="ko-KR" sz="1900" dirty="0">
                <a:latin typeface="Consolas" pitchFamily="49" charset="0"/>
              </a:rPr>
              <a:t>(3), </a:t>
            </a:r>
            <a:r>
              <a:rPr lang="ko-KR" altLang="en-US" sz="1900" dirty="0">
                <a:latin typeface="Consolas" pitchFamily="49" charset="0"/>
              </a:rPr>
              <a:t>안성</a:t>
            </a:r>
            <a:r>
              <a:rPr lang="en-US" altLang="ko-KR" sz="1900" dirty="0">
                <a:latin typeface="Consolas" pitchFamily="49" charset="0"/>
              </a:rPr>
              <a:t>(6), </a:t>
            </a:r>
            <a:r>
              <a:rPr lang="ko-KR" altLang="en-US" sz="1900" b="1" dirty="0">
                <a:solidFill>
                  <a:schemeClr val="accent2"/>
                </a:solidFill>
                <a:latin typeface="Consolas" pitchFamily="49" charset="0"/>
              </a:rPr>
              <a:t>평택</a:t>
            </a:r>
            <a:r>
              <a:rPr lang="en-US" altLang="ko-KR" sz="1900" b="1" dirty="0">
                <a:solidFill>
                  <a:schemeClr val="accent2"/>
                </a:solidFill>
                <a:latin typeface="Consolas" pitchFamily="49" charset="0"/>
              </a:rPr>
              <a:t>(5)</a:t>
            </a:r>
            <a:r>
              <a:rPr lang="en-US" altLang="ko-KR" sz="1900" dirty="0">
                <a:latin typeface="Consolas" pitchFamily="49" charset="0"/>
              </a:rPr>
              <a:t>}</a:t>
            </a:r>
          </a:p>
        </p:txBody>
      </p:sp>
      <p:sp>
        <p:nvSpPr>
          <p:cNvPr id="287773" name="Rectangle 29"/>
          <p:cNvSpPr>
            <a:spLocks noChangeArrowheads="1"/>
          </p:cNvSpPr>
          <p:nvPr/>
        </p:nvSpPr>
        <p:spPr bwMode="auto">
          <a:xfrm>
            <a:off x="6875463" y="1412875"/>
            <a:ext cx="1008062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74" name="Line 30"/>
          <p:cNvSpPr>
            <a:spLocks noChangeShapeType="1"/>
          </p:cNvSpPr>
          <p:nvPr/>
        </p:nvSpPr>
        <p:spPr bwMode="auto">
          <a:xfrm>
            <a:off x="6875463" y="18446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75" name="Line 31"/>
          <p:cNvSpPr>
            <a:spLocks noChangeShapeType="1"/>
          </p:cNvSpPr>
          <p:nvPr/>
        </p:nvSpPr>
        <p:spPr bwMode="auto">
          <a:xfrm>
            <a:off x="6875463" y="22479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76" name="Line 32"/>
          <p:cNvSpPr>
            <a:spLocks noChangeShapeType="1"/>
          </p:cNvSpPr>
          <p:nvPr/>
        </p:nvSpPr>
        <p:spPr bwMode="auto">
          <a:xfrm>
            <a:off x="6875463" y="26511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6643196" y="981075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distance</a:t>
            </a:r>
          </a:p>
        </p:txBody>
      </p:sp>
      <p:sp>
        <p:nvSpPr>
          <p:cNvPr id="287781" name="Line 37"/>
          <p:cNvSpPr>
            <a:spLocks noChangeShapeType="1"/>
          </p:cNvSpPr>
          <p:nvPr/>
        </p:nvSpPr>
        <p:spPr bwMode="auto">
          <a:xfrm>
            <a:off x="6875463" y="30543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83" name="Line 39"/>
          <p:cNvSpPr>
            <a:spLocks noChangeShapeType="1"/>
          </p:cNvSpPr>
          <p:nvPr/>
        </p:nvSpPr>
        <p:spPr bwMode="auto">
          <a:xfrm>
            <a:off x="6875463" y="34575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6875463" y="38608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88" name="Text Box 44"/>
          <p:cNvSpPr txBox="1">
            <a:spLocks noChangeArrowheads="1"/>
          </p:cNvSpPr>
          <p:nvPr/>
        </p:nvSpPr>
        <p:spPr bwMode="auto">
          <a:xfrm>
            <a:off x="7199313" y="14128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0</a:t>
            </a:r>
          </a:p>
        </p:txBody>
      </p:sp>
      <p:sp>
        <p:nvSpPr>
          <p:cNvPr id="287789" name="Text Box 45"/>
          <p:cNvSpPr txBox="1">
            <a:spLocks noChangeArrowheads="1"/>
          </p:cNvSpPr>
          <p:nvPr/>
        </p:nvSpPr>
        <p:spPr bwMode="auto">
          <a:xfrm>
            <a:off x="7142163" y="1844675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10</a:t>
            </a:r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7199313" y="22764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7</a:t>
            </a:r>
          </a:p>
        </p:txBody>
      </p:sp>
      <p:sp>
        <p:nvSpPr>
          <p:cNvPr id="287791" name="Text Box 47"/>
          <p:cNvSpPr txBox="1">
            <a:spLocks noChangeArrowheads="1"/>
          </p:cNvSpPr>
          <p:nvPr/>
        </p:nvSpPr>
        <p:spPr bwMode="auto">
          <a:xfrm>
            <a:off x="7142163" y="26368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15</a:t>
            </a:r>
          </a:p>
        </p:txBody>
      </p:sp>
      <p:sp>
        <p:nvSpPr>
          <p:cNvPr id="287792" name="Text Box 48"/>
          <p:cNvSpPr txBox="1">
            <a:spLocks noChangeArrowheads="1"/>
          </p:cNvSpPr>
          <p:nvPr/>
        </p:nvSpPr>
        <p:spPr bwMode="auto">
          <a:xfrm>
            <a:off x="7142163" y="30686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13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142163" y="3500438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17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142163" y="3860800"/>
            <a:ext cx="4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16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468313" y="115888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latin typeface="Consolas" pitchFamily="49" charset="0"/>
              </a:rPr>
              <a:t>Step 6</a:t>
            </a:r>
          </a:p>
        </p:txBody>
      </p:sp>
      <p:sp>
        <p:nvSpPr>
          <p:cNvPr id="287796" name="Rectangle 52"/>
          <p:cNvSpPr>
            <a:spLocks noChangeArrowheads="1"/>
          </p:cNvSpPr>
          <p:nvPr/>
        </p:nvSpPr>
        <p:spPr bwMode="auto">
          <a:xfrm>
            <a:off x="7956550" y="1412875"/>
            <a:ext cx="1008063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97" name="Line 53"/>
          <p:cNvSpPr>
            <a:spLocks noChangeShapeType="1"/>
          </p:cNvSpPr>
          <p:nvPr/>
        </p:nvSpPr>
        <p:spPr bwMode="auto">
          <a:xfrm>
            <a:off x="7956550" y="18446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98" name="Line 54"/>
          <p:cNvSpPr>
            <a:spLocks noChangeShapeType="1"/>
          </p:cNvSpPr>
          <p:nvPr/>
        </p:nvSpPr>
        <p:spPr bwMode="auto">
          <a:xfrm>
            <a:off x="7956550" y="22479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799" name="Line 55"/>
          <p:cNvSpPr>
            <a:spLocks noChangeShapeType="1"/>
          </p:cNvSpPr>
          <p:nvPr/>
        </p:nvSpPr>
        <p:spPr bwMode="auto">
          <a:xfrm>
            <a:off x="7956550" y="26511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8074501" y="981075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found</a:t>
            </a:r>
          </a:p>
        </p:txBody>
      </p:sp>
      <p:sp>
        <p:nvSpPr>
          <p:cNvPr id="287801" name="Line 57"/>
          <p:cNvSpPr>
            <a:spLocks noChangeShapeType="1"/>
          </p:cNvSpPr>
          <p:nvPr/>
        </p:nvSpPr>
        <p:spPr bwMode="auto">
          <a:xfrm>
            <a:off x="7956550" y="30543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802" name="Line 58"/>
          <p:cNvSpPr>
            <a:spLocks noChangeShapeType="1"/>
          </p:cNvSpPr>
          <p:nvPr/>
        </p:nvSpPr>
        <p:spPr bwMode="auto">
          <a:xfrm>
            <a:off x="7956550" y="34575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803" name="Line 59"/>
          <p:cNvSpPr>
            <a:spLocks noChangeShapeType="1"/>
          </p:cNvSpPr>
          <p:nvPr/>
        </p:nvSpPr>
        <p:spPr bwMode="auto">
          <a:xfrm>
            <a:off x="7956550" y="38608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87804" name="Text Box 60"/>
          <p:cNvSpPr txBox="1">
            <a:spLocks noChangeArrowheads="1"/>
          </p:cNvSpPr>
          <p:nvPr/>
        </p:nvSpPr>
        <p:spPr bwMode="auto">
          <a:xfrm>
            <a:off x="8243888" y="14128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7805" name="Text Box 61"/>
          <p:cNvSpPr txBox="1">
            <a:spLocks noChangeArrowheads="1"/>
          </p:cNvSpPr>
          <p:nvPr/>
        </p:nvSpPr>
        <p:spPr bwMode="auto">
          <a:xfrm>
            <a:off x="8243888" y="18446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7806" name="Text Box 62"/>
          <p:cNvSpPr txBox="1">
            <a:spLocks noChangeArrowheads="1"/>
          </p:cNvSpPr>
          <p:nvPr/>
        </p:nvSpPr>
        <p:spPr bwMode="auto">
          <a:xfrm>
            <a:off x="8243888" y="2276475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7807" name="Text Box 63"/>
          <p:cNvSpPr txBox="1">
            <a:spLocks noChangeArrowheads="1"/>
          </p:cNvSpPr>
          <p:nvPr/>
        </p:nvSpPr>
        <p:spPr bwMode="auto">
          <a:xfrm>
            <a:off x="8243888" y="26368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7808" name="Text Box 64"/>
          <p:cNvSpPr txBox="1">
            <a:spLocks noChangeArrowheads="1"/>
          </p:cNvSpPr>
          <p:nvPr/>
        </p:nvSpPr>
        <p:spPr bwMode="auto">
          <a:xfrm>
            <a:off x="8243888" y="30686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7809" name="Text Box 65"/>
          <p:cNvSpPr txBox="1">
            <a:spLocks noChangeArrowheads="1"/>
          </p:cNvSpPr>
          <p:nvPr/>
        </p:nvSpPr>
        <p:spPr bwMode="auto">
          <a:xfrm>
            <a:off x="8242300" y="350043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287810" name="Text Box 66"/>
          <p:cNvSpPr txBox="1">
            <a:spLocks noChangeArrowheads="1"/>
          </p:cNvSpPr>
          <p:nvPr/>
        </p:nvSpPr>
        <p:spPr bwMode="auto">
          <a:xfrm>
            <a:off x="8242300" y="386080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1</a:t>
            </a:r>
          </a:p>
        </p:txBody>
      </p:sp>
      <p:sp>
        <p:nvSpPr>
          <p:cNvPr id="287816" name="Text Box 72"/>
          <p:cNvSpPr txBox="1">
            <a:spLocks noChangeArrowheads="1"/>
          </p:cNvSpPr>
          <p:nvPr/>
        </p:nvSpPr>
        <p:spPr bwMode="auto">
          <a:xfrm>
            <a:off x="3492500" y="170021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latin typeface="Consolas" pitchFamily="49" charset="0"/>
              </a:rPr>
              <a:t>8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6343650" y="1445061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[0]</a:t>
            </a: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6364288" y="1876861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[1]</a:t>
            </a: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6343650" y="2308661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[2]</a:t>
            </a: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6343650" y="2740461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[3]</a:t>
            </a:r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6343650" y="3100823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[4]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6343650" y="3461186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[5]</a:t>
            </a:r>
          </a:p>
        </p:txBody>
      </p:sp>
      <p:sp>
        <p:nvSpPr>
          <p:cNvPr id="81" name="Text Box 43"/>
          <p:cNvSpPr txBox="1">
            <a:spLocks noChangeArrowheads="1"/>
          </p:cNvSpPr>
          <p:nvPr/>
        </p:nvSpPr>
        <p:spPr bwMode="auto">
          <a:xfrm>
            <a:off x="6342063" y="3892986"/>
            <a:ext cx="607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[6]</a:t>
            </a: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2606275" y="4941168"/>
          <a:ext cx="4741331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1979712" y="5301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PI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67548" y="5435932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8343" y="5445224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01295" y="543219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61855" y="5445224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176495" y="545714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41635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0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Edge Cases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8A8906-BF2C-4407-8C9C-F804BA230165}" type="slidenum">
              <a:rPr lang="en-US" altLang="ko-KR" smtClean="0"/>
              <a:pPr/>
              <a:t>99</a:t>
            </a:fld>
            <a:r>
              <a:rPr lang="en-US" altLang="ko-KR"/>
              <a:t> -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995936" y="1988840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267744" y="1988840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796136" y="1988840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stCxn id="7" idx="6"/>
            <a:endCxn id="6" idx="2"/>
          </p:cNvCxnSpPr>
          <p:nvPr/>
        </p:nvCxnSpPr>
        <p:spPr bwMode="auto">
          <a:xfrm>
            <a:off x="2843808" y="2276872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4572000" y="2276872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942280" y="2098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898" y="20922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0124" y="2076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4220" y="1897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6147" y="190754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8" name="자유형 17"/>
          <p:cNvSpPr/>
          <p:nvPr/>
        </p:nvSpPr>
        <p:spPr bwMode="auto">
          <a:xfrm>
            <a:off x="2603500" y="1552973"/>
            <a:ext cx="3340100" cy="479027"/>
          </a:xfrm>
          <a:custGeom>
            <a:avLst/>
            <a:gdLst>
              <a:gd name="connsiteX0" fmla="*/ 0 w 3340100"/>
              <a:gd name="connsiteY0" fmla="*/ 440927 h 479027"/>
              <a:gd name="connsiteX1" fmla="*/ 698500 w 3340100"/>
              <a:gd name="connsiteY1" fmla="*/ 110727 h 479027"/>
              <a:gd name="connsiteX2" fmla="*/ 1968500 w 3340100"/>
              <a:gd name="connsiteY2" fmla="*/ 21827 h 479027"/>
              <a:gd name="connsiteX3" fmla="*/ 3340100 w 3340100"/>
              <a:gd name="connsiteY3" fmla="*/ 479027 h 47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479027">
                <a:moveTo>
                  <a:pt x="0" y="440927"/>
                </a:moveTo>
                <a:cubicBezTo>
                  <a:pt x="185208" y="310752"/>
                  <a:pt x="370417" y="180577"/>
                  <a:pt x="698500" y="110727"/>
                </a:cubicBezTo>
                <a:cubicBezTo>
                  <a:pt x="1026583" y="40877"/>
                  <a:pt x="1528233" y="-39556"/>
                  <a:pt x="1968500" y="21827"/>
                </a:cubicBezTo>
                <a:cubicBezTo>
                  <a:pt x="2408767" y="83210"/>
                  <a:pt x="2874433" y="281118"/>
                  <a:pt x="3340100" y="47902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377" y="11836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0830" y="2780928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Shortest path from 0 to 2 ?</a:t>
            </a:r>
          </a:p>
        </p:txBody>
      </p:sp>
      <p:sp>
        <p:nvSpPr>
          <p:cNvPr id="21" name="타원 20"/>
          <p:cNvSpPr/>
          <p:nvPr/>
        </p:nvSpPr>
        <p:spPr bwMode="auto">
          <a:xfrm>
            <a:off x="3994616" y="4296915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266424" y="4296915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5794816" y="4296915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4" name="직선 화살표 연결선 23"/>
          <p:cNvCxnSpPr>
            <a:stCxn id="22" idx="6"/>
            <a:endCxn id="21" idx="2"/>
          </p:cNvCxnSpPr>
          <p:nvPr/>
        </p:nvCxnSpPr>
        <p:spPr bwMode="auto">
          <a:xfrm>
            <a:off x="2842488" y="4584947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4570680" y="4584947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940960" y="44062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54678" y="44002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8804" y="43842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62900" y="4205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4168" y="4246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1" name="자유형 30"/>
          <p:cNvSpPr/>
          <p:nvPr/>
        </p:nvSpPr>
        <p:spPr bwMode="auto">
          <a:xfrm flipH="1">
            <a:off x="2602180" y="3886448"/>
            <a:ext cx="1595197" cy="435867"/>
          </a:xfrm>
          <a:custGeom>
            <a:avLst/>
            <a:gdLst>
              <a:gd name="connsiteX0" fmla="*/ 0 w 3340100"/>
              <a:gd name="connsiteY0" fmla="*/ 440927 h 479027"/>
              <a:gd name="connsiteX1" fmla="*/ 698500 w 3340100"/>
              <a:gd name="connsiteY1" fmla="*/ 110727 h 479027"/>
              <a:gd name="connsiteX2" fmla="*/ 1968500 w 3340100"/>
              <a:gd name="connsiteY2" fmla="*/ 21827 h 479027"/>
              <a:gd name="connsiteX3" fmla="*/ 3340100 w 3340100"/>
              <a:gd name="connsiteY3" fmla="*/ 479027 h 47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479027">
                <a:moveTo>
                  <a:pt x="0" y="440927"/>
                </a:moveTo>
                <a:cubicBezTo>
                  <a:pt x="185208" y="310752"/>
                  <a:pt x="370417" y="180577"/>
                  <a:pt x="698500" y="110727"/>
                </a:cubicBezTo>
                <a:cubicBezTo>
                  <a:pt x="1026583" y="40877"/>
                  <a:pt x="1528233" y="-39556"/>
                  <a:pt x="1968500" y="21827"/>
                </a:cubicBezTo>
                <a:cubicBezTo>
                  <a:pt x="2408767" y="83210"/>
                  <a:pt x="2874433" y="281118"/>
                  <a:pt x="3340100" y="47902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9963" y="3563724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-2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16842" y="4941168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Cost of the shortest path between 0 and 2 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52088" y="5285968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0,1,0,1,0,1,0,1,…,2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-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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17045" y="3104415"/>
            <a:ext cx="649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Dikstra’s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algorithm cannot find this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13679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theme/theme1.xml><?xml version="1.0" encoding="utf-8"?>
<a:theme xmlns:a="http://schemas.openxmlformats.org/drawingml/2006/main" name="ch1_basic">
  <a:themeElements>
    <a:clrScheme name="사용자 지정 3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B2B2B2"/>
      </a:folHlink>
    </a:clrScheme>
    <a:fontScheme name="기본 디자인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ch5_tree-part1</Template>
  <TotalTime>4337</TotalTime>
  <Words>13773</Words>
  <Application>Microsoft Office PowerPoint</Application>
  <PresentationFormat>화면 슬라이드 쇼(4:3)</PresentationFormat>
  <Paragraphs>4201</Paragraphs>
  <Slides>142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142</vt:i4>
      </vt:variant>
    </vt:vector>
  </HeadingPairs>
  <TitlesOfParts>
    <vt:vector size="155" baseType="lpstr">
      <vt:lpstr>굴림</vt:lpstr>
      <vt:lpstr>Arial</vt:lpstr>
      <vt:lpstr>Comic Sans MS</vt:lpstr>
      <vt:lpstr>Consolas</vt:lpstr>
      <vt:lpstr>Courier New</vt:lpstr>
      <vt:lpstr>Symbol</vt:lpstr>
      <vt:lpstr>Times New Roman</vt:lpstr>
      <vt:lpstr>Wingdings</vt:lpstr>
      <vt:lpstr>Wingdings 2</vt:lpstr>
      <vt:lpstr>ch1_basic</vt:lpstr>
      <vt:lpstr>수식</vt:lpstr>
      <vt:lpstr>Equation</vt:lpstr>
      <vt:lpstr>Document</vt:lpstr>
      <vt:lpstr>Graph </vt:lpstr>
      <vt:lpstr>Contents</vt:lpstr>
      <vt:lpstr>Graph Abstract Data Type </vt:lpstr>
      <vt:lpstr>The First Use of Graph</vt:lpstr>
      <vt:lpstr>Euler’s Walk </vt:lpstr>
      <vt:lpstr>Applications of Graph</vt:lpstr>
      <vt:lpstr>Definitions</vt:lpstr>
      <vt:lpstr>Examples of Graph (1)</vt:lpstr>
      <vt:lpstr>Examples of Graph (2)</vt:lpstr>
      <vt:lpstr>Terminology (1)</vt:lpstr>
      <vt:lpstr>Terminology - Example</vt:lpstr>
      <vt:lpstr>Terminology (2)</vt:lpstr>
      <vt:lpstr>Terminology (3)</vt:lpstr>
      <vt:lpstr>Terminology (4)</vt:lpstr>
      <vt:lpstr>Terminology (5)</vt:lpstr>
      <vt:lpstr>Terminology (6)</vt:lpstr>
      <vt:lpstr>Terminology (7)</vt:lpstr>
      <vt:lpstr>Terminology (8)</vt:lpstr>
      <vt:lpstr>Terminology (9)</vt:lpstr>
      <vt:lpstr>Terminology (10)</vt:lpstr>
      <vt:lpstr>Adjacency Matrix</vt:lpstr>
      <vt:lpstr>Property of Adjacency Matrix</vt:lpstr>
      <vt:lpstr>Inefficiency of Adjacency Matrix</vt:lpstr>
      <vt:lpstr>Adjacency Lists</vt:lpstr>
      <vt:lpstr>Adjacency Lists in C</vt:lpstr>
      <vt:lpstr>Sequential Representation</vt:lpstr>
      <vt:lpstr>Inverse Adjacency List</vt:lpstr>
      <vt:lpstr>Orthogonal Representation</vt:lpstr>
      <vt:lpstr>Adjacency Multilists</vt:lpstr>
      <vt:lpstr>Adjacency Multilist Example</vt:lpstr>
      <vt:lpstr>Weighted Edges </vt:lpstr>
      <vt:lpstr>Elementary Operations </vt:lpstr>
      <vt:lpstr>Graph Traversal</vt:lpstr>
      <vt:lpstr>Depth First Search</vt:lpstr>
      <vt:lpstr>Example of DFS – dfs(0);</vt:lpstr>
      <vt:lpstr>Breadth First Search (1)</vt:lpstr>
      <vt:lpstr>Breadth First Search (2)</vt:lpstr>
      <vt:lpstr>Breadth First Search (3)</vt:lpstr>
      <vt:lpstr>Example of BFS – bfs(0);</vt:lpstr>
      <vt:lpstr>Connected Components</vt:lpstr>
      <vt:lpstr>Example of Connected Components</vt:lpstr>
      <vt:lpstr>Spanning Trees</vt:lpstr>
      <vt:lpstr>Example of DFS/BFS Spanning Trees</vt:lpstr>
      <vt:lpstr>Bi-connected Components and Articulation Points</vt:lpstr>
      <vt:lpstr>Example of Articulation Point</vt:lpstr>
      <vt:lpstr>Example of Biconnected Components</vt:lpstr>
      <vt:lpstr>Finding the Biconnected Components (1)</vt:lpstr>
      <vt:lpstr>Example of DFN and LOW</vt:lpstr>
      <vt:lpstr>Finding the Biconnected Components (2)</vt:lpstr>
      <vt:lpstr>Example of DFN and LOW</vt:lpstr>
      <vt:lpstr>Finding the Biconnected Components (1)</vt:lpstr>
      <vt:lpstr>Finding the Biconnected Components (2)</vt:lpstr>
      <vt:lpstr>Finding the Biconnected Components (3)</vt:lpstr>
      <vt:lpstr>Example of Finding Biconnected Components(1)</vt:lpstr>
      <vt:lpstr>Example of Finding Biconnected Components(2)</vt:lpstr>
      <vt:lpstr>Example of Finding Biconnected Components(3)</vt:lpstr>
      <vt:lpstr>Example of Finding Biconnected Components(4)</vt:lpstr>
      <vt:lpstr>Example of Finding Biconnected Components(5)</vt:lpstr>
      <vt:lpstr>Example of Finding Biconnected Components(6)</vt:lpstr>
      <vt:lpstr>Example of Finding Biconnected Components(7)</vt:lpstr>
      <vt:lpstr>Example of Finding Biconnected Components(8)</vt:lpstr>
      <vt:lpstr>Example of Finding Biconnected Components(9)</vt:lpstr>
      <vt:lpstr>Example of Finding Biconnected Components(10)</vt:lpstr>
      <vt:lpstr>Example of Finding Biconnected Components(11)</vt:lpstr>
      <vt:lpstr>Minimum Cost Spanning Trees</vt:lpstr>
      <vt:lpstr>Minimum Cost Spanning Tree</vt:lpstr>
      <vt:lpstr>Minimum Cost Spanning Tree Algorithms</vt:lpstr>
      <vt:lpstr>Kruskal’s Algorithm</vt:lpstr>
      <vt:lpstr>An Example of Kruskal’s Algorithm</vt:lpstr>
      <vt:lpstr>An Example of Kruskal’s Algorithm</vt:lpstr>
      <vt:lpstr>Implementation of Kruskal’s Algorithm</vt:lpstr>
      <vt:lpstr>Prim’s Algorithm</vt:lpstr>
      <vt:lpstr>An Example of Prim’s Algorithm</vt:lpstr>
      <vt:lpstr>An Example of Prim’s Algorithm</vt:lpstr>
      <vt:lpstr>Sollin’s Algorithm</vt:lpstr>
      <vt:lpstr>An Example of Sollin’s Algorithm</vt:lpstr>
      <vt:lpstr>An Example of Sollin’s Algorithm</vt:lpstr>
      <vt:lpstr>Shortest Paths and Transitive Closure</vt:lpstr>
      <vt:lpstr>Shortest Path Example</vt:lpstr>
      <vt:lpstr>Shortest Path Search Algorithms</vt:lpstr>
      <vt:lpstr>Shortest Path Observations</vt:lpstr>
      <vt:lpstr>Dijkstra’s Algorithm Basic Outline</vt:lpstr>
      <vt:lpstr>Implementation of Dijkstra’s Algorithm in C (1)</vt:lpstr>
      <vt:lpstr>Implementation of Dijkstra’s Algorithm in C (2)</vt:lpstr>
      <vt:lpstr>Implementation of Dijkstra’s Algorithm in C (3)</vt:lpstr>
      <vt:lpstr>Dijkstra’s Algorithm Example 1</vt:lpstr>
      <vt:lpstr>Dijkstra’s Algorithm Example 1 – 1st Step</vt:lpstr>
      <vt:lpstr>Dijkstra’s Algorithm Example 1 – 2nd Step</vt:lpstr>
      <vt:lpstr>Dijkstra’s Algorithm Example 1 – 3rd Step</vt:lpstr>
      <vt:lpstr>Dijkstra’s Algorithm Example 1 – 4th Step</vt:lpstr>
      <vt:lpstr>Dijkstra’s Algorithm Example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Negative Edge Cases</vt:lpstr>
      <vt:lpstr>Bellman-Ford’s algorithm: Overview</vt:lpstr>
      <vt:lpstr>Bellman-Ford Algorithm</vt:lpstr>
      <vt:lpstr>Negative Cycle Detection</vt:lpstr>
      <vt:lpstr>Example: Bellman-Ford’s algorithm (1)</vt:lpstr>
      <vt:lpstr>Example: Bellman-Ford’s algorithm (2)</vt:lpstr>
      <vt:lpstr>Example: Bellman-Ford’s algorithm (3)</vt:lpstr>
      <vt:lpstr>Example: Bellman-Ford’s algorithm (4)</vt:lpstr>
      <vt:lpstr>Example: Bellman-Ford’s algorithm (5)</vt:lpstr>
      <vt:lpstr>All Pairs Shortest Path Observations</vt:lpstr>
      <vt:lpstr>All Pairs Shortest Path (1)</vt:lpstr>
      <vt:lpstr>Floyd-Warshall Algorithm</vt:lpstr>
      <vt:lpstr> All Pairs Shortest Path (2)</vt:lpstr>
      <vt:lpstr>Implementation of the Algorithm</vt:lpstr>
      <vt:lpstr>Example of All Pairs Shortest Path (1)</vt:lpstr>
      <vt:lpstr>Example of All Pairs Shortest Path (2)</vt:lpstr>
      <vt:lpstr>Transitive Closure</vt:lpstr>
      <vt:lpstr>Example of Transitive Closure</vt:lpstr>
      <vt:lpstr>Activity Networks</vt:lpstr>
      <vt:lpstr>Activity on Vertex Networks</vt:lpstr>
      <vt:lpstr>Example of AOV (1)</vt:lpstr>
      <vt:lpstr>Example of AOV (2)</vt:lpstr>
      <vt:lpstr>Ordering in AOV</vt:lpstr>
      <vt:lpstr>Example of Ordering</vt:lpstr>
      <vt:lpstr>Topological Sort</vt:lpstr>
      <vt:lpstr>Implementation of Topological Sort (1)</vt:lpstr>
      <vt:lpstr>Implementation of Topological Sort (2)</vt:lpstr>
      <vt:lpstr>Implementation of Topological Sort (3)</vt:lpstr>
      <vt:lpstr>Implementation of Topological Sort (4)</vt:lpstr>
      <vt:lpstr>Activity On Edge (AOE) Networks</vt:lpstr>
      <vt:lpstr>Example of Activity on Edge</vt:lpstr>
      <vt:lpstr>Critical Activity</vt:lpstr>
      <vt:lpstr>Example of Critical Activity</vt:lpstr>
      <vt:lpstr>Example of Activity on Edge</vt:lpstr>
      <vt:lpstr>Calculation of Early/Late Activity Time (2)</vt:lpstr>
      <vt:lpstr>Calculation of Earliest/Latest Time (1)</vt:lpstr>
      <vt:lpstr>Implementation of Calculation of Earliest Time</vt:lpstr>
      <vt:lpstr>Example of Earliest Time Calculation (1)</vt:lpstr>
      <vt:lpstr>Example of Earliest Time Calculation (2)</vt:lpstr>
      <vt:lpstr>Example of Earliest Time Calculation (2)</vt:lpstr>
      <vt:lpstr>Implementation of Calculation of Latest Time</vt:lpstr>
      <vt:lpstr>Example of Latest Time Calculation (1)</vt:lpstr>
      <vt:lpstr>Example of Latest Time Calculation (2)</vt:lpstr>
      <vt:lpstr>Example of Latest Time Calculation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</dc:creator>
  <cp:lastModifiedBy>익준 염</cp:lastModifiedBy>
  <cp:revision>3948</cp:revision>
  <cp:lastPrinted>2013-04-16T00:01:02Z</cp:lastPrinted>
  <dcterms:created xsi:type="dcterms:W3CDTF">1601-01-01T00:00:00Z</dcterms:created>
  <dcterms:modified xsi:type="dcterms:W3CDTF">2019-11-10T00:24:04Z</dcterms:modified>
</cp:coreProperties>
</file>