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72"/>
  </p:notesMasterIdLst>
  <p:sldIdLst>
    <p:sldId id="321" r:id="rId2"/>
    <p:sldId id="358" r:id="rId3"/>
    <p:sldId id="259" r:id="rId4"/>
    <p:sldId id="261" r:id="rId5"/>
    <p:sldId id="361" r:id="rId6"/>
    <p:sldId id="305" r:id="rId7"/>
    <p:sldId id="362" r:id="rId8"/>
    <p:sldId id="293" r:id="rId9"/>
    <p:sldId id="260" r:id="rId10"/>
    <p:sldId id="262" r:id="rId11"/>
    <p:sldId id="265" r:id="rId12"/>
    <p:sldId id="263" r:id="rId13"/>
    <p:sldId id="363" r:id="rId14"/>
    <p:sldId id="288" r:id="rId15"/>
    <p:sldId id="357" r:id="rId16"/>
    <p:sldId id="339" r:id="rId17"/>
    <p:sldId id="290" r:id="rId18"/>
    <p:sldId id="291" r:id="rId19"/>
    <p:sldId id="267" r:id="rId20"/>
    <p:sldId id="266" r:id="rId21"/>
    <p:sldId id="340" r:id="rId22"/>
    <p:sldId id="344" r:id="rId23"/>
    <p:sldId id="269" r:id="rId24"/>
    <p:sldId id="342" r:id="rId25"/>
    <p:sldId id="345" r:id="rId26"/>
    <p:sldId id="270" r:id="rId27"/>
    <p:sldId id="337" r:id="rId28"/>
    <p:sldId id="285" r:id="rId29"/>
    <p:sldId id="319" r:id="rId30"/>
    <p:sldId id="311" r:id="rId31"/>
    <p:sldId id="310" r:id="rId32"/>
    <p:sldId id="296" r:id="rId33"/>
    <p:sldId id="275" r:id="rId34"/>
    <p:sldId id="359" r:id="rId35"/>
    <p:sldId id="360" r:id="rId36"/>
    <p:sldId id="276" r:id="rId37"/>
    <p:sldId id="277" r:id="rId38"/>
    <p:sldId id="278" r:id="rId39"/>
    <p:sldId id="346" r:id="rId40"/>
    <p:sldId id="279" r:id="rId41"/>
    <p:sldId id="294" r:id="rId42"/>
    <p:sldId id="282" r:id="rId43"/>
    <p:sldId id="327" r:id="rId44"/>
    <p:sldId id="283" r:id="rId45"/>
    <p:sldId id="353" r:id="rId46"/>
    <p:sldId id="299" r:id="rId47"/>
    <p:sldId id="347" r:id="rId48"/>
    <p:sldId id="300" r:id="rId49"/>
    <p:sldId id="303" r:id="rId50"/>
    <p:sldId id="323" r:id="rId51"/>
    <p:sldId id="351" r:id="rId52"/>
    <p:sldId id="324" r:id="rId53"/>
    <p:sldId id="325" r:id="rId54"/>
    <p:sldId id="352" r:id="rId55"/>
    <p:sldId id="326" r:id="rId56"/>
    <p:sldId id="354" r:id="rId57"/>
    <p:sldId id="355" r:id="rId58"/>
    <p:sldId id="329" r:id="rId59"/>
    <p:sldId id="328" r:id="rId60"/>
    <p:sldId id="330" r:id="rId61"/>
    <p:sldId id="348" r:id="rId62"/>
    <p:sldId id="349" r:id="rId63"/>
    <p:sldId id="331" r:id="rId64"/>
    <p:sldId id="332" r:id="rId65"/>
    <p:sldId id="333" r:id="rId66"/>
    <p:sldId id="350" r:id="rId67"/>
    <p:sldId id="334" r:id="rId68"/>
    <p:sldId id="356" r:id="rId69"/>
    <p:sldId id="335" r:id="rId70"/>
    <p:sldId id="336" r:id="rId71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B9"/>
    <a:srgbClr val="FFFFFF"/>
    <a:srgbClr val="0066FF"/>
    <a:srgbClr val="FF0066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1" autoAdjust="0"/>
  </p:normalViewPr>
  <p:slideViewPr>
    <p:cSldViewPr>
      <p:cViewPr varScale="1">
        <p:scale>
          <a:sx n="139" d="100"/>
          <a:sy n="139" d="100"/>
        </p:scale>
        <p:origin x="3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6.xml"/><Relationship Id="rId2" Type="http://schemas.openxmlformats.org/officeDocument/2006/relationships/slide" Target="slides/slide21.xml"/><Relationship Id="rId1" Type="http://schemas.openxmlformats.org/officeDocument/2006/relationships/slide" Target="slides/slide20.xml"/><Relationship Id="rId4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0EDD10-D32E-462A-9B66-7B28DEE5975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598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99890B-75FE-4C19-8EE6-0D7B04665499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6532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A13F09-D769-44D8-BAE1-115B5B65B163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9657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85750"/>
            <a:ext cx="20066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85750"/>
            <a:ext cx="5867400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D2939F-DBA8-4F91-8657-64F1EE8C32B8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0717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5521569"/>
          </a:xfrm>
        </p:spPr>
        <p:txBody>
          <a:bodyPr/>
          <a:lstStyle>
            <a:lvl1pPr latinLnBrk="0">
              <a:buNone/>
              <a:defRPr sz="2400">
                <a:solidFill>
                  <a:schemeClr val="accent6"/>
                </a:solidFill>
                <a:latin typeface="Consolas" pitchFamily="49" charset="0"/>
              </a:defRPr>
            </a:lvl1pPr>
            <a:lvl2pPr marL="0" latinLnBrk="0">
              <a:buSzPct val="80000"/>
              <a:buFont typeface="Wingdings" pitchFamily="2" charset="2"/>
              <a:buChar char="l"/>
              <a:defRPr sz="2000">
                <a:latin typeface="Consolas" pitchFamily="49" charset="0"/>
              </a:defRPr>
            </a:lvl2pPr>
            <a:lvl3pPr marL="536400" indent="-342900" latinLnBrk="0">
              <a:buSzPct val="80000"/>
              <a:buFont typeface="Wingdings 2" pitchFamily="18" charset="2"/>
              <a:buChar char=""/>
              <a:defRPr sz="1800">
                <a:latin typeface="Consolas" pitchFamily="49" charset="0"/>
              </a:defRPr>
            </a:lvl3pPr>
            <a:lvl4pPr marL="1714500" indent="-342900" latinLnBrk="0">
              <a:buFont typeface="+mj-lt"/>
              <a:buNone/>
              <a:defRPr sz="1600">
                <a:latin typeface="Consolas" pitchFamily="49" charset="0"/>
              </a:defRPr>
            </a:lvl4pPr>
            <a:lvl5pPr marL="2171700" indent="-342900" latinLnBrk="0">
              <a:buFont typeface="+mj-lt"/>
              <a:buNone/>
              <a:defRPr sz="1600">
                <a:latin typeface="Consolas" pitchFamily="49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BF1F42-26CA-4628-999C-AAB22D57B84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0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47B85C-1E09-4155-ACA5-E329AFCD97A5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3937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90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13A156-926A-4047-9186-7D395FB15340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88155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2A2FA8-C069-4D6F-B995-9244684FEE80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08364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C03966-E753-4874-846A-2B426AF644A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32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CA3A1A-A832-4187-9646-939F165D39EE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6185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616A8A-A023-486B-9215-698578DE70FF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4105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7ADD8-E9CB-482E-A157-D2927C99467F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2578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9650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381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ourier New" pitchFamily="49" charset="0"/>
              </a:defRPr>
            </a:lvl1pPr>
          </a:lstStyle>
          <a:p>
            <a:fld id="{EA81D430-DE65-4B48-90E5-050C0F91E8A9}" type="slidenum">
              <a:rPr lang="ko-KR" altLang="en-US" smtClean="0"/>
              <a:pPr/>
              <a:t>‹#›</a:t>
            </a:fld>
            <a:r>
              <a:rPr lang="en-US" altLang="ko-KR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2835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81000" indent="-381000" algn="l" rtl="0" eaLnBrk="1" fontAlgn="base" latinLnBrk="1" hangingPunct="1">
        <a:spcBef>
          <a:spcPct val="20000"/>
        </a:spcBef>
        <a:spcAft>
          <a:spcPct val="0"/>
        </a:spcAft>
        <a:buAutoNum type="arabicPeriod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latinLnBrk="1" hangingPunct="1">
        <a:spcBef>
          <a:spcPct val="20000"/>
        </a:spcBef>
        <a:spcAft>
          <a:spcPct val="0"/>
        </a:spcAft>
        <a:buAutoNum type="arabicParenR"/>
        <a:defRPr kumimoji="1">
          <a:solidFill>
            <a:schemeClr val="tx1"/>
          </a:solidFill>
          <a:latin typeface="+mn-lt"/>
          <a:ea typeface="+mn-ea"/>
        </a:defRPr>
      </a:lvl2pPr>
      <a:lvl3pPr marL="1219200" indent="-304800" algn="l" rtl="0" eaLnBrk="1" fontAlgn="base" latinLnBrk="1" hangingPunct="1">
        <a:spcBef>
          <a:spcPct val="20000"/>
        </a:spcBef>
        <a:spcAft>
          <a:spcPct val="0"/>
        </a:spcAft>
        <a:buAutoNum type="circleNumDbPlain"/>
        <a:defRPr kumimoji="1" sz="1600">
          <a:solidFill>
            <a:schemeClr val="tx1"/>
          </a:solidFill>
          <a:latin typeface="+mn-lt"/>
          <a:ea typeface="+mn-ea"/>
        </a:defRPr>
      </a:lvl3pPr>
      <a:lvl4pPr marL="1638300" indent="-2667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955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527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Sorting</a:t>
            </a:r>
            <a:endParaRPr lang="ko-KR" altLang="en-US" sz="32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Insertion Sort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For each </a:t>
            </a:r>
            <a:r>
              <a:rPr lang="en-US" altLang="ko-KR" sz="2000" i="1" dirty="0">
                <a:latin typeface="Times New Roman" pitchFamily="18" charset="0"/>
              </a:rPr>
              <a:t>j </a:t>
            </a:r>
            <a:r>
              <a:rPr lang="en-US" altLang="ko-KR" sz="2000" dirty="0"/>
              <a:t>between 1 and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-1, insert </a:t>
            </a:r>
            <a:r>
              <a:rPr lang="en-US" altLang="ko-KR" sz="2000" dirty="0">
                <a:latin typeface="Times New Roman" pitchFamily="18" charset="0"/>
              </a:rPr>
              <a:t>list[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>
                <a:latin typeface="Times New Roman" pitchFamily="18" charset="0"/>
              </a:rPr>
              <a:t>]</a:t>
            </a:r>
            <a:r>
              <a:rPr lang="en-US" altLang="ko-KR" sz="2000" dirty="0"/>
              <a:t> into already sorted </a:t>
            </a:r>
            <a:r>
              <a:rPr lang="en-US" altLang="ko-KR" sz="2000" dirty="0" err="1"/>
              <a:t>subfile</a:t>
            </a:r>
            <a:r>
              <a:rPr lang="en-US" altLang="ko-KR" sz="2000" dirty="0"/>
              <a:t> </a:t>
            </a:r>
            <a:r>
              <a:rPr lang="en-US" altLang="ko-KR" sz="2000" dirty="0">
                <a:latin typeface="Times New Roman" pitchFamily="18" charset="0"/>
              </a:rPr>
              <a:t>list[0]</a:t>
            </a:r>
            <a:r>
              <a:rPr lang="en-US" altLang="ko-KR" sz="2000" dirty="0"/>
              <a:t> ,…, </a:t>
            </a:r>
            <a:r>
              <a:rPr lang="en-US" altLang="ko-KR" sz="2000" dirty="0">
                <a:latin typeface="Times New Roman" pitchFamily="18" charset="0"/>
              </a:rPr>
              <a:t>list[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>
                <a:latin typeface="Times New Roman" pitchFamily="18" charset="0"/>
              </a:rPr>
              <a:t>-1]</a:t>
            </a:r>
          </a:p>
          <a:p>
            <a:pPr lvl="1"/>
            <a:r>
              <a:rPr lang="en-US" altLang="ko-KR" sz="1800" dirty="0"/>
              <a:t>Move all keys </a:t>
            </a:r>
            <a:r>
              <a:rPr lang="en-US" altLang="ko-KR" sz="1800" dirty="0">
                <a:latin typeface="Courier New" pitchFamily="49" charset="0"/>
              </a:rPr>
              <a:t>&gt;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list[</a:t>
            </a:r>
            <a:r>
              <a:rPr lang="en-US" altLang="ko-KR" sz="1800" i="1" dirty="0">
                <a:latin typeface="Times New Roman" pitchFamily="18" charset="0"/>
              </a:rPr>
              <a:t>j</a:t>
            </a:r>
            <a:r>
              <a:rPr lang="en-US" altLang="ko-KR" sz="1800" dirty="0">
                <a:latin typeface="Times New Roman" pitchFamily="18" charset="0"/>
              </a:rPr>
              <a:t>]</a:t>
            </a:r>
            <a:r>
              <a:rPr lang="en-US" altLang="ko-KR" sz="1800" dirty="0"/>
              <a:t> to the right</a:t>
            </a:r>
          </a:p>
          <a:p>
            <a:pPr lvl="1"/>
            <a:r>
              <a:rPr lang="en-US" altLang="ko-KR" sz="1800" dirty="0"/>
              <a:t>Time complexity</a:t>
            </a:r>
          </a:p>
          <a:p>
            <a:pPr lvl="2"/>
            <a:r>
              <a:rPr lang="en-US" altLang="ko-KR" sz="1600" dirty="0"/>
              <a:t>best case: O(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worst case: O(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i="1" baseline="30000" dirty="0">
                <a:latin typeface="Times New Roman" pitchFamily="18" charset="0"/>
              </a:rPr>
              <a:t>2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800" dirty="0"/>
              <a:t>It does little work if the list is nearly sorted</a:t>
            </a:r>
          </a:p>
          <a:p>
            <a:r>
              <a:rPr lang="en-US" altLang="ko-KR" sz="2000" dirty="0"/>
              <a:t>Left out of order (LOO)</a:t>
            </a:r>
          </a:p>
          <a:p>
            <a:pPr lvl="1"/>
            <a:r>
              <a:rPr lang="en-US" altLang="ko-KR" sz="1800" dirty="0"/>
              <a:t> </a:t>
            </a:r>
            <a:r>
              <a:rPr lang="en-US" altLang="ko-KR" sz="1800" i="1" dirty="0" err="1">
                <a:latin typeface="Times New Roman" pitchFamily="18" charset="0"/>
              </a:rPr>
              <a:t>R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is LOO </a:t>
            </a:r>
            <a:r>
              <a:rPr lang="en-US" altLang="ko-KR" sz="1800" dirty="0" err="1"/>
              <a:t>iff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800" dirty="0"/>
              <a:t>The insertion step is executed only for those records that are LOO</a:t>
            </a:r>
          </a:p>
          <a:p>
            <a:pPr lvl="1"/>
            <a:r>
              <a:rPr lang="en-US" altLang="ko-KR" sz="1800" dirty="0"/>
              <a:t>If number of LOOs = </a:t>
            </a:r>
            <a:r>
              <a:rPr lang="en-US" altLang="ko-KR" sz="1800" i="1" dirty="0">
                <a:latin typeface="Times New Roman" pitchFamily="18" charset="0"/>
              </a:rPr>
              <a:t>k</a:t>
            </a:r>
            <a:r>
              <a:rPr lang="en-US" altLang="ko-KR" sz="1800" dirty="0"/>
              <a:t>,</a:t>
            </a:r>
          </a:p>
          <a:p>
            <a:pPr lvl="2"/>
            <a:r>
              <a:rPr lang="en-US" altLang="ko-KR" sz="1600" dirty="0"/>
              <a:t>Computing time: O((</a:t>
            </a:r>
            <a:r>
              <a:rPr lang="en-US" altLang="ko-KR" sz="1600" i="1" dirty="0">
                <a:latin typeface="Times New Roman" pitchFamily="18" charset="0"/>
              </a:rPr>
              <a:t>k</a:t>
            </a:r>
            <a:r>
              <a:rPr lang="en-US" altLang="ko-KR" sz="1600" dirty="0"/>
              <a:t>+1)·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Worst case time : O(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29038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715046"/>
              </p:ext>
            </p:extLst>
          </p:nvPr>
        </p:nvGraphicFramePr>
        <p:xfrm>
          <a:off x="3038475" y="3344863"/>
          <a:ext cx="2052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" name="수식" r:id="rId3" imgW="1206360" imgH="241200" progId="Equation.3">
                  <p:embed/>
                </p:oleObj>
              </mc:Choice>
              <mc:Fallback>
                <p:oleObj name="수식" r:id="rId3" imgW="12063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344863"/>
                        <a:ext cx="2052638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Codes for Insertion Sort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insert(element e, element a[],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a[0] = e;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e.key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a[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].key) {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a[i+1] = a[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a[i+1] = e;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(element a[],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for(j = 2; j &lt;= n; j++) {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element temp = a[j];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insert(temp, a, j-1);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atinLnBrk="1">
              <a:spcBef>
                <a:spcPct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</a:t>
            </a:r>
            <a:r>
              <a:rPr lang="ko-KR" altLang="en-US" dirty="0"/>
              <a:t> </a:t>
            </a:r>
            <a:r>
              <a:rPr lang="en-US" altLang="ko-KR" dirty="0"/>
              <a:t>Sort Example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26400" cy="165735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ko-KR" sz="2400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 = 5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input sequence: (26, 5, 37, 1, 19)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LOOs =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,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,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,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5</a:t>
            </a:r>
            <a:endParaRPr lang="en-US" altLang="ko-KR" sz="2400" baseline="-25000" dirty="0">
              <a:solidFill>
                <a:srgbClr val="000000"/>
              </a:solidFill>
              <a:ea typeface="바탕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992497" y="28326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2684647" y="283261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3237097" y="28326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878027" y="283261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77487"/>
              </p:ext>
            </p:extLst>
          </p:nvPr>
        </p:nvGraphicFramePr>
        <p:xfrm>
          <a:off x="1285813" y="2400563"/>
          <a:ext cx="35742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3237092" y="33823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64" name="Rectangle 41"/>
          <p:cNvSpPr>
            <a:spLocks noChangeArrowheads="1"/>
          </p:cNvSpPr>
          <p:nvPr/>
        </p:nvSpPr>
        <p:spPr bwMode="auto">
          <a:xfrm>
            <a:off x="3878022" y="338237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44877"/>
              </p:ext>
            </p:extLst>
          </p:nvPr>
        </p:nvGraphicFramePr>
        <p:xfrm>
          <a:off x="1285814" y="3350838"/>
          <a:ext cx="35742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074865" y="2583890"/>
            <a:ext cx="4176464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(element a[], </a:t>
            </a:r>
          </a:p>
          <a:p>
            <a:pPr algn="l"/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for(j = 2; j &lt;= n; j++) {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     element temp = a[j];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     insert(temp, a, j-1);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5654" y="33515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j=2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28892"/>
              </p:ext>
            </p:extLst>
          </p:nvPr>
        </p:nvGraphicFramePr>
        <p:xfrm>
          <a:off x="1259712" y="3917610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Rectangle 23"/>
          <p:cNvSpPr>
            <a:spLocks noChangeArrowheads="1"/>
          </p:cNvSpPr>
          <p:nvPr/>
        </p:nvSpPr>
        <p:spPr bwMode="auto">
          <a:xfrm>
            <a:off x="1405204" y="394914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9552" y="39183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j=3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7027"/>
              </p:ext>
            </p:extLst>
          </p:nvPr>
        </p:nvGraphicFramePr>
        <p:xfrm>
          <a:off x="1259712" y="4498320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1475736" y="452985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552" y="44990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j=4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60924"/>
              </p:ext>
            </p:extLst>
          </p:nvPr>
        </p:nvGraphicFramePr>
        <p:xfrm>
          <a:off x="1259712" y="5074384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1405204" y="51059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19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9552" y="50751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j=5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35658" y="2771056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346451" y="3337942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355976" y="3933056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321230" y="4469050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2653886" y="33823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2063029" y="338237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1501838" y="338237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2627784" y="394914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2036927" y="394914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auto">
          <a:xfrm>
            <a:off x="3210990" y="394914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3851920" y="394914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3255567" y="45298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2664710" y="452985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3838773" y="45298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2051720" y="452985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3850681" y="51059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0" name="Rectangle 23"/>
          <p:cNvSpPr>
            <a:spLocks noChangeArrowheads="1"/>
          </p:cNvSpPr>
          <p:nvPr/>
        </p:nvSpPr>
        <p:spPr bwMode="auto">
          <a:xfrm>
            <a:off x="2664710" y="51059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2051720" y="51059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118657" y="5059749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4433887" y="51059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  <p:bldP spid="44" grpId="0"/>
      <p:bldP spid="63" grpId="0"/>
      <p:bldP spid="64" grpId="0"/>
      <p:bldP spid="80" grpId="0"/>
      <p:bldP spid="87" grpId="0"/>
      <p:bldP spid="94" grpId="0"/>
      <p:bldP spid="61" grpId="0"/>
      <p:bldP spid="62" grpId="0"/>
      <p:bldP spid="72" grpId="0"/>
      <p:bldP spid="75" grpId="0"/>
      <p:bldP spid="76" grpId="0"/>
      <p:bldP spid="77" grpId="0"/>
      <p:bldP spid="78" grpId="0"/>
      <p:bldP spid="82" grpId="0"/>
      <p:bldP spid="83" grpId="0"/>
      <p:bldP spid="84" grpId="0"/>
      <p:bldP spid="85" grpId="0"/>
      <p:bldP spid="89" grpId="0"/>
      <p:bldP spid="90" grpId="0"/>
      <p:bldP spid="92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72918"/>
              </p:ext>
            </p:extLst>
          </p:nvPr>
        </p:nvGraphicFramePr>
        <p:xfrm>
          <a:off x="1285814" y="3350838"/>
          <a:ext cx="35742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55539"/>
              </p:ext>
            </p:extLst>
          </p:nvPr>
        </p:nvGraphicFramePr>
        <p:xfrm>
          <a:off x="1259712" y="3917610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75353"/>
              </p:ext>
            </p:extLst>
          </p:nvPr>
        </p:nvGraphicFramePr>
        <p:xfrm>
          <a:off x="1259712" y="4498320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3653"/>
              </p:ext>
            </p:extLst>
          </p:nvPr>
        </p:nvGraphicFramePr>
        <p:xfrm>
          <a:off x="1259712" y="5074384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48074"/>
              </p:ext>
            </p:extLst>
          </p:nvPr>
        </p:nvGraphicFramePr>
        <p:xfrm>
          <a:off x="1285813" y="2400563"/>
          <a:ext cx="35742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</a:t>
            </a:r>
            <a:r>
              <a:rPr lang="ko-KR" altLang="en-US" dirty="0"/>
              <a:t> </a:t>
            </a:r>
            <a:r>
              <a:rPr lang="en-US" altLang="ko-KR" dirty="0"/>
              <a:t>Sort Example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26400" cy="165735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ko-KR" sz="2400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 = 5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input sequence: (37, 26, 19, 5, 1)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LOOs =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,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,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cs typeface="Arial" charset="0"/>
              </a:rPr>
              <a:t>, R</a:t>
            </a:r>
            <a:r>
              <a:rPr lang="en-US" altLang="ko-KR" sz="2400" baseline="-25000" dirty="0">
                <a:solidFill>
                  <a:srgbClr val="000000"/>
                </a:solidFill>
                <a:cs typeface="Arial" charset="0"/>
              </a:rPr>
              <a:t>5</a:t>
            </a:r>
            <a:endParaRPr lang="en-US" altLang="ko-KR" sz="2400" baseline="-25000" dirty="0">
              <a:solidFill>
                <a:srgbClr val="000000"/>
              </a:solidFill>
              <a:ea typeface="바탕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992497" y="28326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2614115" y="28326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3237097" y="28326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878027" y="283261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3237092" y="33823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64" name="Rectangle 41"/>
          <p:cNvSpPr>
            <a:spLocks noChangeArrowheads="1"/>
          </p:cNvSpPr>
          <p:nvPr/>
        </p:nvSpPr>
        <p:spPr bwMode="auto">
          <a:xfrm>
            <a:off x="3878022" y="338237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74865" y="2583890"/>
            <a:ext cx="4176464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(element a[], </a:t>
            </a:r>
          </a:p>
          <a:p>
            <a:pPr algn="l"/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for(j = 2; j &lt;= n; j++) {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     element temp = a[j];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     insert(temp, a, j-1);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5654" y="33515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j=2</a:t>
            </a:r>
          </a:p>
        </p:txBody>
      </p:sp>
      <p:sp>
        <p:nvSpPr>
          <p:cNvPr id="80" name="Rectangle 23"/>
          <p:cNvSpPr>
            <a:spLocks noChangeArrowheads="1"/>
          </p:cNvSpPr>
          <p:nvPr/>
        </p:nvSpPr>
        <p:spPr bwMode="auto">
          <a:xfrm>
            <a:off x="1405204" y="394914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19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9552" y="39183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j=3</a:t>
            </a: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1475736" y="452985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552" y="44990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j=4</a:t>
            </a:r>
          </a:p>
        </p:txBody>
      </p:sp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1475736" y="51059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9552" y="50751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j=5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406190" y="277105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416983" y="333794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426508" y="393305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391762" y="446905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2653886" y="33823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1992497" y="33823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1431306" y="33823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26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2627784" y="394914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1966395" y="394914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auto">
          <a:xfrm>
            <a:off x="3210990" y="394914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3851920" y="394914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3255567" y="45298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2594178" y="45298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3838773" y="45298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2051720" y="452985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3850681" y="51059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0" name="Rectangle 23"/>
          <p:cNvSpPr>
            <a:spLocks noChangeArrowheads="1"/>
          </p:cNvSpPr>
          <p:nvPr/>
        </p:nvSpPr>
        <p:spPr bwMode="auto">
          <a:xfrm>
            <a:off x="2664710" y="51059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2051720" y="51059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118657" y="5059749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4433887" y="51059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  <p:bldP spid="44" grpId="0"/>
      <p:bldP spid="63" grpId="0"/>
      <p:bldP spid="64" grpId="0"/>
      <p:bldP spid="80" grpId="0"/>
      <p:bldP spid="87" grpId="0"/>
      <p:bldP spid="94" grpId="0"/>
      <p:bldP spid="61" grpId="0"/>
      <p:bldP spid="62" grpId="0"/>
      <p:bldP spid="72" grpId="0"/>
      <p:bldP spid="75" grpId="0"/>
      <p:bldP spid="76" grpId="0"/>
      <p:bldP spid="77" grpId="0"/>
      <p:bldP spid="78" grpId="0"/>
      <p:bldP spid="82" grpId="0"/>
      <p:bldP spid="83" grpId="0"/>
      <p:bldP spid="84" grpId="0"/>
      <p:bldP spid="85" grpId="0"/>
      <p:bldP spid="89" grpId="0"/>
      <p:bldP spid="90" grpId="0"/>
      <p:bldP spid="92" grpId="0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9163"/>
            <a:ext cx="8026400" cy="5357812"/>
          </a:xfrm>
        </p:spPr>
        <p:txBody>
          <a:bodyPr/>
          <a:lstStyle/>
          <a:p>
            <a:r>
              <a:rPr lang="en-US" altLang="ko-KR" sz="2000" dirty="0"/>
              <a:t>The simplest way sort an array of objects</a:t>
            </a:r>
          </a:p>
          <a:p>
            <a:r>
              <a:rPr lang="en-US" altLang="ko-KR" sz="2000" dirty="0"/>
              <a:t>The basic idea </a:t>
            </a:r>
          </a:p>
          <a:p>
            <a:pPr lvl="1"/>
            <a:r>
              <a:rPr lang="en-US" altLang="ko-KR" sz="1800" dirty="0"/>
              <a:t>To compare two </a:t>
            </a:r>
            <a:r>
              <a:rPr lang="en-US" altLang="ko-KR" sz="1800" b="1" dirty="0"/>
              <a:t>neighboring</a:t>
            </a:r>
            <a:r>
              <a:rPr lang="en-US" altLang="ko-KR" sz="1800" dirty="0"/>
              <a:t> objects</a:t>
            </a:r>
          </a:p>
          <a:p>
            <a:pPr lvl="1"/>
            <a:r>
              <a:rPr lang="en-US" altLang="ko-KR" sz="1800" dirty="0"/>
              <a:t>To swap them if they are in the wrong order. </a:t>
            </a:r>
          </a:p>
          <a:p>
            <a:r>
              <a:rPr lang="en-US" altLang="ko-KR" sz="2000" dirty="0"/>
              <a:t>Codes for bubble sort</a:t>
            </a:r>
          </a:p>
          <a:p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11559" y="2708920"/>
            <a:ext cx="786923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</a:rPr>
              <a:t>void 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</a:rPr>
              <a:t>bubbleSort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</a:rPr>
              <a:t> (element a[],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</a:rPr>
              <a:t> n)</a:t>
            </a:r>
            <a:endParaRPr lang="en-US" altLang="ko-KR" b="1" dirty="0">
              <a:latin typeface="Courier New" pitchFamily="49" charset="0"/>
            </a:endParaRP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</a:rPr>
              <a:t>  {</a:t>
            </a:r>
            <a:r>
              <a:rPr lang="en-US" altLang="ko-KR" b="1" dirty="0"/>
              <a:t> </a:t>
            </a:r>
          </a:p>
          <a:p>
            <a:pPr algn="l"/>
            <a:r>
              <a:rPr lang="en-US" altLang="ko-KR" b="1" dirty="0"/>
              <a:t>	</a:t>
            </a:r>
            <a:r>
              <a:rPr lang="en-US" altLang="ko-KR" b="1" dirty="0">
                <a:latin typeface="Courier New" pitchFamily="49" charset="0"/>
              </a:rPr>
              <a:t>element </a:t>
            </a:r>
            <a:r>
              <a:rPr lang="en-US" altLang="ko-KR" b="1" dirty="0" err="1">
                <a:latin typeface="Courier New" pitchFamily="49" charset="0"/>
              </a:rPr>
              <a:t>tmp</a:t>
            </a:r>
            <a:r>
              <a:rPr lang="en-US" altLang="ko-KR" b="1" dirty="0">
                <a:latin typeface="Courier New" pitchFamily="49" charset="0"/>
              </a:rPr>
              <a:t>; </a:t>
            </a:r>
            <a:r>
              <a:rPr lang="en-US" altLang="ko-KR" b="1" dirty="0" err="1">
                <a:latin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</a:rPr>
              <a:t>, j;</a:t>
            </a:r>
          </a:p>
          <a:p>
            <a:pPr algn="l"/>
            <a:r>
              <a:rPr lang="en-US" altLang="ko-KR" b="1" dirty="0"/>
              <a:t>	</a:t>
            </a:r>
            <a:r>
              <a:rPr lang="en-US" altLang="ko-KR" b="1" dirty="0">
                <a:latin typeface="Courier New" pitchFamily="49" charset="0"/>
              </a:rPr>
              <a:t>for (</a:t>
            </a:r>
            <a:r>
              <a:rPr lang="en-US" altLang="ko-KR" b="1" dirty="0" err="1">
                <a:latin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</a:rPr>
              <a:t>=0; </a:t>
            </a:r>
            <a:r>
              <a:rPr lang="en-US" altLang="ko-KR" b="1" dirty="0" err="1">
                <a:latin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</a:rPr>
              <a:t>&lt;n-1; </a:t>
            </a:r>
            <a:r>
              <a:rPr lang="en-US" altLang="ko-KR" b="1" dirty="0" err="1">
                <a:latin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</a:rPr>
              <a:t>++) { </a:t>
            </a:r>
          </a:p>
          <a:p>
            <a:pPr lvl="1" algn="l"/>
            <a:r>
              <a:rPr lang="en-US" altLang="ko-KR" b="1" dirty="0">
                <a:latin typeface="Courier New" pitchFamily="49" charset="0"/>
              </a:rPr>
              <a:t>      for (j=0; j&lt;n-1-i; j++) </a:t>
            </a:r>
          </a:p>
          <a:p>
            <a:pPr lvl="1" algn="l"/>
            <a:r>
              <a:rPr lang="en-US" altLang="ko-KR" b="1" dirty="0">
                <a:latin typeface="Courier New" pitchFamily="49" charset="0"/>
              </a:rPr>
              <a:t>	     if (a[j+1] &lt; a[j]) { </a:t>
            </a:r>
          </a:p>
          <a:p>
            <a:pPr lvl="1" algn="l"/>
            <a:r>
              <a:rPr lang="en-US" altLang="ko-KR" b="1" dirty="0">
                <a:latin typeface="Courier New" pitchFamily="49" charset="0"/>
              </a:rPr>
              <a:t>	         </a:t>
            </a:r>
            <a:r>
              <a:rPr lang="en-US" altLang="ko-KR" b="1" dirty="0" err="1">
                <a:latin typeface="Courier New" pitchFamily="49" charset="0"/>
              </a:rPr>
              <a:t>tmp</a:t>
            </a:r>
            <a:r>
              <a:rPr lang="en-US" altLang="ko-KR" b="1" dirty="0">
                <a:latin typeface="Courier New" pitchFamily="49" charset="0"/>
              </a:rPr>
              <a:t> = a[j]; </a:t>
            </a:r>
          </a:p>
          <a:p>
            <a:pPr lvl="1" algn="l"/>
            <a:r>
              <a:rPr lang="en-US" altLang="ko-KR" b="1" dirty="0">
                <a:latin typeface="Courier New" pitchFamily="49" charset="0"/>
              </a:rPr>
              <a:t>	         a[j] = a[j+1]; a[j+1] = </a:t>
            </a:r>
            <a:r>
              <a:rPr lang="en-US" altLang="ko-KR" b="1" dirty="0" err="1">
                <a:latin typeface="Courier New" pitchFamily="49" charset="0"/>
              </a:rPr>
              <a:t>tmp</a:t>
            </a:r>
            <a:r>
              <a:rPr lang="en-US" altLang="ko-KR" b="1" dirty="0">
                <a:latin typeface="Courier New" pitchFamily="49" charset="0"/>
              </a:rPr>
              <a:t>; </a:t>
            </a:r>
          </a:p>
          <a:p>
            <a:pPr lvl="1" algn="l"/>
            <a:r>
              <a:rPr lang="en-US" altLang="ko-KR" b="1" dirty="0">
                <a:latin typeface="Courier New" pitchFamily="49" charset="0"/>
              </a:rPr>
              <a:t>      } </a:t>
            </a:r>
          </a:p>
          <a:p>
            <a:pPr lvl="1" algn="l"/>
            <a:r>
              <a:rPr lang="en-US" altLang="ko-KR" b="1" dirty="0">
                <a:latin typeface="Courier New" pitchFamily="49" charset="0"/>
              </a:rPr>
              <a:t>    }</a:t>
            </a:r>
          </a:p>
          <a:p>
            <a:pPr lvl="1" algn="l"/>
            <a:r>
              <a:rPr lang="en-US" altLang="ko-KR" b="1" dirty="0">
                <a:latin typeface="Courier New" pitchFamily="49" charset="0"/>
              </a:rPr>
              <a:t>} </a:t>
            </a:r>
            <a:endParaRPr lang="ko-KR" alt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Bubble Sort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72608"/>
              </p:ext>
            </p:extLst>
          </p:nvPr>
        </p:nvGraphicFramePr>
        <p:xfrm>
          <a:off x="3779912" y="1034827"/>
          <a:ext cx="338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3938355" y="1472972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23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4469980" y="1472972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78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5001605" y="1472972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45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5666074" y="1472972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8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63848" y="142680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640080" y="142680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36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763688" y="139486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Original list</a:t>
            </a:r>
          </a:p>
        </p:txBody>
      </p:sp>
      <p:cxnSp>
        <p:nvCxnSpPr>
          <p:cNvPr id="73" name="직선 화살표 연결선 72"/>
          <p:cNvCxnSpPr/>
          <p:nvPr/>
        </p:nvCxnSpPr>
        <p:spPr bwMode="auto">
          <a:xfrm>
            <a:off x="3851920" y="1939573"/>
            <a:ext cx="32405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09831"/>
              </p:ext>
            </p:extLst>
          </p:nvPr>
        </p:nvGraphicFramePr>
        <p:xfrm>
          <a:off x="3779910" y="2301121"/>
          <a:ext cx="3384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3938353" y="2337068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23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4469978" y="2337068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45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auto">
          <a:xfrm>
            <a:off x="5064921" y="2337068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8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5602754" y="2337068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32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63846" y="229090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36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640078" y="229090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78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7007" y="2258963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After pass 1</a:t>
            </a:r>
          </a:p>
        </p:txBody>
      </p:sp>
      <p:cxnSp>
        <p:nvCxnSpPr>
          <p:cNvPr id="82" name="직선 화살표 연결선 81"/>
          <p:cNvCxnSpPr/>
          <p:nvPr/>
        </p:nvCxnSpPr>
        <p:spPr bwMode="auto">
          <a:xfrm>
            <a:off x="3779912" y="2826459"/>
            <a:ext cx="2736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965634" y="1802532"/>
            <a:ext cx="101309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unsorted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691336" y="2687960"/>
            <a:ext cx="101309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unsorted</a:t>
            </a: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27543"/>
              </p:ext>
            </p:extLst>
          </p:nvPr>
        </p:nvGraphicFramePr>
        <p:xfrm>
          <a:off x="3779994" y="3339083"/>
          <a:ext cx="3384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Rectangle 32"/>
          <p:cNvSpPr>
            <a:spLocks noChangeArrowheads="1"/>
          </p:cNvSpPr>
          <p:nvPr/>
        </p:nvSpPr>
        <p:spPr bwMode="auto">
          <a:xfrm>
            <a:off x="5001687" y="3375030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32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7" name="Rectangle 41"/>
          <p:cNvSpPr>
            <a:spLocks noChangeArrowheads="1"/>
          </p:cNvSpPr>
          <p:nvPr/>
        </p:nvSpPr>
        <p:spPr bwMode="auto">
          <a:xfrm>
            <a:off x="5602838" y="3375030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36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063930" y="332886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45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640162" y="332886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78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27091" y="3296925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After pass 2</a:t>
            </a:r>
          </a:p>
        </p:txBody>
      </p:sp>
      <p:cxnSp>
        <p:nvCxnSpPr>
          <p:cNvPr id="91" name="직선 화살표 연결선 90"/>
          <p:cNvCxnSpPr/>
          <p:nvPr/>
        </p:nvCxnSpPr>
        <p:spPr bwMode="auto">
          <a:xfrm>
            <a:off x="3779910" y="4724600"/>
            <a:ext cx="17120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6184"/>
              </p:ext>
            </p:extLst>
          </p:nvPr>
        </p:nvGraphicFramePr>
        <p:xfrm>
          <a:off x="3788599" y="4217129"/>
          <a:ext cx="3384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5611443" y="4253076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36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72535" y="420690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45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6648767" y="420690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78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53051" y="4227649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After pass 3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96929"/>
              </p:ext>
            </p:extLst>
          </p:nvPr>
        </p:nvGraphicFramePr>
        <p:xfrm>
          <a:off x="3788599" y="5116641"/>
          <a:ext cx="3384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14"/>
          <p:cNvSpPr>
            <a:spLocks noChangeArrowheads="1"/>
          </p:cNvSpPr>
          <p:nvPr/>
        </p:nvSpPr>
        <p:spPr bwMode="auto">
          <a:xfrm>
            <a:off x="4010360" y="5152588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8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4478667" y="5152588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23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0" name="Rectangle 32"/>
          <p:cNvSpPr>
            <a:spLocks noChangeArrowheads="1"/>
          </p:cNvSpPr>
          <p:nvPr/>
        </p:nvSpPr>
        <p:spPr bwMode="auto">
          <a:xfrm>
            <a:off x="5010292" y="5152588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32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1" name="Rectangle 41"/>
          <p:cNvSpPr>
            <a:spLocks noChangeArrowheads="1"/>
          </p:cNvSpPr>
          <p:nvPr/>
        </p:nvSpPr>
        <p:spPr bwMode="auto">
          <a:xfrm>
            <a:off x="5611443" y="5152588"/>
            <a:ext cx="253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</a:rPr>
              <a:t>36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072535" y="51064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56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648767" y="51064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78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35696" y="5074483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After pass 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77133" y="4635227"/>
            <a:ext cx="1013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unsorted</a:t>
            </a:r>
          </a:p>
        </p:txBody>
      </p:sp>
      <p:cxnSp>
        <p:nvCxnSpPr>
          <p:cNvPr id="106" name="직선 화살표 연결선 105"/>
          <p:cNvCxnSpPr/>
          <p:nvPr/>
        </p:nvCxnSpPr>
        <p:spPr bwMode="auto">
          <a:xfrm>
            <a:off x="6625651" y="2826459"/>
            <a:ext cx="5005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721223" y="2885584"/>
            <a:ext cx="75982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sorted</a:t>
            </a:r>
          </a:p>
        </p:txBody>
      </p:sp>
      <p:cxnSp>
        <p:nvCxnSpPr>
          <p:cNvPr id="108" name="직선 화살표 연결선 107"/>
          <p:cNvCxnSpPr/>
          <p:nvPr/>
        </p:nvCxnSpPr>
        <p:spPr bwMode="auto">
          <a:xfrm>
            <a:off x="6058108" y="3854139"/>
            <a:ext cx="1114869" cy="3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6235630" y="3739251"/>
            <a:ext cx="75982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sorted</a:t>
            </a:r>
          </a:p>
        </p:txBody>
      </p:sp>
      <p:cxnSp>
        <p:nvCxnSpPr>
          <p:cNvPr id="110" name="직선 화살표 연결선 109"/>
          <p:cNvCxnSpPr/>
          <p:nvPr/>
        </p:nvCxnSpPr>
        <p:spPr bwMode="auto">
          <a:xfrm>
            <a:off x="5491984" y="4724600"/>
            <a:ext cx="16723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911593" y="4618828"/>
            <a:ext cx="75982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sorted</a:t>
            </a:r>
          </a:p>
        </p:txBody>
      </p:sp>
      <p:cxnSp>
        <p:nvCxnSpPr>
          <p:cNvPr id="112" name="직선 화살표 연결선 111"/>
          <p:cNvCxnSpPr/>
          <p:nvPr/>
        </p:nvCxnSpPr>
        <p:spPr bwMode="auto">
          <a:xfrm>
            <a:off x="4965634" y="5589240"/>
            <a:ext cx="2207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5832923" y="5528265"/>
            <a:ext cx="75982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sorted</a:t>
            </a:r>
          </a:p>
        </p:txBody>
      </p:sp>
      <p:cxnSp>
        <p:nvCxnSpPr>
          <p:cNvPr id="114" name="직선 화살표 연결선 113"/>
          <p:cNvCxnSpPr/>
          <p:nvPr/>
        </p:nvCxnSpPr>
        <p:spPr bwMode="auto">
          <a:xfrm>
            <a:off x="3779910" y="3842837"/>
            <a:ext cx="22893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3747778" y="5589240"/>
            <a:ext cx="12625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4384321" y="3718975"/>
            <a:ext cx="101309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unsorted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72486" y="5598292"/>
            <a:ext cx="101309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val="1400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4" grpId="0" animBg="1"/>
      <p:bldP spid="86" grpId="0"/>
      <p:bldP spid="87" grpId="0"/>
      <p:bldP spid="88" grpId="0"/>
      <p:bldP spid="89" grpId="0"/>
      <p:bldP spid="90" grpId="0"/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 animBg="1"/>
      <p:bldP spid="107" grpId="0" animBg="1"/>
      <p:bldP spid="109" grpId="0" animBg="1"/>
      <p:bldP spid="111" grpId="0" animBg="1"/>
      <p:bldP spid="113" grpId="0" animBg="1"/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/>
          <p:cNvSpPr/>
          <p:nvPr/>
        </p:nvSpPr>
        <p:spPr bwMode="auto">
          <a:xfrm>
            <a:off x="897978" y="4293096"/>
            <a:ext cx="4114313" cy="3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881286" y="1344613"/>
            <a:ext cx="482614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Example</a:t>
            </a:r>
          </a:p>
        </p:txBody>
      </p:sp>
      <p:sp>
        <p:nvSpPr>
          <p:cNvPr id="152" name="슬라이드 번호 개체 틀 1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51819" y="134461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657351" y="13446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193244" y="134461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928939" y="13446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3498255" y="134461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144695" y="134461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4718733" y="134461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5354773" y="134461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457200" y="129222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7308850" y="765175"/>
            <a:ext cx="0" cy="576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881286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3" name="Rectangle 8"/>
          <p:cNvSpPr>
            <a:spLocks noChangeArrowheads="1"/>
          </p:cNvSpPr>
          <p:nvPr/>
        </p:nvSpPr>
        <p:spPr bwMode="auto">
          <a:xfrm>
            <a:off x="1516286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2122711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5" name="Rectangle 12"/>
          <p:cNvSpPr>
            <a:spLocks noChangeArrowheads="1"/>
          </p:cNvSpPr>
          <p:nvPr/>
        </p:nvSpPr>
        <p:spPr bwMode="auto">
          <a:xfrm>
            <a:off x="2787874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6" name="Rectangle 14"/>
          <p:cNvSpPr>
            <a:spLocks noChangeArrowheads="1"/>
          </p:cNvSpPr>
          <p:nvPr/>
        </p:nvSpPr>
        <p:spPr bwMode="auto">
          <a:xfrm>
            <a:off x="3427723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7" name="Rectangle 16"/>
          <p:cNvSpPr>
            <a:spLocks noChangeArrowheads="1"/>
          </p:cNvSpPr>
          <p:nvPr/>
        </p:nvSpPr>
        <p:spPr bwMode="auto">
          <a:xfrm>
            <a:off x="4074162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8" name="Rectangle 18"/>
          <p:cNvSpPr>
            <a:spLocks noChangeArrowheads="1"/>
          </p:cNvSpPr>
          <p:nvPr/>
        </p:nvSpPr>
        <p:spPr bwMode="auto">
          <a:xfrm>
            <a:off x="4648200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9" name="Rectangle 20"/>
          <p:cNvSpPr>
            <a:spLocks noChangeArrowheads="1"/>
          </p:cNvSpPr>
          <p:nvPr/>
        </p:nvSpPr>
        <p:spPr bwMode="auto">
          <a:xfrm>
            <a:off x="5284241" y="94297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667" y="1268760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=0, j=0</a:t>
            </a:r>
          </a:p>
        </p:txBody>
      </p:sp>
      <p:sp>
        <p:nvSpPr>
          <p:cNvPr id="163" name="Rectangle 7"/>
          <p:cNvSpPr>
            <a:spLocks noChangeArrowheads="1"/>
          </p:cNvSpPr>
          <p:nvPr/>
        </p:nvSpPr>
        <p:spPr bwMode="auto">
          <a:xfrm>
            <a:off x="976027" y="1340768"/>
            <a:ext cx="25792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64" name="Rectangle 5"/>
          <p:cNvSpPr>
            <a:spLocks noChangeArrowheads="1"/>
          </p:cNvSpPr>
          <p:nvPr/>
        </p:nvSpPr>
        <p:spPr bwMode="auto">
          <a:xfrm>
            <a:off x="1586819" y="1340768"/>
            <a:ext cx="2821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308850" y="1690066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=0, j=1</a:t>
            </a:r>
          </a:p>
        </p:txBody>
      </p:sp>
      <p:sp>
        <p:nvSpPr>
          <p:cNvPr id="166" name="Rectangle 9"/>
          <p:cNvSpPr>
            <a:spLocks noChangeArrowheads="1"/>
          </p:cNvSpPr>
          <p:nvPr/>
        </p:nvSpPr>
        <p:spPr bwMode="auto">
          <a:xfrm>
            <a:off x="2193244" y="172084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327086" y="20608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=0, j=2</a:t>
            </a:r>
          </a:p>
        </p:txBody>
      </p:sp>
      <p:sp>
        <p:nvSpPr>
          <p:cNvPr id="168" name="Rectangle 9"/>
          <p:cNvSpPr>
            <a:spLocks noChangeArrowheads="1"/>
          </p:cNvSpPr>
          <p:nvPr/>
        </p:nvSpPr>
        <p:spPr bwMode="auto">
          <a:xfrm>
            <a:off x="2193244" y="20916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169" name="Rectangle 11"/>
          <p:cNvSpPr>
            <a:spLocks noChangeArrowheads="1"/>
          </p:cNvSpPr>
          <p:nvPr/>
        </p:nvSpPr>
        <p:spPr bwMode="auto">
          <a:xfrm>
            <a:off x="2928939" y="209162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71" name="Rectangle 9"/>
          <p:cNvSpPr>
            <a:spLocks noChangeArrowheads="1"/>
          </p:cNvSpPr>
          <p:nvPr/>
        </p:nvSpPr>
        <p:spPr bwMode="auto">
          <a:xfrm>
            <a:off x="2858407" y="2487670"/>
            <a:ext cx="282129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308304" y="24568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=0, j=3</a:t>
            </a:r>
          </a:p>
        </p:txBody>
      </p:sp>
      <p:sp>
        <p:nvSpPr>
          <p:cNvPr id="176" name="Rectangle 13"/>
          <p:cNvSpPr>
            <a:spLocks noChangeArrowheads="1"/>
          </p:cNvSpPr>
          <p:nvPr/>
        </p:nvSpPr>
        <p:spPr bwMode="auto">
          <a:xfrm>
            <a:off x="3498255" y="248767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303680" y="27894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=0, j=4</a:t>
            </a:r>
          </a:p>
        </p:txBody>
      </p:sp>
      <p:sp>
        <p:nvSpPr>
          <p:cNvPr id="178" name="Rectangle 15"/>
          <p:cNvSpPr>
            <a:spLocks noChangeArrowheads="1"/>
          </p:cNvSpPr>
          <p:nvPr/>
        </p:nvSpPr>
        <p:spPr bwMode="auto">
          <a:xfrm>
            <a:off x="4144695" y="282020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179" name="Rectangle 13"/>
          <p:cNvSpPr>
            <a:spLocks noChangeArrowheads="1"/>
          </p:cNvSpPr>
          <p:nvPr/>
        </p:nvSpPr>
        <p:spPr bwMode="auto">
          <a:xfrm>
            <a:off x="3498255" y="2820204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181" name="Rectangle 15"/>
          <p:cNvSpPr>
            <a:spLocks noChangeArrowheads="1"/>
          </p:cNvSpPr>
          <p:nvPr/>
        </p:nvSpPr>
        <p:spPr bwMode="auto">
          <a:xfrm>
            <a:off x="4144694" y="32338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327087" y="320310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=0, j=5</a:t>
            </a:r>
          </a:p>
        </p:txBody>
      </p:sp>
      <p:sp>
        <p:nvSpPr>
          <p:cNvPr id="183" name="Rectangle 17"/>
          <p:cNvSpPr>
            <a:spLocks noChangeArrowheads="1"/>
          </p:cNvSpPr>
          <p:nvPr/>
        </p:nvSpPr>
        <p:spPr bwMode="auto">
          <a:xfrm>
            <a:off x="4718733" y="32338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59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34676" y="3573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=0, j=6</a:t>
            </a: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4730162" y="3603794"/>
            <a:ext cx="2821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187" name="Rectangle 19"/>
          <p:cNvSpPr>
            <a:spLocks noChangeArrowheads="1"/>
          </p:cNvSpPr>
          <p:nvPr/>
        </p:nvSpPr>
        <p:spPr bwMode="auto">
          <a:xfrm>
            <a:off x="5354773" y="3603794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190" name="Rectangle 7"/>
          <p:cNvSpPr>
            <a:spLocks noChangeArrowheads="1"/>
          </p:cNvSpPr>
          <p:nvPr/>
        </p:nvSpPr>
        <p:spPr bwMode="auto">
          <a:xfrm>
            <a:off x="1022351" y="429309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1" name="Rectangle 5"/>
          <p:cNvSpPr>
            <a:spLocks noChangeArrowheads="1"/>
          </p:cNvSpPr>
          <p:nvPr/>
        </p:nvSpPr>
        <p:spPr bwMode="auto">
          <a:xfrm>
            <a:off x="1586819" y="429309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2" name="Rectangle 9"/>
          <p:cNvSpPr>
            <a:spLocks noChangeArrowheads="1"/>
          </p:cNvSpPr>
          <p:nvPr/>
        </p:nvSpPr>
        <p:spPr bwMode="auto">
          <a:xfrm>
            <a:off x="2858407" y="429309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3" name="Rectangle 11"/>
          <p:cNvSpPr>
            <a:spLocks noChangeArrowheads="1"/>
          </p:cNvSpPr>
          <p:nvPr/>
        </p:nvSpPr>
        <p:spPr bwMode="auto">
          <a:xfrm>
            <a:off x="2263776" y="429309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4" name="Rectangle 15"/>
          <p:cNvSpPr>
            <a:spLocks noChangeArrowheads="1"/>
          </p:cNvSpPr>
          <p:nvPr/>
        </p:nvSpPr>
        <p:spPr bwMode="auto">
          <a:xfrm>
            <a:off x="3491880" y="429309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5" name="Rectangle 17"/>
          <p:cNvSpPr>
            <a:spLocks noChangeArrowheads="1"/>
          </p:cNvSpPr>
          <p:nvPr/>
        </p:nvSpPr>
        <p:spPr bwMode="auto">
          <a:xfrm>
            <a:off x="4144695" y="429309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6" name="Rectangle 13"/>
          <p:cNvSpPr>
            <a:spLocks noChangeArrowheads="1"/>
          </p:cNvSpPr>
          <p:nvPr/>
        </p:nvSpPr>
        <p:spPr bwMode="auto">
          <a:xfrm>
            <a:off x="5369990" y="4345359"/>
            <a:ext cx="2821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4716016" y="429309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 dirty="0">
              <a:latin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881286" y="4240833"/>
            <a:ext cx="76253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TextBox 199"/>
          <p:cNvSpPr txBox="1"/>
          <p:nvPr/>
        </p:nvSpPr>
        <p:spPr>
          <a:xfrm>
            <a:off x="7322049" y="4231541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=1, j=0</a:t>
            </a:r>
          </a:p>
        </p:txBody>
      </p:sp>
      <p:sp>
        <p:nvSpPr>
          <p:cNvPr id="203" name="Rectangle 5"/>
          <p:cNvSpPr>
            <a:spLocks noChangeArrowheads="1"/>
          </p:cNvSpPr>
          <p:nvPr/>
        </p:nvSpPr>
        <p:spPr bwMode="auto">
          <a:xfrm>
            <a:off x="1586819" y="4705399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308304" y="4643844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=1, j=1</a:t>
            </a:r>
          </a:p>
        </p:txBody>
      </p:sp>
      <p:sp>
        <p:nvSpPr>
          <p:cNvPr id="205" name="Rectangle 11"/>
          <p:cNvSpPr>
            <a:spLocks noChangeArrowheads="1"/>
          </p:cNvSpPr>
          <p:nvPr/>
        </p:nvSpPr>
        <p:spPr bwMode="auto">
          <a:xfrm>
            <a:off x="2270696" y="4705399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06" name="Rectangle 5"/>
          <p:cNvSpPr>
            <a:spLocks noChangeArrowheads="1"/>
          </p:cNvSpPr>
          <p:nvPr/>
        </p:nvSpPr>
        <p:spPr bwMode="auto">
          <a:xfrm>
            <a:off x="2201639" y="508518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07" name="Rectangle 11"/>
          <p:cNvSpPr>
            <a:spLocks noChangeArrowheads="1"/>
          </p:cNvSpPr>
          <p:nvPr/>
        </p:nvSpPr>
        <p:spPr bwMode="auto">
          <a:xfrm>
            <a:off x="1657351" y="5065439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1586849" y="172084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26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2852504" y="2091626"/>
            <a:ext cx="282129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2195736" y="2091626"/>
            <a:ext cx="282129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3491880" y="2820204"/>
            <a:ext cx="282129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69" name="Rectangle 15"/>
          <p:cNvSpPr>
            <a:spLocks noChangeArrowheads="1"/>
          </p:cNvSpPr>
          <p:nvPr/>
        </p:nvSpPr>
        <p:spPr bwMode="auto">
          <a:xfrm>
            <a:off x="4144694" y="2820204"/>
            <a:ext cx="282129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4136451" y="3233881"/>
            <a:ext cx="282129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59</a:t>
            </a: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4721918" y="3233881"/>
            <a:ext cx="2821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5369990" y="3603794"/>
            <a:ext cx="2821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3" name="Rectangle 19"/>
          <p:cNvSpPr>
            <a:spLocks noChangeArrowheads="1"/>
          </p:cNvSpPr>
          <p:nvPr/>
        </p:nvSpPr>
        <p:spPr bwMode="auto">
          <a:xfrm>
            <a:off x="4716016" y="3603794"/>
            <a:ext cx="2821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2915816" y="1720844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3485132" y="1720844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4131572" y="172084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4705610" y="172084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5341650" y="1720844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1043608" y="1720844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3485132" y="209162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4131572" y="20916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4705610" y="20916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5341650" y="209162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1046560" y="209162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6" name="Rectangle 11"/>
          <p:cNvSpPr>
            <a:spLocks noChangeArrowheads="1"/>
          </p:cNvSpPr>
          <p:nvPr/>
        </p:nvSpPr>
        <p:spPr bwMode="auto">
          <a:xfrm>
            <a:off x="1549140" y="20916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4124935" y="24876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4698973" y="24876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335013" y="248767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1039923" y="248767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1542503" y="248767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2263775" y="248767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1043608" y="2820204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4" name="Rectangle 11"/>
          <p:cNvSpPr>
            <a:spLocks noChangeArrowheads="1"/>
          </p:cNvSpPr>
          <p:nvPr/>
        </p:nvSpPr>
        <p:spPr bwMode="auto">
          <a:xfrm>
            <a:off x="1546188" y="282020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2267460" y="2820204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6" name="Rectangle 17"/>
          <p:cNvSpPr>
            <a:spLocks noChangeArrowheads="1"/>
          </p:cNvSpPr>
          <p:nvPr/>
        </p:nvSpPr>
        <p:spPr bwMode="auto">
          <a:xfrm>
            <a:off x="4716016" y="282020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7" name="Rectangle 19"/>
          <p:cNvSpPr>
            <a:spLocks noChangeArrowheads="1"/>
          </p:cNvSpPr>
          <p:nvPr/>
        </p:nvSpPr>
        <p:spPr bwMode="auto">
          <a:xfrm>
            <a:off x="5352056" y="2820204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2848236" y="282020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1043608" y="323388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1546188" y="32338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1" name="Rectangle 11"/>
          <p:cNvSpPr>
            <a:spLocks noChangeArrowheads="1"/>
          </p:cNvSpPr>
          <p:nvPr/>
        </p:nvSpPr>
        <p:spPr bwMode="auto">
          <a:xfrm>
            <a:off x="2267460" y="323388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2848236" y="32338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3494013" y="32338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4" name="Rectangle 11"/>
          <p:cNvSpPr>
            <a:spLocks noChangeArrowheads="1"/>
          </p:cNvSpPr>
          <p:nvPr/>
        </p:nvSpPr>
        <p:spPr bwMode="auto">
          <a:xfrm>
            <a:off x="5328925" y="32338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5" name="Rectangle 11"/>
          <p:cNvSpPr>
            <a:spLocks noChangeArrowheads="1"/>
          </p:cNvSpPr>
          <p:nvPr/>
        </p:nvSpPr>
        <p:spPr bwMode="auto">
          <a:xfrm>
            <a:off x="1043608" y="3603794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6" name="Rectangle 11"/>
          <p:cNvSpPr>
            <a:spLocks noChangeArrowheads="1"/>
          </p:cNvSpPr>
          <p:nvPr/>
        </p:nvSpPr>
        <p:spPr bwMode="auto">
          <a:xfrm>
            <a:off x="1546188" y="360379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7" name="Rectangle 11"/>
          <p:cNvSpPr>
            <a:spLocks noChangeArrowheads="1"/>
          </p:cNvSpPr>
          <p:nvPr/>
        </p:nvSpPr>
        <p:spPr bwMode="auto">
          <a:xfrm>
            <a:off x="2267460" y="3603794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8" name="Rectangle 11"/>
          <p:cNvSpPr>
            <a:spLocks noChangeArrowheads="1"/>
          </p:cNvSpPr>
          <p:nvPr/>
        </p:nvSpPr>
        <p:spPr bwMode="auto">
          <a:xfrm>
            <a:off x="2848236" y="360379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3494013" y="360379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10" name="Rectangle 11"/>
          <p:cNvSpPr>
            <a:spLocks noChangeArrowheads="1"/>
          </p:cNvSpPr>
          <p:nvPr/>
        </p:nvSpPr>
        <p:spPr bwMode="auto">
          <a:xfrm>
            <a:off x="4118847" y="360379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72709" grpId="0"/>
      <p:bldP spid="72711" grpId="0"/>
      <p:bldP spid="163" grpId="0" animBg="1"/>
      <p:bldP spid="164" grpId="1" animBg="1"/>
      <p:bldP spid="165" grpId="0"/>
      <p:bldP spid="166" grpId="1"/>
      <p:bldP spid="167" grpId="0"/>
      <p:bldP spid="168" grpId="1"/>
      <p:bldP spid="169" grpId="1"/>
      <p:bldP spid="171" grpId="0" animBg="1"/>
      <p:bldP spid="173" grpId="0"/>
      <p:bldP spid="176" grpId="0"/>
      <p:bldP spid="177" grpId="0"/>
      <p:bldP spid="178" grpId="0"/>
      <p:bldP spid="179" grpId="0"/>
      <p:bldP spid="181" grpId="0"/>
      <p:bldP spid="182" grpId="0"/>
      <p:bldP spid="183" grpId="0"/>
      <p:bldP spid="184" grpId="0"/>
      <p:bldP spid="186" grpId="0" animBg="1"/>
      <p:bldP spid="187" grpId="0"/>
      <p:bldP spid="190" grpId="0"/>
      <p:bldP spid="191" grpId="0"/>
      <p:bldP spid="192" grpId="0"/>
      <p:bldP spid="193" grpId="0"/>
      <p:bldP spid="194" grpId="0"/>
      <p:bldP spid="195" grpId="0"/>
      <p:bldP spid="196" grpId="0" animBg="1"/>
      <p:bldP spid="197" grpId="0"/>
      <p:bldP spid="200" grpId="0"/>
      <p:bldP spid="203" grpId="0"/>
      <p:bldP spid="204" grpId="0"/>
      <p:bldP spid="205" grpId="0"/>
      <p:bldP spid="206" grpId="0"/>
      <p:bldP spid="207" grpId="0"/>
      <p:bldP spid="65" grpId="0"/>
      <p:bldP spid="65" grpId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Selection Sort</a:t>
            </a:r>
            <a:endParaRPr lang="ko-KR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145463" cy="5238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/>
              <a:t>Algorithm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for (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=0;i&lt;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n;i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	Examine a[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] to a[n-1] and suppose that the smallest integer is at a[min];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	Interchange a[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] and a[min];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 sz="1800" b="1" u="sng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Programming in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void sort(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 a[], 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i,j,min,temp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  for (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=0;i&lt;n-1;i++)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	 min=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ko-KR" altLang="en-US" sz="1800" b="1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	 for (j=i+1;j&lt;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n;j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		if (a[j]&lt;a[min]) min=j;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	 temp=a[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]; a[</a:t>
            </a:r>
            <a:r>
              <a:rPr lang="en-US" altLang="ko-KR" sz="18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]=a[min]; a[min]=temp;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Courier New" pitchFamily="49" charset="0"/>
              </a:rPr>
              <a:t>}</a:t>
            </a:r>
            <a:endParaRPr lang="ko-KR" altLang="en-US" sz="1800" b="1" dirty="0">
              <a:solidFill>
                <a:schemeClr val="accent4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496"/>
              </p:ext>
            </p:extLst>
          </p:nvPr>
        </p:nvGraphicFramePr>
        <p:xfrm>
          <a:off x="2987906" y="1268760"/>
          <a:ext cx="35742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Selection Sort</a:t>
            </a: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F7724E-EA41-4CEE-9F6C-3370201E095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156224" y="16890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3863181" y="168908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4356118" y="16890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4989057" y="168908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15808"/>
              </p:ext>
            </p:extLst>
          </p:nvPr>
        </p:nvGraphicFramePr>
        <p:xfrm>
          <a:off x="2987906" y="2778769"/>
          <a:ext cx="35742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93848" y="27795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j=2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83656"/>
              </p:ext>
            </p:extLst>
          </p:nvPr>
        </p:nvGraphicFramePr>
        <p:xfrm>
          <a:off x="2987906" y="3331514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67746" y="33322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j=3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51685"/>
              </p:ext>
            </p:extLst>
          </p:nvPr>
        </p:nvGraphicFramePr>
        <p:xfrm>
          <a:off x="2987906" y="3892106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67746" y="38928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j=4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81662"/>
              </p:ext>
            </p:extLst>
          </p:nvPr>
        </p:nvGraphicFramePr>
        <p:xfrm>
          <a:off x="2987906" y="4469968"/>
          <a:ext cx="360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267746" y="44707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0774" y="1642914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051011" y="1642914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00417"/>
              </p:ext>
            </p:extLst>
          </p:nvPr>
        </p:nvGraphicFramePr>
        <p:xfrm>
          <a:off x="2987906" y="2209381"/>
          <a:ext cx="35742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67746" y="221013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j=1</a:t>
            </a: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3226756" y="22409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4918525" y="224091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3863181" y="22409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4356118" y="224091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00774" y="2194746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051011" y="2194746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57" name="Rectangle 41"/>
          <p:cNvSpPr>
            <a:spLocks noChangeArrowheads="1"/>
          </p:cNvSpPr>
          <p:nvPr/>
        </p:nvSpPr>
        <p:spPr bwMode="auto">
          <a:xfrm>
            <a:off x="3226756" y="28103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3863181" y="28103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4918525" y="28103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4356118" y="28103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00774" y="2764134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051011" y="2764134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3226756" y="336304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3863181" y="336304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63785" y="3316879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5593107" y="336304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4918525" y="336304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051011" y="3316879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3226756" y="39236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3863181" y="39236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63785" y="387747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826192" y="387747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5593107" y="39236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6143344" y="39236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3226756" y="450150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3863181" y="450150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63785" y="4455333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826192" y="4455333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5593107" y="45015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143344" y="45015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47" grpId="0"/>
      <p:bldP spid="48" grpId="0"/>
      <p:bldP spid="49" grpId="0"/>
      <p:bldP spid="50" grpId="0"/>
      <p:bldP spid="57" grpId="0"/>
      <p:bldP spid="58" grpId="0"/>
      <p:bldP spid="59" grpId="0"/>
      <p:bldP spid="60" grpId="0"/>
      <p:bldP spid="63" grpId="0"/>
      <p:bldP spid="64" grpId="0"/>
      <p:bldP spid="66" grpId="0"/>
      <p:bldP spid="67" grpId="0"/>
      <p:bldP spid="69" grpId="0"/>
      <p:bldP spid="70" grpId="0"/>
      <p:bldP spid="73" grpId="0"/>
      <p:bldP spid="74" grpId="0"/>
      <p:bldP spid="75" grpId="0"/>
      <p:bldP spid="76" grpId="0"/>
      <p:bldP spid="79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Divide and conquer</a:t>
            </a:r>
          </a:p>
          <a:p>
            <a:pPr lvl="1"/>
            <a:r>
              <a:rPr lang="en-US" altLang="ko-KR" sz="1800" dirty="0"/>
              <a:t>Two phase</a:t>
            </a:r>
          </a:p>
          <a:p>
            <a:pPr lvl="1"/>
            <a:r>
              <a:rPr lang="en-US" altLang="ko-KR" sz="1800" dirty="0"/>
              <a:t>Split and control</a:t>
            </a:r>
          </a:p>
          <a:p>
            <a:r>
              <a:rPr lang="en-US" altLang="ko-KR" sz="2000" dirty="0"/>
              <a:t>Use recursion : stack is needed</a:t>
            </a:r>
          </a:p>
          <a:p>
            <a:r>
              <a:rPr lang="en-US" altLang="ko-KR" sz="2000" dirty="0"/>
              <a:t>Best average time : O(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</a:rPr>
              <a:t>·log</a:t>
            </a:r>
            <a:r>
              <a:rPr lang="en-US" altLang="ko-KR" sz="2000" baseline="-25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)</a:t>
            </a:r>
          </a:p>
          <a:p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12776"/>
            <a:ext cx="3105150" cy="304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9592" y="4581128"/>
            <a:ext cx="7758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latin typeface="Times New Roman" pitchFamily="18" charset="0"/>
                <a:cs typeface="Times New Roman" pitchFamily="18" charset="0"/>
              </a:rPr>
              <a:t>http://franzejr.wordpress.com/2011/08/28/a-quick-analysis-about-quicksort/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Insertion sort</a:t>
            </a:r>
          </a:p>
          <a:p>
            <a:r>
              <a:rPr lang="en-US" altLang="ko-KR" dirty="0"/>
              <a:t>Bubble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</a:p>
          <a:p>
            <a:r>
              <a:rPr lang="en-US" altLang="ko-KR" dirty="0"/>
              <a:t>Selection sort</a:t>
            </a:r>
          </a:p>
          <a:p>
            <a:r>
              <a:rPr lang="en-US" altLang="ko-KR" dirty="0"/>
              <a:t>Quick sort</a:t>
            </a:r>
          </a:p>
          <a:p>
            <a:r>
              <a:rPr lang="en-US" altLang="ko-KR" dirty="0"/>
              <a:t>Merge sort</a:t>
            </a:r>
          </a:p>
          <a:p>
            <a:r>
              <a:rPr lang="en-US" altLang="ko-KR" dirty="0"/>
              <a:t>Heap sort</a:t>
            </a:r>
          </a:p>
          <a:p>
            <a:r>
              <a:rPr lang="en-US" altLang="ko-KR" dirty="0"/>
              <a:t>Radix sort</a:t>
            </a:r>
          </a:p>
          <a:p>
            <a:r>
              <a:rPr lang="en-US" altLang="ko-KR" dirty="0"/>
              <a:t>List sort</a:t>
            </a:r>
          </a:p>
          <a:p>
            <a:r>
              <a:rPr lang="en-US" altLang="ko-KR" dirty="0"/>
              <a:t>Summary of Internal </a:t>
            </a:r>
            <a:r>
              <a:rPr lang="en-US" altLang="ko-KR" dirty="0" err="1"/>
              <a:t>Sortings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92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(2)</a:t>
            </a:r>
          </a:p>
        </p:txBody>
      </p:sp>
      <p:sp>
        <p:nvSpPr>
          <p:cNvPr id="79" name="슬라이드 번호 개체 틀 7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28900" y="1772320"/>
            <a:ext cx="3643313" cy="339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982913" y="17802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341688" y="17802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916613" y="17802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628900" y="2739108"/>
            <a:ext cx="3643313" cy="327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982913" y="27343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121150" y="27343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479925" y="27343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635250" y="273434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X’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127500" y="2734345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357827" y="2327151"/>
            <a:ext cx="119904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 (pivot)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643188" y="147069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019425" y="1470695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5821363" y="147069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n-1</a:t>
            </a: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3641725" y="1835820"/>
            <a:ext cx="228600" cy="214313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5203825" y="1840583"/>
            <a:ext cx="228600" cy="214312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2803525" y="2141488"/>
            <a:ext cx="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108450" y="214379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swap</a:t>
            </a:r>
          </a:p>
        </p:txBody>
      </p: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3760788" y="2227933"/>
            <a:ext cx="419100" cy="112712"/>
            <a:chOff x="2736" y="1920"/>
            <a:chExt cx="240" cy="96"/>
          </a:xfrm>
        </p:grpSpPr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H="1" flipV="1">
              <a:off x="2736" y="1920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4779963" y="2227933"/>
            <a:ext cx="419100" cy="112712"/>
            <a:chOff x="3360" y="1920"/>
            <a:chExt cx="240" cy="96"/>
          </a:xfrm>
        </p:grpSpPr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3360" y="201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3760788" y="1554833"/>
            <a:ext cx="0" cy="280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5318125" y="1554833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1835150" y="908720"/>
            <a:ext cx="2808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the first element greater than pivot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643438" y="908720"/>
            <a:ext cx="2671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the first element smaller than pivot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071538" y="2572413"/>
            <a:ext cx="13256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new pivot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265363" y="2803120"/>
            <a:ext cx="358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2628900" y="3223295"/>
            <a:ext cx="3643313" cy="327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3581400" y="3218533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4121150" y="3218533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4479925" y="3218533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3227388" y="323599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X’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4127500" y="3226470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3222625" y="3218533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4144963" y="3597945"/>
            <a:ext cx="3238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50000"/>
              </a:lnSpc>
            </a:pPr>
            <a:r>
              <a:rPr kumimoji="0" lang="ko-KR" altLang="en-US" b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·</a:t>
            </a:r>
          </a:p>
          <a:p>
            <a:pPr eaLnBrk="0" latinLnBrk="0" hangingPunct="0">
              <a:lnSpc>
                <a:spcPct val="50000"/>
              </a:lnSpc>
            </a:pPr>
            <a:r>
              <a:rPr kumimoji="0" lang="ko-KR" altLang="en-US" b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·</a:t>
            </a:r>
          </a:p>
          <a:p>
            <a:pPr eaLnBrk="0" latinLnBrk="0" hangingPunct="0">
              <a:lnSpc>
                <a:spcPct val="50000"/>
              </a:lnSpc>
            </a:pPr>
            <a:r>
              <a:rPr kumimoji="0" lang="ko-KR" altLang="en-US" b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.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2628900" y="4186908"/>
            <a:ext cx="3643313" cy="327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4121150" y="41821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4479925" y="41821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4154488" y="4182145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2628900" y="4186908"/>
            <a:ext cx="1485900" cy="3270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2941638" y="4182145"/>
            <a:ext cx="94577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9900"/>
                </a:solidFill>
                <a:latin typeface="Consolas" pitchFamily="49" charset="0"/>
                <a:ea typeface="돋움" pitchFamily="50" charset="-127"/>
              </a:rPr>
              <a:t>sorted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2624138" y="4642520"/>
            <a:ext cx="3641725" cy="327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>
            <a:off x="4833938" y="46377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4114800" y="46377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>
            <a:off x="4475163" y="46377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4488498" y="4642520"/>
            <a:ext cx="41101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  <a:r>
              <a:rPr kumimoji="0" lang="en-US" altLang="ko-KR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’’</a:t>
            </a: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4149725" y="4642520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624138" y="5075908"/>
            <a:ext cx="3641725" cy="327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5553075" y="50711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4114800" y="50711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5194300" y="50711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5210175" y="5077495"/>
            <a:ext cx="41101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  <a:r>
              <a:rPr kumimoji="0" lang="en-US" altLang="ko-KR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’’</a:t>
            </a:r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4149725" y="5071145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4475163" y="50711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2624138" y="5887120"/>
            <a:ext cx="3641725" cy="327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4114800" y="58823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4149725" y="5858545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4475163" y="58823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4114800" y="46377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2624138" y="4642520"/>
            <a:ext cx="1485900" cy="3270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2906713" y="4642520"/>
            <a:ext cx="94577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9900"/>
                </a:solidFill>
                <a:latin typeface="Consolas" pitchFamily="49" charset="0"/>
                <a:ea typeface="돋움" pitchFamily="50" charset="-127"/>
              </a:rPr>
              <a:t>sorted</a:t>
            </a:r>
          </a:p>
        </p:txBody>
      </p:sp>
      <p:sp>
        <p:nvSpPr>
          <p:cNvPr id="15429" name="Line 69"/>
          <p:cNvSpPr>
            <a:spLocks noChangeShapeType="1"/>
          </p:cNvSpPr>
          <p:nvPr/>
        </p:nvSpPr>
        <p:spPr bwMode="auto">
          <a:xfrm>
            <a:off x="4114800" y="5071145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2624138" y="5075908"/>
            <a:ext cx="1485900" cy="3270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2906713" y="5020345"/>
            <a:ext cx="94577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9900"/>
                </a:solidFill>
                <a:latin typeface="Consolas" pitchFamily="49" charset="0"/>
                <a:ea typeface="돋움" pitchFamily="50" charset="-127"/>
              </a:rPr>
              <a:t>sorted</a:t>
            </a:r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>
            <a:off x="4114800" y="58823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2624138" y="5887120"/>
            <a:ext cx="1485900" cy="3270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2906713" y="5858545"/>
            <a:ext cx="94577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9900"/>
                </a:solidFill>
                <a:latin typeface="Consolas" pitchFamily="49" charset="0"/>
                <a:ea typeface="돋움" pitchFamily="50" charset="-127"/>
              </a:rPr>
              <a:t>sorted</a:t>
            </a:r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6272213" y="5882358"/>
            <a:ext cx="0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36" name="Rectangle 76"/>
          <p:cNvSpPr>
            <a:spLocks noChangeArrowheads="1"/>
          </p:cNvSpPr>
          <p:nvPr/>
        </p:nvSpPr>
        <p:spPr bwMode="auto">
          <a:xfrm>
            <a:off x="4479925" y="5887120"/>
            <a:ext cx="1785938" cy="3270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4876800" y="5858545"/>
            <a:ext cx="105252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9900"/>
                </a:solidFill>
                <a:latin typeface="Consolas" pitchFamily="49" charset="0"/>
                <a:ea typeface="돋움" pitchFamily="50" charset="-127"/>
              </a:rPr>
              <a:t>sorted</a:t>
            </a:r>
          </a:p>
        </p:txBody>
      </p:sp>
      <p:sp>
        <p:nvSpPr>
          <p:cNvPr id="15438" name="Rectangle 78"/>
          <p:cNvSpPr>
            <a:spLocks noChangeArrowheads="1"/>
          </p:cNvSpPr>
          <p:nvPr/>
        </p:nvSpPr>
        <p:spPr bwMode="auto">
          <a:xfrm>
            <a:off x="4183063" y="5445795"/>
            <a:ext cx="3238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50000"/>
              </a:lnSpc>
            </a:pPr>
            <a:r>
              <a:rPr kumimoji="0" lang="ko-KR" altLang="en-US" b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·</a:t>
            </a:r>
          </a:p>
          <a:p>
            <a:pPr eaLnBrk="0" latinLnBrk="0" hangingPunct="0">
              <a:lnSpc>
                <a:spcPct val="50000"/>
              </a:lnSpc>
            </a:pPr>
            <a:r>
              <a:rPr kumimoji="0" lang="ko-KR" altLang="en-US" b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.</a:t>
            </a:r>
          </a:p>
          <a:p>
            <a:pPr eaLnBrk="0" latinLnBrk="0" hangingPunct="0">
              <a:lnSpc>
                <a:spcPct val="50000"/>
              </a:lnSpc>
            </a:pPr>
            <a:r>
              <a:rPr kumimoji="0" lang="ko-KR" altLang="en-US" b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·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46046" y="18226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02" name="Oval 150"/>
          <p:cNvSpPr>
            <a:spLocks noChangeArrowheads="1"/>
          </p:cNvSpPr>
          <p:nvPr/>
        </p:nvSpPr>
        <p:spPr bwMode="auto">
          <a:xfrm>
            <a:off x="2555874" y="3284538"/>
            <a:ext cx="373051" cy="519351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903" name="Oval 151"/>
          <p:cNvSpPr>
            <a:spLocks noChangeArrowheads="1"/>
          </p:cNvSpPr>
          <p:nvPr/>
        </p:nvSpPr>
        <p:spPr bwMode="auto">
          <a:xfrm>
            <a:off x="4429124" y="3857628"/>
            <a:ext cx="428628" cy="519351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904" name="Oval 152"/>
          <p:cNvSpPr>
            <a:spLocks noChangeArrowheads="1"/>
          </p:cNvSpPr>
          <p:nvPr/>
        </p:nvSpPr>
        <p:spPr bwMode="auto">
          <a:xfrm>
            <a:off x="4429124" y="4429133"/>
            <a:ext cx="428628" cy="519351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74" name="Oval 122"/>
          <p:cNvSpPr>
            <a:spLocks noChangeArrowheads="1"/>
          </p:cNvSpPr>
          <p:nvPr/>
        </p:nvSpPr>
        <p:spPr bwMode="auto">
          <a:xfrm>
            <a:off x="714348" y="2138358"/>
            <a:ext cx="357190" cy="519351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79" name="Oval 127"/>
          <p:cNvSpPr>
            <a:spLocks noChangeArrowheads="1"/>
          </p:cNvSpPr>
          <p:nvPr/>
        </p:nvSpPr>
        <p:spPr bwMode="auto">
          <a:xfrm>
            <a:off x="714348" y="1571612"/>
            <a:ext cx="357190" cy="519351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2" name="Oval 130"/>
          <p:cNvSpPr>
            <a:spLocks noChangeArrowheads="1"/>
          </p:cNvSpPr>
          <p:nvPr/>
        </p:nvSpPr>
        <p:spPr bwMode="auto">
          <a:xfrm>
            <a:off x="714348" y="2709860"/>
            <a:ext cx="357190" cy="519351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Quick Sort Example</a:t>
            </a:r>
          </a:p>
        </p:txBody>
      </p:sp>
      <p:sp>
        <p:nvSpPr>
          <p:cNvPr id="156" name="슬라이드 번호 개체 틀 1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0" y="3276600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0" y="2784869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810000" y="2213367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702300" y="4432300"/>
            <a:ext cx="302767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943100" y="2784869"/>
            <a:ext cx="332929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09600" y="4495800"/>
            <a:ext cx="3594100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609600" y="5562600"/>
            <a:ext cx="6172200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609600" y="5029200"/>
            <a:ext cx="5562600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6900" y="3886200"/>
            <a:ext cx="3594100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596900" y="3302000"/>
            <a:ext cx="393254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646336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708025" y="165241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49300" y="224414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804863" y="281564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804863" y="335915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804863" y="39290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804863" y="449897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804863" y="506888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804863" y="563880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1281336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[2]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1400175" y="165241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1400175" y="224414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400175" y="281564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400175" y="335915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1400175" y="39290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1400175" y="449897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1400175" y="506888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1400175" y="563880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1890936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[3]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1952625" y="165241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1973263" y="224414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1993900" y="281564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1993900" y="335915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1993900" y="392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1993900" y="449897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1993900" y="50688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74791" name="Rectangle 39"/>
          <p:cNvSpPr>
            <a:spLocks noChangeArrowheads="1"/>
          </p:cNvSpPr>
          <p:nvPr/>
        </p:nvSpPr>
        <p:spPr bwMode="auto">
          <a:xfrm>
            <a:off x="1993900" y="56388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2519586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[4]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2678113" y="165241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794" name="Rectangle 42"/>
          <p:cNvSpPr>
            <a:spLocks noChangeArrowheads="1"/>
          </p:cNvSpPr>
          <p:nvPr/>
        </p:nvSpPr>
        <p:spPr bwMode="auto">
          <a:xfrm>
            <a:off x="2678113" y="224414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2601913" y="281564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96" name="Rectangle 44"/>
          <p:cNvSpPr>
            <a:spLocks noChangeArrowheads="1"/>
          </p:cNvSpPr>
          <p:nvPr/>
        </p:nvSpPr>
        <p:spPr bwMode="auto">
          <a:xfrm>
            <a:off x="2601913" y="335915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2601913" y="39290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74798" name="Rectangle 46"/>
          <p:cNvSpPr>
            <a:spLocks noChangeArrowheads="1"/>
          </p:cNvSpPr>
          <p:nvPr/>
        </p:nvSpPr>
        <p:spPr bwMode="auto">
          <a:xfrm>
            <a:off x="2601913" y="449897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74799" name="Rectangle 47"/>
          <p:cNvSpPr>
            <a:spLocks noChangeArrowheads="1"/>
          </p:cNvSpPr>
          <p:nvPr/>
        </p:nvSpPr>
        <p:spPr bwMode="auto">
          <a:xfrm>
            <a:off x="2601913" y="506888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74800" name="Rectangle 48"/>
          <p:cNvSpPr>
            <a:spLocks noChangeArrowheads="1"/>
          </p:cNvSpPr>
          <p:nvPr/>
        </p:nvSpPr>
        <p:spPr bwMode="auto">
          <a:xfrm>
            <a:off x="2601913" y="563880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74801" name="Rectangle 49"/>
          <p:cNvSpPr>
            <a:spLocks noChangeArrowheads="1"/>
          </p:cNvSpPr>
          <p:nvPr/>
        </p:nvSpPr>
        <p:spPr bwMode="auto">
          <a:xfrm>
            <a:off x="3146649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02" name="Rectangle 50"/>
          <p:cNvSpPr>
            <a:spLocks noChangeArrowheads="1"/>
          </p:cNvSpPr>
          <p:nvPr/>
        </p:nvSpPr>
        <p:spPr bwMode="auto">
          <a:xfrm>
            <a:off x="3228975" y="165241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03" name="Rectangle 51"/>
          <p:cNvSpPr>
            <a:spLocks noChangeArrowheads="1"/>
          </p:cNvSpPr>
          <p:nvPr/>
        </p:nvSpPr>
        <p:spPr bwMode="auto">
          <a:xfrm>
            <a:off x="3228975" y="224414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3228975" y="281564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05" name="Rectangle 53"/>
          <p:cNvSpPr>
            <a:spLocks noChangeArrowheads="1"/>
          </p:cNvSpPr>
          <p:nvPr/>
        </p:nvSpPr>
        <p:spPr bwMode="auto">
          <a:xfrm>
            <a:off x="3228975" y="335915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06" name="Rectangle 54"/>
          <p:cNvSpPr>
            <a:spLocks noChangeArrowheads="1"/>
          </p:cNvSpPr>
          <p:nvPr/>
        </p:nvSpPr>
        <p:spPr bwMode="auto">
          <a:xfrm>
            <a:off x="3228975" y="39290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19</a:t>
            </a:r>
          </a:p>
        </p:txBody>
      </p: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3228975" y="449897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19</a:t>
            </a:r>
          </a:p>
        </p:txBody>
      </p:sp>
      <p:sp>
        <p:nvSpPr>
          <p:cNvPr id="74808" name="Rectangle 56"/>
          <p:cNvSpPr>
            <a:spLocks noChangeArrowheads="1"/>
          </p:cNvSpPr>
          <p:nvPr/>
        </p:nvSpPr>
        <p:spPr bwMode="auto">
          <a:xfrm>
            <a:off x="3228975" y="506888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19</a:t>
            </a:r>
          </a:p>
        </p:txBody>
      </p:sp>
      <p:sp>
        <p:nvSpPr>
          <p:cNvPr id="74809" name="Rectangle 57"/>
          <p:cNvSpPr>
            <a:spLocks noChangeArrowheads="1"/>
          </p:cNvSpPr>
          <p:nvPr/>
        </p:nvSpPr>
        <p:spPr bwMode="auto">
          <a:xfrm>
            <a:off x="3228975" y="563880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19</a:t>
            </a:r>
          </a:p>
        </p:txBody>
      </p:sp>
      <p:sp>
        <p:nvSpPr>
          <p:cNvPr id="74810" name="Rectangle 58"/>
          <p:cNvSpPr>
            <a:spLocks noChangeArrowheads="1"/>
          </p:cNvSpPr>
          <p:nvPr/>
        </p:nvSpPr>
        <p:spPr bwMode="auto">
          <a:xfrm>
            <a:off x="3775299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[6]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11" name="Rectangle 59"/>
          <p:cNvSpPr>
            <a:spLocks noChangeArrowheads="1"/>
          </p:cNvSpPr>
          <p:nvPr/>
        </p:nvSpPr>
        <p:spPr bwMode="auto">
          <a:xfrm>
            <a:off x="3878263" y="165241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12" name="Rectangle 60"/>
          <p:cNvSpPr>
            <a:spLocks noChangeArrowheads="1"/>
          </p:cNvSpPr>
          <p:nvPr/>
        </p:nvSpPr>
        <p:spPr bwMode="auto">
          <a:xfrm>
            <a:off x="3848418" y="224414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4813" name="Rectangle 61"/>
          <p:cNvSpPr>
            <a:spLocks noChangeArrowheads="1"/>
          </p:cNvSpPr>
          <p:nvPr/>
        </p:nvSpPr>
        <p:spPr bwMode="auto">
          <a:xfrm>
            <a:off x="3836988" y="281564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4814" name="Rectangle 62"/>
          <p:cNvSpPr>
            <a:spLocks noChangeArrowheads="1"/>
          </p:cNvSpPr>
          <p:nvPr/>
        </p:nvSpPr>
        <p:spPr bwMode="auto">
          <a:xfrm>
            <a:off x="3836988" y="335915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4815" name="Rectangle 63"/>
          <p:cNvSpPr>
            <a:spLocks noChangeArrowheads="1"/>
          </p:cNvSpPr>
          <p:nvPr/>
        </p:nvSpPr>
        <p:spPr bwMode="auto">
          <a:xfrm>
            <a:off x="3836988" y="392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4816" name="Rectangle 64"/>
          <p:cNvSpPr>
            <a:spLocks noChangeArrowheads="1"/>
          </p:cNvSpPr>
          <p:nvPr/>
        </p:nvSpPr>
        <p:spPr bwMode="auto">
          <a:xfrm>
            <a:off x="3836988" y="449897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3836988" y="50688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4818" name="Rectangle 66"/>
          <p:cNvSpPr>
            <a:spLocks noChangeArrowheads="1"/>
          </p:cNvSpPr>
          <p:nvPr/>
        </p:nvSpPr>
        <p:spPr bwMode="auto">
          <a:xfrm>
            <a:off x="3836988" y="56388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74819" name="Rectangle 67"/>
          <p:cNvSpPr>
            <a:spLocks noChangeArrowheads="1"/>
          </p:cNvSpPr>
          <p:nvPr/>
        </p:nvSpPr>
        <p:spPr bwMode="auto">
          <a:xfrm>
            <a:off x="4405536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[7]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20" name="Rectangle 68"/>
          <p:cNvSpPr>
            <a:spLocks noChangeArrowheads="1"/>
          </p:cNvSpPr>
          <p:nvPr/>
        </p:nvSpPr>
        <p:spPr bwMode="auto">
          <a:xfrm>
            <a:off x="4467225" y="165241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21" name="Rectangle 69"/>
          <p:cNvSpPr>
            <a:spLocks noChangeArrowheads="1"/>
          </p:cNvSpPr>
          <p:nvPr/>
        </p:nvSpPr>
        <p:spPr bwMode="auto">
          <a:xfrm>
            <a:off x="4467225" y="224414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4467225" y="281564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23" name="Rectangle 71"/>
          <p:cNvSpPr>
            <a:spLocks noChangeArrowheads="1"/>
          </p:cNvSpPr>
          <p:nvPr/>
        </p:nvSpPr>
        <p:spPr bwMode="auto">
          <a:xfrm>
            <a:off x="4467225" y="335915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24" name="Rectangle 72"/>
          <p:cNvSpPr>
            <a:spLocks noChangeArrowheads="1"/>
          </p:cNvSpPr>
          <p:nvPr/>
        </p:nvSpPr>
        <p:spPr bwMode="auto">
          <a:xfrm>
            <a:off x="4467225" y="392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25" name="Rectangle 73"/>
          <p:cNvSpPr>
            <a:spLocks noChangeArrowheads="1"/>
          </p:cNvSpPr>
          <p:nvPr/>
        </p:nvSpPr>
        <p:spPr bwMode="auto">
          <a:xfrm>
            <a:off x="4467225" y="449897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26" name="Rectangle 74"/>
          <p:cNvSpPr>
            <a:spLocks noChangeArrowheads="1"/>
          </p:cNvSpPr>
          <p:nvPr/>
        </p:nvSpPr>
        <p:spPr bwMode="auto">
          <a:xfrm>
            <a:off x="4467225" y="50688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74827" name="Rectangle 75"/>
          <p:cNvSpPr>
            <a:spLocks noChangeArrowheads="1"/>
          </p:cNvSpPr>
          <p:nvPr/>
        </p:nvSpPr>
        <p:spPr bwMode="auto">
          <a:xfrm>
            <a:off x="4467225" y="56388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74828" name="Rectangle 76"/>
          <p:cNvSpPr>
            <a:spLocks noChangeArrowheads="1"/>
          </p:cNvSpPr>
          <p:nvPr/>
        </p:nvSpPr>
        <p:spPr bwMode="auto">
          <a:xfrm>
            <a:off x="5032599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[8]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29" name="Rectangle 77"/>
          <p:cNvSpPr>
            <a:spLocks noChangeArrowheads="1"/>
          </p:cNvSpPr>
          <p:nvPr/>
        </p:nvSpPr>
        <p:spPr bwMode="auto">
          <a:xfrm>
            <a:off x="5113338" y="165241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30" name="Rectangle 78"/>
          <p:cNvSpPr>
            <a:spLocks noChangeArrowheads="1"/>
          </p:cNvSpPr>
          <p:nvPr/>
        </p:nvSpPr>
        <p:spPr bwMode="auto">
          <a:xfrm>
            <a:off x="5113338" y="224414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31" name="Rectangle 79"/>
          <p:cNvSpPr>
            <a:spLocks noChangeArrowheads="1"/>
          </p:cNvSpPr>
          <p:nvPr/>
        </p:nvSpPr>
        <p:spPr bwMode="auto">
          <a:xfrm>
            <a:off x="5113338" y="281564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32" name="Rectangle 80"/>
          <p:cNvSpPr>
            <a:spLocks noChangeArrowheads="1"/>
          </p:cNvSpPr>
          <p:nvPr/>
        </p:nvSpPr>
        <p:spPr bwMode="auto">
          <a:xfrm>
            <a:off x="5113338" y="335915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33" name="Rectangle 81"/>
          <p:cNvSpPr>
            <a:spLocks noChangeArrowheads="1"/>
          </p:cNvSpPr>
          <p:nvPr/>
        </p:nvSpPr>
        <p:spPr bwMode="auto">
          <a:xfrm>
            <a:off x="5113338" y="39290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34" name="Rectangle 82"/>
          <p:cNvSpPr>
            <a:spLocks noChangeArrowheads="1"/>
          </p:cNvSpPr>
          <p:nvPr/>
        </p:nvSpPr>
        <p:spPr bwMode="auto">
          <a:xfrm>
            <a:off x="5092700" y="449897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35" name="Rectangle 83"/>
          <p:cNvSpPr>
            <a:spLocks noChangeArrowheads="1"/>
          </p:cNvSpPr>
          <p:nvPr/>
        </p:nvSpPr>
        <p:spPr bwMode="auto">
          <a:xfrm>
            <a:off x="5092700" y="50688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48</a:t>
            </a:r>
          </a:p>
        </p:txBody>
      </p:sp>
      <p:sp>
        <p:nvSpPr>
          <p:cNvPr id="74836" name="Rectangle 84"/>
          <p:cNvSpPr>
            <a:spLocks noChangeArrowheads="1"/>
          </p:cNvSpPr>
          <p:nvPr/>
        </p:nvSpPr>
        <p:spPr bwMode="auto">
          <a:xfrm>
            <a:off x="5092700" y="56388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48</a:t>
            </a:r>
          </a:p>
        </p:txBody>
      </p: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5661249" y="1089025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[9]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5722938" y="165241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39" name="Rectangle 87"/>
          <p:cNvSpPr>
            <a:spLocks noChangeArrowheads="1"/>
          </p:cNvSpPr>
          <p:nvPr/>
        </p:nvSpPr>
        <p:spPr bwMode="auto">
          <a:xfrm>
            <a:off x="5722938" y="224414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40" name="Rectangle 88"/>
          <p:cNvSpPr>
            <a:spLocks noChangeArrowheads="1"/>
          </p:cNvSpPr>
          <p:nvPr/>
        </p:nvSpPr>
        <p:spPr bwMode="auto">
          <a:xfrm>
            <a:off x="5722938" y="281564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41" name="Rectangle 89"/>
          <p:cNvSpPr>
            <a:spLocks noChangeArrowheads="1"/>
          </p:cNvSpPr>
          <p:nvPr/>
        </p:nvSpPr>
        <p:spPr bwMode="auto">
          <a:xfrm>
            <a:off x="5722938" y="335915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42" name="Rectangle 90"/>
          <p:cNvSpPr>
            <a:spLocks noChangeArrowheads="1"/>
          </p:cNvSpPr>
          <p:nvPr/>
        </p:nvSpPr>
        <p:spPr bwMode="auto">
          <a:xfrm>
            <a:off x="5722938" y="392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43" name="Rectangle 91"/>
          <p:cNvSpPr>
            <a:spLocks noChangeArrowheads="1"/>
          </p:cNvSpPr>
          <p:nvPr/>
        </p:nvSpPr>
        <p:spPr bwMode="auto">
          <a:xfrm>
            <a:off x="5722938" y="449897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</a:rPr>
              <a:t>59</a:t>
            </a:r>
          </a:p>
        </p:txBody>
      </p:sp>
      <p:sp>
        <p:nvSpPr>
          <p:cNvPr id="74844" name="Rectangle 92"/>
          <p:cNvSpPr>
            <a:spLocks noChangeArrowheads="1"/>
          </p:cNvSpPr>
          <p:nvPr/>
        </p:nvSpPr>
        <p:spPr bwMode="auto">
          <a:xfrm>
            <a:off x="5722938" y="50688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59</a:t>
            </a:r>
          </a:p>
        </p:txBody>
      </p: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5722938" y="56388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59</a:t>
            </a:r>
          </a:p>
        </p:txBody>
      </p:sp>
      <p:sp>
        <p:nvSpPr>
          <p:cNvPr id="74846" name="Rectangle 94"/>
          <p:cNvSpPr>
            <a:spLocks noChangeArrowheads="1"/>
          </p:cNvSpPr>
          <p:nvPr/>
        </p:nvSpPr>
        <p:spPr bwMode="auto">
          <a:xfrm>
            <a:off x="6220954" y="1089025"/>
            <a:ext cx="564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[10]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47" name="Rectangle 95"/>
          <p:cNvSpPr>
            <a:spLocks noChangeArrowheads="1"/>
          </p:cNvSpPr>
          <p:nvPr/>
        </p:nvSpPr>
        <p:spPr bwMode="auto">
          <a:xfrm>
            <a:off x="6373813" y="165241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48" name="Rectangle 96"/>
          <p:cNvSpPr>
            <a:spLocks noChangeArrowheads="1"/>
          </p:cNvSpPr>
          <p:nvPr/>
        </p:nvSpPr>
        <p:spPr bwMode="auto">
          <a:xfrm>
            <a:off x="6353175" y="224414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49" name="Rectangle 97"/>
          <p:cNvSpPr>
            <a:spLocks noChangeArrowheads="1"/>
          </p:cNvSpPr>
          <p:nvPr/>
        </p:nvSpPr>
        <p:spPr bwMode="auto">
          <a:xfrm>
            <a:off x="6353175" y="281564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50" name="Rectangle 98"/>
          <p:cNvSpPr>
            <a:spLocks noChangeArrowheads="1"/>
          </p:cNvSpPr>
          <p:nvPr/>
        </p:nvSpPr>
        <p:spPr bwMode="auto">
          <a:xfrm>
            <a:off x="6353175" y="335915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51" name="Rectangle 99"/>
          <p:cNvSpPr>
            <a:spLocks noChangeArrowheads="1"/>
          </p:cNvSpPr>
          <p:nvPr/>
        </p:nvSpPr>
        <p:spPr bwMode="auto">
          <a:xfrm>
            <a:off x="6353175" y="392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52" name="Rectangle 100"/>
          <p:cNvSpPr>
            <a:spLocks noChangeArrowheads="1"/>
          </p:cNvSpPr>
          <p:nvPr/>
        </p:nvSpPr>
        <p:spPr bwMode="auto">
          <a:xfrm>
            <a:off x="6373813" y="449897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53" name="Rectangle 101"/>
          <p:cNvSpPr>
            <a:spLocks noChangeArrowheads="1"/>
          </p:cNvSpPr>
          <p:nvPr/>
        </p:nvSpPr>
        <p:spPr bwMode="auto">
          <a:xfrm>
            <a:off x="6373813" y="506888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4854" name="Rectangle 102"/>
          <p:cNvSpPr>
            <a:spLocks noChangeArrowheads="1"/>
          </p:cNvSpPr>
          <p:nvPr/>
        </p:nvSpPr>
        <p:spPr bwMode="auto">
          <a:xfrm>
            <a:off x="6373813" y="563880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4855" name="Rectangle 103"/>
          <p:cNvSpPr>
            <a:spLocks noChangeArrowheads="1"/>
          </p:cNvSpPr>
          <p:nvPr/>
        </p:nvSpPr>
        <p:spPr bwMode="auto">
          <a:xfrm>
            <a:off x="7056438" y="1066800"/>
            <a:ext cx="5642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left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4856" name="Rectangle 104"/>
          <p:cNvSpPr>
            <a:spLocks noChangeArrowheads="1"/>
          </p:cNvSpPr>
          <p:nvPr/>
        </p:nvSpPr>
        <p:spPr bwMode="auto">
          <a:xfrm>
            <a:off x="7204075" y="165241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57" name="Rectangle 105"/>
          <p:cNvSpPr>
            <a:spLocks noChangeArrowheads="1"/>
          </p:cNvSpPr>
          <p:nvPr/>
        </p:nvSpPr>
        <p:spPr bwMode="auto">
          <a:xfrm>
            <a:off x="7204075" y="224414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58" name="Rectangle 106"/>
          <p:cNvSpPr>
            <a:spLocks noChangeArrowheads="1"/>
          </p:cNvSpPr>
          <p:nvPr/>
        </p:nvSpPr>
        <p:spPr bwMode="auto">
          <a:xfrm>
            <a:off x="7204075" y="281564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59" name="Rectangle 107"/>
          <p:cNvSpPr>
            <a:spLocks noChangeArrowheads="1"/>
          </p:cNvSpPr>
          <p:nvPr/>
        </p:nvSpPr>
        <p:spPr bwMode="auto">
          <a:xfrm>
            <a:off x="7204075" y="335915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0" name="Rectangle 108"/>
          <p:cNvSpPr>
            <a:spLocks noChangeArrowheads="1"/>
          </p:cNvSpPr>
          <p:nvPr/>
        </p:nvSpPr>
        <p:spPr bwMode="auto">
          <a:xfrm>
            <a:off x="7204075" y="39290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1" name="Rectangle 109"/>
          <p:cNvSpPr>
            <a:spLocks noChangeArrowheads="1"/>
          </p:cNvSpPr>
          <p:nvPr/>
        </p:nvSpPr>
        <p:spPr bwMode="auto">
          <a:xfrm>
            <a:off x="7204075" y="449897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2" name="Rectangle 110"/>
          <p:cNvSpPr>
            <a:spLocks noChangeArrowheads="1"/>
          </p:cNvSpPr>
          <p:nvPr/>
        </p:nvSpPr>
        <p:spPr bwMode="auto">
          <a:xfrm>
            <a:off x="7133543" y="50688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10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3" name="Rectangle 111"/>
          <p:cNvSpPr>
            <a:spLocks noChangeArrowheads="1"/>
          </p:cNvSpPr>
          <p:nvPr/>
        </p:nvSpPr>
        <p:spPr bwMode="auto">
          <a:xfrm>
            <a:off x="7947025" y="1066800"/>
            <a:ext cx="705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right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4864" name="Rectangle 112"/>
          <p:cNvSpPr>
            <a:spLocks noChangeArrowheads="1"/>
          </p:cNvSpPr>
          <p:nvPr/>
        </p:nvSpPr>
        <p:spPr bwMode="auto">
          <a:xfrm>
            <a:off x="8093981" y="165241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10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5" name="Rectangle 113"/>
          <p:cNvSpPr>
            <a:spLocks noChangeArrowheads="1"/>
          </p:cNvSpPr>
          <p:nvPr/>
        </p:nvSpPr>
        <p:spPr bwMode="auto">
          <a:xfrm>
            <a:off x="8164513" y="2244145"/>
            <a:ext cx="141064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6" name="Rectangle 114"/>
          <p:cNvSpPr>
            <a:spLocks noChangeArrowheads="1"/>
          </p:cNvSpPr>
          <p:nvPr/>
        </p:nvSpPr>
        <p:spPr bwMode="auto">
          <a:xfrm>
            <a:off x="8183563" y="2815647"/>
            <a:ext cx="141064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7" name="Rectangle 115"/>
          <p:cNvSpPr>
            <a:spLocks noChangeArrowheads="1"/>
          </p:cNvSpPr>
          <p:nvPr/>
        </p:nvSpPr>
        <p:spPr bwMode="auto">
          <a:xfrm>
            <a:off x="8164513" y="335915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8" name="Rectangle 116"/>
          <p:cNvSpPr>
            <a:spLocks noChangeArrowheads="1"/>
          </p:cNvSpPr>
          <p:nvPr/>
        </p:nvSpPr>
        <p:spPr bwMode="auto">
          <a:xfrm>
            <a:off x="8093981" y="392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10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69" name="Rectangle 117"/>
          <p:cNvSpPr>
            <a:spLocks noChangeArrowheads="1"/>
          </p:cNvSpPr>
          <p:nvPr/>
        </p:nvSpPr>
        <p:spPr bwMode="auto">
          <a:xfrm>
            <a:off x="8164513" y="449897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8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70" name="Rectangle 118"/>
          <p:cNvSpPr>
            <a:spLocks noChangeArrowheads="1"/>
          </p:cNvSpPr>
          <p:nvPr/>
        </p:nvSpPr>
        <p:spPr bwMode="auto">
          <a:xfrm>
            <a:off x="8093981" y="50688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10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4871" name="Rectangle 119"/>
          <p:cNvSpPr>
            <a:spLocks noChangeArrowheads="1"/>
          </p:cNvSpPr>
          <p:nvPr/>
        </p:nvSpPr>
        <p:spPr bwMode="auto">
          <a:xfrm>
            <a:off x="1633538" y="1304925"/>
            <a:ext cx="11112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72" name="Rectangle 120"/>
          <p:cNvSpPr>
            <a:spLocks noChangeArrowheads="1"/>
          </p:cNvSpPr>
          <p:nvPr/>
        </p:nvSpPr>
        <p:spPr bwMode="auto">
          <a:xfrm>
            <a:off x="1719263" y="5216525"/>
            <a:ext cx="11112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4873" name="Line 121"/>
          <p:cNvSpPr>
            <a:spLocks noChangeShapeType="1"/>
          </p:cNvSpPr>
          <p:nvPr/>
        </p:nvSpPr>
        <p:spPr bwMode="auto">
          <a:xfrm>
            <a:off x="457200" y="1524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75" name="AutoShape 123"/>
          <p:cNvSpPr>
            <a:spLocks/>
          </p:cNvSpPr>
          <p:nvPr/>
        </p:nvSpPr>
        <p:spPr bwMode="auto">
          <a:xfrm>
            <a:off x="457200" y="1603775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76" name="AutoShape 124"/>
          <p:cNvSpPr>
            <a:spLocks/>
          </p:cNvSpPr>
          <p:nvPr/>
        </p:nvSpPr>
        <p:spPr bwMode="auto">
          <a:xfrm flipH="1">
            <a:off x="6629400" y="1603775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77" name="AutoShape 125"/>
          <p:cNvSpPr>
            <a:spLocks/>
          </p:cNvSpPr>
          <p:nvPr/>
        </p:nvSpPr>
        <p:spPr bwMode="auto">
          <a:xfrm>
            <a:off x="457200" y="2195508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78" name="AutoShape 126"/>
          <p:cNvSpPr>
            <a:spLocks/>
          </p:cNvSpPr>
          <p:nvPr/>
        </p:nvSpPr>
        <p:spPr bwMode="auto">
          <a:xfrm flipH="1">
            <a:off x="3505200" y="2195508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0" name="AutoShape 128"/>
          <p:cNvSpPr>
            <a:spLocks/>
          </p:cNvSpPr>
          <p:nvPr/>
        </p:nvSpPr>
        <p:spPr bwMode="auto">
          <a:xfrm>
            <a:off x="457200" y="276701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1" name="AutoShape 129"/>
          <p:cNvSpPr>
            <a:spLocks/>
          </p:cNvSpPr>
          <p:nvPr/>
        </p:nvSpPr>
        <p:spPr bwMode="auto">
          <a:xfrm flipH="1">
            <a:off x="1600200" y="276701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3" name="AutoShape 131"/>
          <p:cNvSpPr>
            <a:spLocks/>
          </p:cNvSpPr>
          <p:nvPr/>
        </p:nvSpPr>
        <p:spPr bwMode="auto">
          <a:xfrm flipH="1">
            <a:off x="6629400" y="2195508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4" name="AutoShape 132"/>
          <p:cNvSpPr>
            <a:spLocks/>
          </p:cNvSpPr>
          <p:nvPr/>
        </p:nvSpPr>
        <p:spPr bwMode="auto">
          <a:xfrm>
            <a:off x="4343400" y="2195508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5" name="AutoShape 133"/>
          <p:cNvSpPr>
            <a:spLocks/>
          </p:cNvSpPr>
          <p:nvPr/>
        </p:nvSpPr>
        <p:spPr bwMode="auto">
          <a:xfrm flipH="1">
            <a:off x="3429000" y="276701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6" name="AutoShape 134"/>
          <p:cNvSpPr>
            <a:spLocks/>
          </p:cNvSpPr>
          <p:nvPr/>
        </p:nvSpPr>
        <p:spPr bwMode="auto">
          <a:xfrm>
            <a:off x="2514600" y="276701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7" name="AutoShape 135"/>
          <p:cNvSpPr>
            <a:spLocks/>
          </p:cNvSpPr>
          <p:nvPr/>
        </p:nvSpPr>
        <p:spPr bwMode="auto">
          <a:xfrm>
            <a:off x="4343400" y="276701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8" name="AutoShape 136"/>
          <p:cNvSpPr>
            <a:spLocks/>
          </p:cNvSpPr>
          <p:nvPr/>
        </p:nvSpPr>
        <p:spPr bwMode="auto">
          <a:xfrm flipH="1">
            <a:off x="6629400" y="276701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89" name="AutoShape 137"/>
          <p:cNvSpPr>
            <a:spLocks/>
          </p:cNvSpPr>
          <p:nvPr/>
        </p:nvSpPr>
        <p:spPr bwMode="auto">
          <a:xfrm flipH="1">
            <a:off x="3429000" y="32766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0" name="AutoShape 138"/>
          <p:cNvSpPr>
            <a:spLocks/>
          </p:cNvSpPr>
          <p:nvPr/>
        </p:nvSpPr>
        <p:spPr bwMode="auto">
          <a:xfrm flipH="1">
            <a:off x="3429000" y="32766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1" name="AutoShape 139"/>
          <p:cNvSpPr>
            <a:spLocks/>
          </p:cNvSpPr>
          <p:nvPr/>
        </p:nvSpPr>
        <p:spPr bwMode="auto">
          <a:xfrm>
            <a:off x="2514600" y="3276600"/>
            <a:ext cx="152400" cy="390763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2" name="AutoShape 140"/>
          <p:cNvSpPr>
            <a:spLocks/>
          </p:cNvSpPr>
          <p:nvPr/>
        </p:nvSpPr>
        <p:spPr bwMode="auto">
          <a:xfrm>
            <a:off x="4343400" y="32766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3" name="AutoShape 141"/>
          <p:cNvSpPr>
            <a:spLocks/>
          </p:cNvSpPr>
          <p:nvPr/>
        </p:nvSpPr>
        <p:spPr bwMode="auto">
          <a:xfrm flipH="1">
            <a:off x="6629400" y="32766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4" name="AutoShape 142"/>
          <p:cNvSpPr>
            <a:spLocks/>
          </p:cNvSpPr>
          <p:nvPr/>
        </p:nvSpPr>
        <p:spPr bwMode="auto">
          <a:xfrm>
            <a:off x="4343400" y="38862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5" name="AutoShape 143"/>
          <p:cNvSpPr>
            <a:spLocks/>
          </p:cNvSpPr>
          <p:nvPr/>
        </p:nvSpPr>
        <p:spPr bwMode="auto">
          <a:xfrm flipH="1">
            <a:off x="6629400" y="3886200"/>
            <a:ext cx="152400" cy="390763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6" name="AutoShape 144"/>
          <p:cNvSpPr>
            <a:spLocks/>
          </p:cNvSpPr>
          <p:nvPr/>
        </p:nvSpPr>
        <p:spPr bwMode="auto">
          <a:xfrm flipH="1">
            <a:off x="6629400" y="4419600"/>
            <a:ext cx="152400" cy="390763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7" name="AutoShape 145"/>
          <p:cNvSpPr>
            <a:spLocks/>
          </p:cNvSpPr>
          <p:nvPr/>
        </p:nvSpPr>
        <p:spPr bwMode="auto">
          <a:xfrm>
            <a:off x="4343400" y="44196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8" name="AutoShape 146"/>
          <p:cNvSpPr>
            <a:spLocks/>
          </p:cNvSpPr>
          <p:nvPr/>
        </p:nvSpPr>
        <p:spPr bwMode="auto">
          <a:xfrm flipH="1">
            <a:off x="5410200" y="4419600"/>
            <a:ext cx="152400" cy="390763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899" name="AutoShape 147"/>
          <p:cNvSpPr>
            <a:spLocks/>
          </p:cNvSpPr>
          <p:nvPr/>
        </p:nvSpPr>
        <p:spPr bwMode="auto">
          <a:xfrm>
            <a:off x="6248400" y="44196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900" name="AutoShape 148"/>
          <p:cNvSpPr>
            <a:spLocks/>
          </p:cNvSpPr>
          <p:nvPr/>
        </p:nvSpPr>
        <p:spPr bwMode="auto">
          <a:xfrm flipH="1">
            <a:off x="6629400" y="5029200"/>
            <a:ext cx="152400" cy="390763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901" name="AutoShape 149"/>
          <p:cNvSpPr>
            <a:spLocks/>
          </p:cNvSpPr>
          <p:nvPr/>
        </p:nvSpPr>
        <p:spPr bwMode="auto">
          <a:xfrm>
            <a:off x="6286500" y="5029200"/>
            <a:ext cx="259766" cy="405051"/>
          </a:xfrm>
          <a:prstGeom prst="leftBracket">
            <a:avLst>
              <a:gd name="adj" fmla="val 25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905" name="Line 153"/>
          <p:cNvSpPr>
            <a:spLocks noChangeShapeType="1"/>
          </p:cNvSpPr>
          <p:nvPr/>
        </p:nvSpPr>
        <p:spPr bwMode="auto">
          <a:xfrm>
            <a:off x="6948488" y="908050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054" y="5273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342</a:t>
            </a:r>
          </a:p>
        </p:txBody>
      </p:sp>
    </p:spTree>
    <p:extLst>
      <p:ext uri="{BB962C8B-B14F-4D97-AF65-F5344CB8AC3E}">
        <p14:creationId xmlns:p14="http://schemas.microsoft.com/office/powerpoint/2010/main" val="33867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02" grpId="0" animBg="1"/>
      <p:bldP spid="74903" grpId="0" animBg="1"/>
      <p:bldP spid="74904" grpId="0" animBg="1"/>
      <p:bldP spid="74874" grpId="0" animBg="1"/>
      <p:bldP spid="74879" grpId="0" animBg="1"/>
      <p:bldP spid="74882" grpId="0" animBg="1"/>
      <p:bldP spid="74754" grpId="0" animBg="1"/>
      <p:bldP spid="74755" grpId="0" animBg="1"/>
      <p:bldP spid="74756" grpId="0" animBg="1"/>
      <p:bldP spid="74757" grpId="0" animBg="1"/>
      <p:bldP spid="74758" grpId="0" animBg="1"/>
      <p:bldP spid="74759" grpId="0" animBg="1"/>
      <p:bldP spid="74760" grpId="0" animBg="1"/>
      <p:bldP spid="74761" grpId="0" animBg="1"/>
      <p:bldP spid="74762" grpId="0" animBg="1"/>
      <p:bldP spid="74763" grpId="0" animBg="1"/>
      <p:bldP spid="74765" grpId="0"/>
      <p:bldP spid="74766" grpId="0"/>
      <p:bldP spid="74767" grpId="0"/>
      <p:bldP spid="74768" grpId="0"/>
      <p:bldP spid="74769" grpId="0"/>
      <p:bldP spid="74770" grpId="0"/>
      <p:bldP spid="74771" grpId="0"/>
      <p:bldP spid="74772" grpId="0"/>
      <p:bldP spid="74773" grpId="0"/>
      <p:bldP spid="74774" grpId="0"/>
      <p:bldP spid="74775" grpId="0"/>
      <p:bldP spid="74776" grpId="0"/>
      <p:bldP spid="74777" grpId="0"/>
      <p:bldP spid="74778" grpId="0"/>
      <p:bldP spid="74779" grpId="0"/>
      <p:bldP spid="74780" grpId="0"/>
      <p:bldP spid="74781" grpId="0"/>
      <p:bldP spid="74782" grpId="0"/>
      <p:bldP spid="74783" grpId="0"/>
      <p:bldP spid="74784" grpId="0"/>
      <p:bldP spid="74785" grpId="0"/>
      <p:bldP spid="74786" grpId="0"/>
      <p:bldP spid="74787" grpId="0"/>
      <p:bldP spid="74788" grpId="0"/>
      <p:bldP spid="74789" grpId="0"/>
      <p:bldP spid="74790" grpId="0"/>
      <p:bldP spid="74791" grpId="0"/>
      <p:bldP spid="74792" grpId="0"/>
      <p:bldP spid="74793" grpId="0"/>
      <p:bldP spid="74794" grpId="0"/>
      <p:bldP spid="74795" grpId="0"/>
      <p:bldP spid="74796" grpId="0"/>
      <p:bldP spid="74797" grpId="0"/>
      <p:bldP spid="74798" grpId="0"/>
      <p:bldP spid="74799" grpId="0"/>
      <p:bldP spid="74800" grpId="0"/>
      <p:bldP spid="74801" grpId="0"/>
      <p:bldP spid="74802" grpId="0"/>
      <p:bldP spid="74803" grpId="0"/>
      <p:bldP spid="74804" grpId="0"/>
      <p:bldP spid="74805" grpId="0"/>
      <p:bldP spid="74806" grpId="0"/>
      <p:bldP spid="74807" grpId="0"/>
      <p:bldP spid="74808" grpId="0"/>
      <p:bldP spid="74809" grpId="0"/>
      <p:bldP spid="74810" grpId="0"/>
      <p:bldP spid="74811" grpId="0"/>
      <p:bldP spid="74812" grpId="0"/>
      <p:bldP spid="74813" grpId="0"/>
      <p:bldP spid="74814" grpId="0"/>
      <p:bldP spid="74815" grpId="0"/>
      <p:bldP spid="74816" grpId="0"/>
      <p:bldP spid="74817" grpId="0"/>
      <p:bldP spid="74818" grpId="0"/>
      <p:bldP spid="74819" grpId="0"/>
      <p:bldP spid="74820" grpId="0"/>
      <p:bldP spid="74821" grpId="0"/>
      <p:bldP spid="74822" grpId="0"/>
      <p:bldP spid="74823" grpId="0"/>
      <p:bldP spid="74824" grpId="0"/>
      <p:bldP spid="74825" grpId="0"/>
      <p:bldP spid="74826" grpId="0"/>
      <p:bldP spid="74827" grpId="0"/>
      <p:bldP spid="74828" grpId="0"/>
      <p:bldP spid="74829" grpId="0"/>
      <p:bldP spid="74830" grpId="0"/>
      <p:bldP spid="74831" grpId="0"/>
      <p:bldP spid="74832" grpId="0"/>
      <p:bldP spid="74833" grpId="0"/>
      <p:bldP spid="74834" grpId="0"/>
      <p:bldP spid="74835" grpId="0"/>
      <p:bldP spid="74836" grpId="0"/>
      <p:bldP spid="74837" grpId="0"/>
      <p:bldP spid="74838" grpId="0"/>
      <p:bldP spid="74839" grpId="0"/>
      <p:bldP spid="74840" grpId="0"/>
      <p:bldP spid="74841" grpId="0"/>
      <p:bldP spid="74842" grpId="0"/>
      <p:bldP spid="74843" grpId="0"/>
      <p:bldP spid="74844" grpId="0"/>
      <p:bldP spid="74845" grpId="0"/>
      <p:bldP spid="74846" grpId="0"/>
      <p:bldP spid="74847" grpId="0"/>
      <p:bldP spid="74848" grpId="0"/>
      <p:bldP spid="74849" grpId="0"/>
      <p:bldP spid="74850" grpId="0"/>
      <p:bldP spid="74851" grpId="0"/>
      <p:bldP spid="74852" grpId="0"/>
      <p:bldP spid="74853" grpId="0"/>
      <p:bldP spid="74854" grpId="0"/>
      <p:bldP spid="74855" grpId="0"/>
      <p:bldP spid="74856" grpId="0"/>
      <p:bldP spid="74857" grpId="0"/>
      <p:bldP spid="74858" grpId="0"/>
      <p:bldP spid="74859" grpId="0"/>
      <p:bldP spid="74860" grpId="0"/>
      <p:bldP spid="74861" grpId="0"/>
      <p:bldP spid="74862" grpId="0"/>
      <p:bldP spid="74863" grpId="0"/>
      <p:bldP spid="74864" grpId="0"/>
      <p:bldP spid="74865" grpId="0" animBg="1"/>
      <p:bldP spid="74866" grpId="0" animBg="1"/>
      <p:bldP spid="74867" grpId="0"/>
      <p:bldP spid="74868" grpId="0"/>
      <p:bldP spid="74869" grpId="0"/>
      <p:bldP spid="74870" grpId="0"/>
      <p:bldP spid="74871" grpId="0" animBg="1"/>
      <p:bldP spid="74872" grpId="0" animBg="1"/>
      <p:bldP spid="74875" grpId="0" animBg="1"/>
      <p:bldP spid="74876" grpId="0" animBg="1"/>
      <p:bldP spid="74877" grpId="0" animBg="1"/>
      <p:bldP spid="74878" grpId="0" animBg="1"/>
      <p:bldP spid="74880" grpId="0" animBg="1"/>
      <p:bldP spid="74881" grpId="0" animBg="1"/>
      <p:bldP spid="74883" grpId="0" animBg="1"/>
      <p:bldP spid="74884" grpId="0" animBg="1"/>
      <p:bldP spid="74885" grpId="0" animBg="1"/>
      <p:bldP spid="74886" grpId="0" animBg="1"/>
      <p:bldP spid="74887" grpId="0" animBg="1"/>
      <p:bldP spid="74888" grpId="0" animBg="1"/>
      <p:bldP spid="74889" grpId="0" animBg="1"/>
      <p:bldP spid="74890" grpId="0" animBg="1"/>
      <p:bldP spid="74891" grpId="0" animBg="1"/>
      <p:bldP spid="74892" grpId="0" animBg="1"/>
      <p:bldP spid="74893" grpId="0" animBg="1"/>
      <p:bldP spid="74894" grpId="0" animBg="1"/>
      <p:bldP spid="74895" grpId="0" animBg="1"/>
      <p:bldP spid="74896" grpId="0" animBg="1"/>
      <p:bldP spid="74897" grpId="0" animBg="1"/>
      <p:bldP spid="74898" grpId="0" animBg="1"/>
      <p:bldP spid="74899" grpId="0" animBg="1"/>
      <p:bldP spid="74900" grpId="0" animBg="1"/>
      <p:bldP spid="74901" grpId="0" animBg="1"/>
      <p:bldP spid="749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al 118"/>
          <p:cNvSpPr>
            <a:spLocks noChangeArrowheads="1"/>
          </p:cNvSpPr>
          <p:nvPr/>
        </p:nvSpPr>
        <p:spPr bwMode="auto">
          <a:xfrm>
            <a:off x="2599741" y="5038114"/>
            <a:ext cx="431800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18" name="Oval 118"/>
          <p:cNvSpPr>
            <a:spLocks noChangeArrowheads="1"/>
          </p:cNvSpPr>
          <p:nvPr/>
        </p:nvSpPr>
        <p:spPr bwMode="auto">
          <a:xfrm>
            <a:off x="1906587" y="4491766"/>
            <a:ext cx="504825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65" name="Oval 165"/>
          <p:cNvSpPr>
            <a:spLocks noChangeArrowheads="1"/>
          </p:cNvSpPr>
          <p:nvPr/>
        </p:nvSpPr>
        <p:spPr bwMode="auto">
          <a:xfrm>
            <a:off x="1908175" y="3878421"/>
            <a:ext cx="503238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83" name="Oval 83"/>
          <p:cNvSpPr>
            <a:spLocks noChangeArrowheads="1"/>
          </p:cNvSpPr>
          <p:nvPr/>
        </p:nvSpPr>
        <p:spPr bwMode="auto">
          <a:xfrm>
            <a:off x="1245896" y="3286680"/>
            <a:ext cx="446379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43" name="Oval 143"/>
          <p:cNvSpPr>
            <a:spLocks noChangeArrowheads="1"/>
          </p:cNvSpPr>
          <p:nvPr/>
        </p:nvSpPr>
        <p:spPr bwMode="auto">
          <a:xfrm>
            <a:off x="1235075" y="2661429"/>
            <a:ext cx="433388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>
            <a:off x="636588" y="1402308"/>
            <a:ext cx="458787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53" name="Oval 53"/>
          <p:cNvSpPr>
            <a:spLocks noChangeArrowheads="1"/>
          </p:cNvSpPr>
          <p:nvPr/>
        </p:nvSpPr>
        <p:spPr bwMode="auto">
          <a:xfrm>
            <a:off x="636588" y="2025685"/>
            <a:ext cx="458787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Example – Worst Case</a:t>
            </a:r>
            <a:endParaRPr lang="ko-KR" altLang="en-US" dirty="0"/>
          </a:p>
        </p:txBody>
      </p:sp>
      <p:sp>
        <p:nvSpPr>
          <p:cNvPr id="196" name="슬라이드 번호 개체 틀 19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947863" y="5113123"/>
            <a:ext cx="4318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075238" y="4566775"/>
            <a:ext cx="4318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442075" y="4566775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442075" y="4566775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795963" y="3361689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41561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[1]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1224186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[2]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833786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[3]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2462436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[4]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3089499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3718149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[6]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4348386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[7]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4975449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[8]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5762849" y="90939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[9]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6308267" y="909390"/>
            <a:ext cx="564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[10]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7283450" y="909390"/>
            <a:ext cx="5642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left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7947025" y="909390"/>
            <a:ext cx="705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right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1719263" y="2279010"/>
            <a:ext cx="11112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3276600" y="150809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5891213" y="150809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2627313" y="150809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6516688" y="150809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708025" y="150809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5148263" y="150809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1331913" y="150809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4500563" y="150809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1979613" y="150809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32" name="Rectangle 32"/>
          <p:cNvSpPr>
            <a:spLocks noChangeArrowheads="1"/>
          </p:cNvSpPr>
          <p:nvPr/>
        </p:nvSpPr>
        <p:spPr bwMode="auto">
          <a:xfrm>
            <a:off x="3851275" y="1508095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7431088" y="1508095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8095568" y="150809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10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457200" y="1334046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468313" y="1461244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37" name="AutoShape 37"/>
          <p:cNvSpPr>
            <a:spLocks/>
          </p:cNvSpPr>
          <p:nvPr/>
        </p:nvSpPr>
        <p:spPr bwMode="auto">
          <a:xfrm flipH="1">
            <a:off x="6796088" y="1461244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39" name="Rectangle 39"/>
          <p:cNvSpPr>
            <a:spLocks noChangeArrowheads="1"/>
          </p:cNvSpPr>
          <p:nvPr/>
        </p:nvSpPr>
        <p:spPr bwMode="auto">
          <a:xfrm>
            <a:off x="6419850" y="2100694"/>
            <a:ext cx="30753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3276600" y="213147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41" name="Rectangle 41"/>
          <p:cNvSpPr>
            <a:spLocks noChangeArrowheads="1"/>
          </p:cNvSpPr>
          <p:nvPr/>
        </p:nvSpPr>
        <p:spPr bwMode="auto">
          <a:xfrm>
            <a:off x="5891213" y="213147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42" name="Rectangle 42"/>
          <p:cNvSpPr>
            <a:spLocks noChangeArrowheads="1"/>
          </p:cNvSpPr>
          <p:nvPr/>
        </p:nvSpPr>
        <p:spPr bwMode="auto">
          <a:xfrm>
            <a:off x="2627313" y="213147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6438900" y="213147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6844" name="Rectangle 44"/>
          <p:cNvSpPr>
            <a:spLocks noChangeArrowheads="1"/>
          </p:cNvSpPr>
          <p:nvPr/>
        </p:nvSpPr>
        <p:spPr bwMode="auto">
          <a:xfrm>
            <a:off x="785813" y="213147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845" name="Rectangle 45"/>
          <p:cNvSpPr>
            <a:spLocks noChangeArrowheads="1"/>
          </p:cNvSpPr>
          <p:nvPr/>
        </p:nvSpPr>
        <p:spPr bwMode="auto">
          <a:xfrm>
            <a:off x="5148263" y="213147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46" name="Rectangle 46"/>
          <p:cNvSpPr>
            <a:spLocks noChangeArrowheads="1"/>
          </p:cNvSpPr>
          <p:nvPr/>
        </p:nvSpPr>
        <p:spPr bwMode="auto">
          <a:xfrm>
            <a:off x="1331913" y="213147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47" name="Rectangle 47"/>
          <p:cNvSpPr>
            <a:spLocks noChangeArrowheads="1"/>
          </p:cNvSpPr>
          <p:nvPr/>
        </p:nvSpPr>
        <p:spPr bwMode="auto">
          <a:xfrm>
            <a:off x="4500563" y="213147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48" name="Rectangle 48"/>
          <p:cNvSpPr>
            <a:spLocks noChangeArrowheads="1"/>
          </p:cNvSpPr>
          <p:nvPr/>
        </p:nvSpPr>
        <p:spPr bwMode="auto">
          <a:xfrm>
            <a:off x="1979613" y="213147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49" name="Rectangle 49"/>
          <p:cNvSpPr>
            <a:spLocks noChangeArrowheads="1"/>
          </p:cNvSpPr>
          <p:nvPr/>
        </p:nvSpPr>
        <p:spPr bwMode="auto">
          <a:xfrm>
            <a:off x="3851275" y="213147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50" name="Rectangle 50"/>
          <p:cNvSpPr>
            <a:spLocks noChangeArrowheads="1"/>
          </p:cNvSpPr>
          <p:nvPr/>
        </p:nvSpPr>
        <p:spPr bwMode="auto">
          <a:xfrm>
            <a:off x="7431088" y="213147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6851" name="Rectangle 51"/>
          <p:cNvSpPr>
            <a:spLocks noChangeArrowheads="1"/>
          </p:cNvSpPr>
          <p:nvPr/>
        </p:nvSpPr>
        <p:spPr bwMode="auto">
          <a:xfrm>
            <a:off x="8166100" y="213147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9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6852" name="AutoShape 52"/>
          <p:cNvSpPr>
            <a:spLocks/>
          </p:cNvSpPr>
          <p:nvPr/>
        </p:nvSpPr>
        <p:spPr bwMode="auto">
          <a:xfrm>
            <a:off x="468313" y="2084621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54" name="AutoShape 54"/>
          <p:cNvSpPr>
            <a:spLocks/>
          </p:cNvSpPr>
          <p:nvPr/>
        </p:nvSpPr>
        <p:spPr bwMode="auto">
          <a:xfrm flipH="1">
            <a:off x="6008688" y="2084621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71" name="Rectangle 71"/>
          <p:cNvSpPr>
            <a:spLocks noChangeArrowheads="1"/>
          </p:cNvSpPr>
          <p:nvPr/>
        </p:nvSpPr>
        <p:spPr bwMode="auto">
          <a:xfrm>
            <a:off x="6443663" y="3361689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872" name="Rectangle 72"/>
          <p:cNvSpPr>
            <a:spLocks noChangeArrowheads="1"/>
          </p:cNvSpPr>
          <p:nvPr/>
        </p:nvSpPr>
        <p:spPr bwMode="auto">
          <a:xfrm>
            <a:off x="668338" y="3361689"/>
            <a:ext cx="296417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873" name="Rectangle 73"/>
          <p:cNvSpPr>
            <a:spLocks noChangeArrowheads="1"/>
          </p:cNvSpPr>
          <p:nvPr/>
        </p:nvSpPr>
        <p:spPr bwMode="auto">
          <a:xfrm>
            <a:off x="3276600" y="339246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74" name="Rectangle 74"/>
          <p:cNvSpPr>
            <a:spLocks noChangeArrowheads="1"/>
          </p:cNvSpPr>
          <p:nvPr/>
        </p:nvSpPr>
        <p:spPr bwMode="auto">
          <a:xfrm>
            <a:off x="5845175" y="339246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9</a:t>
            </a:r>
          </a:p>
        </p:txBody>
      </p:sp>
      <p:sp>
        <p:nvSpPr>
          <p:cNvPr id="76875" name="Rectangle 75"/>
          <p:cNvSpPr>
            <a:spLocks noChangeArrowheads="1"/>
          </p:cNvSpPr>
          <p:nvPr/>
        </p:nvSpPr>
        <p:spPr bwMode="auto">
          <a:xfrm>
            <a:off x="2627313" y="339246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76" name="Rectangle 76"/>
          <p:cNvSpPr>
            <a:spLocks noChangeArrowheads="1"/>
          </p:cNvSpPr>
          <p:nvPr/>
        </p:nvSpPr>
        <p:spPr bwMode="auto">
          <a:xfrm>
            <a:off x="785813" y="339246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6877" name="Rectangle 77"/>
          <p:cNvSpPr>
            <a:spLocks noChangeArrowheads="1"/>
          </p:cNvSpPr>
          <p:nvPr/>
        </p:nvSpPr>
        <p:spPr bwMode="auto">
          <a:xfrm>
            <a:off x="5148263" y="339246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78" name="Rectangle 78"/>
          <p:cNvSpPr>
            <a:spLocks noChangeArrowheads="1"/>
          </p:cNvSpPr>
          <p:nvPr/>
        </p:nvSpPr>
        <p:spPr bwMode="auto">
          <a:xfrm>
            <a:off x="1409700" y="339246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79" name="Rectangle 79"/>
          <p:cNvSpPr>
            <a:spLocks noChangeArrowheads="1"/>
          </p:cNvSpPr>
          <p:nvPr/>
        </p:nvSpPr>
        <p:spPr bwMode="auto">
          <a:xfrm>
            <a:off x="4500563" y="339246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80" name="Rectangle 80"/>
          <p:cNvSpPr>
            <a:spLocks noChangeArrowheads="1"/>
          </p:cNvSpPr>
          <p:nvPr/>
        </p:nvSpPr>
        <p:spPr bwMode="auto">
          <a:xfrm>
            <a:off x="1979613" y="339246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81" name="Rectangle 81"/>
          <p:cNvSpPr>
            <a:spLocks noChangeArrowheads="1"/>
          </p:cNvSpPr>
          <p:nvPr/>
        </p:nvSpPr>
        <p:spPr bwMode="auto">
          <a:xfrm>
            <a:off x="3851275" y="339246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882" name="AutoShape 82"/>
          <p:cNvSpPr>
            <a:spLocks/>
          </p:cNvSpPr>
          <p:nvPr/>
        </p:nvSpPr>
        <p:spPr bwMode="auto">
          <a:xfrm>
            <a:off x="1116013" y="3345616"/>
            <a:ext cx="259766" cy="401479"/>
          </a:xfrm>
          <a:prstGeom prst="leftBracket">
            <a:avLst>
              <a:gd name="adj" fmla="val 21441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84" name="AutoShape 84"/>
          <p:cNvSpPr>
            <a:spLocks/>
          </p:cNvSpPr>
          <p:nvPr/>
        </p:nvSpPr>
        <p:spPr bwMode="auto">
          <a:xfrm flipH="1">
            <a:off x="5392354" y="3345616"/>
            <a:ext cx="259766" cy="401479"/>
          </a:xfrm>
          <a:prstGeom prst="leftBracket">
            <a:avLst>
              <a:gd name="adj" fmla="val 21441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885" name="Rectangle 85"/>
          <p:cNvSpPr>
            <a:spLocks noChangeArrowheads="1"/>
          </p:cNvSpPr>
          <p:nvPr/>
        </p:nvSpPr>
        <p:spPr bwMode="auto">
          <a:xfrm>
            <a:off x="6445250" y="339246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6886" name="Rectangle 86"/>
          <p:cNvSpPr>
            <a:spLocks noChangeArrowheads="1"/>
          </p:cNvSpPr>
          <p:nvPr/>
        </p:nvSpPr>
        <p:spPr bwMode="auto">
          <a:xfrm>
            <a:off x="7459663" y="339246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6887" name="Rectangle 87"/>
          <p:cNvSpPr>
            <a:spLocks noChangeArrowheads="1"/>
          </p:cNvSpPr>
          <p:nvPr/>
        </p:nvSpPr>
        <p:spPr bwMode="auto">
          <a:xfrm>
            <a:off x="8166100" y="339246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6904" name="Rectangle 104"/>
          <p:cNvSpPr>
            <a:spLocks noChangeArrowheads="1"/>
          </p:cNvSpPr>
          <p:nvPr/>
        </p:nvSpPr>
        <p:spPr bwMode="auto">
          <a:xfrm>
            <a:off x="5794375" y="4566775"/>
            <a:ext cx="36195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905" name="Rectangle 105"/>
          <p:cNvSpPr>
            <a:spLocks noChangeArrowheads="1"/>
          </p:cNvSpPr>
          <p:nvPr/>
        </p:nvSpPr>
        <p:spPr bwMode="auto">
          <a:xfrm>
            <a:off x="682625" y="4566775"/>
            <a:ext cx="1008063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06" name="Rectangle 106"/>
          <p:cNvSpPr>
            <a:spLocks noChangeArrowheads="1"/>
          </p:cNvSpPr>
          <p:nvPr/>
        </p:nvSpPr>
        <p:spPr bwMode="auto">
          <a:xfrm>
            <a:off x="3275013" y="459755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07" name="Rectangle 107"/>
          <p:cNvSpPr>
            <a:spLocks noChangeArrowheads="1"/>
          </p:cNvSpPr>
          <p:nvPr/>
        </p:nvSpPr>
        <p:spPr bwMode="auto">
          <a:xfrm>
            <a:off x="5843588" y="459755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9</a:t>
            </a:r>
          </a:p>
        </p:txBody>
      </p:sp>
      <p:sp>
        <p:nvSpPr>
          <p:cNvPr id="76908" name="Rectangle 108"/>
          <p:cNvSpPr>
            <a:spLocks noChangeArrowheads="1"/>
          </p:cNvSpPr>
          <p:nvPr/>
        </p:nvSpPr>
        <p:spPr bwMode="auto">
          <a:xfrm>
            <a:off x="2625725" y="459755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09" name="Rectangle 109"/>
          <p:cNvSpPr>
            <a:spLocks noChangeArrowheads="1"/>
          </p:cNvSpPr>
          <p:nvPr/>
        </p:nvSpPr>
        <p:spPr bwMode="auto">
          <a:xfrm>
            <a:off x="784225" y="459755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6910" name="Rectangle 110"/>
          <p:cNvSpPr>
            <a:spLocks noChangeArrowheads="1"/>
          </p:cNvSpPr>
          <p:nvPr/>
        </p:nvSpPr>
        <p:spPr bwMode="auto">
          <a:xfrm>
            <a:off x="5105400" y="459755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48</a:t>
            </a:r>
          </a:p>
        </p:txBody>
      </p:sp>
      <p:sp>
        <p:nvSpPr>
          <p:cNvPr id="76911" name="Rectangle 111"/>
          <p:cNvSpPr>
            <a:spLocks noChangeArrowheads="1"/>
          </p:cNvSpPr>
          <p:nvPr/>
        </p:nvSpPr>
        <p:spPr bwMode="auto">
          <a:xfrm>
            <a:off x="1408113" y="459755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6912" name="Rectangle 112"/>
          <p:cNvSpPr>
            <a:spLocks noChangeArrowheads="1"/>
          </p:cNvSpPr>
          <p:nvPr/>
        </p:nvSpPr>
        <p:spPr bwMode="auto">
          <a:xfrm>
            <a:off x="4498975" y="459755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13" name="Rectangle 113"/>
          <p:cNvSpPr>
            <a:spLocks noChangeArrowheads="1"/>
          </p:cNvSpPr>
          <p:nvPr/>
        </p:nvSpPr>
        <p:spPr bwMode="auto">
          <a:xfrm>
            <a:off x="2019300" y="459755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914" name="Rectangle 114"/>
          <p:cNvSpPr>
            <a:spLocks noChangeArrowheads="1"/>
          </p:cNvSpPr>
          <p:nvPr/>
        </p:nvSpPr>
        <p:spPr bwMode="auto">
          <a:xfrm>
            <a:off x="3849688" y="459755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15" name="AutoShape 115"/>
          <p:cNvSpPr>
            <a:spLocks/>
          </p:cNvSpPr>
          <p:nvPr/>
        </p:nvSpPr>
        <p:spPr bwMode="auto">
          <a:xfrm>
            <a:off x="1754188" y="4550702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16" name="AutoShape 116"/>
          <p:cNvSpPr>
            <a:spLocks/>
          </p:cNvSpPr>
          <p:nvPr/>
        </p:nvSpPr>
        <p:spPr bwMode="auto">
          <a:xfrm flipH="1">
            <a:off x="4714875" y="4550702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17" name="Rectangle 117"/>
          <p:cNvSpPr>
            <a:spLocks noChangeArrowheads="1"/>
          </p:cNvSpPr>
          <p:nvPr/>
        </p:nvSpPr>
        <p:spPr bwMode="auto">
          <a:xfrm>
            <a:off x="6443663" y="459755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6919" name="Rectangle 119"/>
          <p:cNvSpPr>
            <a:spLocks noChangeArrowheads="1"/>
          </p:cNvSpPr>
          <p:nvPr/>
        </p:nvSpPr>
        <p:spPr bwMode="auto">
          <a:xfrm>
            <a:off x="7450138" y="459755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920" name="Rectangle 120"/>
          <p:cNvSpPr>
            <a:spLocks noChangeArrowheads="1"/>
          </p:cNvSpPr>
          <p:nvPr/>
        </p:nvSpPr>
        <p:spPr bwMode="auto">
          <a:xfrm>
            <a:off x="8166100" y="459755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932" name="Rectangle 132"/>
          <p:cNvSpPr>
            <a:spLocks noChangeArrowheads="1"/>
          </p:cNvSpPr>
          <p:nvPr/>
        </p:nvSpPr>
        <p:spPr bwMode="auto">
          <a:xfrm>
            <a:off x="660400" y="2736438"/>
            <a:ext cx="304355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933" name="Rectangle 133"/>
          <p:cNvSpPr>
            <a:spLocks noChangeArrowheads="1"/>
          </p:cNvSpPr>
          <p:nvPr/>
        </p:nvSpPr>
        <p:spPr bwMode="auto">
          <a:xfrm>
            <a:off x="3252788" y="27672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34" name="Rectangle 134"/>
          <p:cNvSpPr>
            <a:spLocks noChangeArrowheads="1"/>
          </p:cNvSpPr>
          <p:nvPr/>
        </p:nvSpPr>
        <p:spPr bwMode="auto">
          <a:xfrm>
            <a:off x="5867400" y="27672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35" name="Rectangle 135"/>
          <p:cNvSpPr>
            <a:spLocks noChangeArrowheads="1"/>
          </p:cNvSpPr>
          <p:nvPr/>
        </p:nvSpPr>
        <p:spPr bwMode="auto">
          <a:xfrm>
            <a:off x="2603500" y="27672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36" name="Rectangle 136"/>
          <p:cNvSpPr>
            <a:spLocks noChangeArrowheads="1"/>
          </p:cNvSpPr>
          <p:nvPr/>
        </p:nvSpPr>
        <p:spPr bwMode="auto">
          <a:xfrm>
            <a:off x="762000" y="27672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6937" name="Rectangle 137"/>
          <p:cNvSpPr>
            <a:spLocks noChangeArrowheads="1"/>
          </p:cNvSpPr>
          <p:nvPr/>
        </p:nvSpPr>
        <p:spPr bwMode="auto">
          <a:xfrm>
            <a:off x="5124450" y="27672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38" name="Rectangle 138"/>
          <p:cNvSpPr>
            <a:spLocks noChangeArrowheads="1"/>
          </p:cNvSpPr>
          <p:nvPr/>
        </p:nvSpPr>
        <p:spPr bwMode="auto">
          <a:xfrm>
            <a:off x="1308100" y="27672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39" name="Rectangle 139"/>
          <p:cNvSpPr>
            <a:spLocks noChangeArrowheads="1"/>
          </p:cNvSpPr>
          <p:nvPr/>
        </p:nvSpPr>
        <p:spPr bwMode="auto">
          <a:xfrm>
            <a:off x="4476750" y="276721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40" name="Rectangle 140"/>
          <p:cNvSpPr>
            <a:spLocks noChangeArrowheads="1"/>
          </p:cNvSpPr>
          <p:nvPr/>
        </p:nvSpPr>
        <p:spPr bwMode="auto">
          <a:xfrm>
            <a:off x="1955800" y="276721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41" name="Rectangle 141"/>
          <p:cNvSpPr>
            <a:spLocks noChangeArrowheads="1"/>
          </p:cNvSpPr>
          <p:nvPr/>
        </p:nvSpPr>
        <p:spPr bwMode="auto">
          <a:xfrm>
            <a:off x="3827463" y="276721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42" name="AutoShape 142"/>
          <p:cNvSpPr>
            <a:spLocks/>
          </p:cNvSpPr>
          <p:nvPr/>
        </p:nvSpPr>
        <p:spPr bwMode="auto">
          <a:xfrm>
            <a:off x="1116013" y="2720365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44" name="AutoShape 144"/>
          <p:cNvSpPr>
            <a:spLocks/>
          </p:cNvSpPr>
          <p:nvPr/>
        </p:nvSpPr>
        <p:spPr bwMode="auto">
          <a:xfrm flipH="1">
            <a:off x="6019165" y="2720365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45" name="Rectangle 145"/>
          <p:cNvSpPr>
            <a:spLocks noChangeArrowheads="1"/>
          </p:cNvSpPr>
          <p:nvPr/>
        </p:nvSpPr>
        <p:spPr bwMode="auto">
          <a:xfrm>
            <a:off x="6402388" y="2736438"/>
            <a:ext cx="30118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46" name="Rectangle 146"/>
          <p:cNvSpPr>
            <a:spLocks noChangeArrowheads="1"/>
          </p:cNvSpPr>
          <p:nvPr/>
        </p:nvSpPr>
        <p:spPr bwMode="auto">
          <a:xfrm>
            <a:off x="6421438" y="276721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6947" name="Rectangle 147"/>
          <p:cNvSpPr>
            <a:spLocks noChangeArrowheads="1"/>
          </p:cNvSpPr>
          <p:nvPr/>
        </p:nvSpPr>
        <p:spPr bwMode="auto">
          <a:xfrm>
            <a:off x="7435850" y="27672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6948" name="Rectangle 148"/>
          <p:cNvSpPr>
            <a:spLocks noChangeArrowheads="1"/>
          </p:cNvSpPr>
          <p:nvPr/>
        </p:nvSpPr>
        <p:spPr bwMode="auto">
          <a:xfrm>
            <a:off x="8166100" y="276721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9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6950" name="Rectangle 150"/>
          <p:cNvSpPr>
            <a:spLocks noChangeArrowheads="1"/>
          </p:cNvSpPr>
          <p:nvPr/>
        </p:nvSpPr>
        <p:spPr bwMode="auto">
          <a:xfrm>
            <a:off x="5795963" y="3953430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51" name="Rectangle 151"/>
          <p:cNvSpPr>
            <a:spLocks noChangeArrowheads="1"/>
          </p:cNvSpPr>
          <p:nvPr/>
        </p:nvSpPr>
        <p:spPr bwMode="auto">
          <a:xfrm>
            <a:off x="6443663" y="3953430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52" name="Rectangle 152"/>
          <p:cNvSpPr>
            <a:spLocks noChangeArrowheads="1"/>
          </p:cNvSpPr>
          <p:nvPr/>
        </p:nvSpPr>
        <p:spPr bwMode="auto">
          <a:xfrm>
            <a:off x="684213" y="3953430"/>
            <a:ext cx="1008062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53" name="Rectangle 153"/>
          <p:cNvSpPr>
            <a:spLocks noChangeArrowheads="1"/>
          </p:cNvSpPr>
          <p:nvPr/>
        </p:nvSpPr>
        <p:spPr bwMode="auto">
          <a:xfrm>
            <a:off x="3276600" y="398420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54" name="Rectangle 154"/>
          <p:cNvSpPr>
            <a:spLocks noChangeArrowheads="1"/>
          </p:cNvSpPr>
          <p:nvPr/>
        </p:nvSpPr>
        <p:spPr bwMode="auto">
          <a:xfrm>
            <a:off x="5845175" y="398420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</a:rPr>
              <a:t>9</a:t>
            </a:r>
          </a:p>
        </p:txBody>
      </p:sp>
      <p:sp>
        <p:nvSpPr>
          <p:cNvPr id="76955" name="Rectangle 155"/>
          <p:cNvSpPr>
            <a:spLocks noChangeArrowheads="1"/>
          </p:cNvSpPr>
          <p:nvPr/>
        </p:nvSpPr>
        <p:spPr bwMode="auto">
          <a:xfrm>
            <a:off x="2627313" y="398420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56" name="Rectangle 156"/>
          <p:cNvSpPr>
            <a:spLocks noChangeArrowheads="1"/>
          </p:cNvSpPr>
          <p:nvPr/>
        </p:nvSpPr>
        <p:spPr bwMode="auto">
          <a:xfrm>
            <a:off x="785813" y="398420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6957" name="Rectangle 157"/>
          <p:cNvSpPr>
            <a:spLocks noChangeArrowheads="1"/>
          </p:cNvSpPr>
          <p:nvPr/>
        </p:nvSpPr>
        <p:spPr bwMode="auto">
          <a:xfrm>
            <a:off x="5148263" y="398420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58" name="Rectangle 158"/>
          <p:cNvSpPr>
            <a:spLocks noChangeArrowheads="1"/>
          </p:cNvSpPr>
          <p:nvPr/>
        </p:nvSpPr>
        <p:spPr bwMode="auto">
          <a:xfrm>
            <a:off x="1409700" y="398420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6959" name="Rectangle 159"/>
          <p:cNvSpPr>
            <a:spLocks noChangeArrowheads="1"/>
          </p:cNvSpPr>
          <p:nvPr/>
        </p:nvSpPr>
        <p:spPr bwMode="auto">
          <a:xfrm>
            <a:off x="4500563" y="398420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60" name="Rectangle 160"/>
          <p:cNvSpPr>
            <a:spLocks noChangeArrowheads="1"/>
          </p:cNvSpPr>
          <p:nvPr/>
        </p:nvSpPr>
        <p:spPr bwMode="auto">
          <a:xfrm>
            <a:off x="1979613" y="398420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61" name="Rectangle 161"/>
          <p:cNvSpPr>
            <a:spLocks noChangeArrowheads="1"/>
          </p:cNvSpPr>
          <p:nvPr/>
        </p:nvSpPr>
        <p:spPr bwMode="auto">
          <a:xfrm>
            <a:off x="3851275" y="398420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62" name="AutoShape 162"/>
          <p:cNvSpPr>
            <a:spLocks/>
          </p:cNvSpPr>
          <p:nvPr/>
        </p:nvSpPr>
        <p:spPr bwMode="auto">
          <a:xfrm>
            <a:off x="1755775" y="3937357"/>
            <a:ext cx="259766" cy="401479"/>
          </a:xfrm>
          <a:prstGeom prst="leftBracket">
            <a:avLst>
              <a:gd name="adj" fmla="val 21441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63" name="AutoShape 163"/>
          <p:cNvSpPr>
            <a:spLocks/>
          </p:cNvSpPr>
          <p:nvPr/>
        </p:nvSpPr>
        <p:spPr bwMode="auto">
          <a:xfrm flipH="1">
            <a:off x="5364088" y="3937357"/>
            <a:ext cx="259766" cy="401479"/>
          </a:xfrm>
          <a:prstGeom prst="leftBracket">
            <a:avLst>
              <a:gd name="adj" fmla="val 21441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64" name="Rectangle 164"/>
          <p:cNvSpPr>
            <a:spLocks noChangeArrowheads="1"/>
          </p:cNvSpPr>
          <p:nvPr/>
        </p:nvSpPr>
        <p:spPr bwMode="auto">
          <a:xfrm>
            <a:off x="6445250" y="398420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6966" name="Rectangle 166"/>
          <p:cNvSpPr>
            <a:spLocks noChangeArrowheads="1"/>
          </p:cNvSpPr>
          <p:nvPr/>
        </p:nvSpPr>
        <p:spPr bwMode="auto">
          <a:xfrm>
            <a:off x="7451725" y="398420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967" name="Rectangle 167"/>
          <p:cNvSpPr>
            <a:spLocks noChangeArrowheads="1"/>
          </p:cNvSpPr>
          <p:nvPr/>
        </p:nvSpPr>
        <p:spPr bwMode="auto">
          <a:xfrm>
            <a:off x="8166100" y="398420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6970" name="Rectangle 170"/>
          <p:cNvSpPr>
            <a:spLocks noChangeArrowheads="1"/>
          </p:cNvSpPr>
          <p:nvPr/>
        </p:nvSpPr>
        <p:spPr bwMode="auto">
          <a:xfrm>
            <a:off x="5075238" y="5113123"/>
            <a:ext cx="4318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971" name="Rectangle 171"/>
          <p:cNvSpPr>
            <a:spLocks noChangeArrowheads="1"/>
          </p:cNvSpPr>
          <p:nvPr/>
        </p:nvSpPr>
        <p:spPr bwMode="auto">
          <a:xfrm>
            <a:off x="6442075" y="5113123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972" name="Rectangle 172"/>
          <p:cNvSpPr>
            <a:spLocks noChangeArrowheads="1"/>
          </p:cNvSpPr>
          <p:nvPr/>
        </p:nvSpPr>
        <p:spPr bwMode="auto">
          <a:xfrm>
            <a:off x="6442075" y="5113123"/>
            <a:ext cx="38100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973" name="Rectangle 173"/>
          <p:cNvSpPr>
            <a:spLocks noChangeArrowheads="1"/>
          </p:cNvSpPr>
          <p:nvPr/>
        </p:nvSpPr>
        <p:spPr bwMode="auto">
          <a:xfrm>
            <a:off x="5794375" y="5113123"/>
            <a:ext cx="361950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6974" name="Rectangle 174"/>
          <p:cNvSpPr>
            <a:spLocks noChangeArrowheads="1"/>
          </p:cNvSpPr>
          <p:nvPr/>
        </p:nvSpPr>
        <p:spPr bwMode="auto">
          <a:xfrm>
            <a:off x="682625" y="5113123"/>
            <a:ext cx="1008063" cy="36933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75" name="Rectangle 175"/>
          <p:cNvSpPr>
            <a:spLocks noChangeArrowheads="1"/>
          </p:cNvSpPr>
          <p:nvPr/>
        </p:nvSpPr>
        <p:spPr bwMode="auto">
          <a:xfrm>
            <a:off x="3275013" y="51439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76" name="Rectangle 176"/>
          <p:cNvSpPr>
            <a:spLocks noChangeArrowheads="1"/>
          </p:cNvSpPr>
          <p:nvPr/>
        </p:nvSpPr>
        <p:spPr bwMode="auto">
          <a:xfrm>
            <a:off x="5843588" y="51439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9</a:t>
            </a:r>
          </a:p>
        </p:txBody>
      </p:sp>
      <p:sp>
        <p:nvSpPr>
          <p:cNvPr id="76977" name="Rectangle 177"/>
          <p:cNvSpPr>
            <a:spLocks noChangeArrowheads="1"/>
          </p:cNvSpPr>
          <p:nvPr/>
        </p:nvSpPr>
        <p:spPr bwMode="auto">
          <a:xfrm>
            <a:off x="2625725" y="51439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78" name="Rectangle 178"/>
          <p:cNvSpPr>
            <a:spLocks noChangeArrowheads="1"/>
          </p:cNvSpPr>
          <p:nvPr/>
        </p:nvSpPr>
        <p:spPr bwMode="auto">
          <a:xfrm>
            <a:off x="784225" y="51439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6979" name="Rectangle 179"/>
          <p:cNvSpPr>
            <a:spLocks noChangeArrowheads="1"/>
          </p:cNvSpPr>
          <p:nvPr/>
        </p:nvSpPr>
        <p:spPr bwMode="auto">
          <a:xfrm>
            <a:off x="5105400" y="51439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48</a:t>
            </a:r>
          </a:p>
        </p:txBody>
      </p:sp>
      <p:sp>
        <p:nvSpPr>
          <p:cNvPr id="76980" name="Rectangle 180"/>
          <p:cNvSpPr>
            <a:spLocks noChangeArrowheads="1"/>
          </p:cNvSpPr>
          <p:nvPr/>
        </p:nvSpPr>
        <p:spPr bwMode="auto">
          <a:xfrm>
            <a:off x="1408113" y="51439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76981" name="Rectangle 181"/>
          <p:cNvSpPr>
            <a:spLocks noChangeArrowheads="1"/>
          </p:cNvSpPr>
          <p:nvPr/>
        </p:nvSpPr>
        <p:spPr bwMode="auto">
          <a:xfrm>
            <a:off x="4498975" y="514390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82" name="Rectangle 182"/>
          <p:cNvSpPr>
            <a:spLocks noChangeArrowheads="1"/>
          </p:cNvSpPr>
          <p:nvPr/>
        </p:nvSpPr>
        <p:spPr bwMode="auto">
          <a:xfrm>
            <a:off x="2019300" y="51439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76983" name="Rectangle 183"/>
          <p:cNvSpPr>
            <a:spLocks noChangeArrowheads="1"/>
          </p:cNvSpPr>
          <p:nvPr/>
        </p:nvSpPr>
        <p:spPr bwMode="auto">
          <a:xfrm>
            <a:off x="3849688" y="514390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6984" name="AutoShape 184"/>
          <p:cNvSpPr>
            <a:spLocks/>
          </p:cNvSpPr>
          <p:nvPr/>
        </p:nvSpPr>
        <p:spPr bwMode="auto">
          <a:xfrm flipH="1">
            <a:off x="4714875" y="5097050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85" name="Rectangle 185"/>
          <p:cNvSpPr>
            <a:spLocks noChangeArrowheads="1"/>
          </p:cNvSpPr>
          <p:nvPr/>
        </p:nvSpPr>
        <p:spPr bwMode="auto">
          <a:xfrm>
            <a:off x="6443663" y="514390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6986" name="Rectangle 186"/>
          <p:cNvSpPr>
            <a:spLocks noChangeArrowheads="1"/>
          </p:cNvSpPr>
          <p:nvPr/>
        </p:nvSpPr>
        <p:spPr bwMode="auto">
          <a:xfrm>
            <a:off x="7450138" y="51439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6987" name="Rectangle 187"/>
          <p:cNvSpPr>
            <a:spLocks noChangeArrowheads="1"/>
          </p:cNvSpPr>
          <p:nvPr/>
        </p:nvSpPr>
        <p:spPr bwMode="auto">
          <a:xfrm>
            <a:off x="8186738" y="51439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6991" name="AutoShape 191"/>
          <p:cNvSpPr>
            <a:spLocks/>
          </p:cNvSpPr>
          <p:nvPr/>
        </p:nvSpPr>
        <p:spPr bwMode="auto">
          <a:xfrm>
            <a:off x="2555875" y="5097050"/>
            <a:ext cx="259766" cy="401479"/>
          </a:xfrm>
          <a:prstGeom prst="leftBracket">
            <a:avLst>
              <a:gd name="adj" fmla="val 21528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993" name="Line 193"/>
          <p:cNvSpPr>
            <a:spLocks noChangeShapeType="1"/>
          </p:cNvSpPr>
          <p:nvPr/>
        </p:nvSpPr>
        <p:spPr bwMode="auto">
          <a:xfrm>
            <a:off x="7164388" y="692696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9326" y="5653567"/>
            <a:ext cx="242374" cy="77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dirty="0"/>
              <a:t>.</a:t>
            </a:r>
          </a:p>
          <a:p>
            <a:pPr>
              <a:lnSpc>
                <a:spcPct val="60000"/>
              </a:lnSpc>
            </a:pPr>
            <a:r>
              <a:rPr lang="en-US" dirty="0"/>
              <a:t>.</a:t>
            </a:r>
          </a:p>
          <a:p>
            <a:pPr>
              <a:lnSpc>
                <a:spcPct val="60000"/>
              </a:lnSpc>
            </a:pPr>
            <a:r>
              <a:rPr lang="en-US" dirty="0"/>
              <a:t>.</a:t>
            </a:r>
          </a:p>
          <a:p>
            <a:pPr>
              <a:lnSpc>
                <a:spcPct val="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76918" grpId="0" animBg="1"/>
      <p:bldP spid="76965" grpId="0" animBg="1"/>
      <p:bldP spid="76883" grpId="0" animBg="1"/>
      <p:bldP spid="76943" grpId="0" animBg="1"/>
      <p:bldP spid="76838" grpId="0" animBg="1"/>
      <p:bldP spid="76853" grpId="0" animBg="1"/>
      <p:bldP spid="76802" grpId="0" animBg="1"/>
      <p:bldP spid="76805" grpId="0" animBg="1"/>
      <p:bldP spid="76806" grpId="0" animBg="1"/>
      <p:bldP spid="76807" grpId="0" animBg="1"/>
      <p:bldP spid="76808" grpId="0" animBg="1"/>
      <p:bldP spid="76810" grpId="0"/>
      <p:bldP spid="76811" grpId="0"/>
      <p:bldP spid="76812" grpId="0"/>
      <p:bldP spid="76813" grpId="0"/>
      <p:bldP spid="76814" grpId="0"/>
      <p:bldP spid="76815" grpId="0"/>
      <p:bldP spid="76816" grpId="0"/>
      <p:bldP spid="76817" grpId="0"/>
      <p:bldP spid="76818" grpId="0"/>
      <p:bldP spid="76819" grpId="0"/>
      <p:bldP spid="76820" grpId="0"/>
      <p:bldP spid="76821" grpId="0"/>
      <p:bldP spid="76822" grpId="0" animBg="1"/>
      <p:bldP spid="76823" grpId="0"/>
      <p:bldP spid="76824" grpId="0"/>
      <p:bldP spid="76825" grpId="0"/>
      <p:bldP spid="76826" grpId="0"/>
      <p:bldP spid="76827" grpId="0"/>
      <p:bldP spid="76828" grpId="0"/>
      <p:bldP spid="76829" grpId="0"/>
      <p:bldP spid="76830" grpId="0"/>
      <p:bldP spid="76831" grpId="0"/>
      <p:bldP spid="76832" grpId="0"/>
      <p:bldP spid="76833" grpId="0"/>
      <p:bldP spid="76834" grpId="0"/>
      <p:bldP spid="76835" grpId="0" animBg="1"/>
      <p:bldP spid="76836" grpId="0" animBg="1"/>
      <p:bldP spid="76837" grpId="0" animBg="1"/>
      <p:bldP spid="76839" grpId="0" animBg="1"/>
      <p:bldP spid="76840" grpId="0"/>
      <p:bldP spid="76841" grpId="0"/>
      <p:bldP spid="76842" grpId="0"/>
      <p:bldP spid="76843" grpId="0"/>
      <p:bldP spid="76844" grpId="0"/>
      <p:bldP spid="76845" grpId="0"/>
      <p:bldP spid="76846" grpId="0"/>
      <p:bldP spid="76847" grpId="0"/>
      <p:bldP spid="76848" grpId="0"/>
      <p:bldP spid="76849" grpId="0"/>
      <p:bldP spid="76850" grpId="0"/>
      <p:bldP spid="76851" grpId="0"/>
      <p:bldP spid="76852" grpId="0" animBg="1"/>
      <p:bldP spid="76854" grpId="0" animBg="1"/>
      <p:bldP spid="76871" grpId="0" animBg="1"/>
      <p:bldP spid="76872" grpId="0" animBg="1"/>
      <p:bldP spid="76873" grpId="0"/>
      <p:bldP spid="76874" grpId="0"/>
      <p:bldP spid="76875" grpId="0"/>
      <p:bldP spid="76876" grpId="0"/>
      <p:bldP spid="76877" grpId="0"/>
      <p:bldP spid="76878" grpId="0"/>
      <p:bldP spid="76879" grpId="0"/>
      <p:bldP spid="76880" grpId="0"/>
      <p:bldP spid="76881" grpId="0"/>
      <p:bldP spid="76882" grpId="0" animBg="1"/>
      <p:bldP spid="76884" grpId="0" animBg="1"/>
      <p:bldP spid="76885" grpId="0"/>
      <p:bldP spid="76886" grpId="0"/>
      <p:bldP spid="76887" grpId="0"/>
      <p:bldP spid="76904" grpId="0" animBg="1"/>
      <p:bldP spid="76905" grpId="0" animBg="1"/>
      <p:bldP spid="76906" grpId="0"/>
      <p:bldP spid="76907" grpId="0"/>
      <p:bldP spid="76908" grpId="0"/>
      <p:bldP spid="76909" grpId="0"/>
      <p:bldP spid="76910" grpId="0"/>
      <p:bldP spid="76911" grpId="0"/>
      <p:bldP spid="76912" grpId="0"/>
      <p:bldP spid="76913" grpId="0"/>
      <p:bldP spid="76914" grpId="0"/>
      <p:bldP spid="76915" grpId="0" animBg="1"/>
      <p:bldP spid="76916" grpId="0" animBg="1"/>
      <p:bldP spid="76917" grpId="0"/>
      <p:bldP spid="76919" grpId="0"/>
      <p:bldP spid="76920" grpId="0"/>
      <p:bldP spid="76932" grpId="0" animBg="1"/>
      <p:bldP spid="76933" grpId="0"/>
      <p:bldP spid="76934" grpId="0"/>
      <p:bldP spid="76935" grpId="0"/>
      <p:bldP spid="76936" grpId="0"/>
      <p:bldP spid="76937" grpId="0"/>
      <p:bldP spid="76938" grpId="0"/>
      <p:bldP spid="76939" grpId="0"/>
      <p:bldP spid="76940" grpId="0"/>
      <p:bldP spid="76941" grpId="0"/>
      <p:bldP spid="76942" grpId="0" animBg="1"/>
      <p:bldP spid="76944" grpId="0" animBg="1"/>
      <p:bldP spid="76945" grpId="0" animBg="1"/>
      <p:bldP spid="76946" grpId="0"/>
      <p:bldP spid="76947" grpId="0"/>
      <p:bldP spid="76948" grpId="0"/>
      <p:bldP spid="76950" grpId="0" animBg="1"/>
      <p:bldP spid="76951" grpId="0" animBg="1"/>
      <p:bldP spid="76952" grpId="0" animBg="1"/>
      <p:bldP spid="76953" grpId="0"/>
      <p:bldP spid="76954" grpId="0"/>
      <p:bldP spid="76955" grpId="0"/>
      <p:bldP spid="76956" grpId="0"/>
      <p:bldP spid="76957" grpId="0"/>
      <p:bldP spid="76958" grpId="0"/>
      <p:bldP spid="76959" grpId="0"/>
      <p:bldP spid="76960" grpId="0"/>
      <p:bldP spid="76961" grpId="0"/>
      <p:bldP spid="76962" grpId="0" animBg="1"/>
      <p:bldP spid="76963" grpId="0" animBg="1"/>
      <p:bldP spid="76964" grpId="0"/>
      <p:bldP spid="76966" grpId="0"/>
      <p:bldP spid="76967" grpId="0"/>
      <p:bldP spid="76970" grpId="0" animBg="1"/>
      <p:bldP spid="76971" grpId="0" animBg="1"/>
      <p:bldP spid="76972" grpId="0" animBg="1"/>
      <p:bldP spid="76973" grpId="0" animBg="1"/>
      <p:bldP spid="76974" grpId="0" animBg="1"/>
      <p:bldP spid="76975" grpId="0"/>
      <p:bldP spid="76976" grpId="0"/>
      <p:bldP spid="76977" grpId="0"/>
      <p:bldP spid="76978" grpId="0"/>
      <p:bldP spid="76979" grpId="0"/>
      <p:bldP spid="76980" grpId="0"/>
      <p:bldP spid="76981" grpId="0"/>
      <p:bldP spid="76982" grpId="0"/>
      <p:bldP spid="76983" grpId="0"/>
      <p:bldP spid="76984" grpId="0" animBg="1"/>
      <p:bldP spid="76985" grpId="0"/>
      <p:bldP spid="76986" grpId="0"/>
      <p:bldP spid="76987" grpId="0"/>
      <p:bldP spid="76991" grpId="0" animBg="1"/>
      <p:bldP spid="76993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Codes for Quick Sort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1925" y="764704"/>
            <a:ext cx="8820150" cy="5238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void  quicksort (element a[],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left,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right)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pivot,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j;   element temp;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if (left &lt; right) 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left; j = right + 1;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pivot = a[left].key;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do 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do 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++;  while (a[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].key &lt; pivot); /*&amp;&amp;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&lt;right*/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do  j--;  while (a[j].key &gt; pivot); /*&amp;&amp; j&gt;left 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if (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&lt; j) SWAP(a[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], a[j], temp);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} while (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&lt; j);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SWAP (a[left], a[j], temp);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quicksort(a, left, j - 1);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quicksort(a, j + 1, right);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23</a:t>
            </a:fld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2" name="Oval 36"/>
          <p:cNvSpPr>
            <a:spLocks noChangeArrowheads="1"/>
          </p:cNvSpPr>
          <p:nvPr/>
        </p:nvSpPr>
        <p:spPr bwMode="auto">
          <a:xfrm>
            <a:off x="533399" y="1350938"/>
            <a:ext cx="517079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Example – Step 1</a:t>
            </a:r>
            <a:endParaRPr lang="ko-KR" altLang="en-US" dirty="0"/>
          </a:p>
        </p:txBody>
      </p:sp>
      <p:sp>
        <p:nvSpPr>
          <p:cNvPr id="95" name="슬라이드 번호 개체 틀 9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646336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708025" y="14271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73100" y="23844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281336" y="815951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[2]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400175" y="14271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365250" y="23844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890936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[3]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1952625" y="14271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1938338" y="238440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19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2519586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[4]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678113" y="14271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2643188" y="23844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3146649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3157538" y="238440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3775299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[6]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3806825" y="23844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4405536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[7]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4395788" y="23844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032599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[8]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5041900" y="238440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5661249" y="815951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[9]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5651500" y="23844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6220954" y="815951"/>
            <a:ext cx="564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[10]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6373813" y="14271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6318250" y="238440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37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7239000" y="779438"/>
            <a:ext cx="1410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i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7196138" y="14271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7196138" y="23844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8183563" y="7794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j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8099426" y="14271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8156575" y="238440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9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1633538" y="1031851"/>
            <a:ext cx="11112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457200" y="1236638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3192463" y="14271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14" name="Rectangle 38"/>
          <p:cNvSpPr>
            <a:spLocks noChangeArrowheads="1"/>
          </p:cNvSpPr>
          <p:nvPr/>
        </p:nvSpPr>
        <p:spPr bwMode="auto">
          <a:xfrm>
            <a:off x="3841750" y="14271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4430713" y="14271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5076825" y="14271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17" name="Rectangle 41"/>
          <p:cNvSpPr>
            <a:spLocks noChangeArrowheads="1"/>
          </p:cNvSpPr>
          <p:nvPr/>
        </p:nvSpPr>
        <p:spPr bwMode="auto">
          <a:xfrm>
            <a:off x="5686425" y="14271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684213" y="33210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1376363" y="332102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20" name="Rectangle 44"/>
          <p:cNvSpPr>
            <a:spLocks noChangeArrowheads="1"/>
          </p:cNvSpPr>
          <p:nvPr/>
        </p:nvSpPr>
        <p:spPr bwMode="auto">
          <a:xfrm>
            <a:off x="1949450" y="332102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19</a:t>
            </a:r>
          </a:p>
        </p:txBody>
      </p:sp>
      <p:sp>
        <p:nvSpPr>
          <p:cNvPr id="75821" name="Rectangle 45"/>
          <p:cNvSpPr>
            <a:spLocks noChangeArrowheads="1"/>
          </p:cNvSpPr>
          <p:nvPr/>
        </p:nvSpPr>
        <p:spPr bwMode="auto">
          <a:xfrm>
            <a:off x="2654300" y="332102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5033963" y="332102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3817938" y="33210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24" name="Rectangle 48"/>
          <p:cNvSpPr>
            <a:spLocks noChangeArrowheads="1"/>
          </p:cNvSpPr>
          <p:nvPr/>
        </p:nvSpPr>
        <p:spPr bwMode="auto">
          <a:xfrm>
            <a:off x="4406900" y="33210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3160713" y="3321026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5662613" y="33210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27" name="Rectangle 51"/>
          <p:cNvSpPr>
            <a:spLocks noChangeArrowheads="1"/>
          </p:cNvSpPr>
          <p:nvPr/>
        </p:nvSpPr>
        <p:spPr bwMode="auto">
          <a:xfrm>
            <a:off x="6329363" y="3321026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37</a:t>
            </a:r>
          </a:p>
        </p:txBody>
      </p:sp>
      <p:sp>
        <p:nvSpPr>
          <p:cNvPr id="75828" name="Rectangle 52"/>
          <p:cNvSpPr>
            <a:spLocks noChangeArrowheads="1"/>
          </p:cNvSpPr>
          <p:nvPr/>
        </p:nvSpPr>
        <p:spPr bwMode="auto">
          <a:xfrm>
            <a:off x="7196138" y="332102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8156575" y="3321026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768350" y="52355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11</a:t>
            </a:r>
          </a:p>
        </p:txBody>
      </p:sp>
      <p:sp>
        <p:nvSpPr>
          <p:cNvPr id="75831" name="Rectangle 55"/>
          <p:cNvSpPr>
            <a:spLocks noChangeArrowheads="1"/>
          </p:cNvSpPr>
          <p:nvPr/>
        </p:nvSpPr>
        <p:spPr bwMode="auto">
          <a:xfrm>
            <a:off x="1419225" y="523555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5</a:t>
            </a: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1992313" y="523555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19</a:t>
            </a:r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>
            <a:off x="2697163" y="523555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75834" name="Rectangle 58"/>
          <p:cNvSpPr>
            <a:spLocks noChangeArrowheads="1"/>
          </p:cNvSpPr>
          <p:nvPr/>
        </p:nvSpPr>
        <p:spPr bwMode="auto">
          <a:xfrm>
            <a:off x="5076825" y="523555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61</a:t>
            </a:r>
          </a:p>
        </p:txBody>
      </p:sp>
      <p:sp>
        <p:nvSpPr>
          <p:cNvPr id="75835" name="Rectangle 59"/>
          <p:cNvSpPr>
            <a:spLocks noChangeArrowheads="1"/>
          </p:cNvSpPr>
          <p:nvPr/>
        </p:nvSpPr>
        <p:spPr bwMode="auto">
          <a:xfrm>
            <a:off x="3819525" y="52355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26</a:t>
            </a:r>
          </a:p>
        </p:txBody>
      </p:sp>
      <p:sp>
        <p:nvSpPr>
          <p:cNvPr id="75836" name="Rectangle 60"/>
          <p:cNvSpPr>
            <a:spLocks noChangeArrowheads="1"/>
          </p:cNvSpPr>
          <p:nvPr/>
        </p:nvSpPr>
        <p:spPr bwMode="auto">
          <a:xfrm>
            <a:off x="4449763" y="52355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59</a:t>
            </a:r>
          </a:p>
        </p:txBody>
      </p:sp>
      <p:sp>
        <p:nvSpPr>
          <p:cNvPr id="75837" name="Rectangle 61"/>
          <p:cNvSpPr>
            <a:spLocks noChangeArrowheads="1"/>
          </p:cNvSpPr>
          <p:nvPr/>
        </p:nvSpPr>
        <p:spPr bwMode="auto">
          <a:xfrm>
            <a:off x="3203575" y="523555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15</a:t>
            </a:r>
          </a:p>
        </p:txBody>
      </p:sp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5705475" y="52355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48</a:t>
            </a:r>
          </a:p>
        </p:txBody>
      </p:sp>
      <p:sp>
        <p:nvSpPr>
          <p:cNvPr id="75839" name="Rectangle 63"/>
          <p:cNvSpPr>
            <a:spLocks noChangeArrowheads="1"/>
          </p:cNvSpPr>
          <p:nvPr/>
        </p:nvSpPr>
        <p:spPr bwMode="auto">
          <a:xfrm>
            <a:off x="6372225" y="52355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37</a:t>
            </a:r>
          </a:p>
        </p:txBody>
      </p:sp>
      <p:sp>
        <p:nvSpPr>
          <p:cNvPr id="75840" name="Rectangle 64"/>
          <p:cNvSpPr>
            <a:spLocks noChangeArrowheads="1"/>
          </p:cNvSpPr>
          <p:nvPr/>
        </p:nvSpPr>
        <p:spPr bwMode="auto">
          <a:xfrm>
            <a:off x="611188" y="5100613"/>
            <a:ext cx="3097212" cy="57626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5841" name="Rectangle 65"/>
          <p:cNvSpPr>
            <a:spLocks noChangeArrowheads="1"/>
          </p:cNvSpPr>
          <p:nvPr/>
        </p:nvSpPr>
        <p:spPr bwMode="auto">
          <a:xfrm>
            <a:off x="4284663" y="5100613"/>
            <a:ext cx="2519362" cy="57626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5842" name="Rectangle 66"/>
          <p:cNvSpPr>
            <a:spLocks noChangeArrowheads="1"/>
          </p:cNvSpPr>
          <p:nvPr/>
        </p:nvSpPr>
        <p:spPr bwMode="auto">
          <a:xfrm>
            <a:off x="673100" y="41576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5843" name="Rectangle 67"/>
          <p:cNvSpPr>
            <a:spLocks noChangeArrowheads="1"/>
          </p:cNvSpPr>
          <p:nvPr/>
        </p:nvSpPr>
        <p:spPr bwMode="auto">
          <a:xfrm>
            <a:off x="1365250" y="41576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44" name="Rectangle 68"/>
          <p:cNvSpPr>
            <a:spLocks noChangeArrowheads="1"/>
          </p:cNvSpPr>
          <p:nvPr/>
        </p:nvSpPr>
        <p:spPr bwMode="auto">
          <a:xfrm>
            <a:off x="1938338" y="41576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19</a:t>
            </a:r>
          </a:p>
        </p:txBody>
      </p:sp>
      <p:sp>
        <p:nvSpPr>
          <p:cNvPr id="75845" name="Rectangle 69"/>
          <p:cNvSpPr>
            <a:spLocks noChangeArrowheads="1"/>
          </p:cNvSpPr>
          <p:nvPr/>
        </p:nvSpPr>
        <p:spPr bwMode="auto">
          <a:xfrm>
            <a:off x="2643188" y="41576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46" name="Rectangle 70"/>
          <p:cNvSpPr>
            <a:spLocks noChangeArrowheads="1"/>
          </p:cNvSpPr>
          <p:nvPr/>
        </p:nvSpPr>
        <p:spPr bwMode="auto">
          <a:xfrm>
            <a:off x="5022850" y="41576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61</a:t>
            </a:r>
          </a:p>
        </p:txBody>
      </p:sp>
      <p:sp>
        <p:nvSpPr>
          <p:cNvPr id="75847" name="Rectangle 71"/>
          <p:cNvSpPr>
            <a:spLocks noChangeArrowheads="1"/>
          </p:cNvSpPr>
          <p:nvPr/>
        </p:nvSpPr>
        <p:spPr bwMode="auto">
          <a:xfrm>
            <a:off x="3806825" y="41560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48" name="Rectangle 72"/>
          <p:cNvSpPr>
            <a:spLocks noChangeArrowheads="1"/>
          </p:cNvSpPr>
          <p:nvPr/>
        </p:nvSpPr>
        <p:spPr bwMode="auto">
          <a:xfrm>
            <a:off x="4395788" y="41560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49" name="Rectangle 73"/>
          <p:cNvSpPr>
            <a:spLocks noChangeArrowheads="1"/>
          </p:cNvSpPr>
          <p:nvPr/>
        </p:nvSpPr>
        <p:spPr bwMode="auto">
          <a:xfrm>
            <a:off x="3149600" y="41576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15</a:t>
            </a:r>
          </a:p>
        </p:txBody>
      </p:sp>
      <p:sp>
        <p:nvSpPr>
          <p:cNvPr id="75850" name="Rectangle 74"/>
          <p:cNvSpPr>
            <a:spLocks noChangeArrowheads="1"/>
          </p:cNvSpPr>
          <p:nvPr/>
        </p:nvSpPr>
        <p:spPr bwMode="auto">
          <a:xfrm>
            <a:off x="5651500" y="415605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5851" name="Rectangle 75"/>
          <p:cNvSpPr>
            <a:spLocks noChangeArrowheads="1"/>
          </p:cNvSpPr>
          <p:nvPr/>
        </p:nvSpPr>
        <p:spPr bwMode="auto">
          <a:xfrm>
            <a:off x="6318250" y="41576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37</a:t>
            </a:r>
          </a:p>
        </p:txBody>
      </p:sp>
      <p:sp>
        <p:nvSpPr>
          <p:cNvPr id="75852" name="Rectangle 76"/>
          <p:cNvSpPr>
            <a:spLocks noChangeArrowheads="1"/>
          </p:cNvSpPr>
          <p:nvPr/>
        </p:nvSpPr>
        <p:spPr bwMode="auto">
          <a:xfrm>
            <a:off x="7196138" y="41576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53" name="Rectangle 77"/>
          <p:cNvSpPr>
            <a:spLocks noChangeArrowheads="1"/>
          </p:cNvSpPr>
          <p:nvPr/>
        </p:nvSpPr>
        <p:spPr bwMode="auto">
          <a:xfrm>
            <a:off x="8156575" y="41576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5854" name="Rectangle 78"/>
          <p:cNvSpPr>
            <a:spLocks noChangeArrowheads="1"/>
          </p:cNvSpPr>
          <p:nvPr/>
        </p:nvSpPr>
        <p:spPr bwMode="auto">
          <a:xfrm>
            <a:off x="1187450" y="1327126"/>
            <a:ext cx="56165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5855" name="Rectangle 79"/>
          <p:cNvSpPr>
            <a:spLocks noChangeArrowheads="1"/>
          </p:cNvSpPr>
          <p:nvPr/>
        </p:nvSpPr>
        <p:spPr bwMode="auto">
          <a:xfrm>
            <a:off x="2555875" y="2284388"/>
            <a:ext cx="36004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5856" name="Rectangle 80"/>
          <p:cNvSpPr>
            <a:spLocks noChangeArrowheads="1"/>
          </p:cNvSpPr>
          <p:nvPr/>
        </p:nvSpPr>
        <p:spPr bwMode="auto">
          <a:xfrm>
            <a:off x="3635375" y="3221013"/>
            <a:ext cx="11525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5857" name="Line 81"/>
          <p:cNvSpPr>
            <a:spLocks noChangeShapeType="1"/>
          </p:cNvSpPr>
          <p:nvPr/>
        </p:nvSpPr>
        <p:spPr bwMode="auto">
          <a:xfrm>
            <a:off x="6948488" y="620688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58" name="Line 82"/>
          <p:cNvSpPr>
            <a:spLocks noChangeShapeType="1"/>
          </p:cNvSpPr>
          <p:nvPr/>
        </p:nvSpPr>
        <p:spPr bwMode="auto">
          <a:xfrm flipV="1">
            <a:off x="1547813" y="1701776"/>
            <a:ext cx="503237" cy="360362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59" name="Line 83"/>
          <p:cNvSpPr>
            <a:spLocks noChangeShapeType="1"/>
          </p:cNvSpPr>
          <p:nvPr/>
        </p:nvSpPr>
        <p:spPr bwMode="auto">
          <a:xfrm flipH="1" flipV="1">
            <a:off x="6516688" y="1701776"/>
            <a:ext cx="360474" cy="32385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0" name="Line 84"/>
          <p:cNvSpPr>
            <a:spLocks noChangeShapeType="1"/>
          </p:cNvSpPr>
          <p:nvPr/>
        </p:nvSpPr>
        <p:spPr bwMode="auto">
          <a:xfrm flipH="1">
            <a:off x="2124075" y="1628751"/>
            <a:ext cx="4319588" cy="7207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1" name="Line 85"/>
          <p:cNvSpPr>
            <a:spLocks noChangeShapeType="1"/>
          </p:cNvSpPr>
          <p:nvPr/>
        </p:nvSpPr>
        <p:spPr bwMode="auto">
          <a:xfrm>
            <a:off x="2124075" y="1701776"/>
            <a:ext cx="4319588" cy="6477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2" name="Line 86"/>
          <p:cNvSpPr>
            <a:spLocks noChangeShapeType="1"/>
          </p:cNvSpPr>
          <p:nvPr/>
        </p:nvSpPr>
        <p:spPr bwMode="auto">
          <a:xfrm flipV="1">
            <a:off x="2916238" y="2709838"/>
            <a:ext cx="360362" cy="28733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3" name="Line 87"/>
          <p:cNvSpPr>
            <a:spLocks noChangeShapeType="1"/>
          </p:cNvSpPr>
          <p:nvPr/>
        </p:nvSpPr>
        <p:spPr bwMode="auto">
          <a:xfrm flipH="1" flipV="1">
            <a:off x="5219700" y="2636813"/>
            <a:ext cx="431800" cy="3603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4" name="Line 88"/>
          <p:cNvSpPr>
            <a:spLocks noChangeShapeType="1"/>
          </p:cNvSpPr>
          <p:nvPr/>
        </p:nvSpPr>
        <p:spPr bwMode="auto">
          <a:xfrm flipH="1">
            <a:off x="3419475" y="2636813"/>
            <a:ext cx="1728788" cy="6492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5" name="Line 89"/>
          <p:cNvSpPr>
            <a:spLocks noChangeShapeType="1"/>
          </p:cNvSpPr>
          <p:nvPr/>
        </p:nvSpPr>
        <p:spPr bwMode="auto">
          <a:xfrm>
            <a:off x="3276600" y="2636813"/>
            <a:ext cx="1871663" cy="72072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6" name="Oval 90"/>
          <p:cNvSpPr>
            <a:spLocks noChangeArrowheads="1"/>
          </p:cNvSpPr>
          <p:nvPr/>
        </p:nvSpPr>
        <p:spPr bwMode="auto">
          <a:xfrm>
            <a:off x="3643306" y="4070332"/>
            <a:ext cx="547684" cy="519351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7" name="Line 91"/>
          <p:cNvSpPr>
            <a:spLocks noChangeShapeType="1"/>
          </p:cNvSpPr>
          <p:nvPr/>
        </p:nvSpPr>
        <p:spPr bwMode="auto">
          <a:xfrm>
            <a:off x="900113" y="4437038"/>
            <a:ext cx="3095625" cy="6492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868" name="Line 92"/>
          <p:cNvSpPr>
            <a:spLocks noChangeShapeType="1"/>
          </p:cNvSpPr>
          <p:nvPr/>
        </p:nvSpPr>
        <p:spPr bwMode="auto">
          <a:xfrm flipH="1">
            <a:off x="900113" y="4437038"/>
            <a:ext cx="2951162" cy="792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382" y="19895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21510" y="19572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31183" y="29159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44344" y="2894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02" name="Line 86"/>
          <p:cNvSpPr>
            <a:spLocks noChangeShapeType="1"/>
          </p:cNvSpPr>
          <p:nvPr/>
        </p:nvSpPr>
        <p:spPr bwMode="auto">
          <a:xfrm flipV="1">
            <a:off x="4211638" y="3646265"/>
            <a:ext cx="360362" cy="28733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26583" y="3852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Line 87"/>
          <p:cNvSpPr>
            <a:spLocks noChangeShapeType="1"/>
          </p:cNvSpPr>
          <p:nvPr/>
        </p:nvSpPr>
        <p:spPr bwMode="auto">
          <a:xfrm flipH="1" flipV="1">
            <a:off x="4152076" y="3645670"/>
            <a:ext cx="431800" cy="3603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76720" y="3903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432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2" grpId="0" animBg="1"/>
      <p:bldP spid="75781" grpId="0"/>
      <p:bldP spid="75784" grpId="0"/>
      <p:bldP spid="75787" grpId="0"/>
      <p:bldP spid="75790" grpId="0"/>
      <p:bldP spid="75792" grpId="0"/>
      <p:bldP spid="75794" grpId="0"/>
      <p:bldP spid="75796" grpId="0"/>
      <p:bldP spid="75798" grpId="0"/>
      <p:bldP spid="75800" grpId="0"/>
      <p:bldP spid="75803" grpId="0"/>
      <p:bldP spid="75804" grpId="0"/>
      <p:bldP spid="75805" grpId="0"/>
      <p:bldP spid="75806" grpId="0"/>
      <p:bldP spid="75807" grpId="0"/>
      <p:bldP spid="75808" grpId="0"/>
      <p:bldP spid="75809" grpId="0"/>
      <p:bldP spid="75818" grpId="0"/>
      <p:bldP spid="75819" grpId="0"/>
      <p:bldP spid="75820" grpId="0"/>
      <p:bldP spid="75821" grpId="0"/>
      <p:bldP spid="75822" grpId="0"/>
      <p:bldP spid="75822" grpId="1"/>
      <p:bldP spid="75823" grpId="0"/>
      <p:bldP spid="75824" grpId="0"/>
      <p:bldP spid="75825" grpId="0"/>
      <p:bldP spid="75826" grpId="0"/>
      <p:bldP spid="75827" grpId="0"/>
      <p:bldP spid="75828" grpId="0"/>
      <p:bldP spid="75829" grpId="0"/>
      <p:bldP spid="75830" grpId="0"/>
      <p:bldP spid="75831" grpId="0"/>
      <p:bldP spid="75832" grpId="0"/>
      <p:bldP spid="75833" grpId="0"/>
      <p:bldP spid="75834" grpId="0"/>
      <p:bldP spid="75835" grpId="0"/>
      <p:bldP spid="75836" grpId="0"/>
      <p:bldP spid="75837" grpId="0"/>
      <p:bldP spid="75838" grpId="0"/>
      <p:bldP spid="75839" grpId="0"/>
      <p:bldP spid="75840" grpId="0" animBg="1"/>
      <p:bldP spid="75841" grpId="0" animBg="1"/>
      <p:bldP spid="75842" grpId="0"/>
      <p:bldP spid="75843" grpId="0"/>
      <p:bldP spid="75844" grpId="0"/>
      <p:bldP spid="75845" grpId="0"/>
      <p:bldP spid="75846" grpId="0"/>
      <p:bldP spid="75847" grpId="0"/>
      <p:bldP spid="75848" grpId="0"/>
      <p:bldP spid="75849" grpId="0"/>
      <p:bldP spid="75850" grpId="0"/>
      <p:bldP spid="75851" grpId="0"/>
      <p:bldP spid="75852" grpId="0"/>
      <p:bldP spid="75853" grpId="0"/>
      <p:bldP spid="75854" grpId="0" animBg="1"/>
      <p:bldP spid="75855" grpId="0" animBg="1"/>
      <p:bldP spid="75856" grpId="0" animBg="1"/>
      <p:bldP spid="75857" grpId="0" animBg="1"/>
      <p:bldP spid="75858" grpId="0" animBg="1"/>
      <p:bldP spid="75859" grpId="0" animBg="1"/>
      <p:bldP spid="75860" grpId="0" animBg="1"/>
      <p:bldP spid="75861" grpId="0" animBg="1"/>
      <p:bldP spid="75862" grpId="0" animBg="1"/>
      <p:bldP spid="75863" grpId="0" animBg="1"/>
      <p:bldP spid="75864" grpId="0" animBg="1"/>
      <p:bldP spid="75865" grpId="0" animBg="1"/>
      <p:bldP spid="75865" grpId="1" animBg="1"/>
      <p:bldP spid="75866" grpId="0" animBg="1"/>
      <p:bldP spid="75867" grpId="0" animBg="1"/>
      <p:bldP spid="75868" grpId="0" animBg="1"/>
      <p:bldP spid="2" grpId="0"/>
      <p:bldP spid="96" grpId="0"/>
      <p:bldP spid="97" grpId="0"/>
      <p:bldP spid="98" grpId="0"/>
      <p:bldP spid="102" grpId="0" animBg="1"/>
      <p:bldP spid="103" grpId="0"/>
      <p:bldP spid="108" grpId="0" animBg="1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직사각형 201"/>
          <p:cNvSpPr/>
          <p:nvPr/>
        </p:nvSpPr>
        <p:spPr bwMode="auto">
          <a:xfrm>
            <a:off x="5636136" y="4572584"/>
            <a:ext cx="523684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5" name="Oval 38"/>
          <p:cNvSpPr>
            <a:spLocks noChangeArrowheads="1"/>
          </p:cNvSpPr>
          <p:nvPr/>
        </p:nvSpPr>
        <p:spPr bwMode="auto">
          <a:xfrm>
            <a:off x="1340644" y="3560953"/>
            <a:ext cx="458787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628016" y="3560953"/>
            <a:ext cx="523684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6182540" y="3560953"/>
            <a:ext cx="523684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1" name="Oval 38"/>
          <p:cNvSpPr>
            <a:spLocks noChangeArrowheads="1"/>
          </p:cNvSpPr>
          <p:nvPr/>
        </p:nvSpPr>
        <p:spPr bwMode="auto">
          <a:xfrm>
            <a:off x="619696" y="2415842"/>
            <a:ext cx="458787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59820" y="2415842"/>
            <a:ext cx="523684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Example – Worst Case (Step 1)</a:t>
            </a:r>
            <a:endParaRPr lang="ko-KR" altLang="en-US" dirty="0"/>
          </a:p>
        </p:txBody>
      </p:sp>
      <p:sp>
        <p:nvSpPr>
          <p:cNvPr id="95" name="슬라이드 번호 개체 틀 9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sp>
        <p:nvSpPr>
          <p:cNvPr id="75857" name="Line 81"/>
          <p:cNvSpPr>
            <a:spLocks noChangeShapeType="1"/>
          </p:cNvSpPr>
          <p:nvPr/>
        </p:nvSpPr>
        <p:spPr bwMode="auto">
          <a:xfrm>
            <a:off x="7535055" y="1052090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9" name="Oval 38"/>
          <p:cNvSpPr>
            <a:spLocks noChangeArrowheads="1"/>
          </p:cNvSpPr>
          <p:nvPr/>
        </p:nvSpPr>
        <p:spPr bwMode="auto">
          <a:xfrm>
            <a:off x="602298" y="1412776"/>
            <a:ext cx="458787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541561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[1]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1" name="Rectangle 11"/>
          <p:cNvSpPr>
            <a:spLocks noChangeArrowheads="1"/>
          </p:cNvSpPr>
          <p:nvPr/>
        </p:nvSpPr>
        <p:spPr bwMode="auto">
          <a:xfrm>
            <a:off x="1224186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[2]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1833786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[3]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462436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[4]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4" name="Rectangle 14"/>
          <p:cNvSpPr>
            <a:spLocks noChangeArrowheads="1"/>
          </p:cNvSpPr>
          <p:nvPr/>
        </p:nvSpPr>
        <p:spPr bwMode="auto">
          <a:xfrm>
            <a:off x="3089499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5" name="Rectangle 15"/>
          <p:cNvSpPr>
            <a:spLocks noChangeArrowheads="1"/>
          </p:cNvSpPr>
          <p:nvPr/>
        </p:nvSpPr>
        <p:spPr bwMode="auto">
          <a:xfrm>
            <a:off x="3718149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[6]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6" name="Rectangle 16"/>
          <p:cNvSpPr>
            <a:spLocks noChangeArrowheads="1"/>
          </p:cNvSpPr>
          <p:nvPr/>
        </p:nvSpPr>
        <p:spPr bwMode="auto">
          <a:xfrm>
            <a:off x="4348386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[7]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4975449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[8]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5580112" y="836712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[9]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09" name="Rectangle 19"/>
          <p:cNvSpPr>
            <a:spLocks noChangeArrowheads="1"/>
          </p:cNvSpPr>
          <p:nvPr/>
        </p:nvSpPr>
        <p:spPr bwMode="auto">
          <a:xfrm>
            <a:off x="6125530" y="836712"/>
            <a:ext cx="564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[10]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10" name="Rectangle 20"/>
          <p:cNvSpPr>
            <a:spLocks noChangeArrowheads="1"/>
          </p:cNvSpPr>
          <p:nvPr/>
        </p:nvSpPr>
        <p:spPr bwMode="auto">
          <a:xfrm>
            <a:off x="7510201" y="836712"/>
            <a:ext cx="564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left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1" name="Rectangle 21"/>
          <p:cNvSpPr>
            <a:spLocks noChangeArrowheads="1"/>
          </p:cNvSpPr>
          <p:nvPr/>
        </p:nvSpPr>
        <p:spPr bwMode="auto">
          <a:xfrm>
            <a:off x="8173778" y="836712"/>
            <a:ext cx="705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right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2" name="Rectangle 23"/>
          <p:cNvSpPr>
            <a:spLocks noChangeArrowheads="1"/>
          </p:cNvSpPr>
          <p:nvPr/>
        </p:nvSpPr>
        <p:spPr bwMode="auto">
          <a:xfrm>
            <a:off x="3276600" y="15185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13" name="Rectangle 24"/>
          <p:cNvSpPr>
            <a:spLocks noChangeArrowheads="1"/>
          </p:cNvSpPr>
          <p:nvPr/>
        </p:nvSpPr>
        <p:spPr bwMode="auto">
          <a:xfrm>
            <a:off x="5724128" y="15185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14" name="Rectangle 25"/>
          <p:cNvSpPr>
            <a:spLocks noChangeArrowheads="1"/>
          </p:cNvSpPr>
          <p:nvPr/>
        </p:nvSpPr>
        <p:spPr bwMode="auto">
          <a:xfrm>
            <a:off x="2627313" y="15185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15" name="Rectangle 26"/>
          <p:cNvSpPr>
            <a:spLocks noChangeArrowheads="1"/>
          </p:cNvSpPr>
          <p:nvPr/>
        </p:nvSpPr>
        <p:spPr bwMode="auto">
          <a:xfrm>
            <a:off x="6349603" y="15185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708026" y="15185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5148263" y="15185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331913" y="15185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4500563" y="15185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20" name="Rectangle 31"/>
          <p:cNvSpPr>
            <a:spLocks noChangeArrowheads="1"/>
          </p:cNvSpPr>
          <p:nvPr/>
        </p:nvSpPr>
        <p:spPr bwMode="auto">
          <a:xfrm>
            <a:off x="1979613" y="15185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1" name="Rectangle 32"/>
          <p:cNvSpPr>
            <a:spLocks noChangeArrowheads="1"/>
          </p:cNvSpPr>
          <p:nvPr/>
        </p:nvSpPr>
        <p:spPr bwMode="auto">
          <a:xfrm>
            <a:off x="3851275" y="15185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22" name="Rectangle 33"/>
          <p:cNvSpPr>
            <a:spLocks noChangeArrowheads="1"/>
          </p:cNvSpPr>
          <p:nvPr/>
        </p:nvSpPr>
        <p:spPr bwMode="auto">
          <a:xfrm>
            <a:off x="7754031" y="15185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3" name="Rectangle 34"/>
          <p:cNvSpPr>
            <a:spLocks noChangeArrowheads="1"/>
          </p:cNvSpPr>
          <p:nvPr/>
        </p:nvSpPr>
        <p:spPr bwMode="auto">
          <a:xfrm>
            <a:off x="8322319" y="15185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10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4" name="Line 35"/>
          <p:cNvSpPr>
            <a:spLocks noChangeShapeType="1"/>
          </p:cNvSpPr>
          <p:nvPr/>
        </p:nvSpPr>
        <p:spPr bwMode="auto">
          <a:xfrm>
            <a:off x="457200" y="118189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7" name="Line 82"/>
          <p:cNvSpPr>
            <a:spLocks noChangeShapeType="1"/>
          </p:cNvSpPr>
          <p:nvPr/>
        </p:nvSpPr>
        <p:spPr bwMode="auto">
          <a:xfrm flipV="1">
            <a:off x="6534616" y="1811561"/>
            <a:ext cx="503237" cy="360362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3070" y="20465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337910" y="2092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auto">
          <a:xfrm>
            <a:off x="6872525" y="836712"/>
            <a:ext cx="564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[11]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Rectangle 19"/>
          <p:cNvSpPr>
            <a:spLocks noChangeArrowheads="1"/>
          </p:cNvSpPr>
          <p:nvPr/>
        </p:nvSpPr>
        <p:spPr bwMode="auto">
          <a:xfrm>
            <a:off x="6872526" y="1518563"/>
            <a:ext cx="564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1000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Line 83"/>
          <p:cNvSpPr>
            <a:spLocks noChangeShapeType="1"/>
          </p:cNvSpPr>
          <p:nvPr/>
        </p:nvSpPr>
        <p:spPr bwMode="auto">
          <a:xfrm flipH="1" flipV="1">
            <a:off x="6548847" y="1829816"/>
            <a:ext cx="489005" cy="401359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3276327" y="251842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5723855" y="251842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2627040" y="251842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36" name="Rectangle 28"/>
          <p:cNvSpPr>
            <a:spLocks noChangeArrowheads="1"/>
          </p:cNvSpPr>
          <p:nvPr/>
        </p:nvSpPr>
        <p:spPr bwMode="auto">
          <a:xfrm>
            <a:off x="5147990" y="251842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Rectangle 29"/>
          <p:cNvSpPr>
            <a:spLocks noChangeArrowheads="1"/>
          </p:cNvSpPr>
          <p:nvPr/>
        </p:nvSpPr>
        <p:spPr bwMode="auto">
          <a:xfrm>
            <a:off x="1331640" y="251842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4500290" y="251842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39" name="Rectangle 31"/>
          <p:cNvSpPr>
            <a:spLocks noChangeArrowheads="1"/>
          </p:cNvSpPr>
          <p:nvPr/>
        </p:nvSpPr>
        <p:spPr bwMode="auto">
          <a:xfrm>
            <a:off x="1979340" y="251842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0" name="Rectangle 32"/>
          <p:cNvSpPr>
            <a:spLocks noChangeArrowheads="1"/>
          </p:cNvSpPr>
          <p:nvPr/>
        </p:nvSpPr>
        <p:spPr bwMode="auto">
          <a:xfrm>
            <a:off x="3851002" y="2518420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141" name="Rectangle 26"/>
          <p:cNvSpPr>
            <a:spLocks noChangeArrowheads="1"/>
          </p:cNvSpPr>
          <p:nvPr/>
        </p:nvSpPr>
        <p:spPr bwMode="auto">
          <a:xfrm>
            <a:off x="801418" y="251842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42" name="Rectangle 27"/>
          <p:cNvSpPr>
            <a:spLocks noChangeArrowheads="1"/>
          </p:cNvSpPr>
          <p:nvPr/>
        </p:nvSpPr>
        <p:spPr bwMode="auto">
          <a:xfrm>
            <a:off x="6271940" y="251842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61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cxnSp>
        <p:nvCxnSpPr>
          <p:cNvPr id="5" name="직선 화살표 연결선 4"/>
          <p:cNvCxnSpPr>
            <a:stCxn id="99" idx="5"/>
          </p:cNvCxnSpPr>
          <p:nvPr/>
        </p:nvCxnSpPr>
        <p:spPr bwMode="auto">
          <a:xfrm>
            <a:off x="993897" y="1856070"/>
            <a:ext cx="5278043" cy="662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직선 화살표 연결선 6"/>
          <p:cNvCxnSpPr>
            <a:endCxn id="141" idx="0"/>
          </p:cNvCxnSpPr>
          <p:nvPr/>
        </p:nvCxnSpPr>
        <p:spPr bwMode="auto">
          <a:xfrm flipH="1">
            <a:off x="871950" y="1811561"/>
            <a:ext cx="5399990" cy="706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7" name="Rectangle 78"/>
          <p:cNvSpPr>
            <a:spLocks noChangeArrowheads="1"/>
          </p:cNvSpPr>
          <p:nvPr/>
        </p:nvSpPr>
        <p:spPr bwMode="auto">
          <a:xfrm>
            <a:off x="1187450" y="1457276"/>
            <a:ext cx="56165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9" name="Rectangle 78"/>
          <p:cNvSpPr>
            <a:spLocks noChangeArrowheads="1"/>
          </p:cNvSpPr>
          <p:nvPr/>
        </p:nvSpPr>
        <p:spPr bwMode="auto">
          <a:xfrm>
            <a:off x="508955" y="2415842"/>
            <a:ext cx="5526477" cy="519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52" name="Rectangle 33"/>
          <p:cNvSpPr>
            <a:spLocks noChangeArrowheads="1"/>
          </p:cNvSpPr>
          <p:nvPr/>
        </p:nvSpPr>
        <p:spPr bwMode="auto">
          <a:xfrm>
            <a:off x="7754031" y="247315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3" name="Rectangle 34"/>
          <p:cNvSpPr>
            <a:spLocks noChangeArrowheads="1"/>
          </p:cNvSpPr>
          <p:nvPr/>
        </p:nvSpPr>
        <p:spPr bwMode="auto">
          <a:xfrm>
            <a:off x="8392851" y="247315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56" name="Line 82"/>
          <p:cNvSpPr>
            <a:spLocks noChangeShapeType="1"/>
          </p:cNvSpPr>
          <p:nvPr/>
        </p:nvSpPr>
        <p:spPr bwMode="auto">
          <a:xfrm flipV="1">
            <a:off x="1029891" y="2803931"/>
            <a:ext cx="503237" cy="360362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09103" y="31642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Line 83"/>
          <p:cNvSpPr>
            <a:spLocks noChangeShapeType="1"/>
          </p:cNvSpPr>
          <p:nvPr/>
        </p:nvSpPr>
        <p:spPr bwMode="auto">
          <a:xfrm flipH="1" flipV="1">
            <a:off x="902056" y="2826197"/>
            <a:ext cx="489005" cy="401359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24597" y="321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60" name="Rectangle 23"/>
          <p:cNvSpPr>
            <a:spLocks noChangeArrowheads="1"/>
          </p:cNvSpPr>
          <p:nvPr/>
        </p:nvSpPr>
        <p:spPr bwMode="auto">
          <a:xfrm>
            <a:off x="3348717" y="365947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26</a:t>
            </a:r>
          </a:p>
        </p:txBody>
      </p:sp>
      <p:sp>
        <p:nvSpPr>
          <p:cNvPr id="161" name="Rectangle 24"/>
          <p:cNvSpPr>
            <a:spLocks noChangeArrowheads="1"/>
          </p:cNvSpPr>
          <p:nvPr/>
        </p:nvSpPr>
        <p:spPr bwMode="auto">
          <a:xfrm>
            <a:off x="5796245" y="365947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5</a:t>
            </a:r>
          </a:p>
        </p:txBody>
      </p:sp>
      <p:sp>
        <p:nvSpPr>
          <p:cNvPr id="162" name="Rectangle 25"/>
          <p:cNvSpPr>
            <a:spLocks noChangeArrowheads="1"/>
          </p:cNvSpPr>
          <p:nvPr/>
        </p:nvSpPr>
        <p:spPr bwMode="auto">
          <a:xfrm>
            <a:off x="2699430" y="365947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37</a:t>
            </a:r>
          </a:p>
        </p:txBody>
      </p:sp>
      <p:sp>
        <p:nvSpPr>
          <p:cNvPr id="163" name="Rectangle 28"/>
          <p:cNvSpPr>
            <a:spLocks noChangeArrowheads="1"/>
          </p:cNvSpPr>
          <p:nvPr/>
        </p:nvSpPr>
        <p:spPr bwMode="auto">
          <a:xfrm>
            <a:off x="5220380" y="365947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11</a:t>
            </a:r>
          </a:p>
        </p:txBody>
      </p:sp>
      <p:sp>
        <p:nvSpPr>
          <p:cNvPr id="164" name="Rectangle 29"/>
          <p:cNvSpPr>
            <a:spLocks noChangeArrowheads="1"/>
          </p:cNvSpPr>
          <p:nvPr/>
        </p:nvSpPr>
        <p:spPr bwMode="auto">
          <a:xfrm>
            <a:off x="1404030" y="365947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59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65" name="Rectangle 30"/>
          <p:cNvSpPr>
            <a:spLocks noChangeArrowheads="1"/>
          </p:cNvSpPr>
          <p:nvPr/>
        </p:nvSpPr>
        <p:spPr bwMode="auto">
          <a:xfrm>
            <a:off x="4572680" y="365947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15</a:t>
            </a:r>
          </a:p>
        </p:txBody>
      </p:sp>
      <p:sp>
        <p:nvSpPr>
          <p:cNvPr id="166" name="Rectangle 31"/>
          <p:cNvSpPr>
            <a:spLocks noChangeArrowheads="1"/>
          </p:cNvSpPr>
          <p:nvPr/>
        </p:nvSpPr>
        <p:spPr bwMode="auto">
          <a:xfrm>
            <a:off x="2051730" y="365947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48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67" name="Rectangle 32"/>
          <p:cNvSpPr>
            <a:spLocks noChangeArrowheads="1"/>
          </p:cNvSpPr>
          <p:nvPr/>
        </p:nvSpPr>
        <p:spPr bwMode="auto">
          <a:xfrm>
            <a:off x="3923392" y="3659477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19</a:t>
            </a:r>
          </a:p>
        </p:txBody>
      </p:sp>
      <p:sp>
        <p:nvSpPr>
          <p:cNvPr id="168" name="Rectangle 26"/>
          <p:cNvSpPr>
            <a:spLocks noChangeArrowheads="1"/>
          </p:cNvSpPr>
          <p:nvPr/>
        </p:nvSpPr>
        <p:spPr bwMode="auto">
          <a:xfrm>
            <a:off x="873808" y="3659477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1</a:t>
            </a:r>
          </a:p>
        </p:txBody>
      </p:sp>
      <p:sp>
        <p:nvSpPr>
          <p:cNvPr id="169" name="Rectangle 27"/>
          <p:cNvSpPr>
            <a:spLocks noChangeArrowheads="1"/>
          </p:cNvSpPr>
          <p:nvPr/>
        </p:nvSpPr>
        <p:spPr bwMode="auto">
          <a:xfrm>
            <a:off x="6344330" y="365947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72" name="Rectangle 78"/>
          <p:cNvSpPr>
            <a:spLocks noChangeArrowheads="1"/>
          </p:cNvSpPr>
          <p:nvPr/>
        </p:nvSpPr>
        <p:spPr bwMode="auto">
          <a:xfrm>
            <a:off x="1322767" y="3560953"/>
            <a:ext cx="468054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73" name="Rectangle 33"/>
          <p:cNvSpPr>
            <a:spLocks noChangeArrowheads="1"/>
          </p:cNvSpPr>
          <p:nvPr/>
        </p:nvSpPr>
        <p:spPr bwMode="auto">
          <a:xfrm>
            <a:off x="7740352" y="3625279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74" name="Rectangle 34"/>
          <p:cNvSpPr>
            <a:spLocks noChangeArrowheads="1"/>
          </p:cNvSpPr>
          <p:nvPr/>
        </p:nvSpPr>
        <p:spPr bwMode="auto">
          <a:xfrm>
            <a:off x="8379172" y="3625279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9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76" name="Line 82"/>
          <p:cNvSpPr>
            <a:spLocks noChangeShapeType="1"/>
          </p:cNvSpPr>
          <p:nvPr/>
        </p:nvSpPr>
        <p:spPr bwMode="auto">
          <a:xfrm flipV="1">
            <a:off x="5920834" y="3933056"/>
            <a:ext cx="503237" cy="360362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29288" y="422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724128" y="42668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Line 83"/>
          <p:cNvSpPr>
            <a:spLocks noChangeShapeType="1"/>
          </p:cNvSpPr>
          <p:nvPr/>
        </p:nvSpPr>
        <p:spPr bwMode="auto">
          <a:xfrm flipH="1" flipV="1">
            <a:off x="5881027" y="3933056"/>
            <a:ext cx="489005" cy="401359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0" name="Oval 38"/>
          <p:cNvSpPr>
            <a:spLocks noChangeArrowheads="1"/>
          </p:cNvSpPr>
          <p:nvPr/>
        </p:nvSpPr>
        <p:spPr bwMode="auto">
          <a:xfrm>
            <a:off x="1366660" y="4581128"/>
            <a:ext cx="458787" cy="519351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54032" y="4581128"/>
            <a:ext cx="523684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6208556" y="4581128"/>
            <a:ext cx="523684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3" name="Rectangle 23"/>
          <p:cNvSpPr>
            <a:spLocks noChangeArrowheads="1"/>
          </p:cNvSpPr>
          <p:nvPr/>
        </p:nvSpPr>
        <p:spPr bwMode="auto">
          <a:xfrm>
            <a:off x="3374733" y="46796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26</a:t>
            </a:r>
          </a:p>
        </p:txBody>
      </p:sp>
      <p:sp>
        <p:nvSpPr>
          <p:cNvPr id="184" name="Rectangle 24"/>
          <p:cNvSpPr>
            <a:spLocks noChangeArrowheads="1"/>
          </p:cNvSpPr>
          <p:nvPr/>
        </p:nvSpPr>
        <p:spPr bwMode="auto">
          <a:xfrm>
            <a:off x="5751729" y="46796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59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85" name="Rectangle 25"/>
          <p:cNvSpPr>
            <a:spLocks noChangeArrowheads="1"/>
          </p:cNvSpPr>
          <p:nvPr/>
        </p:nvSpPr>
        <p:spPr bwMode="auto">
          <a:xfrm>
            <a:off x="2725446" y="46796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37</a:t>
            </a:r>
          </a:p>
        </p:txBody>
      </p:sp>
      <p:sp>
        <p:nvSpPr>
          <p:cNvPr id="186" name="Rectangle 28"/>
          <p:cNvSpPr>
            <a:spLocks noChangeArrowheads="1"/>
          </p:cNvSpPr>
          <p:nvPr/>
        </p:nvSpPr>
        <p:spPr bwMode="auto">
          <a:xfrm>
            <a:off x="5246396" y="46796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11</a:t>
            </a:r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1500578" y="467965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88" name="Rectangle 30"/>
          <p:cNvSpPr>
            <a:spLocks noChangeArrowheads="1"/>
          </p:cNvSpPr>
          <p:nvPr/>
        </p:nvSpPr>
        <p:spPr bwMode="auto">
          <a:xfrm>
            <a:off x="4598696" y="467965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15</a:t>
            </a:r>
          </a:p>
        </p:txBody>
      </p:sp>
      <p:sp>
        <p:nvSpPr>
          <p:cNvPr id="189" name="Rectangle 31"/>
          <p:cNvSpPr>
            <a:spLocks noChangeArrowheads="1"/>
          </p:cNvSpPr>
          <p:nvPr/>
        </p:nvSpPr>
        <p:spPr bwMode="auto">
          <a:xfrm>
            <a:off x="2077746" y="46796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48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0" name="Rectangle 32"/>
          <p:cNvSpPr>
            <a:spLocks noChangeArrowheads="1"/>
          </p:cNvSpPr>
          <p:nvPr/>
        </p:nvSpPr>
        <p:spPr bwMode="auto">
          <a:xfrm>
            <a:off x="3949408" y="4679652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19</a:t>
            </a:r>
          </a:p>
        </p:txBody>
      </p:sp>
      <p:sp>
        <p:nvSpPr>
          <p:cNvPr id="191" name="Rectangle 26"/>
          <p:cNvSpPr>
            <a:spLocks noChangeArrowheads="1"/>
          </p:cNvSpPr>
          <p:nvPr/>
        </p:nvSpPr>
        <p:spPr bwMode="auto">
          <a:xfrm>
            <a:off x="899824" y="4679652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1</a:t>
            </a:r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6370346" y="467965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93" name="Rectangle 78"/>
          <p:cNvSpPr>
            <a:spLocks noChangeArrowheads="1"/>
          </p:cNvSpPr>
          <p:nvPr/>
        </p:nvSpPr>
        <p:spPr bwMode="auto">
          <a:xfrm>
            <a:off x="1340645" y="4581128"/>
            <a:ext cx="418788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cxnSp>
        <p:nvCxnSpPr>
          <p:cNvPr id="196" name="직선 화살표 연결선 195"/>
          <p:cNvCxnSpPr>
            <a:endCxn id="184" idx="0"/>
          </p:cNvCxnSpPr>
          <p:nvPr/>
        </p:nvCxnSpPr>
        <p:spPr bwMode="auto">
          <a:xfrm>
            <a:off x="1565738" y="3935633"/>
            <a:ext cx="4327056" cy="744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직선 화살표 연결선 197"/>
          <p:cNvCxnSpPr>
            <a:stCxn id="161" idx="2"/>
          </p:cNvCxnSpPr>
          <p:nvPr/>
        </p:nvCxnSpPr>
        <p:spPr bwMode="auto">
          <a:xfrm flipH="1">
            <a:off x="1653438" y="3967254"/>
            <a:ext cx="4213339" cy="693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0" name="Rectangle 33"/>
          <p:cNvSpPr>
            <a:spLocks noChangeArrowheads="1"/>
          </p:cNvSpPr>
          <p:nvPr/>
        </p:nvSpPr>
        <p:spPr bwMode="auto">
          <a:xfrm>
            <a:off x="7752556" y="4705399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01" name="Rectangle 34"/>
          <p:cNvSpPr>
            <a:spLocks noChangeArrowheads="1"/>
          </p:cNvSpPr>
          <p:nvPr/>
        </p:nvSpPr>
        <p:spPr bwMode="auto">
          <a:xfrm>
            <a:off x="8391376" y="4705399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8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03" name="Rectangle 33"/>
          <p:cNvSpPr>
            <a:spLocks noChangeArrowheads="1"/>
          </p:cNvSpPr>
          <p:nvPr/>
        </p:nvSpPr>
        <p:spPr bwMode="auto">
          <a:xfrm>
            <a:off x="7740352" y="319323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04" name="Rectangle 34"/>
          <p:cNvSpPr>
            <a:spLocks noChangeArrowheads="1"/>
          </p:cNvSpPr>
          <p:nvPr/>
        </p:nvSpPr>
        <p:spPr bwMode="auto">
          <a:xfrm>
            <a:off x="8379172" y="319323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ko-KR" alt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75" grpId="0" animBg="1"/>
      <p:bldP spid="171" grpId="0" animBg="1"/>
      <p:bldP spid="170" grpId="0" animBg="1"/>
      <p:bldP spid="151" grpId="0" animBg="1"/>
      <p:bldP spid="8" grpId="0" animBg="1"/>
      <p:bldP spid="99" grpId="0" animBg="1"/>
      <p:bldP spid="122" grpId="0"/>
      <p:bldP spid="123" grpId="0"/>
      <p:bldP spid="127" grpId="0" animBg="1"/>
      <p:bldP spid="3" grpId="0"/>
      <p:bldP spid="129" grpId="0"/>
      <p:bldP spid="132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7" grpId="0" animBg="1"/>
      <p:bldP spid="149" grpId="0" animBg="1"/>
      <p:bldP spid="152" grpId="0"/>
      <p:bldP spid="153" grpId="0"/>
      <p:bldP spid="156" grpId="0" animBg="1"/>
      <p:bldP spid="157" grpId="0"/>
      <p:bldP spid="158" grpId="0" animBg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2" grpId="0" animBg="1"/>
      <p:bldP spid="173" grpId="0"/>
      <p:bldP spid="174" grpId="0"/>
      <p:bldP spid="176" grpId="0" animBg="1"/>
      <p:bldP spid="177" grpId="0"/>
      <p:bldP spid="178" grpId="0"/>
      <p:bldP spid="179" grpId="0" animBg="1"/>
      <p:bldP spid="180" grpId="0" animBg="1"/>
      <p:bldP spid="181" grpId="0" animBg="1"/>
      <p:bldP spid="182" grpId="0" animBg="1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 animBg="1"/>
      <p:bldP spid="200" grpId="0"/>
      <p:bldP spid="201" grpId="0"/>
      <p:bldP spid="203" grpId="0"/>
      <p:bldP spid="2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Complexity of Quick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Average case: O(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·log</a:t>
            </a:r>
            <a:r>
              <a:rPr lang="en-US" altLang="ko-KR" sz="2000" baseline="-25000" dirty="0"/>
              <a:t>2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 dirty="0"/>
              <a:t>Split into “equal size” T(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): average time to sort 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 records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T(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) ≤ </a:t>
            </a:r>
            <a:r>
              <a:rPr lang="en-US" altLang="ko-KR" i="1" dirty="0" err="1">
                <a:latin typeface="Times New Roman" pitchFamily="18" charset="0"/>
              </a:rPr>
              <a:t>c·n</a:t>
            </a:r>
            <a:r>
              <a:rPr lang="en-US" altLang="ko-KR" dirty="0">
                <a:latin typeface="Times New Roman" pitchFamily="18" charset="0"/>
              </a:rPr>
              <a:t> + 2·T(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/2)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        ≤ </a:t>
            </a:r>
            <a:r>
              <a:rPr lang="en-US" altLang="ko-KR" i="1" dirty="0" err="1">
                <a:latin typeface="Times New Roman" pitchFamily="18" charset="0"/>
              </a:rPr>
              <a:t>c·n</a:t>
            </a:r>
            <a:r>
              <a:rPr lang="en-US" altLang="ko-KR" dirty="0">
                <a:latin typeface="Times New Roman" pitchFamily="18" charset="0"/>
              </a:rPr>
              <a:t> + 2(</a:t>
            </a:r>
            <a:r>
              <a:rPr lang="en-US" altLang="ko-KR" i="1" dirty="0" err="1">
                <a:latin typeface="Times New Roman" pitchFamily="18" charset="0"/>
              </a:rPr>
              <a:t>c·n</a:t>
            </a:r>
            <a:r>
              <a:rPr lang="en-US" altLang="ko-KR" dirty="0">
                <a:latin typeface="Times New Roman" pitchFamily="18" charset="0"/>
              </a:rPr>
              <a:t>/2 + 2·T(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/4))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        ≤ 2·</a:t>
            </a:r>
            <a:r>
              <a:rPr lang="en-US" altLang="ko-KR" i="1" dirty="0">
                <a:latin typeface="Times New Roman" pitchFamily="18" charset="0"/>
              </a:rPr>
              <a:t>c·n</a:t>
            </a:r>
            <a:r>
              <a:rPr lang="en-US" altLang="ko-KR" dirty="0">
                <a:latin typeface="Times New Roman" pitchFamily="18" charset="0"/>
              </a:rPr>
              <a:t> + 4·T(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/4)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         ···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        ≤ </a:t>
            </a:r>
            <a:r>
              <a:rPr lang="en-US" altLang="ko-KR" i="1" dirty="0">
                <a:latin typeface="Times New Roman" pitchFamily="18" charset="0"/>
              </a:rPr>
              <a:t>c·n·</a:t>
            </a:r>
            <a:r>
              <a:rPr lang="en-US" altLang="ko-KR" dirty="0">
                <a:latin typeface="Times New Roman" pitchFamily="18" charset="0"/>
              </a:rPr>
              <a:t>log</a:t>
            </a:r>
            <a:r>
              <a:rPr lang="en-US" altLang="ko-KR" baseline="-25000" dirty="0">
                <a:latin typeface="Times New Roman" pitchFamily="18" charset="0"/>
              </a:rPr>
              <a:t>2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 + </a:t>
            </a:r>
            <a:r>
              <a:rPr lang="en-US" altLang="ko-KR" i="1" dirty="0" err="1">
                <a:latin typeface="Times New Roman" pitchFamily="18" charset="0"/>
              </a:rPr>
              <a:t>n</a:t>
            </a:r>
            <a:r>
              <a:rPr lang="en-US" altLang="ko-KR" dirty="0" err="1">
                <a:latin typeface="Times New Roman" pitchFamily="18" charset="0"/>
              </a:rPr>
              <a:t>·T</a:t>
            </a:r>
            <a:r>
              <a:rPr lang="en-US" altLang="ko-KR" dirty="0">
                <a:latin typeface="Times New Roman" pitchFamily="18" charset="0"/>
              </a:rPr>
              <a:t>(1)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        = O(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·log</a:t>
            </a:r>
            <a:r>
              <a:rPr lang="en-US" altLang="ko-KR" baseline="-25000" dirty="0">
                <a:latin typeface="Times New Roman" pitchFamily="18" charset="0"/>
              </a:rPr>
              <a:t>2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/>
              <a:t>Worst case: O(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</a:rPr>
              <a:t>2</a:t>
            </a:r>
            <a:r>
              <a:rPr lang="en-US" altLang="ko-KR" sz="20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 dirty="0"/>
              <a:t>Split into one with (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-</a:t>
            </a:r>
            <a:r>
              <a:rPr lang="en-US" altLang="ko-KR" sz="1800" dirty="0">
                <a:latin typeface="Times New Roman" pitchFamily="18" charset="0"/>
              </a:rPr>
              <a:t>1</a:t>
            </a:r>
            <a:r>
              <a:rPr lang="en-US" altLang="ko-KR" sz="1800" dirty="0"/>
              <a:t>) records and one with </a:t>
            </a:r>
            <a:r>
              <a:rPr lang="en-US" altLang="ko-KR" sz="1800" dirty="0">
                <a:latin typeface="Times New Roman" pitchFamily="18" charset="0"/>
              </a:rPr>
              <a:t>0</a:t>
            </a:r>
            <a:r>
              <a:rPr lang="en-US" altLang="ko-KR" sz="1800" dirty="0"/>
              <a:t> records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/>
              <a:t>	 </a:t>
            </a:r>
            <a:r>
              <a:rPr lang="en-US" altLang="ko-KR" sz="1800" dirty="0">
                <a:latin typeface="Times New Roman" pitchFamily="18" charset="0"/>
              </a:rPr>
              <a:t>T(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</a:rPr>
              <a:t>) </a:t>
            </a:r>
            <a:r>
              <a:rPr lang="en-US" altLang="ko-KR" dirty="0">
                <a:latin typeface="Times New Roman" pitchFamily="18" charset="0"/>
              </a:rPr>
              <a:t>≤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i="1" dirty="0" err="1">
                <a:latin typeface="Times New Roman" pitchFamily="18" charset="0"/>
              </a:rPr>
              <a:t>c·n</a:t>
            </a:r>
            <a:r>
              <a:rPr lang="en-US" altLang="ko-KR" sz="1800" dirty="0">
                <a:latin typeface="Times New Roman" pitchFamily="18" charset="0"/>
              </a:rPr>
              <a:t> + T(</a:t>
            </a:r>
            <a:r>
              <a:rPr lang="en-US" altLang="ko-KR" sz="1800" i="1" dirty="0">
                <a:latin typeface="Times New Roman" pitchFamily="18" charset="0"/>
              </a:rPr>
              <a:t>n-</a:t>
            </a:r>
            <a:r>
              <a:rPr lang="en-US" altLang="ko-KR" sz="1800" dirty="0">
                <a:latin typeface="Times New Roman" pitchFamily="18" charset="0"/>
              </a:rPr>
              <a:t>1) + T(0)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latin typeface="Times New Roman" pitchFamily="18" charset="0"/>
              </a:rPr>
              <a:t>                </a:t>
            </a:r>
            <a:r>
              <a:rPr lang="en-US" altLang="ko-KR" dirty="0">
                <a:latin typeface="Times New Roman" pitchFamily="18" charset="0"/>
              </a:rPr>
              <a:t>≤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i="1" dirty="0" err="1">
                <a:latin typeface="Times New Roman" pitchFamily="18" charset="0"/>
              </a:rPr>
              <a:t>c·n</a:t>
            </a:r>
            <a:r>
              <a:rPr lang="en-US" altLang="ko-KR" sz="1800" dirty="0">
                <a:latin typeface="Times New Roman" pitchFamily="18" charset="0"/>
              </a:rPr>
              <a:t> + </a:t>
            </a:r>
            <a:r>
              <a:rPr lang="en-US" altLang="ko-KR" sz="1800" i="1" dirty="0">
                <a:latin typeface="Times New Roman" pitchFamily="18" charset="0"/>
              </a:rPr>
              <a:t>c·</a:t>
            </a:r>
            <a:r>
              <a:rPr lang="en-US" altLang="ko-KR" sz="1800" dirty="0">
                <a:latin typeface="Times New Roman" pitchFamily="18" charset="0"/>
              </a:rPr>
              <a:t>(</a:t>
            </a:r>
            <a:r>
              <a:rPr lang="en-US" altLang="ko-KR" sz="1800" i="1" dirty="0">
                <a:latin typeface="Times New Roman" pitchFamily="18" charset="0"/>
              </a:rPr>
              <a:t>n-</a:t>
            </a:r>
            <a:r>
              <a:rPr lang="en-US" altLang="ko-KR" sz="1800" dirty="0">
                <a:latin typeface="Times New Roman" pitchFamily="18" charset="0"/>
              </a:rPr>
              <a:t>1) + T(</a:t>
            </a:r>
            <a:r>
              <a:rPr lang="en-US" altLang="ko-KR" sz="1800" i="1" dirty="0">
                <a:latin typeface="Times New Roman" pitchFamily="18" charset="0"/>
              </a:rPr>
              <a:t>n-</a:t>
            </a:r>
            <a:r>
              <a:rPr lang="en-US" altLang="ko-KR" sz="1800" dirty="0">
                <a:latin typeface="Times New Roman" pitchFamily="18" charset="0"/>
              </a:rPr>
              <a:t>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latin typeface="Times New Roman" pitchFamily="18" charset="0"/>
              </a:rPr>
              <a:t>               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         = O(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i="1" baseline="30000" dirty="0">
                <a:latin typeface="Times New Roman" pitchFamily="18" charset="0"/>
              </a:rPr>
              <a:t>2</a:t>
            </a:r>
            <a:r>
              <a:rPr lang="en-US" altLang="ko-KR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26</a:t>
            </a:fld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Quick Sort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Quick sort needs stack space to implement the recursion</a:t>
            </a:r>
          </a:p>
          <a:p>
            <a:r>
              <a:rPr lang="en-US" sz="2000" dirty="0"/>
              <a:t>If the lists split evenly, the maximum recursion depth would be log</a:t>
            </a:r>
            <a:r>
              <a:rPr lang="en-US" sz="2000" baseline="-25000" dirty="0"/>
              <a:t>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Space complexity of O(log</a:t>
            </a:r>
            <a:r>
              <a:rPr lang="en-US" sz="1800" baseline="-25000" dirty="0"/>
              <a:t>2</a:t>
            </a:r>
            <a:r>
              <a:rPr lang="en-US" sz="1800" i="1" dirty="0">
                <a:latin typeface="Times New Roman" pitchFamily="18" charset="0"/>
              </a:rPr>
              <a:t>n</a:t>
            </a:r>
            <a:r>
              <a:rPr lang="en-US" sz="1800" dirty="0"/>
              <a:t>)</a:t>
            </a:r>
          </a:p>
          <a:p>
            <a:r>
              <a:rPr lang="en-US" sz="2000" dirty="0"/>
              <a:t>The worst case occurs when the list is split into a left </a:t>
            </a:r>
            <a:r>
              <a:rPr lang="en-US" sz="2000" dirty="0" err="1"/>
              <a:t>sublist</a:t>
            </a:r>
            <a:r>
              <a:rPr lang="en-US" sz="2000" dirty="0"/>
              <a:t> of size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/>
              <a:t>-1 and a right </a:t>
            </a:r>
            <a:r>
              <a:rPr lang="en-US" sz="2000" dirty="0" err="1"/>
              <a:t>sublist</a:t>
            </a:r>
            <a:r>
              <a:rPr lang="en-US" sz="2000" dirty="0"/>
              <a:t> of size 0 at each level of recursion</a:t>
            </a:r>
          </a:p>
          <a:p>
            <a:pPr lvl="1"/>
            <a:r>
              <a:rPr lang="en-US" sz="1800" dirty="0"/>
              <a:t>Space complexity of O(</a:t>
            </a:r>
            <a:r>
              <a:rPr lang="en-US" sz="1800" i="1" dirty="0">
                <a:latin typeface="Times New Roman" pitchFamily="18" charset="0"/>
              </a:rPr>
              <a:t>n</a:t>
            </a:r>
            <a:r>
              <a:rPr lang="en-US" sz="1800" dirty="0"/>
              <a:t>)</a:t>
            </a:r>
          </a:p>
          <a:p>
            <a:r>
              <a:rPr lang="en-US" sz="2000" dirty="0"/>
              <a:t>An asymptotic reduction is stack space can be achieved by sorting smaller </a:t>
            </a:r>
            <a:r>
              <a:rPr lang="en-US" sz="2000" dirty="0" err="1"/>
              <a:t>sublist</a:t>
            </a:r>
            <a:r>
              <a:rPr lang="en-US" sz="2000" dirty="0"/>
              <a:t> first</a:t>
            </a:r>
          </a:p>
          <a:p>
            <a:pPr lvl="1"/>
            <a:r>
              <a:rPr lang="en-US" sz="1800" dirty="0"/>
              <a:t>Space complexity of O(log</a:t>
            </a:r>
            <a:r>
              <a:rPr lang="en-US" sz="1800" baseline="-25000" dirty="0"/>
              <a:t>2</a:t>
            </a:r>
            <a:r>
              <a:rPr lang="en-US" sz="1800" i="1" dirty="0">
                <a:latin typeface="Times New Roman" pitchFamily="18" charset="0"/>
              </a:rPr>
              <a:t>n</a:t>
            </a:r>
            <a:r>
              <a:rPr lang="en-US" sz="1800" dirty="0"/>
              <a:t>)</a:t>
            </a:r>
          </a:p>
          <a:p>
            <a:pPr lvl="1"/>
            <a:endParaRPr lang="en-US" sz="1600" dirty="0"/>
          </a:p>
          <a:p>
            <a:r>
              <a:rPr lang="en-US" sz="2000" dirty="0"/>
              <a:t>A better choice for the pivot is the median of the first, middle, and last keys in the current </a:t>
            </a:r>
            <a:r>
              <a:rPr lang="en-US" sz="2000" dirty="0" err="1"/>
              <a:t>sublist</a:t>
            </a:r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162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Merge Sort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If </a:t>
            </a:r>
            <a:r>
              <a:rPr lang="en-US" altLang="ko-KR" sz="2000" i="1" dirty="0">
                <a:latin typeface="Times New Roman" pitchFamily="18" charset="0"/>
              </a:rPr>
              <a:t>n </a:t>
            </a:r>
            <a:r>
              <a:rPr lang="en-US" altLang="ko-KR" sz="2000" dirty="0">
                <a:latin typeface="Times New Roman" pitchFamily="18" charset="0"/>
              </a:rPr>
              <a:t>&lt; </a:t>
            </a:r>
            <a:r>
              <a:rPr lang="en-US" altLang="ko-KR" sz="2000" dirty="0"/>
              <a:t>2 then the array is already sorted. Stop now. </a:t>
            </a:r>
          </a:p>
          <a:p>
            <a:r>
              <a:rPr lang="en-US" altLang="ko-KR" sz="2000" dirty="0"/>
              <a:t>Otherwise, </a:t>
            </a:r>
            <a:r>
              <a:rPr lang="en-US" altLang="ko-KR" sz="2000" i="1" dirty="0">
                <a:latin typeface="Times New Roman" pitchFamily="18" charset="0"/>
              </a:rPr>
              <a:t>n </a:t>
            </a:r>
            <a:r>
              <a:rPr lang="en-US" altLang="ko-KR" sz="2000" dirty="0">
                <a:latin typeface="Times New Roman" pitchFamily="18" charset="0"/>
              </a:rPr>
              <a:t>&gt; </a:t>
            </a:r>
            <a:r>
              <a:rPr lang="en-US" altLang="ko-KR" sz="2000" dirty="0"/>
              <a:t>1, and perform the following three steps in sequence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sz="1800" dirty="0"/>
              <a:t>Sort the left half of the array</a:t>
            </a:r>
          </a:p>
          <a:p>
            <a:pPr lvl="1"/>
            <a:r>
              <a:rPr lang="en-US" altLang="ko-KR" sz="1800" dirty="0"/>
              <a:t>Sort the right half of the array</a:t>
            </a:r>
          </a:p>
          <a:p>
            <a:pPr lvl="1"/>
            <a:r>
              <a:rPr lang="en-US" altLang="ko-KR" sz="1800" dirty="0"/>
              <a:t>Merge the now-sorted left and right halves</a:t>
            </a:r>
          </a:p>
          <a:p>
            <a:r>
              <a:rPr lang="en-US" altLang="ko-KR" sz="2000" dirty="0"/>
              <a:t>Time complexity</a:t>
            </a:r>
          </a:p>
          <a:p>
            <a:pPr lvl="1"/>
            <a:r>
              <a:rPr lang="en-US" altLang="ko-KR" sz="1600" dirty="0"/>
              <a:t>T(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dirty="0"/>
              <a:t>) = 0, if </a:t>
            </a:r>
            <a:r>
              <a:rPr lang="en-US" altLang="ko-KR" sz="1600" i="1" dirty="0">
                <a:latin typeface="Times New Roman" pitchFamily="18" charset="0"/>
              </a:rPr>
              <a:t>n </a:t>
            </a:r>
            <a:r>
              <a:rPr lang="en-US" altLang="ko-KR" sz="1600" dirty="0">
                <a:latin typeface="Times New Roman" pitchFamily="18" charset="0"/>
              </a:rPr>
              <a:t>&lt; </a:t>
            </a:r>
            <a:r>
              <a:rPr lang="en-US" altLang="ko-KR" sz="1600" dirty="0"/>
              <a:t>2.</a:t>
            </a:r>
          </a:p>
          <a:p>
            <a:pPr lvl="1"/>
            <a:r>
              <a:rPr lang="en-US" altLang="ko-KR" sz="1600" dirty="0"/>
              <a:t>T(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dirty="0"/>
              <a:t>) = T(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dirty="0"/>
              <a:t>/2) + T(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dirty="0"/>
              <a:t>/2) + </a:t>
            </a:r>
            <a:r>
              <a:rPr lang="el-GR" altLang="ko-KR" sz="1600" dirty="0"/>
              <a:t>Θ</a:t>
            </a:r>
            <a:r>
              <a:rPr lang="en-US" altLang="ko-KR" sz="1600" dirty="0"/>
              <a:t>(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dirty="0"/>
              <a:t>), if </a:t>
            </a:r>
            <a:r>
              <a:rPr lang="en-US" altLang="ko-KR" sz="1600" i="1" dirty="0">
                <a:latin typeface="Times New Roman" pitchFamily="18" charset="0"/>
              </a:rPr>
              <a:t>n</a:t>
            </a:r>
            <a:r>
              <a:rPr lang="en-US" altLang="ko-KR" sz="1600" i="1" dirty="0"/>
              <a:t> </a:t>
            </a:r>
            <a:r>
              <a:rPr lang="en-US" altLang="ko-KR" sz="1600" dirty="0">
                <a:latin typeface="Times New Roman" pitchFamily="18" charset="0"/>
              </a:rPr>
              <a:t>&gt; </a:t>
            </a:r>
            <a:r>
              <a:rPr lang="en-US" altLang="ko-KR" sz="1600" dirty="0"/>
              <a:t>1. (similar to quick sort)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28</a:t>
            </a:fld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48251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894332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470396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118468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766540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342604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990676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580112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28184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868318" y="1775816"/>
            <a:ext cx="37341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3" name="Rectangle 60"/>
          <p:cNvSpPr>
            <a:spLocks noChangeArrowheads="1"/>
          </p:cNvSpPr>
          <p:nvPr/>
        </p:nvSpPr>
        <p:spPr bwMode="auto">
          <a:xfrm>
            <a:off x="1259681" y="3260303"/>
            <a:ext cx="237648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2380010" y="2504738"/>
            <a:ext cx="1112838" cy="3764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9" name="Rectangle 61"/>
          <p:cNvSpPr>
            <a:spLocks noChangeArrowheads="1"/>
          </p:cNvSpPr>
          <p:nvPr/>
        </p:nvSpPr>
        <p:spPr bwMode="auto">
          <a:xfrm>
            <a:off x="3675186" y="2504738"/>
            <a:ext cx="1112838" cy="3764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0" name="Rectangle 61"/>
          <p:cNvSpPr>
            <a:spLocks noChangeArrowheads="1"/>
          </p:cNvSpPr>
          <p:nvPr/>
        </p:nvSpPr>
        <p:spPr bwMode="auto">
          <a:xfrm>
            <a:off x="4896644" y="2504738"/>
            <a:ext cx="1112838" cy="3764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2" name="Rectangle 61"/>
          <p:cNvSpPr>
            <a:spLocks noChangeArrowheads="1"/>
          </p:cNvSpPr>
          <p:nvPr/>
        </p:nvSpPr>
        <p:spPr bwMode="auto">
          <a:xfrm>
            <a:off x="6161311" y="2504738"/>
            <a:ext cx="1112838" cy="3764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8909" name="Rectangle 61"/>
          <p:cNvSpPr>
            <a:spLocks noChangeArrowheads="1"/>
          </p:cNvSpPr>
          <p:nvPr/>
        </p:nvSpPr>
        <p:spPr bwMode="auto">
          <a:xfrm>
            <a:off x="1187450" y="2504738"/>
            <a:ext cx="1112838" cy="3764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Merge Sort</a:t>
            </a:r>
          </a:p>
        </p:txBody>
      </p:sp>
      <p:sp>
        <p:nvSpPr>
          <p:cNvPr id="91" name="슬라이드 번호 개체 틀 9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227763" y="4015760"/>
            <a:ext cx="108108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187450" y="4015760"/>
            <a:ext cx="489743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744913" y="40465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37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6323013" y="40465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3106738" y="40465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26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6959600" y="40465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314450" y="40465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11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5616575" y="40465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61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938338" y="40465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4995863" y="40465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59</a:t>
            </a: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2501900" y="4046538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19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346575" y="40465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48</a:t>
            </a:r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468313" y="160655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1209899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1875061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2417986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3043461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3681636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4283299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4930999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5532661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6161311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6818536" y="12954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7461250" y="1222375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length</a:t>
            </a:r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7745413" y="182198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2289175" y="1969521"/>
            <a:ext cx="11113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3806842" y="25390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19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6364305" y="25390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3148030" y="253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48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7000892" y="25390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5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314467" y="253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59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5657867" y="25390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5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1979630" y="253906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61</a:t>
            </a:r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5078430" y="253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11</a:t>
            </a: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2522555" y="253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37</a:t>
            </a: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4387867" y="2539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26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292642" y="4000371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extra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292642" y="2492896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extra</a:t>
            </a:r>
          </a:p>
        </p:txBody>
      </p:sp>
      <p:sp>
        <p:nvSpPr>
          <p:cNvPr id="78896" name="Rectangle 48"/>
          <p:cNvSpPr>
            <a:spLocks noChangeArrowheads="1"/>
          </p:cNvSpPr>
          <p:nvPr/>
        </p:nvSpPr>
        <p:spPr bwMode="auto">
          <a:xfrm>
            <a:off x="3744913" y="182198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26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6302375" y="182198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898" name="Rectangle 50"/>
          <p:cNvSpPr>
            <a:spLocks noChangeArrowheads="1"/>
          </p:cNvSpPr>
          <p:nvPr/>
        </p:nvSpPr>
        <p:spPr bwMode="auto">
          <a:xfrm>
            <a:off x="3106738" y="182198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37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6980238" y="182198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1293813" y="182198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61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901" name="Rectangle 53"/>
          <p:cNvSpPr>
            <a:spLocks noChangeArrowheads="1"/>
          </p:cNvSpPr>
          <p:nvPr/>
        </p:nvSpPr>
        <p:spPr bwMode="auto">
          <a:xfrm>
            <a:off x="5637213" y="182198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78902" name="Rectangle 54"/>
          <p:cNvSpPr>
            <a:spLocks noChangeArrowheads="1"/>
          </p:cNvSpPr>
          <p:nvPr/>
        </p:nvSpPr>
        <p:spPr bwMode="auto">
          <a:xfrm>
            <a:off x="1917700" y="182198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59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5016500" y="182198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2481263" y="182198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48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4367213" y="1821983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19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7727950" y="253906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2</a:t>
            </a:r>
          </a:p>
        </p:txBody>
      </p:sp>
      <p:sp>
        <p:nvSpPr>
          <p:cNvPr id="78907" name="Rectangle 59"/>
          <p:cNvSpPr>
            <a:spLocks noChangeArrowheads="1"/>
          </p:cNvSpPr>
          <p:nvPr/>
        </p:nvSpPr>
        <p:spPr bwMode="auto">
          <a:xfrm>
            <a:off x="6227763" y="3260303"/>
            <a:ext cx="108108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8908" name="Rectangle 60"/>
          <p:cNvSpPr>
            <a:spLocks noChangeArrowheads="1"/>
          </p:cNvSpPr>
          <p:nvPr/>
        </p:nvSpPr>
        <p:spPr bwMode="auto">
          <a:xfrm>
            <a:off x="3708400" y="3260303"/>
            <a:ext cx="237648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8910" name="Rectangle 62"/>
          <p:cNvSpPr>
            <a:spLocks noChangeArrowheads="1"/>
          </p:cNvSpPr>
          <p:nvPr/>
        </p:nvSpPr>
        <p:spPr bwMode="auto">
          <a:xfrm>
            <a:off x="3786188" y="32910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11</a:t>
            </a:r>
          </a:p>
        </p:txBody>
      </p:sp>
      <p:sp>
        <p:nvSpPr>
          <p:cNvPr id="78911" name="Rectangle 63"/>
          <p:cNvSpPr>
            <a:spLocks noChangeArrowheads="1"/>
          </p:cNvSpPr>
          <p:nvPr/>
        </p:nvSpPr>
        <p:spPr bwMode="auto">
          <a:xfrm>
            <a:off x="6323013" y="329108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78912" name="Rectangle 64"/>
          <p:cNvSpPr>
            <a:spLocks noChangeArrowheads="1"/>
          </p:cNvSpPr>
          <p:nvPr/>
        </p:nvSpPr>
        <p:spPr bwMode="auto">
          <a:xfrm>
            <a:off x="3127375" y="329108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61</a:t>
            </a:r>
          </a:p>
        </p:txBody>
      </p:sp>
      <p:sp>
        <p:nvSpPr>
          <p:cNvPr id="78913" name="Rectangle 65"/>
          <p:cNvSpPr>
            <a:spLocks noChangeArrowheads="1"/>
          </p:cNvSpPr>
          <p:nvPr/>
        </p:nvSpPr>
        <p:spPr bwMode="auto">
          <a:xfrm>
            <a:off x="6959600" y="329108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78914" name="Rectangle 66"/>
          <p:cNvSpPr>
            <a:spLocks noChangeArrowheads="1"/>
          </p:cNvSpPr>
          <p:nvPr/>
        </p:nvSpPr>
        <p:spPr bwMode="auto">
          <a:xfrm>
            <a:off x="1274763" y="32910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37</a:t>
            </a:r>
          </a:p>
        </p:txBody>
      </p:sp>
      <p:sp>
        <p:nvSpPr>
          <p:cNvPr id="78915" name="Rectangle 67"/>
          <p:cNvSpPr>
            <a:spLocks noChangeArrowheads="1"/>
          </p:cNvSpPr>
          <p:nvPr/>
        </p:nvSpPr>
        <p:spPr bwMode="auto">
          <a:xfrm>
            <a:off x="5595938" y="32910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26</a:t>
            </a:r>
          </a:p>
        </p:txBody>
      </p:sp>
      <p:sp>
        <p:nvSpPr>
          <p:cNvPr id="78916" name="Rectangle 68"/>
          <p:cNvSpPr>
            <a:spLocks noChangeArrowheads="1"/>
          </p:cNvSpPr>
          <p:nvPr/>
        </p:nvSpPr>
        <p:spPr bwMode="auto">
          <a:xfrm>
            <a:off x="1919288" y="32910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48</a:t>
            </a:r>
          </a:p>
        </p:txBody>
      </p:sp>
      <p:sp>
        <p:nvSpPr>
          <p:cNvPr id="78917" name="Rectangle 69"/>
          <p:cNvSpPr>
            <a:spLocks noChangeArrowheads="1"/>
          </p:cNvSpPr>
          <p:nvPr/>
        </p:nvSpPr>
        <p:spPr bwMode="auto">
          <a:xfrm>
            <a:off x="5016500" y="329108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19</a:t>
            </a:r>
          </a:p>
        </p:txBody>
      </p:sp>
      <p:sp>
        <p:nvSpPr>
          <p:cNvPr id="78918" name="Rectangle 70"/>
          <p:cNvSpPr>
            <a:spLocks noChangeArrowheads="1"/>
          </p:cNvSpPr>
          <p:nvPr/>
        </p:nvSpPr>
        <p:spPr bwMode="auto">
          <a:xfrm>
            <a:off x="2481263" y="329108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59</a:t>
            </a:r>
          </a:p>
        </p:txBody>
      </p:sp>
      <p:sp>
        <p:nvSpPr>
          <p:cNvPr id="78919" name="Rectangle 71"/>
          <p:cNvSpPr>
            <a:spLocks noChangeArrowheads="1"/>
          </p:cNvSpPr>
          <p:nvPr/>
        </p:nvSpPr>
        <p:spPr bwMode="auto">
          <a:xfrm>
            <a:off x="4367213" y="329108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78920" name="Text Box 72"/>
          <p:cNvSpPr txBox="1">
            <a:spLocks noChangeArrowheads="1"/>
          </p:cNvSpPr>
          <p:nvPr/>
        </p:nvSpPr>
        <p:spPr bwMode="auto">
          <a:xfrm>
            <a:off x="645302" y="3244914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a</a:t>
            </a:r>
          </a:p>
        </p:txBody>
      </p:sp>
      <p:sp>
        <p:nvSpPr>
          <p:cNvPr id="78921" name="Text Box 73"/>
          <p:cNvSpPr txBox="1">
            <a:spLocks noChangeArrowheads="1"/>
          </p:cNvSpPr>
          <p:nvPr/>
        </p:nvSpPr>
        <p:spPr bwMode="auto">
          <a:xfrm>
            <a:off x="645302" y="1775816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a</a:t>
            </a:r>
          </a:p>
        </p:txBody>
      </p:sp>
      <p:sp>
        <p:nvSpPr>
          <p:cNvPr id="78922" name="Rectangle 74"/>
          <p:cNvSpPr>
            <a:spLocks noChangeArrowheads="1"/>
          </p:cNvSpPr>
          <p:nvPr/>
        </p:nvSpPr>
        <p:spPr bwMode="auto">
          <a:xfrm>
            <a:off x="7727950" y="329108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4</a:t>
            </a:r>
          </a:p>
        </p:txBody>
      </p:sp>
      <p:sp>
        <p:nvSpPr>
          <p:cNvPr id="78923" name="Rectangle 75"/>
          <p:cNvSpPr>
            <a:spLocks noChangeArrowheads="1"/>
          </p:cNvSpPr>
          <p:nvPr/>
        </p:nvSpPr>
        <p:spPr bwMode="auto">
          <a:xfrm>
            <a:off x="7727950" y="40465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8</a:t>
            </a:r>
          </a:p>
        </p:txBody>
      </p:sp>
      <p:sp>
        <p:nvSpPr>
          <p:cNvPr id="78925" name="Rectangle 77"/>
          <p:cNvSpPr>
            <a:spLocks noChangeArrowheads="1"/>
          </p:cNvSpPr>
          <p:nvPr/>
        </p:nvSpPr>
        <p:spPr bwMode="auto">
          <a:xfrm>
            <a:off x="4994275" y="47713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37</a:t>
            </a:r>
          </a:p>
        </p:txBody>
      </p:sp>
      <p:sp>
        <p:nvSpPr>
          <p:cNvPr id="78926" name="Rectangle 78"/>
          <p:cNvSpPr>
            <a:spLocks noChangeArrowheads="1"/>
          </p:cNvSpPr>
          <p:nvPr/>
        </p:nvSpPr>
        <p:spPr bwMode="auto">
          <a:xfrm>
            <a:off x="1995488" y="477131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5</a:t>
            </a:r>
          </a:p>
        </p:txBody>
      </p:sp>
      <p:sp>
        <p:nvSpPr>
          <p:cNvPr id="78927" name="Rectangle 79"/>
          <p:cNvSpPr>
            <a:spLocks noChangeArrowheads="1"/>
          </p:cNvSpPr>
          <p:nvPr/>
        </p:nvSpPr>
        <p:spPr bwMode="auto">
          <a:xfrm>
            <a:off x="4344988" y="47713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26</a:t>
            </a:r>
          </a:p>
        </p:txBody>
      </p:sp>
      <p:sp>
        <p:nvSpPr>
          <p:cNvPr id="78928" name="Rectangle 80"/>
          <p:cNvSpPr>
            <a:spLocks noChangeArrowheads="1"/>
          </p:cNvSpPr>
          <p:nvPr/>
        </p:nvSpPr>
        <p:spPr bwMode="auto">
          <a:xfrm>
            <a:off x="1373188" y="4771311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78929" name="Rectangle 81"/>
          <p:cNvSpPr>
            <a:spLocks noChangeArrowheads="1"/>
          </p:cNvSpPr>
          <p:nvPr/>
        </p:nvSpPr>
        <p:spPr bwMode="auto">
          <a:xfrm>
            <a:off x="2522538" y="47713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11</a:t>
            </a:r>
          </a:p>
        </p:txBody>
      </p:sp>
      <p:sp>
        <p:nvSpPr>
          <p:cNvPr id="78930" name="Rectangle 82"/>
          <p:cNvSpPr>
            <a:spLocks noChangeArrowheads="1"/>
          </p:cNvSpPr>
          <p:nvPr/>
        </p:nvSpPr>
        <p:spPr bwMode="auto">
          <a:xfrm>
            <a:off x="6900863" y="477131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61</a:t>
            </a:r>
          </a:p>
        </p:txBody>
      </p:sp>
      <p:sp>
        <p:nvSpPr>
          <p:cNvPr id="78931" name="Rectangle 83"/>
          <p:cNvSpPr>
            <a:spLocks noChangeArrowheads="1"/>
          </p:cNvSpPr>
          <p:nvPr/>
        </p:nvSpPr>
        <p:spPr bwMode="auto">
          <a:xfrm>
            <a:off x="3127375" y="477131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78932" name="Rectangle 84"/>
          <p:cNvSpPr>
            <a:spLocks noChangeArrowheads="1"/>
          </p:cNvSpPr>
          <p:nvPr/>
        </p:nvSpPr>
        <p:spPr bwMode="auto">
          <a:xfrm>
            <a:off x="6224588" y="47713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59</a:t>
            </a:r>
          </a:p>
        </p:txBody>
      </p:sp>
      <p:sp>
        <p:nvSpPr>
          <p:cNvPr id="78933" name="Rectangle 85"/>
          <p:cNvSpPr>
            <a:spLocks noChangeArrowheads="1"/>
          </p:cNvSpPr>
          <p:nvPr/>
        </p:nvSpPr>
        <p:spPr bwMode="auto">
          <a:xfrm>
            <a:off x="3765550" y="4771311"/>
            <a:ext cx="28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19</a:t>
            </a:r>
          </a:p>
        </p:txBody>
      </p:sp>
      <p:sp>
        <p:nvSpPr>
          <p:cNvPr id="78934" name="Rectangle 86"/>
          <p:cNvSpPr>
            <a:spLocks noChangeArrowheads="1"/>
          </p:cNvSpPr>
          <p:nvPr/>
        </p:nvSpPr>
        <p:spPr bwMode="auto">
          <a:xfrm>
            <a:off x="5595938" y="4771311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48</a:t>
            </a:r>
          </a:p>
        </p:txBody>
      </p:sp>
      <p:sp>
        <p:nvSpPr>
          <p:cNvPr id="78935" name="Text Box 87"/>
          <p:cNvSpPr txBox="1">
            <a:spLocks noChangeArrowheads="1"/>
          </p:cNvSpPr>
          <p:nvPr/>
        </p:nvSpPr>
        <p:spPr bwMode="auto">
          <a:xfrm>
            <a:off x="645302" y="4725144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a</a:t>
            </a:r>
          </a:p>
        </p:txBody>
      </p:sp>
      <p:sp>
        <p:nvSpPr>
          <p:cNvPr id="78936" name="Line 88"/>
          <p:cNvSpPr>
            <a:spLocks noChangeShapeType="1"/>
          </p:cNvSpPr>
          <p:nvPr/>
        </p:nvSpPr>
        <p:spPr bwMode="auto">
          <a:xfrm>
            <a:off x="7451725" y="1052513"/>
            <a:ext cx="0" cy="475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236054" y="5273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347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142371" y="1719276"/>
            <a:ext cx="1197381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380010" y="1719276"/>
            <a:ext cx="1197381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647852" y="1719276"/>
            <a:ext cx="1197381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845233" y="1719276"/>
            <a:ext cx="1197381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6119039" y="1719276"/>
            <a:ext cx="1197381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1138856" y="2420888"/>
            <a:ext cx="2438535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636802" y="2436356"/>
            <a:ext cx="2438535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182629" y="3188374"/>
            <a:ext cx="4978682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116533" y="3923922"/>
            <a:ext cx="6274231" cy="513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93" grpId="0" animBg="1"/>
      <p:bldP spid="88" grpId="0" animBg="1"/>
      <p:bldP spid="89" grpId="0" animBg="1"/>
      <p:bldP spid="90" grpId="0" animBg="1"/>
      <p:bldP spid="92" grpId="0" animBg="1"/>
      <p:bldP spid="78909" grpId="0" animBg="1"/>
      <p:bldP spid="78850" grpId="0" animBg="1"/>
      <p:bldP spid="78851" grpId="0" animBg="1"/>
      <p:bldP spid="78854" grpId="0"/>
      <p:bldP spid="78855" grpId="0"/>
      <p:bldP spid="78856" grpId="0"/>
      <p:bldP spid="78857" grpId="0"/>
      <p:bldP spid="78858" grpId="0"/>
      <p:bldP spid="78859" grpId="0"/>
      <p:bldP spid="78860" grpId="0"/>
      <p:bldP spid="78861" grpId="0"/>
      <p:bldP spid="78862" grpId="0"/>
      <p:bldP spid="78863" grpId="0"/>
      <p:bldP spid="78883" grpId="0"/>
      <p:bldP spid="78884" grpId="0"/>
      <p:bldP spid="78885" grpId="0"/>
      <p:bldP spid="78886" grpId="0"/>
      <p:bldP spid="78887" grpId="0"/>
      <p:bldP spid="78888" grpId="0"/>
      <p:bldP spid="78889" grpId="0"/>
      <p:bldP spid="78890" grpId="0"/>
      <p:bldP spid="78891" grpId="0"/>
      <p:bldP spid="78892" grpId="0"/>
      <p:bldP spid="78893" grpId="0"/>
      <p:bldP spid="78906" grpId="0"/>
      <p:bldP spid="78907" grpId="0" animBg="1"/>
      <p:bldP spid="78908" grpId="0" animBg="1"/>
      <p:bldP spid="78910" grpId="0"/>
      <p:bldP spid="78911" grpId="0"/>
      <p:bldP spid="78912" grpId="0"/>
      <p:bldP spid="78913" grpId="0"/>
      <p:bldP spid="78914" grpId="0"/>
      <p:bldP spid="78915" grpId="0"/>
      <p:bldP spid="78916" grpId="0"/>
      <p:bldP spid="78917" grpId="0"/>
      <p:bldP spid="78918" grpId="0"/>
      <p:bldP spid="78919" grpId="0"/>
      <p:bldP spid="78920" grpId="0"/>
      <p:bldP spid="78922" grpId="0"/>
      <p:bldP spid="78923" grpId="0"/>
      <p:bldP spid="78925" grpId="0"/>
      <p:bldP spid="78926" grpId="0"/>
      <p:bldP spid="78927" grpId="0"/>
      <p:bldP spid="78928" grpId="0"/>
      <p:bldP spid="78929" grpId="0"/>
      <p:bldP spid="78930" grpId="0"/>
      <p:bldP spid="78931" grpId="0"/>
      <p:bldP spid="78932" grpId="0"/>
      <p:bldP spid="78933" grpId="0"/>
      <p:bldP spid="78934" grpId="0"/>
      <p:bldP spid="78935" grpId="0"/>
      <p:bldP spid="3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Searching and List Verification</a:t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Why efficient sorting is so important?</a:t>
            </a:r>
          </a:p>
          <a:p>
            <a:pPr lvl="1"/>
            <a:r>
              <a:rPr lang="en-US" altLang="ko-KR" sz="1800" dirty="0"/>
              <a:t>Efficient Search</a:t>
            </a:r>
          </a:p>
          <a:p>
            <a:pPr lvl="2"/>
            <a:r>
              <a:rPr lang="en-US" altLang="ko-KR" sz="1600" dirty="0"/>
              <a:t>Sequential search</a:t>
            </a:r>
          </a:p>
          <a:p>
            <a:pPr lvl="2"/>
            <a:r>
              <a:rPr lang="en-US" altLang="ko-KR" sz="1600" dirty="0"/>
              <a:t>Binary search</a:t>
            </a:r>
          </a:p>
          <a:p>
            <a:pPr marL="193500" lvl="2" indent="0">
              <a:buNone/>
            </a:pPr>
            <a:endParaRPr lang="en-US" altLang="ko-KR" sz="1600" dirty="0"/>
          </a:p>
          <a:p>
            <a:pPr lvl="1"/>
            <a:r>
              <a:rPr lang="en-US" altLang="ko-KR" sz="1800" dirty="0"/>
              <a:t>Efficient List verification</a:t>
            </a:r>
          </a:p>
          <a:p>
            <a:pPr lvl="2"/>
            <a:r>
              <a:rPr lang="en-US" altLang="ko-KR" sz="1600" dirty="0"/>
              <a:t>Compare lists to verify that they are identical or different</a:t>
            </a:r>
          </a:p>
          <a:p>
            <a:pPr lvl="2"/>
            <a:r>
              <a:rPr lang="en-US" altLang="ko-KR" sz="1600" dirty="0"/>
              <a:t>Repeatedly searching one list using each key in the other list as the search key</a:t>
            </a:r>
          </a:p>
          <a:p>
            <a:pPr lvl="2">
              <a:buFontTx/>
              <a:buNone/>
            </a:pP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/>
              <a:t>Using binary search is much faster </a:t>
            </a:r>
          </a:p>
          <a:p>
            <a:pPr lvl="2">
              <a:buFont typeface="Wingdings" pitchFamily="2" charset="2"/>
              <a:buChar char="à"/>
            </a:pPr>
            <a:r>
              <a:rPr lang="en-US" altLang="ko-KR" sz="1600" dirty="0">
                <a:sym typeface="Wingdings" pitchFamily="2" charset="2"/>
              </a:rPr>
              <a:t>B</a:t>
            </a:r>
            <a:r>
              <a:rPr lang="en-US" altLang="ko-KR" sz="1600" dirty="0"/>
              <a:t>inary search needs sorted list</a:t>
            </a:r>
          </a:p>
          <a:p>
            <a:pPr marL="193500" lvl="2" indent="0">
              <a:buNone/>
            </a:pPr>
            <a:endParaRPr lang="en-US" altLang="ko-KR" sz="1600" dirty="0"/>
          </a:p>
          <a:p>
            <a:pPr lvl="1"/>
            <a:r>
              <a:rPr lang="en-US" altLang="ko-KR" sz="1800" dirty="0"/>
              <a:t>Over 25 percent of all computing time is spent on sorting</a:t>
            </a:r>
          </a:p>
          <a:p>
            <a:pPr lvl="1"/>
            <a:r>
              <a:rPr lang="en-US" altLang="ko-KR" sz="1800" dirty="0"/>
              <a:t>Some organizations spend more than 50 percent of their computing time sorting list</a:t>
            </a:r>
          </a:p>
          <a:p>
            <a:pPr lvl="1"/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 for Merge Sort (1)</a:t>
            </a:r>
            <a:endParaRPr lang="ko-KR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merge(element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element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mergedList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j,k,t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 j = m+1;      k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while(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m &amp;&amp; j &lt;= n) {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].key &lt;=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[j].key)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[k++]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[k++]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[j++];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m) /*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mergedList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k:n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j:n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]*/    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for(t = j; t &lt;= n; t++)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[t]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[t];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else        /*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mergedList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k:n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i:m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*/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for(t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t &lt;= m; t++)  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k+t-i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[t];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30</a:t>
            </a:fld>
            <a:endParaRPr lang="en-US" altLang="ko-K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 for Merge Sort (2)</a:t>
            </a:r>
            <a:endParaRPr lang="ko-KR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mergePass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(element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element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spcBef>
                <a:spcPct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n-2*s+1;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 2*s)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merge(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mergedList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i+s-1, i+2*s-1);</a:t>
            </a:r>
          </a:p>
          <a:p>
            <a:pPr latinLnBrk="1">
              <a:spcBef>
                <a:spcPct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if((i+s-1)&lt;n) 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merge(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mergedList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i+s-1, n);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for(j=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&lt;= n; j++)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mergedList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initList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31</a:t>
            </a:fld>
            <a:endParaRPr lang="en-US" altLang="ko-K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 for Merge Sort (3)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(element a[],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= 1; 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element extra[MAX_SIZE];</a:t>
            </a:r>
          </a:p>
          <a:p>
            <a:pPr latinLnBrk="1">
              <a:spcBef>
                <a:spcPct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while (s&lt;n) {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mergePass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(a, extra, n, s);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s *= 2;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mergePass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(extra, a, n, s);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s *= 2; 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Utilize the max heap structure</a:t>
            </a:r>
          </a:p>
          <a:p>
            <a:pPr lvl="1"/>
            <a:r>
              <a:rPr lang="en-US" altLang="ko-KR" sz="1800" dirty="0"/>
              <a:t>Average case : O(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·log</a:t>
            </a:r>
            <a:r>
              <a:rPr lang="en-US" altLang="ko-KR" sz="1800" baseline="-25000" dirty="0"/>
              <a:t>2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Worst case : O(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·log</a:t>
            </a:r>
            <a:r>
              <a:rPr lang="en-US" altLang="ko-KR" sz="1800" baseline="-25000" dirty="0"/>
              <a:t>2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</a:t>
            </a:r>
          </a:p>
          <a:p>
            <a:r>
              <a:rPr lang="en-US" altLang="ko-KR" sz="2000" dirty="0"/>
              <a:t>Adjust the binary tree to establish the heap</a:t>
            </a:r>
          </a:p>
          <a:p>
            <a:pPr>
              <a:buFontTx/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/>
              <a:t>O(</a:t>
            </a:r>
            <a:r>
              <a:rPr lang="en-US" altLang="ko-KR" sz="2000" i="1" dirty="0">
                <a:latin typeface="Times New Roman" pitchFamily="18" charset="0"/>
              </a:rPr>
              <a:t>d</a:t>
            </a:r>
            <a:r>
              <a:rPr lang="en-US" altLang="ko-KR" sz="2000" dirty="0"/>
              <a:t>), where </a:t>
            </a:r>
            <a:r>
              <a:rPr lang="en-US" altLang="ko-KR" sz="2000" i="1" dirty="0">
                <a:latin typeface="Times New Roman" pitchFamily="18" charset="0"/>
              </a:rPr>
              <a:t>d</a:t>
            </a:r>
            <a:r>
              <a:rPr lang="en-US" altLang="ko-KR" sz="2000" dirty="0"/>
              <a:t>: depth of tree</a:t>
            </a:r>
          </a:p>
          <a:p>
            <a:pPr>
              <a:buFontTx/>
              <a:buAutoNum type="arabicPeriod" startAt="2"/>
            </a:pP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 for Heap Sort 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void adjust(element list[],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root,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n)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 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child,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rootkey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element temp;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temp = list[root];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rootkey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list[root].key;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child = 2 * root; /* left child */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while(child &lt;= n){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if (child &lt; n &amp;&amp; list[child].key &lt; list[child+1].key)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child++;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if (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rootkey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&gt; list[child].key)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break;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else {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list[child/2] = list[child];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child *= 2;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} /* else */</a:t>
            </a:r>
            <a:endParaRPr lang="ko-KR" altLang="en-US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ko-KR" altLang="en-US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} 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/* while */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ko-KR" altLang="en-US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list[child/2] = temp;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altLang="ko-KR" sz="1600" b="1" dirty="0">
                <a:latin typeface="Courier New" pitchFamily="49" charset="0"/>
              </a:rPr>
              <a:t> </a:t>
            </a:r>
            <a:endParaRPr lang="ko-KR" altLang="en-US" sz="1600" b="1" dirty="0">
              <a:latin typeface="Courier New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716016" y="4797152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sym typeface="Symbol" pitchFamily="18" charset="2"/>
              </a:rPr>
              <a:t>Time Complexity: </a:t>
            </a:r>
            <a:r>
              <a:rPr lang="en-US" altLang="ko-KR" dirty="0">
                <a:latin typeface="Consolas" pitchFamily="49" charset="0"/>
              </a:rPr>
              <a:t>log</a:t>
            </a:r>
            <a:r>
              <a:rPr lang="en-US" altLang="ko-KR" baseline="-25000" dirty="0">
                <a:latin typeface="Consolas" pitchFamily="49" charset="0"/>
              </a:rPr>
              <a:t>2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Consolas" pitchFamily="49" charset="0"/>
                <a:sym typeface="Symbol" pitchFamily="18" charset="2"/>
              </a:rPr>
              <a:t></a:t>
            </a:r>
            <a:r>
              <a:rPr lang="en-US" altLang="ko-KR" dirty="0">
                <a:latin typeface="Consolas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0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 for Heap Sort (2)</a:t>
            </a:r>
            <a:endParaRPr lang="ko-KR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void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heapsort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(element list[],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n)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 /* perform a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heapsort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on the array 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element temp;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 (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n/2;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&gt; 0;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--) </a:t>
            </a:r>
          </a:p>
          <a:p>
            <a:pPr algn="just"/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adjust(list,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n);/* initial heap construction 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 (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n - 1;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&gt; 0;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--)  /* heap adjust 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{   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SWAP(list[1], list[i+1], temp);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adjust(list, 1, 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11560" y="5086925"/>
            <a:ext cx="7786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>
                <a:latin typeface="Consolas" pitchFamily="49" charset="0"/>
                <a:sym typeface="Symbol" pitchFamily="18" charset="2"/>
              </a:rPr>
              <a:t>Time Complexity: </a:t>
            </a:r>
            <a:r>
              <a:rPr lang="en-US" altLang="ko-KR" sz="2000" dirty="0">
                <a:latin typeface="Consolas" pitchFamily="49" charset="0"/>
              </a:rPr>
              <a:t>log</a:t>
            </a:r>
            <a:r>
              <a:rPr lang="en-US" altLang="ko-KR" sz="2000" baseline="-25000" dirty="0">
                <a:latin typeface="Consolas" pitchFamily="49" charset="0"/>
              </a:rPr>
              <a:t>2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Consolas" pitchFamily="49" charset="0"/>
                <a:sym typeface="Symbol" pitchFamily="18" charset="2"/>
              </a:rPr>
              <a:t></a:t>
            </a:r>
            <a:r>
              <a:rPr lang="en-US" altLang="ko-KR" sz="2000" dirty="0">
                <a:latin typeface="Consolas" pitchFamily="49" charset="0"/>
              </a:rPr>
              <a:t>  + </a:t>
            </a:r>
            <a:r>
              <a:rPr lang="en-US" altLang="ko-KR" sz="2000" dirty="0">
                <a:latin typeface="Consolas" pitchFamily="49" charset="0"/>
                <a:sym typeface="Symbol" pitchFamily="18" charset="2"/>
              </a:rPr>
              <a:t></a:t>
            </a:r>
            <a:r>
              <a:rPr lang="en-US" altLang="ko-KR" sz="2000" dirty="0">
                <a:latin typeface="Consolas" pitchFamily="49" charset="0"/>
              </a:rPr>
              <a:t> log</a:t>
            </a:r>
            <a:r>
              <a:rPr lang="en-US" altLang="ko-KR" sz="2000" baseline="-25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Consolas" pitchFamily="49" charset="0"/>
              </a:rPr>
              <a:t>-1) </a:t>
            </a:r>
            <a:r>
              <a:rPr lang="en-US" altLang="ko-KR" sz="2000" dirty="0">
                <a:latin typeface="Consolas" pitchFamily="49" charset="0"/>
                <a:sym typeface="Symbol" pitchFamily="18" charset="2"/>
              </a:rPr>
              <a:t></a:t>
            </a:r>
            <a:r>
              <a:rPr lang="en-US" altLang="ko-KR" sz="2000" dirty="0">
                <a:latin typeface="Consolas" pitchFamily="49" charset="0"/>
              </a:rPr>
              <a:t> + … + </a:t>
            </a:r>
            <a:r>
              <a:rPr lang="en-US" altLang="ko-KR" sz="2000" dirty="0">
                <a:latin typeface="Consolas" pitchFamily="49" charset="0"/>
                <a:sym typeface="Symbol" pitchFamily="18" charset="2"/>
              </a:rPr>
              <a:t></a:t>
            </a:r>
            <a:r>
              <a:rPr lang="en-US" altLang="ko-KR" sz="2000" dirty="0">
                <a:latin typeface="Consolas" pitchFamily="49" charset="0"/>
              </a:rPr>
              <a:t> log</a:t>
            </a:r>
            <a:r>
              <a:rPr lang="en-US" altLang="ko-KR" sz="2000" baseline="-25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2 </a:t>
            </a:r>
            <a:r>
              <a:rPr lang="en-US" altLang="ko-KR" sz="2000" dirty="0">
                <a:latin typeface="Consolas" pitchFamily="49" charset="0"/>
                <a:sym typeface="Symbol" pitchFamily="18" charset="2"/>
              </a:rPr>
              <a:t>  </a:t>
            </a:r>
            <a:r>
              <a:rPr lang="en-US" altLang="ko-KR" sz="2000" dirty="0">
                <a:latin typeface="Consolas" pitchFamily="49" charset="0"/>
              </a:rPr>
              <a:t>= O(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Consolas" pitchFamily="49" charset="0"/>
              </a:rPr>
              <a:t>·log</a:t>
            </a:r>
            <a:r>
              <a:rPr lang="en-US" altLang="ko-KR" sz="2000" baseline="-25000" dirty="0">
                <a:latin typeface="Consolas" pitchFamily="49" charset="0"/>
              </a:rPr>
              <a:t>2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2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Heap Sort (1)</a:t>
            </a:r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414588" y="4935066"/>
            <a:ext cx="441325" cy="557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1649413" y="4920779"/>
            <a:ext cx="431800" cy="573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3684588" y="4947766"/>
            <a:ext cx="32226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300163" y="5462116"/>
            <a:ext cx="673100" cy="6207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449388" y="5589116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990600" y="5163666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549525" y="5462116"/>
            <a:ext cx="674688" cy="6207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679700" y="558911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48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209800" y="5201766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[9]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352800" y="5462116"/>
            <a:ext cx="674688" cy="6207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502025" y="558911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19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3162300" y="5152554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[10]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2468563" y="3793654"/>
            <a:ext cx="554037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3392488" y="3779366"/>
            <a:ext cx="646112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324475" y="3847629"/>
            <a:ext cx="346075" cy="519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5918200" y="3788891"/>
            <a:ext cx="523875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4146550" y="2188691"/>
            <a:ext cx="674688" cy="6207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246563" y="22823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26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3843338" y="1987079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</a:p>
        </p:txBody>
      </p:sp>
      <p:sp>
        <p:nvSpPr>
          <p:cNvPr id="27682" name="Oval 34"/>
          <p:cNvSpPr>
            <a:spLocks noChangeArrowheads="1"/>
          </p:cNvSpPr>
          <p:nvPr/>
        </p:nvSpPr>
        <p:spPr bwMode="auto">
          <a:xfrm>
            <a:off x="2847975" y="3220566"/>
            <a:ext cx="674688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3027363" y="33459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506663" y="300149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</a:p>
        </p:txBody>
      </p:sp>
      <p:sp>
        <p:nvSpPr>
          <p:cNvPr id="27687" name="Oval 39"/>
          <p:cNvSpPr>
            <a:spLocks noChangeArrowheads="1"/>
          </p:cNvSpPr>
          <p:nvPr/>
        </p:nvSpPr>
        <p:spPr bwMode="auto">
          <a:xfrm>
            <a:off x="5416550" y="3220566"/>
            <a:ext cx="6731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5556250" y="3344391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77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989513" y="305864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</a:p>
        </p:txBody>
      </p:sp>
      <p:sp>
        <p:nvSpPr>
          <p:cNvPr id="27692" name="Oval 44"/>
          <p:cNvSpPr>
            <a:spLocks noChangeArrowheads="1"/>
          </p:cNvSpPr>
          <p:nvPr/>
        </p:nvSpPr>
        <p:spPr bwMode="auto">
          <a:xfrm>
            <a:off x="1920875" y="4341341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2141538" y="446834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1609725" y="406829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</a:p>
        </p:txBody>
      </p:sp>
      <p:sp>
        <p:nvSpPr>
          <p:cNvPr id="27697" name="Oval 49"/>
          <p:cNvSpPr>
            <a:spLocks noChangeArrowheads="1"/>
          </p:cNvSpPr>
          <p:nvPr/>
        </p:nvSpPr>
        <p:spPr bwMode="auto">
          <a:xfrm>
            <a:off x="3806825" y="4341341"/>
            <a:ext cx="674688" cy="6207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3956050" y="4468341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61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3408363" y="4107979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</a:p>
        </p:txBody>
      </p:sp>
      <p:sp>
        <p:nvSpPr>
          <p:cNvPr id="27702" name="Oval 54"/>
          <p:cNvSpPr>
            <a:spLocks noChangeArrowheads="1"/>
          </p:cNvSpPr>
          <p:nvPr/>
        </p:nvSpPr>
        <p:spPr bwMode="auto">
          <a:xfrm>
            <a:off x="4916488" y="4342929"/>
            <a:ext cx="674687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5042218" y="4469929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11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4629150" y="409369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</a:p>
        </p:txBody>
      </p:sp>
      <p:sp>
        <p:nvSpPr>
          <p:cNvPr id="27707" name="Oval 59"/>
          <p:cNvSpPr>
            <a:spLocks noChangeArrowheads="1"/>
          </p:cNvSpPr>
          <p:nvPr/>
        </p:nvSpPr>
        <p:spPr bwMode="auto">
          <a:xfrm>
            <a:off x="6218238" y="4342929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6354763" y="4468341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59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5868987" y="4093691"/>
            <a:ext cx="5730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H="1">
            <a:off x="3429000" y="2701454"/>
            <a:ext cx="798513" cy="612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>
            <a:off x="4686300" y="2763366"/>
            <a:ext cx="8763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685800" y="764704"/>
            <a:ext cx="67818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itchFamily="49" charset="0"/>
              </a:rPr>
              <a:t>Input list : (26, 5, 77, 1, 61, 11, 59, 15, 48, 19) </a:t>
            </a:r>
            <a:endParaRPr lang="en-US" altLang="ko-KR" dirty="0">
              <a:latin typeface="Consolas" pitchFamily="49" charset="0"/>
              <a:sym typeface="Wingdings" pitchFamily="2" charset="2"/>
            </a:endParaRPr>
          </a:p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itchFamily="49" charset="0"/>
                <a:sym typeface="Wingdings" pitchFamily="2" charset="2"/>
              </a:rPr>
              <a:t>Output list: (1, 5, 11, 15, 19, 26, 48, 59, 61, 77)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685800" y="1620366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Initial state</a:t>
            </a:r>
          </a:p>
        </p:txBody>
      </p:sp>
      <p:sp>
        <p:nvSpPr>
          <p:cNvPr id="27758" name="Rectangle 110"/>
          <p:cNvSpPr>
            <a:spLocks noChangeArrowheads="1"/>
          </p:cNvSpPr>
          <p:nvPr/>
        </p:nvSpPr>
        <p:spPr bwMode="auto">
          <a:xfrm>
            <a:off x="7524750" y="2129954"/>
            <a:ext cx="8636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759" name="Line 111"/>
          <p:cNvSpPr>
            <a:spLocks noChangeShapeType="1"/>
          </p:cNvSpPr>
          <p:nvPr/>
        </p:nvSpPr>
        <p:spPr bwMode="auto">
          <a:xfrm>
            <a:off x="7524750" y="249031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0" name="Line 112"/>
          <p:cNvSpPr>
            <a:spLocks noChangeShapeType="1"/>
          </p:cNvSpPr>
          <p:nvPr/>
        </p:nvSpPr>
        <p:spPr bwMode="auto">
          <a:xfrm>
            <a:off x="7524750" y="287290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1" name="Line 113"/>
          <p:cNvSpPr>
            <a:spLocks noChangeShapeType="1"/>
          </p:cNvSpPr>
          <p:nvPr/>
        </p:nvSpPr>
        <p:spPr bwMode="auto">
          <a:xfrm>
            <a:off x="7524750" y="325707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2" name="Line 114"/>
          <p:cNvSpPr>
            <a:spLocks noChangeShapeType="1"/>
          </p:cNvSpPr>
          <p:nvPr/>
        </p:nvSpPr>
        <p:spPr bwMode="auto">
          <a:xfrm>
            <a:off x="7524750" y="364125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3" name="Line 115"/>
          <p:cNvSpPr>
            <a:spLocks noChangeShapeType="1"/>
          </p:cNvSpPr>
          <p:nvPr/>
        </p:nvSpPr>
        <p:spPr bwMode="auto">
          <a:xfrm>
            <a:off x="7524750" y="402542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4" name="Line 116"/>
          <p:cNvSpPr>
            <a:spLocks noChangeShapeType="1"/>
          </p:cNvSpPr>
          <p:nvPr/>
        </p:nvSpPr>
        <p:spPr bwMode="auto">
          <a:xfrm>
            <a:off x="7524750" y="440960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5" name="Line 117"/>
          <p:cNvSpPr>
            <a:spLocks noChangeShapeType="1"/>
          </p:cNvSpPr>
          <p:nvPr/>
        </p:nvSpPr>
        <p:spPr bwMode="auto">
          <a:xfrm>
            <a:off x="7524750" y="479377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6" name="Line 118"/>
          <p:cNvSpPr>
            <a:spLocks noChangeShapeType="1"/>
          </p:cNvSpPr>
          <p:nvPr/>
        </p:nvSpPr>
        <p:spPr bwMode="auto">
          <a:xfrm>
            <a:off x="7524750" y="517795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7" name="Line 119"/>
          <p:cNvSpPr>
            <a:spLocks noChangeShapeType="1"/>
          </p:cNvSpPr>
          <p:nvPr/>
        </p:nvSpPr>
        <p:spPr bwMode="auto">
          <a:xfrm>
            <a:off x="7524750" y="556212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768" name="Text Box 120"/>
          <p:cNvSpPr txBox="1">
            <a:spLocks noChangeArrowheads="1"/>
          </p:cNvSpPr>
          <p:nvPr/>
        </p:nvSpPr>
        <p:spPr bwMode="auto">
          <a:xfrm>
            <a:off x="7737580" y="2129954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26</a:t>
            </a:r>
          </a:p>
        </p:txBody>
      </p:sp>
      <p:sp>
        <p:nvSpPr>
          <p:cNvPr id="27769" name="Text Box 121"/>
          <p:cNvSpPr txBox="1">
            <a:spLocks noChangeArrowheads="1"/>
          </p:cNvSpPr>
          <p:nvPr/>
        </p:nvSpPr>
        <p:spPr bwMode="auto">
          <a:xfrm>
            <a:off x="7800898" y="249031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27770" name="Text Box 122"/>
          <p:cNvSpPr txBox="1">
            <a:spLocks noChangeArrowheads="1"/>
          </p:cNvSpPr>
          <p:nvPr/>
        </p:nvSpPr>
        <p:spPr bwMode="auto">
          <a:xfrm>
            <a:off x="7737580" y="288719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77</a:t>
            </a:r>
          </a:p>
        </p:txBody>
      </p:sp>
      <p:sp>
        <p:nvSpPr>
          <p:cNvPr id="27771" name="Text Box 123"/>
          <p:cNvSpPr txBox="1">
            <a:spLocks noChangeArrowheads="1"/>
          </p:cNvSpPr>
          <p:nvPr/>
        </p:nvSpPr>
        <p:spPr bwMode="auto">
          <a:xfrm>
            <a:off x="7800898" y="328247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27772" name="Text Box 124"/>
          <p:cNvSpPr txBox="1">
            <a:spLocks noChangeArrowheads="1"/>
          </p:cNvSpPr>
          <p:nvPr/>
        </p:nvSpPr>
        <p:spPr bwMode="auto">
          <a:xfrm>
            <a:off x="7737580" y="3641254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61</a:t>
            </a:r>
          </a:p>
        </p:txBody>
      </p:sp>
      <p:sp>
        <p:nvSpPr>
          <p:cNvPr id="27773" name="Text Box 125"/>
          <p:cNvSpPr txBox="1">
            <a:spLocks noChangeArrowheads="1"/>
          </p:cNvSpPr>
          <p:nvPr/>
        </p:nvSpPr>
        <p:spPr bwMode="auto">
          <a:xfrm>
            <a:off x="7737580" y="40746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11</a:t>
            </a:r>
          </a:p>
        </p:txBody>
      </p:sp>
      <p:sp>
        <p:nvSpPr>
          <p:cNvPr id="27774" name="Text Box 126"/>
          <p:cNvSpPr txBox="1">
            <a:spLocks noChangeArrowheads="1"/>
          </p:cNvSpPr>
          <p:nvPr/>
        </p:nvSpPr>
        <p:spPr bwMode="auto">
          <a:xfrm>
            <a:off x="7737580" y="443341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59</a:t>
            </a:r>
          </a:p>
        </p:txBody>
      </p:sp>
      <p:sp>
        <p:nvSpPr>
          <p:cNvPr id="27775" name="Text Box 127"/>
          <p:cNvSpPr txBox="1">
            <a:spLocks noChangeArrowheads="1"/>
          </p:cNvSpPr>
          <p:nvPr/>
        </p:nvSpPr>
        <p:spPr bwMode="auto">
          <a:xfrm>
            <a:off x="7737580" y="479377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15</a:t>
            </a:r>
          </a:p>
        </p:txBody>
      </p:sp>
      <p:sp>
        <p:nvSpPr>
          <p:cNvPr id="27776" name="Text Box 128"/>
          <p:cNvSpPr txBox="1">
            <a:spLocks noChangeArrowheads="1"/>
          </p:cNvSpPr>
          <p:nvPr/>
        </p:nvSpPr>
        <p:spPr bwMode="auto">
          <a:xfrm>
            <a:off x="7737580" y="522557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48</a:t>
            </a:r>
          </a:p>
        </p:txBody>
      </p:sp>
      <p:sp>
        <p:nvSpPr>
          <p:cNvPr id="27777" name="Text Box 129"/>
          <p:cNvSpPr txBox="1">
            <a:spLocks noChangeArrowheads="1"/>
          </p:cNvSpPr>
          <p:nvPr/>
        </p:nvSpPr>
        <p:spPr bwMode="auto">
          <a:xfrm>
            <a:off x="7737580" y="55859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19</a:t>
            </a:r>
          </a:p>
        </p:txBody>
      </p:sp>
      <p:sp>
        <p:nvSpPr>
          <p:cNvPr id="27778" name="Text Box 130"/>
          <p:cNvSpPr txBox="1">
            <a:spLocks noChangeArrowheads="1"/>
          </p:cNvSpPr>
          <p:nvPr/>
        </p:nvSpPr>
        <p:spPr bwMode="auto">
          <a:xfrm>
            <a:off x="7031758" y="213630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8" grpId="0" animBg="1"/>
      <p:bldP spid="27659" grpId="0"/>
      <p:bldP spid="27660" grpId="0"/>
      <p:bldP spid="27663" grpId="0" animBg="1"/>
      <p:bldP spid="27664" grpId="0"/>
      <p:bldP spid="27665" grpId="0"/>
      <p:bldP spid="27668" grpId="0" animBg="1"/>
      <p:bldP spid="27669" grpId="0"/>
      <p:bldP spid="27670" grpId="0"/>
      <p:bldP spid="27671" grpId="0" animBg="1"/>
      <p:bldP spid="27672" grpId="0" animBg="1"/>
      <p:bldP spid="27673" grpId="0" animBg="1"/>
      <p:bldP spid="27674" grpId="0" animBg="1"/>
      <p:bldP spid="27677" grpId="0" animBg="1"/>
      <p:bldP spid="27678" grpId="0"/>
      <p:bldP spid="27679" grpId="0"/>
      <p:bldP spid="27682" grpId="0" animBg="1"/>
      <p:bldP spid="27683" grpId="0"/>
      <p:bldP spid="27684" grpId="0"/>
      <p:bldP spid="27687" grpId="0" animBg="1"/>
      <p:bldP spid="27688" grpId="0"/>
      <p:bldP spid="27689" grpId="0"/>
      <p:bldP spid="27692" grpId="0" animBg="1"/>
      <p:bldP spid="27693" grpId="0"/>
      <p:bldP spid="27694" grpId="0"/>
      <p:bldP spid="27697" grpId="0" animBg="1"/>
      <p:bldP spid="27698" grpId="0"/>
      <p:bldP spid="27699" grpId="0"/>
      <p:bldP spid="27702" grpId="0" animBg="1"/>
      <p:bldP spid="27703" grpId="0"/>
      <p:bldP spid="27704" grpId="0"/>
      <p:bldP spid="27707" grpId="0" animBg="1"/>
      <p:bldP spid="27708" grpId="0"/>
      <p:bldP spid="27709" grpId="0"/>
      <p:bldP spid="27710" grpId="0" animBg="1"/>
      <p:bldP spid="27711" grpId="0" animBg="1"/>
      <p:bldP spid="27757" grpId="0"/>
      <p:bldP spid="27758" grpId="0" animBg="1"/>
      <p:bldP spid="27759" grpId="0" animBg="1"/>
      <p:bldP spid="27760" grpId="0" animBg="1"/>
      <p:bldP spid="27761" grpId="0" animBg="1"/>
      <p:bldP spid="27762" grpId="0" animBg="1"/>
      <p:bldP spid="27763" grpId="0" animBg="1"/>
      <p:bldP spid="27764" grpId="0" animBg="1"/>
      <p:bldP spid="27765" grpId="0" animBg="1"/>
      <p:bldP spid="27766" grpId="0" animBg="1"/>
      <p:bldP spid="27767" grpId="0" animBg="1"/>
      <p:bldP spid="27768" grpId="0"/>
      <p:bldP spid="27769" grpId="0"/>
      <p:bldP spid="27770" grpId="0"/>
      <p:bldP spid="27771" grpId="0"/>
      <p:bldP spid="27772" grpId="0"/>
      <p:bldP spid="27773" grpId="0"/>
      <p:bldP spid="27774" grpId="0"/>
      <p:bldP spid="27775" grpId="0"/>
      <p:bldP spid="27776" grpId="0"/>
      <p:bldP spid="27777" grpId="0"/>
      <p:bldP spid="277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Heap Sort (2)</a:t>
            </a:r>
            <a:endParaRPr lang="ko-KR" altLang="en-US" dirty="0"/>
          </a:p>
        </p:txBody>
      </p:sp>
      <p:sp>
        <p:nvSpPr>
          <p:cNvPr id="28721" name="Text Box 49"/>
          <p:cNvSpPr txBox="1"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/>
              <a:t>Step 1: Build a max heap</a:t>
            </a:r>
          </a:p>
        </p:txBody>
      </p:sp>
      <p:sp>
        <p:nvSpPr>
          <p:cNvPr id="66" name="슬라이드 번호 개체 틀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28722" name="Line 50"/>
          <p:cNvSpPr>
            <a:spLocks noChangeShapeType="1"/>
          </p:cNvSpPr>
          <p:nvPr/>
        </p:nvSpPr>
        <p:spPr bwMode="auto">
          <a:xfrm>
            <a:off x="2493963" y="4627563"/>
            <a:ext cx="441325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3" name="Line 51"/>
          <p:cNvSpPr>
            <a:spLocks noChangeShapeType="1"/>
          </p:cNvSpPr>
          <p:nvPr/>
        </p:nvSpPr>
        <p:spPr bwMode="auto">
          <a:xfrm flipH="1">
            <a:off x="1728788" y="4613275"/>
            <a:ext cx="431800" cy="573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3763963" y="4640263"/>
            <a:ext cx="32226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5" name="Oval 53"/>
          <p:cNvSpPr>
            <a:spLocks noChangeArrowheads="1"/>
          </p:cNvSpPr>
          <p:nvPr/>
        </p:nvSpPr>
        <p:spPr bwMode="auto">
          <a:xfrm>
            <a:off x="1379538" y="5183188"/>
            <a:ext cx="673100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1528763" y="5310188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1069975" y="4856163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</a:p>
        </p:txBody>
      </p:sp>
      <p:sp>
        <p:nvSpPr>
          <p:cNvPr id="28728" name="Oval 56"/>
          <p:cNvSpPr>
            <a:spLocks noChangeArrowheads="1"/>
          </p:cNvSpPr>
          <p:nvPr/>
        </p:nvSpPr>
        <p:spPr bwMode="auto">
          <a:xfrm>
            <a:off x="2628900" y="518318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2846388" y="531018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2289175" y="4894263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[9]</a:t>
            </a:r>
          </a:p>
        </p:txBody>
      </p:sp>
      <p:sp>
        <p:nvSpPr>
          <p:cNvPr id="28731" name="Oval 59"/>
          <p:cNvSpPr>
            <a:spLocks noChangeArrowheads="1"/>
          </p:cNvSpPr>
          <p:nvPr/>
        </p:nvSpPr>
        <p:spPr bwMode="auto">
          <a:xfrm>
            <a:off x="3432175" y="518318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3632200" y="53101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3241675" y="4845050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[10]</a:t>
            </a:r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 flipH="1">
            <a:off x="2547938" y="3486150"/>
            <a:ext cx="554037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3471863" y="3471863"/>
            <a:ext cx="646112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6" name="Line 64"/>
          <p:cNvSpPr>
            <a:spLocks noChangeShapeType="1"/>
          </p:cNvSpPr>
          <p:nvPr/>
        </p:nvSpPr>
        <p:spPr bwMode="auto">
          <a:xfrm flipH="1">
            <a:off x="5403850" y="3540125"/>
            <a:ext cx="346075" cy="519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7" name="Line 65"/>
          <p:cNvSpPr>
            <a:spLocks noChangeShapeType="1"/>
          </p:cNvSpPr>
          <p:nvPr/>
        </p:nvSpPr>
        <p:spPr bwMode="auto">
          <a:xfrm>
            <a:off x="5997575" y="3481388"/>
            <a:ext cx="523875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8" name="Oval 66"/>
          <p:cNvSpPr>
            <a:spLocks noChangeArrowheads="1"/>
          </p:cNvSpPr>
          <p:nvPr/>
        </p:nvSpPr>
        <p:spPr bwMode="auto">
          <a:xfrm>
            <a:off x="4225925" y="188118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4373552" y="2006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77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3922713" y="167957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</a:p>
        </p:txBody>
      </p:sp>
      <p:sp>
        <p:nvSpPr>
          <p:cNvPr id="28741" name="Oval 69"/>
          <p:cNvSpPr>
            <a:spLocks noChangeArrowheads="1"/>
          </p:cNvSpPr>
          <p:nvPr/>
        </p:nvSpPr>
        <p:spPr bwMode="auto">
          <a:xfrm>
            <a:off x="2927350" y="2913063"/>
            <a:ext cx="674688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3071802" y="3038475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61</a:t>
            </a:r>
          </a:p>
        </p:txBody>
      </p:sp>
      <p:sp>
        <p:nvSpPr>
          <p:cNvPr id="28743" name="Rectangle 71"/>
          <p:cNvSpPr>
            <a:spLocks noChangeArrowheads="1"/>
          </p:cNvSpPr>
          <p:nvPr/>
        </p:nvSpPr>
        <p:spPr bwMode="auto">
          <a:xfrm>
            <a:off x="2586038" y="26939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</a:p>
        </p:txBody>
      </p:sp>
      <p:sp>
        <p:nvSpPr>
          <p:cNvPr id="28744" name="Oval 72"/>
          <p:cNvSpPr>
            <a:spLocks noChangeArrowheads="1"/>
          </p:cNvSpPr>
          <p:nvPr/>
        </p:nvSpPr>
        <p:spPr bwMode="auto">
          <a:xfrm>
            <a:off x="5495925" y="2913063"/>
            <a:ext cx="6731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5651489" y="303688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59</a:t>
            </a:r>
          </a:p>
        </p:txBody>
      </p:sp>
      <p:sp>
        <p:nvSpPr>
          <p:cNvPr id="28746" name="Rectangle 74"/>
          <p:cNvSpPr>
            <a:spLocks noChangeArrowheads="1"/>
          </p:cNvSpPr>
          <p:nvPr/>
        </p:nvSpPr>
        <p:spPr bwMode="auto">
          <a:xfrm>
            <a:off x="5068888" y="275113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</a:p>
        </p:txBody>
      </p:sp>
      <p:sp>
        <p:nvSpPr>
          <p:cNvPr id="28747" name="Oval 75"/>
          <p:cNvSpPr>
            <a:spLocks noChangeArrowheads="1"/>
          </p:cNvSpPr>
          <p:nvPr/>
        </p:nvSpPr>
        <p:spPr bwMode="auto">
          <a:xfrm>
            <a:off x="2000250" y="4033838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48" name="Rectangle 76"/>
          <p:cNvSpPr>
            <a:spLocks noChangeArrowheads="1"/>
          </p:cNvSpPr>
          <p:nvPr/>
        </p:nvSpPr>
        <p:spPr bwMode="auto">
          <a:xfrm>
            <a:off x="2132513" y="41608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48</a:t>
            </a:r>
          </a:p>
        </p:txBody>
      </p:sp>
      <p:sp>
        <p:nvSpPr>
          <p:cNvPr id="28749" name="Rectangle 77"/>
          <p:cNvSpPr>
            <a:spLocks noChangeArrowheads="1"/>
          </p:cNvSpPr>
          <p:nvPr/>
        </p:nvSpPr>
        <p:spPr bwMode="auto">
          <a:xfrm>
            <a:off x="1689100" y="37607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</a:p>
        </p:txBody>
      </p:sp>
      <p:sp>
        <p:nvSpPr>
          <p:cNvPr id="28750" name="Oval 78"/>
          <p:cNvSpPr>
            <a:spLocks noChangeArrowheads="1"/>
          </p:cNvSpPr>
          <p:nvPr/>
        </p:nvSpPr>
        <p:spPr bwMode="auto">
          <a:xfrm>
            <a:off x="3886200" y="403383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51" name="Rectangle 79"/>
          <p:cNvSpPr>
            <a:spLocks noChangeArrowheads="1"/>
          </p:cNvSpPr>
          <p:nvPr/>
        </p:nvSpPr>
        <p:spPr bwMode="auto">
          <a:xfrm>
            <a:off x="4000496" y="41608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19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3487738" y="380047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</a:p>
        </p:txBody>
      </p:sp>
      <p:sp>
        <p:nvSpPr>
          <p:cNvPr id="28753" name="Oval 81"/>
          <p:cNvSpPr>
            <a:spLocks noChangeArrowheads="1"/>
          </p:cNvSpPr>
          <p:nvPr/>
        </p:nvSpPr>
        <p:spPr bwMode="auto">
          <a:xfrm>
            <a:off x="4995863" y="4035425"/>
            <a:ext cx="674687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54" name="Rectangle 82"/>
          <p:cNvSpPr>
            <a:spLocks noChangeArrowheads="1"/>
          </p:cNvSpPr>
          <p:nvPr/>
        </p:nvSpPr>
        <p:spPr bwMode="auto">
          <a:xfrm>
            <a:off x="5167313" y="416242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11</a:t>
            </a:r>
          </a:p>
        </p:txBody>
      </p:sp>
      <p:sp>
        <p:nvSpPr>
          <p:cNvPr id="28755" name="Rectangle 83"/>
          <p:cNvSpPr>
            <a:spLocks noChangeArrowheads="1"/>
          </p:cNvSpPr>
          <p:nvPr/>
        </p:nvSpPr>
        <p:spPr bwMode="auto">
          <a:xfrm>
            <a:off x="4708525" y="37861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</a:p>
        </p:txBody>
      </p:sp>
      <p:sp>
        <p:nvSpPr>
          <p:cNvPr id="28756" name="Oval 84"/>
          <p:cNvSpPr>
            <a:spLocks noChangeArrowheads="1"/>
          </p:cNvSpPr>
          <p:nvPr/>
        </p:nvSpPr>
        <p:spPr bwMode="auto">
          <a:xfrm>
            <a:off x="6297613" y="4035425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57" name="Rectangle 85"/>
          <p:cNvSpPr>
            <a:spLocks noChangeArrowheads="1"/>
          </p:cNvSpPr>
          <p:nvPr/>
        </p:nvSpPr>
        <p:spPr bwMode="auto">
          <a:xfrm>
            <a:off x="6434138" y="41608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26</a:t>
            </a:r>
          </a:p>
        </p:txBody>
      </p:sp>
      <p:sp>
        <p:nvSpPr>
          <p:cNvPr id="28758" name="Rectangle 86"/>
          <p:cNvSpPr>
            <a:spLocks noChangeArrowheads="1"/>
          </p:cNvSpPr>
          <p:nvPr/>
        </p:nvSpPr>
        <p:spPr bwMode="auto">
          <a:xfrm>
            <a:off x="5948362" y="3786188"/>
            <a:ext cx="6239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</a:p>
        </p:txBody>
      </p:sp>
      <p:sp>
        <p:nvSpPr>
          <p:cNvPr id="28759" name="Line 87"/>
          <p:cNvSpPr>
            <a:spLocks noChangeShapeType="1"/>
          </p:cNvSpPr>
          <p:nvPr/>
        </p:nvSpPr>
        <p:spPr bwMode="auto">
          <a:xfrm flipH="1">
            <a:off x="3508375" y="2393950"/>
            <a:ext cx="798513" cy="612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0" name="Line 88"/>
          <p:cNvSpPr>
            <a:spLocks noChangeShapeType="1"/>
          </p:cNvSpPr>
          <p:nvPr/>
        </p:nvSpPr>
        <p:spPr bwMode="auto">
          <a:xfrm>
            <a:off x="4765675" y="2455863"/>
            <a:ext cx="8763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1" name="Rectangle 89"/>
          <p:cNvSpPr>
            <a:spLocks noChangeArrowheads="1"/>
          </p:cNvSpPr>
          <p:nvPr/>
        </p:nvSpPr>
        <p:spPr bwMode="auto">
          <a:xfrm>
            <a:off x="7524750" y="1989138"/>
            <a:ext cx="8636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762" name="Line 90"/>
          <p:cNvSpPr>
            <a:spLocks noChangeShapeType="1"/>
          </p:cNvSpPr>
          <p:nvPr/>
        </p:nvSpPr>
        <p:spPr bwMode="auto">
          <a:xfrm>
            <a:off x="7524750" y="23495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63" name="Line 91"/>
          <p:cNvSpPr>
            <a:spLocks noChangeShapeType="1"/>
          </p:cNvSpPr>
          <p:nvPr/>
        </p:nvSpPr>
        <p:spPr bwMode="auto">
          <a:xfrm>
            <a:off x="7524750" y="27320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>
            <a:off x="7524750" y="31162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65" name="Line 93"/>
          <p:cNvSpPr>
            <a:spLocks noChangeShapeType="1"/>
          </p:cNvSpPr>
          <p:nvPr/>
        </p:nvSpPr>
        <p:spPr bwMode="auto">
          <a:xfrm>
            <a:off x="7524750" y="35004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66" name="Line 94"/>
          <p:cNvSpPr>
            <a:spLocks noChangeShapeType="1"/>
          </p:cNvSpPr>
          <p:nvPr/>
        </p:nvSpPr>
        <p:spPr bwMode="auto">
          <a:xfrm>
            <a:off x="7524750" y="38846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>
            <a:off x="7524750" y="42687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68" name="Line 96"/>
          <p:cNvSpPr>
            <a:spLocks noChangeShapeType="1"/>
          </p:cNvSpPr>
          <p:nvPr/>
        </p:nvSpPr>
        <p:spPr bwMode="auto">
          <a:xfrm>
            <a:off x="7524750" y="46529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69" name="Line 97"/>
          <p:cNvSpPr>
            <a:spLocks noChangeShapeType="1"/>
          </p:cNvSpPr>
          <p:nvPr/>
        </p:nvSpPr>
        <p:spPr bwMode="auto">
          <a:xfrm>
            <a:off x="7524750" y="50371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70" name="Line 98"/>
          <p:cNvSpPr>
            <a:spLocks noChangeShapeType="1"/>
          </p:cNvSpPr>
          <p:nvPr/>
        </p:nvSpPr>
        <p:spPr bwMode="auto">
          <a:xfrm>
            <a:off x="7524750" y="5421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771" name="Text Box 99"/>
          <p:cNvSpPr txBox="1">
            <a:spLocks noChangeArrowheads="1"/>
          </p:cNvSpPr>
          <p:nvPr/>
        </p:nvSpPr>
        <p:spPr bwMode="auto">
          <a:xfrm>
            <a:off x="7737580" y="19891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77</a:t>
            </a:r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7737580" y="23495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61</a:t>
            </a:r>
          </a:p>
        </p:txBody>
      </p:sp>
      <p:sp>
        <p:nvSpPr>
          <p:cNvPr id="28773" name="Text Box 101"/>
          <p:cNvSpPr txBox="1">
            <a:spLocks noChangeArrowheads="1"/>
          </p:cNvSpPr>
          <p:nvPr/>
        </p:nvSpPr>
        <p:spPr bwMode="auto">
          <a:xfrm>
            <a:off x="7737580" y="274637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59</a:t>
            </a:r>
          </a:p>
        </p:txBody>
      </p:sp>
      <p:sp>
        <p:nvSpPr>
          <p:cNvPr id="28774" name="Text Box 102"/>
          <p:cNvSpPr txBox="1">
            <a:spLocks noChangeArrowheads="1"/>
          </p:cNvSpPr>
          <p:nvPr/>
        </p:nvSpPr>
        <p:spPr bwMode="auto">
          <a:xfrm>
            <a:off x="7737580" y="314166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48</a:t>
            </a:r>
          </a:p>
        </p:txBody>
      </p:sp>
      <p:sp>
        <p:nvSpPr>
          <p:cNvPr id="28775" name="Text Box 103"/>
          <p:cNvSpPr txBox="1">
            <a:spLocks noChangeArrowheads="1"/>
          </p:cNvSpPr>
          <p:nvPr/>
        </p:nvSpPr>
        <p:spPr bwMode="auto">
          <a:xfrm>
            <a:off x="7737580" y="35004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19</a:t>
            </a:r>
          </a:p>
        </p:txBody>
      </p:sp>
      <p:sp>
        <p:nvSpPr>
          <p:cNvPr id="28776" name="Text Box 104"/>
          <p:cNvSpPr txBox="1">
            <a:spLocks noChangeArrowheads="1"/>
          </p:cNvSpPr>
          <p:nvPr/>
        </p:nvSpPr>
        <p:spPr bwMode="auto">
          <a:xfrm>
            <a:off x="7737580" y="393382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11</a:t>
            </a:r>
          </a:p>
        </p:txBody>
      </p:sp>
      <p:sp>
        <p:nvSpPr>
          <p:cNvPr id="28777" name="Text Box 105"/>
          <p:cNvSpPr txBox="1">
            <a:spLocks noChangeArrowheads="1"/>
          </p:cNvSpPr>
          <p:nvPr/>
        </p:nvSpPr>
        <p:spPr bwMode="auto">
          <a:xfrm>
            <a:off x="7737580" y="42926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26</a:t>
            </a:r>
          </a:p>
        </p:txBody>
      </p:sp>
      <p:sp>
        <p:nvSpPr>
          <p:cNvPr id="28778" name="Text Box 106"/>
          <p:cNvSpPr txBox="1">
            <a:spLocks noChangeArrowheads="1"/>
          </p:cNvSpPr>
          <p:nvPr/>
        </p:nvSpPr>
        <p:spPr bwMode="auto">
          <a:xfrm>
            <a:off x="7737580" y="465296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15</a:t>
            </a:r>
          </a:p>
        </p:txBody>
      </p:sp>
      <p:sp>
        <p:nvSpPr>
          <p:cNvPr id="28779" name="Text Box 107"/>
          <p:cNvSpPr txBox="1">
            <a:spLocks noChangeArrowheads="1"/>
          </p:cNvSpPr>
          <p:nvPr/>
        </p:nvSpPr>
        <p:spPr bwMode="auto">
          <a:xfrm>
            <a:off x="7800898" y="508476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28780" name="Text Box 108"/>
          <p:cNvSpPr txBox="1">
            <a:spLocks noChangeArrowheads="1"/>
          </p:cNvSpPr>
          <p:nvPr/>
        </p:nvSpPr>
        <p:spPr bwMode="auto">
          <a:xfrm>
            <a:off x="7800898" y="544512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65" name="Text Box 130"/>
          <p:cNvSpPr txBox="1">
            <a:spLocks noChangeArrowheads="1"/>
          </p:cNvSpPr>
          <p:nvPr/>
        </p:nvSpPr>
        <p:spPr bwMode="auto">
          <a:xfrm>
            <a:off x="7053384" y="191683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[1]</a:t>
            </a:r>
          </a:p>
        </p:txBody>
      </p:sp>
      <p:sp>
        <p:nvSpPr>
          <p:cNvPr id="67" name="Text Box 130"/>
          <p:cNvSpPr txBox="1">
            <a:spLocks noChangeArrowheads="1"/>
          </p:cNvSpPr>
          <p:nvPr/>
        </p:nvSpPr>
        <p:spPr bwMode="auto">
          <a:xfrm>
            <a:off x="7053384" y="23053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68" name="Text Box 130"/>
          <p:cNvSpPr txBox="1">
            <a:spLocks noChangeArrowheads="1"/>
          </p:cNvSpPr>
          <p:nvPr/>
        </p:nvSpPr>
        <p:spPr bwMode="auto">
          <a:xfrm>
            <a:off x="7053384" y="269386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[3]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69" name="Text Box 130"/>
          <p:cNvSpPr txBox="1">
            <a:spLocks noChangeArrowheads="1"/>
          </p:cNvSpPr>
          <p:nvPr/>
        </p:nvSpPr>
        <p:spPr bwMode="auto">
          <a:xfrm>
            <a:off x="7053384" y="308238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[4]</a:t>
            </a:r>
          </a:p>
        </p:txBody>
      </p:sp>
      <p:sp>
        <p:nvSpPr>
          <p:cNvPr id="70" name="Text Box 130"/>
          <p:cNvSpPr txBox="1">
            <a:spLocks noChangeArrowheads="1"/>
          </p:cNvSpPr>
          <p:nvPr/>
        </p:nvSpPr>
        <p:spPr bwMode="auto">
          <a:xfrm>
            <a:off x="7053384" y="347090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[5]</a:t>
            </a: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7053384" y="385942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[6]</a:t>
            </a:r>
          </a:p>
        </p:txBody>
      </p: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7053384" y="424794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[7]</a:t>
            </a:r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7053384" y="463645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[8]</a:t>
            </a:r>
          </a:p>
        </p:txBody>
      </p:sp>
      <p:sp>
        <p:nvSpPr>
          <p:cNvPr id="74" name="Text Box 130"/>
          <p:cNvSpPr txBox="1">
            <a:spLocks noChangeArrowheads="1"/>
          </p:cNvSpPr>
          <p:nvPr/>
        </p:nvSpPr>
        <p:spPr bwMode="auto">
          <a:xfrm>
            <a:off x="7053384" y="502497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[9]</a:t>
            </a:r>
          </a:p>
        </p:txBody>
      </p:sp>
      <p:sp>
        <p:nvSpPr>
          <p:cNvPr id="75" name="Text Box 130"/>
          <p:cNvSpPr txBox="1">
            <a:spLocks noChangeArrowheads="1"/>
          </p:cNvSpPr>
          <p:nvPr/>
        </p:nvSpPr>
        <p:spPr bwMode="auto">
          <a:xfrm>
            <a:off x="6926747" y="541349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[10]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Heap Sort (3)</a:t>
            </a:r>
            <a:endParaRPr lang="ko-KR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8026400" cy="9064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/>
              <a:t>Step 2: Swap the root node with the last node</a:t>
            </a:r>
          </a:p>
          <a:p>
            <a:pPr>
              <a:buFontTx/>
              <a:buNone/>
            </a:pPr>
            <a:r>
              <a:rPr lang="en-US" altLang="ko-KR" sz="2000" dirty="0"/>
              <a:t>        Adjust the heap excluding the last node</a:t>
            </a:r>
          </a:p>
        </p:txBody>
      </p:sp>
      <p:sp>
        <p:nvSpPr>
          <p:cNvPr id="65" name="슬라이드 번호 개체 틀 6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2493963" y="4754563"/>
            <a:ext cx="441325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 flipH="1">
            <a:off x="1728788" y="4740275"/>
            <a:ext cx="431800" cy="573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 flipH="1">
            <a:off x="3763963" y="4767263"/>
            <a:ext cx="32226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46" name="Oval 50"/>
          <p:cNvSpPr>
            <a:spLocks noChangeArrowheads="1"/>
          </p:cNvSpPr>
          <p:nvPr/>
        </p:nvSpPr>
        <p:spPr bwMode="auto">
          <a:xfrm>
            <a:off x="1379538" y="5295900"/>
            <a:ext cx="673100" cy="6207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1579563" y="54229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1082667" y="4983163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</a:p>
        </p:txBody>
      </p:sp>
      <p:sp>
        <p:nvSpPr>
          <p:cNvPr id="29749" name="Oval 53"/>
          <p:cNvSpPr>
            <a:spLocks noChangeArrowheads="1"/>
          </p:cNvSpPr>
          <p:nvPr/>
        </p:nvSpPr>
        <p:spPr bwMode="auto">
          <a:xfrm>
            <a:off x="2628900" y="5295900"/>
            <a:ext cx="674688" cy="6207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2846388" y="5422900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2289175" y="5021263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[9]</a:t>
            </a:r>
          </a:p>
        </p:txBody>
      </p:sp>
      <p:sp>
        <p:nvSpPr>
          <p:cNvPr id="29752" name="Oval 56"/>
          <p:cNvSpPr>
            <a:spLocks noChangeArrowheads="1"/>
          </p:cNvSpPr>
          <p:nvPr/>
        </p:nvSpPr>
        <p:spPr bwMode="auto">
          <a:xfrm>
            <a:off x="3432175" y="5295900"/>
            <a:ext cx="674688" cy="62071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3562350" y="54229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77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3241675" y="4972050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[10]</a:t>
            </a:r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 flipH="1">
            <a:off x="2547938" y="3613150"/>
            <a:ext cx="554037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56" name="Line 60"/>
          <p:cNvSpPr>
            <a:spLocks noChangeShapeType="1"/>
          </p:cNvSpPr>
          <p:nvPr/>
        </p:nvSpPr>
        <p:spPr bwMode="auto">
          <a:xfrm>
            <a:off x="3471863" y="3598863"/>
            <a:ext cx="646112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57" name="Line 61"/>
          <p:cNvSpPr>
            <a:spLocks noChangeShapeType="1"/>
          </p:cNvSpPr>
          <p:nvPr/>
        </p:nvSpPr>
        <p:spPr bwMode="auto">
          <a:xfrm flipH="1">
            <a:off x="5403850" y="3667125"/>
            <a:ext cx="346075" cy="519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58" name="Line 62"/>
          <p:cNvSpPr>
            <a:spLocks noChangeShapeType="1"/>
          </p:cNvSpPr>
          <p:nvPr/>
        </p:nvSpPr>
        <p:spPr bwMode="auto">
          <a:xfrm>
            <a:off x="5997575" y="3608388"/>
            <a:ext cx="523875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4225925" y="200818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60" name="Rectangle 64"/>
          <p:cNvSpPr>
            <a:spLocks noChangeArrowheads="1"/>
          </p:cNvSpPr>
          <p:nvPr/>
        </p:nvSpPr>
        <p:spPr bwMode="auto">
          <a:xfrm>
            <a:off x="4375150" y="2133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61</a:t>
            </a: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3935405" y="180657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2927350" y="3040063"/>
            <a:ext cx="674688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3036888" y="316547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48</a:t>
            </a: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2598730" y="28209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495925" y="3040063"/>
            <a:ext cx="6731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5635625" y="316388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59</a:t>
            </a: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5081580" y="287813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2000250" y="4160838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69" name="Rectangle 73"/>
          <p:cNvSpPr>
            <a:spLocks noChangeArrowheads="1"/>
          </p:cNvSpPr>
          <p:nvPr/>
        </p:nvSpPr>
        <p:spPr bwMode="auto">
          <a:xfrm>
            <a:off x="2119313" y="4287838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29770" name="Rectangle 74"/>
          <p:cNvSpPr>
            <a:spLocks noChangeArrowheads="1"/>
          </p:cNvSpPr>
          <p:nvPr/>
        </p:nvSpPr>
        <p:spPr bwMode="auto">
          <a:xfrm>
            <a:off x="1701792" y="38877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3886200" y="416083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4035425" y="42878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19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3500430" y="392747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</a:p>
        </p:txBody>
      </p:sp>
      <p:sp>
        <p:nvSpPr>
          <p:cNvPr id="29774" name="Oval 78"/>
          <p:cNvSpPr>
            <a:spLocks noChangeArrowheads="1"/>
          </p:cNvSpPr>
          <p:nvPr/>
        </p:nvSpPr>
        <p:spPr bwMode="auto">
          <a:xfrm>
            <a:off x="4995863" y="4162425"/>
            <a:ext cx="674687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5167313" y="428942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11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4721217" y="39131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</a:p>
        </p:txBody>
      </p:sp>
      <p:sp>
        <p:nvSpPr>
          <p:cNvPr id="29777" name="Oval 81"/>
          <p:cNvSpPr>
            <a:spLocks noChangeArrowheads="1"/>
          </p:cNvSpPr>
          <p:nvPr/>
        </p:nvSpPr>
        <p:spPr bwMode="auto">
          <a:xfrm>
            <a:off x="6297613" y="4162425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6434138" y="42878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26</a:t>
            </a: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5786446" y="3913188"/>
            <a:ext cx="66990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</a:p>
        </p:txBody>
      </p:sp>
      <p:sp>
        <p:nvSpPr>
          <p:cNvPr id="29780" name="Line 84"/>
          <p:cNvSpPr>
            <a:spLocks noChangeShapeType="1"/>
          </p:cNvSpPr>
          <p:nvPr/>
        </p:nvSpPr>
        <p:spPr bwMode="auto">
          <a:xfrm flipH="1">
            <a:off x="3508375" y="2520950"/>
            <a:ext cx="798513" cy="612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81" name="Line 85"/>
          <p:cNvSpPr>
            <a:spLocks noChangeShapeType="1"/>
          </p:cNvSpPr>
          <p:nvPr/>
        </p:nvSpPr>
        <p:spPr bwMode="auto">
          <a:xfrm>
            <a:off x="4765675" y="2582863"/>
            <a:ext cx="8763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7524750" y="1989138"/>
            <a:ext cx="8636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>
            <a:off x="7524750" y="23495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84" name="Line 88"/>
          <p:cNvSpPr>
            <a:spLocks noChangeShapeType="1"/>
          </p:cNvSpPr>
          <p:nvPr/>
        </p:nvSpPr>
        <p:spPr bwMode="auto">
          <a:xfrm>
            <a:off x="7524750" y="27320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85" name="Line 89"/>
          <p:cNvSpPr>
            <a:spLocks noChangeShapeType="1"/>
          </p:cNvSpPr>
          <p:nvPr/>
        </p:nvSpPr>
        <p:spPr bwMode="auto">
          <a:xfrm>
            <a:off x="7524750" y="31162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86" name="Line 90"/>
          <p:cNvSpPr>
            <a:spLocks noChangeShapeType="1"/>
          </p:cNvSpPr>
          <p:nvPr/>
        </p:nvSpPr>
        <p:spPr bwMode="auto">
          <a:xfrm>
            <a:off x="7524750" y="35004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87" name="Line 91"/>
          <p:cNvSpPr>
            <a:spLocks noChangeShapeType="1"/>
          </p:cNvSpPr>
          <p:nvPr/>
        </p:nvSpPr>
        <p:spPr bwMode="auto">
          <a:xfrm>
            <a:off x="7524750" y="38846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88" name="Line 92"/>
          <p:cNvSpPr>
            <a:spLocks noChangeShapeType="1"/>
          </p:cNvSpPr>
          <p:nvPr/>
        </p:nvSpPr>
        <p:spPr bwMode="auto">
          <a:xfrm>
            <a:off x="7524750" y="42687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89" name="Line 93"/>
          <p:cNvSpPr>
            <a:spLocks noChangeShapeType="1"/>
          </p:cNvSpPr>
          <p:nvPr/>
        </p:nvSpPr>
        <p:spPr bwMode="auto">
          <a:xfrm>
            <a:off x="7524750" y="46529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90" name="Line 94"/>
          <p:cNvSpPr>
            <a:spLocks noChangeShapeType="1"/>
          </p:cNvSpPr>
          <p:nvPr/>
        </p:nvSpPr>
        <p:spPr bwMode="auto">
          <a:xfrm>
            <a:off x="7524750" y="50371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91" name="Line 95"/>
          <p:cNvSpPr>
            <a:spLocks noChangeShapeType="1"/>
          </p:cNvSpPr>
          <p:nvPr/>
        </p:nvSpPr>
        <p:spPr bwMode="auto">
          <a:xfrm>
            <a:off x="7524750" y="5421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9793" name="Text Box 97"/>
          <p:cNvSpPr txBox="1">
            <a:spLocks noChangeArrowheads="1"/>
          </p:cNvSpPr>
          <p:nvPr/>
        </p:nvSpPr>
        <p:spPr bwMode="auto">
          <a:xfrm>
            <a:off x="7740650" y="19891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61</a:t>
            </a:r>
          </a:p>
        </p:txBody>
      </p:sp>
      <p:sp>
        <p:nvSpPr>
          <p:cNvPr id="29794" name="Text Box 98"/>
          <p:cNvSpPr txBox="1">
            <a:spLocks noChangeArrowheads="1"/>
          </p:cNvSpPr>
          <p:nvPr/>
        </p:nvSpPr>
        <p:spPr bwMode="auto">
          <a:xfrm>
            <a:off x="7721600" y="23495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48</a:t>
            </a:r>
          </a:p>
        </p:txBody>
      </p:sp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7710488" y="274637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59</a:t>
            </a:r>
          </a:p>
        </p:txBody>
      </p:sp>
      <p:sp>
        <p:nvSpPr>
          <p:cNvPr id="29796" name="Text Box 100"/>
          <p:cNvSpPr txBox="1">
            <a:spLocks noChangeArrowheads="1"/>
          </p:cNvSpPr>
          <p:nvPr/>
        </p:nvSpPr>
        <p:spPr bwMode="auto">
          <a:xfrm>
            <a:off x="7758113" y="314166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15</a:t>
            </a:r>
          </a:p>
        </p:txBody>
      </p:sp>
      <p:sp>
        <p:nvSpPr>
          <p:cNvPr id="29797" name="Text Box 101"/>
          <p:cNvSpPr txBox="1">
            <a:spLocks noChangeArrowheads="1"/>
          </p:cNvSpPr>
          <p:nvPr/>
        </p:nvSpPr>
        <p:spPr bwMode="auto">
          <a:xfrm>
            <a:off x="7740650" y="35004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19</a:t>
            </a:r>
          </a:p>
        </p:txBody>
      </p:sp>
      <p:sp>
        <p:nvSpPr>
          <p:cNvPr id="29798" name="Text Box 102"/>
          <p:cNvSpPr txBox="1">
            <a:spLocks noChangeArrowheads="1"/>
          </p:cNvSpPr>
          <p:nvPr/>
        </p:nvSpPr>
        <p:spPr bwMode="auto">
          <a:xfrm>
            <a:off x="7759700" y="393382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11</a:t>
            </a:r>
          </a:p>
        </p:txBody>
      </p:sp>
      <p:sp>
        <p:nvSpPr>
          <p:cNvPr id="29799" name="Text Box 103"/>
          <p:cNvSpPr txBox="1">
            <a:spLocks noChangeArrowheads="1"/>
          </p:cNvSpPr>
          <p:nvPr/>
        </p:nvSpPr>
        <p:spPr bwMode="auto">
          <a:xfrm>
            <a:off x="7704138" y="42926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26</a:t>
            </a:r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7810500" y="465296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29801" name="Text Box 105"/>
          <p:cNvSpPr txBox="1">
            <a:spLocks noChangeArrowheads="1"/>
          </p:cNvSpPr>
          <p:nvPr/>
        </p:nvSpPr>
        <p:spPr bwMode="auto">
          <a:xfrm>
            <a:off x="7829550" y="508476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29802" name="Text Box 106"/>
          <p:cNvSpPr txBox="1">
            <a:spLocks noChangeArrowheads="1"/>
          </p:cNvSpPr>
          <p:nvPr/>
        </p:nvSpPr>
        <p:spPr bwMode="auto">
          <a:xfrm>
            <a:off x="7724775" y="544512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77</a:t>
            </a:r>
          </a:p>
        </p:txBody>
      </p:sp>
      <p:sp>
        <p:nvSpPr>
          <p:cNvPr id="64" name="Text Box 130"/>
          <p:cNvSpPr txBox="1">
            <a:spLocks noChangeArrowheads="1"/>
          </p:cNvSpPr>
          <p:nvPr/>
        </p:nvSpPr>
        <p:spPr bwMode="auto">
          <a:xfrm>
            <a:off x="7031758" y="200080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[1]</a:t>
            </a:r>
          </a:p>
        </p:txBody>
      </p:sp>
      <p:sp>
        <p:nvSpPr>
          <p:cNvPr id="67" name="Text Box 130"/>
          <p:cNvSpPr txBox="1">
            <a:spLocks noChangeArrowheads="1"/>
          </p:cNvSpPr>
          <p:nvPr/>
        </p:nvSpPr>
        <p:spPr bwMode="auto">
          <a:xfrm>
            <a:off x="7053384" y="23053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68" name="Text Box 130"/>
          <p:cNvSpPr txBox="1">
            <a:spLocks noChangeArrowheads="1"/>
          </p:cNvSpPr>
          <p:nvPr/>
        </p:nvSpPr>
        <p:spPr bwMode="auto">
          <a:xfrm>
            <a:off x="7053384" y="269386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[3]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69" name="Text Box 130"/>
          <p:cNvSpPr txBox="1">
            <a:spLocks noChangeArrowheads="1"/>
          </p:cNvSpPr>
          <p:nvPr/>
        </p:nvSpPr>
        <p:spPr bwMode="auto">
          <a:xfrm>
            <a:off x="7053384" y="308238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[4]</a:t>
            </a:r>
          </a:p>
        </p:txBody>
      </p:sp>
      <p:sp>
        <p:nvSpPr>
          <p:cNvPr id="70" name="Text Box 130"/>
          <p:cNvSpPr txBox="1">
            <a:spLocks noChangeArrowheads="1"/>
          </p:cNvSpPr>
          <p:nvPr/>
        </p:nvSpPr>
        <p:spPr bwMode="auto">
          <a:xfrm>
            <a:off x="7053384" y="347090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[5]</a:t>
            </a: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7053384" y="385942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[6]</a:t>
            </a:r>
          </a:p>
        </p:txBody>
      </p: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7053384" y="424794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[7]</a:t>
            </a:r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7053384" y="463645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[8]</a:t>
            </a:r>
          </a:p>
        </p:txBody>
      </p:sp>
      <p:sp>
        <p:nvSpPr>
          <p:cNvPr id="74" name="Text Box 130"/>
          <p:cNvSpPr txBox="1">
            <a:spLocks noChangeArrowheads="1"/>
          </p:cNvSpPr>
          <p:nvPr/>
        </p:nvSpPr>
        <p:spPr bwMode="auto">
          <a:xfrm>
            <a:off x="7053384" y="502497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[9]</a:t>
            </a:r>
          </a:p>
        </p:txBody>
      </p:sp>
      <p:sp>
        <p:nvSpPr>
          <p:cNvPr id="75" name="Text Box 130"/>
          <p:cNvSpPr txBox="1">
            <a:spLocks noChangeArrowheads="1"/>
          </p:cNvSpPr>
          <p:nvPr/>
        </p:nvSpPr>
        <p:spPr bwMode="auto">
          <a:xfrm>
            <a:off x="6926747" y="541349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[10]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6"/>
          <p:cNvSpPr>
            <a:spLocks noChangeArrowheads="1"/>
          </p:cNvSpPr>
          <p:nvPr/>
        </p:nvSpPr>
        <p:spPr bwMode="auto">
          <a:xfrm>
            <a:off x="4225925" y="1326357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Step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39</a:t>
            </a:fld>
            <a:endParaRPr lang="en-US" altLang="ko-KR" dirty="0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2493963" y="4072732"/>
            <a:ext cx="441325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 flipH="1">
            <a:off x="1728788" y="4058444"/>
            <a:ext cx="431800" cy="573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H="1">
            <a:off x="3763963" y="4085432"/>
            <a:ext cx="32226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1379538" y="4628357"/>
            <a:ext cx="673100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Rectangle 54"/>
          <p:cNvSpPr>
            <a:spLocks noChangeArrowheads="1"/>
          </p:cNvSpPr>
          <p:nvPr/>
        </p:nvSpPr>
        <p:spPr bwMode="auto">
          <a:xfrm>
            <a:off x="1528763" y="4755357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1069975" y="4301332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</a:p>
        </p:txBody>
      </p:sp>
      <p:sp>
        <p:nvSpPr>
          <p:cNvPr id="51" name="Oval 56"/>
          <p:cNvSpPr>
            <a:spLocks noChangeArrowheads="1"/>
          </p:cNvSpPr>
          <p:nvPr/>
        </p:nvSpPr>
        <p:spPr bwMode="auto">
          <a:xfrm>
            <a:off x="2628900" y="4628357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2846388" y="475535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53" name="Rectangle 58"/>
          <p:cNvSpPr>
            <a:spLocks noChangeArrowheads="1"/>
          </p:cNvSpPr>
          <p:nvPr/>
        </p:nvSpPr>
        <p:spPr bwMode="auto">
          <a:xfrm>
            <a:off x="2289175" y="4339432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[9]</a:t>
            </a:r>
          </a:p>
        </p:txBody>
      </p:sp>
      <p:sp>
        <p:nvSpPr>
          <p:cNvPr id="54" name="Oval 59"/>
          <p:cNvSpPr>
            <a:spLocks noChangeArrowheads="1"/>
          </p:cNvSpPr>
          <p:nvPr/>
        </p:nvSpPr>
        <p:spPr bwMode="auto">
          <a:xfrm>
            <a:off x="3432175" y="4628357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Rectangle 60"/>
          <p:cNvSpPr>
            <a:spLocks noChangeArrowheads="1"/>
          </p:cNvSpPr>
          <p:nvPr/>
        </p:nvSpPr>
        <p:spPr bwMode="auto">
          <a:xfrm>
            <a:off x="3550912" y="4755357"/>
            <a:ext cx="445024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56" name="Rectangle 61"/>
          <p:cNvSpPr>
            <a:spLocks noChangeArrowheads="1"/>
          </p:cNvSpPr>
          <p:nvPr/>
        </p:nvSpPr>
        <p:spPr bwMode="auto">
          <a:xfrm>
            <a:off x="3241675" y="4290219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[10]</a:t>
            </a:r>
          </a:p>
        </p:txBody>
      </p:sp>
      <p:sp>
        <p:nvSpPr>
          <p:cNvPr id="57" name="Line 62"/>
          <p:cNvSpPr>
            <a:spLocks noChangeShapeType="1"/>
          </p:cNvSpPr>
          <p:nvPr/>
        </p:nvSpPr>
        <p:spPr bwMode="auto">
          <a:xfrm flipH="1">
            <a:off x="2547938" y="2931319"/>
            <a:ext cx="554037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>
            <a:off x="3471863" y="2917032"/>
            <a:ext cx="646112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 flipH="1">
            <a:off x="5403850" y="2985294"/>
            <a:ext cx="346075" cy="519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5997575" y="2926557"/>
            <a:ext cx="523875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Rectangle 67"/>
          <p:cNvSpPr>
            <a:spLocks noChangeArrowheads="1"/>
          </p:cNvSpPr>
          <p:nvPr/>
        </p:nvSpPr>
        <p:spPr bwMode="auto">
          <a:xfrm>
            <a:off x="4373552" y="1451769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77</a:t>
            </a:r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3922713" y="1124744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</a:p>
        </p:txBody>
      </p:sp>
      <p:sp>
        <p:nvSpPr>
          <p:cNvPr id="64" name="Oval 69"/>
          <p:cNvSpPr>
            <a:spLocks noChangeArrowheads="1"/>
          </p:cNvSpPr>
          <p:nvPr/>
        </p:nvSpPr>
        <p:spPr bwMode="auto">
          <a:xfrm>
            <a:off x="2927350" y="2358232"/>
            <a:ext cx="674688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Rectangle 70"/>
          <p:cNvSpPr>
            <a:spLocks noChangeArrowheads="1"/>
          </p:cNvSpPr>
          <p:nvPr/>
        </p:nvSpPr>
        <p:spPr bwMode="auto">
          <a:xfrm>
            <a:off x="3071802" y="2483644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61</a:t>
            </a:r>
          </a:p>
        </p:txBody>
      </p:sp>
      <p:sp>
        <p:nvSpPr>
          <p:cNvPr id="66" name="Rectangle 71"/>
          <p:cNvSpPr>
            <a:spLocks noChangeArrowheads="1"/>
          </p:cNvSpPr>
          <p:nvPr/>
        </p:nvSpPr>
        <p:spPr bwMode="auto">
          <a:xfrm>
            <a:off x="2586038" y="213915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</a:p>
        </p:txBody>
      </p:sp>
      <p:sp>
        <p:nvSpPr>
          <p:cNvPr id="67" name="Oval 72"/>
          <p:cNvSpPr>
            <a:spLocks noChangeArrowheads="1"/>
          </p:cNvSpPr>
          <p:nvPr/>
        </p:nvSpPr>
        <p:spPr bwMode="auto">
          <a:xfrm>
            <a:off x="5495925" y="2358232"/>
            <a:ext cx="6731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5068888" y="219630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</a:p>
        </p:txBody>
      </p:sp>
      <p:sp>
        <p:nvSpPr>
          <p:cNvPr id="70" name="Oval 75"/>
          <p:cNvSpPr>
            <a:spLocks noChangeArrowheads="1"/>
          </p:cNvSpPr>
          <p:nvPr/>
        </p:nvSpPr>
        <p:spPr bwMode="auto">
          <a:xfrm>
            <a:off x="2000250" y="3479007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2132513" y="36060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48</a:t>
            </a: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auto">
          <a:xfrm>
            <a:off x="1689100" y="320595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</a:p>
        </p:txBody>
      </p:sp>
      <p:sp>
        <p:nvSpPr>
          <p:cNvPr id="73" name="Oval 78"/>
          <p:cNvSpPr>
            <a:spLocks noChangeArrowheads="1"/>
          </p:cNvSpPr>
          <p:nvPr/>
        </p:nvSpPr>
        <p:spPr bwMode="auto">
          <a:xfrm>
            <a:off x="3886200" y="3479007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4000496" y="36060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19</a:t>
            </a:r>
          </a:p>
        </p:txBody>
      </p:sp>
      <p:sp>
        <p:nvSpPr>
          <p:cNvPr id="75" name="Rectangle 80"/>
          <p:cNvSpPr>
            <a:spLocks noChangeArrowheads="1"/>
          </p:cNvSpPr>
          <p:nvPr/>
        </p:nvSpPr>
        <p:spPr bwMode="auto">
          <a:xfrm>
            <a:off x="3487738" y="3245644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</a:p>
        </p:txBody>
      </p:sp>
      <p:sp>
        <p:nvSpPr>
          <p:cNvPr id="76" name="Oval 81"/>
          <p:cNvSpPr>
            <a:spLocks noChangeArrowheads="1"/>
          </p:cNvSpPr>
          <p:nvPr/>
        </p:nvSpPr>
        <p:spPr bwMode="auto">
          <a:xfrm>
            <a:off x="4995863" y="3480594"/>
            <a:ext cx="674687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Rectangle 82"/>
          <p:cNvSpPr>
            <a:spLocks noChangeArrowheads="1"/>
          </p:cNvSpPr>
          <p:nvPr/>
        </p:nvSpPr>
        <p:spPr bwMode="auto">
          <a:xfrm>
            <a:off x="5167313" y="360759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11</a:t>
            </a:r>
          </a:p>
        </p:txBody>
      </p:sp>
      <p:sp>
        <p:nvSpPr>
          <p:cNvPr id="78" name="Rectangle 83"/>
          <p:cNvSpPr>
            <a:spLocks noChangeArrowheads="1"/>
          </p:cNvSpPr>
          <p:nvPr/>
        </p:nvSpPr>
        <p:spPr bwMode="auto">
          <a:xfrm>
            <a:off x="4708525" y="323135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</a:p>
        </p:txBody>
      </p:sp>
      <p:sp>
        <p:nvSpPr>
          <p:cNvPr id="79" name="Oval 84"/>
          <p:cNvSpPr>
            <a:spLocks noChangeArrowheads="1"/>
          </p:cNvSpPr>
          <p:nvPr/>
        </p:nvSpPr>
        <p:spPr bwMode="auto">
          <a:xfrm>
            <a:off x="6297613" y="3480594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6434138" y="36060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26</a:t>
            </a:r>
          </a:p>
        </p:txBody>
      </p:sp>
      <p:sp>
        <p:nvSpPr>
          <p:cNvPr id="81" name="Rectangle 86"/>
          <p:cNvSpPr>
            <a:spLocks noChangeArrowheads="1"/>
          </p:cNvSpPr>
          <p:nvPr/>
        </p:nvSpPr>
        <p:spPr bwMode="auto">
          <a:xfrm>
            <a:off x="5948362" y="3231357"/>
            <a:ext cx="6239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</a:p>
        </p:txBody>
      </p:sp>
      <p:sp>
        <p:nvSpPr>
          <p:cNvPr id="82" name="Line 87"/>
          <p:cNvSpPr>
            <a:spLocks noChangeShapeType="1"/>
          </p:cNvSpPr>
          <p:nvPr/>
        </p:nvSpPr>
        <p:spPr bwMode="auto">
          <a:xfrm flipH="1">
            <a:off x="3508375" y="1839119"/>
            <a:ext cx="798513" cy="612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Line 88"/>
          <p:cNvSpPr>
            <a:spLocks noChangeShapeType="1"/>
          </p:cNvSpPr>
          <p:nvPr/>
        </p:nvSpPr>
        <p:spPr bwMode="auto">
          <a:xfrm>
            <a:off x="4765675" y="1901032"/>
            <a:ext cx="8763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830515" y="162579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Sorting scope = n - 1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1750" y="1446398"/>
            <a:ext cx="427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5651489" y="248205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58164" y="2466656"/>
            <a:ext cx="427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28367" y="3603903"/>
            <a:ext cx="427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222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474E-7 C 0.00573 0.01087 0.00382 0.02915 0.00503 0.04164 C 0.0066 0.05691 0.00868 0.07241 0.01111 0.08744 C 0.01076 0.15476 0.01128 0.22207 0.01007 0.28938 C 0.00955 0.31714 0.00903 0.34513 0.00608 0.37266 C 0.00538 0.37844 -0.00955 0.40759 -0.01111 0.41037 C -0.02708 0.44044 -0.05937 0.49526 -0.09097 0.49526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20842E-6 C 0.04497 -0.03216 0.08299 -0.0768 0.10903 -0.13602 C 0.12153 -0.20357 0.12066 -0.2799 0.11007 -0.34722 C 0.10903 -0.38538 0.10816 -0.41569 0.09601 -0.45085 C 0.09288 -0.45987 0.08768 -0.4675 0.0849 -0.47653 " pathEditMode="relative" ptsTypes="ffff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11589E-6 C -0.0092 0.00046 -0.01823 3.11589E-6 -0.02726 0.00138 C -0.04757 0.00555 -0.05347 0.01619 -0.07205 0.03215 C -0.08438 0.04302 -0.09028 0.04603 -0.10104 0.0606 C -0.11111 0.07379 -0.12118 0.09114 -0.12986 0.10687 C -0.13299 0.11242 -0.13837 0.12468 -0.13837 0.12491 C -0.13924 0.1411 -0.13924 0.13231 -0.13924 0.15174 " pathEditMode="relative" rAng="0" ptsTypes="ffffffA">
                                      <p:cBhvr>
                                        <p:cTn id="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758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1499E-6 C 0.01076 -0.00116 0.02968 -0.00232 0.03837 -0.00671 C 0.04427 -0.00972 0.07239 -0.03702 0.07673 -0.04164 C 0.09791 -0.06431 0.11823 -0.09114 0.13229 -0.12237 C 0.13524 -0.14296 0.13437 -0.13209 0.13437 -0.15476 " pathEditMode="relative" ptsTypes="ffffA">
                                      <p:cBhvr>
                                        <p:cTn id="2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771E-6 C -0.00695 0.00047 -0.01372 -2.9771E-6 -0.02066 0.00139 C -0.03577 0.00579 -0.04011 0.01712 -0.054 0.03424 C -0.0632 0.04604 -0.06771 0.04904 -0.0757 0.06477 C -0.08316 0.07911 -0.09063 0.09762 -0.09723 0.11451 C -0.09948 0.12052 -0.10348 0.13371 -0.10348 0.13394 C -0.104 0.15106 -0.104 0.1418 -0.104 0.16285 " pathEditMode="relative" rAng="0" ptsTypes="ffffffA">
                                      <p:cBhvr>
                                        <p:cTn id="3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814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41684E-6 C 0.00399 -0.00485 0.00833 -0.00971 0.01215 -0.0148 C 0.01562 -0.01942 0.01857 -0.02497 0.02222 -0.0296 C 0.0651 -0.08327 0.02899 -0.0377 0.05468 -0.06453 C 0.07361 -0.08419 0.09114 -0.11265 0.10312 -0.13994 C 0.10364 -0.14549 0.10642 -0.15706 0.10104 -0.16007 " pathEditMode="relative" ptsTypes="fffffA">
                                      <p:cBhvr>
                                        <p:cTn id="3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278 C -0.00729 -0.00278 -0.0118 -0.00278 -0.01666 -0.00185 C -0.02691 0.003 -0.02986 0.01457 -0.03941 0.03238 C -0.04566 0.04441 -0.04878 0.04765 -0.05416 0.06361 C -0.05937 0.07865 -0.06441 0.09761 -0.06892 0.11496 C -0.07048 0.12121 -0.07309 0.13509 -0.07309 0.13532 C -0.07326 0.15267 -0.07326 0.14318 -0.07326 0.16539 " pathEditMode="relative" rAng="0" ptsTypes="ffffffA">
                                      <p:cBhvr>
                                        <p:cTn id="4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839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3.79366E-7 C 0.00572 -0.00509 0.01145 -0.0074 0.01718 -0.01342 C 0.02794 -0.0384 0.02083 -0.02521 0.04027 -0.05112 L 0.04027 -0.05112 C 0.05728 -0.08536 0.05155 -0.07078 0.05954 -0.09276 C 0.0611 -0.11497 0.05815 -0.13787 0.06458 -0.15869 C 0.06423 -0.16192 0.06353 -0.16817 0.06353 -0.16817 " pathEditMode="relative" ptsTypes="ffFfff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55" grpId="0" animBg="1"/>
      <p:bldP spid="55" grpId="1" animBg="1"/>
      <p:bldP spid="62" grpId="0"/>
      <p:bldP spid="65" grpId="0"/>
      <p:bldP spid="71" grpId="0"/>
      <p:bldP spid="84" grpId="0"/>
      <p:bldP spid="85" grpId="1" animBg="1"/>
      <p:bldP spid="85" grpId="3" animBg="1"/>
      <p:bldP spid="85" grpId="4" animBg="1"/>
      <p:bldP spid="87" grpId="0" animBg="1"/>
      <p:bldP spid="87" grpId="1" animBg="1"/>
      <p:bldP spid="87" grpId="2" animBg="1"/>
      <p:bldP spid="88" grpId="0" animBg="1"/>
      <p:bldP spid="8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Given a list of records (</a:t>
            </a:r>
            <a:r>
              <a:rPr lang="en-US" altLang="ko-KR" sz="2000" i="1" dirty="0">
                <a:latin typeface="Times New Roman" pitchFamily="18" charset="0"/>
              </a:rPr>
              <a:t>R</a:t>
            </a:r>
            <a:r>
              <a:rPr lang="en-US" altLang="ko-KR" sz="2000" baseline="-25000" dirty="0">
                <a:latin typeface="Times New Roman" pitchFamily="18" charset="0"/>
              </a:rPr>
              <a:t>0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R</a:t>
            </a:r>
            <a:r>
              <a:rPr lang="en-US" altLang="ko-KR" sz="2000" baseline="-25000" dirty="0">
                <a:latin typeface="Times New Roman" pitchFamily="18" charset="0"/>
              </a:rPr>
              <a:t>1</a:t>
            </a:r>
            <a:r>
              <a:rPr lang="en-US" altLang="ko-KR" sz="2000" dirty="0"/>
              <a:t>, …, </a:t>
            </a:r>
            <a:r>
              <a:rPr lang="en-US" altLang="ko-KR" sz="2000" i="1" dirty="0">
                <a:latin typeface="Times New Roman" pitchFamily="18" charset="0"/>
              </a:rPr>
              <a:t>R</a:t>
            </a:r>
            <a:r>
              <a:rPr lang="en-US" altLang="ko-KR" sz="2000" i="1" baseline="-25000" dirty="0">
                <a:latin typeface="Times New Roman" pitchFamily="18" charset="0"/>
              </a:rPr>
              <a:t>n-</a:t>
            </a:r>
            <a:r>
              <a:rPr lang="en-US" altLang="ko-KR" sz="2000" baseline="-25000" dirty="0">
                <a:latin typeface="Times New Roman" pitchFamily="18" charset="0"/>
              </a:rPr>
              <a:t>1</a:t>
            </a:r>
            <a:r>
              <a:rPr lang="en-US" altLang="ko-KR" sz="20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i="1" dirty="0" err="1">
                <a:latin typeface="Times New Roman" pitchFamily="18" charset="0"/>
              </a:rPr>
              <a:t>R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has a key value, </a:t>
            </a:r>
            <a:r>
              <a:rPr lang="en-US" altLang="ko-KR" sz="1800" i="1" dirty="0" err="1">
                <a:latin typeface="Times New Roman" pitchFamily="18" charset="0"/>
              </a:rPr>
              <a:t>K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endParaRPr lang="en-US" altLang="ko-KR" sz="1800" i="1" baseline="-25000" dirty="0">
              <a:latin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There is an ordering relation (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) on the keys </a:t>
            </a:r>
            <a:r>
              <a:rPr lang="en-US" altLang="ko-KR" sz="1800" dirty="0" err="1"/>
              <a:t>s.t</a:t>
            </a:r>
            <a:r>
              <a:rPr lang="en-US" altLang="ko-KR" sz="1800" dirty="0"/>
              <a:t>. for any two key values</a:t>
            </a:r>
            <a:r>
              <a:rPr lang="en-US" altLang="ko-KR" sz="1800" i="1" dirty="0">
                <a:latin typeface="Times New Roman" pitchFamily="18" charset="0"/>
              </a:rPr>
              <a:t> x</a:t>
            </a:r>
            <a:r>
              <a:rPr lang="en-US" altLang="ko-KR" sz="1800" dirty="0"/>
              <a:t> and </a:t>
            </a:r>
            <a:r>
              <a:rPr lang="en-US" altLang="ko-KR" sz="1800" i="1" dirty="0">
                <a:latin typeface="Times New Roman" pitchFamily="18" charset="0"/>
              </a:rPr>
              <a:t>y</a:t>
            </a:r>
            <a:r>
              <a:rPr lang="en-US" altLang="ko-KR" sz="1800" dirty="0"/>
              <a:t>, either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= </a:t>
            </a:r>
            <a:r>
              <a:rPr lang="en-US" altLang="ko-KR" sz="1800" i="1" dirty="0">
                <a:latin typeface="Times New Roman" pitchFamily="18" charset="0"/>
              </a:rPr>
              <a:t>y</a:t>
            </a:r>
            <a:r>
              <a:rPr lang="en-US" altLang="ko-KR" sz="1800" dirty="0"/>
              <a:t> or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y</a:t>
            </a:r>
            <a:r>
              <a:rPr lang="en-US" altLang="ko-KR" sz="1800" dirty="0"/>
              <a:t> or </a:t>
            </a:r>
            <a:r>
              <a:rPr lang="en-US" altLang="ko-KR" sz="1800" i="1" dirty="0">
                <a:latin typeface="Times New Roman" pitchFamily="18" charset="0"/>
              </a:rPr>
              <a:t>y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This ordering relation is transitive: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/>
              <a:t>		   if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y</a:t>
            </a:r>
            <a:r>
              <a:rPr lang="en-US" altLang="ko-KR" sz="1800" dirty="0"/>
              <a:t> and </a:t>
            </a:r>
            <a:r>
              <a:rPr lang="en-US" altLang="ko-KR" sz="1800" i="1" dirty="0">
                <a:latin typeface="Times New Roman" pitchFamily="18" charset="0"/>
              </a:rPr>
              <a:t>y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z</a:t>
            </a:r>
            <a:r>
              <a:rPr lang="en-US" altLang="ko-KR" sz="1800" dirty="0"/>
              <a:t>, then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z</a:t>
            </a:r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r>
              <a:rPr lang="en-US" altLang="ko-KR" sz="2000" dirty="0"/>
              <a:t>Sorting problem is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/>
              <a:t>Finding a permutation </a:t>
            </a:r>
            <a:r>
              <a:rPr lang="en-US" altLang="ko-KR" sz="1800" dirty="0">
                <a:sym typeface="Symbol" pitchFamily="18" charset="2"/>
              </a:rPr>
              <a:t></a:t>
            </a:r>
            <a:r>
              <a:rPr lang="en-US" altLang="ko-KR" sz="1800" dirty="0"/>
              <a:t>(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s.t</a:t>
            </a:r>
            <a:r>
              <a:rPr lang="en-US" altLang="ko-KR" sz="1800" dirty="0"/>
              <a:t>. </a:t>
            </a:r>
            <a:r>
              <a:rPr lang="en-US" altLang="ko-KR" sz="1800" i="1" dirty="0">
                <a:latin typeface="Times New Roman" pitchFamily="18" charset="0"/>
              </a:rPr>
              <a:t>K</a:t>
            </a:r>
            <a:r>
              <a:rPr lang="en-US" altLang="ko-KR" sz="1800" i="1" baseline="-25000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ko-KR" sz="1800" i="1" baseline="-25000" dirty="0">
                <a:latin typeface="Times New Roman" pitchFamily="18" charset="0"/>
              </a:rPr>
              <a:t>(i-</a:t>
            </a:r>
            <a:r>
              <a:rPr lang="en-US" altLang="ko-KR" sz="1800" baseline="-25000" dirty="0">
                <a:latin typeface="Times New Roman" pitchFamily="18" charset="0"/>
              </a:rPr>
              <a:t>1</a:t>
            </a:r>
            <a:r>
              <a:rPr lang="en-US" altLang="ko-KR" sz="1800" i="1" baseline="-25000" dirty="0">
                <a:latin typeface="Times New Roman" pitchFamily="18" charset="0"/>
              </a:rPr>
              <a:t>)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K</a:t>
            </a:r>
            <a:r>
              <a:rPr lang="en-US" altLang="ko-KR" sz="1800" i="1" baseline="-25000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ko-KR" sz="1800" i="1" baseline="-25000" dirty="0">
                <a:latin typeface="Times New Roman" pitchFamily="18" charset="0"/>
              </a:rPr>
              <a:t>(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i="1" baseline="-25000" dirty="0">
                <a:latin typeface="Times New Roman" pitchFamily="18" charset="0"/>
              </a:rPr>
              <a:t>)</a:t>
            </a:r>
            <a:r>
              <a:rPr lang="en-US" altLang="ko-KR" sz="1800" dirty="0"/>
              <a:t> , 0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i="1" dirty="0">
                <a:latin typeface="Times New Roman" pitchFamily="18" charset="0"/>
              </a:rPr>
              <a:t>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itchFamily="49" charset="0"/>
                <a:sym typeface="Symbol" pitchFamily="18" charset="2"/>
              </a:rPr>
              <a:t>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-1</a:t>
            </a:r>
          </a:p>
          <a:p>
            <a:pPr>
              <a:buFont typeface="Wingdings" pitchFamily="2" charset="2"/>
              <a:buAutoNum type="arabicPeriod" startAt="2"/>
            </a:pPr>
            <a:endParaRPr lang="en-US" altLang="ko-KR" sz="2000" dirty="0"/>
          </a:p>
          <a:p>
            <a:r>
              <a:rPr lang="en-US" altLang="ko-KR" sz="2000" dirty="0"/>
              <a:t>A sorting algorithm is </a:t>
            </a:r>
            <a:r>
              <a:rPr lang="en-US" altLang="ko-KR" sz="2000" u="sng" dirty="0"/>
              <a:t>stable,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/>
              <a:t>    if</a:t>
            </a:r>
            <a:r>
              <a:rPr lang="en-US" altLang="ko-KR" sz="1800" i="1" dirty="0">
                <a:latin typeface="Times New Roman" pitchFamily="18" charset="0"/>
              </a:rPr>
              <a:t>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itchFamily="49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j</a:t>
            </a:r>
            <a:r>
              <a:rPr lang="en-US" altLang="ko-KR" sz="1800" dirty="0"/>
              <a:t> and </a:t>
            </a:r>
            <a:r>
              <a:rPr lang="en-US" altLang="ko-KR" sz="1800" i="1" dirty="0" err="1">
                <a:latin typeface="Times New Roman" pitchFamily="18" charset="0"/>
              </a:rPr>
              <a:t>K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i="1" dirty="0">
                <a:latin typeface="Times New Roman" pitchFamily="18" charset="0"/>
              </a:rPr>
              <a:t> </a:t>
            </a:r>
            <a:r>
              <a:rPr lang="en-US" altLang="ko-KR" sz="1800" dirty="0"/>
              <a:t>= </a:t>
            </a:r>
            <a:r>
              <a:rPr lang="en-US" altLang="ko-KR" sz="1800" i="1" dirty="0" err="1">
                <a:latin typeface="Times New Roman" pitchFamily="18" charset="0"/>
              </a:rPr>
              <a:t>K</a:t>
            </a:r>
            <a:r>
              <a:rPr lang="en-US" altLang="ko-KR" sz="1800" i="1" baseline="-25000" dirty="0" err="1">
                <a:latin typeface="Times New Roman" pitchFamily="18" charset="0"/>
              </a:rPr>
              <a:t>j</a:t>
            </a:r>
            <a:r>
              <a:rPr lang="en-US" altLang="ko-KR" sz="1800" baseline="-25000" dirty="0"/>
              <a:t> </a:t>
            </a:r>
            <a:r>
              <a:rPr lang="en-US" altLang="ko-KR" sz="1800" dirty="0"/>
              <a:t>in the input list, </a:t>
            </a:r>
            <a:r>
              <a:rPr lang="en-US" altLang="ko-KR" sz="1800" i="1" dirty="0" err="1">
                <a:latin typeface="Times New Roman" pitchFamily="18" charset="0"/>
              </a:rPr>
              <a:t>R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precedes </a:t>
            </a:r>
            <a:r>
              <a:rPr lang="en-US" altLang="ko-KR" sz="1800" i="1" dirty="0" err="1">
                <a:latin typeface="Times New Roman" pitchFamily="18" charset="0"/>
              </a:rPr>
              <a:t>R</a:t>
            </a:r>
            <a:r>
              <a:rPr lang="en-US" altLang="ko-KR" sz="1800" i="1" baseline="-25000" dirty="0" err="1">
                <a:latin typeface="Times New Roman" pitchFamily="18" charset="0"/>
              </a:rPr>
              <a:t>j</a:t>
            </a:r>
            <a:r>
              <a:rPr lang="en-US" altLang="ko-KR" sz="1800" i="1" baseline="-25000" dirty="0">
                <a:latin typeface="Times New Roman" pitchFamily="18" charset="0"/>
              </a:rPr>
              <a:t> </a:t>
            </a:r>
            <a:r>
              <a:rPr lang="en-US" altLang="ko-KR" sz="1800" dirty="0"/>
              <a:t>in the sorted list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Heap Sort (4)</a:t>
            </a:r>
            <a:endParaRPr lang="ko-KR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dirty="0"/>
              <a:t>Step 3: Swap the root node with the node before the last.</a:t>
            </a:r>
          </a:p>
          <a:p>
            <a:pPr>
              <a:buFontTx/>
              <a:buNone/>
            </a:pPr>
            <a:r>
              <a:rPr lang="en-US" altLang="ko-KR" sz="2000" dirty="0"/>
              <a:t>  Adjust the heap excluding the two last nodes, which are sorted</a:t>
            </a:r>
            <a:endParaRPr lang="ko-KR" altLang="en-US" sz="2000" dirty="0"/>
          </a:p>
        </p:txBody>
      </p:sp>
      <p:sp>
        <p:nvSpPr>
          <p:cNvPr id="66" name="슬라이드 번호 개체 틀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40</a:t>
            </a:fld>
            <a:endParaRPr lang="en-US" altLang="ko-KR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2493963" y="4754563"/>
            <a:ext cx="441325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1728788" y="4740275"/>
            <a:ext cx="431800" cy="573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3763963" y="4767263"/>
            <a:ext cx="32226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1379538" y="5281613"/>
            <a:ext cx="673100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579563" y="54086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069975" y="4983163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628900" y="5281613"/>
            <a:ext cx="674688" cy="6207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2776538" y="5408613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61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289175" y="5021263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[9]</a:t>
            </a: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3432175" y="5281613"/>
            <a:ext cx="674688" cy="6207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3562350" y="540861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77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241675" y="4972050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[10]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2547938" y="3613150"/>
            <a:ext cx="554037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471863" y="3598863"/>
            <a:ext cx="646112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5403850" y="3667125"/>
            <a:ext cx="346075" cy="519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997575" y="3608388"/>
            <a:ext cx="523875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4225925" y="200818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356100" y="2133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59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922713" y="180657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2927350" y="3040063"/>
            <a:ext cx="674688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3036888" y="316547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48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586038" y="28209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5495925" y="3040063"/>
            <a:ext cx="6731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635625" y="316388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26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068888" y="287813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</a:p>
        </p:txBody>
      </p:sp>
      <p:sp>
        <p:nvSpPr>
          <p:cNvPr id="30749" name="Oval 29"/>
          <p:cNvSpPr>
            <a:spLocks noChangeArrowheads="1"/>
          </p:cNvSpPr>
          <p:nvPr/>
        </p:nvSpPr>
        <p:spPr bwMode="auto">
          <a:xfrm>
            <a:off x="2000250" y="4160838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2119313" y="4287838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1689100" y="38877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3886200" y="4160838"/>
            <a:ext cx="674688" cy="6207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4035425" y="42878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19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3487738" y="392747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</a:p>
        </p:txBody>
      </p:sp>
      <p:sp>
        <p:nvSpPr>
          <p:cNvPr id="30755" name="Oval 35"/>
          <p:cNvSpPr>
            <a:spLocks noChangeArrowheads="1"/>
          </p:cNvSpPr>
          <p:nvPr/>
        </p:nvSpPr>
        <p:spPr bwMode="auto">
          <a:xfrm>
            <a:off x="4995863" y="4162425"/>
            <a:ext cx="674687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167313" y="428942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4708525" y="3913188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</a:p>
        </p:txBody>
      </p:sp>
      <p:sp>
        <p:nvSpPr>
          <p:cNvPr id="30758" name="Oval 38"/>
          <p:cNvSpPr>
            <a:spLocks noChangeArrowheads="1"/>
          </p:cNvSpPr>
          <p:nvPr/>
        </p:nvSpPr>
        <p:spPr bwMode="auto">
          <a:xfrm>
            <a:off x="6297613" y="4162425"/>
            <a:ext cx="673100" cy="619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6521450" y="428783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857884" y="3913188"/>
            <a:ext cx="58577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3508375" y="2520950"/>
            <a:ext cx="798513" cy="612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4765675" y="2582863"/>
            <a:ext cx="8763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487363" y="6022975"/>
            <a:ext cx="802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Repeat the steps till there is a node left</a:t>
            </a: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7524750" y="1989138"/>
            <a:ext cx="8636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7524750" y="23495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>
            <a:off x="7524750" y="27320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>
            <a:off x="7524750" y="31162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68" name="Line 48"/>
          <p:cNvSpPr>
            <a:spLocks noChangeShapeType="1"/>
          </p:cNvSpPr>
          <p:nvPr/>
        </p:nvSpPr>
        <p:spPr bwMode="auto">
          <a:xfrm>
            <a:off x="7524750" y="35004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69" name="Line 49"/>
          <p:cNvSpPr>
            <a:spLocks noChangeShapeType="1"/>
          </p:cNvSpPr>
          <p:nvPr/>
        </p:nvSpPr>
        <p:spPr bwMode="auto">
          <a:xfrm>
            <a:off x="7524750" y="38846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>
            <a:off x="7524750" y="42687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71" name="Line 51"/>
          <p:cNvSpPr>
            <a:spLocks noChangeShapeType="1"/>
          </p:cNvSpPr>
          <p:nvPr/>
        </p:nvSpPr>
        <p:spPr bwMode="auto">
          <a:xfrm>
            <a:off x="7524750" y="46529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7524750" y="50371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73" name="Line 53"/>
          <p:cNvSpPr>
            <a:spLocks noChangeShapeType="1"/>
          </p:cNvSpPr>
          <p:nvPr/>
        </p:nvSpPr>
        <p:spPr bwMode="auto">
          <a:xfrm>
            <a:off x="7524750" y="5421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7740650" y="505618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7721600" y="23495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48</a:t>
            </a:r>
          </a:p>
        </p:txBody>
      </p:sp>
      <p:sp>
        <p:nvSpPr>
          <p:cNvPr id="30776" name="Text Box 56"/>
          <p:cNvSpPr txBox="1">
            <a:spLocks noChangeArrowheads="1"/>
          </p:cNvSpPr>
          <p:nvPr/>
        </p:nvSpPr>
        <p:spPr bwMode="auto">
          <a:xfrm>
            <a:off x="7740650" y="19891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59</a:t>
            </a:r>
          </a:p>
        </p:txBody>
      </p:sp>
      <p:sp>
        <p:nvSpPr>
          <p:cNvPr id="30777" name="Text Box 57"/>
          <p:cNvSpPr txBox="1">
            <a:spLocks noChangeArrowheads="1"/>
          </p:cNvSpPr>
          <p:nvPr/>
        </p:nvSpPr>
        <p:spPr bwMode="auto">
          <a:xfrm>
            <a:off x="7758113" y="314166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15</a:t>
            </a:r>
          </a:p>
        </p:txBody>
      </p:sp>
      <p:sp>
        <p:nvSpPr>
          <p:cNvPr id="30778" name="Text Box 58"/>
          <p:cNvSpPr txBox="1">
            <a:spLocks noChangeArrowheads="1"/>
          </p:cNvSpPr>
          <p:nvPr/>
        </p:nvSpPr>
        <p:spPr bwMode="auto">
          <a:xfrm>
            <a:off x="7740650" y="35004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19</a:t>
            </a:r>
          </a:p>
        </p:txBody>
      </p:sp>
      <p:sp>
        <p:nvSpPr>
          <p:cNvPr id="30779" name="Text Box 59"/>
          <p:cNvSpPr txBox="1">
            <a:spLocks noChangeArrowheads="1"/>
          </p:cNvSpPr>
          <p:nvPr/>
        </p:nvSpPr>
        <p:spPr bwMode="auto">
          <a:xfrm>
            <a:off x="7759700" y="393382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11</a:t>
            </a:r>
          </a:p>
        </p:txBody>
      </p: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7740650" y="27813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26</a:t>
            </a:r>
          </a:p>
        </p:txBody>
      </p:sp>
      <p:sp>
        <p:nvSpPr>
          <p:cNvPr id="30781" name="Text Box 61"/>
          <p:cNvSpPr txBox="1">
            <a:spLocks noChangeArrowheads="1"/>
          </p:cNvSpPr>
          <p:nvPr/>
        </p:nvSpPr>
        <p:spPr bwMode="auto">
          <a:xfrm>
            <a:off x="7810500" y="465296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7812088" y="42926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724775" y="544512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77</a:t>
            </a:r>
          </a:p>
        </p:txBody>
      </p:sp>
      <p:sp>
        <p:nvSpPr>
          <p:cNvPr id="67" name="Text Box 130"/>
          <p:cNvSpPr txBox="1">
            <a:spLocks noChangeArrowheads="1"/>
          </p:cNvSpPr>
          <p:nvPr/>
        </p:nvSpPr>
        <p:spPr bwMode="auto">
          <a:xfrm>
            <a:off x="7053384" y="191683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[1]</a:t>
            </a:r>
          </a:p>
        </p:txBody>
      </p:sp>
      <p:sp>
        <p:nvSpPr>
          <p:cNvPr id="68" name="Text Box 130"/>
          <p:cNvSpPr txBox="1">
            <a:spLocks noChangeArrowheads="1"/>
          </p:cNvSpPr>
          <p:nvPr/>
        </p:nvSpPr>
        <p:spPr bwMode="auto">
          <a:xfrm>
            <a:off x="7053384" y="23053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69" name="Text Box 130"/>
          <p:cNvSpPr txBox="1">
            <a:spLocks noChangeArrowheads="1"/>
          </p:cNvSpPr>
          <p:nvPr/>
        </p:nvSpPr>
        <p:spPr bwMode="auto">
          <a:xfrm>
            <a:off x="7053384" y="269386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[3]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70" name="Text Box 130"/>
          <p:cNvSpPr txBox="1">
            <a:spLocks noChangeArrowheads="1"/>
          </p:cNvSpPr>
          <p:nvPr/>
        </p:nvSpPr>
        <p:spPr bwMode="auto">
          <a:xfrm>
            <a:off x="7053384" y="308238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[4]</a:t>
            </a: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7053384" y="347090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[5]</a:t>
            </a:r>
          </a:p>
        </p:txBody>
      </p: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7053384" y="385942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[6]</a:t>
            </a:r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7053384" y="424794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[7]</a:t>
            </a:r>
          </a:p>
        </p:txBody>
      </p:sp>
      <p:sp>
        <p:nvSpPr>
          <p:cNvPr id="74" name="Text Box 130"/>
          <p:cNvSpPr txBox="1">
            <a:spLocks noChangeArrowheads="1"/>
          </p:cNvSpPr>
          <p:nvPr/>
        </p:nvSpPr>
        <p:spPr bwMode="auto">
          <a:xfrm>
            <a:off x="7053384" y="463645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[8]</a:t>
            </a:r>
          </a:p>
        </p:txBody>
      </p:sp>
      <p:sp>
        <p:nvSpPr>
          <p:cNvPr id="75" name="Text Box 130"/>
          <p:cNvSpPr txBox="1">
            <a:spLocks noChangeArrowheads="1"/>
          </p:cNvSpPr>
          <p:nvPr/>
        </p:nvSpPr>
        <p:spPr bwMode="auto">
          <a:xfrm>
            <a:off x="7053384" y="502497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[9]</a:t>
            </a:r>
          </a:p>
        </p:txBody>
      </p:sp>
      <p:sp>
        <p:nvSpPr>
          <p:cNvPr id="76" name="Text Box 130"/>
          <p:cNvSpPr txBox="1">
            <a:spLocks noChangeArrowheads="1"/>
          </p:cNvSpPr>
          <p:nvPr/>
        </p:nvSpPr>
        <p:spPr bwMode="auto">
          <a:xfrm>
            <a:off x="6926747" y="541349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Heap Sort (5)</a:t>
            </a:r>
            <a:endParaRPr lang="ko-KR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/>
              <a:t>Last step</a:t>
            </a:r>
          </a:p>
        </p:txBody>
      </p:sp>
      <p:sp>
        <p:nvSpPr>
          <p:cNvPr id="65" name="슬라이드 번호 개체 틀 6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179564" y="4144740"/>
            <a:ext cx="441325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1414389" y="4130452"/>
            <a:ext cx="4318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3449564" y="4157440"/>
            <a:ext cx="32226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1065139" y="4671790"/>
            <a:ext cx="673100" cy="6207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195314" y="479879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59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755576" y="4373340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314501" y="4671790"/>
            <a:ext cx="674688" cy="6207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462139" y="4798790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61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974776" y="4411440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[9]</a:t>
            </a: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117776" y="4671790"/>
            <a:ext cx="674688" cy="6207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3247951" y="479879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77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2927276" y="4362227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[10]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2233539" y="3003327"/>
            <a:ext cx="554037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157464" y="2989040"/>
            <a:ext cx="646112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5089451" y="3057302"/>
            <a:ext cx="346075" cy="519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5683176" y="2998565"/>
            <a:ext cx="523875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3911526" y="1398365"/>
            <a:ext cx="674688" cy="6207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4129014" y="152377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3608314" y="1196752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2612951" y="2430240"/>
            <a:ext cx="674688" cy="61595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2792339" y="255565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2271639" y="221116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5181526" y="2430240"/>
            <a:ext cx="673100" cy="61595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357739" y="25540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11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4754489" y="226831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1685851" y="3551015"/>
            <a:ext cx="673100" cy="6191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1804914" y="3678015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1</a:t>
            </a:r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1374701" y="327796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3571801" y="3551015"/>
            <a:ext cx="674688" cy="6207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3719439" y="3678015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19</a:t>
            </a: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3173339" y="3317652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</a:p>
        </p:txBody>
      </p:sp>
      <p:sp>
        <p:nvSpPr>
          <p:cNvPr id="50211" name="Oval 35"/>
          <p:cNvSpPr>
            <a:spLocks noChangeArrowheads="1"/>
          </p:cNvSpPr>
          <p:nvPr/>
        </p:nvSpPr>
        <p:spPr bwMode="auto">
          <a:xfrm>
            <a:off x="4681464" y="3552602"/>
            <a:ext cx="674687" cy="6191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4816401" y="3679602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26</a:t>
            </a: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4394126" y="3303365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</a:p>
        </p:txBody>
      </p:sp>
      <p:sp>
        <p:nvSpPr>
          <p:cNvPr id="50214" name="Oval 38"/>
          <p:cNvSpPr>
            <a:spLocks noChangeArrowheads="1"/>
          </p:cNvSpPr>
          <p:nvPr/>
        </p:nvSpPr>
        <p:spPr bwMode="auto">
          <a:xfrm>
            <a:off x="5983214" y="3552602"/>
            <a:ext cx="673100" cy="6191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6119739" y="367801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48</a:t>
            </a: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5543485" y="3303365"/>
            <a:ext cx="58577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 flipH="1">
            <a:off x="3193976" y="1911127"/>
            <a:ext cx="798513" cy="612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4451276" y="1973040"/>
            <a:ext cx="8763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9" name="Rectangle 43"/>
          <p:cNvSpPr>
            <a:spLocks noChangeArrowheads="1"/>
          </p:cNvSpPr>
          <p:nvPr/>
        </p:nvSpPr>
        <p:spPr bwMode="auto">
          <a:xfrm>
            <a:off x="7380808" y="1412776"/>
            <a:ext cx="8636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>
            <a:off x="7380808" y="17731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>
            <a:off x="7380808" y="215572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>
            <a:off x="7380808" y="253990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>
            <a:off x="7380808" y="292407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>
            <a:off x="7380808" y="330825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>
            <a:off x="7380808" y="369242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7380808" y="407660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>
            <a:off x="7380808" y="446077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>
            <a:off x="7380808" y="484495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7633221" y="447982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61</a:t>
            </a:r>
          </a:p>
        </p:txBody>
      </p:sp>
      <p:sp>
        <p:nvSpPr>
          <p:cNvPr id="50230" name="Text Box 54"/>
          <p:cNvSpPr txBox="1">
            <a:spLocks noChangeArrowheads="1"/>
          </p:cNvSpPr>
          <p:nvPr/>
        </p:nvSpPr>
        <p:spPr bwMode="auto">
          <a:xfrm>
            <a:off x="7759857" y="17731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7759857" y="141277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7633221" y="256530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50233" name="Text Box 57"/>
          <p:cNvSpPr txBox="1">
            <a:spLocks noChangeArrowheads="1"/>
          </p:cNvSpPr>
          <p:nvPr/>
        </p:nvSpPr>
        <p:spPr bwMode="auto">
          <a:xfrm>
            <a:off x="7633221" y="292407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19</a:t>
            </a:r>
          </a:p>
        </p:txBody>
      </p:sp>
      <p:sp>
        <p:nvSpPr>
          <p:cNvPr id="50234" name="Text Box 58"/>
          <p:cNvSpPr txBox="1">
            <a:spLocks noChangeArrowheads="1"/>
          </p:cNvSpPr>
          <p:nvPr/>
        </p:nvSpPr>
        <p:spPr bwMode="auto">
          <a:xfrm>
            <a:off x="7633221" y="335746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26</a:t>
            </a:r>
          </a:p>
        </p:txBody>
      </p: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7633221" y="22049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50236" name="Text Box 60"/>
          <p:cNvSpPr txBox="1">
            <a:spLocks noChangeArrowheads="1"/>
          </p:cNvSpPr>
          <p:nvPr/>
        </p:nvSpPr>
        <p:spPr bwMode="auto">
          <a:xfrm>
            <a:off x="7633221" y="407660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59</a:t>
            </a:r>
          </a:p>
        </p:txBody>
      </p:sp>
      <p:sp>
        <p:nvSpPr>
          <p:cNvPr id="50237" name="Text Box 61"/>
          <p:cNvSpPr txBox="1">
            <a:spLocks noChangeArrowheads="1"/>
          </p:cNvSpPr>
          <p:nvPr/>
        </p:nvSpPr>
        <p:spPr bwMode="auto">
          <a:xfrm>
            <a:off x="7633221" y="371623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48</a:t>
            </a:r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7633221" y="486876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77</a:t>
            </a:r>
          </a:p>
        </p:txBody>
      </p:sp>
      <p:sp>
        <p:nvSpPr>
          <p:cNvPr id="64" name="Text Box 130"/>
          <p:cNvSpPr txBox="1">
            <a:spLocks noChangeArrowheads="1"/>
          </p:cNvSpPr>
          <p:nvPr/>
        </p:nvSpPr>
        <p:spPr bwMode="auto">
          <a:xfrm>
            <a:off x="6853948" y="139319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[1]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5964" y="566124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Figure 7.8 in p.355~356</a:t>
            </a:r>
          </a:p>
        </p:txBody>
      </p:sp>
      <p:sp>
        <p:nvSpPr>
          <p:cNvPr id="67" name="Text Box 130"/>
          <p:cNvSpPr txBox="1">
            <a:spLocks noChangeArrowheads="1"/>
          </p:cNvSpPr>
          <p:nvPr/>
        </p:nvSpPr>
        <p:spPr bwMode="auto">
          <a:xfrm>
            <a:off x="6859373" y="172928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68" name="Text Box 130"/>
          <p:cNvSpPr txBox="1">
            <a:spLocks noChangeArrowheads="1"/>
          </p:cNvSpPr>
          <p:nvPr/>
        </p:nvSpPr>
        <p:spPr bwMode="auto">
          <a:xfrm>
            <a:off x="6859373" y="211780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[3]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69" name="Text Box 130"/>
          <p:cNvSpPr txBox="1">
            <a:spLocks noChangeArrowheads="1"/>
          </p:cNvSpPr>
          <p:nvPr/>
        </p:nvSpPr>
        <p:spPr bwMode="auto">
          <a:xfrm>
            <a:off x="6859373" y="250632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[4]</a:t>
            </a:r>
          </a:p>
        </p:txBody>
      </p:sp>
      <p:sp>
        <p:nvSpPr>
          <p:cNvPr id="70" name="Text Box 130"/>
          <p:cNvSpPr txBox="1">
            <a:spLocks noChangeArrowheads="1"/>
          </p:cNvSpPr>
          <p:nvPr/>
        </p:nvSpPr>
        <p:spPr bwMode="auto">
          <a:xfrm>
            <a:off x="6859373" y="289484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[5]</a:t>
            </a: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6859373" y="328335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[6]</a:t>
            </a:r>
          </a:p>
        </p:txBody>
      </p: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6859373" y="367187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[7]</a:t>
            </a:r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6859373" y="406039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[8]</a:t>
            </a:r>
          </a:p>
        </p:txBody>
      </p:sp>
      <p:sp>
        <p:nvSpPr>
          <p:cNvPr id="74" name="Text Box 130"/>
          <p:cNvSpPr txBox="1">
            <a:spLocks noChangeArrowheads="1"/>
          </p:cNvSpPr>
          <p:nvPr/>
        </p:nvSpPr>
        <p:spPr bwMode="auto">
          <a:xfrm>
            <a:off x="6859373" y="444891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[9]</a:t>
            </a:r>
          </a:p>
        </p:txBody>
      </p:sp>
      <p:sp>
        <p:nvSpPr>
          <p:cNvPr id="75" name="Text Box 130"/>
          <p:cNvSpPr txBox="1">
            <a:spLocks noChangeArrowheads="1"/>
          </p:cNvSpPr>
          <p:nvPr/>
        </p:nvSpPr>
        <p:spPr bwMode="auto">
          <a:xfrm>
            <a:off x="6732736" y="4837431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[10]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Records with Several Keys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Keys : </a:t>
                </a:r>
                <a:r>
                  <a:rPr lang="en-US" altLang="ko-KR" sz="2000" i="1" dirty="0">
                    <a:latin typeface="Times New Roman" pitchFamily="18" charset="0"/>
                  </a:rPr>
                  <a:t>K</a:t>
                </a:r>
                <a:r>
                  <a:rPr lang="en-US" altLang="ko-KR" sz="2000" baseline="30000" dirty="0">
                    <a:latin typeface="Times New Roman" pitchFamily="18" charset="0"/>
                  </a:rPr>
                  <a:t>1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>
                    <a:latin typeface="Times New Roman" pitchFamily="18" charset="0"/>
                  </a:rPr>
                  <a:t>K</a:t>
                </a:r>
                <a:r>
                  <a:rPr lang="en-US" altLang="ko-KR" sz="2000" baseline="30000" dirty="0">
                    <a:latin typeface="Times New Roman" pitchFamily="18" charset="0"/>
                  </a:rPr>
                  <a:t>2</a:t>
                </a:r>
                <a:r>
                  <a:rPr lang="en-US" altLang="ko-KR" sz="2000" dirty="0"/>
                  <a:t>, …, </a:t>
                </a:r>
                <a:r>
                  <a:rPr lang="en-US" altLang="ko-KR" sz="2000" i="1" dirty="0">
                    <a:latin typeface="Times New Roman" pitchFamily="18" charset="0"/>
                  </a:rPr>
                  <a:t>K</a:t>
                </a:r>
                <a:r>
                  <a:rPr lang="en-US" altLang="ko-KR" sz="2000" i="1" baseline="30000" dirty="0">
                    <a:latin typeface="Times New Roman" pitchFamily="18" charset="0"/>
                  </a:rPr>
                  <a:t>r</a:t>
                </a:r>
                <a:endParaRPr lang="en-US" altLang="ko-KR" sz="2000" baseline="30000" dirty="0">
                  <a:latin typeface="Times New Roman" pitchFamily="18" charset="0"/>
                </a:endParaRPr>
              </a:p>
              <a:p>
                <a:pPr lvl="1"/>
                <a:r>
                  <a:rPr lang="en-US" altLang="ko-KR" sz="1800" i="1" dirty="0">
                    <a:latin typeface="Times New Roman" pitchFamily="18" charset="0"/>
                  </a:rPr>
                  <a:t>K</a:t>
                </a:r>
                <a:r>
                  <a:rPr lang="en-US" altLang="ko-KR" sz="1800" baseline="30000" dirty="0">
                    <a:latin typeface="Times New Roman" pitchFamily="18" charset="0"/>
                  </a:rPr>
                  <a:t>1</a:t>
                </a:r>
                <a:r>
                  <a:rPr lang="en-US" altLang="ko-KR" sz="1800" dirty="0">
                    <a:latin typeface="Times New Roman" pitchFamily="18" charset="0"/>
                  </a:rPr>
                  <a:t> </a:t>
                </a:r>
                <a:r>
                  <a:rPr lang="en-US" altLang="ko-KR" sz="1800" dirty="0"/>
                  <a:t>: the most significant key</a:t>
                </a:r>
              </a:p>
              <a:p>
                <a:pPr lvl="1"/>
                <a:r>
                  <a:rPr lang="en-US" altLang="ko-KR" sz="1800" i="1" dirty="0">
                    <a:latin typeface="Times New Roman" pitchFamily="18" charset="0"/>
                  </a:rPr>
                  <a:t>K</a:t>
                </a:r>
                <a:r>
                  <a:rPr lang="en-US" altLang="ko-KR" sz="1800" i="1" baseline="30000" dirty="0">
                    <a:latin typeface="Times New Roman" pitchFamily="18" charset="0"/>
                  </a:rPr>
                  <a:t>r</a:t>
                </a:r>
                <a:r>
                  <a:rPr lang="en-US" altLang="ko-KR" sz="1800" dirty="0"/>
                  <a:t>: the least significant 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ko-KR" sz="18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altLang="ko-KR" sz="1800" dirty="0"/>
                  <a:t>key </a:t>
                </a:r>
                <a:r>
                  <a:rPr lang="en-US" altLang="ko-KR" sz="1800" i="1" dirty="0" err="1">
                    <a:latin typeface="Times New Roman" pitchFamily="18" charset="0"/>
                  </a:rPr>
                  <a:t>K</a:t>
                </a:r>
                <a:r>
                  <a:rPr lang="en-US" altLang="ko-KR" sz="1800" i="1" baseline="30000" dirty="0" err="1">
                    <a:latin typeface="Times New Roman" pitchFamily="18" charset="0"/>
                  </a:rPr>
                  <a:t>j</a:t>
                </a:r>
                <a:r>
                  <a:rPr lang="en-US" altLang="ko-KR" sz="1800" dirty="0"/>
                  <a:t> of record </a:t>
                </a:r>
                <a:r>
                  <a:rPr lang="en-US" altLang="ko-KR" sz="1800" i="1" dirty="0" err="1">
                    <a:latin typeface="Times New Roman" pitchFamily="18" charset="0"/>
                  </a:rPr>
                  <a:t>R</a:t>
                </a:r>
                <a:r>
                  <a:rPr lang="en-US" altLang="ko-KR" sz="1800" i="1" baseline="-25000" dirty="0" err="1">
                    <a:latin typeface="Times New Roman" pitchFamily="18" charset="0"/>
                  </a:rPr>
                  <a:t>i</a:t>
                </a:r>
                <a:endParaRPr lang="en-US" altLang="ko-KR" sz="1800" i="1" baseline="-25000" dirty="0">
                  <a:latin typeface="Times New Roman" pitchFamily="18" charset="0"/>
                </a:endParaRPr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i="1" dirty="0">
                    <a:latin typeface="Times New Roman" pitchFamily="18" charset="0"/>
                  </a:rPr>
                  <a:t>R</a:t>
                </a:r>
                <a:r>
                  <a:rPr lang="en-US" altLang="ko-KR" sz="2000" baseline="-25000" dirty="0">
                    <a:latin typeface="Times New Roman" pitchFamily="18" charset="0"/>
                  </a:rPr>
                  <a:t>1</a:t>
                </a:r>
                <a:r>
                  <a:rPr lang="en-US" altLang="ko-KR" sz="2000" dirty="0"/>
                  <a:t>,</a:t>
                </a:r>
                <a:r>
                  <a:rPr lang="en-US" altLang="ko-KR" sz="2000" i="1" dirty="0">
                    <a:latin typeface="Times New Roman" pitchFamily="18" charset="0"/>
                  </a:rPr>
                  <a:t> …</a:t>
                </a:r>
                <a:r>
                  <a:rPr lang="en-US" altLang="ko-KR" sz="2000" dirty="0"/>
                  <a:t>,</a:t>
                </a:r>
                <a:r>
                  <a:rPr lang="en-US" altLang="ko-KR" sz="2000" i="1" dirty="0">
                    <a:latin typeface="Times New Roman" pitchFamily="18" charset="0"/>
                  </a:rPr>
                  <a:t> </a:t>
                </a:r>
                <a:r>
                  <a:rPr lang="en-US" altLang="ko-KR" sz="2000" i="1" dirty="0" err="1">
                    <a:latin typeface="Times New Roman" pitchFamily="18" charset="0"/>
                  </a:rPr>
                  <a:t>R</a:t>
                </a:r>
                <a:r>
                  <a:rPr lang="en-US" altLang="ko-KR" sz="2000" i="1" baseline="-25000" dirty="0" err="1">
                    <a:latin typeface="Times New Roman" pitchFamily="18" charset="0"/>
                  </a:rPr>
                  <a:t>n</a:t>
                </a:r>
                <a:r>
                  <a:rPr lang="en-US" altLang="ko-KR" sz="2000" dirty="0"/>
                  <a:t> is sorted with respect to the keys </a:t>
                </a:r>
                <a:r>
                  <a:rPr lang="en-US" altLang="ko-KR" sz="2000" i="1" dirty="0">
                    <a:latin typeface="Times New Roman" pitchFamily="18" charset="0"/>
                  </a:rPr>
                  <a:t>K</a:t>
                </a:r>
                <a:r>
                  <a:rPr lang="en-US" altLang="ko-KR" sz="2000" baseline="30000" dirty="0">
                    <a:latin typeface="Times New Roman" pitchFamily="18" charset="0"/>
                  </a:rPr>
                  <a:t>1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>
                    <a:latin typeface="Times New Roman" pitchFamily="18" charset="0"/>
                  </a:rPr>
                  <a:t>K</a:t>
                </a:r>
                <a:r>
                  <a:rPr lang="en-US" altLang="ko-KR" sz="2000" baseline="30000" dirty="0">
                    <a:latin typeface="Times New Roman" pitchFamily="18" charset="0"/>
                  </a:rPr>
                  <a:t>2</a:t>
                </a:r>
                <a:r>
                  <a:rPr lang="en-US" altLang="ko-KR" sz="2000" dirty="0"/>
                  <a:t>, …, </a:t>
                </a:r>
                <a:r>
                  <a:rPr lang="en-US" altLang="ko-KR" sz="2000" i="1" dirty="0">
                    <a:latin typeface="Times New Roman" pitchFamily="18" charset="0"/>
                  </a:rPr>
                  <a:t>K</a:t>
                </a:r>
                <a:r>
                  <a:rPr lang="en-US" altLang="ko-KR" sz="2000" i="1" baseline="30000" dirty="0">
                    <a:latin typeface="Times New Roman" pitchFamily="18" charset="0"/>
                  </a:rPr>
                  <a:t>r</a:t>
                </a: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iff</a:t>
                </a:r>
                <a:r>
                  <a:rPr lang="en-US" altLang="ko-KR" sz="2000" dirty="0"/>
                  <a:t> for every pair of records </a:t>
                </a:r>
                <a:r>
                  <a:rPr lang="en-US" altLang="ko-KR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2000" dirty="0"/>
                  <a:t> and 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000" dirty="0"/>
                  <a:t>&lt; 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ko-KR" sz="2000" dirty="0"/>
                  <a:t> and </a:t>
                </a:r>
              </a:p>
              <a:p>
                <a:r>
                  <a:rPr lang="en-US" altLang="ko-KR" sz="2000" dirty="0"/>
                  <a:t>    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sub/>
                      <m:sup/>
                    </m:sSubSup>
                  </m:oMath>
                </a14:m>
                <a:r>
                  <a:rPr lang="en-US" altLang="ko-KR" sz="20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  <m:sub/>
                      <m:sup/>
                    </m:sSubSup>
                  </m:oMath>
                </a14:m>
                <a:r>
                  <a:rPr lang="en-US" altLang="ko-KR" sz="2000" dirty="0"/>
                  <a:t>) </a:t>
                </a:r>
                <a:r>
                  <a:rPr lang="en-US" altLang="ko-KR" sz="2000" dirty="0">
                    <a:sym typeface="Symbol" pitchFamily="18" charset="2"/>
                  </a:rPr>
                  <a:t></a:t>
                </a:r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sub/>
                      <m:sup/>
                    </m:sSubSup>
                  </m:oMath>
                </a14:m>
                <a:r>
                  <a:rPr lang="en-US" altLang="ko-KR" sz="2000" dirty="0"/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  <m:sub/>
                      <m:sup/>
                    </m:sSubSup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/>
                <a:r>
                  <a:rPr lang="en-US" altLang="ko-KR" sz="2000" i="1" dirty="0">
                    <a:latin typeface="Times New Roman" pitchFamily="18" charset="0"/>
                  </a:rPr>
                  <a:t>r</a:t>
                </a:r>
                <a:r>
                  <a:rPr lang="en-US" altLang="ko-KR" sz="2000" dirty="0"/>
                  <a:t>-tuple (</a:t>
                </a:r>
                <a:r>
                  <a:rPr lang="en-US" altLang="ko-KR" sz="2000" i="1" dirty="0">
                    <a:latin typeface="Times New Roman" pitchFamily="18" charset="0"/>
                  </a:rPr>
                  <a:t>x</a:t>
                </a:r>
                <a:r>
                  <a:rPr lang="en-US" altLang="ko-KR" sz="2000" baseline="-25000" dirty="0">
                    <a:latin typeface="Times New Roman" pitchFamily="18" charset="0"/>
                  </a:rPr>
                  <a:t>1</a:t>
                </a:r>
                <a:r>
                  <a:rPr lang="en-US" altLang="ko-KR" sz="2000" dirty="0"/>
                  <a:t>, …, </a:t>
                </a:r>
                <a:r>
                  <a:rPr lang="en-US" altLang="ko-KR" sz="2000" i="1" dirty="0" err="1">
                    <a:latin typeface="Times New Roman" pitchFamily="18" charset="0"/>
                  </a:rPr>
                  <a:t>x</a:t>
                </a:r>
                <a:r>
                  <a:rPr lang="en-US" altLang="ko-KR" sz="2000" i="1" baseline="-25000" dirty="0" err="1">
                    <a:latin typeface="Times New Roman" pitchFamily="18" charset="0"/>
                  </a:rPr>
                  <a:t>r</a:t>
                </a:r>
                <a:r>
                  <a:rPr lang="en-US" altLang="ko-KR" sz="2000" dirty="0"/>
                  <a:t>) is less than or equal to the </a:t>
                </a:r>
              </a:p>
              <a:p>
                <a:pPr>
                  <a:buFontTx/>
                  <a:buNone/>
                </a:pPr>
                <a:r>
                  <a:rPr lang="en-US" altLang="ko-KR" sz="2000" i="1" dirty="0">
                    <a:latin typeface="Times New Roman" pitchFamily="18" charset="0"/>
                  </a:rPr>
                  <a:t>      r</a:t>
                </a:r>
                <a:r>
                  <a:rPr lang="en-US" altLang="ko-KR" sz="2000" dirty="0"/>
                  <a:t>-tuple (</a:t>
                </a:r>
                <a:r>
                  <a:rPr lang="en-US" altLang="ko-KR" sz="2000" i="1" dirty="0">
                    <a:latin typeface="Times New Roman" pitchFamily="18" charset="0"/>
                  </a:rPr>
                  <a:t>y</a:t>
                </a:r>
                <a:r>
                  <a:rPr lang="en-US" altLang="ko-KR" sz="2000" baseline="-25000" dirty="0">
                    <a:latin typeface="Times New Roman" pitchFamily="18" charset="0"/>
                  </a:rPr>
                  <a:t>1</a:t>
                </a:r>
                <a:r>
                  <a:rPr lang="en-US" altLang="ko-KR" sz="2000" dirty="0"/>
                  <a:t>, …, </a:t>
                </a:r>
                <a:r>
                  <a:rPr lang="en-US" altLang="ko-KR" sz="2000" i="1" dirty="0" err="1">
                    <a:latin typeface="Times New Roman" pitchFamily="18" charset="0"/>
                  </a:rPr>
                  <a:t>y</a:t>
                </a:r>
                <a:r>
                  <a:rPr lang="en-US" altLang="ko-KR" sz="2000" i="1" baseline="-25000" dirty="0" err="1">
                    <a:latin typeface="Times New Roman" pitchFamily="18" charset="0"/>
                  </a:rPr>
                  <a:t>r</a:t>
                </a:r>
                <a:r>
                  <a:rPr lang="en-US" altLang="ko-KR" sz="2000" dirty="0"/>
                  <a:t>) </a:t>
                </a:r>
                <a:r>
                  <a:rPr lang="en-US" altLang="ko-KR" sz="2000" dirty="0" err="1"/>
                  <a:t>iff</a:t>
                </a:r>
                <a:r>
                  <a:rPr lang="en-US" altLang="ko-KR" sz="2000" dirty="0"/>
                  <a:t> </a:t>
                </a:r>
              </a:p>
              <a:p>
                <a:pPr>
                  <a:buFontTx/>
                  <a:buNone/>
                </a:pPr>
                <a:r>
                  <a:rPr lang="en-US" altLang="ko-KR" sz="2000" dirty="0"/>
                  <a:t>   either </a:t>
                </a:r>
                <a:r>
                  <a:rPr lang="en-US" altLang="ko-KR" sz="2000" i="1" dirty="0">
                    <a:latin typeface="Times New Roman" pitchFamily="18" charset="0"/>
                  </a:rPr>
                  <a:t>x</a:t>
                </a:r>
                <a:r>
                  <a:rPr lang="en-US" altLang="ko-KR" sz="2000" i="1" baseline="-25000" dirty="0">
                    <a:latin typeface="Times New Roman" pitchFamily="18" charset="0"/>
                  </a:rPr>
                  <a:t>i</a:t>
                </a:r>
                <a:r>
                  <a:rPr lang="en-US" altLang="ko-KR" sz="2000" i="1" dirty="0">
                    <a:latin typeface="Times New Roman" pitchFamily="18" charset="0"/>
                  </a:rPr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i="1" dirty="0" err="1">
                    <a:latin typeface="Times New Roman" pitchFamily="18" charset="0"/>
                  </a:rPr>
                  <a:t>y</a:t>
                </a:r>
                <a:r>
                  <a:rPr lang="en-US" altLang="ko-KR" sz="2000" i="1" baseline="-25000" dirty="0" err="1">
                    <a:latin typeface="Times New Roman" pitchFamily="18" charset="0"/>
                  </a:rPr>
                  <a:t>i</a:t>
                </a:r>
                <a:r>
                  <a:rPr lang="en-US" altLang="ko-KR" sz="2000" dirty="0"/>
                  <a:t>, 0 </a:t>
                </a:r>
                <a:r>
                  <a:rPr lang="en-US" altLang="ko-KR" sz="2000" dirty="0">
                    <a:sym typeface="Symbol" pitchFamily="18" charset="2"/>
                  </a:rPr>
                  <a:t></a:t>
                </a:r>
                <a:r>
                  <a:rPr lang="en-US" altLang="ko-KR" sz="2000" dirty="0"/>
                  <a:t> </a:t>
                </a:r>
                <a:r>
                  <a:rPr lang="en-US" altLang="ko-KR" sz="2000" i="1" dirty="0" err="1">
                    <a:latin typeface="Times New Roman" pitchFamily="18" charset="0"/>
                  </a:rPr>
                  <a:t>i</a:t>
                </a:r>
                <a:r>
                  <a:rPr lang="en-US" altLang="ko-KR" sz="2000" i="1" dirty="0">
                    <a:latin typeface="Times New Roman" pitchFamily="18" charset="0"/>
                  </a:rPr>
                  <a:t> </a:t>
                </a:r>
                <a:r>
                  <a:rPr lang="en-US" altLang="ko-KR" sz="2000" dirty="0">
                    <a:sym typeface="Symbol" pitchFamily="18" charset="2"/>
                  </a:rPr>
                  <a:t></a:t>
                </a:r>
                <a:r>
                  <a:rPr lang="en-US" altLang="ko-KR" sz="2000" dirty="0"/>
                  <a:t> </a:t>
                </a:r>
                <a:r>
                  <a:rPr lang="en-US" altLang="ko-KR" sz="2000" i="1" dirty="0">
                    <a:latin typeface="Times New Roman" pitchFamily="18" charset="0"/>
                  </a:rPr>
                  <a:t>j</a:t>
                </a:r>
                <a:r>
                  <a:rPr lang="en-US" altLang="ko-KR" sz="2000" dirty="0"/>
                  <a:t> and </a:t>
                </a:r>
                <a:r>
                  <a:rPr lang="en-US" altLang="ko-KR" sz="2000" i="1" dirty="0">
                    <a:latin typeface="Times New Roman" pitchFamily="18" charset="0"/>
                  </a:rPr>
                  <a:t>x</a:t>
                </a:r>
                <a:r>
                  <a:rPr lang="en-US" altLang="ko-KR" sz="2000" i="1" baseline="-25000" dirty="0">
                    <a:latin typeface="Times New Roman" pitchFamily="18" charset="0"/>
                  </a:rPr>
                  <a:t>j+</a:t>
                </a:r>
                <a:r>
                  <a:rPr lang="en-US" altLang="ko-KR" sz="2000" baseline="-25000" dirty="0">
                    <a:latin typeface="Times New Roman" pitchFamily="18" charset="0"/>
                  </a:rPr>
                  <a:t>1</a:t>
                </a:r>
                <a:r>
                  <a:rPr lang="en-US" altLang="ko-KR" sz="2000" dirty="0">
                    <a:latin typeface="Times New Roman" pitchFamily="18" charset="0"/>
                  </a:rPr>
                  <a:t>&lt;</a:t>
                </a:r>
                <a:r>
                  <a:rPr lang="en-US" altLang="ko-KR" sz="2000" i="1" dirty="0">
                    <a:latin typeface="Times New Roman" pitchFamily="18" charset="0"/>
                  </a:rPr>
                  <a:t>y</a:t>
                </a:r>
                <a:r>
                  <a:rPr lang="en-US" altLang="ko-KR" sz="2000" i="1" baseline="-25000" dirty="0">
                    <a:latin typeface="Times New Roman" pitchFamily="18" charset="0"/>
                  </a:rPr>
                  <a:t>j+</a:t>
                </a:r>
                <a:r>
                  <a:rPr lang="en-US" altLang="ko-KR" sz="2000" baseline="-25000" dirty="0">
                    <a:latin typeface="Times New Roman" pitchFamily="18" charset="0"/>
                  </a:rPr>
                  <a:t>1</a:t>
                </a:r>
                <a:r>
                  <a:rPr lang="en-US" altLang="ko-KR" sz="2000" dirty="0"/>
                  <a:t> for some </a:t>
                </a:r>
                <a:r>
                  <a:rPr lang="en-US" altLang="ko-KR" sz="2000" i="1" dirty="0">
                    <a:latin typeface="Times New Roman" pitchFamily="18" charset="0"/>
                  </a:rPr>
                  <a:t>j </a:t>
                </a:r>
                <a:r>
                  <a:rPr lang="en-US" altLang="ko-KR" sz="2000" dirty="0">
                    <a:latin typeface="Times New Roman" pitchFamily="18" charset="0"/>
                  </a:rPr>
                  <a:t>&lt;</a:t>
                </a:r>
                <a:r>
                  <a:rPr lang="en-US" altLang="ko-KR" sz="2000" i="1" dirty="0">
                    <a:latin typeface="Times New Roman" pitchFamily="18" charset="0"/>
                  </a:rPr>
                  <a:t>r</a:t>
                </a:r>
                <a:r>
                  <a:rPr lang="en-US" altLang="ko-KR" sz="2000" dirty="0"/>
                  <a:t> </a:t>
                </a:r>
              </a:p>
              <a:p>
                <a:pPr>
                  <a:buFontTx/>
                  <a:buNone/>
                </a:pPr>
                <a:r>
                  <a:rPr lang="en-US" altLang="ko-KR" sz="2000" dirty="0"/>
                  <a:t>   or </a:t>
                </a:r>
                <a:r>
                  <a:rPr lang="en-US" altLang="ko-KR" sz="2000" i="1" dirty="0">
                    <a:latin typeface="Times New Roman" pitchFamily="18" charset="0"/>
                  </a:rPr>
                  <a:t>x</a:t>
                </a:r>
                <a:r>
                  <a:rPr lang="en-US" altLang="ko-KR" sz="2000" i="1" baseline="-25000" dirty="0">
                    <a:latin typeface="Times New Roman" pitchFamily="18" charset="0"/>
                  </a:rPr>
                  <a:t>i</a:t>
                </a:r>
                <a:r>
                  <a:rPr lang="en-US" altLang="ko-KR" sz="2000" dirty="0"/>
                  <a:t> = </a:t>
                </a:r>
                <a:r>
                  <a:rPr lang="en-US" altLang="ko-KR" sz="2000" i="1" dirty="0" err="1">
                    <a:latin typeface="Times New Roman" pitchFamily="18" charset="0"/>
                  </a:rPr>
                  <a:t>y</a:t>
                </a:r>
                <a:r>
                  <a:rPr lang="en-US" altLang="ko-KR" sz="2000" i="1" baseline="-25000" dirty="0" err="1">
                    <a:latin typeface="Times New Roman" pitchFamily="18" charset="0"/>
                  </a:rPr>
                  <a:t>i</a:t>
                </a:r>
                <a:r>
                  <a:rPr lang="en-US" altLang="ko-KR" sz="2000" dirty="0"/>
                  <a:t>, 0 </a:t>
                </a:r>
                <a:r>
                  <a:rPr lang="en-US" altLang="ko-KR" sz="2000" dirty="0">
                    <a:sym typeface="Symbol" pitchFamily="18" charset="2"/>
                  </a:rPr>
                  <a:t></a:t>
                </a:r>
                <a:r>
                  <a:rPr lang="en-US" altLang="ko-KR" sz="2000" dirty="0"/>
                  <a:t> </a:t>
                </a:r>
                <a:r>
                  <a:rPr lang="en-US" altLang="ko-KR" sz="2000" i="1" dirty="0" err="1">
                    <a:latin typeface="Times New Roman" pitchFamily="18" charset="0"/>
                  </a:rPr>
                  <a:t>i</a:t>
                </a:r>
                <a:r>
                  <a:rPr lang="en-US" altLang="ko-KR" sz="2000" dirty="0">
                    <a:latin typeface="Times New Roman" pitchFamily="18" charset="0"/>
                  </a:rPr>
                  <a:t> </a:t>
                </a:r>
                <a:r>
                  <a:rPr lang="en-US" altLang="ko-KR" sz="2000" dirty="0">
                    <a:sym typeface="Symbol" pitchFamily="18" charset="2"/>
                  </a:rPr>
                  <a:t></a:t>
                </a:r>
                <a:r>
                  <a:rPr lang="en-US" altLang="ko-KR" sz="2000" i="1" dirty="0">
                    <a:latin typeface="Times New Roman" pitchFamily="18" charset="0"/>
                  </a:rPr>
                  <a:t> r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42</a:t>
            </a:fld>
            <a:endParaRPr lang="en-US" altLang="ko-K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Records with Several Keys (2)</a:t>
            </a:r>
            <a:endParaRPr lang="en-US" altLang="zh-TW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3981147"/>
            <a:ext cx="8026400" cy="2400181"/>
          </a:xfrm>
        </p:spPr>
        <p:txBody>
          <a:bodyPr/>
          <a:lstStyle/>
          <a:p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(1)	 MSD sort first, e.g., bin sort, four bins </a:t>
            </a:r>
            <a:r>
              <a:rPr lang="en-US" altLang="zh-TW" dirty="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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</a:t>
            </a:r>
            <a:r>
              <a:rPr lang="en-US" altLang="zh-TW" dirty="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</a:t>
            </a:r>
            <a:r>
              <a:rPr lang="en-US" altLang="zh-TW" dirty="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 </a:t>
            </a:r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 </a:t>
            </a:r>
          </a:p>
          <a:p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    LSD sort second, e.g., insertion sort</a:t>
            </a:r>
          </a:p>
          <a:p>
            <a:endParaRPr lang="en-US" altLang="zh-TW" sz="1600" dirty="0">
              <a:solidFill>
                <a:schemeClr val="tx1"/>
              </a:solidFill>
              <a:ea typeface="PMingLiU" pitchFamily="18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(2) LSD sort first, e.g., bin sort, 13 bins</a:t>
            </a:r>
          </a:p>
          <a:p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        	2, 3, 4, …, 10, J, Q, K, A</a:t>
            </a:r>
          </a:p>
          <a:p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    MSD sort, e.g., bin sort four bins </a:t>
            </a:r>
            <a:r>
              <a:rPr lang="en-US" altLang="zh-TW" dirty="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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</a:t>
            </a:r>
            <a:r>
              <a:rPr lang="en-US" altLang="zh-TW" dirty="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</a:t>
            </a:r>
            <a:r>
              <a:rPr lang="en-US" altLang="zh-TW" dirty="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 </a:t>
            </a:r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 </a:t>
            </a:r>
          </a:p>
          <a:p>
            <a:endParaRPr lang="en-US" sz="1600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2EB3E1-6C3F-48FD-9D58-A13ED5B3EB8F}" type="slidenum">
              <a:rPr lang="en-US" altLang="zh-TW" smtClean="0"/>
              <a:pPr/>
              <a:t>43</a:t>
            </a:fld>
            <a:endParaRPr lang="en-US" altLang="zh-TW"/>
          </a:p>
        </p:txBody>
      </p:sp>
      <p:pic>
        <p:nvPicPr>
          <p:cNvPr id="31748" name="Picture 4" descr="C:\WINDOWS\TEMP\twu63A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44908" b="2257"/>
          <a:stretch>
            <a:fillRect/>
          </a:stretch>
        </p:blipFill>
        <p:spPr bwMode="auto">
          <a:xfrm>
            <a:off x="1259632" y="1052736"/>
            <a:ext cx="67818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979712" y="3132837"/>
            <a:ext cx="550343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  <a:latin typeface="Consolas" pitchFamily="49" charset="0"/>
                <a:ea typeface="PMingLiU" pitchFamily="18" charset="-120"/>
                <a:cs typeface="Consolas" pitchFamily="49" charset="0"/>
              </a:rPr>
              <a:t>Suits:</a:t>
            </a:r>
            <a:r>
              <a:rPr lang="en-US" altLang="zh-TW" dirty="0">
                <a:latin typeface="Consolas" pitchFamily="49" charset="0"/>
                <a:ea typeface="PMingLiU" pitchFamily="18" charset="-120"/>
                <a:cs typeface="Consolas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Consolas" pitchFamily="49" charset="0"/>
                <a:ea typeface="PMingLiU" pitchFamily="18" charset="-120"/>
                <a:cs typeface="Consolas" pitchFamily="49" charset="0"/>
                <a:sym typeface="Symbol" pitchFamily="18" charset="2"/>
              </a:rPr>
              <a:t> &lt; </a:t>
            </a:r>
            <a:r>
              <a:rPr lang="en-US" altLang="zh-TW" sz="2800" dirty="0">
                <a:latin typeface="Consolas" pitchFamily="49" charset="0"/>
                <a:ea typeface="PMingLiU" pitchFamily="18" charset="-120"/>
                <a:cs typeface="Consolas" pitchFamily="49" charset="0"/>
                <a:sym typeface="Symbol" pitchFamily="18" charset="2"/>
              </a:rPr>
              <a:t></a:t>
            </a:r>
            <a:r>
              <a:rPr lang="en-US" altLang="zh-TW" sz="2800" dirty="0">
                <a:solidFill>
                  <a:schemeClr val="tx1"/>
                </a:solidFill>
                <a:latin typeface="Consolas" pitchFamily="49" charset="0"/>
                <a:ea typeface="PMingLiU" pitchFamily="18" charset="-120"/>
                <a:cs typeface="Consolas" pitchFamily="49" charset="0"/>
                <a:sym typeface="Symbol" pitchFamily="18" charset="2"/>
              </a:rPr>
              <a:t> &lt; </a:t>
            </a:r>
            <a:r>
              <a:rPr lang="en-US" altLang="zh-TW" sz="2800" dirty="0">
                <a:latin typeface="Consolas" pitchFamily="49" charset="0"/>
                <a:ea typeface="PMingLiU" pitchFamily="18" charset="-120"/>
                <a:cs typeface="Consolas" pitchFamily="49" charset="0"/>
                <a:sym typeface="Symbol" pitchFamily="18" charset="2"/>
              </a:rPr>
              <a:t></a:t>
            </a:r>
            <a:r>
              <a:rPr lang="en-US" altLang="zh-TW" sz="2800" dirty="0">
                <a:solidFill>
                  <a:schemeClr val="tx1"/>
                </a:solidFill>
                <a:latin typeface="Consolas" pitchFamily="49" charset="0"/>
                <a:ea typeface="PMingLiU" pitchFamily="18" charset="-120"/>
                <a:cs typeface="Consolas" pitchFamily="49" charset="0"/>
                <a:sym typeface="Symbol" pitchFamily="18" charset="2"/>
              </a:rPr>
              <a:t> &lt; 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Consolas" pitchFamily="49" charset="0"/>
                <a:ea typeface="PMingLiU" pitchFamily="18" charset="-120"/>
                <a:cs typeface="Consolas" pitchFamily="49" charset="0"/>
                <a:sym typeface="Symbol" pitchFamily="18" charset="2"/>
              </a:rPr>
              <a:t>Face values: 2 &lt; 3 &lt; 4 &lt; … &lt; J &lt; Q &lt; K &lt; A</a:t>
            </a:r>
            <a:endParaRPr lang="en-US" altLang="zh-TW" dirty="0">
              <a:latin typeface="Consolas" pitchFamily="49" charset="0"/>
              <a:ea typeface="PMingLiU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0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Records with Several Keys (3)</a:t>
            </a:r>
            <a:endParaRPr lang="ko-KR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MSD (Most Significant Digit) sort</a:t>
            </a:r>
          </a:p>
          <a:p>
            <a:pPr lvl="1"/>
            <a:r>
              <a:rPr lang="en-US" altLang="ko-KR" sz="1800" dirty="0"/>
              <a:t>Begin by sorting on the most significant key K</a:t>
            </a:r>
            <a:r>
              <a:rPr lang="en-US" altLang="ko-KR" sz="1800" baseline="30000" dirty="0"/>
              <a:t>1</a:t>
            </a:r>
            <a:r>
              <a:rPr lang="en-US" altLang="ko-KR" sz="1800" dirty="0"/>
              <a:t>	</a:t>
            </a:r>
          </a:p>
          <a:p>
            <a:pPr lvl="1"/>
            <a:r>
              <a:rPr lang="en-US" altLang="ko-KR" sz="1800" dirty="0"/>
              <a:t>Each of these piles is independently sorted on K</a:t>
            </a:r>
            <a:r>
              <a:rPr lang="en-US" altLang="ko-KR" sz="1800" baseline="30000" dirty="0"/>
              <a:t>2</a:t>
            </a:r>
          </a:p>
          <a:p>
            <a:pPr lvl="1"/>
            <a:r>
              <a:rPr lang="en-US" altLang="ko-KR" sz="1800" dirty="0"/>
              <a:t>We need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/>
              <a:t> bins (</a:t>
            </a:r>
            <a:r>
              <a:rPr lang="en-US" altLang="ko-KR" sz="1800" i="1" dirty="0"/>
              <a:t>r</a:t>
            </a:r>
            <a:r>
              <a:rPr lang="en-US" altLang="ko-KR" sz="1800" dirty="0"/>
              <a:t> is the number of possible key values)</a:t>
            </a:r>
          </a:p>
          <a:p>
            <a:r>
              <a:rPr lang="en-US" altLang="ko-KR" sz="2000" dirty="0"/>
              <a:t>LSD (Least Significant Digit) sort</a:t>
            </a:r>
          </a:p>
          <a:p>
            <a:pPr lvl="1"/>
            <a:r>
              <a:rPr lang="en-US" altLang="ko-KR" sz="1800" dirty="0"/>
              <a:t>LSD sort typically has less overhead than an MSD sort</a:t>
            </a:r>
          </a:p>
          <a:p>
            <a:pPr lvl="1"/>
            <a:r>
              <a:rPr lang="en-US" altLang="ko-KR" sz="1800" dirty="0"/>
              <a:t>Repeat the following 3 steps</a:t>
            </a:r>
          </a:p>
          <a:p>
            <a:pPr lvl="2"/>
            <a:r>
              <a:rPr lang="en-US" altLang="ko-KR" dirty="0"/>
              <a:t>Comparison (least-significant digit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most-significant digit)</a:t>
            </a:r>
          </a:p>
          <a:p>
            <a:pPr lvl="2"/>
            <a:r>
              <a:rPr lang="en-US" altLang="ko-KR" dirty="0"/>
              <a:t>Distribution </a:t>
            </a:r>
          </a:p>
          <a:p>
            <a:pPr lvl="2"/>
            <a:r>
              <a:rPr lang="en-US" altLang="ko-KR" dirty="0"/>
              <a:t>Merge</a:t>
            </a:r>
          </a:p>
          <a:p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44</a:t>
            </a:fld>
            <a:endParaRPr lang="en-US" altLang="ko-K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MSD Sort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81088"/>
            <a:ext cx="8026400" cy="5476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/>
              <a:t>Input sequence: 746 515 246 214 324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45</a:t>
            </a:fld>
            <a:endParaRPr lang="en-US" altLang="ko-KR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27088" y="1587500"/>
            <a:ext cx="7316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(7, 4, 6)  (5, 1, 5) (2, 4, 6) (2, 1, 4) (3, 2, 4)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809624" y="2101850"/>
            <a:ext cx="7905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4, 6)  (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1, 4) (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, 2, 4) (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, 1, 5) (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7</a:t>
            </a:r>
            <a:r>
              <a:rPr lang="en-US" altLang="ko-KR" sz="2000" dirty="0">
                <a:latin typeface="Consolas" pitchFamily="49" charset="0"/>
              </a:rPr>
              <a:t>, 4, 6)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809625" y="2640198"/>
            <a:ext cx="2970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</a:t>
            </a:r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4)  (2, </a:t>
            </a:r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382722" y="3125787"/>
            <a:ext cx="8026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</a:rPr>
              <a:t>Output sequence: 214 246 324 515 746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12391" y="2640198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(7, </a:t>
            </a:r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68906" y="2640198"/>
            <a:ext cx="1595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(3, </a:t>
            </a:r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4) </a:t>
            </a:r>
            <a:endParaRPr 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5123520" y="2640198"/>
            <a:ext cx="1595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(5, </a:t>
            </a:r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5)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3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  <p:bldP spid="9" grpId="0"/>
      <p:bldP spid="9" grpId="1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LSD Sort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dirty="0"/>
              <a:t>Input sequence: 746 515 246 214 324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46</a:t>
            </a:fld>
            <a:endParaRPr lang="en-US" altLang="ko-KR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27088" y="1124744"/>
            <a:ext cx="7316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(7, 4, 6)  (5, 1, 5) (2, 4, 6) (2, 1, 4) (3, 2, 4)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809624" y="1563886"/>
            <a:ext cx="7905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 (3, 2,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(5,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) (7,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 (2,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97705" y="2003028"/>
            <a:ext cx="75485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4)  (5,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5) (3,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4) (7,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 (2,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809624" y="2442170"/>
            <a:ext cx="7477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1, 4)  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4, 6) 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, 2, 4) 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, 1, 5) 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7</a:t>
            </a:r>
            <a:r>
              <a:rPr lang="en-US" altLang="ko-KR" sz="2000" dirty="0">
                <a:latin typeface="Consolas" pitchFamily="49" charset="0"/>
              </a:rPr>
              <a:t>, 4, 6)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395288" y="2881312"/>
            <a:ext cx="8026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</a:rPr>
              <a:t>Output sequence: 214 246 324 515 746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  <p:bldP spid="55303" grpId="0"/>
      <p:bldP spid="553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LSD Sort - Detail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81088"/>
            <a:ext cx="8026400" cy="5476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/>
              <a:t>Input sequence: 746 515 246 214 324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47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5029886" y="1628800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(2, 1,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6464286" y="1628800"/>
            <a:ext cx="1595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(3, 2,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34690" y="1628800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(5, 1,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)</a:t>
            </a:r>
            <a:endParaRPr 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777191" y="1628800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(7, 4,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671366" y="1628800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36229" y="2050583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(7, 4,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775652" y="2050583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(5, 1,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)</a:t>
            </a:r>
            <a:endParaRPr 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3671366" y="2072256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72905" y="2438367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(7, 4,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2234690" y="2438367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(5, 1,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)</a:t>
            </a:r>
            <a:endParaRPr 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5050470" y="2438367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5068" y="2438367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(2, 1,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5052009" y="2870953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(7, 4,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23" name="직사각형 22"/>
          <p:cNvSpPr/>
          <p:nvPr/>
        </p:nvSpPr>
        <p:spPr>
          <a:xfrm>
            <a:off x="3671366" y="2870953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(5, 1,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)</a:t>
            </a:r>
            <a:endParaRPr 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6534819" y="2870953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(2, 4,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42876" y="2870953"/>
            <a:ext cx="1437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(3, 2,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55068" y="2870953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(2, 1, 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</a:t>
            </a:r>
            <a:endParaRPr 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5052517" y="3244914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(7,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 </a:t>
            </a:r>
            <a:endParaRPr lang="en-US" sz="2000" dirty="0"/>
          </a:p>
        </p:txBody>
      </p:sp>
      <p:sp>
        <p:nvSpPr>
          <p:cNvPr id="28" name="직사각형 27"/>
          <p:cNvSpPr/>
          <p:nvPr/>
        </p:nvSpPr>
        <p:spPr>
          <a:xfrm>
            <a:off x="3671366" y="324491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(5,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5)</a:t>
            </a:r>
            <a:endParaRPr lang="en-US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6535327" y="324491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43646" y="3244914"/>
            <a:ext cx="1436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(3,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4) </a:t>
            </a:r>
            <a:endParaRPr lang="en-US" sz="2000" dirty="0"/>
          </a:p>
        </p:txBody>
      </p:sp>
      <p:sp>
        <p:nvSpPr>
          <p:cNvPr id="31" name="직사각형 30"/>
          <p:cNvSpPr/>
          <p:nvPr/>
        </p:nvSpPr>
        <p:spPr>
          <a:xfrm>
            <a:off x="755576" y="3244914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(2,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4) </a:t>
            </a:r>
            <a:endParaRPr lang="en-US" sz="2000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467544" y="3271063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/>
          <p:cNvSpPr/>
          <p:nvPr/>
        </p:nvSpPr>
        <p:spPr>
          <a:xfrm>
            <a:off x="755576" y="3573016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(2,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4) </a:t>
            </a:r>
            <a:endParaRPr 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3680322" y="3573016"/>
            <a:ext cx="1436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(3,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4) </a:t>
            </a:r>
            <a:endParaRPr lang="en-US" sz="2000" dirty="0"/>
          </a:p>
        </p:txBody>
      </p:sp>
      <p:sp>
        <p:nvSpPr>
          <p:cNvPr id="40" name="직사각형 39"/>
          <p:cNvSpPr/>
          <p:nvPr/>
        </p:nvSpPr>
        <p:spPr>
          <a:xfrm>
            <a:off x="2253660" y="3573016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(5,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, 5)</a:t>
            </a:r>
            <a:endParaRPr 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5043827" y="3573016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(7,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 </a:t>
            </a:r>
            <a:endParaRPr 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6501230" y="3573016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 </a:t>
            </a:r>
            <a:r>
              <a:rPr lang="en-US" altLang="ko-KR" sz="2000" b="1" dirty="0">
                <a:solidFill>
                  <a:schemeClr val="accent6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, 6)</a:t>
            </a: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67544" y="397312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>
          <a:xfrm>
            <a:off x="755576" y="3965382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1, 4) </a:t>
            </a:r>
            <a:endParaRPr 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3680322" y="3965382"/>
            <a:ext cx="1436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, 2, 4) </a:t>
            </a:r>
            <a:endParaRPr 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2253660" y="396538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, 1, 5)</a:t>
            </a:r>
            <a:endParaRPr lang="en-US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5043827" y="3965382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7</a:t>
            </a:r>
            <a:r>
              <a:rPr lang="en-US" altLang="ko-KR" sz="2000" dirty="0">
                <a:latin typeface="Consolas" pitchFamily="49" charset="0"/>
              </a:rPr>
              <a:t>, 4, 6) </a:t>
            </a:r>
            <a:endParaRPr lang="en-US" sz="2000" dirty="0"/>
          </a:p>
        </p:txBody>
      </p:sp>
      <p:sp>
        <p:nvSpPr>
          <p:cNvPr id="48" name="직사각형 47"/>
          <p:cNvSpPr/>
          <p:nvPr/>
        </p:nvSpPr>
        <p:spPr>
          <a:xfrm>
            <a:off x="6501230" y="396538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4, 6)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55576" y="4406095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1, 4) </a:t>
            </a:r>
            <a:endParaRPr lang="en-US" sz="2000" dirty="0"/>
          </a:p>
        </p:txBody>
      </p:sp>
      <p:sp>
        <p:nvSpPr>
          <p:cNvPr id="50" name="직사각형 49"/>
          <p:cNvSpPr/>
          <p:nvPr/>
        </p:nvSpPr>
        <p:spPr>
          <a:xfrm>
            <a:off x="3675348" y="436549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, 1, 5)</a:t>
            </a:r>
            <a:endParaRPr 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2266820" y="4383964"/>
            <a:ext cx="1436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, 2, 4) </a:t>
            </a:r>
            <a:endParaRPr 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5036349" y="4362898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7</a:t>
            </a:r>
            <a:r>
              <a:rPr lang="en-US" altLang="ko-KR" sz="2000" dirty="0">
                <a:latin typeface="Consolas" pitchFamily="49" charset="0"/>
              </a:rPr>
              <a:t>, 4, 6) </a:t>
            </a:r>
            <a:endParaRPr 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732945" y="4815791"/>
            <a:ext cx="149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1, 4) </a:t>
            </a:r>
            <a:endParaRPr lang="en-US" sz="2000" dirty="0"/>
          </a:p>
        </p:txBody>
      </p:sp>
      <p:sp>
        <p:nvSpPr>
          <p:cNvPr id="54" name="직사각형 53"/>
          <p:cNvSpPr/>
          <p:nvPr/>
        </p:nvSpPr>
        <p:spPr>
          <a:xfrm>
            <a:off x="5073533" y="476560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, 1, 5)</a:t>
            </a:r>
            <a:endParaRPr 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3665005" y="4784074"/>
            <a:ext cx="1436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, 2, 4) </a:t>
            </a:r>
            <a:endParaRPr lang="en-US" sz="2000" dirty="0"/>
          </a:p>
        </p:txBody>
      </p:sp>
      <p:sp>
        <p:nvSpPr>
          <p:cNvPr id="56" name="직사각형 55"/>
          <p:cNvSpPr/>
          <p:nvPr/>
        </p:nvSpPr>
        <p:spPr>
          <a:xfrm>
            <a:off x="6434534" y="4763008"/>
            <a:ext cx="145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7</a:t>
            </a:r>
            <a:r>
              <a:rPr lang="en-US" altLang="ko-KR" sz="2000" dirty="0">
                <a:latin typeface="Consolas" pitchFamily="49" charset="0"/>
              </a:rPr>
              <a:t>, 4, 6) </a:t>
            </a:r>
            <a:endParaRPr lang="en-US" sz="2000" dirty="0"/>
          </a:p>
        </p:txBody>
      </p:sp>
      <p:sp>
        <p:nvSpPr>
          <p:cNvPr id="57" name="직사각형 56"/>
          <p:cNvSpPr/>
          <p:nvPr/>
        </p:nvSpPr>
        <p:spPr>
          <a:xfrm>
            <a:off x="2267744" y="4787057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</a:t>
            </a:r>
            <a:r>
              <a:rPr lang="en-US" altLang="ko-KR" sz="2000" b="1" dirty="0">
                <a:solidFill>
                  <a:schemeClr val="accent2"/>
                </a:solidFill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, 4, 6)</a:t>
            </a:r>
          </a:p>
        </p:txBody>
      </p:sp>
    </p:spTree>
    <p:extLst>
      <p:ext uri="{BB962C8B-B14F-4D97-AF65-F5344CB8AC3E}">
        <p14:creationId xmlns:p14="http://schemas.microsoft.com/office/powerpoint/2010/main" val="15350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Radix Sort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Radix-sort is a specialization of lexicographic-sort</a:t>
            </a:r>
          </a:p>
          <a:p>
            <a:r>
              <a:rPr lang="en-US" altLang="ko-KR" sz="2000" dirty="0"/>
              <a:t>Radix-sort decompose the sort key using some radix </a:t>
            </a:r>
            <a:r>
              <a:rPr lang="en-US" altLang="ko-KR" sz="2000" i="1" dirty="0">
                <a:latin typeface="Times New Roman" pitchFamily="18" charset="0"/>
              </a:rPr>
              <a:t>r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1800" dirty="0"/>
              <a:t>Bucket-sort as the stable sorting algorithm in each dimension</a:t>
            </a:r>
          </a:p>
          <a:p>
            <a:pPr lvl="1"/>
            <a:r>
              <a:rPr lang="en-US" altLang="ko-KR" sz="1800" dirty="0"/>
              <a:t>Applicable to tuples where the keys in each dimension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are integers in the range [0, </a:t>
            </a:r>
            <a:r>
              <a:rPr lang="en-US" altLang="ko-KR" sz="1800" i="1" dirty="0">
                <a:latin typeface="Times New Roman" pitchFamily="18" charset="0"/>
              </a:rPr>
              <a:t>r</a:t>
            </a:r>
            <a:r>
              <a:rPr lang="en-US" altLang="ko-KR" sz="1800" dirty="0"/>
              <a:t>−1]</a:t>
            </a:r>
          </a:p>
          <a:p>
            <a:r>
              <a:rPr lang="en-US" altLang="ko-KR" sz="2000" dirty="0"/>
              <a:t>Radix-sort runs in time O(</a:t>
            </a:r>
            <a:r>
              <a:rPr lang="en-US" altLang="ko-KR" sz="2000" i="1" dirty="0">
                <a:latin typeface="Times New Roman" pitchFamily="18" charset="0"/>
              </a:rPr>
              <a:t>d</a:t>
            </a:r>
            <a:r>
              <a:rPr lang="en-US" altLang="ko-KR" sz="2000" dirty="0"/>
              <a:t>·(</a:t>
            </a:r>
            <a:r>
              <a:rPr lang="en-US" altLang="ko-KR" sz="2000" i="1" dirty="0" err="1">
                <a:latin typeface="Times New Roman" pitchFamily="18" charset="0"/>
              </a:rPr>
              <a:t>n</a:t>
            </a:r>
            <a:r>
              <a:rPr lang="en-US" altLang="ko-KR" sz="2000" dirty="0" err="1"/>
              <a:t>+</a:t>
            </a:r>
            <a:r>
              <a:rPr lang="en-US" altLang="ko-KR" sz="2000" i="1" dirty="0" err="1">
                <a:latin typeface="Times New Roman" pitchFamily="18" charset="0"/>
              </a:rPr>
              <a:t>r</a:t>
            </a:r>
            <a:r>
              <a:rPr lang="en-US" altLang="ko-KR" sz="2000" dirty="0"/>
              <a:t>)), where </a:t>
            </a:r>
            <a:r>
              <a:rPr lang="en-US" altLang="ko-KR" sz="2000" i="1" dirty="0">
                <a:latin typeface="Times New Roman" pitchFamily="18" charset="0"/>
              </a:rPr>
              <a:t>d</a:t>
            </a:r>
            <a:r>
              <a:rPr lang="en-US" altLang="ko-KR" sz="2000" dirty="0"/>
              <a:t> is the dimension of the tuple</a:t>
            </a:r>
          </a:p>
          <a:p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48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946236" y="9807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LSD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 for Radix Sort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Bef>
                <a:spcPct val="0"/>
              </a:spcBef>
            </a:pP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radixSort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(element a[],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link[],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r,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front[r], rear[r];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, bin, current, first, last;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first = 1;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++) link[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 = i+1;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link[n] = 0;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=d-1;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&gt;=0;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 for(bin = 0; bin &lt; r; bin++) front[bin] = 0;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 for(current = first; current; current = link[current]){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bin = digit(a[current],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r);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if(front[bin] == 0)   front[bin] = current;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else  link[rear[bin]] = current;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rear[bin] = current;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rgbClr val="2D2DB9"/>
                </a:solidFill>
                <a:latin typeface="Courier New" pitchFamily="49" charset="0"/>
                <a:cs typeface="Courier New" pitchFamily="49" charset="0"/>
              </a:rPr>
              <a:t>       for(bin=0; !front[bin]; bin++);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rgbClr val="2D2DB9"/>
                </a:solidFill>
                <a:latin typeface="Courier New" pitchFamily="49" charset="0"/>
                <a:cs typeface="Courier New" pitchFamily="49" charset="0"/>
              </a:rPr>
              <a:t>       first=front[bin]; last=rear[bin];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rgbClr val="2D2DB9"/>
                </a:solidFill>
                <a:latin typeface="Courier New" pitchFamily="49" charset="0"/>
                <a:cs typeface="Courier New" pitchFamily="49" charset="0"/>
              </a:rPr>
              <a:t>       for(bin++; bin &lt; r; bin++)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rgbClr val="2D2DB9"/>
                </a:solidFill>
                <a:latin typeface="Courier New" pitchFamily="49" charset="0"/>
                <a:cs typeface="Courier New" pitchFamily="49" charset="0"/>
              </a:rPr>
              <a:t>            if(front[bin])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{link[last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 = front[bin]; last = rear[bin];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  link[last] = 0;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return first;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ko-KR" sz="1600" b="1" dirty="0">
                <a:latin typeface="Courier New" pitchFamily="49" charset="0"/>
                <a:ea typeface="한양신명조,한컴돋움"/>
                <a:cs typeface="Courier New" pitchFamily="49" charset="0"/>
              </a:rPr>
              <a:t> 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49</a:t>
            </a:fld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Sorting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25861"/>
              </p:ext>
            </p:extLst>
          </p:nvPr>
        </p:nvGraphicFramePr>
        <p:xfrm>
          <a:off x="2013489" y="1737210"/>
          <a:ext cx="108012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2012345</a:t>
                      </a:r>
                      <a:endParaRPr lang="en-US" b="0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Consolas" pitchFamily="49" charset="0"/>
                          <a:cs typeface="Consolas" pitchFamily="49" charset="0"/>
                        </a:rPr>
                        <a:t>가가멜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Consolas" pitchFamily="49" charset="0"/>
                          <a:cs typeface="Consolas" pitchFamily="49" charset="0"/>
                        </a:rPr>
                        <a:t>컴퓨터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4055"/>
              </p:ext>
            </p:extLst>
          </p:nvPr>
        </p:nvGraphicFramePr>
        <p:xfrm>
          <a:off x="3427203" y="1737210"/>
          <a:ext cx="108012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2012355</a:t>
                      </a:r>
                      <a:endParaRPr lang="en-US" b="0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파파</a:t>
                      </a:r>
                      <a:endParaRPr lang="en-US" dirty="0">
                        <a:latin typeface="휴먼고딕" pitchFamily="2" charset="-127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산업정보</a:t>
                      </a:r>
                      <a:endParaRPr lang="en-US" dirty="0">
                        <a:latin typeface="휴먼고딕" pitchFamily="2" charset="-127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78898"/>
              </p:ext>
            </p:extLst>
          </p:nvPr>
        </p:nvGraphicFramePr>
        <p:xfrm>
          <a:off x="4840917" y="1737210"/>
          <a:ext cx="108012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2012415</a:t>
                      </a:r>
                      <a:endParaRPr lang="en-US" b="0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Consolas" pitchFamily="49" charset="0"/>
                          <a:cs typeface="Consolas" pitchFamily="49" charset="0"/>
                        </a:rPr>
                        <a:t>주책이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Consolas" pitchFamily="49" charset="0"/>
                          <a:cs typeface="Consolas" pitchFamily="49" charset="0"/>
                        </a:rPr>
                        <a:t>화학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8317"/>
              </p:ext>
            </p:extLst>
          </p:nvPr>
        </p:nvGraphicFramePr>
        <p:xfrm>
          <a:off x="6254631" y="1737210"/>
          <a:ext cx="108012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2012315</a:t>
                      </a:r>
                      <a:endParaRPr lang="en-US" b="0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Consolas" pitchFamily="49" charset="0"/>
                          <a:cs typeface="Consolas" pitchFamily="49" charset="0"/>
                        </a:rPr>
                        <a:t>투덜이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Consolas" pitchFamily="49" charset="0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69863" y="13678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2123" y="13585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6167" y="135858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6327" y="136787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87977"/>
              </p:ext>
            </p:extLst>
          </p:nvPr>
        </p:nvGraphicFramePr>
        <p:xfrm>
          <a:off x="7668344" y="1737210"/>
          <a:ext cx="108012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2012357</a:t>
                      </a:r>
                      <a:endParaRPr lang="en-US" b="0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Consolas" pitchFamily="49" charset="0"/>
                          <a:cs typeface="Consolas" pitchFamily="49" charset="0"/>
                        </a:rPr>
                        <a:t>익살이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Consolas" pitchFamily="49" charset="0"/>
                          <a:cs typeface="Consolas" pitchFamily="49" charset="0"/>
                        </a:rPr>
                        <a:t>전자</a:t>
                      </a:r>
                      <a:endParaRPr lang="en-US" dirty="0">
                        <a:latin typeface="Consolas" pitchFamily="49" charset="0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22491" y="137717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R5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169"/>
              </p:ext>
            </p:extLst>
          </p:nvPr>
        </p:nvGraphicFramePr>
        <p:xfrm>
          <a:off x="599775" y="1737210"/>
          <a:ext cx="108012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학번</a:t>
                      </a:r>
                      <a:endParaRPr lang="en-US" b="0" dirty="0">
                        <a:latin typeface="휴먼고딕" pitchFamily="2" charset="-127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이름</a:t>
                      </a:r>
                      <a:endParaRPr lang="en-US" dirty="0">
                        <a:latin typeface="휴먼고딕" pitchFamily="2" charset="-127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소속</a:t>
                      </a:r>
                      <a:endParaRPr lang="en-US" dirty="0">
                        <a:latin typeface="휴먼고딕" pitchFamily="2" charset="-127"/>
                        <a:ea typeface="휴먼고딕" pitchFamily="2" charset="-127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7176" y="3068960"/>
            <a:ext cx="24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 key is “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이름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”,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7707" y="30689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56323" y="30689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4939" y="30689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13555" y="30689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2171" y="30689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37" y="3491716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 key is “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학번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”,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16067" y="349171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44683" y="349171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73299" y="349171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01915" y="349171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0531" y="349171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177" y="3933056"/>
            <a:ext cx="24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 key is “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소속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”,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07" y="393305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56323" y="393305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84939" y="393305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13555" y="393305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2171" y="393305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9780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Radix Sort 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50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3600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179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55762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208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447925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306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240087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93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032250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859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822825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984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614987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6407150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199312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271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7991475" y="17005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1377950" y="1883122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2160587" y="1887885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2952750" y="18974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3744912" y="1897410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537075" y="18974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5329237" y="1897410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6121400" y="18974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6913562" y="1897410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7705725" y="18974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863600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a[1]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655762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a[2]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2447925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a[3]</a:t>
            </a: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3240087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a[4]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4032250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a[5]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4824412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a[6]</a:t>
            </a: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5614987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a[7]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6407150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a[8]</a:t>
            </a:r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7200900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a[9]</a:t>
            </a: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7991475" y="126876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a[10]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2818" y="9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Initial Input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33883"/>
              </p:ext>
            </p:extLst>
          </p:nvPr>
        </p:nvGraphicFramePr>
        <p:xfrm>
          <a:off x="611560" y="2305680"/>
          <a:ext cx="82396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6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link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front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rear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직선 화살표 연결선 143"/>
          <p:cNvCxnSpPr/>
          <p:nvPr/>
        </p:nvCxnSpPr>
        <p:spPr bwMode="auto">
          <a:xfrm>
            <a:off x="8477837" y="3419931"/>
            <a:ext cx="107586" cy="936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직선 화살표 연결선 147"/>
          <p:cNvCxnSpPr/>
          <p:nvPr/>
        </p:nvCxnSpPr>
        <p:spPr bwMode="auto">
          <a:xfrm>
            <a:off x="3718376" y="3419931"/>
            <a:ext cx="0" cy="158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직선 화살표 연결선 139"/>
          <p:cNvCxnSpPr>
            <a:stCxn id="108" idx="0"/>
            <a:endCxn id="108" idx="1"/>
          </p:cNvCxnSpPr>
          <p:nvPr/>
        </p:nvCxnSpPr>
        <p:spPr bwMode="auto">
          <a:xfrm>
            <a:off x="3719334" y="3418343"/>
            <a:ext cx="1" cy="1585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직선 화살표 연결선 135"/>
          <p:cNvCxnSpPr/>
          <p:nvPr/>
        </p:nvCxnSpPr>
        <p:spPr bwMode="auto">
          <a:xfrm>
            <a:off x="8477837" y="3419931"/>
            <a:ext cx="107586" cy="158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Radix Sort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51</a:t>
            </a:fld>
            <a:endParaRPr lang="en-US" altLang="ko-KR" dirty="0"/>
          </a:p>
        </p:txBody>
      </p: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1835918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e[1]</a:t>
            </a:r>
          </a:p>
        </p:txBody>
      </p: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2628081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e[2]</a:t>
            </a: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auto">
          <a:xfrm>
            <a:off x="3420243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e[3]</a:t>
            </a:r>
          </a:p>
        </p:txBody>
      </p:sp>
      <p:sp>
        <p:nvSpPr>
          <p:cNvPr id="63" name="Rectangle 47"/>
          <p:cNvSpPr>
            <a:spLocks noChangeArrowheads="1"/>
          </p:cNvSpPr>
          <p:nvPr/>
        </p:nvSpPr>
        <p:spPr bwMode="auto">
          <a:xfrm>
            <a:off x="4212406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e[4]</a:t>
            </a:r>
          </a:p>
        </p:txBody>
      </p:sp>
      <p:sp>
        <p:nvSpPr>
          <p:cNvPr id="64" name="Rectangle 48"/>
          <p:cNvSpPr>
            <a:spLocks noChangeArrowheads="1"/>
          </p:cNvSpPr>
          <p:nvPr/>
        </p:nvSpPr>
        <p:spPr bwMode="auto">
          <a:xfrm>
            <a:off x="5004568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e[5]</a:t>
            </a: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5796731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e[6]</a:t>
            </a:r>
          </a:p>
        </p:txBody>
      </p:sp>
      <p:sp>
        <p:nvSpPr>
          <p:cNvPr id="66" name="Rectangle 50"/>
          <p:cNvSpPr>
            <a:spLocks noChangeArrowheads="1"/>
          </p:cNvSpPr>
          <p:nvPr/>
        </p:nvSpPr>
        <p:spPr bwMode="auto">
          <a:xfrm>
            <a:off x="6588893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e[7]</a:t>
            </a:r>
          </a:p>
        </p:txBody>
      </p:sp>
      <p:sp>
        <p:nvSpPr>
          <p:cNvPr id="67" name="Rectangle 51"/>
          <p:cNvSpPr>
            <a:spLocks noChangeArrowheads="1"/>
          </p:cNvSpPr>
          <p:nvPr/>
        </p:nvSpPr>
        <p:spPr bwMode="auto">
          <a:xfrm>
            <a:off x="7381056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e[8]</a:t>
            </a:r>
          </a:p>
        </p:txBody>
      </p:sp>
      <p:sp>
        <p:nvSpPr>
          <p:cNvPr id="68" name="Rectangle 52"/>
          <p:cNvSpPr>
            <a:spLocks noChangeArrowheads="1"/>
          </p:cNvSpPr>
          <p:nvPr/>
        </p:nvSpPr>
        <p:spPr bwMode="auto">
          <a:xfrm>
            <a:off x="8279218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e[9]</a:t>
            </a:r>
          </a:p>
        </p:txBody>
      </p:sp>
      <p:sp>
        <p:nvSpPr>
          <p:cNvPr id="69" name="Rectangle 102"/>
          <p:cNvSpPr>
            <a:spLocks noChangeArrowheads="1"/>
          </p:cNvSpPr>
          <p:nvPr/>
        </p:nvSpPr>
        <p:spPr bwMode="auto">
          <a:xfrm>
            <a:off x="8171630" y="43565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rIns="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85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70" name="Rectangle 104"/>
          <p:cNvSpPr>
            <a:spLocks noChangeArrowheads="1"/>
          </p:cNvSpPr>
          <p:nvPr/>
        </p:nvSpPr>
        <p:spPr bwMode="auto">
          <a:xfrm>
            <a:off x="1691680" y="50042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27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[9]</a:t>
            </a:r>
          </a:p>
        </p:txBody>
      </p:sp>
      <p:sp>
        <p:nvSpPr>
          <p:cNvPr id="71" name="Rectangle 106"/>
          <p:cNvSpPr>
            <a:spLocks noChangeArrowheads="1"/>
          </p:cNvSpPr>
          <p:nvPr/>
        </p:nvSpPr>
        <p:spPr bwMode="auto">
          <a:xfrm>
            <a:off x="3420242" y="50042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[4]</a:t>
            </a:r>
            <a:endParaRPr lang="en-US" altLang="ko-KR" sz="1600" b="0" dirty="0">
              <a:solidFill>
                <a:srgbClr val="0066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tangle 107"/>
          <p:cNvSpPr>
            <a:spLocks noChangeArrowheads="1"/>
          </p:cNvSpPr>
          <p:nvPr/>
        </p:nvSpPr>
        <p:spPr bwMode="auto">
          <a:xfrm>
            <a:off x="4212405" y="50042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98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73" name="Rectangle 108"/>
          <p:cNvSpPr>
            <a:spLocks noChangeArrowheads="1"/>
          </p:cNvSpPr>
          <p:nvPr/>
        </p:nvSpPr>
        <p:spPr bwMode="auto">
          <a:xfrm>
            <a:off x="5004567" y="50042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[7]</a:t>
            </a:r>
            <a:endParaRPr lang="en-US" altLang="ko-KR" sz="1600" b="0" dirty="0">
              <a:solidFill>
                <a:srgbClr val="0066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109"/>
          <p:cNvSpPr>
            <a:spLocks noChangeArrowheads="1"/>
          </p:cNvSpPr>
          <p:nvPr/>
        </p:nvSpPr>
        <p:spPr bwMode="auto">
          <a:xfrm>
            <a:off x="5796730" y="50042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30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75" name="Rectangle 111"/>
          <p:cNvSpPr>
            <a:spLocks noChangeArrowheads="1"/>
          </p:cNvSpPr>
          <p:nvPr/>
        </p:nvSpPr>
        <p:spPr bwMode="auto">
          <a:xfrm>
            <a:off x="7381055" y="50042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[2]</a:t>
            </a:r>
            <a:endParaRPr lang="en-US" altLang="ko-KR" sz="1600" b="0" dirty="0">
              <a:solidFill>
                <a:srgbClr val="0066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112"/>
          <p:cNvSpPr>
            <a:spLocks noChangeArrowheads="1"/>
          </p:cNvSpPr>
          <p:nvPr/>
        </p:nvSpPr>
        <p:spPr bwMode="auto">
          <a:xfrm>
            <a:off x="8171630" y="50042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rIns="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77" name="Rectangle 113"/>
          <p:cNvSpPr>
            <a:spLocks noChangeArrowheads="1"/>
          </p:cNvSpPr>
          <p:nvPr/>
        </p:nvSpPr>
        <p:spPr bwMode="auto">
          <a:xfrm>
            <a:off x="1043756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f[0]</a:t>
            </a:r>
          </a:p>
        </p:txBody>
      </p:sp>
      <p:sp>
        <p:nvSpPr>
          <p:cNvPr id="78" name="Rectangle 114"/>
          <p:cNvSpPr>
            <a:spLocks noChangeArrowheads="1"/>
          </p:cNvSpPr>
          <p:nvPr/>
        </p:nvSpPr>
        <p:spPr bwMode="auto">
          <a:xfrm>
            <a:off x="1835918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f[1]</a:t>
            </a:r>
          </a:p>
        </p:txBody>
      </p:sp>
      <p:sp>
        <p:nvSpPr>
          <p:cNvPr id="79" name="Rectangle 115"/>
          <p:cNvSpPr>
            <a:spLocks noChangeArrowheads="1"/>
          </p:cNvSpPr>
          <p:nvPr/>
        </p:nvSpPr>
        <p:spPr bwMode="auto">
          <a:xfrm>
            <a:off x="2628081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f[2]</a:t>
            </a:r>
          </a:p>
        </p:txBody>
      </p:sp>
      <p:sp>
        <p:nvSpPr>
          <p:cNvPr id="80" name="Rectangle 116"/>
          <p:cNvSpPr>
            <a:spLocks noChangeArrowheads="1"/>
          </p:cNvSpPr>
          <p:nvPr/>
        </p:nvSpPr>
        <p:spPr bwMode="auto">
          <a:xfrm>
            <a:off x="3420243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f[3]</a:t>
            </a:r>
          </a:p>
        </p:txBody>
      </p:sp>
      <p:sp>
        <p:nvSpPr>
          <p:cNvPr id="81" name="Rectangle 117"/>
          <p:cNvSpPr>
            <a:spLocks noChangeArrowheads="1"/>
          </p:cNvSpPr>
          <p:nvPr/>
        </p:nvSpPr>
        <p:spPr bwMode="auto">
          <a:xfrm>
            <a:off x="4212406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f[4]</a:t>
            </a:r>
          </a:p>
        </p:txBody>
      </p:sp>
      <p:sp>
        <p:nvSpPr>
          <p:cNvPr id="82" name="Rectangle 118"/>
          <p:cNvSpPr>
            <a:spLocks noChangeArrowheads="1"/>
          </p:cNvSpPr>
          <p:nvPr/>
        </p:nvSpPr>
        <p:spPr bwMode="auto">
          <a:xfrm>
            <a:off x="5004568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f[5]</a:t>
            </a:r>
          </a:p>
        </p:txBody>
      </p:sp>
      <p:sp>
        <p:nvSpPr>
          <p:cNvPr id="83" name="Rectangle 119"/>
          <p:cNvSpPr>
            <a:spLocks noChangeArrowheads="1"/>
          </p:cNvSpPr>
          <p:nvPr/>
        </p:nvSpPr>
        <p:spPr bwMode="auto">
          <a:xfrm>
            <a:off x="5796731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f[6]</a:t>
            </a:r>
          </a:p>
        </p:txBody>
      </p: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588893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f[7]</a:t>
            </a:r>
          </a:p>
        </p:txBody>
      </p:sp>
      <p:sp>
        <p:nvSpPr>
          <p:cNvPr id="85" name="Rectangle 121"/>
          <p:cNvSpPr>
            <a:spLocks noChangeArrowheads="1"/>
          </p:cNvSpPr>
          <p:nvPr/>
        </p:nvSpPr>
        <p:spPr bwMode="auto">
          <a:xfrm>
            <a:off x="7381056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f[8]</a:t>
            </a:r>
          </a:p>
        </p:txBody>
      </p:sp>
      <p:sp>
        <p:nvSpPr>
          <p:cNvPr id="86" name="Rectangle 122"/>
          <p:cNvSpPr>
            <a:spLocks noChangeArrowheads="1"/>
          </p:cNvSpPr>
          <p:nvPr/>
        </p:nvSpPr>
        <p:spPr bwMode="auto">
          <a:xfrm>
            <a:off x="8279218" y="5651956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f[9]</a:t>
            </a:r>
          </a:p>
        </p:txBody>
      </p:sp>
      <p:sp>
        <p:nvSpPr>
          <p:cNvPr id="87" name="Rectangle 123"/>
          <p:cNvSpPr>
            <a:spLocks noChangeArrowheads="1"/>
          </p:cNvSpPr>
          <p:nvPr/>
        </p:nvSpPr>
        <p:spPr bwMode="auto">
          <a:xfrm>
            <a:off x="1043756" y="305956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e[0]</a:t>
            </a:r>
          </a:p>
        </p:txBody>
      </p:sp>
      <p:sp>
        <p:nvSpPr>
          <p:cNvPr id="88" name="Line 124"/>
          <p:cNvSpPr>
            <a:spLocks noChangeShapeType="1"/>
          </p:cNvSpPr>
          <p:nvPr/>
        </p:nvSpPr>
        <p:spPr bwMode="auto">
          <a:xfrm>
            <a:off x="2124843" y="3418343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Line 126"/>
          <p:cNvSpPr>
            <a:spLocks noChangeShapeType="1"/>
          </p:cNvSpPr>
          <p:nvPr/>
        </p:nvSpPr>
        <p:spPr bwMode="auto">
          <a:xfrm>
            <a:off x="3709168" y="3418343"/>
            <a:ext cx="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7"/>
          <p:cNvSpPr>
            <a:spLocks noChangeShapeType="1"/>
          </p:cNvSpPr>
          <p:nvPr/>
        </p:nvSpPr>
        <p:spPr bwMode="auto">
          <a:xfrm>
            <a:off x="4499743" y="3418343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Line 128"/>
          <p:cNvSpPr>
            <a:spLocks noChangeShapeType="1"/>
          </p:cNvSpPr>
          <p:nvPr/>
        </p:nvSpPr>
        <p:spPr bwMode="auto">
          <a:xfrm>
            <a:off x="5291906" y="3418343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Line 129"/>
          <p:cNvSpPr>
            <a:spLocks noChangeShapeType="1"/>
          </p:cNvSpPr>
          <p:nvPr/>
        </p:nvSpPr>
        <p:spPr bwMode="auto">
          <a:xfrm>
            <a:off x="6084068" y="3418343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30"/>
          <p:cNvSpPr>
            <a:spLocks noChangeShapeType="1"/>
          </p:cNvSpPr>
          <p:nvPr/>
        </p:nvSpPr>
        <p:spPr bwMode="auto">
          <a:xfrm>
            <a:off x="7668393" y="3418343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2"/>
          <p:cNvSpPr>
            <a:spLocks noChangeShapeType="1"/>
          </p:cNvSpPr>
          <p:nvPr/>
        </p:nvSpPr>
        <p:spPr bwMode="auto">
          <a:xfrm flipV="1">
            <a:off x="2124843" y="5363031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Line 133"/>
          <p:cNvSpPr>
            <a:spLocks noChangeShapeType="1"/>
          </p:cNvSpPr>
          <p:nvPr/>
        </p:nvSpPr>
        <p:spPr bwMode="auto">
          <a:xfrm flipV="1">
            <a:off x="3709168" y="5363031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Line 134"/>
          <p:cNvSpPr>
            <a:spLocks noChangeShapeType="1"/>
          </p:cNvSpPr>
          <p:nvPr/>
        </p:nvSpPr>
        <p:spPr bwMode="auto">
          <a:xfrm flipV="1">
            <a:off x="4499743" y="5363031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Line 135"/>
          <p:cNvSpPr>
            <a:spLocks noChangeShapeType="1"/>
          </p:cNvSpPr>
          <p:nvPr/>
        </p:nvSpPr>
        <p:spPr bwMode="auto">
          <a:xfrm flipV="1">
            <a:off x="5291906" y="5363031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6"/>
          <p:cNvSpPr>
            <a:spLocks noChangeShapeType="1"/>
          </p:cNvSpPr>
          <p:nvPr/>
        </p:nvSpPr>
        <p:spPr bwMode="auto">
          <a:xfrm flipV="1">
            <a:off x="6084068" y="5363031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Line 137"/>
          <p:cNvSpPr>
            <a:spLocks noChangeShapeType="1"/>
          </p:cNvSpPr>
          <p:nvPr/>
        </p:nvSpPr>
        <p:spPr bwMode="auto">
          <a:xfrm flipV="1">
            <a:off x="7668393" y="5363031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Line 141"/>
          <p:cNvSpPr>
            <a:spLocks noChangeShapeType="1"/>
          </p:cNvSpPr>
          <p:nvPr/>
        </p:nvSpPr>
        <p:spPr bwMode="auto">
          <a:xfrm flipV="1">
            <a:off x="3709168" y="4715331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16512" y="269749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First-pass queue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17014" y="56519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6473" y="313923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08" name="Line 126"/>
          <p:cNvSpPr>
            <a:spLocks noChangeShapeType="1"/>
          </p:cNvSpPr>
          <p:nvPr/>
        </p:nvSpPr>
        <p:spPr bwMode="auto">
          <a:xfrm>
            <a:off x="3719334" y="3418343"/>
            <a:ext cx="0" cy="1585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82"/>
          <p:cNvSpPr>
            <a:spLocks noChangeArrowheads="1"/>
          </p:cNvSpPr>
          <p:nvPr/>
        </p:nvSpPr>
        <p:spPr bwMode="auto">
          <a:xfrm>
            <a:off x="8171630" y="37088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rIns="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[8]</a:t>
            </a:r>
          </a:p>
        </p:txBody>
      </p:sp>
      <p:sp>
        <p:nvSpPr>
          <p:cNvPr id="111" name="Rectangle 96"/>
          <p:cNvSpPr>
            <a:spLocks noChangeArrowheads="1"/>
          </p:cNvSpPr>
          <p:nvPr/>
        </p:nvSpPr>
        <p:spPr bwMode="auto">
          <a:xfrm>
            <a:off x="3420242" y="4356556"/>
            <a:ext cx="720000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400" b="0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[10]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67543"/>
              </p:ext>
            </p:extLst>
          </p:nvPr>
        </p:nvGraphicFramePr>
        <p:xfrm>
          <a:off x="288028" y="1486366"/>
          <a:ext cx="8604452" cy="1603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6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09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link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front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rear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839150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755576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1547738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2339901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30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7" name="Rectangle 16"/>
          <p:cNvSpPr>
            <a:spLocks noChangeArrowheads="1"/>
          </p:cNvSpPr>
          <p:nvPr/>
        </p:nvSpPr>
        <p:spPr bwMode="auto">
          <a:xfrm>
            <a:off x="3132063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3924226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85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19" name="Rectangle 18"/>
          <p:cNvSpPr>
            <a:spLocks noChangeArrowheads="1"/>
          </p:cNvSpPr>
          <p:nvPr/>
        </p:nvSpPr>
        <p:spPr bwMode="auto">
          <a:xfrm>
            <a:off x="4714801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98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0" name="Rectangle 19"/>
          <p:cNvSpPr>
            <a:spLocks noChangeArrowheads="1"/>
          </p:cNvSpPr>
          <p:nvPr/>
        </p:nvSpPr>
        <p:spPr bwMode="auto">
          <a:xfrm>
            <a:off x="5506963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6299126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2" name="Rectangle 21"/>
          <p:cNvSpPr>
            <a:spLocks noChangeArrowheads="1"/>
          </p:cNvSpPr>
          <p:nvPr/>
        </p:nvSpPr>
        <p:spPr bwMode="auto">
          <a:xfrm>
            <a:off x="7091288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27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3" name="Rectangle 22"/>
          <p:cNvSpPr>
            <a:spLocks noChangeArrowheads="1"/>
          </p:cNvSpPr>
          <p:nvPr/>
        </p:nvSpPr>
        <p:spPr bwMode="auto">
          <a:xfrm>
            <a:off x="7883451" y="1052414"/>
            <a:ext cx="504825" cy="360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4" name="Line 24"/>
          <p:cNvSpPr>
            <a:spLocks noChangeShapeType="1"/>
          </p:cNvSpPr>
          <p:nvPr/>
        </p:nvSpPr>
        <p:spPr bwMode="auto">
          <a:xfrm>
            <a:off x="1269926" y="1234976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Line 25"/>
          <p:cNvSpPr>
            <a:spLocks noChangeShapeType="1"/>
          </p:cNvSpPr>
          <p:nvPr/>
        </p:nvSpPr>
        <p:spPr bwMode="auto">
          <a:xfrm>
            <a:off x="2052563" y="1239739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Line 26"/>
          <p:cNvSpPr>
            <a:spLocks noChangeShapeType="1"/>
          </p:cNvSpPr>
          <p:nvPr/>
        </p:nvSpPr>
        <p:spPr bwMode="auto">
          <a:xfrm>
            <a:off x="2844726" y="124926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Line 27"/>
          <p:cNvSpPr>
            <a:spLocks noChangeShapeType="1"/>
          </p:cNvSpPr>
          <p:nvPr/>
        </p:nvSpPr>
        <p:spPr bwMode="auto">
          <a:xfrm>
            <a:off x="3636888" y="1249264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Line 28"/>
          <p:cNvSpPr>
            <a:spLocks noChangeShapeType="1"/>
          </p:cNvSpPr>
          <p:nvPr/>
        </p:nvSpPr>
        <p:spPr bwMode="auto">
          <a:xfrm>
            <a:off x="4429051" y="124926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Line 29"/>
          <p:cNvSpPr>
            <a:spLocks noChangeShapeType="1"/>
          </p:cNvSpPr>
          <p:nvPr/>
        </p:nvSpPr>
        <p:spPr bwMode="auto">
          <a:xfrm>
            <a:off x="5221213" y="1249264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Line 30"/>
          <p:cNvSpPr>
            <a:spLocks noChangeShapeType="1"/>
          </p:cNvSpPr>
          <p:nvPr/>
        </p:nvSpPr>
        <p:spPr bwMode="auto">
          <a:xfrm>
            <a:off x="6013376" y="124926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>
            <a:off x="6805538" y="1249264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Line 32"/>
          <p:cNvSpPr>
            <a:spLocks noChangeShapeType="1"/>
          </p:cNvSpPr>
          <p:nvPr/>
        </p:nvSpPr>
        <p:spPr bwMode="auto">
          <a:xfrm>
            <a:off x="7597701" y="124926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4" name="직선 화살표 연결선 133"/>
          <p:cNvCxnSpPr/>
          <p:nvPr/>
        </p:nvCxnSpPr>
        <p:spPr bwMode="auto">
          <a:xfrm flipH="1" flipV="1">
            <a:off x="8531630" y="5364618"/>
            <a:ext cx="1" cy="287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직선 화살표 연결선 141"/>
          <p:cNvCxnSpPr/>
          <p:nvPr/>
        </p:nvCxnSpPr>
        <p:spPr bwMode="auto">
          <a:xfrm flipV="1">
            <a:off x="8531630" y="4716918"/>
            <a:ext cx="0" cy="287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직선 화살표 연결선 149"/>
          <p:cNvCxnSpPr/>
          <p:nvPr/>
        </p:nvCxnSpPr>
        <p:spPr bwMode="auto">
          <a:xfrm flipV="1">
            <a:off x="8531630" y="4069218"/>
            <a:ext cx="0" cy="287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직선 화살표 연결선 151"/>
          <p:cNvCxnSpPr/>
          <p:nvPr/>
        </p:nvCxnSpPr>
        <p:spPr bwMode="auto">
          <a:xfrm flipH="1">
            <a:off x="8531630" y="3419931"/>
            <a:ext cx="1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4707628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907536" y="1905402"/>
            <a:ext cx="43794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03274" y="39742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45222" y="427828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last=9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661105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1904" y="4278280"/>
            <a:ext cx="10711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last=10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368606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45222" y="4278280"/>
            <a:ext cx="9444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last=6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428120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45222" y="4278280"/>
            <a:ext cx="9444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last=7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136358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45222" y="4278280"/>
            <a:ext cx="9444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last=3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278898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45222" y="4278280"/>
            <a:ext cx="9444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last=2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559230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45222" y="4278280"/>
            <a:ext cx="9444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last=8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928446" y="1905402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1732" y="2301736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622207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11466" y="2301736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901941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28120" y="2301736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18595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64443" y="2301736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254918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656914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997200" y="2301736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987675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684677" y="2301736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675152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660342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24060" y="2301736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814535" y="2699643"/>
            <a:ext cx="3113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201108" y="2699643"/>
            <a:ext cx="43794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69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4" grpId="0" animBg="1"/>
      <p:bldP spid="106" grpId="0"/>
      <p:bldP spid="107" grpId="0"/>
      <p:bldP spid="108" grpId="0" animBg="1"/>
      <p:bldP spid="108" grpId="1" animBg="1"/>
      <p:bldP spid="110" grpId="0" animBg="1"/>
      <p:bldP spid="111" grpId="0" animBg="1"/>
      <p:bldP spid="113" grpId="0" animBg="1"/>
      <p:bldP spid="153" grpId="0" animBg="1"/>
      <p:bldP spid="154" grpId="0" animBg="1"/>
      <p:bldP spid="155" grpId="0"/>
      <p:bldP spid="156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3" grpId="0" animBg="1"/>
      <p:bldP spid="101" grpId="0" animBg="1"/>
      <p:bldP spid="102" grpId="0" animBg="1"/>
      <p:bldP spid="103" grpId="0" animBg="1"/>
      <p:bldP spid="109" grpId="0" animBg="1"/>
      <p:bldP spid="133" grpId="0" animBg="1"/>
      <p:bldP spid="135" grpId="0" animBg="1"/>
      <p:bldP spid="137" grpId="0" animBg="1"/>
      <p:bldP spid="138" grpId="0" animBg="1"/>
      <p:bldP spid="139" grpId="0" animBg="1"/>
      <p:bldP spid="141" grpId="0" animBg="1"/>
      <p:bldP spid="143" grpId="0" animBg="1"/>
      <p:bldP spid="145" grpId="0" animBg="1"/>
      <p:bldP spid="146" grpId="0" animBg="1"/>
      <p:bldP spid="147" grpId="0" animBg="1"/>
      <p:bldP spid="149" grpId="0" animBg="1"/>
      <p:bldP spid="15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Radix Sort 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52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894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e[1]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2057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e[2]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04219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e[3]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6382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e[4]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8544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e[5]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80707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e[6]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72869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e[7]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65032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e[8]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55607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e[9]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7732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306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9894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208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12057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204219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96382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86957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859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79119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271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71282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179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163444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984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955607" y="5372894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93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1342082" y="5555456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124719" y="5560219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916882" y="556974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709044" y="5569744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501207" y="556974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293369" y="5569744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085532" y="556974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877694" y="5569744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669857" y="556974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204219" y="39417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7165032" y="39417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7955607" y="39417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827732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f[0]</a:t>
            </a: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1619894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f[1]</a:t>
            </a: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2412057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f[2]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3204219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f[3]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3996382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f[4]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4788544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f[5]</a:t>
            </a: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5580707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f[6]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6372869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f[7]</a:t>
            </a: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7165032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f[8]</a:t>
            </a: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7955607" y="4589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f[9]</a:t>
            </a:r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827732" y="19970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e[0]</a:t>
            </a: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3491557" y="2355865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58"/>
          <p:cNvSpPr>
            <a:spLocks noChangeShapeType="1"/>
          </p:cNvSpPr>
          <p:nvPr/>
        </p:nvSpPr>
        <p:spPr bwMode="auto">
          <a:xfrm>
            <a:off x="7452369" y="2355865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 flipV="1">
            <a:off x="1116657" y="4300552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 flipV="1">
            <a:off x="3491557" y="4300552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65"/>
          <p:cNvSpPr>
            <a:spLocks noChangeShapeType="1"/>
          </p:cNvSpPr>
          <p:nvPr/>
        </p:nvSpPr>
        <p:spPr bwMode="auto">
          <a:xfrm flipV="1">
            <a:off x="7452369" y="4300552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66"/>
          <p:cNvSpPr>
            <a:spLocks noChangeShapeType="1"/>
          </p:cNvSpPr>
          <p:nvPr/>
        </p:nvSpPr>
        <p:spPr bwMode="auto">
          <a:xfrm flipV="1">
            <a:off x="8244532" y="4300552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70"/>
          <p:cNvSpPr>
            <a:spLocks noChangeArrowheads="1"/>
          </p:cNvSpPr>
          <p:nvPr/>
        </p:nvSpPr>
        <p:spPr bwMode="auto">
          <a:xfrm>
            <a:off x="827732" y="26463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4" name="Rectangle 71"/>
          <p:cNvSpPr>
            <a:spLocks noChangeArrowheads="1"/>
          </p:cNvSpPr>
          <p:nvPr/>
        </p:nvSpPr>
        <p:spPr bwMode="auto">
          <a:xfrm>
            <a:off x="827732" y="32940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5" name="Rectangle 72"/>
          <p:cNvSpPr>
            <a:spLocks noChangeArrowheads="1"/>
          </p:cNvSpPr>
          <p:nvPr/>
        </p:nvSpPr>
        <p:spPr bwMode="auto">
          <a:xfrm>
            <a:off x="827732" y="39417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6" name="Line 73"/>
          <p:cNvSpPr>
            <a:spLocks noChangeShapeType="1"/>
          </p:cNvSpPr>
          <p:nvPr/>
        </p:nvSpPr>
        <p:spPr bwMode="auto">
          <a:xfrm>
            <a:off x="1116657" y="2355865"/>
            <a:ext cx="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74"/>
          <p:cNvSpPr>
            <a:spLocks noChangeShapeType="1"/>
          </p:cNvSpPr>
          <p:nvPr/>
        </p:nvSpPr>
        <p:spPr bwMode="auto">
          <a:xfrm flipV="1">
            <a:off x="1116657" y="3652852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75"/>
          <p:cNvSpPr>
            <a:spLocks noChangeShapeType="1"/>
          </p:cNvSpPr>
          <p:nvPr/>
        </p:nvSpPr>
        <p:spPr bwMode="auto">
          <a:xfrm flipV="1">
            <a:off x="1116657" y="3005152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76"/>
          <p:cNvSpPr>
            <a:spLocks noChangeShapeType="1"/>
          </p:cNvSpPr>
          <p:nvPr/>
        </p:nvSpPr>
        <p:spPr bwMode="auto">
          <a:xfrm>
            <a:off x="8244532" y="2355865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6371282" y="32940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61" name="Rectangle 78"/>
          <p:cNvSpPr>
            <a:spLocks noChangeArrowheads="1"/>
          </p:cNvSpPr>
          <p:nvPr/>
        </p:nvSpPr>
        <p:spPr bwMode="auto">
          <a:xfrm>
            <a:off x="6371282" y="39417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2" name="Line 79"/>
          <p:cNvSpPr>
            <a:spLocks noChangeShapeType="1"/>
          </p:cNvSpPr>
          <p:nvPr/>
        </p:nvSpPr>
        <p:spPr bwMode="auto">
          <a:xfrm>
            <a:off x="6660207" y="2355865"/>
            <a:ext cx="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80"/>
          <p:cNvSpPr>
            <a:spLocks noChangeShapeType="1"/>
          </p:cNvSpPr>
          <p:nvPr/>
        </p:nvSpPr>
        <p:spPr bwMode="auto">
          <a:xfrm flipV="1">
            <a:off x="6660207" y="4300552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81"/>
          <p:cNvSpPr>
            <a:spLocks noChangeShapeType="1"/>
          </p:cNvSpPr>
          <p:nvPr/>
        </p:nvSpPr>
        <p:spPr bwMode="auto">
          <a:xfrm flipV="1">
            <a:off x="6660207" y="3652852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82"/>
          <p:cNvSpPr>
            <a:spLocks noChangeArrowheads="1"/>
          </p:cNvSpPr>
          <p:nvPr/>
        </p:nvSpPr>
        <p:spPr bwMode="auto">
          <a:xfrm>
            <a:off x="4788544" y="32940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66" name="Rectangle 83"/>
          <p:cNvSpPr>
            <a:spLocks noChangeArrowheads="1"/>
          </p:cNvSpPr>
          <p:nvPr/>
        </p:nvSpPr>
        <p:spPr bwMode="auto">
          <a:xfrm>
            <a:off x="4788544" y="3941777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Line 84"/>
          <p:cNvSpPr>
            <a:spLocks noChangeShapeType="1"/>
          </p:cNvSpPr>
          <p:nvPr/>
        </p:nvSpPr>
        <p:spPr bwMode="auto">
          <a:xfrm>
            <a:off x="5077469" y="2355865"/>
            <a:ext cx="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 flipV="1">
            <a:off x="5077469" y="4300552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86"/>
          <p:cNvSpPr>
            <a:spLocks noChangeShapeType="1"/>
          </p:cNvSpPr>
          <p:nvPr/>
        </p:nvSpPr>
        <p:spPr bwMode="auto">
          <a:xfrm flipV="1">
            <a:off x="5077469" y="3652852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1560" y="176491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2nd-pass queue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11560" y="497906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Resulting chain</a:t>
            </a: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827584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Rectangle 55"/>
          <p:cNvSpPr>
            <a:spLocks noChangeArrowheads="1"/>
          </p:cNvSpPr>
          <p:nvPr/>
        </p:nvSpPr>
        <p:spPr bwMode="auto">
          <a:xfrm>
            <a:off x="1619746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Rectangle 56"/>
          <p:cNvSpPr>
            <a:spLocks noChangeArrowheads="1"/>
          </p:cNvSpPr>
          <p:nvPr/>
        </p:nvSpPr>
        <p:spPr bwMode="auto">
          <a:xfrm>
            <a:off x="2411909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5" name="Rectangle 57"/>
          <p:cNvSpPr>
            <a:spLocks noChangeArrowheads="1"/>
          </p:cNvSpPr>
          <p:nvPr/>
        </p:nvSpPr>
        <p:spPr bwMode="auto">
          <a:xfrm>
            <a:off x="3204071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76" name="Rectangle 58"/>
          <p:cNvSpPr>
            <a:spLocks noChangeArrowheads="1"/>
          </p:cNvSpPr>
          <p:nvPr/>
        </p:nvSpPr>
        <p:spPr bwMode="auto">
          <a:xfrm>
            <a:off x="3996234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77" name="Rectangle 59"/>
          <p:cNvSpPr>
            <a:spLocks noChangeArrowheads="1"/>
          </p:cNvSpPr>
          <p:nvPr/>
        </p:nvSpPr>
        <p:spPr bwMode="auto">
          <a:xfrm>
            <a:off x="4786809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78" name="Rectangle 60"/>
          <p:cNvSpPr>
            <a:spLocks noChangeArrowheads="1"/>
          </p:cNvSpPr>
          <p:nvPr/>
        </p:nvSpPr>
        <p:spPr bwMode="auto">
          <a:xfrm>
            <a:off x="5578971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79" name="Rectangle 61"/>
          <p:cNvSpPr>
            <a:spLocks noChangeArrowheads="1"/>
          </p:cNvSpPr>
          <p:nvPr/>
        </p:nvSpPr>
        <p:spPr bwMode="auto">
          <a:xfrm>
            <a:off x="6371134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80" name="Rectangle 62"/>
          <p:cNvSpPr>
            <a:spLocks noChangeArrowheads="1"/>
          </p:cNvSpPr>
          <p:nvPr/>
        </p:nvSpPr>
        <p:spPr bwMode="auto">
          <a:xfrm>
            <a:off x="7163296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81" name="Rectangle 63"/>
          <p:cNvSpPr>
            <a:spLocks noChangeArrowheads="1"/>
          </p:cNvSpPr>
          <p:nvPr/>
        </p:nvSpPr>
        <p:spPr bwMode="auto">
          <a:xfrm>
            <a:off x="7955459" y="1268760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82" name="Line 64"/>
          <p:cNvSpPr>
            <a:spLocks noChangeShapeType="1"/>
          </p:cNvSpPr>
          <p:nvPr/>
        </p:nvSpPr>
        <p:spPr bwMode="auto">
          <a:xfrm>
            <a:off x="1341934" y="1451322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65"/>
          <p:cNvSpPr>
            <a:spLocks noChangeShapeType="1"/>
          </p:cNvSpPr>
          <p:nvPr/>
        </p:nvSpPr>
        <p:spPr bwMode="auto">
          <a:xfrm>
            <a:off x="2124571" y="1456085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66"/>
          <p:cNvSpPr>
            <a:spLocks noChangeShapeType="1"/>
          </p:cNvSpPr>
          <p:nvPr/>
        </p:nvSpPr>
        <p:spPr bwMode="auto">
          <a:xfrm>
            <a:off x="2916734" y="14656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67"/>
          <p:cNvSpPr>
            <a:spLocks noChangeShapeType="1"/>
          </p:cNvSpPr>
          <p:nvPr/>
        </p:nvSpPr>
        <p:spPr bwMode="auto">
          <a:xfrm>
            <a:off x="3708896" y="1465610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4501059" y="14656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Line 69"/>
          <p:cNvSpPr>
            <a:spLocks noChangeShapeType="1"/>
          </p:cNvSpPr>
          <p:nvPr/>
        </p:nvSpPr>
        <p:spPr bwMode="auto">
          <a:xfrm>
            <a:off x="5293221" y="1465610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Line 70"/>
          <p:cNvSpPr>
            <a:spLocks noChangeShapeType="1"/>
          </p:cNvSpPr>
          <p:nvPr/>
        </p:nvSpPr>
        <p:spPr bwMode="auto">
          <a:xfrm>
            <a:off x="6085384" y="14656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Line 71"/>
          <p:cNvSpPr>
            <a:spLocks noChangeShapeType="1"/>
          </p:cNvSpPr>
          <p:nvPr/>
        </p:nvSpPr>
        <p:spPr bwMode="auto">
          <a:xfrm>
            <a:off x="6877546" y="1465610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72"/>
          <p:cNvSpPr>
            <a:spLocks noChangeShapeType="1"/>
          </p:cNvSpPr>
          <p:nvPr/>
        </p:nvSpPr>
        <p:spPr bwMode="auto">
          <a:xfrm>
            <a:off x="7669709" y="1465610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10" y="899428"/>
            <a:ext cx="187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pass input</a:t>
            </a:r>
          </a:p>
        </p:txBody>
      </p:sp>
    </p:spTree>
    <p:extLst>
      <p:ext uri="{BB962C8B-B14F-4D97-AF65-F5344CB8AC3E}">
        <p14:creationId xmlns:p14="http://schemas.microsoft.com/office/powerpoint/2010/main" val="35424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Radix Sort (3)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53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8307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e[1]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0470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e[2]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02632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e[3]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4795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e[4]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6957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e[5]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79120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e[6]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71282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e[7]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63445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e[8]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54020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e[9]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8107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80269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72432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164594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56757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179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47332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208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39494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271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1657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306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123819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859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915982" y="5732933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72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984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1302457" y="5915496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085094" y="5920258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877257" y="5929783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669419" y="5929783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461582" y="5929783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253744" y="5929783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045907" y="5929783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838069" y="5929783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630232" y="5929783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72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02632" y="4354001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06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826145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f[0]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618307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f[1]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2410470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f[2]</a:t>
            </a: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3202632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f[3]</a:t>
            </a: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3994795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f[4]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4786957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f[5]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5579120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f[6]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371282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f[7]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7163445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f[8]</a:t>
            </a:r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7954020" y="5003288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f[9]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826145" y="1772494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e[0]</a:t>
            </a: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3489970" y="2121976"/>
            <a:ext cx="0" cy="223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 flipV="1">
            <a:off x="1115070" y="4714363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 flipV="1">
            <a:off x="3489970" y="4714363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V="1">
            <a:off x="7450782" y="4714363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V="1">
            <a:off x="8242945" y="4714363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826145" y="2412488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36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93</a:t>
            </a:r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826145" y="3060188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36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826145" y="3707888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36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1115070" y="2121976"/>
            <a:ext cx="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 flipV="1">
            <a:off x="1115070" y="3418963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36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flipV="1">
            <a:off x="1115070" y="2771263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36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2410470" y="3706301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2410470" y="4354001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58" name="Line 61"/>
          <p:cNvSpPr>
            <a:spLocks noChangeShapeType="1"/>
          </p:cNvSpPr>
          <p:nvPr/>
        </p:nvSpPr>
        <p:spPr bwMode="auto">
          <a:xfrm>
            <a:off x="2699395" y="2121976"/>
            <a:ext cx="0" cy="158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62"/>
          <p:cNvSpPr>
            <a:spLocks noChangeShapeType="1"/>
          </p:cNvSpPr>
          <p:nvPr/>
        </p:nvSpPr>
        <p:spPr bwMode="auto">
          <a:xfrm flipV="1">
            <a:off x="2699395" y="4714363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63"/>
          <p:cNvSpPr>
            <a:spLocks noChangeShapeType="1"/>
          </p:cNvSpPr>
          <p:nvPr/>
        </p:nvSpPr>
        <p:spPr bwMode="auto">
          <a:xfrm flipV="1">
            <a:off x="2699395" y="4065076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9"/>
          <p:cNvSpPr>
            <a:spLocks noChangeArrowheads="1"/>
          </p:cNvSpPr>
          <p:nvPr/>
        </p:nvSpPr>
        <p:spPr bwMode="auto">
          <a:xfrm>
            <a:off x="826145" y="4355588"/>
            <a:ext cx="504825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Ins="36000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09</a:t>
            </a:r>
          </a:p>
        </p:txBody>
      </p:sp>
      <p:sp>
        <p:nvSpPr>
          <p:cNvPr id="62" name="Line 70"/>
          <p:cNvSpPr>
            <a:spLocks noChangeShapeType="1"/>
          </p:cNvSpPr>
          <p:nvPr/>
        </p:nvSpPr>
        <p:spPr bwMode="auto">
          <a:xfrm flipV="1">
            <a:off x="1115070" y="4066663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36000"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1618307" y="4354001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79</a:t>
            </a:r>
          </a:p>
        </p:txBody>
      </p:sp>
      <p:sp>
        <p:nvSpPr>
          <p:cNvPr id="64" name="Line 72"/>
          <p:cNvSpPr>
            <a:spLocks noChangeShapeType="1"/>
          </p:cNvSpPr>
          <p:nvPr/>
        </p:nvSpPr>
        <p:spPr bwMode="auto">
          <a:xfrm>
            <a:off x="1905645" y="2121976"/>
            <a:ext cx="0" cy="223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73"/>
          <p:cNvSpPr>
            <a:spLocks noChangeShapeType="1"/>
          </p:cNvSpPr>
          <p:nvPr/>
        </p:nvSpPr>
        <p:spPr bwMode="auto">
          <a:xfrm flipV="1">
            <a:off x="1905645" y="4714363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ectangle 74"/>
          <p:cNvSpPr>
            <a:spLocks noChangeArrowheads="1"/>
          </p:cNvSpPr>
          <p:nvPr/>
        </p:nvSpPr>
        <p:spPr bwMode="auto">
          <a:xfrm>
            <a:off x="7163445" y="4354001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67" name="Line 75"/>
          <p:cNvSpPr>
            <a:spLocks noChangeShapeType="1"/>
          </p:cNvSpPr>
          <p:nvPr/>
        </p:nvSpPr>
        <p:spPr bwMode="auto">
          <a:xfrm>
            <a:off x="7450782" y="2121976"/>
            <a:ext cx="0" cy="223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7955607" y="4354001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84</a:t>
            </a:r>
          </a:p>
        </p:txBody>
      </p:sp>
      <p:sp>
        <p:nvSpPr>
          <p:cNvPr id="69" name="Line 77"/>
          <p:cNvSpPr>
            <a:spLocks noChangeShapeType="1"/>
          </p:cNvSpPr>
          <p:nvPr/>
        </p:nvSpPr>
        <p:spPr bwMode="auto">
          <a:xfrm>
            <a:off x="8242945" y="2121976"/>
            <a:ext cx="0" cy="223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1561" y="149430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3rd-pass queue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83567" y="5363601"/>
            <a:ext cx="2028244" cy="369332"/>
          </a:xfrm>
          <a:prstGeom prst="rect">
            <a:avLst/>
          </a:prstGeom>
        </p:spPr>
        <p:txBody>
          <a:bodyPr wrap="none" rIns="3600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Resulting chain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818852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306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1611014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208</a:t>
            </a: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2403177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009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3195339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033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987502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055</a:t>
            </a: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4778077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859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5570239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271</a:t>
            </a: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6362402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179</a:t>
            </a:r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7154564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984</a:t>
            </a: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7946727" y="1052092"/>
            <a:ext cx="504825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093</a:t>
            </a: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>
            <a:off x="1333202" y="1234654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>
            <a:off x="2115839" y="1239417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>
            <a:off x="2908002" y="1248942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3700164" y="1248942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>
            <a:off x="4492327" y="1248942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Line 28"/>
          <p:cNvSpPr>
            <a:spLocks noChangeShapeType="1"/>
          </p:cNvSpPr>
          <p:nvPr/>
        </p:nvSpPr>
        <p:spPr bwMode="auto">
          <a:xfrm>
            <a:off x="5284489" y="1248942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>
            <a:off x="6076652" y="1248942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6868814" y="1248942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7660977" y="1248942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Radix Sort - MSD Sort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09650"/>
            <a:ext cx="8026400" cy="577850"/>
          </a:xfrm>
        </p:spPr>
        <p:txBody>
          <a:bodyPr/>
          <a:lstStyle/>
          <a:p>
            <a:r>
              <a:rPr lang="en-US" altLang="ko-KR" sz="2000" dirty="0"/>
              <a:t>Input sequence: 246 121 746 324 515 243 214</a:t>
            </a:r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54</a:t>
            </a:fld>
            <a:endParaRPr lang="en-US" altLang="ko-K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9552" y="1372706"/>
            <a:ext cx="8425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(2,4,6) (1,2,8) (7,4,6) (3,2,4) (5,1,5) (2,4,3),(2,1,4)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22064" y="5733256"/>
            <a:ext cx="8026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</a:rPr>
              <a:t>Output sequence: 128 214 243 246 324 515 746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65413"/>
              </p:ext>
            </p:extLst>
          </p:nvPr>
        </p:nvGraphicFramePr>
        <p:xfrm>
          <a:off x="251520" y="1929558"/>
          <a:ext cx="367240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Records</a:t>
                      </a:r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,2,8)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,4,6),</a:t>
                      </a:r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,4,3), (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,1,4)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,2,4)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,1,5)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4,6)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80885"/>
              </p:ext>
            </p:extLst>
          </p:nvPr>
        </p:nvGraphicFramePr>
        <p:xfrm>
          <a:off x="4427984" y="1900788"/>
          <a:ext cx="244827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Key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Records</a:t>
                      </a:r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(2,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(2,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,6) (2,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73829"/>
              </p:ext>
            </p:extLst>
          </p:nvPr>
        </p:nvGraphicFramePr>
        <p:xfrm>
          <a:off x="7308304" y="1916832"/>
          <a:ext cx="158417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Key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Records</a:t>
                      </a:r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(2,4,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(2,4,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자유형 7"/>
          <p:cNvSpPr/>
          <p:nvPr/>
        </p:nvSpPr>
        <p:spPr bwMode="auto">
          <a:xfrm>
            <a:off x="3893056" y="1897380"/>
            <a:ext cx="537210" cy="3806190"/>
          </a:xfrm>
          <a:custGeom>
            <a:avLst/>
            <a:gdLst>
              <a:gd name="connsiteX0" fmla="*/ 0 w 537210"/>
              <a:gd name="connsiteY0" fmla="*/ 1074420 h 3806190"/>
              <a:gd name="connsiteX1" fmla="*/ 537210 w 537210"/>
              <a:gd name="connsiteY1" fmla="*/ 0 h 3806190"/>
              <a:gd name="connsiteX2" fmla="*/ 537210 w 537210"/>
              <a:gd name="connsiteY2" fmla="*/ 3806190 h 3806190"/>
              <a:gd name="connsiteX3" fmla="*/ 0 w 537210"/>
              <a:gd name="connsiteY3" fmla="*/ 1348740 h 3806190"/>
              <a:gd name="connsiteX4" fmla="*/ 0 w 537210"/>
              <a:gd name="connsiteY4" fmla="*/ 1074420 h 380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" h="3806190">
                <a:moveTo>
                  <a:pt x="0" y="1074420"/>
                </a:moveTo>
                <a:lnTo>
                  <a:pt x="537210" y="0"/>
                </a:lnTo>
                <a:lnTo>
                  <a:pt x="537210" y="3806190"/>
                </a:lnTo>
                <a:lnTo>
                  <a:pt x="0" y="1348740"/>
                </a:lnTo>
                <a:lnTo>
                  <a:pt x="0" y="107442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6841996" y="1908810"/>
            <a:ext cx="468630" cy="3783330"/>
          </a:xfrm>
          <a:custGeom>
            <a:avLst/>
            <a:gdLst>
              <a:gd name="connsiteX0" fmla="*/ 0 w 468630"/>
              <a:gd name="connsiteY0" fmla="*/ 1737360 h 3783330"/>
              <a:gd name="connsiteX1" fmla="*/ 468630 w 468630"/>
              <a:gd name="connsiteY1" fmla="*/ 0 h 3783330"/>
              <a:gd name="connsiteX2" fmla="*/ 457200 w 468630"/>
              <a:gd name="connsiteY2" fmla="*/ 3783330 h 3783330"/>
              <a:gd name="connsiteX3" fmla="*/ 22860 w 468630"/>
              <a:gd name="connsiteY3" fmla="*/ 2057400 h 3783330"/>
              <a:gd name="connsiteX4" fmla="*/ 0 w 468630"/>
              <a:gd name="connsiteY4" fmla="*/ 1737360 h 378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630" h="3783330">
                <a:moveTo>
                  <a:pt x="0" y="1737360"/>
                </a:moveTo>
                <a:lnTo>
                  <a:pt x="468630" y="0"/>
                </a:lnTo>
                <a:lnTo>
                  <a:pt x="457200" y="3783330"/>
                </a:lnTo>
                <a:lnTo>
                  <a:pt x="22860" y="2057400"/>
                </a:lnTo>
                <a:lnTo>
                  <a:pt x="0" y="1737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7800" y="3686835"/>
            <a:ext cx="1795363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(2,4,3), (2,4,6)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2996952"/>
            <a:ext cx="299040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(2,1,4), (2,4,3), (2,4,6)</a:t>
            </a:r>
          </a:p>
        </p:txBody>
      </p:sp>
    </p:spTree>
    <p:extLst>
      <p:ext uri="{BB962C8B-B14F-4D97-AF65-F5344CB8AC3E}">
        <p14:creationId xmlns:p14="http://schemas.microsoft.com/office/powerpoint/2010/main" val="28725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8" grpId="1" animBg="1"/>
      <p:bldP spid="9" grpId="0" animBg="1"/>
      <p:bldP spid="9" grpId="1" animBg="1"/>
      <p:bldP spid="5" grpId="0" animBg="1"/>
      <p:bldP spid="5" grpId="1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Sort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Many sorting algorithms require excessive data movement since we must physically move records following some comparisons</a:t>
            </a:r>
          </a:p>
          <a:p>
            <a:r>
              <a:rPr lang="en-US" altLang="zh-TW" sz="2000" dirty="0"/>
              <a:t>If the records are large, this slows down the sorting process</a:t>
            </a:r>
          </a:p>
          <a:p>
            <a:r>
              <a:rPr lang="en-US" altLang="zh-TW" sz="2000" dirty="0"/>
              <a:t>We can reduce data movement by using a linked list representation</a:t>
            </a:r>
          </a:p>
          <a:p>
            <a:r>
              <a:rPr lang="en-US" altLang="zh-TW" sz="2000" dirty="0"/>
              <a:t>However, in some applications we must physically rearrange the records so that they are in the required order</a:t>
            </a:r>
          </a:p>
          <a:p>
            <a:r>
              <a:rPr lang="en-US" altLang="zh-TW" sz="2000" dirty="0"/>
              <a:t>We can achieve considerable savings by </a:t>
            </a:r>
            <a:r>
              <a:rPr lang="en-US" altLang="zh-TW" sz="2000" dirty="0">
                <a:solidFill>
                  <a:srgbClr val="FF0000"/>
                </a:solidFill>
              </a:rPr>
              <a:t>first performing a linked list sort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rgbClr val="FF0000"/>
                </a:solidFill>
              </a:rPr>
              <a:t>then physically rearranging the records </a:t>
            </a:r>
            <a:r>
              <a:rPr lang="en-US" altLang="zh-TW" sz="2000" dirty="0"/>
              <a:t>according to the order specified in the list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29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1408348" y="4781043"/>
            <a:ext cx="555828" cy="4804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i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Sort 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56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329693" y="1052736"/>
            <a:ext cx="6264423" cy="1441301"/>
            <a:chOff x="1331913" y="2205038"/>
            <a:chExt cx="5689600" cy="1081087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1403351" y="2211530"/>
              <a:ext cx="504825" cy="36036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79613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84438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989263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92500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97325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[5</a:t>
              </a: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500563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005388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8625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013450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516688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331913" y="22050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979613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484438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89263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492500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997325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500563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005388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508625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013450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516688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331913" y="25654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979613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484438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989263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92500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997325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500563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005388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508625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013450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6516688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331913" y="292576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096387" y="250619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Linked list, first=4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042830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2598658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154486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3708565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264393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[5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4818473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5374301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28380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6484208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7038288" y="477238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1329693" y="4772388"/>
            <a:ext cx="713137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endParaRPr lang="en-US" altLang="ko-K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2042830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  <a:endParaRPr lang="en-US" altLang="ko-K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2598658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154486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3708565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4264393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818473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5374301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5928380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484208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61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7038288" y="525282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77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1329693" y="5252821"/>
            <a:ext cx="713137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6098"/>
              </p:ext>
            </p:extLst>
          </p:nvPr>
        </p:nvGraphicFramePr>
        <p:xfrm>
          <a:off x="827584" y="2996952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87866"/>
              </p:ext>
            </p:extLst>
          </p:nvPr>
        </p:nvGraphicFramePr>
        <p:xfrm>
          <a:off x="1420341" y="3747636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70805"/>
              </p:ext>
            </p:extLst>
          </p:nvPr>
        </p:nvGraphicFramePr>
        <p:xfrm>
          <a:off x="2348862" y="2996952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26849"/>
              </p:ext>
            </p:extLst>
          </p:nvPr>
        </p:nvGraphicFramePr>
        <p:xfrm>
          <a:off x="2897302" y="3747636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4386"/>
              </p:ext>
            </p:extLst>
          </p:nvPr>
        </p:nvGraphicFramePr>
        <p:xfrm>
          <a:off x="3870140" y="2996952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35390"/>
              </p:ext>
            </p:extLst>
          </p:nvPr>
        </p:nvGraphicFramePr>
        <p:xfrm>
          <a:off x="4374263" y="3747636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87522"/>
              </p:ext>
            </p:extLst>
          </p:nvPr>
        </p:nvGraphicFramePr>
        <p:xfrm>
          <a:off x="5391418" y="2996952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06883"/>
              </p:ext>
            </p:extLst>
          </p:nvPr>
        </p:nvGraphicFramePr>
        <p:xfrm>
          <a:off x="5851224" y="3747636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57448"/>
              </p:ext>
            </p:extLst>
          </p:nvPr>
        </p:nvGraphicFramePr>
        <p:xfrm>
          <a:off x="6912694" y="2996952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59254"/>
              </p:ext>
            </p:extLst>
          </p:nvPr>
        </p:nvGraphicFramePr>
        <p:xfrm>
          <a:off x="7328186" y="3747636"/>
          <a:ext cx="8310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4" name="직선 화살표 연결선 123"/>
          <p:cNvCxnSpPr/>
          <p:nvPr/>
        </p:nvCxnSpPr>
        <p:spPr bwMode="auto">
          <a:xfrm>
            <a:off x="1420341" y="3212976"/>
            <a:ext cx="14943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직선 화살표 연결선 125"/>
          <p:cNvCxnSpPr/>
          <p:nvPr/>
        </p:nvCxnSpPr>
        <p:spPr bwMode="auto">
          <a:xfrm flipV="1">
            <a:off x="2054824" y="3356992"/>
            <a:ext cx="37904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직선 화살표 연결선 128"/>
          <p:cNvCxnSpPr/>
          <p:nvPr/>
        </p:nvCxnSpPr>
        <p:spPr bwMode="auto">
          <a:xfrm>
            <a:off x="2947437" y="3212976"/>
            <a:ext cx="14943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직선 화살표 연결선 129"/>
          <p:cNvCxnSpPr/>
          <p:nvPr/>
        </p:nvCxnSpPr>
        <p:spPr bwMode="auto">
          <a:xfrm>
            <a:off x="4403118" y="3244406"/>
            <a:ext cx="14943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직선 화살표 연결선 130"/>
          <p:cNvCxnSpPr/>
          <p:nvPr/>
        </p:nvCxnSpPr>
        <p:spPr bwMode="auto">
          <a:xfrm>
            <a:off x="5940374" y="3244406"/>
            <a:ext cx="14943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직선 화살표 연결선 131"/>
          <p:cNvCxnSpPr/>
          <p:nvPr/>
        </p:nvCxnSpPr>
        <p:spPr bwMode="auto">
          <a:xfrm>
            <a:off x="7474432" y="3212976"/>
            <a:ext cx="14943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직선 화살표 연결선 132"/>
          <p:cNvCxnSpPr/>
          <p:nvPr/>
        </p:nvCxnSpPr>
        <p:spPr bwMode="auto">
          <a:xfrm flipV="1">
            <a:off x="3531035" y="3356992"/>
            <a:ext cx="37904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직선 화살표 연결선 133"/>
          <p:cNvCxnSpPr/>
          <p:nvPr/>
        </p:nvCxnSpPr>
        <p:spPr bwMode="auto">
          <a:xfrm flipV="1">
            <a:off x="5007247" y="3356992"/>
            <a:ext cx="37904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직선 화살표 연결선 134"/>
          <p:cNvCxnSpPr/>
          <p:nvPr/>
        </p:nvCxnSpPr>
        <p:spPr bwMode="auto">
          <a:xfrm flipV="1">
            <a:off x="6582844" y="3356992"/>
            <a:ext cx="37904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395536" y="282686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94460" y="354964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964176" y="282686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468910" y="354964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[8]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367282" y="2826869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[10]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951144" y="354964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64095" y="282686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[9]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24666" y="354964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79974" y="282686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87686" y="354964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cxnSp>
        <p:nvCxnSpPr>
          <p:cNvPr id="147" name="직선 연결선 146"/>
          <p:cNvCxnSpPr>
            <a:endCxn id="122" idx="2"/>
          </p:cNvCxnSpPr>
          <p:nvPr/>
        </p:nvCxnSpPr>
        <p:spPr bwMode="auto">
          <a:xfrm flipH="1">
            <a:off x="7743688" y="3748462"/>
            <a:ext cx="428712" cy="370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아래쪽 화살표 147"/>
          <p:cNvSpPr/>
          <p:nvPr/>
        </p:nvSpPr>
        <p:spPr bwMode="auto">
          <a:xfrm>
            <a:off x="3720559" y="4221088"/>
            <a:ext cx="1504184" cy="43204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104" y="2506199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By performing linked list sorting</a:t>
            </a:r>
          </a:p>
        </p:txBody>
      </p:sp>
    </p:spTree>
    <p:extLst>
      <p:ext uri="{BB962C8B-B14F-4D97-AF65-F5344CB8AC3E}">
        <p14:creationId xmlns:p14="http://schemas.microsoft.com/office/powerpoint/2010/main" val="8896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 bwMode="auto">
          <a:xfrm>
            <a:off x="7064174" y="2225545"/>
            <a:ext cx="504056" cy="47929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Sort (3)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57</a:t>
            </a:fld>
            <a:endParaRPr lang="en-US" altLang="ko-KR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42830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8658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54486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08565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264393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[5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818473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74301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28380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84208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038288" y="1264677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329693" y="1264677"/>
            <a:ext cx="713137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endParaRPr lang="en-US" altLang="ko-K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42830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98658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154486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77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708565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264393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61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818473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74301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928380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484208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038288" y="1745110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329693" y="1745110"/>
            <a:ext cx="713137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042830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598658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486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708565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264393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818473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374301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928380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484208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7027658" y="2225545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1329693" y="2225545"/>
            <a:ext cx="713137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linka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408348" y="1273332"/>
            <a:ext cx="555828" cy="48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i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54486" y="97143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Linked list, first=4</a:t>
            </a:r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7032126" y="2228487"/>
            <a:ext cx="555828" cy="48043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74096"/>
              </p:ext>
            </p:extLst>
          </p:nvPr>
        </p:nvGraphicFramePr>
        <p:xfrm>
          <a:off x="1070222" y="1356486"/>
          <a:ext cx="6526114" cy="1348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9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26460"/>
              </p:ext>
            </p:extLst>
          </p:nvPr>
        </p:nvGraphicFramePr>
        <p:xfrm>
          <a:off x="1138476" y="2720350"/>
          <a:ext cx="6456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08841" y="27191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linkb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41953" y="3088516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Pointer to previous record</a:t>
            </a:r>
          </a:p>
        </p:txBody>
      </p:sp>
    </p:spTree>
    <p:extLst>
      <p:ext uri="{BB962C8B-B14F-4D97-AF65-F5344CB8AC3E}">
        <p14:creationId xmlns:p14="http://schemas.microsoft.com/office/powerpoint/2010/main" val="12502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556E-6 C -0.01371 0.00719 -0.02344 0.02385 -0.0375 0.02987 C -0.0408 0.0345 -0.04427 0.03635 -0.04861 0.0382 C -0.05295 0.04214 -0.05851 0.04631 -0.06371 0.04816 C -0.06701 0.04931 -0.07031 0.05047 -0.07361 0.05163 C -0.07535 0.05209 -0.07865 0.05325 -0.07865 0.05325 C -0.09531 0.05209 -0.11371 0.05348 -0.12865 0.04168 C -0.13507 0.03658 -0.14115 0.03056 -0.1474 0.02501 C -0.15226 0.02061 -0.15538 0.01413 -0.16111 0.01158 C -0.16389 0.00811 -0.16719 0.00533 -0.16996 0.00163 C -0.1717 -0.00069 -0.175 -0.00508 -0.175 -0.00508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C 0.00226 0.0081 0.00747 0.01459 0.01129 0.02153 C 0.01302 0.02477 0.01458 0.02824 0.01632 0.03148 C 0.01736 0.03357 0.02379 0.03727 0.025 0.0382 C 0.04149 0.05093 0.06129 0.05625 0.08004 0.05834 C 0.10087 0.06366 0.13108 0.05857 0.15139 0.04491 C 0.15608 0.04167 0.1592 0.03797 0.16389 0.03496 C 0.16476 0.0338 0.16528 0.03241 0.16632 0.03148 C 0.16754 0.03056 0.1691 0.03102 0.17014 0.02986 C 0.17257 0.02732 0.175 0.02153 0.1776 0.01829 C 0.18038 0.0088 0.17917 0.01273 0.18125 0.00648 " pathEditMode="relative" ptsTypes="ffffffffff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C -0.00643 0.00602 -0.00851 0.01598 -0.01372 0.02338 C -0.02032 0.03287 -0.02813 0.04283 -0.0375 0.04676 C -0.04757 0.05579 -0.05521 0.05695 -0.06615 0.06181 C -0.0882 0.06112 -0.11094 0.06505 -0.13247 0.05834 C -0.13855 0.05649 -0.14375 0.04931 -0.15 0.04676 C -0.15678 0.04074 -0.16129 0.02871 -0.16875 0.025 C -0.17205 0.02061 -0.1783 0.01505 -0.18125 0.01019 C -0.18768 -0.00023 -0.18004 0.00973 -0.18629 0.00186 C -0.18768 -0.00393 -0.18664 -0.00208 -0.18872 -0.00486 " pathEditMode="relative" ptsTypes="fffffffff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C 0.00208 0.00116 0.00504 0.00139 0.00729 0.00278 C 0.01007 0.00463 0.01198 0.00695 0.01476 0.0088 C 0.02066 0.0125 0.02708 0.01528 0.03229 0.01968 C 0.03663 0.02338 0.04219 0.02778 0.04826 0.0294 C 0.05469 0.0345 0.06215 0.03912 0.07083 0.04121 C 0.075 0.04352 0.07934 0.04491 0.08438 0.0463 C 0.09948 0.04561 0.12292 0.04769 0.13802 0.04121 C 0.14288 0.03936 0.14497 0.03565 0.15035 0.03426 C 0.15938 0.02963 0.15504 0.03172 0.16285 0.02848 C 0.17205 0.02107 0.17778 0.01343 0.17778 0.00278 " pathEditMode="relative" rAng="0" ptsTypes="ffffffffff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7" grpId="0"/>
      <p:bldP spid="17" grpId="1"/>
      <p:bldP spid="20" grpId="0"/>
      <p:bldP spid="20" grpId="1"/>
      <p:bldP spid="28" grpId="0"/>
      <p:bldP spid="28" grpId="1"/>
      <p:bldP spid="31" grpId="0"/>
      <p:bldP spid="31" grpId="1"/>
      <p:bldP spid="43" grpId="0" animBg="1"/>
      <p:bldP spid="45" grpId="0"/>
      <p:bldP spid="4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sz="2400" dirty="0"/>
              <a:t>Rearranging Records using a Doubly Linked List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listSort1(element a[],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first)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[MAX_SIZE];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current,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element temp;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 (current = first; current; current =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[current]){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[current] =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current;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if(first !=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if (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]] = first;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]] = first;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SWAP(a[first], a[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SWAP(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[first],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SWAP(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[first],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first =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 b="1" dirty="0">
              <a:solidFill>
                <a:schemeClr val="tx1"/>
              </a:solidFill>
              <a:latin typeface="Courier New" pitchFamily="49" charset="0"/>
              <a:ea typeface="한양신명조,한컴돋움"/>
              <a:cs typeface="Courier New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4873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1379584" y="3861048"/>
            <a:ext cx="555828" cy="48043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i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ListSort1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09650"/>
            <a:ext cx="8026400" cy="403126"/>
          </a:xfrm>
        </p:spPr>
        <p:txBody>
          <a:bodyPr/>
          <a:lstStyle/>
          <a:p>
            <a:r>
              <a:rPr lang="en-US" sz="2000" dirty="0"/>
              <a:t>Input list : </a:t>
            </a:r>
            <a:r>
              <a:rPr lang="en-US" altLang="ko-KR" sz="2000" dirty="0"/>
              <a:t>(26, 5, 77, 1, 61, 11, 59, 15, 48, 19)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59</a:t>
            </a:fld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331912" y="1643491"/>
            <a:ext cx="6264423" cy="1441301"/>
            <a:chOff x="1331913" y="2205038"/>
            <a:chExt cx="5689600" cy="108108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79613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84438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9263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92500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97325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[5</a:t>
              </a: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00563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05388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508625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13450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516688" y="2205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31913" y="22050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79613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484438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89263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492500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97325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00563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005388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508625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013450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516688" y="2565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31913" y="25654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79613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484438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989263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492500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997325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500563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005388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508625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013450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516688" y="2925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331913" y="292576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1403351" y="2211530"/>
              <a:ext cx="504825" cy="36036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792811" y="3084792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Linked list following a list sort, first=4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331913" y="3861048"/>
            <a:ext cx="6264422" cy="1803152"/>
            <a:chOff x="1331913" y="4222750"/>
            <a:chExt cx="5689600" cy="1441450"/>
          </a:xfrm>
        </p:grpSpPr>
        <p:sp>
          <p:nvSpPr>
            <p:cNvPr id="41" name="Rectangle 47"/>
            <p:cNvSpPr>
              <a:spLocks noChangeArrowheads="1"/>
            </p:cNvSpPr>
            <p:nvPr/>
          </p:nvSpPr>
          <p:spPr bwMode="auto">
            <a:xfrm>
              <a:off x="1331913" y="422275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1331913" y="458311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43" name="Rectangle 69"/>
            <p:cNvSpPr>
              <a:spLocks noChangeArrowheads="1"/>
            </p:cNvSpPr>
            <p:nvPr/>
          </p:nvSpPr>
          <p:spPr bwMode="auto">
            <a:xfrm>
              <a:off x="1331913" y="494347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44" name="Rectangle 80"/>
            <p:cNvSpPr>
              <a:spLocks noChangeArrowheads="1"/>
            </p:cNvSpPr>
            <p:nvPr/>
          </p:nvSpPr>
          <p:spPr bwMode="auto">
            <a:xfrm>
              <a:off x="1331913" y="53038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linkb</a:t>
              </a:r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1979613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82"/>
            <p:cNvSpPr>
              <a:spLocks noChangeArrowheads="1"/>
            </p:cNvSpPr>
            <p:nvPr/>
          </p:nvSpPr>
          <p:spPr bwMode="auto">
            <a:xfrm>
              <a:off x="2484438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83"/>
            <p:cNvSpPr>
              <a:spLocks noChangeArrowheads="1"/>
            </p:cNvSpPr>
            <p:nvPr/>
          </p:nvSpPr>
          <p:spPr bwMode="auto">
            <a:xfrm>
              <a:off x="2989263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84"/>
            <p:cNvSpPr>
              <a:spLocks noChangeArrowheads="1"/>
            </p:cNvSpPr>
            <p:nvPr/>
          </p:nvSpPr>
          <p:spPr bwMode="auto">
            <a:xfrm>
              <a:off x="3492500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85"/>
            <p:cNvSpPr>
              <a:spLocks noChangeArrowheads="1"/>
            </p:cNvSpPr>
            <p:nvPr/>
          </p:nvSpPr>
          <p:spPr bwMode="auto">
            <a:xfrm>
              <a:off x="3997325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ectangle 86"/>
            <p:cNvSpPr>
              <a:spLocks noChangeArrowheads="1"/>
            </p:cNvSpPr>
            <p:nvPr/>
          </p:nvSpPr>
          <p:spPr bwMode="auto">
            <a:xfrm>
              <a:off x="4500563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5005388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88"/>
            <p:cNvSpPr>
              <a:spLocks noChangeArrowheads="1"/>
            </p:cNvSpPr>
            <p:nvPr/>
          </p:nvSpPr>
          <p:spPr bwMode="auto">
            <a:xfrm>
              <a:off x="5508625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89"/>
            <p:cNvSpPr>
              <a:spLocks noChangeArrowheads="1"/>
            </p:cNvSpPr>
            <p:nvPr/>
          </p:nvSpPr>
          <p:spPr bwMode="auto">
            <a:xfrm>
              <a:off x="6013450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90"/>
            <p:cNvSpPr>
              <a:spLocks noChangeArrowheads="1"/>
            </p:cNvSpPr>
            <p:nvPr/>
          </p:nvSpPr>
          <p:spPr bwMode="auto">
            <a:xfrm>
              <a:off x="6516688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91"/>
            <p:cNvSpPr>
              <a:spLocks noChangeArrowheads="1"/>
            </p:cNvSpPr>
            <p:nvPr/>
          </p:nvSpPr>
          <p:spPr bwMode="auto">
            <a:xfrm>
              <a:off x="1979613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6" name="Rectangle 92"/>
            <p:cNvSpPr>
              <a:spLocks noChangeArrowheads="1"/>
            </p:cNvSpPr>
            <p:nvPr/>
          </p:nvSpPr>
          <p:spPr bwMode="auto">
            <a:xfrm>
              <a:off x="2484438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Rectangle 93"/>
            <p:cNvSpPr>
              <a:spLocks noChangeArrowheads="1"/>
            </p:cNvSpPr>
            <p:nvPr/>
          </p:nvSpPr>
          <p:spPr bwMode="auto">
            <a:xfrm>
              <a:off x="2989263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58" name="Rectangle 94"/>
            <p:cNvSpPr>
              <a:spLocks noChangeArrowheads="1"/>
            </p:cNvSpPr>
            <p:nvPr/>
          </p:nvSpPr>
          <p:spPr bwMode="auto">
            <a:xfrm>
              <a:off x="3492500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9" name="Rectangle 95"/>
            <p:cNvSpPr>
              <a:spLocks noChangeArrowheads="1"/>
            </p:cNvSpPr>
            <p:nvPr/>
          </p:nvSpPr>
          <p:spPr bwMode="auto">
            <a:xfrm>
              <a:off x="3997325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60" name="Rectangle 96"/>
            <p:cNvSpPr>
              <a:spLocks noChangeArrowheads="1"/>
            </p:cNvSpPr>
            <p:nvPr/>
          </p:nvSpPr>
          <p:spPr bwMode="auto">
            <a:xfrm>
              <a:off x="4500563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5005388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62" name="Rectangle 98"/>
            <p:cNvSpPr>
              <a:spLocks noChangeArrowheads="1"/>
            </p:cNvSpPr>
            <p:nvPr/>
          </p:nvSpPr>
          <p:spPr bwMode="auto">
            <a:xfrm>
              <a:off x="5508625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63" name="Rectangle 99"/>
            <p:cNvSpPr>
              <a:spLocks noChangeArrowheads="1"/>
            </p:cNvSpPr>
            <p:nvPr/>
          </p:nvSpPr>
          <p:spPr bwMode="auto">
            <a:xfrm>
              <a:off x="6013450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64" name="Rectangle 100"/>
            <p:cNvSpPr>
              <a:spLocks noChangeArrowheads="1"/>
            </p:cNvSpPr>
            <p:nvPr/>
          </p:nvSpPr>
          <p:spPr bwMode="auto">
            <a:xfrm>
              <a:off x="6516688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1979613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6" name="Rectangle 102"/>
            <p:cNvSpPr>
              <a:spLocks noChangeArrowheads="1"/>
            </p:cNvSpPr>
            <p:nvPr/>
          </p:nvSpPr>
          <p:spPr bwMode="auto">
            <a:xfrm>
              <a:off x="2484438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2989263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3492500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auto">
            <a:xfrm>
              <a:off x="3997325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auto">
            <a:xfrm>
              <a:off x="4500563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auto">
            <a:xfrm>
              <a:off x="5005388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auto">
            <a:xfrm>
              <a:off x="5508625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auto">
            <a:xfrm>
              <a:off x="6013450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auto">
            <a:xfrm>
              <a:off x="6516688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auto">
            <a:xfrm>
              <a:off x="1979613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auto">
            <a:xfrm>
              <a:off x="2484438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auto">
            <a:xfrm>
              <a:off x="2989263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78" name="Rectangle 114"/>
            <p:cNvSpPr>
              <a:spLocks noChangeArrowheads="1"/>
            </p:cNvSpPr>
            <p:nvPr/>
          </p:nvSpPr>
          <p:spPr bwMode="auto">
            <a:xfrm>
              <a:off x="3492500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3997325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4500563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1" name="Rectangle 117"/>
            <p:cNvSpPr>
              <a:spLocks noChangeArrowheads="1"/>
            </p:cNvSpPr>
            <p:nvPr/>
          </p:nvSpPr>
          <p:spPr bwMode="auto">
            <a:xfrm>
              <a:off x="5005388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82" name="Rectangle 118"/>
            <p:cNvSpPr>
              <a:spLocks noChangeArrowheads="1"/>
            </p:cNvSpPr>
            <p:nvPr/>
          </p:nvSpPr>
          <p:spPr bwMode="auto">
            <a:xfrm>
              <a:off x="5508625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3" name="Rectangle 119"/>
            <p:cNvSpPr>
              <a:spLocks noChangeArrowheads="1"/>
            </p:cNvSpPr>
            <p:nvPr/>
          </p:nvSpPr>
          <p:spPr bwMode="auto">
            <a:xfrm>
              <a:off x="6013450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4" name="Rectangle 120"/>
            <p:cNvSpPr>
              <a:spLocks noChangeArrowheads="1"/>
            </p:cNvSpPr>
            <p:nvPr/>
          </p:nvSpPr>
          <p:spPr bwMode="auto">
            <a:xfrm>
              <a:off x="6516688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1752711" y="5651462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Corresponding doubly linked list, first=4</a:t>
            </a:r>
          </a:p>
        </p:txBody>
      </p:sp>
    </p:spTree>
    <p:extLst>
      <p:ext uri="{BB962C8B-B14F-4D97-AF65-F5344CB8AC3E}">
        <p14:creationId xmlns:p14="http://schemas.microsoft.com/office/powerpoint/2010/main" val="67318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Classification of Sorting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Internal sorting</a:t>
            </a:r>
          </a:p>
          <a:p>
            <a:pPr lvl="1"/>
            <a:r>
              <a:rPr lang="en-US" altLang="ko-KR" sz="2000" dirty="0"/>
              <a:t>The information to be ordered can be contained in a computer's memory </a:t>
            </a:r>
            <a:endParaRPr lang="en-US" altLang="ko-KR" sz="2400" dirty="0"/>
          </a:p>
          <a:p>
            <a:r>
              <a:rPr lang="en-US" altLang="ko-KR" sz="2400" dirty="0"/>
              <a:t>External sorting</a:t>
            </a:r>
          </a:p>
          <a:p>
            <a:pPr lvl="1"/>
            <a:r>
              <a:rPr lang="en-US" altLang="ko-KR" sz="2000" dirty="0"/>
              <a:t>Any sort algorithm that uses external memory, such as tape or disk, during the sort</a:t>
            </a:r>
          </a:p>
          <a:p>
            <a:pPr lvl="1"/>
            <a:r>
              <a:rPr lang="en-US" altLang="ko-KR" sz="2000" dirty="0"/>
              <a:t>When the values to be sorted don't fit in main memory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ListSort1 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/>
          <a:p>
            <a:fld id="{ECBF1F42-26CA-4628-999C-AAB22D57B841}" type="slidenum">
              <a:rPr lang="ko-KR" altLang="en-US" smtClean="0"/>
              <a:pPr/>
              <a:t>60</a:t>
            </a:fld>
            <a:endParaRPr lang="en-US" altLang="ko-KR" dirty="0"/>
          </a:p>
        </p:txBody>
      </p:sp>
      <p:grpSp>
        <p:nvGrpSpPr>
          <p:cNvPr id="94" name="그룹 93"/>
          <p:cNvGrpSpPr/>
          <p:nvPr/>
        </p:nvGrpSpPr>
        <p:grpSpPr>
          <a:xfrm>
            <a:off x="1331912" y="3570875"/>
            <a:ext cx="6120407" cy="1729904"/>
            <a:chOff x="1331913" y="3643313"/>
            <a:chExt cx="5689600" cy="1441450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>
              <a:off x="1331913" y="364331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331913" y="400367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331913" y="43640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1331913" y="47244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linkb</a:t>
              </a:r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1979613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2484438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2989263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3492500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3997325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4500563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5005388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5508625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6013450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6516688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1979613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2484438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2989263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22" name="Rectangle 54"/>
            <p:cNvSpPr>
              <a:spLocks noChangeArrowheads="1"/>
            </p:cNvSpPr>
            <p:nvPr/>
          </p:nvSpPr>
          <p:spPr bwMode="auto">
            <a:xfrm>
              <a:off x="3492500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23" name="Rectangle 55"/>
            <p:cNvSpPr>
              <a:spLocks noChangeArrowheads="1"/>
            </p:cNvSpPr>
            <p:nvPr/>
          </p:nvSpPr>
          <p:spPr bwMode="auto">
            <a:xfrm>
              <a:off x="3997325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4" name="Rectangle 56"/>
            <p:cNvSpPr>
              <a:spLocks noChangeArrowheads="1"/>
            </p:cNvSpPr>
            <p:nvPr/>
          </p:nvSpPr>
          <p:spPr bwMode="auto">
            <a:xfrm>
              <a:off x="4500563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005388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5508625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7" name="Rectangle 59"/>
            <p:cNvSpPr>
              <a:spLocks noChangeArrowheads="1"/>
            </p:cNvSpPr>
            <p:nvPr/>
          </p:nvSpPr>
          <p:spPr bwMode="auto">
            <a:xfrm>
              <a:off x="6013450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6516688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Rectangle 61"/>
            <p:cNvSpPr>
              <a:spLocks noChangeArrowheads="1"/>
            </p:cNvSpPr>
            <p:nvPr/>
          </p:nvSpPr>
          <p:spPr bwMode="auto">
            <a:xfrm>
              <a:off x="1979613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Rectangle 62"/>
            <p:cNvSpPr>
              <a:spLocks noChangeArrowheads="1"/>
            </p:cNvSpPr>
            <p:nvPr/>
          </p:nvSpPr>
          <p:spPr bwMode="auto">
            <a:xfrm>
              <a:off x="2484438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2989263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2" name="Rectangle 64"/>
            <p:cNvSpPr>
              <a:spLocks noChangeArrowheads="1"/>
            </p:cNvSpPr>
            <p:nvPr/>
          </p:nvSpPr>
          <p:spPr bwMode="auto">
            <a:xfrm>
              <a:off x="3492500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>
              <a:off x="3997325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500563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5" name="Rectangle 67"/>
            <p:cNvSpPr>
              <a:spLocks noChangeArrowheads="1"/>
            </p:cNvSpPr>
            <p:nvPr/>
          </p:nvSpPr>
          <p:spPr bwMode="auto">
            <a:xfrm>
              <a:off x="5005388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6" name="Rectangle 68"/>
            <p:cNvSpPr>
              <a:spLocks noChangeArrowheads="1"/>
            </p:cNvSpPr>
            <p:nvPr/>
          </p:nvSpPr>
          <p:spPr bwMode="auto">
            <a:xfrm>
              <a:off x="5508625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7" name="Rectangle 69"/>
            <p:cNvSpPr>
              <a:spLocks noChangeArrowheads="1"/>
            </p:cNvSpPr>
            <p:nvPr/>
          </p:nvSpPr>
          <p:spPr bwMode="auto">
            <a:xfrm>
              <a:off x="6013450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8" name="Rectangle 70"/>
            <p:cNvSpPr>
              <a:spLocks noChangeArrowheads="1"/>
            </p:cNvSpPr>
            <p:nvPr/>
          </p:nvSpPr>
          <p:spPr bwMode="auto">
            <a:xfrm>
              <a:off x="6516688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Rectangle 71"/>
            <p:cNvSpPr>
              <a:spLocks noChangeArrowheads="1"/>
            </p:cNvSpPr>
            <p:nvPr/>
          </p:nvSpPr>
          <p:spPr bwMode="auto">
            <a:xfrm>
              <a:off x="1979613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0" name="Rectangle 72"/>
            <p:cNvSpPr>
              <a:spLocks noChangeArrowheads="1"/>
            </p:cNvSpPr>
            <p:nvPr/>
          </p:nvSpPr>
          <p:spPr bwMode="auto">
            <a:xfrm>
              <a:off x="2484438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2989263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2" name="Rectangle 74"/>
            <p:cNvSpPr>
              <a:spLocks noChangeArrowheads="1"/>
            </p:cNvSpPr>
            <p:nvPr/>
          </p:nvSpPr>
          <p:spPr bwMode="auto">
            <a:xfrm>
              <a:off x="3492500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3" name="Rectangle 75"/>
            <p:cNvSpPr>
              <a:spLocks noChangeArrowheads="1"/>
            </p:cNvSpPr>
            <p:nvPr/>
          </p:nvSpPr>
          <p:spPr bwMode="auto">
            <a:xfrm>
              <a:off x="3997325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Rectangle 76"/>
            <p:cNvSpPr>
              <a:spLocks noChangeArrowheads="1"/>
            </p:cNvSpPr>
            <p:nvPr/>
          </p:nvSpPr>
          <p:spPr bwMode="auto">
            <a:xfrm>
              <a:off x="4500563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Rectangle 77"/>
            <p:cNvSpPr>
              <a:spLocks noChangeArrowheads="1"/>
            </p:cNvSpPr>
            <p:nvPr/>
          </p:nvSpPr>
          <p:spPr bwMode="auto">
            <a:xfrm>
              <a:off x="5005388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6" name="Rectangle 78"/>
            <p:cNvSpPr>
              <a:spLocks noChangeArrowheads="1"/>
            </p:cNvSpPr>
            <p:nvPr/>
          </p:nvSpPr>
          <p:spPr bwMode="auto">
            <a:xfrm>
              <a:off x="5508625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Rectangle 79"/>
            <p:cNvSpPr>
              <a:spLocks noChangeArrowheads="1"/>
            </p:cNvSpPr>
            <p:nvPr/>
          </p:nvSpPr>
          <p:spPr bwMode="auto">
            <a:xfrm>
              <a:off x="6013450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8" name="Rectangle 80"/>
            <p:cNvSpPr>
              <a:spLocks noChangeArrowheads="1"/>
            </p:cNvSpPr>
            <p:nvPr/>
          </p:nvSpPr>
          <p:spPr bwMode="auto">
            <a:xfrm>
              <a:off x="6516688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331912" y="1052736"/>
            <a:ext cx="6120407" cy="1729904"/>
            <a:chOff x="1331913" y="1773238"/>
            <a:chExt cx="5689600" cy="1441450"/>
          </a:xfrm>
        </p:grpSpPr>
        <p:sp>
          <p:nvSpPr>
            <p:cNvPr id="49" name="Rectangle 81"/>
            <p:cNvSpPr>
              <a:spLocks noChangeArrowheads="1"/>
            </p:cNvSpPr>
            <p:nvPr/>
          </p:nvSpPr>
          <p:spPr bwMode="auto">
            <a:xfrm>
              <a:off x="1331913" y="17732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ectangle 82"/>
            <p:cNvSpPr>
              <a:spLocks noChangeArrowheads="1"/>
            </p:cNvSpPr>
            <p:nvPr/>
          </p:nvSpPr>
          <p:spPr bwMode="auto">
            <a:xfrm>
              <a:off x="1331913" y="21336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51" name="Rectangle 83"/>
            <p:cNvSpPr>
              <a:spLocks noChangeArrowheads="1"/>
            </p:cNvSpPr>
            <p:nvPr/>
          </p:nvSpPr>
          <p:spPr bwMode="auto">
            <a:xfrm>
              <a:off x="1331913" y="249396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1331913" y="285432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linkb</a:t>
              </a:r>
            </a:p>
          </p:txBody>
        </p:sp>
        <p:sp>
          <p:nvSpPr>
            <p:cNvPr id="53" name="Rectangle 85"/>
            <p:cNvSpPr>
              <a:spLocks noChangeArrowheads="1"/>
            </p:cNvSpPr>
            <p:nvPr/>
          </p:nvSpPr>
          <p:spPr bwMode="auto">
            <a:xfrm>
              <a:off x="1979613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86"/>
            <p:cNvSpPr>
              <a:spLocks noChangeArrowheads="1"/>
            </p:cNvSpPr>
            <p:nvPr/>
          </p:nvSpPr>
          <p:spPr bwMode="auto">
            <a:xfrm>
              <a:off x="2484438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87"/>
            <p:cNvSpPr>
              <a:spLocks noChangeArrowheads="1"/>
            </p:cNvSpPr>
            <p:nvPr/>
          </p:nvSpPr>
          <p:spPr bwMode="auto">
            <a:xfrm>
              <a:off x="2989263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Rectangle 88"/>
            <p:cNvSpPr>
              <a:spLocks noChangeArrowheads="1"/>
            </p:cNvSpPr>
            <p:nvPr/>
          </p:nvSpPr>
          <p:spPr bwMode="auto">
            <a:xfrm>
              <a:off x="3492500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Rectangle 89"/>
            <p:cNvSpPr>
              <a:spLocks noChangeArrowheads="1"/>
            </p:cNvSpPr>
            <p:nvPr/>
          </p:nvSpPr>
          <p:spPr bwMode="auto">
            <a:xfrm>
              <a:off x="3997325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90"/>
            <p:cNvSpPr>
              <a:spLocks noChangeArrowheads="1"/>
            </p:cNvSpPr>
            <p:nvPr/>
          </p:nvSpPr>
          <p:spPr bwMode="auto">
            <a:xfrm>
              <a:off x="4500563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91"/>
            <p:cNvSpPr>
              <a:spLocks noChangeArrowheads="1"/>
            </p:cNvSpPr>
            <p:nvPr/>
          </p:nvSpPr>
          <p:spPr bwMode="auto">
            <a:xfrm>
              <a:off x="5005388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92"/>
            <p:cNvSpPr>
              <a:spLocks noChangeArrowheads="1"/>
            </p:cNvSpPr>
            <p:nvPr/>
          </p:nvSpPr>
          <p:spPr bwMode="auto">
            <a:xfrm>
              <a:off x="5508625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93"/>
            <p:cNvSpPr>
              <a:spLocks noChangeArrowheads="1"/>
            </p:cNvSpPr>
            <p:nvPr/>
          </p:nvSpPr>
          <p:spPr bwMode="auto">
            <a:xfrm>
              <a:off x="6013450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94"/>
            <p:cNvSpPr>
              <a:spLocks noChangeArrowheads="1"/>
            </p:cNvSpPr>
            <p:nvPr/>
          </p:nvSpPr>
          <p:spPr bwMode="auto">
            <a:xfrm>
              <a:off x="6516688" y="1773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95"/>
            <p:cNvSpPr>
              <a:spLocks noChangeArrowheads="1"/>
            </p:cNvSpPr>
            <p:nvPr/>
          </p:nvSpPr>
          <p:spPr bwMode="auto">
            <a:xfrm>
              <a:off x="1979613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Rectangle 96"/>
            <p:cNvSpPr>
              <a:spLocks noChangeArrowheads="1"/>
            </p:cNvSpPr>
            <p:nvPr/>
          </p:nvSpPr>
          <p:spPr bwMode="auto">
            <a:xfrm>
              <a:off x="2484438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5" name="Rectangle 97"/>
            <p:cNvSpPr>
              <a:spLocks noChangeArrowheads="1"/>
            </p:cNvSpPr>
            <p:nvPr/>
          </p:nvSpPr>
          <p:spPr bwMode="auto">
            <a:xfrm>
              <a:off x="2989263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66" name="Rectangle 98"/>
            <p:cNvSpPr>
              <a:spLocks noChangeArrowheads="1"/>
            </p:cNvSpPr>
            <p:nvPr/>
          </p:nvSpPr>
          <p:spPr bwMode="auto">
            <a:xfrm>
              <a:off x="3492500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67" name="Rectangle 99"/>
            <p:cNvSpPr>
              <a:spLocks noChangeArrowheads="1"/>
            </p:cNvSpPr>
            <p:nvPr/>
          </p:nvSpPr>
          <p:spPr bwMode="auto">
            <a:xfrm>
              <a:off x="3997325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68" name="Rectangle 100"/>
            <p:cNvSpPr>
              <a:spLocks noChangeArrowheads="1"/>
            </p:cNvSpPr>
            <p:nvPr/>
          </p:nvSpPr>
          <p:spPr bwMode="auto">
            <a:xfrm>
              <a:off x="4500563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69" name="Rectangle 101"/>
            <p:cNvSpPr>
              <a:spLocks noChangeArrowheads="1"/>
            </p:cNvSpPr>
            <p:nvPr/>
          </p:nvSpPr>
          <p:spPr bwMode="auto">
            <a:xfrm>
              <a:off x="5005388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70" name="Rectangle 102"/>
            <p:cNvSpPr>
              <a:spLocks noChangeArrowheads="1"/>
            </p:cNvSpPr>
            <p:nvPr/>
          </p:nvSpPr>
          <p:spPr bwMode="auto">
            <a:xfrm>
              <a:off x="5508625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71" name="Rectangle 103"/>
            <p:cNvSpPr>
              <a:spLocks noChangeArrowheads="1"/>
            </p:cNvSpPr>
            <p:nvPr/>
          </p:nvSpPr>
          <p:spPr bwMode="auto">
            <a:xfrm>
              <a:off x="6013450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72" name="Rectangle 104"/>
            <p:cNvSpPr>
              <a:spLocks noChangeArrowheads="1"/>
            </p:cNvSpPr>
            <p:nvPr/>
          </p:nvSpPr>
          <p:spPr bwMode="auto">
            <a:xfrm>
              <a:off x="6516688" y="2133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auto">
            <a:xfrm>
              <a:off x="1979613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auto">
            <a:xfrm>
              <a:off x="2484438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auto">
            <a:xfrm>
              <a:off x="2989263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auto">
            <a:xfrm>
              <a:off x="3492500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auto">
            <a:xfrm>
              <a:off x="3997325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auto">
            <a:xfrm>
              <a:off x="4500563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auto">
            <a:xfrm>
              <a:off x="5005388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auto">
            <a:xfrm>
              <a:off x="5508625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auto">
            <a:xfrm>
              <a:off x="6013450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2" name="Rectangle 114"/>
            <p:cNvSpPr>
              <a:spLocks noChangeArrowheads="1"/>
            </p:cNvSpPr>
            <p:nvPr/>
          </p:nvSpPr>
          <p:spPr bwMode="auto">
            <a:xfrm>
              <a:off x="6516688" y="2493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3" name="Rectangle 115"/>
            <p:cNvSpPr>
              <a:spLocks noChangeArrowheads="1"/>
            </p:cNvSpPr>
            <p:nvPr/>
          </p:nvSpPr>
          <p:spPr bwMode="auto">
            <a:xfrm>
              <a:off x="1979613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4" name="Rectangle 116"/>
            <p:cNvSpPr>
              <a:spLocks noChangeArrowheads="1"/>
            </p:cNvSpPr>
            <p:nvPr/>
          </p:nvSpPr>
          <p:spPr bwMode="auto">
            <a:xfrm>
              <a:off x="2484438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5" name="Rectangle 117"/>
            <p:cNvSpPr>
              <a:spLocks noChangeArrowheads="1"/>
            </p:cNvSpPr>
            <p:nvPr/>
          </p:nvSpPr>
          <p:spPr bwMode="auto">
            <a:xfrm>
              <a:off x="2989263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6" name="Rectangle 118"/>
            <p:cNvSpPr>
              <a:spLocks noChangeArrowheads="1"/>
            </p:cNvSpPr>
            <p:nvPr/>
          </p:nvSpPr>
          <p:spPr bwMode="auto">
            <a:xfrm>
              <a:off x="3492500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87" name="Rectangle 119"/>
            <p:cNvSpPr>
              <a:spLocks noChangeArrowheads="1"/>
            </p:cNvSpPr>
            <p:nvPr/>
          </p:nvSpPr>
          <p:spPr bwMode="auto">
            <a:xfrm>
              <a:off x="3997325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8" name="Rectangle 120"/>
            <p:cNvSpPr>
              <a:spLocks noChangeArrowheads="1"/>
            </p:cNvSpPr>
            <p:nvPr/>
          </p:nvSpPr>
          <p:spPr bwMode="auto">
            <a:xfrm>
              <a:off x="4500563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9" name="Rectangle 121"/>
            <p:cNvSpPr>
              <a:spLocks noChangeArrowheads="1"/>
            </p:cNvSpPr>
            <p:nvPr/>
          </p:nvSpPr>
          <p:spPr bwMode="auto">
            <a:xfrm>
              <a:off x="5005388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0" name="Rectangle 122"/>
            <p:cNvSpPr>
              <a:spLocks noChangeArrowheads="1"/>
            </p:cNvSpPr>
            <p:nvPr/>
          </p:nvSpPr>
          <p:spPr bwMode="auto">
            <a:xfrm>
              <a:off x="5508625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1" name="Rectangle 123"/>
            <p:cNvSpPr>
              <a:spLocks noChangeArrowheads="1"/>
            </p:cNvSpPr>
            <p:nvPr/>
          </p:nvSpPr>
          <p:spPr bwMode="auto">
            <a:xfrm>
              <a:off x="6013450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2" name="Rectangle 124"/>
            <p:cNvSpPr>
              <a:spLocks noChangeArrowheads="1"/>
            </p:cNvSpPr>
            <p:nvPr/>
          </p:nvSpPr>
          <p:spPr bwMode="auto">
            <a:xfrm>
              <a:off x="6516688" y="2854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47449" y="2782640"/>
            <a:ext cx="7563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1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 of the 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loop, first=2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65382" y="5300779"/>
            <a:ext cx="7563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2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 of the 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loop, first=6</a:t>
            </a: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1287340" y="1061391"/>
            <a:ext cx="555828" cy="4804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i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Rectangle 85"/>
          <p:cNvSpPr>
            <a:spLocks noChangeArrowheads="1"/>
          </p:cNvSpPr>
          <p:nvPr/>
        </p:nvSpPr>
        <p:spPr bwMode="auto">
          <a:xfrm>
            <a:off x="2037892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Rectangle 86"/>
          <p:cNvSpPr>
            <a:spLocks noChangeArrowheads="1"/>
          </p:cNvSpPr>
          <p:nvPr/>
        </p:nvSpPr>
        <p:spPr bwMode="auto">
          <a:xfrm>
            <a:off x="2580941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3123991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Rectangle 88"/>
          <p:cNvSpPr>
            <a:spLocks noChangeArrowheads="1"/>
          </p:cNvSpPr>
          <p:nvPr/>
        </p:nvSpPr>
        <p:spPr bwMode="auto">
          <a:xfrm>
            <a:off x="3665332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Rectangle 89"/>
          <p:cNvSpPr>
            <a:spLocks noChangeArrowheads="1"/>
          </p:cNvSpPr>
          <p:nvPr/>
        </p:nvSpPr>
        <p:spPr bwMode="auto">
          <a:xfrm>
            <a:off x="4208382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Rectangle 90"/>
          <p:cNvSpPr>
            <a:spLocks noChangeArrowheads="1"/>
          </p:cNvSpPr>
          <p:nvPr/>
        </p:nvSpPr>
        <p:spPr bwMode="auto">
          <a:xfrm>
            <a:off x="4749724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91"/>
          <p:cNvSpPr>
            <a:spLocks noChangeArrowheads="1"/>
          </p:cNvSpPr>
          <p:nvPr/>
        </p:nvSpPr>
        <p:spPr bwMode="auto">
          <a:xfrm>
            <a:off x="5292773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Rectangle 92"/>
          <p:cNvSpPr>
            <a:spLocks noChangeArrowheads="1"/>
          </p:cNvSpPr>
          <p:nvPr/>
        </p:nvSpPr>
        <p:spPr bwMode="auto">
          <a:xfrm>
            <a:off x="5834115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6377164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94"/>
          <p:cNvSpPr>
            <a:spLocks noChangeArrowheads="1"/>
          </p:cNvSpPr>
          <p:nvPr/>
        </p:nvSpPr>
        <p:spPr bwMode="auto">
          <a:xfrm>
            <a:off x="6918506" y="357258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01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3301684" y="3495478"/>
            <a:ext cx="434265" cy="1677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ListSort1 – 1</a:t>
            </a:r>
            <a:r>
              <a:rPr lang="en-US" baseline="30000" dirty="0"/>
              <a:t>st</a:t>
            </a:r>
            <a:r>
              <a:rPr lang="en-US" dirty="0"/>
              <a:t> Step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61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847430" y="3429000"/>
            <a:ext cx="6264422" cy="1803152"/>
            <a:chOff x="1331913" y="4222750"/>
            <a:chExt cx="5689600" cy="1441450"/>
          </a:xfrm>
        </p:grpSpPr>
        <p:sp>
          <p:nvSpPr>
            <p:cNvPr id="6" name="Rectangle 47"/>
            <p:cNvSpPr>
              <a:spLocks noChangeArrowheads="1"/>
            </p:cNvSpPr>
            <p:nvPr/>
          </p:nvSpPr>
          <p:spPr bwMode="auto">
            <a:xfrm>
              <a:off x="1331913" y="422275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1331913" y="458311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8" name="Rectangle 69"/>
            <p:cNvSpPr>
              <a:spLocks noChangeArrowheads="1"/>
            </p:cNvSpPr>
            <p:nvPr/>
          </p:nvSpPr>
          <p:spPr bwMode="auto">
            <a:xfrm>
              <a:off x="1331913" y="494347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9" name="Rectangle 80"/>
            <p:cNvSpPr>
              <a:spLocks noChangeArrowheads="1"/>
            </p:cNvSpPr>
            <p:nvPr/>
          </p:nvSpPr>
          <p:spPr bwMode="auto">
            <a:xfrm>
              <a:off x="1331913" y="53038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linkb</a:t>
              </a:r>
            </a:p>
          </p:txBody>
        </p:sp>
        <p:sp>
          <p:nvSpPr>
            <p:cNvPr id="10" name="Rectangle 81"/>
            <p:cNvSpPr>
              <a:spLocks noChangeArrowheads="1"/>
            </p:cNvSpPr>
            <p:nvPr/>
          </p:nvSpPr>
          <p:spPr bwMode="auto">
            <a:xfrm>
              <a:off x="1979613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2484438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2989263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Rectangle 84"/>
            <p:cNvSpPr>
              <a:spLocks noChangeArrowheads="1"/>
            </p:cNvSpPr>
            <p:nvPr/>
          </p:nvSpPr>
          <p:spPr bwMode="auto">
            <a:xfrm>
              <a:off x="3492500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Rectangle 85"/>
            <p:cNvSpPr>
              <a:spLocks noChangeArrowheads="1"/>
            </p:cNvSpPr>
            <p:nvPr/>
          </p:nvSpPr>
          <p:spPr bwMode="auto">
            <a:xfrm>
              <a:off x="3997325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" name="Rectangle 86"/>
            <p:cNvSpPr>
              <a:spLocks noChangeArrowheads="1"/>
            </p:cNvSpPr>
            <p:nvPr/>
          </p:nvSpPr>
          <p:spPr bwMode="auto">
            <a:xfrm>
              <a:off x="4500563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005388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7" name="Rectangle 88"/>
            <p:cNvSpPr>
              <a:spLocks noChangeArrowheads="1"/>
            </p:cNvSpPr>
            <p:nvPr/>
          </p:nvSpPr>
          <p:spPr bwMode="auto">
            <a:xfrm>
              <a:off x="5508625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8" name="Rectangle 89"/>
            <p:cNvSpPr>
              <a:spLocks noChangeArrowheads="1"/>
            </p:cNvSpPr>
            <p:nvPr/>
          </p:nvSpPr>
          <p:spPr bwMode="auto">
            <a:xfrm>
              <a:off x="6013450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9" name="Rectangle 90"/>
            <p:cNvSpPr>
              <a:spLocks noChangeArrowheads="1"/>
            </p:cNvSpPr>
            <p:nvPr/>
          </p:nvSpPr>
          <p:spPr bwMode="auto">
            <a:xfrm>
              <a:off x="6516688" y="422275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0" name="Rectangle 91"/>
            <p:cNvSpPr>
              <a:spLocks noChangeArrowheads="1"/>
            </p:cNvSpPr>
            <p:nvPr/>
          </p:nvSpPr>
          <p:spPr bwMode="auto">
            <a:xfrm>
              <a:off x="1979613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21" name="Rectangle 92"/>
            <p:cNvSpPr>
              <a:spLocks noChangeArrowheads="1"/>
            </p:cNvSpPr>
            <p:nvPr/>
          </p:nvSpPr>
          <p:spPr bwMode="auto">
            <a:xfrm>
              <a:off x="2484438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93"/>
            <p:cNvSpPr>
              <a:spLocks noChangeArrowheads="1"/>
            </p:cNvSpPr>
            <p:nvPr/>
          </p:nvSpPr>
          <p:spPr bwMode="auto">
            <a:xfrm>
              <a:off x="2989263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23" name="Rectangle 94"/>
            <p:cNvSpPr>
              <a:spLocks noChangeArrowheads="1"/>
            </p:cNvSpPr>
            <p:nvPr/>
          </p:nvSpPr>
          <p:spPr bwMode="auto">
            <a:xfrm>
              <a:off x="3492500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95"/>
            <p:cNvSpPr>
              <a:spLocks noChangeArrowheads="1"/>
            </p:cNvSpPr>
            <p:nvPr/>
          </p:nvSpPr>
          <p:spPr bwMode="auto">
            <a:xfrm>
              <a:off x="3997325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5" name="Rectangle 96"/>
            <p:cNvSpPr>
              <a:spLocks noChangeArrowheads="1"/>
            </p:cNvSpPr>
            <p:nvPr/>
          </p:nvSpPr>
          <p:spPr bwMode="auto">
            <a:xfrm>
              <a:off x="4500563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6" name="Rectangle 97"/>
            <p:cNvSpPr>
              <a:spLocks noChangeArrowheads="1"/>
            </p:cNvSpPr>
            <p:nvPr/>
          </p:nvSpPr>
          <p:spPr bwMode="auto">
            <a:xfrm>
              <a:off x="5005388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7" name="Rectangle 98"/>
            <p:cNvSpPr>
              <a:spLocks noChangeArrowheads="1"/>
            </p:cNvSpPr>
            <p:nvPr/>
          </p:nvSpPr>
          <p:spPr bwMode="auto">
            <a:xfrm>
              <a:off x="5508625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8" name="Rectangle 99"/>
            <p:cNvSpPr>
              <a:spLocks noChangeArrowheads="1"/>
            </p:cNvSpPr>
            <p:nvPr/>
          </p:nvSpPr>
          <p:spPr bwMode="auto">
            <a:xfrm>
              <a:off x="6013450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9" name="Rectangle 100"/>
            <p:cNvSpPr>
              <a:spLocks noChangeArrowheads="1"/>
            </p:cNvSpPr>
            <p:nvPr/>
          </p:nvSpPr>
          <p:spPr bwMode="auto">
            <a:xfrm>
              <a:off x="6516688" y="4583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Rectangle 101"/>
            <p:cNvSpPr>
              <a:spLocks noChangeArrowheads="1"/>
            </p:cNvSpPr>
            <p:nvPr/>
          </p:nvSpPr>
          <p:spPr bwMode="auto">
            <a:xfrm>
              <a:off x="1979613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1" name="Rectangle 102"/>
            <p:cNvSpPr>
              <a:spLocks noChangeArrowheads="1"/>
            </p:cNvSpPr>
            <p:nvPr/>
          </p:nvSpPr>
          <p:spPr bwMode="auto">
            <a:xfrm>
              <a:off x="2484438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Rectangle 103"/>
            <p:cNvSpPr>
              <a:spLocks noChangeArrowheads="1"/>
            </p:cNvSpPr>
            <p:nvPr/>
          </p:nvSpPr>
          <p:spPr bwMode="auto">
            <a:xfrm>
              <a:off x="2989263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3" name="Rectangle 104"/>
            <p:cNvSpPr>
              <a:spLocks noChangeArrowheads="1"/>
            </p:cNvSpPr>
            <p:nvPr/>
          </p:nvSpPr>
          <p:spPr bwMode="auto">
            <a:xfrm>
              <a:off x="3492500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105"/>
            <p:cNvSpPr>
              <a:spLocks noChangeArrowheads="1"/>
            </p:cNvSpPr>
            <p:nvPr/>
          </p:nvSpPr>
          <p:spPr bwMode="auto">
            <a:xfrm>
              <a:off x="3997325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5" name="Rectangle 106"/>
            <p:cNvSpPr>
              <a:spLocks noChangeArrowheads="1"/>
            </p:cNvSpPr>
            <p:nvPr/>
          </p:nvSpPr>
          <p:spPr bwMode="auto">
            <a:xfrm>
              <a:off x="4500563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6" name="Rectangle 107"/>
            <p:cNvSpPr>
              <a:spLocks noChangeArrowheads="1"/>
            </p:cNvSpPr>
            <p:nvPr/>
          </p:nvSpPr>
          <p:spPr bwMode="auto">
            <a:xfrm>
              <a:off x="5005388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Rectangle 108"/>
            <p:cNvSpPr>
              <a:spLocks noChangeArrowheads="1"/>
            </p:cNvSpPr>
            <p:nvPr/>
          </p:nvSpPr>
          <p:spPr bwMode="auto">
            <a:xfrm>
              <a:off x="5508625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8" name="Rectangle 109"/>
            <p:cNvSpPr>
              <a:spLocks noChangeArrowheads="1"/>
            </p:cNvSpPr>
            <p:nvPr/>
          </p:nvSpPr>
          <p:spPr bwMode="auto">
            <a:xfrm>
              <a:off x="6013450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Rectangle 110"/>
            <p:cNvSpPr>
              <a:spLocks noChangeArrowheads="1"/>
            </p:cNvSpPr>
            <p:nvPr/>
          </p:nvSpPr>
          <p:spPr bwMode="auto">
            <a:xfrm>
              <a:off x="6516688" y="4943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>
              <a:off x="1979613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1" name="Rectangle 112"/>
            <p:cNvSpPr>
              <a:spLocks noChangeArrowheads="1"/>
            </p:cNvSpPr>
            <p:nvPr/>
          </p:nvSpPr>
          <p:spPr bwMode="auto">
            <a:xfrm>
              <a:off x="2484438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2" name="Rectangle 113"/>
            <p:cNvSpPr>
              <a:spLocks noChangeArrowheads="1"/>
            </p:cNvSpPr>
            <p:nvPr/>
          </p:nvSpPr>
          <p:spPr bwMode="auto">
            <a:xfrm>
              <a:off x="2989263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Rectangle 114"/>
            <p:cNvSpPr>
              <a:spLocks noChangeArrowheads="1"/>
            </p:cNvSpPr>
            <p:nvPr/>
          </p:nvSpPr>
          <p:spPr bwMode="auto">
            <a:xfrm>
              <a:off x="3492500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4" name="Rectangle 115"/>
            <p:cNvSpPr>
              <a:spLocks noChangeArrowheads="1"/>
            </p:cNvSpPr>
            <p:nvPr/>
          </p:nvSpPr>
          <p:spPr bwMode="auto">
            <a:xfrm>
              <a:off x="3997325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5" name="Rectangle 116"/>
            <p:cNvSpPr>
              <a:spLocks noChangeArrowheads="1"/>
            </p:cNvSpPr>
            <p:nvPr/>
          </p:nvSpPr>
          <p:spPr bwMode="auto">
            <a:xfrm>
              <a:off x="4500563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6" name="Rectangle 117"/>
            <p:cNvSpPr>
              <a:spLocks noChangeArrowheads="1"/>
            </p:cNvSpPr>
            <p:nvPr/>
          </p:nvSpPr>
          <p:spPr bwMode="auto">
            <a:xfrm>
              <a:off x="5005388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" name="Rectangle 118"/>
            <p:cNvSpPr>
              <a:spLocks noChangeArrowheads="1"/>
            </p:cNvSpPr>
            <p:nvPr/>
          </p:nvSpPr>
          <p:spPr bwMode="auto">
            <a:xfrm>
              <a:off x="5508625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Rectangle 119"/>
            <p:cNvSpPr>
              <a:spLocks noChangeArrowheads="1"/>
            </p:cNvSpPr>
            <p:nvPr/>
          </p:nvSpPr>
          <p:spPr bwMode="auto">
            <a:xfrm>
              <a:off x="6013450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9" name="Rectangle 120"/>
            <p:cNvSpPr>
              <a:spLocks noChangeArrowheads="1"/>
            </p:cNvSpPr>
            <p:nvPr/>
          </p:nvSpPr>
          <p:spPr bwMode="auto">
            <a:xfrm>
              <a:off x="6516688" y="5303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987824" y="997071"/>
            <a:ext cx="6030416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if(first !=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if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]] = first;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]] = first;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SWAP(a[first], a[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SWAP(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[first],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SWAP(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[first],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first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47782" y="33569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1881" y="37170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4504" y="5183278"/>
            <a:ext cx="1867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linkb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linka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[1]]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78414" y="4380323"/>
            <a:ext cx="1867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linka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linkb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[1]]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60232" y="4365104"/>
            <a:ext cx="311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6603851" y="4330576"/>
            <a:ext cx="427232" cy="43804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14433" y="4815624"/>
            <a:ext cx="311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6049104" y="4781365"/>
            <a:ext cx="427232" cy="43804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21415"/>
              </p:ext>
            </p:extLst>
          </p:nvPr>
        </p:nvGraphicFramePr>
        <p:xfrm>
          <a:off x="1619672" y="3456708"/>
          <a:ext cx="455712" cy="1744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1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altLang="ko-KR" b="0" i="1" baseline="-25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1926"/>
              </p:ext>
            </p:extLst>
          </p:nvPr>
        </p:nvGraphicFramePr>
        <p:xfrm>
          <a:off x="3279900" y="3466492"/>
          <a:ext cx="455712" cy="1744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1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altLang="ko-KR" b="0" i="1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" name="Rectangle 81"/>
          <p:cNvSpPr>
            <a:spLocks noChangeArrowheads="1"/>
          </p:cNvSpPr>
          <p:nvPr/>
        </p:nvSpPr>
        <p:spPr bwMode="auto">
          <a:xfrm>
            <a:off x="1566136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Rectangle 82"/>
          <p:cNvSpPr>
            <a:spLocks noChangeArrowheads="1"/>
          </p:cNvSpPr>
          <p:nvPr/>
        </p:nvSpPr>
        <p:spPr bwMode="auto">
          <a:xfrm>
            <a:off x="2121964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tangle 83"/>
          <p:cNvSpPr>
            <a:spLocks noChangeArrowheads="1"/>
          </p:cNvSpPr>
          <p:nvPr/>
        </p:nvSpPr>
        <p:spPr bwMode="auto">
          <a:xfrm>
            <a:off x="2677792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3231871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3787698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4341779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7"/>
          <p:cNvSpPr>
            <a:spLocks noChangeArrowheads="1"/>
          </p:cNvSpPr>
          <p:nvPr/>
        </p:nvSpPr>
        <p:spPr bwMode="auto">
          <a:xfrm>
            <a:off x="4897606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8"/>
          <p:cNvSpPr>
            <a:spLocks noChangeArrowheads="1"/>
          </p:cNvSpPr>
          <p:nvPr/>
        </p:nvSpPr>
        <p:spPr bwMode="auto">
          <a:xfrm>
            <a:off x="5451685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6007513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6561593" y="3419764"/>
            <a:ext cx="555828" cy="4507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자유형 54"/>
          <p:cNvSpPr/>
          <p:nvPr/>
        </p:nvSpPr>
        <p:spPr bwMode="auto">
          <a:xfrm>
            <a:off x="1847273" y="3216946"/>
            <a:ext cx="1708727" cy="265162"/>
          </a:xfrm>
          <a:custGeom>
            <a:avLst/>
            <a:gdLst>
              <a:gd name="connsiteX0" fmla="*/ 1708727 w 1708727"/>
              <a:gd name="connsiteY0" fmla="*/ 265162 h 265162"/>
              <a:gd name="connsiteX1" fmla="*/ 1071418 w 1708727"/>
              <a:gd name="connsiteY1" fmla="*/ 43489 h 265162"/>
              <a:gd name="connsiteX2" fmla="*/ 434109 w 1708727"/>
              <a:gd name="connsiteY2" fmla="*/ 15780 h 265162"/>
              <a:gd name="connsiteX3" fmla="*/ 0 w 1708727"/>
              <a:gd name="connsiteY3" fmla="*/ 228216 h 26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727" h="265162">
                <a:moveTo>
                  <a:pt x="1708727" y="265162"/>
                </a:moveTo>
                <a:cubicBezTo>
                  <a:pt x="1496290" y="175107"/>
                  <a:pt x="1283854" y="85053"/>
                  <a:pt x="1071418" y="43489"/>
                </a:cubicBezTo>
                <a:cubicBezTo>
                  <a:pt x="858982" y="1925"/>
                  <a:pt x="612679" y="-15008"/>
                  <a:pt x="434109" y="15780"/>
                </a:cubicBezTo>
                <a:cubicBezTo>
                  <a:pt x="255539" y="46568"/>
                  <a:pt x="127769" y="137392"/>
                  <a:pt x="0" y="228216"/>
                </a:cubicBezTo>
              </a:path>
            </a:pathLst>
          </a:cu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8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53" grpId="0"/>
      <p:bldP spid="59" grpId="0"/>
      <p:bldP spid="60" grpId="0"/>
      <p:bldP spid="62" grpId="0" animBg="1"/>
      <p:bldP spid="57" grpId="0" animBg="1"/>
      <p:bldP spid="63" grpId="0" animBg="1"/>
      <p:bldP spid="56" grpId="0" animBg="1"/>
      <p:bldP spid="55" grpId="0" animBg="1"/>
      <p:bldP spid="5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4499992" y="3609960"/>
            <a:ext cx="360040" cy="149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ListSort1 – 3</a:t>
            </a:r>
            <a:r>
              <a:rPr lang="en-US" baseline="30000" dirty="0"/>
              <a:t>rd</a:t>
            </a:r>
            <a:r>
              <a:rPr lang="en-US" dirty="0"/>
              <a:t> Step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62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971600" y="3499296"/>
            <a:ext cx="6120407" cy="1729904"/>
            <a:chOff x="1331913" y="3643313"/>
            <a:chExt cx="5689600" cy="1441450"/>
          </a:xfrm>
        </p:grpSpPr>
        <p:sp>
          <p:nvSpPr>
            <p:cNvPr id="47" name="Rectangle 78"/>
            <p:cNvSpPr>
              <a:spLocks noChangeArrowheads="1"/>
            </p:cNvSpPr>
            <p:nvPr/>
          </p:nvSpPr>
          <p:spPr bwMode="auto">
            <a:xfrm>
              <a:off x="5519251" y="4724400"/>
              <a:ext cx="504825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1331913" y="364331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1331913" y="400367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1331913" y="43640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1331913" y="47244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linkb</a:t>
              </a: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1979613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ko-KR" b="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2484438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2989263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3492500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3997325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4500563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5005388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5508625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6013450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6516688" y="364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979613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2484438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53"/>
            <p:cNvSpPr>
              <a:spLocks noChangeArrowheads="1"/>
            </p:cNvSpPr>
            <p:nvPr/>
          </p:nvSpPr>
          <p:spPr bwMode="auto">
            <a:xfrm>
              <a:off x="2989263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23" name="Rectangle 54"/>
            <p:cNvSpPr>
              <a:spLocks noChangeArrowheads="1"/>
            </p:cNvSpPr>
            <p:nvPr/>
          </p:nvSpPr>
          <p:spPr bwMode="auto">
            <a:xfrm>
              <a:off x="3492500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24" name="Rectangle 55"/>
            <p:cNvSpPr>
              <a:spLocks noChangeArrowheads="1"/>
            </p:cNvSpPr>
            <p:nvPr/>
          </p:nvSpPr>
          <p:spPr bwMode="auto">
            <a:xfrm>
              <a:off x="3997325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5" name="Rectangle 56"/>
            <p:cNvSpPr>
              <a:spLocks noChangeArrowheads="1"/>
            </p:cNvSpPr>
            <p:nvPr/>
          </p:nvSpPr>
          <p:spPr bwMode="auto">
            <a:xfrm>
              <a:off x="4500563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6" name="Rectangle 57"/>
            <p:cNvSpPr>
              <a:spLocks noChangeArrowheads="1"/>
            </p:cNvSpPr>
            <p:nvPr/>
          </p:nvSpPr>
          <p:spPr bwMode="auto">
            <a:xfrm>
              <a:off x="5005388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7" name="Rectangle 58"/>
            <p:cNvSpPr>
              <a:spLocks noChangeArrowheads="1"/>
            </p:cNvSpPr>
            <p:nvPr/>
          </p:nvSpPr>
          <p:spPr bwMode="auto">
            <a:xfrm>
              <a:off x="5508625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8" name="Rectangle 59"/>
            <p:cNvSpPr>
              <a:spLocks noChangeArrowheads="1"/>
            </p:cNvSpPr>
            <p:nvPr/>
          </p:nvSpPr>
          <p:spPr bwMode="auto">
            <a:xfrm>
              <a:off x="6013450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9" name="Rectangle 60"/>
            <p:cNvSpPr>
              <a:spLocks noChangeArrowheads="1"/>
            </p:cNvSpPr>
            <p:nvPr/>
          </p:nvSpPr>
          <p:spPr bwMode="auto">
            <a:xfrm>
              <a:off x="6516688" y="400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1979613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2484438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Rectangle 63"/>
            <p:cNvSpPr>
              <a:spLocks noChangeArrowheads="1"/>
            </p:cNvSpPr>
            <p:nvPr/>
          </p:nvSpPr>
          <p:spPr bwMode="auto">
            <a:xfrm>
              <a:off x="2989263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auto">
            <a:xfrm>
              <a:off x="3492500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4" name="Rectangle 65"/>
            <p:cNvSpPr>
              <a:spLocks noChangeArrowheads="1"/>
            </p:cNvSpPr>
            <p:nvPr/>
          </p:nvSpPr>
          <p:spPr bwMode="auto">
            <a:xfrm>
              <a:off x="3997325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4500563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5005388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5508625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6013450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6516688" y="436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979613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2484438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2989263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3492500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3997325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4500563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6" name="Rectangle 77"/>
            <p:cNvSpPr>
              <a:spLocks noChangeArrowheads="1"/>
            </p:cNvSpPr>
            <p:nvPr/>
          </p:nvSpPr>
          <p:spPr bwMode="auto">
            <a:xfrm>
              <a:off x="5005388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6013450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9" name="Rectangle 80"/>
            <p:cNvSpPr>
              <a:spLocks noChangeArrowheads="1"/>
            </p:cNvSpPr>
            <p:nvPr/>
          </p:nvSpPr>
          <p:spPr bwMode="auto">
            <a:xfrm>
              <a:off x="6516688" y="4724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113584" y="997071"/>
            <a:ext cx="5706888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if(first !=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if (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]] = first;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]] = first;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SWAP(a[first], a[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SWAP(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[first],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 SWAP(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[first],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linkb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], temp);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first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linka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/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62697" y="415005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76796" y="45100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76635" y="5301208"/>
            <a:ext cx="1867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linka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linkb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[3]]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66292" y="4401192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4" name="타원 63"/>
          <p:cNvSpPr/>
          <p:nvPr/>
        </p:nvSpPr>
        <p:spPr bwMode="auto">
          <a:xfrm>
            <a:off x="3923928" y="4391956"/>
            <a:ext cx="372140" cy="36089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 bwMode="auto">
          <a:xfrm flipH="1" flipV="1">
            <a:off x="4211961" y="4580486"/>
            <a:ext cx="168214" cy="792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26981"/>
              </p:ext>
            </p:extLst>
          </p:nvPr>
        </p:nvGraphicFramePr>
        <p:xfrm>
          <a:off x="2798111" y="3492130"/>
          <a:ext cx="455712" cy="1744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1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altLang="ko-KR" b="0" i="1" baseline="-25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29677"/>
              </p:ext>
            </p:extLst>
          </p:nvPr>
        </p:nvGraphicFramePr>
        <p:xfrm>
          <a:off x="4467092" y="3501008"/>
          <a:ext cx="455712" cy="1744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1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altLang="ko-KR" b="0" i="1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" name="Rectangle 85"/>
          <p:cNvSpPr>
            <a:spLocks noChangeArrowheads="1"/>
          </p:cNvSpPr>
          <p:nvPr/>
        </p:nvSpPr>
        <p:spPr bwMode="auto">
          <a:xfrm>
            <a:off x="1668616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86"/>
          <p:cNvSpPr>
            <a:spLocks noChangeArrowheads="1"/>
          </p:cNvSpPr>
          <p:nvPr/>
        </p:nvSpPr>
        <p:spPr bwMode="auto">
          <a:xfrm>
            <a:off x="2211665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tangle 87"/>
          <p:cNvSpPr>
            <a:spLocks noChangeArrowheads="1"/>
          </p:cNvSpPr>
          <p:nvPr/>
        </p:nvSpPr>
        <p:spPr bwMode="auto">
          <a:xfrm>
            <a:off x="2754715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88"/>
          <p:cNvSpPr>
            <a:spLocks noChangeArrowheads="1"/>
          </p:cNvSpPr>
          <p:nvPr/>
        </p:nvSpPr>
        <p:spPr bwMode="auto">
          <a:xfrm>
            <a:off x="3296056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89"/>
          <p:cNvSpPr>
            <a:spLocks noChangeArrowheads="1"/>
          </p:cNvSpPr>
          <p:nvPr/>
        </p:nvSpPr>
        <p:spPr bwMode="auto">
          <a:xfrm>
            <a:off x="3839106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4380448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91"/>
          <p:cNvSpPr>
            <a:spLocks noChangeArrowheads="1"/>
          </p:cNvSpPr>
          <p:nvPr/>
        </p:nvSpPr>
        <p:spPr bwMode="auto">
          <a:xfrm>
            <a:off x="4923497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5464839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6007888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tangle 94"/>
          <p:cNvSpPr>
            <a:spLocks noChangeArrowheads="1"/>
          </p:cNvSpPr>
          <p:nvPr/>
        </p:nvSpPr>
        <p:spPr bwMode="auto">
          <a:xfrm>
            <a:off x="6549230" y="3491772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자유형 59"/>
          <p:cNvSpPr/>
          <p:nvPr/>
        </p:nvSpPr>
        <p:spPr bwMode="auto">
          <a:xfrm>
            <a:off x="2946400" y="3311357"/>
            <a:ext cx="1764145" cy="290825"/>
          </a:xfrm>
          <a:custGeom>
            <a:avLst/>
            <a:gdLst>
              <a:gd name="connsiteX0" fmla="*/ 1764145 w 1764145"/>
              <a:gd name="connsiteY0" fmla="*/ 290825 h 290825"/>
              <a:gd name="connsiteX1" fmla="*/ 1302327 w 1764145"/>
              <a:gd name="connsiteY1" fmla="*/ 59916 h 290825"/>
              <a:gd name="connsiteX2" fmla="*/ 360218 w 1764145"/>
              <a:gd name="connsiteY2" fmla="*/ 13734 h 290825"/>
              <a:gd name="connsiteX3" fmla="*/ 0 w 1764145"/>
              <a:gd name="connsiteY3" fmla="*/ 263116 h 29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145" h="290825">
                <a:moveTo>
                  <a:pt x="1764145" y="290825"/>
                </a:moveTo>
                <a:cubicBezTo>
                  <a:pt x="1650230" y="198461"/>
                  <a:pt x="1536315" y="106098"/>
                  <a:pt x="1302327" y="59916"/>
                </a:cubicBezTo>
                <a:cubicBezTo>
                  <a:pt x="1068339" y="13734"/>
                  <a:pt x="577273" y="-20133"/>
                  <a:pt x="360218" y="13734"/>
                </a:cubicBezTo>
                <a:cubicBezTo>
                  <a:pt x="143163" y="47601"/>
                  <a:pt x="71581" y="155358"/>
                  <a:pt x="0" y="263116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47782" y="33462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61880" y="37062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first=2</a:t>
            </a:r>
          </a:p>
        </p:txBody>
      </p:sp>
    </p:spTree>
    <p:extLst>
      <p:ext uri="{BB962C8B-B14F-4D97-AF65-F5344CB8AC3E}">
        <p14:creationId xmlns:p14="http://schemas.microsoft.com/office/powerpoint/2010/main" val="36829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1" grpId="0"/>
      <p:bldP spid="52" grpId="0"/>
      <p:bldP spid="54" grpId="0"/>
      <p:bldP spid="65" grpId="0" animBg="1"/>
      <p:bldP spid="64" grpId="0" animBg="1"/>
      <p:bldP spid="60" grpId="0" animBg="1"/>
      <p:bldP spid="60" grpId="1" animBg="1"/>
      <p:bldP spid="80" grpId="0"/>
      <p:bldP spid="8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ListSort1 (3)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63</a:t>
            </a:fld>
            <a:endParaRPr lang="en-US" altLang="ko-KR" dirty="0"/>
          </a:p>
        </p:txBody>
      </p:sp>
      <p:grpSp>
        <p:nvGrpSpPr>
          <p:cNvPr id="93" name="그룹 92"/>
          <p:cNvGrpSpPr/>
          <p:nvPr/>
        </p:nvGrpSpPr>
        <p:grpSpPr>
          <a:xfrm>
            <a:off x="1331912" y="1163649"/>
            <a:ext cx="6048399" cy="1800672"/>
            <a:chOff x="1331913" y="1916113"/>
            <a:chExt cx="5689600" cy="1441450"/>
          </a:xfrm>
        </p:grpSpPr>
        <p:sp>
          <p:nvSpPr>
            <p:cNvPr id="5" name="Rectangle 92"/>
            <p:cNvSpPr>
              <a:spLocks noChangeArrowheads="1"/>
            </p:cNvSpPr>
            <p:nvPr/>
          </p:nvSpPr>
          <p:spPr bwMode="auto">
            <a:xfrm>
              <a:off x="1331913" y="191611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93"/>
            <p:cNvSpPr>
              <a:spLocks noChangeArrowheads="1"/>
            </p:cNvSpPr>
            <p:nvPr/>
          </p:nvSpPr>
          <p:spPr bwMode="auto">
            <a:xfrm>
              <a:off x="1331913" y="227647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7" name="Rectangle 94"/>
            <p:cNvSpPr>
              <a:spLocks noChangeArrowheads="1"/>
            </p:cNvSpPr>
            <p:nvPr/>
          </p:nvSpPr>
          <p:spPr bwMode="auto">
            <a:xfrm>
              <a:off x="1331913" y="26368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8" name="Rectangle 95"/>
            <p:cNvSpPr>
              <a:spLocks noChangeArrowheads="1"/>
            </p:cNvSpPr>
            <p:nvPr/>
          </p:nvSpPr>
          <p:spPr bwMode="auto">
            <a:xfrm>
              <a:off x="1331913" y="29972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linkb</a:t>
              </a:r>
            </a:p>
          </p:txBody>
        </p:sp>
        <p:sp>
          <p:nvSpPr>
            <p:cNvPr id="9" name="Rectangle 96"/>
            <p:cNvSpPr>
              <a:spLocks noChangeArrowheads="1"/>
            </p:cNvSpPr>
            <p:nvPr/>
          </p:nvSpPr>
          <p:spPr bwMode="auto">
            <a:xfrm>
              <a:off x="1979613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7"/>
            <p:cNvSpPr>
              <a:spLocks noChangeArrowheads="1"/>
            </p:cNvSpPr>
            <p:nvPr/>
          </p:nvSpPr>
          <p:spPr bwMode="auto">
            <a:xfrm>
              <a:off x="2484438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Rectangle 98"/>
            <p:cNvSpPr>
              <a:spLocks noChangeArrowheads="1"/>
            </p:cNvSpPr>
            <p:nvPr/>
          </p:nvSpPr>
          <p:spPr bwMode="auto">
            <a:xfrm>
              <a:off x="2989263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" name="Rectangle 99"/>
            <p:cNvSpPr>
              <a:spLocks noChangeArrowheads="1"/>
            </p:cNvSpPr>
            <p:nvPr/>
          </p:nvSpPr>
          <p:spPr bwMode="auto">
            <a:xfrm>
              <a:off x="3492500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Rectangle 100"/>
            <p:cNvSpPr>
              <a:spLocks noChangeArrowheads="1"/>
            </p:cNvSpPr>
            <p:nvPr/>
          </p:nvSpPr>
          <p:spPr bwMode="auto">
            <a:xfrm>
              <a:off x="3997325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" name="Rectangle 101"/>
            <p:cNvSpPr>
              <a:spLocks noChangeArrowheads="1"/>
            </p:cNvSpPr>
            <p:nvPr/>
          </p:nvSpPr>
          <p:spPr bwMode="auto">
            <a:xfrm>
              <a:off x="4500563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" name="Rectangle 102"/>
            <p:cNvSpPr>
              <a:spLocks noChangeArrowheads="1"/>
            </p:cNvSpPr>
            <p:nvPr/>
          </p:nvSpPr>
          <p:spPr bwMode="auto">
            <a:xfrm>
              <a:off x="5005388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" name="Rectangle 103"/>
            <p:cNvSpPr>
              <a:spLocks noChangeArrowheads="1"/>
            </p:cNvSpPr>
            <p:nvPr/>
          </p:nvSpPr>
          <p:spPr bwMode="auto">
            <a:xfrm>
              <a:off x="5508625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6013450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6516688" y="19161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1979613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auto">
            <a:xfrm>
              <a:off x="2484438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auto">
            <a:xfrm>
              <a:off x="2989263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auto">
            <a:xfrm>
              <a:off x="3492500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auto">
            <a:xfrm>
              <a:off x="3997325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auto">
            <a:xfrm>
              <a:off x="4500563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auto">
            <a:xfrm>
              <a:off x="5005388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6" name="Rectangle 113"/>
            <p:cNvSpPr>
              <a:spLocks noChangeArrowheads="1"/>
            </p:cNvSpPr>
            <p:nvPr/>
          </p:nvSpPr>
          <p:spPr bwMode="auto">
            <a:xfrm>
              <a:off x="5508625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7" name="Rectangle 114"/>
            <p:cNvSpPr>
              <a:spLocks noChangeArrowheads="1"/>
            </p:cNvSpPr>
            <p:nvPr/>
          </p:nvSpPr>
          <p:spPr bwMode="auto">
            <a:xfrm>
              <a:off x="6013450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8" name="Rectangle 115"/>
            <p:cNvSpPr>
              <a:spLocks noChangeArrowheads="1"/>
            </p:cNvSpPr>
            <p:nvPr/>
          </p:nvSpPr>
          <p:spPr bwMode="auto">
            <a:xfrm>
              <a:off x="6516688" y="22764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Rectangle 116"/>
            <p:cNvSpPr>
              <a:spLocks noChangeArrowheads="1"/>
            </p:cNvSpPr>
            <p:nvPr/>
          </p:nvSpPr>
          <p:spPr bwMode="auto">
            <a:xfrm>
              <a:off x="1979613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Rectangle 117"/>
            <p:cNvSpPr>
              <a:spLocks noChangeArrowheads="1"/>
            </p:cNvSpPr>
            <p:nvPr/>
          </p:nvSpPr>
          <p:spPr bwMode="auto">
            <a:xfrm>
              <a:off x="2484438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Rectangle 118"/>
            <p:cNvSpPr>
              <a:spLocks noChangeArrowheads="1"/>
            </p:cNvSpPr>
            <p:nvPr/>
          </p:nvSpPr>
          <p:spPr bwMode="auto">
            <a:xfrm>
              <a:off x="2989263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3492500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Rectangle 120"/>
            <p:cNvSpPr>
              <a:spLocks noChangeArrowheads="1"/>
            </p:cNvSpPr>
            <p:nvPr/>
          </p:nvSpPr>
          <p:spPr bwMode="auto">
            <a:xfrm>
              <a:off x="3997325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Rectangle 121"/>
            <p:cNvSpPr>
              <a:spLocks noChangeArrowheads="1"/>
            </p:cNvSpPr>
            <p:nvPr/>
          </p:nvSpPr>
          <p:spPr bwMode="auto">
            <a:xfrm>
              <a:off x="4500563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Rectangle 122"/>
            <p:cNvSpPr>
              <a:spLocks noChangeArrowheads="1"/>
            </p:cNvSpPr>
            <p:nvPr/>
          </p:nvSpPr>
          <p:spPr bwMode="auto">
            <a:xfrm>
              <a:off x="5005388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6" name="Rectangle 123"/>
            <p:cNvSpPr>
              <a:spLocks noChangeArrowheads="1"/>
            </p:cNvSpPr>
            <p:nvPr/>
          </p:nvSpPr>
          <p:spPr bwMode="auto">
            <a:xfrm>
              <a:off x="5508625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7" name="Rectangle 124"/>
            <p:cNvSpPr>
              <a:spLocks noChangeArrowheads="1"/>
            </p:cNvSpPr>
            <p:nvPr/>
          </p:nvSpPr>
          <p:spPr bwMode="auto">
            <a:xfrm>
              <a:off x="6013450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8" name="Rectangle 125"/>
            <p:cNvSpPr>
              <a:spLocks noChangeArrowheads="1"/>
            </p:cNvSpPr>
            <p:nvPr/>
          </p:nvSpPr>
          <p:spPr bwMode="auto">
            <a:xfrm>
              <a:off x="6516688" y="26368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Rectangle 126"/>
            <p:cNvSpPr>
              <a:spLocks noChangeArrowheads="1"/>
            </p:cNvSpPr>
            <p:nvPr/>
          </p:nvSpPr>
          <p:spPr bwMode="auto">
            <a:xfrm>
              <a:off x="1979613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0" name="Rectangle 127"/>
            <p:cNvSpPr>
              <a:spLocks noChangeArrowheads="1"/>
            </p:cNvSpPr>
            <p:nvPr/>
          </p:nvSpPr>
          <p:spPr bwMode="auto">
            <a:xfrm>
              <a:off x="2484438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2989263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Rectangle 129"/>
            <p:cNvSpPr>
              <a:spLocks noChangeArrowheads="1"/>
            </p:cNvSpPr>
            <p:nvPr/>
          </p:nvSpPr>
          <p:spPr bwMode="auto">
            <a:xfrm>
              <a:off x="3492500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43" name="Rectangle 130"/>
            <p:cNvSpPr>
              <a:spLocks noChangeArrowheads="1"/>
            </p:cNvSpPr>
            <p:nvPr/>
          </p:nvSpPr>
          <p:spPr bwMode="auto">
            <a:xfrm>
              <a:off x="3997325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Rectangle 131"/>
            <p:cNvSpPr>
              <a:spLocks noChangeArrowheads="1"/>
            </p:cNvSpPr>
            <p:nvPr/>
          </p:nvSpPr>
          <p:spPr bwMode="auto">
            <a:xfrm>
              <a:off x="4500563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" name="Rectangle 132"/>
            <p:cNvSpPr>
              <a:spLocks noChangeArrowheads="1"/>
            </p:cNvSpPr>
            <p:nvPr/>
          </p:nvSpPr>
          <p:spPr bwMode="auto">
            <a:xfrm>
              <a:off x="5005388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6" name="Rectangle 133"/>
            <p:cNvSpPr>
              <a:spLocks noChangeArrowheads="1"/>
            </p:cNvSpPr>
            <p:nvPr/>
          </p:nvSpPr>
          <p:spPr bwMode="auto">
            <a:xfrm>
              <a:off x="5508625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6013450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8" name="Rectangle 135"/>
            <p:cNvSpPr>
              <a:spLocks noChangeArrowheads="1"/>
            </p:cNvSpPr>
            <p:nvPr/>
          </p:nvSpPr>
          <p:spPr bwMode="auto">
            <a:xfrm>
              <a:off x="6516688" y="29972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331912" y="3852185"/>
            <a:ext cx="6048399" cy="1800672"/>
            <a:chOff x="1331913" y="3932238"/>
            <a:chExt cx="5689600" cy="1441450"/>
          </a:xfrm>
        </p:grpSpPr>
        <p:sp>
          <p:nvSpPr>
            <p:cNvPr id="49" name="Rectangle 180"/>
            <p:cNvSpPr>
              <a:spLocks noChangeArrowheads="1"/>
            </p:cNvSpPr>
            <p:nvPr/>
          </p:nvSpPr>
          <p:spPr bwMode="auto">
            <a:xfrm>
              <a:off x="1331913" y="39322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ectangle 181"/>
            <p:cNvSpPr>
              <a:spLocks noChangeArrowheads="1"/>
            </p:cNvSpPr>
            <p:nvPr/>
          </p:nvSpPr>
          <p:spPr bwMode="auto">
            <a:xfrm>
              <a:off x="1331913" y="42926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51" name="Rectangle 182"/>
            <p:cNvSpPr>
              <a:spLocks noChangeArrowheads="1"/>
            </p:cNvSpPr>
            <p:nvPr/>
          </p:nvSpPr>
          <p:spPr bwMode="auto">
            <a:xfrm>
              <a:off x="1331913" y="465296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linka</a:t>
              </a:r>
            </a:p>
          </p:txBody>
        </p:sp>
        <p:sp>
          <p:nvSpPr>
            <p:cNvPr id="52" name="Rectangle 183"/>
            <p:cNvSpPr>
              <a:spLocks noChangeArrowheads="1"/>
            </p:cNvSpPr>
            <p:nvPr/>
          </p:nvSpPr>
          <p:spPr bwMode="auto">
            <a:xfrm>
              <a:off x="1331913" y="501332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linkb</a:t>
              </a:r>
            </a:p>
          </p:txBody>
        </p:sp>
        <p:sp>
          <p:nvSpPr>
            <p:cNvPr id="53" name="Rectangle 184"/>
            <p:cNvSpPr>
              <a:spLocks noChangeArrowheads="1"/>
            </p:cNvSpPr>
            <p:nvPr/>
          </p:nvSpPr>
          <p:spPr bwMode="auto">
            <a:xfrm>
              <a:off x="1979613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" name="Rectangle 185"/>
            <p:cNvSpPr>
              <a:spLocks noChangeArrowheads="1"/>
            </p:cNvSpPr>
            <p:nvPr/>
          </p:nvSpPr>
          <p:spPr bwMode="auto">
            <a:xfrm>
              <a:off x="2484438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5" name="Rectangle 186"/>
            <p:cNvSpPr>
              <a:spLocks noChangeArrowheads="1"/>
            </p:cNvSpPr>
            <p:nvPr/>
          </p:nvSpPr>
          <p:spPr bwMode="auto">
            <a:xfrm>
              <a:off x="2989263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6" name="Rectangle 187"/>
            <p:cNvSpPr>
              <a:spLocks noChangeArrowheads="1"/>
            </p:cNvSpPr>
            <p:nvPr/>
          </p:nvSpPr>
          <p:spPr bwMode="auto">
            <a:xfrm>
              <a:off x="3492500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7" name="Rectangle 188"/>
            <p:cNvSpPr>
              <a:spLocks noChangeArrowheads="1"/>
            </p:cNvSpPr>
            <p:nvPr/>
          </p:nvSpPr>
          <p:spPr bwMode="auto">
            <a:xfrm>
              <a:off x="3997325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8" name="Rectangle 189"/>
            <p:cNvSpPr>
              <a:spLocks noChangeArrowheads="1"/>
            </p:cNvSpPr>
            <p:nvPr/>
          </p:nvSpPr>
          <p:spPr bwMode="auto">
            <a:xfrm>
              <a:off x="4500563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9" name="Rectangle 190"/>
            <p:cNvSpPr>
              <a:spLocks noChangeArrowheads="1"/>
            </p:cNvSpPr>
            <p:nvPr/>
          </p:nvSpPr>
          <p:spPr bwMode="auto">
            <a:xfrm>
              <a:off x="5005388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60" name="Rectangle 191"/>
            <p:cNvSpPr>
              <a:spLocks noChangeArrowheads="1"/>
            </p:cNvSpPr>
            <p:nvPr/>
          </p:nvSpPr>
          <p:spPr bwMode="auto">
            <a:xfrm>
              <a:off x="5508625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1" name="Rectangle 192"/>
            <p:cNvSpPr>
              <a:spLocks noChangeArrowheads="1"/>
            </p:cNvSpPr>
            <p:nvPr/>
          </p:nvSpPr>
          <p:spPr bwMode="auto">
            <a:xfrm>
              <a:off x="6013450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62" name="Rectangle 193"/>
            <p:cNvSpPr>
              <a:spLocks noChangeArrowheads="1"/>
            </p:cNvSpPr>
            <p:nvPr/>
          </p:nvSpPr>
          <p:spPr bwMode="auto">
            <a:xfrm>
              <a:off x="6516688" y="39322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63" name="Rectangle 194"/>
            <p:cNvSpPr>
              <a:spLocks noChangeArrowheads="1"/>
            </p:cNvSpPr>
            <p:nvPr/>
          </p:nvSpPr>
          <p:spPr bwMode="auto">
            <a:xfrm>
              <a:off x="1979613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Rectangle 195"/>
            <p:cNvSpPr>
              <a:spLocks noChangeArrowheads="1"/>
            </p:cNvSpPr>
            <p:nvPr/>
          </p:nvSpPr>
          <p:spPr bwMode="auto">
            <a:xfrm>
              <a:off x="2484438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5" name="Rectangle 196"/>
            <p:cNvSpPr>
              <a:spLocks noChangeArrowheads="1"/>
            </p:cNvSpPr>
            <p:nvPr/>
          </p:nvSpPr>
          <p:spPr bwMode="auto">
            <a:xfrm>
              <a:off x="2989263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66" name="Rectangle 197"/>
            <p:cNvSpPr>
              <a:spLocks noChangeArrowheads="1"/>
            </p:cNvSpPr>
            <p:nvPr/>
          </p:nvSpPr>
          <p:spPr bwMode="auto">
            <a:xfrm>
              <a:off x="3492500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67" name="Rectangle 198"/>
            <p:cNvSpPr>
              <a:spLocks noChangeArrowheads="1"/>
            </p:cNvSpPr>
            <p:nvPr/>
          </p:nvSpPr>
          <p:spPr bwMode="auto">
            <a:xfrm>
              <a:off x="3997325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68" name="Rectangle 199"/>
            <p:cNvSpPr>
              <a:spLocks noChangeArrowheads="1"/>
            </p:cNvSpPr>
            <p:nvPr/>
          </p:nvSpPr>
          <p:spPr bwMode="auto">
            <a:xfrm>
              <a:off x="4500563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69" name="Rectangle 200"/>
            <p:cNvSpPr>
              <a:spLocks noChangeArrowheads="1"/>
            </p:cNvSpPr>
            <p:nvPr/>
          </p:nvSpPr>
          <p:spPr bwMode="auto">
            <a:xfrm>
              <a:off x="5005388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70" name="Rectangle 201"/>
            <p:cNvSpPr>
              <a:spLocks noChangeArrowheads="1"/>
            </p:cNvSpPr>
            <p:nvPr/>
          </p:nvSpPr>
          <p:spPr bwMode="auto">
            <a:xfrm>
              <a:off x="5508625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71" name="Rectangle 202"/>
            <p:cNvSpPr>
              <a:spLocks noChangeArrowheads="1"/>
            </p:cNvSpPr>
            <p:nvPr/>
          </p:nvSpPr>
          <p:spPr bwMode="auto">
            <a:xfrm>
              <a:off x="6013450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72" name="Rectangle 203"/>
            <p:cNvSpPr>
              <a:spLocks noChangeArrowheads="1"/>
            </p:cNvSpPr>
            <p:nvPr/>
          </p:nvSpPr>
          <p:spPr bwMode="auto">
            <a:xfrm>
              <a:off x="6516688" y="42926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73" name="Rectangle 204"/>
            <p:cNvSpPr>
              <a:spLocks noChangeArrowheads="1"/>
            </p:cNvSpPr>
            <p:nvPr/>
          </p:nvSpPr>
          <p:spPr bwMode="auto">
            <a:xfrm>
              <a:off x="1979613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4" name="Rectangle 205"/>
            <p:cNvSpPr>
              <a:spLocks noChangeArrowheads="1"/>
            </p:cNvSpPr>
            <p:nvPr/>
          </p:nvSpPr>
          <p:spPr bwMode="auto">
            <a:xfrm>
              <a:off x="2484438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5" name="Rectangle 206"/>
            <p:cNvSpPr>
              <a:spLocks noChangeArrowheads="1"/>
            </p:cNvSpPr>
            <p:nvPr/>
          </p:nvSpPr>
          <p:spPr bwMode="auto">
            <a:xfrm>
              <a:off x="2989263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76" name="Rectangle 207"/>
            <p:cNvSpPr>
              <a:spLocks noChangeArrowheads="1"/>
            </p:cNvSpPr>
            <p:nvPr/>
          </p:nvSpPr>
          <p:spPr bwMode="auto">
            <a:xfrm>
              <a:off x="3492500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77" name="Rectangle 208"/>
            <p:cNvSpPr>
              <a:spLocks noChangeArrowheads="1"/>
            </p:cNvSpPr>
            <p:nvPr/>
          </p:nvSpPr>
          <p:spPr bwMode="auto">
            <a:xfrm>
              <a:off x="3997325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8" name="Rectangle 209"/>
            <p:cNvSpPr>
              <a:spLocks noChangeArrowheads="1"/>
            </p:cNvSpPr>
            <p:nvPr/>
          </p:nvSpPr>
          <p:spPr bwMode="auto">
            <a:xfrm>
              <a:off x="4500563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9" name="Rectangle 210"/>
            <p:cNvSpPr>
              <a:spLocks noChangeArrowheads="1"/>
            </p:cNvSpPr>
            <p:nvPr/>
          </p:nvSpPr>
          <p:spPr bwMode="auto">
            <a:xfrm>
              <a:off x="5005388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0" name="Rectangle 211"/>
            <p:cNvSpPr>
              <a:spLocks noChangeArrowheads="1"/>
            </p:cNvSpPr>
            <p:nvPr/>
          </p:nvSpPr>
          <p:spPr bwMode="auto">
            <a:xfrm>
              <a:off x="5508625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81" name="Rectangle 212"/>
            <p:cNvSpPr>
              <a:spLocks noChangeArrowheads="1"/>
            </p:cNvSpPr>
            <p:nvPr/>
          </p:nvSpPr>
          <p:spPr bwMode="auto">
            <a:xfrm>
              <a:off x="6013450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2" name="Rectangle 213"/>
            <p:cNvSpPr>
              <a:spLocks noChangeArrowheads="1"/>
            </p:cNvSpPr>
            <p:nvPr/>
          </p:nvSpPr>
          <p:spPr bwMode="auto">
            <a:xfrm>
              <a:off x="6516688" y="46529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83" name="Rectangle 214"/>
            <p:cNvSpPr>
              <a:spLocks noChangeArrowheads="1"/>
            </p:cNvSpPr>
            <p:nvPr/>
          </p:nvSpPr>
          <p:spPr bwMode="auto">
            <a:xfrm>
              <a:off x="1979613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4" name="Rectangle 215"/>
            <p:cNvSpPr>
              <a:spLocks noChangeArrowheads="1"/>
            </p:cNvSpPr>
            <p:nvPr/>
          </p:nvSpPr>
          <p:spPr bwMode="auto">
            <a:xfrm>
              <a:off x="2484438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5" name="Rectangle 216"/>
            <p:cNvSpPr>
              <a:spLocks noChangeArrowheads="1"/>
            </p:cNvSpPr>
            <p:nvPr/>
          </p:nvSpPr>
          <p:spPr bwMode="auto">
            <a:xfrm>
              <a:off x="2989263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6" name="Rectangle 217"/>
            <p:cNvSpPr>
              <a:spLocks noChangeArrowheads="1"/>
            </p:cNvSpPr>
            <p:nvPr/>
          </p:nvSpPr>
          <p:spPr bwMode="auto">
            <a:xfrm>
              <a:off x="3492500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7" name="Rectangle 218"/>
            <p:cNvSpPr>
              <a:spLocks noChangeArrowheads="1"/>
            </p:cNvSpPr>
            <p:nvPr/>
          </p:nvSpPr>
          <p:spPr bwMode="auto">
            <a:xfrm>
              <a:off x="3997325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8" name="Rectangle 219"/>
            <p:cNvSpPr>
              <a:spLocks noChangeArrowheads="1"/>
            </p:cNvSpPr>
            <p:nvPr/>
          </p:nvSpPr>
          <p:spPr bwMode="auto">
            <a:xfrm>
              <a:off x="4500563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9" name="Rectangle 220"/>
            <p:cNvSpPr>
              <a:spLocks noChangeArrowheads="1"/>
            </p:cNvSpPr>
            <p:nvPr/>
          </p:nvSpPr>
          <p:spPr bwMode="auto">
            <a:xfrm>
              <a:off x="5005388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0" name="Rectangle 221"/>
            <p:cNvSpPr>
              <a:spLocks noChangeArrowheads="1"/>
            </p:cNvSpPr>
            <p:nvPr/>
          </p:nvSpPr>
          <p:spPr bwMode="auto">
            <a:xfrm>
              <a:off x="5508625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91" name="Rectangle 222"/>
            <p:cNvSpPr>
              <a:spLocks noChangeArrowheads="1"/>
            </p:cNvSpPr>
            <p:nvPr/>
          </p:nvSpPr>
          <p:spPr bwMode="auto">
            <a:xfrm>
              <a:off x="6013450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2" name="Rectangle 223"/>
            <p:cNvSpPr>
              <a:spLocks noChangeArrowheads="1"/>
            </p:cNvSpPr>
            <p:nvPr/>
          </p:nvSpPr>
          <p:spPr bwMode="auto">
            <a:xfrm>
              <a:off x="6516688" y="501332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802064" y="5579948"/>
            <a:ext cx="768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4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 of the 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loop, first=10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52097" y="2964321"/>
            <a:ext cx="7563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3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 of the 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loop, first=8</a:t>
            </a:r>
          </a:p>
        </p:txBody>
      </p:sp>
      <p:sp>
        <p:nvSpPr>
          <p:cNvPr id="97" name="Rectangle 85"/>
          <p:cNvSpPr>
            <a:spLocks noChangeArrowheads="1"/>
          </p:cNvSpPr>
          <p:nvPr/>
        </p:nvSpPr>
        <p:spPr bwMode="auto">
          <a:xfrm>
            <a:off x="1999068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86"/>
          <p:cNvSpPr>
            <a:spLocks noChangeArrowheads="1"/>
          </p:cNvSpPr>
          <p:nvPr/>
        </p:nvSpPr>
        <p:spPr bwMode="auto">
          <a:xfrm>
            <a:off x="2542117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87"/>
          <p:cNvSpPr>
            <a:spLocks noChangeArrowheads="1"/>
          </p:cNvSpPr>
          <p:nvPr/>
        </p:nvSpPr>
        <p:spPr bwMode="auto">
          <a:xfrm>
            <a:off x="3085167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88"/>
          <p:cNvSpPr>
            <a:spLocks noChangeArrowheads="1"/>
          </p:cNvSpPr>
          <p:nvPr/>
        </p:nvSpPr>
        <p:spPr bwMode="auto">
          <a:xfrm>
            <a:off x="3626508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89"/>
          <p:cNvSpPr>
            <a:spLocks noChangeArrowheads="1"/>
          </p:cNvSpPr>
          <p:nvPr/>
        </p:nvSpPr>
        <p:spPr bwMode="auto">
          <a:xfrm>
            <a:off x="4169558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Rectangle 90"/>
          <p:cNvSpPr>
            <a:spLocks noChangeArrowheads="1"/>
          </p:cNvSpPr>
          <p:nvPr/>
        </p:nvSpPr>
        <p:spPr bwMode="auto">
          <a:xfrm>
            <a:off x="4710900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91"/>
          <p:cNvSpPr>
            <a:spLocks noChangeArrowheads="1"/>
          </p:cNvSpPr>
          <p:nvPr/>
        </p:nvSpPr>
        <p:spPr bwMode="auto">
          <a:xfrm>
            <a:off x="5253949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Rectangle 92"/>
          <p:cNvSpPr>
            <a:spLocks noChangeArrowheads="1"/>
          </p:cNvSpPr>
          <p:nvPr/>
        </p:nvSpPr>
        <p:spPr bwMode="auto">
          <a:xfrm>
            <a:off x="5795291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tangle 93"/>
          <p:cNvSpPr>
            <a:spLocks noChangeArrowheads="1"/>
          </p:cNvSpPr>
          <p:nvPr/>
        </p:nvSpPr>
        <p:spPr bwMode="auto">
          <a:xfrm>
            <a:off x="6338340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Rectangle 94"/>
          <p:cNvSpPr>
            <a:spLocks noChangeArrowheads="1"/>
          </p:cNvSpPr>
          <p:nvPr/>
        </p:nvSpPr>
        <p:spPr bwMode="auto">
          <a:xfrm>
            <a:off x="6879682" y="1170379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3898033" y="989963"/>
            <a:ext cx="2154071" cy="290825"/>
          </a:xfrm>
          <a:custGeom>
            <a:avLst/>
            <a:gdLst>
              <a:gd name="connsiteX0" fmla="*/ 1764145 w 1764145"/>
              <a:gd name="connsiteY0" fmla="*/ 290825 h 290825"/>
              <a:gd name="connsiteX1" fmla="*/ 1302327 w 1764145"/>
              <a:gd name="connsiteY1" fmla="*/ 59916 h 290825"/>
              <a:gd name="connsiteX2" fmla="*/ 360218 w 1764145"/>
              <a:gd name="connsiteY2" fmla="*/ 13734 h 290825"/>
              <a:gd name="connsiteX3" fmla="*/ 0 w 1764145"/>
              <a:gd name="connsiteY3" fmla="*/ 263116 h 29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145" h="290825">
                <a:moveTo>
                  <a:pt x="1764145" y="290825"/>
                </a:moveTo>
                <a:cubicBezTo>
                  <a:pt x="1650230" y="198461"/>
                  <a:pt x="1536315" y="106098"/>
                  <a:pt x="1302327" y="59916"/>
                </a:cubicBezTo>
                <a:cubicBezTo>
                  <a:pt x="1068339" y="13734"/>
                  <a:pt x="577273" y="-20133"/>
                  <a:pt x="360218" y="13734"/>
                </a:cubicBezTo>
                <a:cubicBezTo>
                  <a:pt x="143163" y="47601"/>
                  <a:pt x="71581" y="155358"/>
                  <a:pt x="0" y="263116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8" name="Rectangle 85"/>
          <p:cNvSpPr>
            <a:spLocks noChangeArrowheads="1"/>
          </p:cNvSpPr>
          <p:nvPr/>
        </p:nvSpPr>
        <p:spPr bwMode="auto">
          <a:xfrm>
            <a:off x="1984356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86"/>
          <p:cNvSpPr>
            <a:spLocks noChangeArrowheads="1"/>
          </p:cNvSpPr>
          <p:nvPr/>
        </p:nvSpPr>
        <p:spPr bwMode="auto">
          <a:xfrm>
            <a:off x="2527405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87"/>
          <p:cNvSpPr>
            <a:spLocks noChangeArrowheads="1"/>
          </p:cNvSpPr>
          <p:nvPr/>
        </p:nvSpPr>
        <p:spPr bwMode="auto">
          <a:xfrm>
            <a:off x="3070455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88"/>
          <p:cNvSpPr>
            <a:spLocks noChangeArrowheads="1"/>
          </p:cNvSpPr>
          <p:nvPr/>
        </p:nvSpPr>
        <p:spPr bwMode="auto">
          <a:xfrm>
            <a:off x="3611796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89"/>
          <p:cNvSpPr>
            <a:spLocks noChangeArrowheads="1"/>
          </p:cNvSpPr>
          <p:nvPr/>
        </p:nvSpPr>
        <p:spPr bwMode="auto">
          <a:xfrm>
            <a:off x="4154846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90"/>
          <p:cNvSpPr>
            <a:spLocks noChangeArrowheads="1"/>
          </p:cNvSpPr>
          <p:nvPr/>
        </p:nvSpPr>
        <p:spPr bwMode="auto">
          <a:xfrm>
            <a:off x="4696188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91"/>
          <p:cNvSpPr>
            <a:spLocks noChangeArrowheads="1"/>
          </p:cNvSpPr>
          <p:nvPr/>
        </p:nvSpPr>
        <p:spPr bwMode="auto">
          <a:xfrm>
            <a:off x="5239237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92"/>
          <p:cNvSpPr>
            <a:spLocks noChangeArrowheads="1"/>
          </p:cNvSpPr>
          <p:nvPr/>
        </p:nvSpPr>
        <p:spPr bwMode="auto">
          <a:xfrm>
            <a:off x="5780579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93"/>
          <p:cNvSpPr>
            <a:spLocks noChangeArrowheads="1"/>
          </p:cNvSpPr>
          <p:nvPr/>
        </p:nvSpPr>
        <p:spPr bwMode="auto">
          <a:xfrm>
            <a:off x="6323628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94"/>
          <p:cNvSpPr>
            <a:spLocks noChangeArrowheads="1"/>
          </p:cNvSpPr>
          <p:nvPr/>
        </p:nvSpPr>
        <p:spPr bwMode="auto">
          <a:xfrm>
            <a:off x="6864970" y="3862874"/>
            <a:ext cx="543050" cy="43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자유형 117"/>
          <p:cNvSpPr/>
          <p:nvPr/>
        </p:nvSpPr>
        <p:spPr bwMode="auto">
          <a:xfrm>
            <a:off x="4441083" y="3488147"/>
            <a:ext cx="2710124" cy="540000"/>
          </a:xfrm>
          <a:custGeom>
            <a:avLst/>
            <a:gdLst>
              <a:gd name="connsiteX0" fmla="*/ 1764145 w 1764145"/>
              <a:gd name="connsiteY0" fmla="*/ 290825 h 290825"/>
              <a:gd name="connsiteX1" fmla="*/ 1302327 w 1764145"/>
              <a:gd name="connsiteY1" fmla="*/ 59916 h 290825"/>
              <a:gd name="connsiteX2" fmla="*/ 360218 w 1764145"/>
              <a:gd name="connsiteY2" fmla="*/ 13734 h 290825"/>
              <a:gd name="connsiteX3" fmla="*/ 0 w 1764145"/>
              <a:gd name="connsiteY3" fmla="*/ 263116 h 29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145" h="290825">
                <a:moveTo>
                  <a:pt x="1764145" y="290825"/>
                </a:moveTo>
                <a:cubicBezTo>
                  <a:pt x="1650230" y="198461"/>
                  <a:pt x="1536315" y="106098"/>
                  <a:pt x="1302327" y="59916"/>
                </a:cubicBezTo>
                <a:cubicBezTo>
                  <a:pt x="1068339" y="13734"/>
                  <a:pt x="577273" y="-20133"/>
                  <a:pt x="360218" y="13734"/>
                </a:cubicBezTo>
                <a:cubicBezTo>
                  <a:pt x="143163" y="47601"/>
                  <a:pt x="71581" y="155358"/>
                  <a:pt x="0" y="263116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5453" y="8274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4th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26388" y="33514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5th</a:t>
            </a:r>
          </a:p>
        </p:txBody>
      </p:sp>
    </p:spTree>
    <p:extLst>
      <p:ext uri="{BB962C8B-B14F-4D97-AF65-F5344CB8AC3E}">
        <p14:creationId xmlns:p14="http://schemas.microsoft.com/office/powerpoint/2010/main" val="4010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8" grpId="0" animBg="1"/>
      <p:bldP spid="3" grpId="0"/>
      <p:bldP spid="1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Rearranging Records using only One Link Field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listSort2(element a[],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link[],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first)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element temp;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while(first &lt;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first = link[first];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 = link[first];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if(first !=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{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SWAP(a[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a[first], temp);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link[first] = link[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link[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first;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first = q;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latinLnBrk="1"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8429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ListSort2 (1)</a:t>
            </a:r>
          </a:p>
        </p:txBody>
      </p:sp>
      <p:sp>
        <p:nvSpPr>
          <p:cNvPr id="107" name="내용 개체 틀 2"/>
          <p:cNvSpPr>
            <a:spLocks noGrp="1"/>
          </p:cNvSpPr>
          <p:nvPr>
            <p:ph idx="1"/>
          </p:nvPr>
        </p:nvSpPr>
        <p:spPr>
          <a:xfrm>
            <a:off x="609600" y="1009650"/>
            <a:ext cx="8026400" cy="403126"/>
          </a:xfrm>
        </p:spPr>
        <p:txBody>
          <a:bodyPr/>
          <a:lstStyle/>
          <a:p>
            <a:r>
              <a:rPr lang="en-US" sz="2000" dirty="0"/>
              <a:t>Input list : </a:t>
            </a:r>
            <a:r>
              <a:rPr lang="en-US" altLang="ko-KR" sz="2000" dirty="0"/>
              <a:t>(26, 5, 77, 1, 61, 11, 59, 15, 48, 19)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65</a:t>
            </a:fld>
            <a:endParaRPr lang="en-US" altLang="ko-KR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1331912" y="1537748"/>
            <a:ext cx="6264424" cy="1531806"/>
            <a:chOff x="1331913" y="2359973"/>
            <a:chExt cx="5689600" cy="109442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79613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84438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9263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92500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97325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00563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05388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508625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13450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516688" y="237331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31913" y="2359973"/>
              <a:ext cx="647700" cy="3737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79613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484438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89263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492500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97325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00563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005388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508625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013450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516688" y="27336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31913" y="2733675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79613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484438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989263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492500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997325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500563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005388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508625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013450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516688" y="3094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331913" y="30940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301530" y="3831009"/>
            <a:ext cx="6264424" cy="1543177"/>
            <a:chOff x="1331913" y="3791712"/>
            <a:chExt cx="5689600" cy="1102551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979613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484438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989263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492500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997325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00563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005388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508625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013450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516688" y="3813175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331913" y="3791712"/>
              <a:ext cx="647700" cy="3818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979613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484438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989263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492500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997325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500563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005388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5508625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6013450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6516688" y="41735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331913" y="41735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979613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484438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989263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92500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97325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500563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5005388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508625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6013450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6516688" y="45339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331913" y="45339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652098" y="3059668"/>
            <a:ext cx="7563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1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 of the 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loop, first=2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660386" y="5369069"/>
            <a:ext cx="55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2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iteration, first=6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28656" y="1537747"/>
            <a:ext cx="5567680" cy="534097"/>
            <a:chOff x="2028656" y="1593191"/>
            <a:chExt cx="5423664" cy="432475"/>
          </a:xfrm>
        </p:grpSpPr>
        <p:sp>
          <p:nvSpPr>
            <p:cNvPr id="75" name="Rectangle 85"/>
            <p:cNvSpPr>
              <a:spLocks noChangeArrowheads="1"/>
            </p:cNvSpPr>
            <p:nvPr/>
          </p:nvSpPr>
          <p:spPr bwMode="auto">
            <a:xfrm>
              <a:off x="202865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Rectangle 86"/>
            <p:cNvSpPr>
              <a:spLocks noChangeArrowheads="1"/>
            </p:cNvSpPr>
            <p:nvPr/>
          </p:nvSpPr>
          <p:spPr bwMode="auto">
            <a:xfrm>
              <a:off x="257170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Rectangle 87"/>
            <p:cNvSpPr>
              <a:spLocks noChangeArrowheads="1"/>
            </p:cNvSpPr>
            <p:nvPr/>
          </p:nvSpPr>
          <p:spPr bwMode="auto">
            <a:xfrm>
              <a:off x="311475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Rectangle 88"/>
            <p:cNvSpPr>
              <a:spLocks noChangeArrowheads="1"/>
            </p:cNvSpPr>
            <p:nvPr/>
          </p:nvSpPr>
          <p:spPr bwMode="auto">
            <a:xfrm>
              <a:off x="365609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Rectangle 89"/>
            <p:cNvSpPr>
              <a:spLocks noChangeArrowheads="1"/>
            </p:cNvSpPr>
            <p:nvPr/>
          </p:nvSpPr>
          <p:spPr bwMode="auto">
            <a:xfrm>
              <a:off x="419914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Rectangle 90"/>
            <p:cNvSpPr>
              <a:spLocks noChangeArrowheads="1"/>
            </p:cNvSpPr>
            <p:nvPr/>
          </p:nvSpPr>
          <p:spPr bwMode="auto">
            <a:xfrm>
              <a:off x="474048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Rectangle 91"/>
            <p:cNvSpPr>
              <a:spLocks noChangeArrowheads="1"/>
            </p:cNvSpPr>
            <p:nvPr/>
          </p:nvSpPr>
          <p:spPr bwMode="auto">
            <a:xfrm>
              <a:off x="5283537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92"/>
            <p:cNvSpPr>
              <a:spLocks noChangeArrowheads="1"/>
            </p:cNvSpPr>
            <p:nvPr/>
          </p:nvSpPr>
          <p:spPr bwMode="auto">
            <a:xfrm>
              <a:off x="5824879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Rectangle 93"/>
            <p:cNvSpPr>
              <a:spLocks noChangeArrowheads="1"/>
            </p:cNvSpPr>
            <p:nvPr/>
          </p:nvSpPr>
          <p:spPr bwMode="auto">
            <a:xfrm>
              <a:off x="636792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Rectangle 94"/>
            <p:cNvSpPr>
              <a:spLocks noChangeArrowheads="1"/>
            </p:cNvSpPr>
            <p:nvPr/>
          </p:nvSpPr>
          <p:spPr bwMode="auto">
            <a:xfrm>
              <a:off x="6909270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003660" y="3831007"/>
            <a:ext cx="5567680" cy="534097"/>
            <a:chOff x="2028656" y="1593191"/>
            <a:chExt cx="5423664" cy="432475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202865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257170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311475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365609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419914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474048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5283537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5824879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636792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6909270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15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ListSort2 – Step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66</a:t>
            </a:fld>
            <a:endParaRPr lang="en-US" altLang="ko-KR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13055" y="2789583"/>
            <a:ext cx="555828" cy="4804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i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47537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03365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59193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13272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69100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[5</a:t>
            </a:r>
            <a:r>
              <a:rPr lang="en-US" altLang="ko-KR" b="0" dirty="0">
                <a:latin typeface="Consolas" pitchFamily="49" charset="0"/>
                <a:cs typeface="Consolas" pitchFamily="49" charset="0"/>
              </a:rPr>
              <a:t>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23180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[6]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79008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[7]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33087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[8]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88915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[9]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2995" y="2780928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[10]</a:t>
            </a:r>
            <a:endParaRPr lang="en-US" altLang="ko-KR" b="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134400" y="2780928"/>
            <a:ext cx="713137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endParaRPr lang="en-US" altLang="ko-K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47537" y="3261361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403365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959193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77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513272" y="3261361"/>
            <a:ext cx="555828" cy="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069100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61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623180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79008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733087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288915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842995" y="3261361"/>
            <a:ext cx="555828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134400" y="3261361"/>
            <a:ext cx="713137" cy="480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847537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403365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9193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513272" y="3741796"/>
            <a:ext cx="555828" cy="480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069100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623180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179008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733087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288915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6842995" y="3741796"/>
            <a:ext cx="555828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1134400" y="3741796"/>
            <a:ext cx="713137" cy="480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995936" y="1052736"/>
            <a:ext cx="4898858" cy="1661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while(first &lt;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) first = link[first];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q = link[first];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if(first !=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SWAP(a[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], a[first], temp);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link[first] = link[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link[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 = first;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7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first = q;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50430" y="28529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3321" y="313224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5534" y="3777431"/>
            <a:ext cx="311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9712" y="3789040"/>
            <a:ext cx="311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41437" y="33564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q=2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24328" y="38610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first=2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187624" y="4509120"/>
            <a:ext cx="6264423" cy="1441301"/>
            <a:chOff x="1187624" y="4509120"/>
            <a:chExt cx="6264423" cy="1441301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266279" y="4517775"/>
              <a:ext cx="555828" cy="4804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900761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2456589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3012417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3566496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4122324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[5</a:t>
              </a: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4676404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5232232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5786311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342139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6896219" y="4509120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187624" y="4509120"/>
              <a:ext cx="713137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endParaRPr lang="en-US" altLang="ko-KR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1900761" y="4989553"/>
              <a:ext cx="555828" cy="4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2456589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012417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3566496" y="4989553"/>
              <a:ext cx="555828" cy="48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4122324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4676404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5232232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5786311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6342139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6896219" y="4989553"/>
              <a:ext cx="555828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9" name="Rectangle 25"/>
            <p:cNvSpPr>
              <a:spLocks noChangeArrowheads="1"/>
            </p:cNvSpPr>
            <p:nvPr/>
          </p:nvSpPr>
          <p:spPr bwMode="auto">
            <a:xfrm>
              <a:off x="1187624" y="4989553"/>
              <a:ext cx="713137" cy="48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1900761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2456589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3012417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3566496" y="5469988"/>
              <a:ext cx="555828" cy="480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4122324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4676404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5232232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5786311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6342139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6896219" y="5469988"/>
              <a:ext cx="555828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1187624" y="5469988"/>
              <a:ext cx="713137" cy="4804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603654" y="45091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86545" y="47884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94661" y="50126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q=8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77552" y="55799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first=8</a:t>
            </a:r>
          </a:p>
        </p:txBody>
      </p:sp>
      <p:sp>
        <p:nvSpPr>
          <p:cNvPr id="87" name="Rectangle 18"/>
          <p:cNvSpPr>
            <a:spLocks noChangeArrowheads="1"/>
          </p:cNvSpPr>
          <p:nvPr/>
        </p:nvSpPr>
        <p:spPr bwMode="auto">
          <a:xfrm>
            <a:off x="3164830" y="5096491"/>
            <a:ext cx="253274" cy="323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88" name="Rectangle 17"/>
          <p:cNvSpPr>
            <a:spLocks noChangeArrowheads="1"/>
          </p:cNvSpPr>
          <p:nvPr/>
        </p:nvSpPr>
        <p:spPr bwMode="auto">
          <a:xfrm>
            <a:off x="4818930" y="5096044"/>
            <a:ext cx="25327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77</a:t>
            </a:r>
          </a:p>
        </p:txBody>
      </p:sp>
      <p:sp>
        <p:nvSpPr>
          <p:cNvPr id="89" name="Rectangle 18"/>
          <p:cNvSpPr>
            <a:spLocks noChangeArrowheads="1"/>
          </p:cNvSpPr>
          <p:nvPr/>
        </p:nvSpPr>
        <p:spPr bwMode="auto">
          <a:xfrm>
            <a:off x="3228148" y="5579800"/>
            <a:ext cx="126638" cy="323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4882892" y="5566380"/>
            <a:ext cx="126638" cy="323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ko-KR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841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44444E-6 7.40741E-7 C 0.00711 0.00301 0.01093 0.0074 0.01753 0.01157 C 0.02552 0.02268 0.04131 0.03773 0.05121 0.0449 C 0.05381 0.04676 0.0559 0.05023 0.05868 0.05162 C 0.06597 0.05509 0.0769 0.05555 0.08368 0.05995 C 0.09131 0.06481 0.0868 0.06296 0.09739 0.06481 C 0.11822 0.06365 0.13906 0.06273 0.15989 0.06157 C 0.16249 0.06134 0.16753 0.05833 0.16753 0.05833 C 0.17309 0.05046 0.16597 0.05972 0.17499 0.05162 C 0.1769 0.04976 0.17829 0.04699 0.18003 0.0449 C 0.18142 0.03935 0.18628 0.03564 0.18628 0.02986 C 0.18628 0.02268 0.18628 0.01551 0.18628 0.00833 " pathEditMode="relative" ptsTypes="fffffffffff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5.92593E-6 C -0.00781 0.00208 -0.01371 0.00671 -0.02118 0.00995 C -0.0309 0.01921 -0.03976 0.02708 -0.05121 0.03147 C -0.05295 0.03217 -0.05451 0.03286 -0.05625 0.03333 C -0.05833 0.03402 -0.06042 0.03425 -0.0625 0.03495 C -0.0651 0.03587 -0.06996 0.03819 -0.06996 0.03819 C -0.07795 0.04583 -0.08906 0.04536 -0.09861 0.04652 C -0.11493 0.04559 -0.12847 0.04536 -0.14375 0.03981 C -0.1526 0.03194 -0.16111 0.02291 -0.16996 0.01481 C -0.1724 0.01249 -0.17535 0.01134 -0.17743 0.00833 C -0.18021 0.00439 -0.17865 0.00485 -0.18125 0.00485 " pathEditMode="relative" ptsTypes="ffffffffff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42" grpId="0"/>
      <p:bldP spid="43" grpId="0"/>
      <p:bldP spid="3" grpId="0" animBg="1"/>
      <p:bldP spid="44" grpId="0" animBg="1"/>
      <p:bldP spid="45" grpId="0"/>
      <p:bldP spid="46" grpId="0"/>
      <p:bldP spid="81" grpId="0"/>
      <p:bldP spid="82" grpId="0"/>
      <p:bldP spid="85" grpId="0"/>
      <p:bldP spid="86" grpId="0"/>
      <p:bldP spid="87" grpId="0" animBg="1"/>
      <p:bldP spid="88" grpId="0" animBg="1"/>
      <p:bldP spid="89" grpId="0" animBg="1"/>
      <p:bldP spid="9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ListSort2 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67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331912" y="971437"/>
            <a:ext cx="6120408" cy="1296143"/>
            <a:chOff x="1331913" y="5253038"/>
            <a:chExt cx="5689600" cy="1081087"/>
          </a:xfrm>
        </p:grpSpPr>
        <p:sp>
          <p:nvSpPr>
            <p:cNvPr id="6" name="Rectangle 70"/>
            <p:cNvSpPr>
              <a:spLocks noChangeArrowheads="1"/>
            </p:cNvSpPr>
            <p:nvPr/>
          </p:nvSpPr>
          <p:spPr bwMode="auto">
            <a:xfrm>
              <a:off x="1979613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71"/>
            <p:cNvSpPr>
              <a:spLocks noChangeArrowheads="1"/>
            </p:cNvSpPr>
            <p:nvPr/>
          </p:nvSpPr>
          <p:spPr bwMode="auto">
            <a:xfrm>
              <a:off x="2484438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2"/>
            <p:cNvSpPr>
              <a:spLocks noChangeArrowheads="1"/>
            </p:cNvSpPr>
            <p:nvPr/>
          </p:nvSpPr>
          <p:spPr bwMode="auto">
            <a:xfrm>
              <a:off x="2989263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73"/>
            <p:cNvSpPr>
              <a:spLocks noChangeArrowheads="1"/>
            </p:cNvSpPr>
            <p:nvPr/>
          </p:nvSpPr>
          <p:spPr bwMode="auto">
            <a:xfrm>
              <a:off x="3492500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3997325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75"/>
            <p:cNvSpPr>
              <a:spLocks noChangeArrowheads="1"/>
            </p:cNvSpPr>
            <p:nvPr/>
          </p:nvSpPr>
          <p:spPr bwMode="auto">
            <a:xfrm>
              <a:off x="4500563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76"/>
            <p:cNvSpPr>
              <a:spLocks noChangeArrowheads="1"/>
            </p:cNvSpPr>
            <p:nvPr/>
          </p:nvSpPr>
          <p:spPr bwMode="auto">
            <a:xfrm>
              <a:off x="5005388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77"/>
            <p:cNvSpPr>
              <a:spLocks noChangeArrowheads="1"/>
            </p:cNvSpPr>
            <p:nvPr/>
          </p:nvSpPr>
          <p:spPr bwMode="auto">
            <a:xfrm>
              <a:off x="5508625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78"/>
            <p:cNvSpPr>
              <a:spLocks noChangeArrowheads="1"/>
            </p:cNvSpPr>
            <p:nvPr/>
          </p:nvSpPr>
          <p:spPr bwMode="auto">
            <a:xfrm>
              <a:off x="6013450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>
              <a:off x="6516688" y="5253038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80"/>
            <p:cNvSpPr>
              <a:spLocks noChangeArrowheads="1"/>
            </p:cNvSpPr>
            <p:nvPr/>
          </p:nvSpPr>
          <p:spPr bwMode="auto">
            <a:xfrm>
              <a:off x="1331913" y="5253038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7" name="Rectangle 81"/>
            <p:cNvSpPr>
              <a:spLocks noChangeArrowheads="1"/>
            </p:cNvSpPr>
            <p:nvPr/>
          </p:nvSpPr>
          <p:spPr bwMode="auto">
            <a:xfrm>
              <a:off x="1979613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Rectangle 82"/>
            <p:cNvSpPr>
              <a:spLocks noChangeArrowheads="1"/>
            </p:cNvSpPr>
            <p:nvPr/>
          </p:nvSpPr>
          <p:spPr bwMode="auto">
            <a:xfrm>
              <a:off x="2484438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Rectangle 83"/>
            <p:cNvSpPr>
              <a:spLocks noChangeArrowheads="1"/>
            </p:cNvSpPr>
            <p:nvPr/>
          </p:nvSpPr>
          <p:spPr bwMode="auto">
            <a:xfrm>
              <a:off x="2989263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0" name="Rectangle 84"/>
            <p:cNvSpPr>
              <a:spLocks noChangeArrowheads="1"/>
            </p:cNvSpPr>
            <p:nvPr/>
          </p:nvSpPr>
          <p:spPr bwMode="auto">
            <a:xfrm>
              <a:off x="3492500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21" name="Rectangle 85"/>
            <p:cNvSpPr>
              <a:spLocks noChangeArrowheads="1"/>
            </p:cNvSpPr>
            <p:nvPr/>
          </p:nvSpPr>
          <p:spPr bwMode="auto">
            <a:xfrm>
              <a:off x="3997325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2" name="Rectangle 86"/>
            <p:cNvSpPr>
              <a:spLocks noChangeArrowheads="1"/>
            </p:cNvSpPr>
            <p:nvPr/>
          </p:nvSpPr>
          <p:spPr bwMode="auto">
            <a:xfrm>
              <a:off x="4500563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23" name="Rectangle 87"/>
            <p:cNvSpPr>
              <a:spLocks noChangeArrowheads="1"/>
            </p:cNvSpPr>
            <p:nvPr/>
          </p:nvSpPr>
          <p:spPr bwMode="auto">
            <a:xfrm>
              <a:off x="5005388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4" name="Rectangle 88"/>
            <p:cNvSpPr>
              <a:spLocks noChangeArrowheads="1"/>
            </p:cNvSpPr>
            <p:nvPr/>
          </p:nvSpPr>
          <p:spPr bwMode="auto">
            <a:xfrm>
              <a:off x="5508625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6013450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6" name="Rectangle 90"/>
            <p:cNvSpPr>
              <a:spLocks noChangeArrowheads="1"/>
            </p:cNvSpPr>
            <p:nvPr/>
          </p:nvSpPr>
          <p:spPr bwMode="auto">
            <a:xfrm>
              <a:off x="6516688" y="5613400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7" name="Rectangle 91"/>
            <p:cNvSpPr>
              <a:spLocks noChangeArrowheads="1"/>
            </p:cNvSpPr>
            <p:nvPr/>
          </p:nvSpPr>
          <p:spPr bwMode="auto">
            <a:xfrm>
              <a:off x="1331913" y="5613400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28" name="Rectangle 92"/>
            <p:cNvSpPr>
              <a:spLocks noChangeArrowheads="1"/>
            </p:cNvSpPr>
            <p:nvPr/>
          </p:nvSpPr>
          <p:spPr bwMode="auto">
            <a:xfrm>
              <a:off x="1979613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9" name="Rectangle 93"/>
            <p:cNvSpPr>
              <a:spLocks noChangeArrowheads="1"/>
            </p:cNvSpPr>
            <p:nvPr/>
          </p:nvSpPr>
          <p:spPr bwMode="auto">
            <a:xfrm>
              <a:off x="2484438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0" name="Rectangle 94"/>
            <p:cNvSpPr>
              <a:spLocks noChangeArrowheads="1"/>
            </p:cNvSpPr>
            <p:nvPr/>
          </p:nvSpPr>
          <p:spPr bwMode="auto">
            <a:xfrm>
              <a:off x="2989263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Rectangle 95"/>
            <p:cNvSpPr>
              <a:spLocks noChangeArrowheads="1"/>
            </p:cNvSpPr>
            <p:nvPr/>
          </p:nvSpPr>
          <p:spPr bwMode="auto">
            <a:xfrm>
              <a:off x="3492500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2" name="Rectangle 96"/>
            <p:cNvSpPr>
              <a:spLocks noChangeArrowheads="1"/>
            </p:cNvSpPr>
            <p:nvPr/>
          </p:nvSpPr>
          <p:spPr bwMode="auto">
            <a:xfrm>
              <a:off x="3997325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Rectangle 97"/>
            <p:cNvSpPr>
              <a:spLocks noChangeArrowheads="1"/>
            </p:cNvSpPr>
            <p:nvPr/>
          </p:nvSpPr>
          <p:spPr bwMode="auto">
            <a:xfrm>
              <a:off x="4500563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4" name="Rectangle 98"/>
            <p:cNvSpPr>
              <a:spLocks noChangeArrowheads="1"/>
            </p:cNvSpPr>
            <p:nvPr/>
          </p:nvSpPr>
          <p:spPr bwMode="auto">
            <a:xfrm>
              <a:off x="5005388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5" name="Rectangle 99"/>
            <p:cNvSpPr>
              <a:spLocks noChangeArrowheads="1"/>
            </p:cNvSpPr>
            <p:nvPr/>
          </p:nvSpPr>
          <p:spPr bwMode="auto">
            <a:xfrm>
              <a:off x="5508625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6" name="Rectangle 100"/>
            <p:cNvSpPr>
              <a:spLocks noChangeArrowheads="1"/>
            </p:cNvSpPr>
            <p:nvPr/>
          </p:nvSpPr>
          <p:spPr bwMode="auto">
            <a:xfrm>
              <a:off x="6013450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7" name="Rectangle 101"/>
            <p:cNvSpPr>
              <a:spLocks noChangeArrowheads="1"/>
            </p:cNvSpPr>
            <p:nvPr/>
          </p:nvSpPr>
          <p:spPr bwMode="auto">
            <a:xfrm>
              <a:off x="6516688" y="5973763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8" name="Rectangle 102"/>
            <p:cNvSpPr>
              <a:spLocks noChangeArrowheads="1"/>
            </p:cNvSpPr>
            <p:nvPr/>
          </p:nvSpPr>
          <p:spPr bwMode="auto">
            <a:xfrm>
              <a:off x="1331913" y="5973763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694164" y="2267580"/>
            <a:ext cx="542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3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iteration, first=8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1331912" y="2771636"/>
            <a:ext cx="6120408" cy="1310038"/>
            <a:chOff x="1605068" y="4173538"/>
            <a:chExt cx="5689600" cy="1081088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2252768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757593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3262418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3765656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4270481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4773718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5278543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781781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6286606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6789843" y="41735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b="0" i="1" baseline="-25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1605068" y="4173538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2252768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2757593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3262418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3765656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4270481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4773718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5278543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5781781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6286606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6789843" y="45339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1605068" y="4533901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2252768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2757593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3262418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3765656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4270481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4773718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8" name="Rectangle 32"/>
            <p:cNvSpPr>
              <a:spLocks noChangeArrowheads="1"/>
            </p:cNvSpPr>
            <p:nvPr/>
          </p:nvSpPr>
          <p:spPr bwMode="auto">
            <a:xfrm>
              <a:off x="5278543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5781781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6286606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6789843" y="48942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1605068" y="4894263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331912" y="4555138"/>
            <a:ext cx="6120407" cy="1456858"/>
            <a:chOff x="1605068" y="5684838"/>
            <a:chExt cx="5689600" cy="1081088"/>
          </a:xfrm>
        </p:grpSpPr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2252768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2757593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262418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3765656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Rectangle 41"/>
            <p:cNvSpPr>
              <a:spLocks noChangeArrowheads="1"/>
            </p:cNvSpPr>
            <p:nvPr/>
          </p:nvSpPr>
          <p:spPr bwMode="auto">
            <a:xfrm>
              <a:off x="4270481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Rectangle 42"/>
            <p:cNvSpPr>
              <a:spLocks noChangeArrowheads="1"/>
            </p:cNvSpPr>
            <p:nvPr/>
          </p:nvSpPr>
          <p:spPr bwMode="auto">
            <a:xfrm>
              <a:off x="4773718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Rectangle 43"/>
            <p:cNvSpPr>
              <a:spLocks noChangeArrowheads="1"/>
            </p:cNvSpPr>
            <p:nvPr/>
          </p:nvSpPr>
          <p:spPr bwMode="auto">
            <a:xfrm>
              <a:off x="5278543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Rectangle 44"/>
            <p:cNvSpPr>
              <a:spLocks noChangeArrowheads="1"/>
            </p:cNvSpPr>
            <p:nvPr/>
          </p:nvSpPr>
          <p:spPr bwMode="auto">
            <a:xfrm>
              <a:off x="5781781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Rectangle 45"/>
            <p:cNvSpPr>
              <a:spLocks noChangeArrowheads="1"/>
            </p:cNvSpPr>
            <p:nvPr/>
          </p:nvSpPr>
          <p:spPr bwMode="auto">
            <a:xfrm>
              <a:off x="6286606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46"/>
            <p:cNvSpPr>
              <a:spLocks noChangeArrowheads="1"/>
            </p:cNvSpPr>
            <p:nvPr/>
          </p:nvSpPr>
          <p:spPr bwMode="auto">
            <a:xfrm>
              <a:off x="6789843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Rectangle 47"/>
            <p:cNvSpPr>
              <a:spLocks noChangeArrowheads="1"/>
            </p:cNvSpPr>
            <p:nvPr/>
          </p:nvSpPr>
          <p:spPr bwMode="auto">
            <a:xfrm>
              <a:off x="1605068" y="5684838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84" name="Rectangle 48"/>
            <p:cNvSpPr>
              <a:spLocks noChangeArrowheads="1"/>
            </p:cNvSpPr>
            <p:nvPr/>
          </p:nvSpPr>
          <p:spPr bwMode="auto">
            <a:xfrm>
              <a:off x="2252768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5" name="Rectangle 49"/>
            <p:cNvSpPr>
              <a:spLocks noChangeArrowheads="1"/>
            </p:cNvSpPr>
            <p:nvPr/>
          </p:nvSpPr>
          <p:spPr bwMode="auto">
            <a:xfrm>
              <a:off x="2757593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6" name="Rectangle 50"/>
            <p:cNvSpPr>
              <a:spLocks noChangeArrowheads="1"/>
            </p:cNvSpPr>
            <p:nvPr/>
          </p:nvSpPr>
          <p:spPr bwMode="auto">
            <a:xfrm>
              <a:off x="3262418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87" name="Rectangle 51"/>
            <p:cNvSpPr>
              <a:spLocks noChangeArrowheads="1"/>
            </p:cNvSpPr>
            <p:nvPr/>
          </p:nvSpPr>
          <p:spPr bwMode="auto">
            <a:xfrm>
              <a:off x="3765656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4270481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89" name="Rectangle 53"/>
            <p:cNvSpPr>
              <a:spLocks noChangeArrowheads="1"/>
            </p:cNvSpPr>
            <p:nvPr/>
          </p:nvSpPr>
          <p:spPr bwMode="auto">
            <a:xfrm>
              <a:off x="4773718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90" name="Rectangle 54"/>
            <p:cNvSpPr>
              <a:spLocks noChangeArrowheads="1"/>
            </p:cNvSpPr>
            <p:nvPr/>
          </p:nvSpPr>
          <p:spPr bwMode="auto">
            <a:xfrm>
              <a:off x="5278543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>
              <a:off x="5781781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92" name="Rectangle 56"/>
            <p:cNvSpPr>
              <a:spLocks noChangeArrowheads="1"/>
            </p:cNvSpPr>
            <p:nvPr/>
          </p:nvSpPr>
          <p:spPr bwMode="auto">
            <a:xfrm>
              <a:off x="6286606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93" name="Rectangle 57"/>
            <p:cNvSpPr>
              <a:spLocks noChangeArrowheads="1"/>
            </p:cNvSpPr>
            <p:nvPr/>
          </p:nvSpPr>
          <p:spPr bwMode="auto">
            <a:xfrm>
              <a:off x="6789843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1605068" y="6045201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95" name="Rectangle 59"/>
            <p:cNvSpPr>
              <a:spLocks noChangeArrowheads="1"/>
            </p:cNvSpPr>
            <p:nvPr/>
          </p:nvSpPr>
          <p:spPr bwMode="auto">
            <a:xfrm>
              <a:off x="2252768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6" name="Rectangle 60"/>
            <p:cNvSpPr>
              <a:spLocks noChangeArrowheads="1"/>
            </p:cNvSpPr>
            <p:nvPr/>
          </p:nvSpPr>
          <p:spPr bwMode="auto">
            <a:xfrm>
              <a:off x="2757593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7" name="Rectangle 61"/>
            <p:cNvSpPr>
              <a:spLocks noChangeArrowheads="1"/>
            </p:cNvSpPr>
            <p:nvPr/>
          </p:nvSpPr>
          <p:spPr bwMode="auto">
            <a:xfrm>
              <a:off x="3262418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8" name="Rectangle 62"/>
            <p:cNvSpPr>
              <a:spLocks noChangeArrowheads="1"/>
            </p:cNvSpPr>
            <p:nvPr/>
          </p:nvSpPr>
          <p:spPr bwMode="auto">
            <a:xfrm>
              <a:off x="3765656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9" name="Rectangle 63"/>
            <p:cNvSpPr>
              <a:spLocks noChangeArrowheads="1"/>
            </p:cNvSpPr>
            <p:nvPr/>
          </p:nvSpPr>
          <p:spPr bwMode="auto">
            <a:xfrm>
              <a:off x="4270481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00" name="Rectangle 64"/>
            <p:cNvSpPr>
              <a:spLocks noChangeArrowheads="1"/>
            </p:cNvSpPr>
            <p:nvPr/>
          </p:nvSpPr>
          <p:spPr bwMode="auto">
            <a:xfrm>
              <a:off x="4773718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1" name="Rectangle 65"/>
            <p:cNvSpPr>
              <a:spLocks noChangeArrowheads="1"/>
            </p:cNvSpPr>
            <p:nvPr/>
          </p:nvSpPr>
          <p:spPr bwMode="auto">
            <a:xfrm>
              <a:off x="5278543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2" name="Rectangle 66"/>
            <p:cNvSpPr>
              <a:spLocks noChangeArrowheads="1"/>
            </p:cNvSpPr>
            <p:nvPr/>
          </p:nvSpPr>
          <p:spPr bwMode="auto">
            <a:xfrm>
              <a:off x="5781781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03" name="Rectangle 67"/>
            <p:cNvSpPr>
              <a:spLocks noChangeArrowheads="1"/>
            </p:cNvSpPr>
            <p:nvPr/>
          </p:nvSpPr>
          <p:spPr bwMode="auto">
            <a:xfrm>
              <a:off x="6286606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6789843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5" name="Rectangle 69"/>
            <p:cNvSpPr>
              <a:spLocks noChangeArrowheads="1"/>
            </p:cNvSpPr>
            <p:nvPr/>
          </p:nvSpPr>
          <p:spPr bwMode="auto">
            <a:xfrm>
              <a:off x="1605068" y="6405563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1434268" y="4081674"/>
            <a:ext cx="55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4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iteration, first=10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595180" y="6011996"/>
            <a:ext cx="542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5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iteration, first=1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2028656" y="971437"/>
            <a:ext cx="5423664" cy="436316"/>
            <a:chOff x="2028656" y="1593191"/>
            <a:chExt cx="5423664" cy="432475"/>
          </a:xfrm>
        </p:grpSpPr>
        <p:sp>
          <p:nvSpPr>
            <p:cNvPr id="113" name="Rectangle 85"/>
            <p:cNvSpPr>
              <a:spLocks noChangeArrowheads="1"/>
            </p:cNvSpPr>
            <p:nvPr/>
          </p:nvSpPr>
          <p:spPr bwMode="auto">
            <a:xfrm>
              <a:off x="202865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86"/>
            <p:cNvSpPr>
              <a:spLocks noChangeArrowheads="1"/>
            </p:cNvSpPr>
            <p:nvPr/>
          </p:nvSpPr>
          <p:spPr bwMode="auto">
            <a:xfrm>
              <a:off x="257170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87"/>
            <p:cNvSpPr>
              <a:spLocks noChangeArrowheads="1"/>
            </p:cNvSpPr>
            <p:nvPr/>
          </p:nvSpPr>
          <p:spPr bwMode="auto">
            <a:xfrm>
              <a:off x="311475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88"/>
            <p:cNvSpPr>
              <a:spLocks noChangeArrowheads="1"/>
            </p:cNvSpPr>
            <p:nvPr/>
          </p:nvSpPr>
          <p:spPr bwMode="auto">
            <a:xfrm>
              <a:off x="365609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Rectangle 89"/>
            <p:cNvSpPr>
              <a:spLocks noChangeArrowheads="1"/>
            </p:cNvSpPr>
            <p:nvPr/>
          </p:nvSpPr>
          <p:spPr bwMode="auto">
            <a:xfrm>
              <a:off x="419914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Rectangle 90"/>
            <p:cNvSpPr>
              <a:spLocks noChangeArrowheads="1"/>
            </p:cNvSpPr>
            <p:nvPr/>
          </p:nvSpPr>
          <p:spPr bwMode="auto">
            <a:xfrm>
              <a:off x="474048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91"/>
            <p:cNvSpPr>
              <a:spLocks noChangeArrowheads="1"/>
            </p:cNvSpPr>
            <p:nvPr/>
          </p:nvSpPr>
          <p:spPr bwMode="auto">
            <a:xfrm>
              <a:off x="5283537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92"/>
            <p:cNvSpPr>
              <a:spLocks noChangeArrowheads="1"/>
            </p:cNvSpPr>
            <p:nvPr/>
          </p:nvSpPr>
          <p:spPr bwMode="auto">
            <a:xfrm>
              <a:off x="5824879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93"/>
            <p:cNvSpPr>
              <a:spLocks noChangeArrowheads="1"/>
            </p:cNvSpPr>
            <p:nvPr/>
          </p:nvSpPr>
          <p:spPr bwMode="auto">
            <a:xfrm>
              <a:off x="636792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94"/>
            <p:cNvSpPr>
              <a:spLocks noChangeArrowheads="1"/>
            </p:cNvSpPr>
            <p:nvPr/>
          </p:nvSpPr>
          <p:spPr bwMode="auto">
            <a:xfrm>
              <a:off x="6909270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028656" y="2773572"/>
            <a:ext cx="5423664" cy="436316"/>
            <a:chOff x="2028656" y="1593191"/>
            <a:chExt cx="5423664" cy="432475"/>
          </a:xfrm>
        </p:grpSpPr>
        <p:sp>
          <p:nvSpPr>
            <p:cNvPr id="124" name="Rectangle 85"/>
            <p:cNvSpPr>
              <a:spLocks noChangeArrowheads="1"/>
            </p:cNvSpPr>
            <p:nvPr/>
          </p:nvSpPr>
          <p:spPr bwMode="auto">
            <a:xfrm>
              <a:off x="202865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Rectangle 86"/>
            <p:cNvSpPr>
              <a:spLocks noChangeArrowheads="1"/>
            </p:cNvSpPr>
            <p:nvPr/>
          </p:nvSpPr>
          <p:spPr bwMode="auto">
            <a:xfrm>
              <a:off x="257170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Rectangle 87"/>
            <p:cNvSpPr>
              <a:spLocks noChangeArrowheads="1"/>
            </p:cNvSpPr>
            <p:nvPr/>
          </p:nvSpPr>
          <p:spPr bwMode="auto">
            <a:xfrm>
              <a:off x="3114755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Rectangle 88"/>
            <p:cNvSpPr>
              <a:spLocks noChangeArrowheads="1"/>
            </p:cNvSpPr>
            <p:nvPr/>
          </p:nvSpPr>
          <p:spPr bwMode="auto">
            <a:xfrm>
              <a:off x="365609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Rectangle 89"/>
            <p:cNvSpPr>
              <a:spLocks noChangeArrowheads="1"/>
            </p:cNvSpPr>
            <p:nvPr/>
          </p:nvSpPr>
          <p:spPr bwMode="auto">
            <a:xfrm>
              <a:off x="4199146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90"/>
            <p:cNvSpPr>
              <a:spLocks noChangeArrowheads="1"/>
            </p:cNvSpPr>
            <p:nvPr/>
          </p:nvSpPr>
          <p:spPr bwMode="auto">
            <a:xfrm>
              <a:off x="474048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91"/>
            <p:cNvSpPr>
              <a:spLocks noChangeArrowheads="1"/>
            </p:cNvSpPr>
            <p:nvPr/>
          </p:nvSpPr>
          <p:spPr bwMode="auto">
            <a:xfrm>
              <a:off x="5283537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1" name="Rectangle 92"/>
            <p:cNvSpPr>
              <a:spLocks noChangeArrowheads="1"/>
            </p:cNvSpPr>
            <p:nvPr/>
          </p:nvSpPr>
          <p:spPr bwMode="auto">
            <a:xfrm>
              <a:off x="5824879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Rectangle 93"/>
            <p:cNvSpPr>
              <a:spLocks noChangeArrowheads="1"/>
            </p:cNvSpPr>
            <p:nvPr/>
          </p:nvSpPr>
          <p:spPr bwMode="auto">
            <a:xfrm>
              <a:off x="6367928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Rectangle 94"/>
            <p:cNvSpPr>
              <a:spLocks noChangeArrowheads="1"/>
            </p:cNvSpPr>
            <p:nvPr/>
          </p:nvSpPr>
          <p:spPr bwMode="auto">
            <a:xfrm>
              <a:off x="6909270" y="1593191"/>
              <a:ext cx="543050" cy="432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7231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ListSort2 (3)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68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331912" y="1124744"/>
            <a:ext cx="6120407" cy="1456858"/>
            <a:chOff x="1605068" y="5684838"/>
            <a:chExt cx="5689600" cy="1081088"/>
          </a:xfrm>
        </p:grpSpPr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2252768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[1]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2757593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[2]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3262418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[3]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3765656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[4]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4270481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[5]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4773718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[6]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5278543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[7]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5781781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[8]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6286606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[9]</a:t>
              </a:r>
              <a:endParaRPr lang="en-US" altLang="ko-KR" b="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6789843" y="5684838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[10]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1605068" y="5684838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2252768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2757593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3262418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3765656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4270481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 dirty="0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Rectangle 53"/>
            <p:cNvSpPr>
              <a:spLocks noChangeArrowheads="1"/>
            </p:cNvSpPr>
            <p:nvPr/>
          </p:nvSpPr>
          <p:spPr bwMode="auto">
            <a:xfrm>
              <a:off x="4773718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77</a:t>
              </a:r>
            </a:p>
          </p:txBody>
        </p:sp>
        <p:sp>
          <p:nvSpPr>
            <p:cNvPr id="23" name="Rectangle 54"/>
            <p:cNvSpPr>
              <a:spLocks noChangeArrowheads="1"/>
            </p:cNvSpPr>
            <p:nvPr/>
          </p:nvSpPr>
          <p:spPr bwMode="auto">
            <a:xfrm>
              <a:off x="5278543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24" name="Rectangle 55"/>
            <p:cNvSpPr>
              <a:spLocks noChangeArrowheads="1"/>
            </p:cNvSpPr>
            <p:nvPr/>
          </p:nvSpPr>
          <p:spPr bwMode="auto">
            <a:xfrm>
              <a:off x="5781781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25" name="Rectangle 56"/>
            <p:cNvSpPr>
              <a:spLocks noChangeArrowheads="1"/>
            </p:cNvSpPr>
            <p:nvPr/>
          </p:nvSpPr>
          <p:spPr bwMode="auto">
            <a:xfrm>
              <a:off x="6286606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48</a:t>
              </a:r>
            </a:p>
          </p:txBody>
        </p:sp>
        <p:sp>
          <p:nvSpPr>
            <p:cNvPr id="26" name="Rectangle 57"/>
            <p:cNvSpPr>
              <a:spLocks noChangeArrowheads="1"/>
            </p:cNvSpPr>
            <p:nvPr/>
          </p:nvSpPr>
          <p:spPr bwMode="auto">
            <a:xfrm>
              <a:off x="6789843" y="6045201"/>
              <a:ext cx="504825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61</a:t>
              </a:r>
            </a:p>
          </p:txBody>
        </p:sp>
        <p:sp>
          <p:nvSpPr>
            <p:cNvPr id="27" name="Rectangle 58"/>
            <p:cNvSpPr>
              <a:spLocks noChangeArrowheads="1"/>
            </p:cNvSpPr>
            <p:nvPr/>
          </p:nvSpPr>
          <p:spPr bwMode="auto">
            <a:xfrm>
              <a:off x="1605068" y="6045201"/>
              <a:ext cx="64770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28" name="Rectangle 59"/>
            <p:cNvSpPr>
              <a:spLocks noChangeArrowheads="1"/>
            </p:cNvSpPr>
            <p:nvPr/>
          </p:nvSpPr>
          <p:spPr bwMode="auto">
            <a:xfrm>
              <a:off x="2252768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9" name="Rectangle 60"/>
            <p:cNvSpPr>
              <a:spLocks noChangeArrowheads="1"/>
            </p:cNvSpPr>
            <p:nvPr/>
          </p:nvSpPr>
          <p:spPr bwMode="auto">
            <a:xfrm>
              <a:off x="2757593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3262418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3765656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Rectangle 63"/>
            <p:cNvSpPr>
              <a:spLocks noChangeArrowheads="1"/>
            </p:cNvSpPr>
            <p:nvPr/>
          </p:nvSpPr>
          <p:spPr bwMode="auto">
            <a:xfrm>
              <a:off x="4270481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auto">
            <a:xfrm>
              <a:off x="4773718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4" name="Rectangle 65"/>
            <p:cNvSpPr>
              <a:spLocks noChangeArrowheads="1"/>
            </p:cNvSpPr>
            <p:nvPr/>
          </p:nvSpPr>
          <p:spPr bwMode="auto">
            <a:xfrm>
              <a:off x="5278543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5781781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6286606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6789843" y="6405563"/>
              <a:ext cx="504825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1">
                  <a:solidFill>
                    <a:srgbClr val="0066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1605068" y="6405563"/>
              <a:ext cx="6477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b="0">
                  <a:latin typeface="Consolas" pitchFamily="49" charset="0"/>
                  <a:cs typeface="Consolas" pitchFamily="49" charset="0"/>
                </a:rPr>
                <a:t>link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595180" y="2581602"/>
            <a:ext cx="542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Configuration after 5</a:t>
            </a:r>
            <a:r>
              <a:rPr lang="en-US" altLang="ko-KR" baseline="30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iteration, first=1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69034" y="3100520"/>
            <a:ext cx="5715103" cy="23391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while(first &lt;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 first = link[first];</a:t>
            </a: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q = link[first];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if(first !=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SWAP(a[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], a[first], temp);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link[first] = link[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link[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] = first;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first = q;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4903" y="30689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 =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4903" y="350314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 =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903" y="39330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 = 8</a:t>
            </a:r>
          </a:p>
        </p:txBody>
      </p:sp>
    </p:spTree>
    <p:extLst>
      <p:ext uri="{BB962C8B-B14F-4D97-AF65-F5344CB8AC3E}">
        <p14:creationId xmlns:p14="http://schemas.microsoft.com/office/powerpoint/2010/main" val="20073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Internal Sorting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</a:t>
            </a:r>
          </a:p>
          <a:p>
            <a:pPr lvl="1"/>
            <a:r>
              <a:rPr lang="en-US" dirty="0"/>
              <a:t>Good when the list is already partially sorted</a:t>
            </a:r>
          </a:p>
          <a:p>
            <a:pPr lvl="1"/>
            <a:r>
              <a:rPr lang="en-US" dirty="0"/>
              <a:t>The best sorting method for “small”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dirty="0"/>
              <a:t>Merge sort</a:t>
            </a:r>
          </a:p>
          <a:p>
            <a:pPr lvl="1"/>
            <a:r>
              <a:rPr lang="en-US" dirty="0"/>
              <a:t>The best worst-case behavior but requires more storage than heap</a:t>
            </a:r>
          </a:p>
          <a:p>
            <a:r>
              <a:rPr lang="en-US" dirty="0"/>
              <a:t>Quick sort</a:t>
            </a:r>
          </a:p>
          <a:p>
            <a:pPr lvl="1"/>
            <a:r>
              <a:rPr lang="en-US" dirty="0"/>
              <a:t>The best average-case behavior </a:t>
            </a:r>
          </a:p>
          <a:p>
            <a:pPr lvl="1"/>
            <a:r>
              <a:rPr lang="en-US" dirty="0"/>
              <a:t>The worst-case behavior is O(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Radix sort</a:t>
            </a:r>
          </a:p>
          <a:p>
            <a:pPr lvl="1"/>
            <a:r>
              <a:rPr lang="en-US" dirty="0"/>
              <a:t>Depends on the size of the keys and the choice 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639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Describes the sorting process</a:t>
            </a:r>
          </a:p>
          <a:p>
            <a:r>
              <a:rPr lang="en-US" sz="2000" dirty="0"/>
              <a:t>Each vertex of a tree represents a key comparison</a:t>
            </a:r>
          </a:p>
          <a:p>
            <a:r>
              <a:rPr lang="en-US" sz="2000" dirty="0"/>
              <a:t>The branches indicate the result</a:t>
            </a:r>
          </a:p>
          <a:p>
            <a:r>
              <a:rPr lang="en-US" sz="2000" dirty="0"/>
              <a:t>A path through a decision tree represents a sequence of computation that an algorithm could produce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96256" y="5903675"/>
            <a:ext cx="1080000" cy="54966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93708" y="5908718"/>
            <a:ext cx="1327287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Stop 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11509" y="5903675"/>
            <a:ext cx="1080000" cy="54966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454" y="5908718"/>
            <a:ext cx="1314146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Stop 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49130" y="5903675"/>
            <a:ext cx="1080000" cy="54966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36948" y="5920064"/>
            <a:ext cx="1327287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Stop 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69398" y="5903675"/>
            <a:ext cx="1080000" cy="54966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52628" y="5908718"/>
            <a:ext cx="1327287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Stop 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349163" y="4893231"/>
            <a:ext cx="1080000" cy="58874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240074" y="4919516"/>
            <a:ext cx="1327287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Stop 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11045" y="4895122"/>
            <a:ext cx="1080000" cy="58496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02852" y="4919516"/>
            <a:ext cx="1327287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Stop </a:t>
            </a:r>
          </a:p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,R</a:t>
            </a:r>
            <a:r>
              <a:rPr kumimoji="0" lang="en-US" altLang="ko-KR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062185" y="3890352"/>
            <a:ext cx="1106478" cy="489148"/>
            <a:chOff x="1348" y="1780"/>
            <a:chExt cx="671" cy="280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348" y="1780"/>
              <a:ext cx="664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ko-KR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19" y="1824"/>
              <a:ext cx="60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80000"/>
                </a:lnSpc>
              </a:pP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1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  <a:sym typeface="Symbol" pitchFamily="18" charset="2"/>
                </a:rPr>
                <a:t>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2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4993072" y="3870181"/>
            <a:ext cx="1096318" cy="489148"/>
            <a:chOff x="3124" y="1780"/>
            <a:chExt cx="664" cy="280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124" y="1780"/>
              <a:ext cx="664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197" y="1824"/>
              <a:ext cx="57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80000"/>
                </a:lnSpc>
              </a:pP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0 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  <a:sym typeface="Symbol" pitchFamily="18" charset="2"/>
                </a:rPr>
                <a:t>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2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487535" y="2902109"/>
            <a:ext cx="1109526" cy="489148"/>
            <a:chOff x="2212" y="1204"/>
            <a:chExt cx="672" cy="280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212" y="1204"/>
              <a:ext cx="664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ko-KR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285" y="1247"/>
              <a:ext cx="5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80000"/>
                </a:lnSpc>
              </a:pP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0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  <a:sym typeface="Symbol" pitchFamily="18" charset="2"/>
                </a:rPr>
                <a:t>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1</a:t>
              </a:r>
            </a:p>
          </p:txBody>
        </p:sp>
      </p:grp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2530850" y="5432175"/>
            <a:ext cx="570970" cy="4639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493708" y="5432176"/>
            <a:ext cx="669867" cy="4765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623489" y="5432175"/>
            <a:ext cx="554380" cy="47654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562234" y="5432175"/>
            <a:ext cx="653888" cy="4765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828554" y="4359329"/>
            <a:ext cx="631329" cy="530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5756208" y="4359329"/>
            <a:ext cx="649772" cy="5925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1817483" y="4359329"/>
            <a:ext cx="542043" cy="530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2768639" y="4385803"/>
            <a:ext cx="554380" cy="56607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2688453" y="3379771"/>
            <a:ext cx="1081783" cy="5030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193990" y="3379771"/>
            <a:ext cx="1267747" cy="5030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ko-KR" alt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802300" y="3320519"/>
            <a:ext cx="5658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Yes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823697" y="3320519"/>
            <a:ext cx="439224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No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1552526" y="4385803"/>
            <a:ext cx="5658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Yes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4562215" y="4385803"/>
            <a:ext cx="5658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Yes</a:t>
            </a:r>
            <a:endParaRPr kumimoji="0" lang="en-US" altLang="ko-KR" baseline="-2500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989140" y="4385803"/>
            <a:ext cx="439224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No</a:t>
            </a:r>
            <a:endParaRPr kumimoji="0" lang="en-US" altLang="ko-KR" baseline="-2500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978068" y="4385803"/>
            <a:ext cx="439224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No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768639" y="4943028"/>
            <a:ext cx="1094935" cy="489148"/>
            <a:chOff x="3124" y="1780"/>
            <a:chExt cx="664" cy="280"/>
          </a:xfrm>
        </p:grpSpPr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3124" y="1780"/>
              <a:ext cx="664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ko-KR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199" y="1824"/>
              <a:ext cx="575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80000"/>
                </a:lnSpc>
              </a:pP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0 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  <a:sym typeface="Symbol" pitchFamily="18" charset="2"/>
                </a:rPr>
                <a:t>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2</a:t>
              </a: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5858513" y="4943028"/>
            <a:ext cx="1108127" cy="489148"/>
            <a:chOff x="1348" y="1780"/>
            <a:chExt cx="672" cy="280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348" y="1780"/>
              <a:ext cx="664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endParaRPr lang="ko-KR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420" y="1824"/>
              <a:ext cx="60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80000"/>
                </a:lnSpc>
              </a:pP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1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  <a:sym typeface="Symbol" pitchFamily="18" charset="2"/>
                </a:rPr>
                <a:t></a:t>
              </a:r>
              <a:r>
                <a:rPr kumimoji="0" lang="en-US" altLang="ko-KR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 K</a:t>
              </a:r>
              <a:r>
                <a:rPr kumimoji="0" lang="en-US" altLang="ko-KR" baseline="-25000" dirty="0">
                  <a:solidFill>
                    <a:srgbClr val="000000"/>
                  </a:solidFill>
                  <a:latin typeface="Consolas" pitchFamily="49" charset="0"/>
                  <a:ea typeface="MS PGothic" pitchFamily="34" charset="-128"/>
                </a:rPr>
                <a:t>2</a:t>
              </a:r>
            </a:p>
          </p:txBody>
        </p:sp>
      </p:grp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5236230" y="3598639"/>
            <a:ext cx="1326004" cy="3139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 eaLnBrk="0" latinLnBrk="0" hangingPunct="0">
              <a:lnSpc>
                <a:spcPct val="80000"/>
              </a:lnSpc>
            </a:pP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599105" y="3598639"/>
            <a:ext cx="1326004" cy="3139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 eaLnBrk="0" latinLnBrk="0" hangingPunct="0">
              <a:lnSpc>
                <a:spcPct val="80000"/>
              </a:lnSpc>
            </a:pP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6355926" y="4637941"/>
            <a:ext cx="1326004" cy="3139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 eaLnBrk="0" latinLnBrk="0" hangingPunct="0">
              <a:lnSpc>
                <a:spcPct val="80000"/>
              </a:lnSpc>
            </a:pP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237020" y="4637941"/>
            <a:ext cx="1326004" cy="3139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 eaLnBrk="0" latinLnBrk="0" hangingPunct="0">
              <a:lnSpc>
                <a:spcPct val="80000"/>
              </a:lnSpc>
            </a:pP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2187091" y="5477561"/>
            <a:ext cx="5658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Yes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5275582" y="5477561"/>
            <a:ext cx="5658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Yes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770237" y="5477561"/>
            <a:ext cx="439224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No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6861493" y="5477561"/>
            <a:ext cx="439224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No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4133880" y="2702743"/>
            <a:ext cx="1326004" cy="3139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just" eaLnBrk="0" latinLnBrk="0" hangingPunct="0">
              <a:lnSpc>
                <a:spcPct val="80000"/>
              </a:lnSpc>
            </a:pP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[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0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1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R</a:t>
            </a:r>
            <a:r>
              <a:rPr kumimoji="0" lang="ko-KR" altLang="en-US" baseline="-25000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2</a:t>
            </a:r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MS PGothic" pitchFamily="34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0279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Internal Sorting (2)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473704"/>
              </p:ext>
            </p:extLst>
          </p:nvPr>
        </p:nvGraphicFramePr>
        <p:xfrm>
          <a:off x="468313" y="727075"/>
          <a:ext cx="8167689" cy="1987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Method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Worst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Average</a:t>
                      </a:r>
                    </a:p>
                  </a:txBody>
                  <a:tcPr marL="93050" marR="930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Insertion</a:t>
                      </a:r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 sort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baseline="30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  <a:r>
                        <a:rPr lang="en-US" baseline="30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3050" marR="93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Heap</a:t>
                      </a:r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 sort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  <a:r>
                        <a:rPr lang="en-US" altLang="ko-KR" sz="1800" dirty="0"/>
                        <a:t>·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log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  <a:r>
                        <a:rPr lang="en-US" altLang="ko-KR" sz="1800" dirty="0"/>
                        <a:t>·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log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3050" marR="93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Merge sort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  <a:r>
                        <a:rPr lang="en-US" altLang="ko-KR" sz="1800" dirty="0"/>
                        <a:t>·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log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  <a:r>
                        <a:rPr lang="en-US" altLang="ko-KR" sz="1800" dirty="0"/>
                        <a:t>·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log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3050" marR="93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Quick sort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  <a:r>
                        <a:rPr lang="en-US" baseline="30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3050" marR="93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  <a:r>
                        <a:rPr lang="en-US" altLang="ko-KR" sz="1800" dirty="0"/>
                        <a:t>·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log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b="0" i="1" baseline="0" dirty="0">
                          <a:latin typeface="Times New Roman" pitchFamily="18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3050" marR="93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70</a:t>
            </a:fld>
            <a:endParaRPr lang="en-US" altLang="ko-K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732272" cy="356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65112" y="3208089"/>
            <a:ext cx="15760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Insertion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1288" y="5126620"/>
            <a:ext cx="8944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Heap sort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54472" y="5373216"/>
            <a:ext cx="99386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Merge sort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3206" y="5756116"/>
            <a:ext cx="99386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Quick sort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507" y="306896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Average time</a:t>
            </a:r>
          </a:p>
        </p:txBody>
      </p:sp>
    </p:spTree>
    <p:extLst>
      <p:ext uri="{BB962C8B-B14F-4D97-AF65-F5344CB8AC3E}">
        <p14:creationId xmlns:p14="http://schemas.microsoft.com/office/powerpoint/2010/main" val="129220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Properties of Decision Tree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dirty="0"/>
              <a:t>Theorem) Any decision tree that sorts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 distinct elements has a height of at least 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!) + 1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en-US" altLang="ko-KR" sz="2000" dirty="0">
                <a:solidFill>
                  <a:schemeClr val="tx2"/>
                </a:solidFill>
              </a:rPr>
              <a:t>decision tree of 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</a:rPr>
              <a:t> elements have 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</a:rPr>
              <a:t>! leaves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en-US" altLang="ko-KR" sz="2000" dirty="0">
                <a:solidFill>
                  <a:schemeClr val="tx2"/>
                </a:solidFill>
              </a:rPr>
              <a:t>number of leaves of a binary tree of height 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</a:rPr>
              <a:t> ≤ 2</a:t>
            </a:r>
            <a:r>
              <a:rPr lang="en-US" altLang="ko-KR" sz="2000" i="1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baseline="30000" dirty="0">
                <a:solidFill>
                  <a:schemeClr val="tx2"/>
                </a:solidFill>
              </a:rPr>
              <a:t>-1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Char char="à"/>
            </a:pPr>
            <a:r>
              <a:rPr lang="en-US" altLang="ko-KR" sz="2000" dirty="0">
                <a:solidFill>
                  <a:schemeClr val="tx2"/>
                </a:solidFill>
              </a:rPr>
              <a:t>height of the decision tree ≥ log</a:t>
            </a:r>
            <a:r>
              <a:rPr lang="en-US" altLang="ko-KR" sz="2000" baseline="-25000" dirty="0">
                <a:solidFill>
                  <a:schemeClr val="tx2"/>
                </a:solidFill>
              </a:rPr>
              <a:t>2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</a:rPr>
              <a:t>!) + 1 </a:t>
            </a:r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Corollary) Any algorithm that sorts by comparisons only must have a worst case computing time of </a:t>
            </a:r>
            <a:r>
              <a:rPr lang="en-US" altLang="ko-KR" sz="2000" dirty="0">
                <a:sym typeface="Symbol" pitchFamily="18" charset="2"/>
              </a:rPr>
              <a:t>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ym typeface="Symbol" pitchFamily="18" charset="2"/>
              </a:rPr>
              <a:t></a:t>
            </a:r>
            <a:r>
              <a:rPr lang="en-US" altLang="ko-KR" sz="2000" dirty="0"/>
              <a:t>log</a:t>
            </a:r>
            <a:r>
              <a:rPr lang="en-US" altLang="ko-KR" sz="2000" baseline="-25000" dirty="0"/>
              <a:t>2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)</a:t>
            </a:r>
          </a:p>
          <a:p>
            <a:pPr>
              <a:buFontTx/>
              <a:buNone/>
            </a:pPr>
            <a:r>
              <a:rPr lang="en-US" altLang="ko-KR" sz="2000" i="1" dirty="0"/>
              <a:t>      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! =</a:t>
            </a:r>
            <a:r>
              <a:rPr lang="en-US" altLang="ko-KR" sz="2000" i="1" dirty="0"/>
              <a:t>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-1) 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-2) 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…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3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2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1 ≥ 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/2)</a:t>
            </a:r>
            <a:r>
              <a:rPr lang="en-US" altLang="ko-KR" sz="20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/>
              <a:t>/2</a:t>
            </a:r>
            <a:r>
              <a:rPr lang="en-US" altLang="ko-KR" sz="2000" dirty="0"/>
              <a:t> </a:t>
            </a:r>
          </a:p>
          <a:p>
            <a:pPr>
              <a:buFontTx/>
              <a:buNone/>
            </a:pPr>
            <a:r>
              <a:rPr lang="en-US" altLang="ko-KR" sz="2000" dirty="0"/>
              <a:t>     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!) ≥ 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/2) 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/2) = </a:t>
            </a:r>
            <a:r>
              <a:rPr lang="en-US" altLang="ko-KR" sz="2000" dirty="0">
                <a:sym typeface="Symbol" pitchFamily="18" charset="2"/>
              </a:rPr>
              <a:t>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i="1" dirty="0">
                <a:cs typeface="Times New Roman" pitchFamily="18" charset="0"/>
              </a:rPr>
              <a:t>·</a:t>
            </a:r>
            <a:r>
              <a:rPr lang="en-US" altLang="ko-KR" sz="2000" dirty="0"/>
              <a:t>log</a:t>
            </a:r>
            <a:r>
              <a:rPr lang="en-US" altLang="ko-KR" sz="2000" baseline="-25000" dirty="0"/>
              <a:t>2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962394" y="4509120"/>
            <a:ext cx="423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Lower bound of sorting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Internal Sorting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The list to be sorted is small enough so that the entire sort can be carried out in main memory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Insertion sort</a:t>
            </a:r>
          </a:p>
          <a:p>
            <a:r>
              <a:rPr lang="en-US" altLang="ko-KR" sz="2000" dirty="0"/>
              <a:t>Bubble sort</a:t>
            </a:r>
          </a:p>
          <a:p>
            <a:r>
              <a:rPr lang="en-US" altLang="ko-KR" sz="2000" dirty="0"/>
              <a:t>Selection sort</a:t>
            </a:r>
          </a:p>
          <a:p>
            <a:r>
              <a:rPr lang="en-US" altLang="ko-KR" sz="2000" dirty="0"/>
              <a:t>Quick sort</a:t>
            </a:r>
          </a:p>
          <a:p>
            <a:r>
              <a:rPr lang="en-US" altLang="ko-KR" sz="2000" dirty="0"/>
              <a:t>Heap sort</a:t>
            </a:r>
          </a:p>
          <a:p>
            <a:r>
              <a:rPr lang="en-US" altLang="ko-KR" sz="2000" dirty="0"/>
              <a:t>Merge sort</a:t>
            </a:r>
          </a:p>
          <a:p>
            <a:r>
              <a:rPr lang="en-US" altLang="ko-KR" sz="2000" dirty="0"/>
              <a:t>Radix sort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F1F42-26CA-4628-999C-AAB22D57B841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1_basic">
  <a:themeElements>
    <a:clrScheme name="사용자 지정 3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ch6_graph-part2-ani</Template>
  <TotalTime>2753</TotalTime>
  <Words>8126</Words>
  <Application>Microsoft Office PowerPoint</Application>
  <PresentationFormat>화면 슬라이드 쇼(4:3)</PresentationFormat>
  <Paragraphs>2874</Paragraphs>
  <Slides>70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2" baseType="lpstr">
      <vt:lpstr>굴림</vt:lpstr>
      <vt:lpstr>휴먼고딕</vt:lpstr>
      <vt:lpstr>Arial</vt:lpstr>
      <vt:lpstr>Cambria Math</vt:lpstr>
      <vt:lpstr>Comic Sans MS</vt:lpstr>
      <vt:lpstr>Consolas</vt:lpstr>
      <vt:lpstr>Courier New</vt:lpstr>
      <vt:lpstr>Times New Roman</vt:lpstr>
      <vt:lpstr>Wingdings</vt:lpstr>
      <vt:lpstr>Wingdings 2</vt:lpstr>
      <vt:lpstr>ch1_basic</vt:lpstr>
      <vt:lpstr>수식</vt:lpstr>
      <vt:lpstr>Sorting</vt:lpstr>
      <vt:lpstr>Contents</vt:lpstr>
      <vt:lpstr>Searching and List Verification</vt:lpstr>
      <vt:lpstr>Definitions</vt:lpstr>
      <vt:lpstr>Example of Sorting</vt:lpstr>
      <vt:lpstr>Classification of Sorting</vt:lpstr>
      <vt:lpstr>Decision Tree</vt:lpstr>
      <vt:lpstr>Properties of Decision Tree</vt:lpstr>
      <vt:lpstr>Internal Sorting</vt:lpstr>
      <vt:lpstr>Insertion Sort</vt:lpstr>
      <vt:lpstr>Codes for Insertion Sort</vt:lpstr>
      <vt:lpstr>Insertion Sort Example (1)</vt:lpstr>
      <vt:lpstr>Insertion Sort Example (1)</vt:lpstr>
      <vt:lpstr>Bubble Sort</vt:lpstr>
      <vt:lpstr>Example of Bubble Sort</vt:lpstr>
      <vt:lpstr>Bubble Sort Example</vt:lpstr>
      <vt:lpstr>Selection Sort</vt:lpstr>
      <vt:lpstr>Example of Selection Sort</vt:lpstr>
      <vt:lpstr>Quick Sort (1)</vt:lpstr>
      <vt:lpstr>Quick Sort (2)</vt:lpstr>
      <vt:lpstr>Quick Sort Example</vt:lpstr>
      <vt:lpstr>Quick Sort Example – Worst Case</vt:lpstr>
      <vt:lpstr>Codes for Quick Sort</vt:lpstr>
      <vt:lpstr>Quick Sort Example – Step 1</vt:lpstr>
      <vt:lpstr>Quick Sort Example – Worst Case (Step 1)</vt:lpstr>
      <vt:lpstr>Time Complexity of Quick Sort</vt:lpstr>
      <vt:lpstr>How to Improve Quick Sort</vt:lpstr>
      <vt:lpstr>Merge Sort</vt:lpstr>
      <vt:lpstr>Example of Merge Sort</vt:lpstr>
      <vt:lpstr>Codes for Merge Sort (1)</vt:lpstr>
      <vt:lpstr>Codes for Merge Sort (2)</vt:lpstr>
      <vt:lpstr>Codes for Merge Sort (3)</vt:lpstr>
      <vt:lpstr>Heap Sort</vt:lpstr>
      <vt:lpstr>Codes for Heap Sort (1)</vt:lpstr>
      <vt:lpstr>Codes for Heap Sort (2)</vt:lpstr>
      <vt:lpstr>Example of Heap Sort (1)</vt:lpstr>
      <vt:lpstr>Example of Heap Sort (2)</vt:lpstr>
      <vt:lpstr>Example of Heap Sort (3)</vt:lpstr>
      <vt:lpstr>Heap Sort – Step 2</vt:lpstr>
      <vt:lpstr>Example of Heap Sort (4)</vt:lpstr>
      <vt:lpstr>Example of Heap Sort (5)</vt:lpstr>
      <vt:lpstr>Sorting Records with Several Keys (1)</vt:lpstr>
      <vt:lpstr>Sorting Records with Several Keys (2)</vt:lpstr>
      <vt:lpstr>Sorting Records with Several Keys (3)</vt:lpstr>
      <vt:lpstr>Example of MSD Sort</vt:lpstr>
      <vt:lpstr>Example of LSD Sort</vt:lpstr>
      <vt:lpstr>Example of LSD Sort - Detail</vt:lpstr>
      <vt:lpstr>Radix Sort</vt:lpstr>
      <vt:lpstr>Codes for Radix Sort</vt:lpstr>
      <vt:lpstr>Example of Radix Sort (1)</vt:lpstr>
      <vt:lpstr>Example of Radix Sort</vt:lpstr>
      <vt:lpstr>Example of Radix Sort (2)</vt:lpstr>
      <vt:lpstr>Example of Radix Sort (3)</vt:lpstr>
      <vt:lpstr>Example of Radix Sort - MSD Sort</vt:lpstr>
      <vt:lpstr>List Sort (1)</vt:lpstr>
      <vt:lpstr>List Sort (2)</vt:lpstr>
      <vt:lpstr>List Sort (3)</vt:lpstr>
      <vt:lpstr>Rearranging Records using a Doubly Linked List</vt:lpstr>
      <vt:lpstr>Example of ListSort1 (1)</vt:lpstr>
      <vt:lpstr>Example of ListSort1 (2)</vt:lpstr>
      <vt:lpstr>Example of ListSort1 – 1st Step</vt:lpstr>
      <vt:lpstr>Example of ListSort1 – 3rd Step</vt:lpstr>
      <vt:lpstr>Example of ListSort1 (3)</vt:lpstr>
      <vt:lpstr>Rearranging Records using only One Link Field</vt:lpstr>
      <vt:lpstr>Example of ListSort2 (1)</vt:lpstr>
      <vt:lpstr>Example of ListSort2 – Step 1</vt:lpstr>
      <vt:lpstr>Example of ListSort2 (2)</vt:lpstr>
      <vt:lpstr>Example of ListSort2 (3)</vt:lpstr>
      <vt:lpstr>Summary of Internal Sorting (1)</vt:lpstr>
      <vt:lpstr>Summary of Internal Sorting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</dc:creator>
  <cp:lastModifiedBy>ikjun@o365.skku.edu</cp:lastModifiedBy>
  <cp:revision>2202</cp:revision>
  <cp:lastPrinted>2012-05-16T05:12:50Z</cp:lastPrinted>
  <dcterms:created xsi:type="dcterms:W3CDTF">1601-01-01T00:00:00Z</dcterms:created>
  <dcterms:modified xsi:type="dcterms:W3CDTF">2019-11-26T01:25:50Z</dcterms:modified>
</cp:coreProperties>
</file>