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</p:sldMasterIdLst>
  <p:notesMasterIdLst>
    <p:notesMasterId r:id="rId49"/>
  </p:notesMasterIdLst>
  <p:sldIdLst>
    <p:sldId id="256" r:id="rId2"/>
    <p:sldId id="257" r:id="rId3"/>
    <p:sldId id="285" r:id="rId4"/>
    <p:sldId id="286" r:id="rId5"/>
    <p:sldId id="331" r:id="rId6"/>
    <p:sldId id="287" r:id="rId7"/>
    <p:sldId id="288" r:id="rId8"/>
    <p:sldId id="290" r:id="rId9"/>
    <p:sldId id="291" r:id="rId10"/>
    <p:sldId id="292" r:id="rId11"/>
    <p:sldId id="338" r:id="rId12"/>
    <p:sldId id="293" r:id="rId13"/>
    <p:sldId id="294" r:id="rId14"/>
    <p:sldId id="315" r:id="rId15"/>
    <p:sldId id="323" r:id="rId16"/>
    <p:sldId id="295" r:id="rId17"/>
    <p:sldId id="296" r:id="rId18"/>
    <p:sldId id="299" r:id="rId19"/>
    <p:sldId id="314" r:id="rId20"/>
    <p:sldId id="325" r:id="rId21"/>
    <p:sldId id="327" r:id="rId22"/>
    <p:sldId id="334" r:id="rId23"/>
    <p:sldId id="301" r:id="rId24"/>
    <p:sldId id="311" r:id="rId25"/>
    <p:sldId id="326" r:id="rId26"/>
    <p:sldId id="329" r:id="rId27"/>
    <p:sldId id="335" r:id="rId28"/>
    <p:sldId id="302" r:id="rId29"/>
    <p:sldId id="313" r:id="rId30"/>
    <p:sldId id="328" r:id="rId31"/>
    <p:sldId id="330" r:id="rId32"/>
    <p:sldId id="336" r:id="rId33"/>
    <p:sldId id="337" r:id="rId34"/>
    <p:sldId id="303" r:id="rId35"/>
    <p:sldId id="316" r:id="rId36"/>
    <p:sldId id="332" r:id="rId37"/>
    <p:sldId id="297" r:id="rId38"/>
    <p:sldId id="305" r:id="rId39"/>
    <p:sldId id="317" r:id="rId40"/>
    <p:sldId id="318" r:id="rId41"/>
    <p:sldId id="319" r:id="rId42"/>
    <p:sldId id="320" r:id="rId43"/>
    <p:sldId id="321" r:id="rId44"/>
    <p:sldId id="322" r:id="rId45"/>
    <p:sldId id="307" r:id="rId46"/>
    <p:sldId id="308" r:id="rId47"/>
    <p:sldId id="309" r:id="rId48"/>
  </p:sldIdLst>
  <p:sldSz cx="9144000" cy="6858000" type="screen4x3"/>
  <p:notesSz cx="7099300" cy="10234613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9" autoAdjust="0"/>
  </p:normalViewPr>
  <p:slideViewPr>
    <p:cSldViewPr>
      <p:cViewPr varScale="1">
        <p:scale>
          <a:sx n="104" d="100"/>
          <a:sy n="104" d="100"/>
        </p:scale>
        <p:origin x="75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altLang="ko-KR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altLang="ko-KR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0BADE04-A0FE-4A21-973C-EB5043F0DB8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1214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Times New Roman" pitchFamily="18" charset="0"/>
              </a:rPr>
              <a:t>Cpt S 223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Times New Roman" pitchFamily="18" charset="0"/>
              </a:rPr>
              <a:t>Washington State University</a:t>
            </a:r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43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Times New Roman" pitchFamily="18" charset="0"/>
              </a:rPr>
              <a:t>Cpt S 223</a:t>
            </a:r>
          </a:p>
        </p:txBody>
      </p:sp>
      <p:sp>
        <p:nvSpPr>
          <p:cNvPr id="942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Times New Roman" pitchFamily="18" charset="0"/>
              </a:rPr>
              <a:t>Washington State University</a:t>
            </a:r>
          </a:p>
        </p:txBody>
      </p:sp>
      <p:sp>
        <p:nvSpPr>
          <p:cNvPr id="942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2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Times New Roman" pitchFamily="18" charset="0"/>
              </a:rPr>
              <a:t>Cpt S 223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Times New Roman" pitchFamily="18" charset="0"/>
              </a:rPr>
              <a:t>Washington State University</a:t>
            </a:r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24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nsolas" pitchFamily="49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D7138D-0341-4F13-AF37-02845EABD5B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143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D8BF5C-2BCB-4079-A319-5DECC72E144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436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85750"/>
            <a:ext cx="20066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85750"/>
            <a:ext cx="5867400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03011E-9607-4E49-A013-41E311B82DD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634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865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latin typeface="Consolas" pitchFamily="49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923" y="726831"/>
            <a:ext cx="8167077" cy="5521569"/>
          </a:xfrm>
        </p:spPr>
        <p:txBody>
          <a:bodyPr/>
          <a:lstStyle>
            <a:lvl1pPr latinLnBrk="0">
              <a:buNone/>
              <a:defRPr sz="2400">
                <a:solidFill>
                  <a:schemeClr val="accent6"/>
                </a:solidFill>
                <a:latin typeface="Consolas" pitchFamily="49" charset="0"/>
              </a:defRPr>
            </a:lvl1pPr>
            <a:lvl2pPr marL="0" latinLnBrk="0">
              <a:buSzPct val="80000"/>
              <a:buFont typeface="Wingdings" pitchFamily="2" charset="2"/>
              <a:buChar char="l"/>
              <a:defRPr sz="2000">
                <a:latin typeface="Consolas" pitchFamily="49" charset="0"/>
              </a:defRPr>
            </a:lvl2pPr>
            <a:lvl3pPr marL="536400" indent="-342900" latinLnBrk="0">
              <a:buSzPct val="80000"/>
              <a:buFont typeface="Wingdings 2" pitchFamily="18" charset="2"/>
              <a:buChar char=""/>
              <a:defRPr sz="1800">
                <a:latin typeface="Consolas" pitchFamily="49" charset="0"/>
              </a:defRPr>
            </a:lvl3pPr>
            <a:lvl4pPr marL="1714500" indent="-342900" latinLnBrk="0">
              <a:buFont typeface="+mj-lt"/>
              <a:buNone/>
              <a:defRPr sz="1600">
                <a:latin typeface="Consolas" pitchFamily="49" charset="0"/>
              </a:defRPr>
            </a:lvl4pPr>
            <a:lvl5pPr marL="2171700" indent="-342900" latinLnBrk="0">
              <a:buFont typeface="+mj-lt"/>
              <a:buNone/>
              <a:defRPr sz="1600">
                <a:latin typeface="Consolas" pitchFamily="49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AE455F-EBA4-4B68-92C3-D5EB0C3217B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23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2F06B8-67AC-4C2F-8012-002B21EF9719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019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009650"/>
            <a:ext cx="3937000" cy="5238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99000" y="1009650"/>
            <a:ext cx="3937000" cy="5238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165F73-B890-4C93-B176-63835C906D9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396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24730C-F14F-4A7C-B59D-1438CA4EF64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267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9618EB-1183-4744-BF21-8ACBE34D4A5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0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A0BDE8-D570-471C-858A-D29B57BDE039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388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1682D0-50EE-4261-86BC-B3C7EE5FB3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18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98EFDF-FD75-4A27-AD2C-FB86A3F6F00E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723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285750"/>
            <a:ext cx="79756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09650"/>
            <a:ext cx="80264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latin typeface="+mn-ea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32138" y="6381750"/>
            <a:ext cx="1905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Courier New" pitchFamily="49" charset="0"/>
              </a:defRPr>
            </a:lvl1pPr>
          </a:lstStyle>
          <a:p>
            <a:fld id="{B564A5BD-A355-4813-A63C-2EB025716F6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890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9pPr>
    </p:titleStyle>
    <p:bodyStyle>
      <a:lvl1pPr marL="381000" indent="-381000" algn="l" rtl="0" eaLnBrk="1" fontAlgn="base" latinLnBrk="1" hangingPunct="1">
        <a:spcBef>
          <a:spcPct val="20000"/>
        </a:spcBef>
        <a:spcAft>
          <a:spcPct val="0"/>
        </a:spcAft>
        <a:buAutoNum type="arabicPeriod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1" fontAlgn="base" latinLnBrk="1" hangingPunct="1">
        <a:spcBef>
          <a:spcPct val="20000"/>
        </a:spcBef>
        <a:spcAft>
          <a:spcPct val="0"/>
        </a:spcAft>
        <a:buAutoNum type="arabicParenR"/>
        <a:defRPr kumimoji="1">
          <a:solidFill>
            <a:schemeClr val="tx1"/>
          </a:solidFill>
          <a:latin typeface="+mn-lt"/>
          <a:ea typeface="+mn-ea"/>
        </a:defRPr>
      </a:lvl2pPr>
      <a:lvl3pPr marL="1219200" indent="-304800" algn="l" rtl="0" eaLnBrk="1" fontAlgn="base" latinLnBrk="1" hangingPunct="1">
        <a:spcBef>
          <a:spcPct val="20000"/>
        </a:spcBef>
        <a:spcAft>
          <a:spcPct val="0"/>
        </a:spcAft>
        <a:buAutoNum type="circleNumDbPlain"/>
        <a:defRPr kumimoji="1" sz="1600">
          <a:solidFill>
            <a:schemeClr val="tx1"/>
          </a:solidFill>
          <a:latin typeface="+mn-lt"/>
          <a:ea typeface="+mn-ea"/>
        </a:defRPr>
      </a:lvl3pPr>
      <a:lvl4pPr marL="1638300" indent="-2667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2095500" indent="-2667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552700" indent="-2667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3009900" indent="-2667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67100" indent="-2667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924300" indent="-2667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krdic.naver.com/list.nhn?kind=index&amp;letter=%E3%84%B1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dirty="0"/>
              <a:t>Hashing</a:t>
            </a:r>
            <a:endParaRPr lang="ko-KR" altLang="en-US" sz="3600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Division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Using modulus (%) operator</a:t>
            </a:r>
          </a:p>
          <a:p>
            <a:pPr lvl="1"/>
            <a:r>
              <a:rPr lang="en-US" altLang="ko-KR" i="1" dirty="0" err="1">
                <a:latin typeface="Times New Roman" pitchFamily="18" charset="0"/>
              </a:rPr>
              <a:t>h</a:t>
            </a:r>
            <a:r>
              <a:rPr lang="en-US" altLang="ko-KR" i="1" baseline="-25000" dirty="0" err="1">
                <a:latin typeface="Times New Roman" pitchFamily="18" charset="0"/>
              </a:rPr>
              <a:t>D</a:t>
            </a:r>
            <a:r>
              <a:rPr lang="en-US" altLang="ko-KR" dirty="0">
                <a:latin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</a:rPr>
              <a:t>x</a:t>
            </a:r>
            <a:r>
              <a:rPr lang="en-US" altLang="ko-KR" dirty="0">
                <a:latin typeface="Times New Roman" pitchFamily="18" charset="0"/>
              </a:rPr>
              <a:t>) =</a:t>
            </a:r>
            <a:r>
              <a:rPr lang="en-US" altLang="ko-KR" i="1" dirty="0">
                <a:latin typeface="Times New Roman" pitchFamily="18" charset="0"/>
              </a:rPr>
              <a:t> x</a:t>
            </a:r>
            <a:r>
              <a:rPr lang="en-US" altLang="ko-KR" dirty="0">
                <a:latin typeface="Times New Roman" pitchFamily="18" charset="0"/>
              </a:rPr>
              <a:t> % </a:t>
            </a:r>
            <a:r>
              <a:rPr lang="en-US" altLang="ko-KR" i="1" dirty="0">
                <a:latin typeface="Times New Roman" pitchFamily="18" charset="0"/>
              </a:rPr>
              <a:t>M</a:t>
            </a:r>
          </a:p>
          <a:p>
            <a:pPr lvl="1"/>
            <a:r>
              <a:rPr lang="en-US" altLang="ko-KR" dirty="0"/>
              <a:t>Bucket : </a:t>
            </a:r>
            <a:r>
              <a:rPr lang="en-US" altLang="ko-KR" dirty="0">
                <a:latin typeface="Times New Roman" pitchFamily="18" charset="0"/>
              </a:rPr>
              <a:t>0</a:t>
            </a:r>
            <a:r>
              <a:rPr lang="en-US" altLang="ko-KR" dirty="0"/>
              <a:t> ~ (</a:t>
            </a:r>
            <a:r>
              <a:rPr lang="en-US" altLang="ko-KR" i="1" dirty="0">
                <a:latin typeface="Times New Roman" pitchFamily="18" charset="0"/>
              </a:rPr>
              <a:t>M</a:t>
            </a:r>
            <a:r>
              <a:rPr lang="en-US" altLang="ko-KR" dirty="0"/>
              <a:t>-1)</a:t>
            </a:r>
          </a:p>
          <a:p>
            <a:pPr lvl="1"/>
            <a:endParaRPr lang="en-US" altLang="ko-KR" dirty="0"/>
          </a:p>
          <a:p>
            <a:r>
              <a:rPr lang="en-US" altLang="ko-KR" sz="2000" dirty="0"/>
              <a:t>Choice of </a:t>
            </a:r>
            <a:r>
              <a:rPr lang="en-US" altLang="ko-KR" sz="2000" i="1" dirty="0">
                <a:latin typeface="Times New Roman" pitchFamily="18" charset="0"/>
              </a:rPr>
              <a:t>M</a:t>
            </a:r>
            <a:endParaRPr lang="en-US" altLang="ko-KR" sz="2000" dirty="0"/>
          </a:p>
          <a:p>
            <a:pPr lvl="1"/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= 2</a:t>
            </a:r>
            <a:r>
              <a:rPr lang="en-US" altLang="ko-KR" i="1" baseline="50000" dirty="0">
                <a:latin typeface="Times New Roman" pitchFamily="18" charset="0"/>
              </a:rPr>
              <a:t>p</a:t>
            </a:r>
            <a:r>
              <a:rPr lang="en-US" altLang="ko-KR" dirty="0"/>
              <a:t>, </a:t>
            </a:r>
            <a:r>
              <a:rPr lang="en-US" altLang="ko-KR" i="1" dirty="0" err="1">
                <a:latin typeface="Times New Roman" pitchFamily="18" charset="0"/>
              </a:rPr>
              <a:t>h</a:t>
            </a:r>
            <a:r>
              <a:rPr lang="en-US" altLang="ko-KR" i="1" baseline="-25000" dirty="0" err="1">
                <a:latin typeface="Times New Roman" pitchFamily="18" charset="0"/>
              </a:rPr>
              <a:t>D</a:t>
            </a:r>
            <a:r>
              <a:rPr lang="en-US" altLang="ko-KR" dirty="0">
                <a:latin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</a:rPr>
              <a:t>x</a:t>
            </a:r>
            <a:r>
              <a:rPr lang="en-US" altLang="ko-KR" dirty="0">
                <a:latin typeface="Times New Roman" pitchFamily="18" charset="0"/>
              </a:rPr>
              <a:t>) </a:t>
            </a:r>
            <a:r>
              <a:rPr lang="en-US" altLang="ko-KR" dirty="0"/>
              <a:t>is just low order</a:t>
            </a:r>
            <a:r>
              <a:rPr lang="en-US" altLang="ko-KR" dirty="0">
                <a:latin typeface="Times New Roman" pitchFamily="18" charset="0"/>
              </a:rPr>
              <a:t> </a:t>
            </a:r>
            <a:r>
              <a:rPr lang="en-US" altLang="ko-KR" i="1" dirty="0">
                <a:latin typeface="Times New Roman" pitchFamily="18" charset="0"/>
              </a:rPr>
              <a:t>p</a:t>
            </a:r>
            <a:r>
              <a:rPr lang="en-US" altLang="ko-KR" dirty="0">
                <a:latin typeface="Times New Roman" pitchFamily="18" charset="0"/>
              </a:rPr>
              <a:t> </a:t>
            </a:r>
            <a:r>
              <a:rPr lang="en-US" altLang="ko-KR" dirty="0"/>
              <a:t>bits</a:t>
            </a:r>
          </a:p>
          <a:p>
            <a:pPr lvl="1"/>
            <a:r>
              <a:rPr lang="en-US" altLang="ko-KR" dirty="0"/>
              <a:t>If 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US" altLang="ko-KR" i="1" baseline="50000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- 1 </a:t>
            </a:r>
            <a:r>
              <a:rPr lang="en-US" altLang="ko-KR" dirty="0"/>
              <a:t>and </a:t>
            </a:r>
            <a:r>
              <a:rPr lang="en-US" altLang="ko-KR" i="1" dirty="0">
                <a:latin typeface="Times New Roman" pitchFamily="18" charset="0"/>
              </a:rPr>
              <a:t>x</a:t>
            </a:r>
            <a:r>
              <a:rPr lang="en-US" altLang="ko-KR" dirty="0"/>
              <a:t> is interpreted in radix 2</a:t>
            </a:r>
            <a:r>
              <a:rPr lang="en-US" altLang="ko-KR" i="1" baseline="50000" dirty="0">
                <a:latin typeface="Times New Roman" pitchFamily="18" charset="0"/>
              </a:rPr>
              <a:t>p</a:t>
            </a:r>
            <a:r>
              <a:rPr lang="en-US" altLang="ko-KR" dirty="0"/>
              <a:t>, permuting the characters of </a:t>
            </a:r>
            <a:r>
              <a:rPr lang="en-US" altLang="ko-KR" i="1" dirty="0">
                <a:latin typeface="Times New Roman" pitchFamily="18" charset="0"/>
              </a:rPr>
              <a:t>x</a:t>
            </a:r>
            <a:r>
              <a:rPr lang="en-US" altLang="ko-KR" dirty="0"/>
              <a:t> does not change hash value</a:t>
            </a:r>
          </a:p>
          <a:p>
            <a:pPr lvl="1"/>
            <a:r>
              <a:rPr lang="en-US" altLang="ko-KR" b="1" dirty="0"/>
              <a:t>A prime not too close to an exact power of 2 is often a good choice of </a:t>
            </a:r>
            <a:r>
              <a:rPr lang="en-US" altLang="ko-KR" b="1" i="1" dirty="0">
                <a:latin typeface="Times New Roman" pitchFamily="18" charset="0"/>
              </a:rPr>
              <a:t>M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06B0D3-0666-4CF9-852C-86264EF1D65A}" type="slidenum">
              <a:rPr lang="ko-KR" altLang="en-US"/>
              <a:pPr/>
              <a:t>10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 bwMode="auto">
          <a:xfrm>
            <a:off x="4674188" y="1219210"/>
            <a:ext cx="3600400" cy="9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662704" y="1291218"/>
            <a:ext cx="360040" cy="369332"/>
          </a:xfrm>
          <a:prstGeom prst="rect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4188" y="129121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M=8</a:t>
            </a:r>
            <a:endParaRPr lang="en-US" baseline="30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94627" y="1291218"/>
            <a:ext cx="66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=13</a:t>
            </a:r>
            <a:endParaRPr lang="en-US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42120" y="129121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)=5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205009" y="1281926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=01101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(2)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94627" y="167891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=17</a:t>
            </a:r>
            <a:endParaRPr lang="en-US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0098" y="1678910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)=1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6662704" y="1688146"/>
            <a:ext cx="360040" cy="369332"/>
          </a:xfrm>
          <a:prstGeom prst="rect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86356" y="1678910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=10001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(2)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070020" y="1284352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=2</a:t>
            </a:r>
            <a:r>
              <a:rPr lang="en-US" baseline="3000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1" name="직사각형 30"/>
          <p:cNvSpPr/>
          <p:nvPr/>
        </p:nvSpPr>
        <p:spPr bwMode="auto">
          <a:xfrm>
            <a:off x="634360" y="4411589"/>
            <a:ext cx="7848872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02512" y="4411589"/>
            <a:ext cx="1830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String “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abcd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8376" y="441845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M=7</a:t>
            </a:r>
            <a:endParaRPr lang="en-US" baseline="30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54329" y="4411589"/>
            <a:ext cx="77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=2</a:t>
            </a:r>
            <a:r>
              <a:rPr lang="en-US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-1</a:t>
            </a:r>
            <a:endParaRPr lang="en-US" baseline="30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85792" y="4682496"/>
            <a:ext cx="5424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97</a:t>
            </a:r>
            <a:r>
              <a:rPr lang="en-US" baseline="30000" dirty="0">
                <a:latin typeface="Consolas" pitchFamily="49" charset="0"/>
                <a:cs typeface="Consolas" pitchFamily="49" charset="0"/>
              </a:rPr>
              <a:t> .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+ 98</a:t>
            </a:r>
            <a:r>
              <a:rPr lang="en-US" baseline="30000" dirty="0">
                <a:latin typeface="Consolas" pitchFamily="49" charset="0"/>
                <a:cs typeface="Consolas" pitchFamily="49" charset="0"/>
              </a:rPr>
              <a:t> .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+ 99</a:t>
            </a:r>
            <a:r>
              <a:rPr lang="en-US" baseline="30000" dirty="0">
                <a:latin typeface="Consolas" pitchFamily="49" charset="0"/>
                <a:cs typeface="Consolas" pitchFamily="49" charset="0"/>
              </a:rPr>
              <a:t> .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8 + 100 = 56828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54143" y="4661913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)=2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85791" y="512037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String “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badc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”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014535" y="5410409"/>
            <a:ext cx="5400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98</a:t>
            </a:r>
            <a:r>
              <a:rPr lang="en-US" baseline="30000" dirty="0">
                <a:latin typeface="Consolas" pitchFamily="49" charset="0"/>
                <a:cs typeface="Consolas" pitchFamily="49" charset="0"/>
              </a:rPr>
              <a:t> .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+ 97</a:t>
            </a:r>
            <a:r>
              <a:rPr lang="en-US" baseline="30000" dirty="0">
                <a:latin typeface="Consolas" pitchFamily="49" charset="0"/>
                <a:cs typeface="Consolas" pitchFamily="49" charset="0"/>
              </a:rPr>
              <a:t> .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+ 100</a:t>
            </a:r>
            <a:r>
              <a:rPr lang="en-US" baseline="30000" dirty="0">
                <a:latin typeface="Consolas" pitchFamily="49" charset="0"/>
                <a:cs typeface="Consolas" pitchFamily="49" charset="0"/>
              </a:rPr>
              <a:t> .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8 + 99 = 57283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46763" y="541040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9" grpId="0"/>
      <p:bldP spid="10" grpId="0"/>
      <p:bldP spid="11" grpId="0"/>
      <p:bldP spid="4" grpId="0"/>
      <p:bldP spid="14" grpId="0"/>
      <p:bldP spid="15" grpId="0"/>
      <p:bldP spid="18" grpId="0" animBg="1"/>
      <p:bldP spid="16" grpId="0"/>
      <p:bldP spid="13" grpId="0"/>
      <p:bldP spid="31" grpId="0" animBg="1"/>
      <p:bldP spid="31" grpId="1" animBg="1"/>
      <p:bldP spid="17" grpId="0"/>
      <p:bldP spid="17" grpId="1"/>
      <p:bldP spid="33" grpId="0"/>
      <p:bldP spid="33" grpId="1"/>
      <p:bldP spid="34" grpId="0"/>
      <p:bldP spid="34" grpId="1"/>
      <p:bldP spid="19" grpId="0"/>
      <p:bldP spid="19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Division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zh-TW"/>
              <a:t>If divisor is an even number, odd integers hash into odd home buckets and even integers into even home buckets.</a:t>
            </a:r>
          </a:p>
          <a:p>
            <a:pPr lvl="1"/>
            <a:r>
              <a:rPr lang="en-GB" altLang="zh-TW"/>
              <a:t>If divisor is an odd number, odd (even) integers may hash into any home.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AE455F-EBA4-4B68-92C3-D5EB0C3217BD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14" name="직사각형 13"/>
          <p:cNvSpPr/>
          <p:nvPr/>
        </p:nvSpPr>
        <p:spPr>
          <a:xfrm>
            <a:off x="611560" y="2852936"/>
            <a:ext cx="4896544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0" lvl="2" algn="l">
              <a:lnSpc>
                <a:spcPct val="150000"/>
              </a:lnSpc>
            </a:pPr>
            <a:r>
              <a:rPr lang="en-US" altLang="zh-TW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M=14, 20%14 = 6, 30%14 = 2, 8%14 = 8</a:t>
            </a:r>
          </a:p>
          <a:p>
            <a:pPr marL="0" lvl="2" algn="l">
              <a:lnSpc>
                <a:spcPct val="150000"/>
              </a:lnSpc>
            </a:pPr>
            <a:r>
              <a:rPr lang="en-US" altLang="zh-TW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15%14 = 1, 3%14 = 3,  23%14 = 9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58416" y="3861048"/>
            <a:ext cx="4849688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0" lvl="2" algn="l">
              <a:lnSpc>
                <a:spcPct val="150000"/>
              </a:lnSpc>
            </a:pPr>
            <a:r>
              <a:rPr lang="en-US" altLang="zh-TW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M=15, 20%15 = 5, 30%15 = 0, 8%15 = 8</a:t>
            </a:r>
          </a:p>
          <a:p>
            <a:pPr marL="0" lvl="2" algn="l">
              <a:lnSpc>
                <a:spcPct val="150000"/>
              </a:lnSpc>
            </a:pPr>
            <a:r>
              <a:rPr lang="en-US" altLang="zh-TW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15%15 = 0, 3%15 = 3, 23%15 = 8</a:t>
            </a:r>
          </a:p>
        </p:txBody>
      </p:sp>
    </p:spTree>
    <p:extLst>
      <p:ext uri="{BB962C8B-B14F-4D97-AF65-F5344CB8AC3E}">
        <p14:creationId xmlns:p14="http://schemas.microsoft.com/office/powerpoint/2010/main" val="355866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Folding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Folding</a:t>
            </a:r>
          </a:p>
          <a:p>
            <a:pPr lvl="1"/>
            <a:r>
              <a:rPr lang="en-US" altLang="ko-KR" sz="1800" dirty="0"/>
              <a:t>Key </a:t>
            </a:r>
            <a:r>
              <a:rPr lang="en-US" altLang="ko-KR" sz="1800" i="1" dirty="0">
                <a:latin typeface="Times New Roman" pitchFamily="18" charset="0"/>
              </a:rPr>
              <a:t>X</a:t>
            </a:r>
            <a:r>
              <a:rPr lang="en-US" altLang="ko-KR" sz="1800" i="1" dirty="0"/>
              <a:t> </a:t>
            </a:r>
            <a:r>
              <a:rPr lang="en-US" altLang="ko-KR" sz="1800" dirty="0"/>
              <a:t>is partitioned into parts such that all the parts,  except possibly the last parts, are of equal length parts </a:t>
            </a:r>
          </a:p>
          <a:p>
            <a:pPr lvl="1"/>
            <a:r>
              <a:rPr lang="en-US" altLang="ko-KR" sz="1800" dirty="0"/>
              <a:t>then added, in convenient way, to obtain hash address</a:t>
            </a:r>
          </a:p>
          <a:p>
            <a:r>
              <a:rPr lang="en-US" altLang="ko-KR" sz="2000" dirty="0"/>
              <a:t>Shift folding: add all characters into one</a:t>
            </a:r>
          </a:p>
          <a:p>
            <a:pPr lvl="1">
              <a:buFontTx/>
              <a:buNone/>
            </a:pPr>
            <a:r>
              <a:rPr lang="en-US" altLang="ko-KR" sz="1800" dirty="0"/>
              <a:t>e.g.) 5 character id </a:t>
            </a:r>
            <a:r>
              <a:rPr lang="en-US" altLang="ko-KR" sz="1800" i="1" dirty="0">
                <a:latin typeface="Times New Roman" pitchFamily="18" charset="0"/>
              </a:rPr>
              <a:t>x</a:t>
            </a:r>
            <a:r>
              <a:rPr lang="en-US" altLang="ko-KR" sz="1800" dirty="0"/>
              <a:t> = (</a:t>
            </a:r>
            <a:r>
              <a:rPr lang="en-US" altLang="ko-KR" sz="1800" i="1" dirty="0">
                <a:latin typeface="Times New Roman" pitchFamily="18" charset="0"/>
              </a:rPr>
              <a:t>x</a:t>
            </a:r>
            <a:r>
              <a:rPr lang="en-US" altLang="ko-KR" sz="1800" i="1" baseline="-25000" dirty="0">
                <a:latin typeface="Times New Roman" pitchFamily="18" charset="0"/>
              </a:rPr>
              <a:t>1</a:t>
            </a:r>
            <a:r>
              <a:rPr lang="en-US" altLang="ko-KR" sz="1800" dirty="0"/>
              <a:t>:123, </a:t>
            </a:r>
            <a:r>
              <a:rPr lang="en-US" altLang="ko-KR" sz="1800" i="1" dirty="0">
                <a:latin typeface="Times New Roman" pitchFamily="18" charset="0"/>
              </a:rPr>
              <a:t>x</a:t>
            </a:r>
            <a:r>
              <a:rPr lang="en-US" altLang="ko-KR" sz="1800" i="1" baseline="-25000" dirty="0">
                <a:latin typeface="Times New Roman" pitchFamily="18" charset="0"/>
              </a:rPr>
              <a:t>2</a:t>
            </a:r>
            <a:r>
              <a:rPr lang="en-US" altLang="ko-KR" sz="1800" dirty="0"/>
              <a:t>:203, </a:t>
            </a:r>
            <a:r>
              <a:rPr lang="en-US" altLang="ko-KR" sz="1800" i="1" dirty="0">
                <a:latin typeface="Times New Roman" pitchFamily="18" charset="0"/>
              </a:rPr>
              <a:t>x</a:t>
            </a:r>
            <a:r>
              <a:rPr lang="en-US" altLang="ko-KR" sz="1800" i="1" baseline="-25000" dirty="0">
                <a:latin typeface="Times New Roman" pitchFamily="18" charset="0"/>
              </a:rPr>
              <a:t>3</a:t>
            </a:r>
            <a:r>
              <a:rPr lang="en-US" altLang="ko-KR" sz="1800" dirty="0"/>
              <a:t>:241, </a:t>
            </a:r>
            <a:r>
              <a:rPr lang="en-US" altLang="ko-KR" sz="1800" i="1" dirty="0">
                <a:latin typeface="Times New Roman" pitchFamily="18" charset="0"/>
              </a:rPr>
              <a:t>x</a:t>
            </a:r>
            <a:r>
              <a:rPr lang="en-US" altLang="ko-KR" sz="1800" i="1" baseline="-25000" dirty="0">
                <a:latin typeface="Times New Roman" pitchFamily="18" charset="0"/>
              </a:rPr>
              <a:t>4</a:t>
            </a:r>
            <a:r>
              <a:rPr lang="en-US" altLang="ko-KR" sz="1800" dirty="0"/>
              <a:t>: 112,</a:t>
            </a:r>
            <a:r>
              <a:rPr lang="en-US" altLang="ko-KR" sz="1800" i="1" dirty="0">
                <a:latin typeface="Times New Roman" pitchFamily="18" charset="0"/>
              </a:rPr>
              <a:t> x</a:t>
            </a:r>
            <a:r>
              <a:rPr lang="en-US" altLang="ko-KR" sz="1800" i="1" baseline="-25000" dirty="0">
                <a:latin typeface="Times New Roman" pitchFamily="18" charset="0"/>
              </a:rPr>
              <a:t>5</a:t>
            </a:r>
            <a:r>
              <a:rPr lang="en-US" altLang="ko-KR" sz="1800" dirty="0"/>
              <a:t>:20)</a:t>
            </a:r>
          </a:p>
          <a:p>
            <a:pPr lvl="1">
              <a:buFontTx/>
              <a:buNone/>
            </a:pPr>
            <a:r>
              <a:rPr lang="en-US" altLang="ko-KR" sz="1800" i="1" dirty="0">
                <a:latin typeface="Times New Roman" pitchFamily="18" charset="0"/>
              </a:rPr>
              <a:t>         x</a:t>
            </a:r>
            <a:r>
              <a:rPr lang="en-US" altLang="ko-KR" sz="1800" i="1" baseline="-25000" dirty="0">
                <a:latin typeface="Times New Roman" pitchFamily="18" charset="0"/>
              </a:rPr>
              <a:t>1</a:t>
            </a:r>
            <a:r>
              <a:rPr lang="en-US" altLang="ko-KR" sz="1800" dirty="0"/>
              <a:t> + </a:t>
            </a:r>
            <a:r>
              <a:rPr lang="en-US" altLang="ko-KR" sz="1800" i="1" dirty="0">
                <a:latin typeface="Times New Roman" pitchFamily="18" charset="0"/>
              </a:rPr>
              <a:t>x</a:t>
            </a:r>
            <a:r>
              <a:rPr lang="en-US" altLang="ko-KR" sz="1800" i="1" baseline="-25000" dirty="0">
                <a:latin typeface="Times New Roman" pitchFamily="18" charset="0"/>
              </a:rPr>
              <a:t>2</a:t>
            </a:r>
            <a:r>
              <a:rPr lang="en-US" altLang="ko-KR" sz="1800" dirty="0"/>
              <a:t> +</a:t>
            </a:r>
            <a:r>
              <a:rPr lang="en-US" altLang="ko-KR" sz="1800" i="1" dirty="0">
                <a:latin typeface="Times New Roman" pitchFamily="18" charset="0"/>
              </a:rPr>
              <a:t> x</a:t>
            </a:r>
            <a:r>
              <a:rPr lang="en-US" altLang="ko-KR" sz="1800" i="1" baseline="-25000" dirty="0">
                <a:latin typeface="Times New Roman" pitchFamily="18" charset="0"/>
              </a:rPr>
              <a:t>3</a:t>
            </a:r>
            <a:r>
              <a:rPr lang="en-US" altLang="ko-KR" sz="1800" dirty="0"/>
              <a:t> + </a:t>
            </a:r>
            <a:r>
              <a:rPr lang="en-US" altLang="ko-KR" sz="1800" i="1" dirty="0">
                <a:latin typeface="Times New Roman" pitchFamily="18" charset="0"/>
              </a:rPr>
              <a:t>x</a:t>
            </a:r>
            <a:r>
              <a:rPr lang="en-US" altLang="ko-KR" sz="1800" i="1" baseline="-25000" dirty="0">
                <a:latin typeface="Times New Roman" pitchFamily="18" charset="0"/>
              </a:rPr>
              <a:t>4</a:t>
            </a:r>
            <a:r>
              <a:rPr lang="en-US" altLang="ko-KR" sz="1800" dirty="0"/>
              <a:t> + </a:t>
            </a:r>
            <a:r>
              <a:rPr lang="en-US" altLang="ko-KR" sz="1800" i="1" dirty="0">
                <a:latin typeface="Times New Roman" pitchFamily="18" charset="0"/>
              </a:rPr>
              <a:t>x</a:t>
            </a:r>
            <a:r>
              <a:rPr lang="en-US" altLang="ko-KR" sz="1800" i="1" baseline="-25000" dirty="0">
                <a:latin typeface="Times New Roman" pitchFamily="18" charset="0"/>
              </a:rPr>
              <a:t>5</a:t>
            </a:r>
            <a:r>
              <a:rPr lang="en-US" altLang="ko-KR" sz="1800" dirty="0"/>
              <a:t> = 699</a:t>
            </a:r>
            <a:endParaRPr lang="en-US" altLang="ko-KR" sz="1800" i="1" dirty="0"/>
          </a:p>
          <a:p>
            <a:endParaRPr lang="en-US" altLang="ko-KR" sz="2000" dirty="0"/>
          </a:p>
          <a:p>
            <a:r>
              <a:rPr lang="en-US" altLang="ko-KR" sz="2000" dirty="0"/>
              <a:t>Folding at the boundaries: reverse every other partition before adding</a:t>
            </a:r>
          </a:p>
          <a:p>
            <a:pPr lvl="1">
              <a:buFontTx/>
              <a:buNone/>
            </a:pPr>
            <a:r>
              <a:rPr lang="en-US" altLang="ko-KR" sz="1800" dirty="0"/>
              <a:t>e.g.) reverse </a:t>
            </a:r>
            <a:r>
              <a:rPr lang="en-US" altLang="ko-KR" sz="1800" i="1" dirty="0">
                <a:latin typeface="Times New Roman" pitchFamily="18" charset="0"/>
              </a:rPr>
              <a:t>x</a:t>
            </a:r>
            <a:r>
              <a:rPr lang="en-US" altLang="ko-KR" sz="1800" i="1" baseline="-25000" dirty="0">
                <a:latin typeface="Times New Roman" pitchFamily="18" charset="0"/>
              </a:rPr>
              <a:t>2</a:t>
            </a:r>
            <a:r>
              <a:rPr lang="en-US" altLang="ko-KR" sz="1800" dirty="0"/>
              <a:t>, </a:t>
            </a:r>
            <a:r>
              <a:rPr lang="en-US" altLang="ko-KR" sz="1800" i="1" dirty="0">
                <a:latin typeface="Times New Roman" pitchFamily="18" charset="0"/>
              </a:rPr>
              <a:t>x</a:t>
            </a:r>
            <a:r>
              <a:rPr lang="en-US" altLang="ko-KR" sz="1800" i="1" baseline="-25000" dirty="0">
                <a:latin typeface="Times New Roman" pitchFamily="18" charset="0"/>
              </a:rPr>
              <a:t>4</a:t>
            </a:r>
            <a:r>
              <a:rPr lang="en-US" altLang="ko-KR" sz="1800" dirty="0"/>
              <a:t> and add them</a:t>
            </a:r>
          </a:p>
          <a:p>
            <a:pPr lvl="1">
              <a:buFontTx/>
              <a:buNone/>
            </a:pPr>
            <a:r>
              <a:rPr lang="en-US" altLang="ko-KR" sz="1800" i="1" dirty="0">
                <a:latin typeface="Times New Roman" pitchFamily="18" charset="0"/>
              </a:rPr>
              <a:t>         x</a:t>
            </a:r>
            <a:r>
              <a:rPr lang="en-US" altLang="ko-KR" sz="1800" i="1" baseline="-25000" dirty="0">
                <a:latin typeface="Times New Roman" pitchFamily="18" charset="0"/>
              </a:rPr>
              <a:t>1</a:t>
            </a:r>
            <a:r>
              <a:rPr lang="en-US" altLang="ko-KR" sz="1800" dirty="0"/>
              <a:t> + reverse(</a:t>
            </a:r>
            <a:r>
              <a:rPr lang="en-US" altLang="ko-KR" sz="1800" i="1" dirty="0">
                <a:latin typeface="Times New Roman" pitchFamily="18" charset="0"/>
              </a:rPr>
              <a:t>x</a:t>
            </a:r>
            <a:r>
              <a:rPr lang="en-US" altLang="ko-KR" sz="1800" i="1" baseline="-25000" dirty="0">
                <a:latin typeface="Times New Roman" pitchFamily="18" charset="0"/>
              </a:rPr>
              <a:t>2</a:t>
            </a:r>
            <a:r>
              <a:rPr lang="en-US" altLang="ko-KR" sz="1800" dirty="0"/>
              <a:t>) + </a:t>
            </a:r>
            <a:r>
              <a:rPr lang="en-US" altLang="ko-KR" sz="1800" i="1" dirty="0">
                <a:latin typeface="Times New Roman" pitchFamily="18" charset="0"/>
              </a:rPr>
              <a:t>x</a:t>
            </a:r>
            <a:r>
              <a:rPr lang="en-US" altLang="ko-KR" sz="1800" i="1" baseline="-25000" dirty="0">
                <a:latin typeface="Times New Roman" pitchFamily="18" charset="0"/>
              </a:rPr>
              <a:t>3</a:t>
            </a:r>
            <a:r>
              <a:rPr lang="en-US" altLang="ko-KR" sz="1800" dirty="0"/>
              <a:t> + reverse(</a:t>
            </a:r>
            <a:r>
              <a:rPr lang="en-US" altLang="ko-KR" sz="1800" i="1" dirty="0">
                <a:latin typeface="Times New Roman" pitchFamily="18" charset="0"/>
              </a:rPr>
              <a:t>x</a:t>
            </a:r>
            <a:r>
              <a:rPr lang="en-US" altLang="ko-KR" sz="1800" i="1" baseline="-25000" dirty="0">
                <a:latin typeface="Times New Roman" pitchFamily="18" charset="0"/>
              </a:rPr>
              <a:t>4</a:t>
            </a:r>
            <a:r>
              <a:rPr lang="en-US" altLang="ko-KR" sz="1800" dirty="0"/>
              <a:t>) + </a:t>
            </a:r>
            <a:r>
              <a:rPr lang="en-US" altLang="ko-KR" sz="1800" i="1" dirty="0">
                <a:latin typeface="Times New Roman" pitchFamily="18" charset="0"/>
              </a:rPr>
              <a:t>x</a:t>
            </a:r>
            <a:r>
              <a:rPr lang="en-US" altLang="ko-KR" sz="1800" i="1" baseline="-25000" dirty="0">
                <a:latin typeface="Times New Roman" pitchFamily="18" charset="0"/>
              </a:rPr>
              <a:t>5</a:t>
            </a:r>
            <a:r>
              <a:rPr lang="en-US" altLang="ko-KR" sz="1800" dirty="0"/>
              <a:t>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18CD29-CFB4-46D5-B08D-35860BE0C42E}" type="slidenum">
              <a:rPr lang="ko-KR" altLang="en-US"/>
              <a:pPr/>
              <a:t>12</a:t>
            </a:fld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645399"/>
              </p:ext>
            </p:extLst>
          </p:nvPr>
        </p:nvGraphicFramePr>
        <p:xfrm>
          <a:off x="1187624" y="3083112"/>
          <a:ext cx="640871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1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17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01111011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11001101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11110001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01110000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00010100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30323"/>
              </p:ext>
            </p:extLst>
          </p:nvPr>
        </p:nvGraphicFramePr>
        <p:xfrm>
          <a:off x="1259632" y="4745016"/>
          <a:ext cx="640871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1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17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01111011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11001101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11110001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01110000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00010100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 flipH="1">
            <a:off x="2612926" y="4794164"/>
            <a:ext cx="101309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10110011</a:t>
            </a:r>
          </a:p>
        </p:txBody>
      </p:sp>
      <p:sp>
        <p:nvSpPr>
          <p:cNvPr id="8" name="직사각형 7"/>
          <p:cNvSpPr/>
          <p:nvPr/>
        </p:nvSpPr>
        <p:spPr>
          <a:xfrm flipH="1">
            <a:off x="5205214" y="4790696"/>
            <a:ext cx="101309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00001110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6517" y="512237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(123) 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3913" y="512237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(179) 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75615" y="512237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(14) 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02836" y="512237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(241) 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49353" y="5122379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(20) = 557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4" grpId="0"/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Digit Analysis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All the IDs are known in advance as a static file</a:t>
            </a:r>
          </a:p>
          <a:p>
            <a:r>
              <a:rPr lang="en-US" altLang="ko-KR" sz="2000" dirty="0"/>
              <a:t>Method </a:t>
            </a:r>
          </a:p>
          <a:p>
            <a:pPr lvl="1"/>
            <a:r>
              <a:rPr lang="en-US" altLang="ko-KR" dirty="0"/>
              <a:t>Transform the ID into numbers using some radix, </a:t>
            </a:r>
            <a:r>
              <a:rPr lang="en-US" altLang="ko-KR" i="1" dirty="0">
                <a:latin typeface="Times New Roman" pitchFamily="18" charset="0"/>
              </a:rPr>
              <a:t>r</a:t>
            </a:r>
          </a:p>
          <a:p>
            <a:pPr lvl="1"/>
            <a:r>
              <a:rPr lang="en-US" altLang="ko-KR" dirty="0"/>
              <a:t>Examine the digits and delete ones that have the most skewed distributions</a:t>
            </a:r>
          </a:p>
          <a:p>
            <a:pPr lvl="1"/>
            <a:r>
              <a:rPr lang="en-US" altLang="ko-KR" dirty="0"/>
              <a:t>Hash with remaining digits</a:t>
            </a:r>
          </a:p>
          <a:p>
            <a:pPr lvl="1"/>
            <a:r>
              <a:rPr lang="en-US" altLang="ko-KR" dirty="0"/>
              <a:t>The digits must not have abnormally high peaks or valleys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4E3539-D4C8-43FE-A121-90BA1E23E52E}" type="slidenum">
              <a:rPr lang="ko-KR" altLang="en-US"/>
              <a:pPr/>
              <a:t>13</a:t>
            </a:fld>
            <a:endParaRPr lang="en-US" altLang="ko-K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Keys to Integers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AE455F-EBA4-4B68-92C3-D5EB0C3217BD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611560" y="980728"/>
            <a:ext cx="806489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stringToInt1(char *key)</a:t>
            </a:r>
          </a:p>
          <a:p>
            <a:pPr algn="l"/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/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number = 0;</a:t>
            </a:r>
          </a:p>
          <a:p>
            <a:pPr algn="l"/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      while (*key)</a:t>
            </a:r>
          </a:p>
          <a:p>
            <a:pPr algn="l"/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           number += key++;</a:t>
            </a:r>
          </a:p>
          <a:p>
            <a:pPr algn="l"/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      return number;</a:t>
            </a:r>
          </a:p>
          <a:p>
            <a:pPr algn="l"/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1794" y="3284984"/>
            <a:ext cx="809466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stringToInt2(char *key)</a:t>
            </a:r>
          </a:p>
          <a:p>
            <a:pPr algn="l"/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/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number = 0;</a:t>
            </a:r>
          </a:p>
          <a:p>
            <a:pPr algn="l"/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     while (*key)</a:t>
            </a:r>
          </a:p>
          <a:p>
            <a:pPr algn="l"/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algn="l"/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            number += *key++;</a:t>
            </a:r>
          </a:p>
          <a:p>
            <a:pPr algn="l"/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            if(*key) number += ((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) *key++) &lt;&lt; 8;</a:t>
            </a:r>
          </a:p>
          <a:p>
            <a:pPr algn="l"/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algn="l"/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     return number;</a:t>
            </a:r>
          </a:p>
          <a:p>
            <a:pPr algn="l"/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82486" y="105273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p.400-401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2090" y="1565176"/>
            <a:ext cx="3926766" cy="1477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nsolas" pitchFamily="49" charset="0"/>
                <a:cs typeface="Consolas" pitchFamily="49" charset="0"/>
              </a:rPr>
              <a:t>E.g. “AZF”</a:t>
            </a:r>
          </a:p>
          <a:p>
            <a:pPr algn="l"/>
            <a:r>
              <a:rPr lang="en-US" dirty="0">
                <a:latin typeface="Consolas" pitchFamily="49" charset="0"/>
                <a:cs typeface="Consolas" pitchFamily="49" charset="0"/>
              </a:rPr>
              <a:t>A = 65</a:t>
            </a:r>
          </a:p>
          <a:p>
            <a:pPr algn="l"/>
            <a:r>
              <a:rPr lang="en-US" dirty="0">
                <a:latin typeface="Consolas" pitchFamily="49" charset="0"/>
                <a:cs typeface="Consolas" pitchFamily="49" charset="0"/>
              </a:rPr>
              <a:t>Z = 90</a:t>
            </a:r>
          </a:p>
          <a:p>
            <a:pPr algn="l"/>
            <a:r>
              <a:rPr lang="en-US" dirty="0">
                <a:latin typeface="Consolas" pitchFamily="49" charset="0"/>
                <a:cs typeface="Consolas" pitchFamily="49" charset="0"/>
              </a:rPr>
              <a:t>F = 70</a:t>
            </a:r>
          </a:p>
          <a:p>
            <a:pPr algn="l"/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stringToInt1(“AZF”) = 225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82666" y="3717032"/>
            <a:ext cx="3956532" cy="12028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E.g. “AZF”</a:t>
            </a:r>
          </a:p>
          <a:p>
            <a:pPr algn="l">
              <a:lnSpc>
                <a:spcPct val="8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A = 65</a:t>
            </a:r>
          </a:p>
          <a:p>
            <a:pPr algn="l">
              <a:lnSpc>
                <a:spcPct val="8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Z = 90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90*256 = 23040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ct val="8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F = 70</a:t>
            </a:r>
          </a:p>
          <a:p>
            <a:pPr algn="l">
              <a:lnSpc>
                <a:spcPct val="8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stringToInt2(“AZF”) = 23175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30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Handling – Example Scenario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AE455F-EBA4-4B68-92C3-D5EB0C3217BD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6" name="원통 5"/>
          <p:cNvSpPr/>
          <p:nvPr/>
        </p:nvSpPr>
        <p:spPr bwMode="auto">
          <a:xfrm>
            <a:off x="5744488" y="1066267"/>
            <a:ext cx="3168352" cy="5400000"/>
          </a:xfrm>
          <a:prstGeom prst="can">
            <a:avLst>
              <a:gd name="adj" fmla="val 6953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907534"/>
              </p:ext>
            </p:extLst>
          </p:nvPr>
        </p:nvGraphicFramePr>
        <p:xfrm>
          <a:off x="3324787" y="1257675"/>
          <a:ext cx="2257436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dirty="0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‘</a:t>
                      </a:r>
                      <a:r>
                        <a:rPr lang="ko-KR" altLang="en-US" sz="1600" dirty="0" err="1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ㄱ</a:t>
                      </a:r>
                      <a:r>
                        <a:rPr lang="en-US" altLang="ko-KR" sz="1600" dirty="0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’</a:t>
                      </a:r>
                      <a:endParaRPr lang="en-US" sz="1600" dirty="0">
                        <a:latin typeface="+mj-lt"/>
                        <a:ea typeface="가는안상수체" pitchFamily="2" charset="-127"/>
                        <a:cs typeface="Consolas" pitchFamily="49" charset="0"/>
                      </a:endParaRPr>
                    </a:p>
                  </a:txBody>
                  <a:tcPr marR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dirty="0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‘</a:t>
                      </a:r>
                      <a:r>
                        <a:rPr lang="ko-KR" altLang="en-US" sz="1600" dirty="0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ㄴ</a:t>
                      </a:r>
                      <a:r>
                        <a:rPr lang="en-US" altLang="ko-KR" sz="1600" dirty="0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’</a:t>
                      </a:r>
                      <a:endParaRPr lang="en-US" sz="1600" dirty="0">
                        <a:latin typeface="+mj-lt"/>
                        <a:ea typeface="가는안상수체" pitchFamily="2" charset="-127"/>
                        <a:cs typeface="Consolas" pitchFamily="49" charset="0"/>
                      </a:endParaRPr>
                    </a:p>
                  </a:txBody>
                  <a:tcPr marR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dirty="0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‘</a:t>
                      </a:r>
                      <a:r>
                        <a:rPr lang="ko-KR" altLang="en-US" sz="1600" dirty="0" err="1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ㄷ</a:t>
                      </a:r>
                      <a:r>
                        <a:rPr lang="en-US" altLang="ko-KR" sz="1600" dirty="0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’</a:t>
                      </a:r>
                      <a:endParaRPr lang="en-US" sz="1600" dirty="0">
                        <a:latin typeface="+mj-lt"/>
                        <a:ea typeface="가는안상수체" pitchFamily="2" charset="-127"/>
                        <a:cs typeface="Consolas" pitchFamily="49" charset="0"/>
                      </a:endParaRPr>
                    </a:p>
                  </a:txBody>
                  <a:tcPr marR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dirty="0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‘</a:t>
                      </a:r>
                      <a:r>
                        <a:rPr lang="ko-KR" altLang="en-US" sz="1600" dirty="0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ㄹ</a:t>
                      </a:r>
                      <a:r>
                        <a:rPr lang="en-US" altLang="ko-KR" sz="1600" dirty="0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’</a:t>
                      </a:r>
                      <a:endParaRPr lang="en-US" sz="1600" dirty="0">
                        <a:latin typeface="+mj-lt"/>
                        <a:ea typeface="가는안상수체" pitchFamily="2" charset="-127"/>
                        <a:cs typeface="Consolas" pitchFamily="49" charset="0"/>
                      </a:endParaRPr>
                    </a:p>
                  </a:txBody>
                  <a:tcPr marR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dirty="0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‘</a:t>
                      </a:r>
                      <a:r>
                        <a:rPr lang="ko-KR" altLang="en-US" sz="1600" dirty="0" err="1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ㅁ</a:t>
                      </a:r>
                      <a:r>
                        <a:rPr lang="en-US" altLang="ko-KR" sz="1600" dirty="0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’</a:t>
                      </a:r>
                      <a:endParaRPr lang="en-US" sz="1600" dirty="0">
                        <a:latin typeface="+mj-lt"/>
                        <a:ea typeface="가는안상수체" pitchFamily="2" charset="-127"/>
                        <a:cs typeface="Consolas" pitchFamily="49" charset="0"/>
                      </a:endParaRPr>
                    </a:p>
                  </a:txBody>
                  <a:tcPr marR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dirty="0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‘</a:t>
                      </a:r>
                      <a:r>
                        <a:rPr lang="ko-KR" altLang="en-US" sz="1600" dirty="0" err="1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ㅂ</a:t>
                      </a:r>
                      <a:r>
                        <a:rPr lang="en-US" altLang="ko-KR" sz="1600" dirty="0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’</a:t>
                      </a:r>
                      <a:endParaRPr lang="en-US" sz="1600" dirty="0">
                        <a:latin typeface="+mj-lt"/>
                        <a:ea typeface="가는안상수체" pitchFamily="2" charset="-127"/>
                        <a:cs typeface="Consolas" pitchFamily="49" charset="0"/>
                      </a:endParaRPr>
                    </a:p>
                  </a:txBody>
                  <a:tcPr marR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dirty="0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‘</a:t>
                      </a:r>
                      <a:r>
                        <a:rPr lang="ko-KR" altLang="en-US" sz="1600" dirty="0" err="1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ㅅ</a:t>
                      </a:r>
                      <a:r>
                        <a:rPr lang="en-US" altLang="ko-KR" sz="1600" dirty="0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’</a:t>
                      </a:r>
                      <a:endParaRPr lang="en-US" sz="1600" dirty="0">
                        <a:latin typeface="+mj-lt"/>
                        <a:ea typeface="가는안상수체" pitchFamily="2" charset="-127"/>
                        <a:cs typeface="Consolas" pitchFamily="49" charset="0"/>
                      </a:endParaRPr>
                    </a:p>
                  </a:txBody>
                  <a:tcPr marR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[6]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dirty="0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‘</a:t>
                      </a:r>
                      <a:r>
                        <a:rPr lang="ko-KR" altLang="en-US" sz="1600" dirty="0" err="1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ㅇ</a:t>
                      </a:r>
                      <a:r>
                        <a:rPr lang="en-US" altLang="ko-KR" sz="1600" dirty="0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’</a:t>
                      </a:r>
                      <a:endParaRPr lang="en-US" sz="1600" dirty="0">
                        <a:latin typeface="+mj-lt"/>
                        <a:ea typeface="가는안상수체" pitchFamily="2" charset="-127"/>
                        <a:cs typeface="Consolas" pitchFamily="49" charset="0"/>
                      </a:endParaRPr>
                    </a:p>
                  </a:txBody>
                  <a:tcPr marR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[7]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dirty="0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‘</a:t>
                      </a:r>
                      <a:r>
                        <a:rPr lang="ko-KR" altLang="en-US" sz="1600" dirty="0" err="1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ㅈ</a:t>
                      </a:r>
                      <a:r>
                        <a:rPr lang="en-US" altLang="ko-KR" sz="1600" dirty="0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’</a:t>
                      </a:r>
                      <a:endParaRPr lang="en-US" sz="1600" dirty="0">
                        <a:latin typeface="+mj-lt"/>
                        <a:ea typeface="가는안상수체" pitchFamily="2" charset="-127"/>
                        <a:cs typeface="Consolas" pitchFamily="49" charset="0"/>
                      </a:endParaRPr>
                    </a:p>
                  </a:txBody>
                  <a:tcPr marR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[8]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dirty="0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‘</a:t>
                      </a:r>
                      <a:r>
                        <a:rPr lang="ko-KR" altLang="en-US" sz="1600" dirty="0" err="1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ㅊ</a:t>
                      </a:r>
                      <a:r>
                        <a:rPr lang="en-US" altLang="ko-KR" sz="1600" dirty="0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’</a:t>
                      </a:r>
                      <a:endParaRPr lang="en-US" sz="1600" dirty="0">
                        <a:latin typeface="+mj-lt"/>
                        <a:ea typeface="가는안상수체" pitchFamily="2" charset="-127"/>
                        <a:cs typeface="Consolas" pitchFamily="49" charset="0"/>
                      </a:endParaRPr>
                    </a:p>
                  </a:txBody>
                  <a:tcPr marR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[9]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dirty="0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‘</a:t>
                      </a:r>
                      <a:r>
                        <a:rPr lang="ko-KR" altLang="en-US" sz="1600" dirty="0" err="1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ㅋ</a:t>
                      </a:r>
                      <a:r>
                        <a:rPr lang="en-US" altLang="ko-KR" sz="1600" dirty="0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’</a:t>
                      </a:r>
                      <a:endParaRPr lang="en-US" sz="1600" dirty="0">
                        <a:latin typeface="+mj-lt"/>
                        <a:ea typeface="가는안상수체" pitchFamily="2" charset="-127"/>
                        <a:cs typeface="Consolas" pitchFamily="49" charset="0"/>
                      </a:endParaRPr>
                    </a:p>
                  </a:txBody>
                  <a:tcPr marR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[10]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dirty="0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‘</a:t>
                      </a:r>
                      <a:r>
                        <a:rPr lang="ko-KR" altLang="en-US" sz="1600" dirty="0" err="1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ㅌ</a:t>
                      </a:r>
                      <a:r>
                        <a:rPr lang="en-US" altLang="ko-KR" sz="1600" dirty="0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’</a:t>
                      </a:r>
                      <a:endParaRPr lang="en-US" sz="1600" dirty="0">
                        <a:latin typeface="+mj-lt"/>
                        <a:ea typeface="가는안상수체" pitchFamily="2" charset="-127"/>
                        <a:cs typeface="Consolas" pitchFamily="49" charset="0"/>
                      </a:endParaRPr>
                    </a:p>
                  </a:txBody>
                  <a:tcPr marR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[11]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dirty="0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‘</a:t>
                      </a:r>
                      <a:r>
                        <a:rPr lang="ko-KR" altLang="en-US" sz="1600" dirty="0" err="1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ㅍ</a:t>
                      </a:r>
                      <a:r>
                        <a:rPr lang="en-US" altLang="ko-KR" sz="1600" dirty="0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’</a:t>
                      </a:r>
                      <a:endParaRPr lang="en-US" sz="1600" dirty="0">
                        <a:latin typeface="+mj-lt"/>
                        <a:ea typeface="가는안상수체" pitchFamily="2" charset="-127"/>
                        <a:cs typeface="Consolas" pitchFamily="49" charset="0"/>
                      </a:endParaRPr>
                    </a:p>
                  </a:txBody>
                  <a:tcPr marR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[12]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dirty="0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‘</a:t>
                      </a:r>
                      <a:r>
                        <a:rPr lang="ko-KR" altLang="en-US" sz="1600" dirty="0" err="1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ㅎ</a:t>
                      </a:r>
                      <a:r>
                        <a:rPr lang="en-US" altLang="ko-KR" sz="1600" dirty="0">
                          <a:latin typeface="+mj-lt"/>
                          <a:ea typeface="가는안상수체" pitchFamily="2" charset="-127"/>
                          <a:cs typeface="Consolas" pitchFamily="49" charset="0"/>
                        </a:rPr>
                        <a:t>’</a:t>
                      </a:r>
                      <a:endParaRPr lang="en-US" sz="1600" dirty="0">
                        <a:latin typeface="+mj-lt"/>
                        <a:ea typeface="가는안상수체" pitchFamily="2" charset="-127"/>
                        <a:cs typeface="Consolas" pitchFamily="49" charset="0"/>
                      </a:endParaRPr>
                    </a:p>
                  </a:txBody>
                  <a:tcPr marR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[13]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21442" y="92225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Hash table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645446"/>
              </p:ext>
            </p:extLst>
          </p:nvPr>
        </p:nvGraphicFramePr>
        <p:xfrm>
          <a:off x="5888504" y="2218395"/>
          <a:ext cx="273630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76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이나영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9150"/>
              </p:ext>
            </p:extLst>
          </p:nvPr>
        </p:nvGraphicFramePr>
        <p:xfrm>
          <a:off x="5888504" y="5674779"/>
          <a:ext cx="273630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지상렬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707083"/>
              </p:ext>
            </p:extLst>
          </p:nvPr>
        </p:nvGraphicFramePr>
        <p:xfrm>
          <a:off x="5888504" y="3796851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장근석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미디어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544499"/>
              </p:ext>
            </p:extLst>
          </p:nvPr>
        </p:nvGraphicFramePr>
        <p:xfrm>
          <a:off x="5888504" y="1570323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김수현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미디어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147400"/>
              </p:ext>
            </p:extLst>
          </p:nvPr>
        </p:nvGraphicFramePr>
        <p:xfrm>
          <a:off x="5888504" y="3082491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조인성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889337"/>
              </p:ext>
            </p:extLst>
          </p:nvPr>
        </p:nvGraphicFramePr>
        <p:xfrm>
          <a:off x="5888504" y="4516931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조현재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626711"/>
              </p:ext>
            </p:extLst>
          </p:nvPr>
        </p:nvGraphicFramePr>
        <p:xfrm>
          <a:off x="5888504" y="4966129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지현우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전자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27584" y="213285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이나영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19491" y="213285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7</a:t>
            </a:r>
            <a:endParaRPr lang="en-US" dirty="0"/>
          </a:p>
        </p:txBody>
      </p:sp>
      <p:cxnSp>
        <p:nvCxnSpPr>
          <p:cNvPr id="18" name="직선 화살표 연결선 17"/>
          <p:cNvCxnSpPr>
            <a:endCxn id="9" idx="1"/>
          </p:cNvCxnSpPr>
          <p:nvPr/>
        </p:nvCxnSpPr>
        <p:spPr bwMode="auto">
          <a:xfrm flipV="1">
            <a:off x="4643773" y="2401275"/>
            <a:ext cx="1244731" cy="1666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827584" y="2568647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김수</a:t>
            </a:r>
            <a:r>
              <a:rPr lang="ko-KR" altLang="en-US" dirty="0">
                <a:latin typeface="Times New Roman" pitchFamily="18" charset="0"/>
                <a:cs typeface="Times New Roman" pitchFamily="18" charset="0"/>
              </a:rPr>
              <a:t>현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19491" y="256490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dirty="0"/>
          </a:p>
        </p:txBody>
      </p:sp>
      <p:cxnSp>
        <p:nvCxnSpPr>
          <p:cNvPr id="21" name="직선 화살표 연결선 20"/>
          <p:cNvCxnSpPr>
            <a:endCxn id="12" idx="1"/>
          </p:cNvCxnSpPr>
          <p:nvPr/>
        </p:nvCxnSpPr>
        <p:spPr bwMode="auto">
          <a:xfrm>
            <a:off x="4643773" y="1445739"/>
            <a:ext cx="1244731" cy="3074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6280844" y="100355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Data storage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7584" y="3023555"/>
            <a:ext cx="113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조인성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19491" y="302355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8</a:t>
            </a:r>
            <a:endParaRPr lang="en-US" dirty="0"/>
          </a:p>
        </p:txBody>
      </p:sp>
      <p:cxnSp>
        <p:nvCxnSpPr>
          <p:cNvPr id="25" name="직선 화살표 연결선 24"/>
          <p:cNvCxnSpPr>
            <a:endCxn id="13" idx="1"/>
          </p:cNvCxnSpPr>
          <p:nvPr/>
        </p:nvCxnSpPr>
        <p:spPr bwMode="auto">
          <a:xfrm flipV="1">
            <a:off x="4643773" y="3265371"/>
            <a:ext cx="1244731" cy="10819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827584" y="3514864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장근석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19491" y="351486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8</a:t>
            </a:r>
            <a:endParaRPr lang="en-US" dirty="0"/>
          </a:p>
        </p:txBody>
      </p:sp>
      <p:cxnSp>
        <p:nvCxnSpPr>
          <p:cNvPr id="28" name="직선 화살표 연결선 27"/>
          <p:cNvCxnSpPr>
            <a:endCxn id="11" idx="1"/>
          </p:cNvCxnSpPr>
          <p:nvPr/>
        </p:nvCxnSpPr>
        <p:spPr bwMode="auto">
          <a:xfrm flipV="1">
            <a:off x="5266138" y="3979731"/>
            <a:ext cx="622366" cy="3675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827584" y="3968006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조현재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19491" y="397237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ko-K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7584" y="4455076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지현우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19491" y="447643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ko-K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7584" y="4918586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지상렬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19491" y="492050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ko-K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7077" y="1003551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Hash function </a:t>
            </a:r>
          </a:p>
          <a:p>
            <a:pPr algn="l"/>
            <a:r>
              <a:rPr lang="en-US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: </a:t>
            </a:r>
            <a:r>
              <a:rPr lang="en-US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의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첫글자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 자음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–’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ㄱ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’</a:t>
            </a:r>
            <a:endParaRPr lang="en-US" dirty="0">
              <a:latin typeface="맑은 고딕" pitchFamily="50" charset="-127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7077" y="164988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b=14, s=2</a:t>
            </a:r>
          </a:p>
        </p:txBody>
      </p:sp>
    </p:spTree>
    <p:extLst>
      <p:ext uri="{BB962C8B-B14F-4D97-AF65-F5344CB8AC3E}">
        <p14:creationId xmlns:p14="http://schemas.microsoft.com/office/powerpoint/2010/main" val="29676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  <p:bldP spid="23" grpId="0"/>
      <p:bldP spid="24" grpId="0"/>
      <p:bldP spid="26" grpId="0"/>
      <p:bldP spid="27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Overflow Handling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 addressing</a:t>
            </a:r>
          </a:p>
          <a:p>
            <a:pPr lvl="1">
              <a:buFontTx/>
              <a:buAutoNum type="circleNumDbPlain"/>
            </a:pPr>
            <a:r>
              <a:rPr lang="en-US" altLang="ko-KR" dirty="0"/>
              <a:t>Linear probing</a:t>
            </a:r>
          </a:p>
          <a:p>
            <a:pPr lvl="1">
              <a:buFontTx/>
              <a:buAutoNum type="circleNumDbPlain"/>
            </a:pPr>
            <a:r>
              <a:rPr lang="en-US" altLang="ko-KR" dirty="0"/>
              <a:t>Random probing </a:t>
            </a:r>
          </a:p>
          <a:p>
            <a:pPr lvl="1">
              <a:buFontTx/>
              <a:buAutoNum type="circleNumDbPlain"/>
            </a:pPr>
            <a:r>
              <a:rPr lang="en-US" altLang="ko-KR" dirty="0"/>
              <a:t>Quadratic probing</a:t>
            </a:r>
          </a:p>
          <a:p>
            <a:pPr lvl="1">
              <a:buFontTx/>
              <a:buAutoNum type="circleNumDbPlain"/>
            </a:pPr>
            <a:r>
              <a:rPr lang="en-US" altLang="ko-KR" dirty="0"/>
              <a:t>Rehashing</a:t>
            </a:r>
          </a:p>
          <a:p>
            <a:pPr lvl="1">
              <a:buFontTx/>
              <a:buAutoNum type="circleNumDbPlain"/>
            </a:pPr>
            <a:endParaRPr lang="en-US" altLang="ko-KR" dirty="0"/>
          </a:p>
          <a:p>
            <a:r>
              <a:rPr lang="en-US" altLang="ko-KR" dirty="0"/>
              <a:t>Chaining</a:t>
            </a:r>
          </a:p>
          <a:p>
            <a:pPr lvl="1">
              <a:buFontTx/>
              <a:buNone/>
            </a:pPr>
            <a:r>
              <a:rPr lang="en-US" altLang="ko-KR" dirty="0"/>
              <a:t>Maintain a linked list of synonyms for each bucket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CD3C2E-C4CA-4D66-B2FC-4B75F73D89FD}" type="slidenum">
              <a:rPr lang="ko-KR" altLang="en-US"/>
              <a:pPr/>
              <a:t>16</a:t>
            </a:fld>
            <a:endParaRPr lang="en-US" altLang="ko-K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Linear Open Addressing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09650"/>
            <a:ext cx="8139113" cy="5011738"/>
          </a:xfrm>
        </p:spPr>
        <p:txBody>
          <a:bodyPr/>
          <a:lstStyle/>
          <a:p>
            <a:r>
              <a:rPr lang="en-US" altLang="ko-KR" sz="2400" dirty="0"/>
              <a:t>Idea</a:t>
            </a:r>
          </a:p>
          <a:p>
            <a:pPr lvl="1">
              <a:buFontTx/>
              <a:buNone/>
            </a:pPr>
            <a:r>
              <a:rPr lang="en-US" altLang="ko-KR" sz="2000" dirty="0"/>
              <a:t>Find the closest unfilled bucket when overflow occur</a:t>
            </a:r>
          </a:p>
          <a:p>
            <a:r>
              <a:rPr lang="en-US" altLang="ko-KR" sz="2400" dirty="0"/>
              <a:t>Pseudo code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hIndex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hashFunction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insertKey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found = false;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while(HT[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hIndex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] !=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emptyKey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&amp;&amp; !found){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if(HT[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hIndex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].key == key)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found = true;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else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hIndex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= 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hIndex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+ 1) %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HTSize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if(found)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(“Duplicate items are not allowed.”);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else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HT[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hIndex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newItem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lvl="1">
              <a:buFontTx/>
              <a:buNone/>
            </a:pPr>
            <a:endParaRPr lang="en-US" altLang="ko-KR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1E0918-0D3A-4E98-A0FB-33D67260CE8D}" type="slidenum">
              <a:rPr lang="ko-KR" altLang="en-US"/>
              <a:pPr/>
              <a:t>17</a:t>
            </a:fld>
            <a:endParaRPr lang="en-US" altLang="ko-K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Linear Probing (1)</a:t>
            </a:r>
          </a:p>
        </p:txBody>
      </p:sp>
      <p:graphicFrame>
        <p:nvGraphicFramePr>
          <p:cNvPr id="79934" name="Group 6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438044"/>
              </p:ext>
            </p:extLst>
          </p:nvPr>
        </p:nvGraphicFramePr>
        <p:xfrm>
          <a:off x="468313" y="727075"/>
          <a:ext cx="8167689" cy="2205036"/>
        </p:xfrm>
        <a:graphic>
          <a:graphicData uri="http://schemas.openxmlformats.org/drawingml/2006/table">
            <a:tbl>
              <a:tblPr/>
              <a:tblGrid>
                <a:gridCol w="1397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8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Arial" charset="0"/>
                        </a:rPr>
                        <a:t>id</a:t>
                      </a:r>
                    </a:p>
                  </a:txBody>
                  <a:tcPr marL="101654" marR="101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Arial" charset="0"/>
                        </a:rPr>
                        <a:t>Additive Transformation</a:t>
                      </a:r>
                    </a:p>
                  </a:txBody>
                  <a:tcPr marL="101654" marR="101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Arial" charset="0"/>
                        </a:rPr>
                        <a:t>x</a:t>
                      </a:r>
                    </a:p>
                  </a:txBody>
                  <a:tcPr marL="101654" marR="101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Arial" charset="0"/>
                        </a:rPr>
                        <a:t>hash</a:t>
                      </a:r>
                    </a:p>
                  </a:txBody>
                  <a:tcPr marL="101654" marR="101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9276"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Arial" charset="0"/>
                        </a:rPr>
                        <a:t>for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바탕체" pitchFamily="17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Arial" charset="0"/>
                        </a:rPr>
                        <a:t>do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while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if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else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function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</a:endParaRPr>
                    </a:p>
                  </a:txBody>
                  <a:tcPr marL="101654" marR="101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Arial" charset="0"/>
                        </a:rPr>
                        <a:t>102+111+114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바탕체" pitchFamily="17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Arial" charset="0"/>
                        </a:rPr>
                        <a:t>100+111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119+104+105+108+101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105+102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101+108+115+101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102+117+110+99+116+105+111+110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</a:endParaRPr>
                    </a:p>
                  </a:txBody>
                  <a:tcPr marL="101654" marR="101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Arial" charset="0"/>
                        </a:rPr>
                        <a:t>327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바탕체" pitchFamily="17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Arial" charset="0"/>
                        </a:rPr>
                        <a:t>211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537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207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425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870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</a:endParaRPr>
                    </a:p>
                  </a:txBody>
                  <a:tcPr marL="101654" marR="101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Arial" charset="0"/>
                        </a:rPr>
                        <a:t>2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바탕체" pitchFamily="17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Arial" charset="0"/>
                        </a:rPr>
                        <a:t>3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4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12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9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12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</a:endParaRPr>
                    </a:p>
                  </a:txBody>
                  <a:tcPr marL="101654" marR="101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AA03B-C8F3-4686-8D51-E482A6E6FBFA}" type="slidenum">
              <a:rPr lang="ko-KR" altLang="en-US"/>
              <a:pPr/>
              <a:t>18</a:t>
            </a:fld>
            <a:endParaRPr lang="en-US" altLang="ko-KR"/>
          </a:p>
        </p:txBody>
      </p:sp>
      <p:sp>
        <p:nvSpPr>
          <p:cNvPr id="79935" name="Rectangle 63"/>
          <p:cNvSpPr>
            <a:spLocks noChangeArrowheads="1"/>
          </p:cNvSpPr>
          <p:nvPr/>
        </p:nvSpPr>
        <p:spPr bwMode="auto">
          <a:xfrm>
            <a:off x="3714744" y="3571876"/>
            <a:ext cx="4572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[0] function   [7]</a:t>
            </a:r>
          </a:p>
          <a:p>
            <a:pPr algn="l"/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[1]	         [8]</a:t>
            </a:r>
          </a:p>
          <a:p>
            <a:pPr algn="l"/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[2] for	   [9] else</a:t>
            </a:r>
          </a:p>
          <a:p>
            <a:pPr algn="l"/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[3] do	   [10]</a:t>
            </a:r>
          </a:p>
          <a:p>
            <a:pPr algn="l"/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[4] while	   [11]</a:t>
            </a:r>
          </a:p>
          <a:p>
            <a:pPr algn="l"/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[5]	         [12] if</a:t>
            </a:r>
          </a:p>
          <a:p>
            <a:pPr algn="l"/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[6]</a:t>
            </a:r>
          </a:p>
        </p:txBody>
      </p:sp>
      <p:sp>
        <p:nvSpPr>
          <p:cNvPr id="79936" name="Text Box 64"/>
          <p:cNvSpPr txBox="1">
            <a:spLocks noChangeArrowheads="1"/>
          </p:cNvSpPr>
          <p:nvPr/>
        </p:nvSpPr>
        <p:spPr bwMode="auto">
          <a:xfrm>
            <a:off x="428596" y="3357562"/>
            <a:ext cx="32880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Hash table (b=13, s=1)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87862" y="34290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 mod 13</a:t>
            </a:r>
          </a:p>
        </p:txBody>
      </p:sp>
      <p:sp>
        <p:nvSpPr>
          <p:cNvPr id="3" name="위쪽 화살표 2"/>
          <p:cNvSpPr/>
          <p:nvPr/>
        </p:nvSpPr>
        <p:spPr bwMode="auto">
          <a:xfrm>
            <a:off x="8142728" y="3198437"/>
            <a:ext cx="288032" cy="318250"/>
          </a:xfrm>
          <a:prstGeom prst="upArrow">
            <a:avLst>
              <a:gd name="adj1" fmla="val 18254"/>
              <a:gd name="adj2" fmla="val 50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Linear Probing (2)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AE455F-EBA4-4B68-92C3-D5EB0C3217BD}" type="slidenum">
              <a:rPr lang="ko-KR" altLang="en-US" smtClean="0"/>
              <a:pPr/>
              <a:t>19</a:t>
            </a:fld>
            <a:endParaRPr lang="en-US" altLang="ko-KR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64492" y="1000125"/>
            <a:ext cx="5171604" cy="218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1000" indent="-381000" algn="l" rtl="0" eaLnBrk="1" fontAlgn="base" latinLnBrk="1" hangingPunct="1">
              <a:spcBef>
                <a:spcPct val="20000"/>
              </a:spcBef>
              <a:spcAft>
                <a:spcPct val="0"/>
              </a:spcAft>
              <a:buAutoNum type="arabicPeriod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AutoNum type="arabicParenR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1" fontAlgn="base" latinLnBrk="1" hangingPunct="1">
              <a:spcBef>
                <a:spcPct val="20000"/>
              </a:spcBef>
              <a:spcAft>
                <a:spcPct val="0"/>
              </a:spcAft>
              <a:buAutoNum type="circleNumDbPlai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38300" indent="-2667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95500" indent="-2667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52700" indent="-2667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3009900" indent="-2667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67100" indent="-2667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924300" indent="-2667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en-US" altLang="ko-KR" dirty="0">
                <a:latin typeface="Consolas" pitchFamily="49" charset="0"/>
              </a:rPr>
              <a:t>Hash function </a:t>
            </a:r>
          </a:p>
          <a:p>
            <a:pPr>
              <a:buFontTx/>
              <a:buNone/>
            </a:pPr>
            <a:r>
              <a:rPr lang="en-US" altLang="ko-KR" dirty="0">
                <a:latin typeface="Consolas" pitchFamily="49" charset="0"/>
              </a:rPr>
              <a:t>  </a:t>
            </a:r>
            <a:r>
              <a:rPr lang="en-US" altLang="ko-KR" i="1" dirty="0">
                <a:latin typeface="Consolas" pitchFamily="49" charset="0"/>
              </a:rPr>
              <a:t>h</a:t>
            </a:r>
            <a:r>
              <a:rPr lang="en-US" altLang="ko-KR" dirty="0">
                <a:latin typeface="Consolas" pitchFamily="49" charset="0"/>
              </a:rPr>
              <a:t>(</a:t>
            </a:r>
            <a:r>
              <a:rPr lang="en-US" altLang="ko-KR" i="1" dirty="0">
                <a:latin typeface="Consolas" pitchFamily="49" charset="0"/>
              </a:rPr>
              <a:t>x</a:t>
            </a:r>
            <a:r>
              <a:rPr lang="en-US" altLang="ko-KR" dirty="0">
                <a:latin typeface="Consolas" pitchFamily="49" charset="0"/>
              </a:rPr>
              <a:t>): the first character of </a:t>
            </a:r>
            <a:r>
              <a:rPr lang="en-US" altLang="ko-KR" i="1" dirty="0">
                <a:latin typeface="Consolas" pitchFamily="49" charset="0"/>
              </a:rPr>
              <a:t>x</a:t>
            </a:r>
            <a:r>
              <a:rPr lang="en-US" altLang="ko-KR" dirty="0">
                <a:latin typeface="Consolas" pitchFamily="49" charset="0"/>
              </a:rPr>
              <a:t>-’a’</a:t>
            </a:r>
            <a:br>
              <a:rPr lang="en-US" altLang="ko-KR" dirty="0">
                <a:latin typeface="Consolas" pitchFamily="49" charset="0"/>
              </a:rPr>
            </a:br>
            <a:endParaRPr lang="en-US" altLang="ko-KR" dirty="0">
              <a:latin typeface="Consolas" pitchFamily="49" charset="0"/>
            </a:endParaRPr>
          </a:p>
          <a:p>
            <a:pPr>
              <a:buFontTx/>
              <a:buNone/>
            </a:pPr>
            <a:r>
              <a:rPr lang="en-US" altLang="ko-KR" dirty="0">
                <a:latin typeface="Consolas" pitchFamily="49" charset="0"/>
              </a:rPr>
              <a:t>Id: “</a:t>
            </a:r>
            <a:r>
              <a:rPr lang="en-US" altLang="ko-KR" dirty="0" err="1">
                <a:latin typeface="Consolas" pitchFamily="49" charset="0"/>
              </a:rPr>
              <a:t>acos</a:t>
            </a:r>
            <a:r>
              <a:rPr lang="en-US" altLang="ko-KR" dirty="0">
                <a:latin typeface="Consolas" pitchFamily="49" charset="0"/>
              </a:rPr>
              <a:t>”, “</a:t>
            </a:r>
            <a:r>
              <a:rPr lang="en-US" altLang="ko-KR" dirty="0" err="1">
                <a:latin typeface="Consolas" pitchFamily="49" charset="0"/>
              </a:rPr>
              <a:t>atan</a:t>
            </a:r>
            <a:r>
              <a:rPr lang="en-US" altLang="ko-KR" dirty="0">
                <a:latin typeface="Consolas" pitchFamily="49" charset="0"/>
              </a:rPr>
              <a:t>”, “char”, “define”, “</a:t>
            </a:r>
            <a:r>
              <a:rPr lang="en-US" altLang="ko-KR" dirty="0" err="1">
                <a:latin typeface="Consolas" pitchFamily="49" charset="0"/>
              </a:rPr>
              <a:t>exp</a:t>
            </a:r>
            <a:r>
              <a:rPr lang="en-US" altLang="ko-KR" dirty="0">
                <a:latin typeface="Consolas" pitchFamily="49" charset="0"/>
              </a:rPr>
              <a:t>”, “ceil”, “</a:t>
            </a:r>
            <a:r>
              <a:rPr lang="en-US" altLang="ko-KR" dirty="0" err="1">
                <a:latin typeface="Consolas" pitchFamily="49" charset="0"/>
              </a:rPr>
              <a:t>cos</a:t>
            </a:r>
            <a:r>
              <a:rPr lang="en-US" altLang="ko-KR" dirty="0">
                <a:latin typeface="Consolas" pitchFamily="49" charset="0"/>
              </a:rPr>
              <a:t>”, “float”, “</a:t>
            </a:r>
            <a:r>
              <a:rPr lang="en-US" altLang="ko-KR" dirty="0" err="1">
                <a:latin typeface="Consolas" pitchFamily="49" charset="0"/>
              </a:rPr>
              <a:t>atol</a:t>
            </a:r>
            <a:r>
              <a:rPr lang="en-US" altLang="ko-KR" dirty="0">
                <a:latin typeface="Consolas" pitchFamily="49" charset="0"/>
              </a:rPr>
              <a:t>”, “floor”, “</a:t>
            </a:r>
            <a:r>
              <a:rPr lang="en-US" altLang="ko-KR" dirty="0" err="1">
                <a:latin typeface="Consolas" pitchFamily="49" charset="0"/>
              </a:rPr>
              <a:t>ctime</a:t>
            </a:r>
            <a:r>
              <a:rPr lang="en-US" altLang="ko-KR" dirty="0">
                <a:latin typeface="Consolas" pitchFamily="49" charset="0"/>
              </a:rPr>
              <a:t>”</a:t>
            </a:r>
          </a:p>
          <a:p>
            <a:pPr>
              <a:buFontTx/>
              <a:buNone/>
            </a:pPr>
            <a:endParaRPr lang="en-US" altLang="ko-KR" dirty="0">
              <a:latin typeface="Consolas" pitchFamily="49" charset="0"/>
            </a:endParaRPr>
          </a:p>
        </p:txBody>
      </p:sp>
      <p:graphicFrame>
        <p:nvGraphicFramePr>
          <p:cNvPr id="6" name="Group 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457831"/>
              </p:ext>
            </p:extLst>
          </p:nvPr>
        </p:nvGraphicFramePr>
        <p:xfrm>
          <a:off x="5434334" y="1140350"/>
          <a:ext cx="3384550" cy="5159144"/>
        </p:xfrm>
        <a:graphic>
          <a:graphicData uri="http://schemas.openxmlformats.org/drawingml/2006/table">
            <a:tbl>
              <a:tblPr/>
              <a:tblGrid>
                <a:gridCol w="103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0504"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Arial" charset="0"/>
                        </a:rPr>
                        <a:t>bucket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Arial" charset="0"/>
                        </a:rPr>
                        <a:t>buckets searched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8714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바탕체" pitchFamily="17" charset="-127"/>
                          <a:cs typeface="Arial" charset="0"/>
                        </a:rPr>
                        <a:t>  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Arial" charset="0"/>
                        </a:rPr>
                        <a:t>0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바탕체" pitchFamily="17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Arial" charset="0"/>
                        </a:rPr>
                        <a:t> 1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바탕체" pitchFamily="17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Arial" charset="0"/>
                        </a:rPr>
                        <a:t> 2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 3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 4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 5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 6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 7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 8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 9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 10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 11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...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25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바탕체" pitchFamily="17" charset="-127"/>
                          <a:cs typeface="Arial" charset="0"/>
                        </a:rPr>
                        <a:t>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50"/>
          <p:cNvSpPr>
            <a:spLocks noChangeArrowheads="1"/>
          </p:cNvSpPr>
          <p:nvPr/>
        </p:nvSpPr>
        <p:spPr bwMode="auto">
          <a:xfrm>
            <a:off x="6661845" y="1958993"/>
            <a:ext cx="691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itchFamily="49" charset="0"/>
              </a:rPr>
              <a:t>acos</a:t>
            </a:r>
            <a:endParaRPr lang="en-US" altLang="ko-KR" dirty="0">
              <a:latin typeface="Consolas" pitchFamily="49" charset="0"/>
            </a:endParaRPr>
          </a:p>
        </p:txBody>
      </p:sp>
      <p:sp>
        <p:nvSpPr>
          <p:cNvPr id="8" name="Rectangle 51"/>
          <p:cNvSpPr>
            <a:spLocks noChangeArrowheads="1"/>
          </p:cNvSpPr>
          <p:nvPr/>
        </p:nvSpPr>
        <p:spPr bwMode="auto">
          <a:xfrm>
            <a:off x="6661846" y="2281255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</a:rPr>
              <a:t>atan</a:t>
            </a:r>
            <a:endParaRPr lang="ko-KR" alt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Line 52"/>
          <p:cNvSpPr>
            <a:spLocks noChangeShapeType="1"/>
          </p:cNvSpPr>
          <p:nvPr/>
        </p:nvSpPr>
        <p:spPr bwMode="auto">
          <a:xfrm>
            <a:off x="5493072" y="2289193"/>
            <a:ext cx="332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0" name="Line 53"/>
          <p:cNvSpPr>
            <a:spLocks noChangeShapeType="1"/>
          </p:cNvSpPr>
          <p:nvPr/>
        </p:nvSpPr>
        <p:spPr bwMode="auto">
          <a:xfrm>
            <a:off x="5493072" y="2606693"/>
            <a:ext cx="332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1" name="Line 54"/>
          <p:cNvSpPr>
            <a:spLocks noChangeShapeType="1"/>
          </p:cNvSpPr>
          <p:nvPr/>
        </p:nvSpPr>
        <p:spPr bwMode="auto">
          <a:xfrm>
            <a:off x="5493072" y="2894030"/>
            <a:ext cx="332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" name="Line 55"/>
          <p:cNvSpPr>
            <a:spLocks noChangeShapeType="1"/>
          </p:cNvSpPr>
          <p:nvPr/>
        </p:nvSpPr>
        <p:spPr bwMode="auto">
          <a:xfrm>
            <a:off x="5493072" y="3211530"/>
            <a:ext cx="332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3" name="Line 56"/>
          <p:cNvSpPr>
            <a:spLocks noChangeShapeType="1"/>
          </p:cNvSpPr>
          <p:nvPr/>
        </p:nvSpPr>
        <p:spPr bwMode="auto">
          <a:xfrm>
            <a:off x="5493072" y="3543318"/>
            <a:ext cx="332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4" name="Line 57"/>
          <p:cNvSpPr>
            <a:spLocks noChangeShapeType="1"/>
          </p:cNvSpPr>
          <p:nvPr/>
        </p:nvSpPr>
        <p:spPr bwMode="auto">
          <a:xfrm>
            <a:off x="5493072" y="3830655"/>
            <a:ext cx="332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" name="Line 58"/>
          <p:cNvSpPr>
            <a:spLocks noChangeShapeType="1"/>
          </p:cNvSpPr>
          <p:nvPr/>
        </p:nvSpPr>
        <p:spPr bwMode="auto">
          <a:xfrm>
            <a:off x="5491484" y="4119580"/>
            <a:ext cx="332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6" name="Line 59"/>
          <p:cNvSpPr>
            <a:spLocks noChangeShapeType="1"/>
          </p:cNvSpPr>
          <p:nvPr/>
        </p:nvSpPr>
        <p:spPr bwMode="auto">
          <a:xfrm>
            <a:off x="5491484" y="4406918"/>
            <a:ext cx="332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" name="Line 60"/>
          <p:cNvSpPr>
            <a:spLocks noChangeShapeType="1"/>
          </p:cNvSpPr>
          <p:nvPr/>
        </p:nvSpPr>
        <p:spPr bwMode="auto">
          <a:xfrm>
            <a:off x="5491484" y="4694255"/>
            <a:ext cx="332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" name="Line 61"/>
          <p:cNvSpPr>
            <a:spLocks noChangeShapeType="1"/>
          </p:cNvSpPr>
          <p:nvPr/>
        </p:nvSpPr>
        <p:spPr bwMode="auto">
          <a:xfrm>
            <a:off x="5491484" y="5026043"/>
            <a:ext cx="332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9" name="Line 62"/>
          <p:cNvSpPr>
            <a:spLocks noChangeShapeType="1"/>
          </p:cNvSpPr>
          <p:nvPr/>
        </p:nvSpPr>
        <p:spPr bwMode="auto">
          <a:xfrm>
            <a:off x="5493072" y="5343543"/>
            <a:ext cx="332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0" name="Rectangle 63"/>
          <p:cNvSpPr>
            <a:spLocks noChangeArrowheads="1"/>
          </p:cNvSpPr>
          <p:nvPr/>
        </p:nvSpPr>
        <p:spPr bwMode="auto">
          <a:xfrm>
            <a:off x="6661846" y="2606693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char</a:t>
            </a:r>
          </a:p>
        </p:txBody>
      </p:sp>
      <p:sp>
        <p:nvSpPr>
          <p:cNvPr id="21" name="Rectangle 64"/>
          <p:cNvSpPr>
            <a:spLocks noChangeArrowheads="1"/>
          </p:cNvSpPr>
          <p:nvPr/>
        </p:nvSpPr>
        <p:spPr bwMode="auto">
          <a:xfrm>
            <a:off x="6535208" y="2894030"/>
            <a:ext cx="9444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define</a:t>
            </a:r>
          </a:p>
        </p:txBody>
      </p:sp>
      <p:sp>
        <p:nvSpPr>
          <p:cNvPr id="22" name="Rectangle 65"/>
          <p:cNvSpPr>
            <a:spLocks noChangeArrowheads="1"/>
          </p:cNvSpPr>
          <p:nvPr/>
        </p:nvSpPr>
        <p:spPr bwMode="auto">
          <a:xfrm>
            <a:off x="6724085" y="3182955"/>
            <a:ext cx="5667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exp</a:t>
            </a:r>
          </a:p>
        </p:txBody>
      </p:sp>
      <p:sp>
        <p:nvSpPr>
          <p:cNvPr id="23" name="Rectangle 66"/>
          <p:cNvSpPr>
            <a:spLocks noChangeArrowheads="1"/>
          </p:cNvSpPr>
          <p:nvPr/>
        </p:nvSpPr>
        <p:spPr bwMode="auto">
          <a:xfrm>
            <a:off x="6661846" y="3506805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</a:rPr>
              <a:t>ceil</a:t>
            </a:r>
          </a:p>
        </p:txBody>
      </p:sp>
      <p:sp>
        <p:nvSpPr>
          <p:cNvPr id="24" name="Rectangle 67"/>
          <p:cNvSpPr>
            <a:spLocks noChangeArrowheads="1"/>
          </p:cNvSpPr>
          <p:nvPr/>
        </p:nvSpPr>
        <p:spPr bwMode="auto">
          <a:xfrm>
            <a:off x="6725164" y="3793627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</a:rPr>
              <a:t>cos</a:t>
            </a:r>
            <a:endParaRPr lang="en-US" altLang="ko-KR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25" name="Rectangle 68"/>
          <p:cNvSpPr>
            <a:spLocks noChangeArrowheads="1"/>
          </p:cNvSpPr>
          <p:nvPr/>
        </p:nvSpPr>
        <p:spPr bwMode="auto">
          <a:xfrm>
            <a:off x="6598527" y="4098149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</a:rPr>
              <a:t>float</a:t>
            </a:r>
          </a:p>
        </p:txBody>
      </p:sp>
      <p:sp>
        <p:nvSpPr>
          <p:cNvPr id="26" name="Rectangle 69"/>
          <p:cNvSpPr>
            <a:spLocks noChangeArrowheads="1"/>
          </p:cNvSpPr>
          <p:nvPr/>
        </p:nvSpPr>
        <p:spPr bwMode="auto">
          <a:xfrm>
            <a:off x="6661845" y="4394059"/>
            <a:ext cx="691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</a:rPr>
              <a:t>atol</a:t>
            </a:r>
            <a:endParaRPr lang="en-US" altLang="ko-KR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27" name="Rectangle 70"/>
          <p:cNvSpPr>
            <a:spLocks noChangeArrowheads="1"/>
          </p:cNvSpPr>
          <p:nvPr/>
        </p:nvSpPr>
        <p:spPr bwMode="auto">
          <a:xfrm>
            <a:off x="6598527" y="4694255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</a:rPr>
              <a:t>floor</a:t>
            </a:r>
          </a:p>
        </p:txBody>
      </p:sp>
      <p:sp>
        <p:nvSpPr>
          <p:cNvPr id="28" name="Rectangle 71"/>
          <p:cNvSpPr>
            <a:spLocks noChangeArrowheads="1"/>
          </p:cNvSpPr>
          <p:nvPr/>
        </p:nvSpPr>
        <p:spPr bwMode="auto">
          <a:xfrm>
            <a:off x="6598527" y="4987149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</a:rPr>
              <a:t>ctime</a:t>
            </a:r>
            <a:endParaRPr lang="en-US" altLang="ko-KR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29" name="Text Box 73"/>
          <p:cNvSpPr txBox="1">
            <a:spLocks noChangeArrowheads="1"/>
          </p:cNvSpPr>
          <p:nvPr/>
        </p:nvSpPr>
        <p:spPr bwMode="auto">
          <a:xfrm>
            <a:off x="7740034" y="1958993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1</a:t>
            </a:r>
          </a:p>
        </p:txBody>
      </p:sp>
      <p:sp>
        <p:nvSpPr>
          <p:cNvPr id="30" name="Text Box 74"/>
          <p:cNvSpPr txBox="1">
            <a:spLocks noChangeArrowheads="1"/>
          </p:cNvSpPr>
          <p:nvPr/>
        </p:nvSpPr>
        <p:spPr bwMode="auto">
          <a:xfrm>
            <a:off x="7740034" y="2600343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1</a:t>
            </a:r>
          </a:p>
        </p:txBody>
      </p:sp>
      <p:sp>
        <p:nvSpPr>
          <p:cNvPr id="31" name="Text Box 75"/>
          <p:cNvSpPr txBox="1">
            <a:spLocks noChangeArrowheads="1"/>
          </p:cNvSpPr>
          <p:nvPr/>
        </p:nvSpPr>
        <p:spPr bwMode="auto">
          <a:xfrm>
            <a:off x="7740034" y="3182955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1</a:t>
            </a:r>
          </a:p>
        </p:txBody>
      </p:sp>
      <p:sp>
        <p:nvSpPr>
          <p:cNvPr id="32" name="Text Box 76"/>
          <p:cNvSpPr txBox="1">
            <a:spLocks noChangeArrowheads="1"/>
          </p:cNvSpPr>
          <p:nvPr/>
        </p:nvSpPr>
        <p:spPr bwMode="auto">
          <a:xfrm>
            <a:off x="7740034" y="288768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1</a:t>
            </a:r>
          </a:p>
        </p:txBody>
      </p:sp>
      <p:sp>
        <p:nvSpPr>
          <p:cNvPr id="33" name="Text Box 77"/>
          <p:cNvSpPr txBox="1">
            <a:spLocks noChangeArrowheads="1"/>
          </p:cNvSpPr>
          <p:nvPr/>
        </p:nvSpPr>
        <p:spPr bwMode="auto">
          <a:xfrm>
            <a:off x="7740034" y="2311418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2</a:t>
            </a:r>
          </a:p>
        </p:txBody>
      </p:sp>
      <p:sp>
        <p:nvSpPr>
          <p:cNvPr id="34" name="Text Box 78"/>
          <p:cNvSpPr txBox="1">
            <a:spLocks noChangeArrowheads="1"/>
          </p:cNvSpPr>
          <p:nvPr/>
        </p:nvSpPr>
        <p:spPr bwMode="auto">
          <a:xfrm>
            <a:off x="7740034" y="3506805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4</a:t>
            </a:r>
          </a:p>
        </p:txBody>
      </p:sp>
      <p:sp>
        <p:nvSpPr>
          <p:cNvPr id="35" name="Text Box 79"/>
          <p:cNvSpPr txBox="1">
            <a:spLocks noChangeArrowheads="1"/>
          </p:cNvSpPr>
          <p:nvPr/>
        </p:nvSpPr>
        <p:spPr bwMode="auto">
          <a:xfrm>
            <a:off x="7751224" y="3794937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5</a:t>
            </a:r>
          </a:p>
        </p:txBody>
      </p:sp>
      <p:sp>
        <p:nvSpPr>
          <p:cNvPr id="36" name="Text Box 80"/>
          <p:cNvSpPr txBox="1">
            <a:spLocks noChangeArrowheads="1"/>
          </p:cNvSpPr>
          <p:nvPr/>
        </p:nvSpPr>
        <p:spPr bwMode="auto">
          <a:xfrm>
            <a:off x="7768686" y="4098149"/>
            <a:ext cx="25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3</a:t>
            </a:r>
          </a:p>
        </p:txBody>
      </p:sp>
      <p:sp>
        <p:nvSpPr>
          <p:cNvPr id="37" name="Text Box 81"/>
          <p:cNvSpPr txBox="1">
            <a:spLocks noChangeArrowheads="1"/>
          </p:cNvSpPr>
          <p:nvPr/>
        </p:nvSpPr>
        <p:spPr bwMode="auto">
          <a:xfrm>
            <a:off x="7768686" y="4394059"/>
            <a:ext cx="25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9</a:t>
            </a:r>
          </a:p>
        </p:txBody>
      </p:sp>
      <p:sp>
        <p:nvSpPr>
          <p:cNvPr id="38" name="Text Box 82"/>
          <p:cNvSpPr txBox="1">
            <a:spLocks noChangeArrowheads="1"/>
          </p:cNvSpPr>
          <p:nvPr/>
        </p:nvSpPr>
        <p:spPr bwMode="auto">
          <a:xfrm>
            <a:off x="7768686" y="4694255"/>
            <a:ext cx="25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5</a:t>
            </a:r>
          </a:p>
        </p:txBody>
      </p:sp>
      <p:sp>
        <p:nvSpPr>
          <p:cNvPr id="39" name="Text Box 83"/>
          <p:cNvSpPr txBox="1">
            <a:spLocks noChangeArrowheads="1"/>
          </p:cNvSpPr>
          <p:nvPr/>
        </p:nvSpPr>
        <p:spPr bwMode="auto">
          <a:xfrm>
            <a:off x="7768686" y="4987149"/>
            <a:ext cx="25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9444" y="170080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b=26, s=1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9444" y="318202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h(</a:t>
            </a:r>
            <a:r>
              <a:rPr lang="en-US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acos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)=0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9444" y="351723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h(define)=3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02759" y="386199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h(</a:t>
            </a:r>
            <a:r>
              <a:rPr lang="en-US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atol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)=0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25083" y="351723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h(</a:t>
            </a:r>
            <a:r>
              <a:rPr lang="en-US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)=4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502759" y="318202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h(char)=2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25083" y="318202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h(</a:t>
            </a:r>
            <a:r>
              <a:rPr lang="en-US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atan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)=0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02759" y="351723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h(ceil)=2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25083" y="3861994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h(float)=5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25083" y="4186024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h(</a:t>
            </a:r>
            <a:r>
              <a:rPr lang="en-US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ctime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)=2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09444" y="4186024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h(floor)=5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9444" y="386199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h(</a:t>
            </a:r>
            <a:r>
              <a:rPr lang="en-US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cos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)=2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23965" y="4653136"/>
            <a:ext cx="170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Search 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atol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525026" y="502246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Search 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ascii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54" name="Line 62"/>
          <p:cNvSpPr>
            <a:spLocks noChangeShapeType="1"/>
          </p:cNvSpPr>
          <p:nvPr/>
        </p:nvSpPr>
        <p:spPr bwMode="auto">
          <a:xfrm>
            <a:off x="5508104" y="5661248"/>
            <a:ext cx="332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69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1" grpId="0"/>
      <p:bldP spid="42" grpId="0"/>
      <p:bldP spid="43" grpId="0"/>
      <p:bldP spid="44" grpId="0"/>
      <p:bldP spid="45" grpId="0"/>
      <p:bldP spid="46" grpId="0"/>
      <p:bldP spid="48" grpId="0"/>
      <p:bldP spid="49" grpId="0"/>
      <p:bldP spid="50" grpId="0"/>
      <p:bldP spid="51" grpId="0"/>
      <p:bldP spid="52" grpId="0"/>
      <p:bldP spid="40" grpId="0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Symbol Table Abstract Data Type</a:t>
            </a:r>
          </a:p>
          <a:p>
            <a:r>
              <a:rPr lang="en-US" altLang="ko-KR" sz="2400" dirty="0"/>
              <a:t>Static hashing</a:t>
            </a:r>
          </a:p>
          <a:p>
            <a:pPr lvl="1"/>
            <a:r>
              <a:rPr lang="en-US" altLang="ko-KR" sz="2000" dirty="0"/>
              <a:t>Hash table</a:t>
            </a:r>
          </a:p>
          <a:p>
            <a:pPr lvl="1"/>
            <a:r>
              <a:rPr lang="en-US" altLang="ko-KR" sz="2000" dirty="0"/>
              <a:t>Hashing functions</a:t>
            </a:r>
          </a:p>
          <a:p>
            <a:pPr lvl="1"/>
            <a:r>
              <a:rPr lang="en-US" altLang="ko-KR" sz="2000" dirty="0"/>
              <a:t>Overflow handling</a:t>
            </a:r>
          </a:p>
          <a:p>
            <a:r>
              <a:rPr lang="en-US" altLang="ko-KR" sz="2400" dirty="0"/>
              <a:t>Dynamic hashing</a:t>
            </a:r>
          </a:p>
          <a:p>
            <a:pPr lvl="1"/>
            <a:r>
              <a:rPr lang="en-US" altLang="ko-KR" sz="2000" dirty="0"/>
              <a:t>Extendable hashing</a:t>
            </a:r>
          </a:p>
          <a:p>
            <a:pPr lvl="1"/>
            <a:r>
              <a:rPr lang="en-US" altLang="ko-KR" sz="2000" dirty="0"/>
              <a:t>Linear hashing</a:t>
            </a:r>
          </a:p>
          <a:p>
            <a:endParaRPr lang="en-US" altLang="ko-KR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580ED1-9705-4582-9FB7-3B6BEF843D5A}" type="slidenum">
              <a:rPr lang="ko-KR" altLang="en-US"/>
              <a:pPr/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원통 38"/>
          <p:cNvSpPr/>
          <p:nvPr/>
        </p:nvSpPr>
        <p:spPr bwMode="auto">
          <a:xfrm>
            <a:off x="5561865" y="1140202"/>
            <a:ext cx="3168352" cy="5400000"/>
          </a:xfrm>
          <a:prstGeom prst="can">
            <a:avLst>
              <a:gd name="adj" fmla="val 6953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Scenario – Linear Probing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0BDE8-D570-471C-858A-D29B57BDE039}" type="slidenum">
              <a:rPr lang="ko-KR" altLang="en-US" smtClean="0"/>
              <a:pPr/>
              <a:t>20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681933"/>
              </p:ext>
            </p:extLst>
          </p:nvPr>
        </p:nvGraphicFramePr>
        <p:xfrm>
          <a:off x="3563888" y="1331610"/>
          <a:ext cx="1853961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8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[6]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[7]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[8]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[9]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[10]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[11]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[12]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[13]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38819" y="77227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Hash table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508037"/>
              </p:ext>
            </p:extLst>
          </p:nvPr>
        </p:nvGraphicFramePr>
        <p:xfrm>
          <a:off x="5705881" y="2292330"/>
          <a:ext cx="273630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76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이나영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758371"/>
              </p:ext>
            </p:extLst>
          </p:nvPr>
        </p:nvGraphicFramePr>
        <p:xfrm>
          <a:off x="5705881" y="5748714"/>
          <a:ext cx="273630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지상렬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726834"/>
              </p:ext>
            </p:extLst>
          </p:nvPr>
        </p:nvGraphicFramePr>
        <p:xfrm>
          <a:off x="5705881" y="3870786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장근석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미디어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7549"/>
              </p:ext>
            </p:extLst>
          </p:nvPr>
        </p:nvGraphicFramePr>
        <p:xfrm>
          <a:off x="5705881" y="1644258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김수현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미디어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743156"/>
              </p:ext>
            </p:extLst>
          </p:nvPr>
        </p:nvGraphicFramePr>
        <p:xfrm>
          <a:off x="5705881" y="3156426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조인성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983304"/>
              </p:ext>
            </p:extLst>
          </p:nvPr>
        </p:nvGraphicFramePr>
        <p:xfrm>
          <a:off x="5705881" y="4590866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조현재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442599"/>
              </p:ext>
            </p:extLst>
          </p:nvPr>
        </p:nvGraphicFramePr>
        <p:xfrm>
          <a:off x="5705881" y="5040064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지현우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전자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직선 화살표 연결선 14"/>
          <p:cNvCxnSpPr>
            <a:endCxn id="8" idx="1"/>
          </p:cNvCxnSpPr>
          <p:nvPr/>
        </p:nvCxnSpPr>
        <p:spPr bwMode="auto">
          <a:xfrm flipV="1">
            <a:off x="4404556" y="2475210"/>
            <a:ext cx="1301325" cy="1666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5"/>
          <p:cNvCxnSpPr>
            <a:endCxn id="11" idx="1"/>
          </p:cNvCxnSpPr>
          <p:nvPr/>
        </p:nvCxnSpPr>
        <p:spPr bwMode="auto">
          <a:xfrm>
            <a:off x="4461150" y="1519674"/>
            <a:ext cx="1244731" cy="3074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098221" y="107748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Data storage</a:t>
            </a:r>
          </a:p>
        </p:txBody>
      </p:sp>
      <p:cxnSp>
        <p:nvCxnSpPr>
          <p:cNvPr id="18" name="직선 화살표 연결선 17"/>
          <p:cNvCxnSpPr>
            <a:endCxn id="12" idx="1"/>
          </p:cNvCxnSpPr>
          <p:nvPr/>
        </p:nvCxnSpPr>
        <p:spPr bwMode="auto">
          <a:xfrm flipV="1">
            <a:off x="4461150" y="3339306"/>
            <a:ext cx="1244731" cy="1185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/>
          <p:cNvCxnSpPr>
            <a:endCxn id="10" idx="1"/>
          </p:cNvCxnSpPr>
          <p:nvPr/>
        </p:nvCxnSpPr>
        <p:spPr bwMode="auto">
          <a:xfrm flipV="1">
            <a:off x="4939499" y="4053666"/>
            <a:ext cx="766382" cy="3989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55569" y="1987798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조현재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92002" y="198779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8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3552" y="25963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??=8+1</a:t>
            </a:r>
          </a:p>
        </p:txBody>
      </p:sp>
      <p:cxnSp>
        <p:nvCxnSpPr>
          <p:cNvPr id="24" name="직선 화살표 연결선 23"/>
          <p:cNvCxnSpPr>
            <a:endCxn id="13" idx="1"/>
          </p:cNvCxnSpPr>
          <p:nvPr/>
        </p:nvCxnSpPr>
        <p:spPr bwMode="auto">
          <a:xfrm>
            <a:off x="4525739" y="4773746"/>
            <a:ext cx="11801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755569" y="3109848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지현우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25170" y="310984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8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7788" y="371599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??=8+1</a:t>
            </a:r>
          </a:p>
        </p:txBody>
      </p:sp>
      <p:cxnSp>
        <p:nvCxnSpPr>
          <p:cNvPr id="28" name="직선 화살표 연결선 27"/>
          <p:cNvCxnSpPr>
            <a:endCxn id="14" idx="1"/>
          </p:cNvCxnSpPr>
          <p:nvPr/>
        </p:nvCxnSpPr>
        <p:spPr bwMode="auto">
          <a:xfrm>
            <a:off x="5051221" y="4873761"/>
            <a:ext cx="654660" cy="3491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755569" y="4180398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지상렬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54572" y="418075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8</a:t>
            </a:r>
            <a:endParaRPr lang="en-US" dirty="0"/>
          </a:p>
        </p:txBody>
      </p:sp>
      <p:cxnSp>
        <p:nvCxnSpPr>
          <p:cNvPr id="33" name="직선 화살표 연결선 32"/>
          <p:cNvCxnSpPr>
            <a:endCxn id="9" idx="1"/>
          </p:cNvCxnSpPr>
          <p:nvPr/>
        </p:nvCxnSpPr>
        <p:spPr bwMode="auto">
          <a:xfrm>
            <a:off x="4461150" y="5222944"/>
            <a:ext cx="1244731" cy="7086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744139" y="4850576"/>
            <a:ext cx="101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??=8+1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55569" y="2279786"/>
            <a:ext cx="172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Overflow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5569" y="3427958"/>
            <a:ext cx="172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Overflow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4139" y="4499932"/>
            <a:ext cx="172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Overflow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44139" y="5214044"/>
            <a:ext cx="99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??=8+2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68652" y="4844712"/>
            <a:ext cx="124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Overflow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65090" y="980057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[0]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822866" y="980057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[1]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73032" y="259631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OK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49720" y="372039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OK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68336" y="521990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OK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7077" y="1003551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Hash function </a:t>
            </a:r>
          </a:p>
          <a:p>
            <a:pPr algn="l"/>
            <a:r>
              <a:rPr lang="en-US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: </a:t>
            </a:r>
            <a:r>
              <a:rPr lang="en-US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의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첫글자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 자음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–’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ㄱ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’</a:t>
            </a:r>
            <a:endParaRPr lang="en-US" dirty="0">
              <a:latin typeface="맑은 고딕" pitchFamily="50" charset="-127"/>
              <a:ea typeface="맑은 고딕" pitchFamily="50" charset="-127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05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5" grpId="0"/>
      <p:bldP spid="26" grpId="0"/>
      <p:bldP spid="27" grpId="0"/>
      <p:bldP spid="30" grpId="0"/>
      <p:bldP spid="31" grpId="0"/>
      <p:bldP spid="37" grpId="0"/>
      <p:bldP spid="46" grpId="0"/>
      <p:bldP spid="47" grpId="0"/>
      <p:bldP spid="48" grpId="0"/>
      <p:bldP spid="49" grpId="0"/>
      <p:bldP spid="50" grpId="0"/>
      <p:bldP spid="40" grpId="0"/>
      <p:bldP spid="41" grpId="0"/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원통 33"/>
          <p:cNvSpPr/>
          <p:nvPr/>
        </p:nvSpPr>
        <p:spPr bwMode="auto">
          <a:xfrm>
            <a:off x="5633873" y="1140873"/>
            <a:ext cx="3168352" cy="5400000"/>
          </a:xfrm>
          <a:prstGeom prst="can">
            <a:avLst>
              <a:gd name="adj" fmla="val 6953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Scenario – Linear Probing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0BDE8-D570-471C-858A-D29B57BDE039}" type="slidenum">
              <a:rPr lang="ko-KR" altLang="en-US" smtClean="0"/>
              <a:pPr/>
              <a:t>21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28300"/>
              </p:ext>
            </p:extLst>
          </p:nvPr>
        </p:nvGraphicFramePr>
        <p:xfrm>
          <a:off x="3635896" y="1332281"/>
          <a:ext cx="1853961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[6]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[7]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[8]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[9]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[10]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[11]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[12]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[13]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15439" y="76470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Hash table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43741"/>
              </p:ext>
            </p:extLst>
          </p:nvPr>
        </p:nvGraphicFramePr>
        <p:xfrm>
          <a:off x="5849897" y="2293001"/>
          <a:ext cx="273630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76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이나영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655185"/>
              </p:ext>
            </p:extLst>
          </p:nvPr>
        </p:nvGraphicFramePr>
        <p:xfrm>
          <a:off x="5849897" y="5749385"/>
          <a:ext cx="273630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지상렬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00388"/>
              </p:ext>
            </p:extLst>
          </p:nvPr>
        </p:nvGraphicFramePr>
        <p:xfrm>
          <a:off x="5849897" y="3871457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장근석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미디어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075833"/>
              </p:ext>
            </p:extLst>
          </p:nvPr>
        </p:nvGraphicFramePr>
        <p:xfrm>
          <a:off x="5849897" y="1644929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김수현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미디어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455665"/>
              </p:ext>
            </p:extLst>
          </p:nvPr>
        </p:nvGraphicFramePr>
        <p:xfrm>
          <a:off x="5849897" y="3157097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조인성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243958"/>
              </p:ext>
            </p:extLst>
          </p:nvPr>
        </p:nvGraphicFramePr>
        <p:xfrm>
          <a:off x="5849897" y="4591537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조현재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668581"/>
              </p:ext>
            </p:extLst>
          </p:nvPr>
        </p:nvGraphicFramePr>
        <p:xfrm>
          <a:off x="5849897" y="5040735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지현우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전자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직선 화살표 연결선 14"/>
          <p:cNvCxnSpPr>
            <a:endCxn id="8" idx="1"/>
          </p:cNvCxnSpPr>
          <p:nvPr/>
        </p:nvCxnSpPr>
        <p:spPr bwMode="auto">
          <a:xfrm flipV="1">
            <a:off x="4548572" y="2475881"/>
            <a:ext cx="1301325" cy="16661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5"/>
          <p:cNvCxnSpPr>
            <a:endCxn id="11" idx="1"/>
          </p:cNvCxnSpPr>
          <p:nvPr/>
        </p:nvCxnSpPr>
        <p:spPr bwMode="auto">
          <a:xfrm>
            <a:off x="4605166" y="1520345"/>
            <a:ext cx="1244731" cy="3074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242237" y="107815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Data storage</a:t>
            </a:r>
          </a:p>
        </p:txBody>
      </p:sp>
      <p:cxnSp>
        <p:nvCxnSpPr>
          <p:cNvPr id="18" name="직선 화살표 연결선 17"/>
          <p:cNvCxnSpPr>
            <a:endCxn id="12" idx="1"/>
          </p:cNvCxnSpPr>
          <p:nvPr/>
        </p:nvCxnSpPr>
        <p:spPr bwMode="auto">
          <a:xfrm flipV="1">
            <a:off x="4605166" y="3339977"/>
            <a:ext cx="1244731" cy="1185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/>
          <p:cNvCxnSpPr>
            <a:endCxn id="10" idx="1"/>
          </p:cNvCxnSpPr>
          <p:nvPr/>
        </p:nvCxnSpPr>
        <p:spPr bwMode="auto">
          <a:xfrm flipV="1">
            <a:off x="5083515" y="4054337"/>
            <a:ext cx="766382" cy="3989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86437" y="1743494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Q: ‘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지상렬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’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소속 학부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66179" y="215926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8</a:t>
            </a:r>
            <a:endParaRPr lang="en-US" dirty="0"/>
          </a:p>
        </p:txBody>
      </p:sp>
      <p:cxnSp>
        <p:nvCxnSpPr>
          <p:cNvPr id="23" name="직선 화살표 연결선 22"/>
          <p:cNvCxnSpPr>
            <a:endCxn id="13" idx="1"/>
          </p:cNvCxnSpPr>
          <p:nvPr/>
        </p:nvCxnSpPr>
        <p:spPr bwMode="auto">
          <a:xfrm>
            <a:off x="4669755" y="4774417"/>
            <a:ext cx="11801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>
            <a:endCxn id="14" idx="1"/>
          </p:cNvCxnSpPr>
          <p:nvPr/>
        </p:nvCxnSpPr>
        <p:spPr bwMode="auto">
          <a:xfrm>
            <a:off x="5195237" y="4874432"/>
            <a:ext cx="654660" cy="3491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직선 화살표 연결선 29"/>
          <p:cNvCxnSpPr>
            <a:endCxn id="9" idx="1"/>
          </p:cNvCxnSpPr>
          <p:nvPr/>
        </p:nvCxnSpPr>
        <p:spPr bwMode="auto">
          <a:xfrm>
            <a:off x="4605166" y="5223615"/>
            <a:ext cx="1244731" cy="7086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747058" y="2528592"/>
            <a:ext cx="111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itchFamily="49" charset="0"/>
                <a:cs typeface="Consolas" pitchFamily="49" charset="0"/>
              </a:rPr>
              <a:t>Addr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=8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0932" y="2166250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지상렬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36350" y="2528592"/>
            <a:ext cx="111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Fail</a:t>
            </a:r>
            <a:r>
              <a:rPr lang="ko-KR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7058" y="2864910"/>
            <a:ext cx="125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itchFamily="49" charset="0"/>
                <a:cs typeface="Consolas" pitchFamily="49" charset="0"/>
              </a:rPr>
              <a:t>Addr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=8+1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18388" y="2843644"/>
            <a:ext cx="111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Fail</a:t>
            </a:r>
            <a:r>
              <a:rPr lang="ko-KR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7058" y="3203684"/>
            <a:ext cx="125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itchFamily="49" charset="0"/>
                <a:cs typeface="Consolas" pitchFamily="49" charset="0"/>
              </a:rPr>
              <a:t>Addr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=8+2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52477" y="3182418"/>
            <a:ext cx="111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Success</a:t>
            </a:r>
            <a:endParaRPr lang="en-US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09106" y="980728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[0]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66882" y="980728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[1]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7077" y="1003551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Hash function </a:t>
            </a:r>
          </a:p>
          <a:p>
            <a:pPr algn="l"/>
            <a:r>
              <a:rPr lang="en-US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: </a:t>
            </a:r>
            <a:r>
              <a:rPr lang="en-US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의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첫글자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 자음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–’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ㄱ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’</a:t>
            </a:r>
            <a:endParaRPr lang="en-US" dirty="0">
              <a:latin typeface="맑은 고딕" pitchFamily="50" charset="-127"/>
              <a:ea typeface="맑은 고딕" pitchFamily="50" charset="-127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06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Probing: Issues</a:t>
            </a:r>
          </a:p>
        </p:txBody>
      </p:sp>
      <p:sp>
        <p:nvSpPr>
          <p:cNvPr id="3584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Probe sequences can get longer with time</a:t>
            </a:r>
          </a:p>
          <a:p>
            <a:r>
              <a:rPr lang="en-US"/>
              <a:t>Primary clustering</a:t>
            </a:r>
          </a:p>
          <a:p>
            <a:pPr lvl="1"/>
            <a:r>
              <a:rPr lang="en-US"/>
              <a:t>Keys tend to cluster in one part of table</a:t>
            </a:r>
          </a:p>
          <a:p>
            <a:pPr lvl="1"/>
            <a:r>
              <a:rPr lang="en-US"/>
              <a:t>Keys that hash into cluster will be added to the end of the cluster (making it even bigger)</a:t>
            </a:r>
          </a:p>
          <a:p>
            <a:pPr lvl="1"/>
            <a:r>
              <a:rPr lang="en-US"/>
              <a:t>Side effect: Other keys could also get affected if mapping to a crowded neighborhood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8939DA-05F0-4964-B256-304DAEB2493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15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Random Probing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Uses a random number generator to find the next available slot</a:t>
            </a:r>
          </a:p>
          <a:p>
            <a:r>
              <a:rPr lang="en-US" altLang="ko-KR" sz="2000" dirty="0"/>
              <a:t> </a:t>
            </a:r>
            <a:r>
              <a:rPr lang="en-US" altLang="ko-KR" sz="2000" i="1" dirty="0" err="1">
                <a:latin typeface="Times New Roman" pitchFamily="18" charset="0"/>
              </a:rPr>
              <a:t>i</a:t>
            </a:r>
            <a:r>
              <a:rPr lang="en-US" altLang="ko-KR" sz="2000" dirty="0" err="1"/>
              <a:t>th</a:t>
            </a:r>
            <a:r>
              <a:rPr lang="en-US" altLang="ko-KR" sz="2000" dirty="0"/>
              <a:t> slot in the probe sequence is: </a:t>
            </a:r>
            <a:r>
              <a:rPr lang="en-US" altLang="ko-KR" sz="2000" dirty="0">
                <a:latin typeface="Times New Roman" pitchFamily="18" charset="0"/>
              </a:rPr>
              <a:t>(</a:t>
            </a:r>
            <a:r>
              <a:rPr lang="en-US" altLang="ko-KR" sz="2000" i="1" dirty="0">
                <a:latin typeface="Times New Roman" pitchFamily="18" charset="0"/>
              </a:rPr>
              <a:t>h</a:t>
            </a:r>
            <a:r>
              <a:rPr lang="en-US" altLang="ko-KR" sz="2000" dirty="0">
                <a:latin typeface="Times New Roman" pitchFamily="18" charset="0"/>
              </a:rPr>
              <a:t>(</a:t>
            </a:r>
            <a:r>
              <a:rPr lang="en-US" altLang="ko-KR" sz="2000" i="1" dirty="0">
                <a:latin typeface="Times New Roman" pitchFamily="18" charset="0"/>
              </a:rPr>
              <a:t>X</a:t>
            </a:r>
            <a:r>
              <a:rPr lang="en-US" altLang="ko-KR" sz="2000" dirty="0">
                <a:latin typeface="Times New Roman" pitchFamily="18" charset="0"/>
              </a:rPr>
              <a:t>) + </a:t>
            </a:r>
            <a:r>
              <a:rPr lang="en-US" altLang="ko-KR" sz="2000" i="1" dirty="0" err="1">
                <a:latin typeface="Times New Roman" pitchFamily="18" charset="0"/>
              </a:rPr>
              <a:t>r</a:t>
            </a:r>
            <a:r>
              <a:rPr lang="en-US" altLang="ko-KR" sz="2000" i="1" baseline="-25000" dirty="0" err="1">
                <a:latin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</a:rPr>
              <a:t>) % </a:t>
            </a:r>
            <a:r>
              <a:rPr lang="en-US" altLang="ko-KR" sz="2000" i="1" dirty="0">
                <a:latin typeface="Times New Roman" pitchFamily="18" charset="0"/>
              </a:rPr>
              <a:t>b</a:t>
            </a:r>
            <a:r>
              <a:rPr lang="en-US" altLang="ko-KR" sz="2000" i="1" dirty="0"/>
              <a:t>,</a:t>
            </a:r>
          </a:p>
          <a:p>
            <a:pPr lvl="1">
              <a:buFontTx/>
              <a:buNone/>
            </a:pPr>
            <a:r>
              <a:rPr lang="en-US" altLang="ko-KR" sz="2000" i="1" dirty="0"/>
              <a:t> </a:t>
            </a:r>
            <a:r>
              <a:rPr lang="en-US" altLang="ko-KR" sz="2000" dirty="0"/>
              <a:t>where </a:t>
            </a:r>
            <a:r>
              <a:rPr lang="en-US" altLang="ko-KR" sz="2000" i="1" dirty="0" err="1">
                <a:latin typeface="Times New Roman" pitchFamily="18" charset="0"/>
              </a:rPr>
              <a:t>r</a:t>
            </a:r>
            <a:r>
              <a:rPr lang="en-US" altLang="ko-KR" sz="2000" i="1" baseline="-25000" dirty="0" err="1">
                <a:latin typeface="Times New Roman" pitchFamily="18" charset="0"/>
              </a:rPr>
              <a:t>i</a:t>
            </a:r>
            <a:r>
              <a:rPr lang="en-US" altLang="ko-KR" sz="2000" i="1" dirty="0"/>
              <a:t> </a:t>
            </a:r>
            <a:r>
              <a:rPr lang="en-US" altLang="ko-KR" sz="2000" dirty="0"/>
              <a:t>is the </a:t>
            </a:r>
            <a:r>
              <a:rPr lang="en-US" altLang="ko-KR" sz="2000" i="1" dirty="0" err="1">
                <a:latin typeface="Times New Roman" pitchFamily="18" charset="0"/>
              </a:rPr>
              <a:t>i</a:t>
            </a:r>
            <a:r>
              <a:rPr lang="en-US" altLang="ko-KR" sz="2000" dirty="0" err="1"/>
              <a:t>th</a:t>
            </a:r>
            <a:r>
              <a:rPr lang="en-US" altLang="ko-KR" sz="2000" dirty="0"/>
              <a:t> value in a random permutation of the numbers 1 to </a:t>
            </a:r>
            <a:r>
              <a:rPr lang="en-US" altLang="ko-KR" sz="2000" i="1" dirty="0">
                <a:latin typeface="Times New Roman" pitchFamily="18" charset="0"/>
              </a:rPr>
              <a:t>b </a:t>
            </a:r>
            <a:r>
              <a:rPr lang="en-US" altLang="ko-KR" sz="2000" dirty="0">
                <a:latin typeface="Times New Roman"/>
              </a:rPr>
              <a:t>–</a:t>
            </a:r>
            <a:r>
              <a:rPr lang="en-US" altLang="ko-KR" sz="2000" dirty="0"/>
              <a:t> 1</a:t>
            </a:r>
          </a:p>
          <a:p>
            <a:endParaRPr lang="en-US" altLang="ko-KR" sz="2000" dirty="0"/>
          </a:p>
          <a:p>
            <a:r>
              <a:rPr lang="en-US" altLang="ko-KR" sz="2000" dirty="0"/>
              <a:t>All insertions and searches use the same sequence of random numbers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5D3742-C7E1-49AA-B072-E435FD2D9D91}" type="slidenum">
              <a:rPr lang="ko-KR" altLang="en-US"/>
              <a:pPr/>
              <a:t>23</a:t>
            </a:fld>
            <a:endParaRPr lang="en-US" altLang="ko-K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 of Random Probing</a:t>
            </a:r>
            <a:endParaRPr lang="ko-KR" altLang="en-US"/>
          </a:p>
        </p:txBody>
      </p:sp>
      <p:graphicFrame>
        <p:nvGraphicFramePr>
          <p:cNvPr id="101430" name="Group 5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66208"/>
              </p:ext>
            </p:extLst>
          </p:nvPr>
        </p:nvGraphicFramePr>
        <p:xfrm>
          <a:off x="5436096" y="1071546"/>
          <a:ext cx="3384376" cy="4998720"/>
        </p:xfrm>
        <a:graphic>
          <a:graphicData uri="http://schemas.openxmlformats.org/drawingml/2006/table">
            <a:tbl>
              <a:tblPr/>
              <a:tblGrid>
                <a:gridCol w="1052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849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Arial" charset="0"/>
                        </a:rPr>
                        <a:t>bucket</a:t>
                      </a:r>
                    </a:p>
                  </a:txBody>
                  <a:tcPr marL="108000" marR="10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Arial" charset="0"/>
                        </a:rPr>
                        <a:t>x</a:t>
                      </a:r>
                    </a:p>
                  </a:txBody>
                  <a:tcPr marL="108000" marR="10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Arial" charset="0"/>
                        </a:rPr>
                        <a:t>buckets searched</a:t>
                      </a:r>
                    </a:p>
                  </a:txBody>
                  <a:tcPr marL="108000" marR="10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4650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Arial" charset="0"/>
                        </a:rPr>
                        <a:t>  0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바탕체" pitchFamily="17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Arial" charset="0"/>
                        </a:rPr>
                        <a:t>  1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바탕체" pitchFamily="17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Arial" charset="0"/>
                        </a:rPr>
                        <a:t>  2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  3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  4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  5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  6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  7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  8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  9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  10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  11</a:t>
                      </a: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 ...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  25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</a:endParaRPr>
                    </a:p>
                  </a:txBody>
                  <a:tcPr marL="108000" marR="10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</a:endParaRPr>
                    </a:p>
                  </a:txBody>
                  <a:tcPr marL="108000" marR="10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Arial" charset="0"/>
                        </a:rPr>
                        <a:t>   </a:t>
                      </a:r>
                    </a:p>
                  </a:txBody>
                  <a:tcPr marL="108000" marR="10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DAB34-FB74-4242-854C-54D09D27890B}" type="slidenum">
              <a:rPr lang="ko-KR" altLang="en-US"/>
              <a:pPr/>
              <a:t>24</a:t>
            </a:fld>
            <a:endParaRPr lang="en-US" altLang="ko-KR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000125"/>
            <a:ext cx="5146675" cy="297815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altLang="ko-KR" dirty="0">
                <a:latin typeface="Consolas" pitchFamily="49" charset="0"/>
              </a:rPr>
              <a:t>Hash function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ko-KR" dirty="0"/>
              <a:t>  </a:t>
            </a:r>
            <a:r>
              <a:rPr lang="en-US" altLang="ko-KR" i="1" dirty="0">
                <a:latin typeface="Times New Roman" pitchFamily="18" charset="0"/>
              </a:rPr>
              <a:t>h</a:t>
            </a:r>
            <a:r>
              <a:rPr lang="en-US" altLang="ko-KR" dirty="0">
                <a:latin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</a:rPr>
              <a:t>x</a:t>
            </a:r>
            <a:r>
              <a:rPr lang="en-US" altLang="ko-KR" dirty="0">
                <a:latin typeface="Times New Roman" pitchFamily="18" charset="0"/>
              </a:rPr>
              <a:t>)</a:t>
            </a:r>
            <a:r>
              <a:rPr lang="en-US" altLang="ko-KR" dirty="0"/>
              <a:t> : </a:t>
            </a:r>
            <a:r>
              <a:rPr lang="en-US" altLang="ko-KR" dirty="0">
                <a:latin typeface="Consolas" pitchFamily="49" charset="0"/>
              </a:rPr>
              <a:t>the first character of </a:t>
            </a:r>
            <a:r>
              <a:rPr lang="en-US" altLang="ko-KR" i="1" dirty="0">
                <a:latin typeface="Times New Roman" pitchFamily="18" charset="0"/>
              </a:rPr>
              <a:t>x</a:t>
            </a:r>
            <a:r>
              <a:rPr lang="en-US" altLang="ko-KR" dirty="0"/>
              <a:t>-</a:t>
            </a:r>
            <a:r>
              <a:rPr lang="en-US" altLang="ko-KR" dirty="0">
                <a:latin typeface="Consolas" pitchFamily="49" charset="0"/>
              </a:rPr>
              <a:t>’a’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ko-KR" dirty="0"/>
              <a:t> </a:t>
            </a:r>
            <a:r>
              <a:rPr lang="en-US" altLang="ko-KR" dirty="0">
                <a:latin typeface="Consolas" pitchFamily="49" charset="0"/>
              </a:rPr>
              <a:t>random number sequence :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ko-KR" dirty="0"/>
              <a:t>	</a:t>
            </a:r>
            <a:r>
              <a:rPr lang="en-US" altLang="ko-KR" dirty="0">
                <a:latin typeface="Consolas" pitchFamily="49" charset="0"/>
              </a:rPr>
              <a:t>2 4 6 1 7 9 13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altLang="ko-KR" dirty="0"/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ko-KR" dirty="0">
                <a:latin typeface="Consolas" pitchFamily="49" charset="0"/>
              </a:rPr>
              <a:t>Id: “</a:t>
            </a:r>
            <a:r>
              <a:rPr lang="en-US" altLang="ko-KR" dirty="0" err="1">
                <a:latin typeface="Consolas" pitchFamily="49" charset="0"/>
              </a:rPr>
              <a:t>acos</a:t>
            </a:r>
            <a:r>
              <a:rPr lang="en-US" altLang="ko-KR" dirty="0">
                <a:latin typeface="Consolas" pitchFamily="49" charset="0"/>
              </a:rPr>
              <a:t>”, “</a:t>
            </a:r>
            <a:r>
              <a:rPr lang="en-US" altLang="ko-KR" dirty="0" err="1">
                <a:latin typeface="Consolas" pitchFamily="49" charset="0"/>
              </a:rPr>
              <a:t>atan</a:t>
            </a:r>
            <a:r>
              <a:rPr lang="en-US" altLang="ko-KR" dirty="0">
                <a:latin typeface="Consolas" pitchFamily="49" charset="0"/>
              </a:rPr>
              <a:t>”, “</a:t>
            </a:r>
            <a:r>
              <a:rPr lang="en-US" altLang="ko-KR" dirty="0" err="1">
                <a:latin typeface="Consolas" pitchFamily="49" charset="0"/>
              </a:rPr>
              <a:t>char”,“define</a:t>
            </a:r>
            <a:r>
              <a:rPr lang="en-US" altLang="ko-KR" dirty="0">
                <a:latin typeface="Consolas" pitchFamily="49" charset="0"/>
              </a:rPr>
              <a:t>”, “exp”, “ceil”, “</a:t>
            </a:r>
            <a:r>
              <a:rPr lang="en-US" altLang="ko-KR" dirty="0" err="1">
                <a:latin typeface="Consolas" pitchFamily="49" charset="0"/>
              </a:rPr>
              <a:t>cos</a:t>
            </a:r>
            <a:r>
              <a:rPr lang="en-US" altLang="ko-KR" dirty="0">
                <a:latin typeface="Consolas" pitchFamily="49" charset="0"/>
              </a:rPr>
              <a:t>”, “float”, “</a:t>
            </a:r>
            <a:r>
              <a:rPr lang="en-US" altLang="ko-KR" dirty="0" err="1">
                <a:latin typeface="Consolas" pitchFamily="49" charset="0"/>
              </a:rPr>
              <a:t>atol</a:t>
            </a:r>
            <a:r>
              <a:rPr lang="en-US" altLang="ko-KR" dirty="0">
                <a:latin typeface="Consolas" pitchFamily="49" charset="0"/>
              </a:rPr>
              <a:t>”, “floor”, “</a:t>
            </a:r>
            <a:r>
              <a:rPr lang="en-US" altLang="ko-KR" dirty="0" err="1">
                <a:latin typeface="Consolas" pitchFamily="49" charset="0"/>
              </a:rPr>
              <a:t>ctime</a:t>
            </a:r>
            <a:r>
              <a:rPr lang="en-US" altLang="ko-KR" dirty="0">
                <a:latin typeface="Consolas" pitchFamily="49" charset="0"/>
              </a:rPr>
              <a:t>”</a:t>
            </a:r>
          </a:p>
          <a:p>
            <a:pPr>
              <a:buFontTx/>
              <a:buNone/>
            </a:pPr>
            <a:endParaRPr lang="en-US" altLang="ko-KR" dirty="0"/>
          </a:p>
          <a:p>
            <a:pPr>
              <a:buFontTx/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01394" name="Rectangle 18"/>
          <p:cNvSpPr>
            <a:spLocks noChangeArrowheads="1"/>
          </p:cNvSpPr>
          <p:nvPr/>
        </p:nvSpPr>
        <p:spPr bwMode="auto">
          <a:xfrm>
            <a:off x="6573851" y="1773238"/>
            <a:ext cx="691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itchFamily="49" charset="0"/>
              </a:rPr>
              <a:t>acos</a:t>
            </a:r>
            <a:endParaRPr lang="en-US" altLang="ko-KR" dirty="0">
              <a:latin typeface="Consolas" pitchFamily="49" charset="0"/>
            </a:endParaRPr>
          </a:p>
        </p:txBody>
      </p:sp>
      <p:sp>
        <p:nvSpPr>
          <p:cNvPr id="101395" name="Rectangle 19"/>
          <p:cNvSpPr>
            <a:spLocks noChangeArrowheads="1"/>
          </p:cNvSpPr>
          <p:nvPr/>
        </p:nvSpPr>
        <p:spPr bwMode="auto">
          <a:xfrm>
            <a:off x="6573851" y="2382044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</a:rPr>
              <a:t>atan</a:t>
            </a:r>
            <a:endParaRPr lang="ko-KR" alt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101407" name="Rectangle 31"/>
          <p:cNvSpPr>
            <a:spLocks noChangeArrowheads="1"/>
          </p:cNvSpPr>
          <p:nvPr/>
        </p:nvSpPr>
        <p:spPr bwMode="auto">
          <a:xfrm>
            <a:off x="6573851" y="2997200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</a:rPr>
              <a:t>char</a:t>
            </a:r>
          </a:p>
        </p:txBody>
      </p:sp>
      <p:sp>
        <p:nvSpPr>
          <p:cNvPr id="101408" name="Rectangle 32"/>
          <p:cNvSpPr>
            <a:spLocks noChangeArrowheads="1"/>
          </p:cNvSpPr>
          <p:nvPr/>
        </p:nvSpPr>
        <p:spPr bwMode="auto">
          <a:xfrm>
            <a:off x="6500826" y="2686844"/>
            <a:ext cx="9444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define</a:t>
            </a:r>
          </a:p>
        </p:txBody>
      </p:sp>
      <p:sp>
        <p:nvSpPr>
          <p:cNvPr id="101409" name="Rectangle 33"/>
          <p:cNvSpPr>
            <a:spLocks noChangeArrowheads="1"/>
          </p:cNvSpPr>
          <p:nvPr/>
        </p:nvSpPr>
        <p:spPr bwMode="auto">
          <a:xfrm>
            <a:off x="6573851" y="3610491"/>
            <a:ext cx="5667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</a:rPr>
              <a:t>exp</a:t>
            </a:r>
            <a:endParaRPr lang="en-US" altLang="ko-KR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101410" name="Rectangle 34"/>
          <p:cNvSpPr>
            <a:spLocks noChangeArrowheads="1"/>
          </p:cNvSpPr>
          <p:nvPr/>
        </p:nvSpPr>
        <p:spPr bwMode="auto">
          <a:xfrm>
            <a:off x="6573851" y="4185444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</a:rPr>
              <a:t>ceil</a:t>
            </a:r>
          </a:p>
        </p:txBody>
      </p:sp>
      <p:sp>
        <p:nvSpPr>
          <p:cNvPr id="101411" name="Rectangle 35"/>
          <p:cNvSpPr>
            <a:spLocks noChangeArrowheads="1"/>
          </p:cNvSpPr>
          <p:nvPr/>
        </p:nvSpPr>
        <p:spPr bwMode="auto">
          <a:xfrm>
            <a:off x="6573851" y="450850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</a:rPr>
              <a:t>cos</a:t>
            </a:r>
            <a:endParaRPr lang="en-US" altLang="ko-KR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101412" name="Rectangle 36"/>
          <p:cNvSpPr>
            <a:spLocks noChangeArrowheads="1"/>
          </p:cNvSpPr>
          <p:nvPr/>
        </p:nvSpPr>
        <p:spPr bwMode="auto">
          <a:xfrm>
            <a:off x="6500826" y="3357563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float</a:t>
            </a:r>
          </a:p>
        </p:txBody>
      </p:sp>
      <p:sp>
        <p:nvSpPr>
          <p:cNvPr id="101413" name="Rectangle 37"/>
          <p:cNvSpPr>
            <a:spLocks noChangeArrowheads="1"/>
          </p:cNvSpPr>
          <p:nvPr/>
        </p:nvSpPr>
        <p:spPr bwMode="auto">
          <a:xfrm>
            <a:off x="6573851" y="2093912"/>
            <a:ext cx="691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</a:rPr>
              <a:t>atol</a:t>
            </a:r>
            <a:endParaRPr lang="en-US" altLang="ko-KR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101414" name="Rectangle 38"/>
          <p:cNvSpPr>
            <a:spLocks noChangeArrowheads="1"/>
          </p:cNvSpPr>
          <p:nvPr/>
        </p:nvSpPr>
        <p:spPr bwMode="auto">
          <a:xfrm>
            <a:off x="6500826" y="3904456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</a:rPr>
              <a:t>floor</a:t>
            </a:r>
          </a:p>
        </p:txBody>
      </p:sp>
      <p:sp>
        <p:nvSpPr>
          <p:cNvPr id="101415" name="Rectangle 39"/>
          <p:cNvSpPr>
            <a:spLocks noChangeArrowheads="1"/>
          </p:cNvSpPr>
          <p:nvPr/>
        </p:nvSpPr>
        <p:spPr bwMode="auto">
          <a:xfrm>
            <a:off x="6500826" y="5121275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</a:rPr>
              <a:t>ctime</a:t>
            </a:r>
            <a:endParaRPr lang="en-US" altLang="ko-KR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101416" name="Text Box 40"/>
          <p:cNvSpPr txBox="1">
            <a:spLocks noChangeArrowheads="1"/>
          </p:cNvSpPr>
          <p:nvPr/>
        </p:nvSpPr>
        <p:spPr bwMode="auto">
          <a:xfrm>
            <a:off x="8025133" y="1773238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01417" name="Text Box 41"/>
          <p:cNvSpPr txBox="1">
            <a:spLocks noChangeArrowheads="1"/>
          </p:cNvSpPr>
          <p:nvPr/>
        </p:nvSpPr>
        <p:spPr bwMode="auto">
          <a:xfrm>
            <a:off x="8025133" y="2686844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01418" name="Text Box 42"/>
          <p:cNvSpPr txBox="1">
            <a:spLocks noChangeArrowheads="1"/>
          </p:cNvSpPr>
          <p:nvPr/>
        </p:nvSpPr>
        <p:spPr bwMode="auto">
          <a:xfrm>
            <a:off x="8025133" y="2382044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1419" name="Text Box 43"/>
          <p:cNvSpPr txBox="1">
            <a:spLocks noChangeArrowheads="1"/>
          </p:cNvSpPr>
          <p:nvPr/>
        </p:nvSpPr>
        <p:spPr bwMode="auto">
          <a:xfrm>
            <a:off x="8025133" y="3313113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01420" name="Text Box 44"/>
          <p:cNvSpPr txBox="1">
            <a:spLocks noChangeArrowheads="1"/>
          </p:cNvSpPr>
          <p:nvPr/>
        </p:nvSpPr>
        <p:spPr bwMode="auto">
          <a:xfrm>
            <a:off x="8025133" y="299720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1421" name="Text Box 45"/>
          <p:cNvSpPr txBox="1">
            <a:spLocks noChangeArrowheads="1"/>
          </p:cNvSpPr>
          <p:nvPr/>
        </p:nvSpPr>
        <p:spPr bwMode="auto">
          <a:xfrm>
            <a:off x="8025133" y="3609181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1422" name="Text Box 46"/>
          <p:cNvSpPr txBox="1">
            <a:spLocks noChangeArrowheads="1"/>
          </p:cNvSpPr>
          <p:nvPr/>
        </p:nvSpPr>
        <p:spPr bwMode="auto">
          <a:xfrm>
            <a:off x="8036323" y="4509810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01423" name="Text Box 47"/>
          <p:cNvSpPr txBox="1">
            <a:spLocks noChangeArrowheads="1"/>
          </p:cNvSpPr>
          <p:nvPr/>
        </p:nvSpPr>
        <p:spPr bwMode="auto">
          <a:xfrm>
            <a:off x="8053785" y="4185444"/>
            <a:ext cx="25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01424" name="Text Box 48"/>
          <p:cNvSpPr txBox="1">
            <a:spLocks noChangeArrowheads="1"/>
          </p:cNvSpPr>
          <p:nvPr/>
        </p:nvSpPr>
        <p:spPr bwMode="auto">
          <a:xfrm>
            <a:off x="8053785" y="5121275"/>
            <a:ext cx="25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01425" name="Text Box 49"/>
          <p:cNvSpPr txBox="1">
            <a:spLocks noChangeArrowheads="1"/>
          </p:cNvSpPr>
          <p:nvPr/>
        </p:nvSpPr>
        <p:spPr bwMode="auto">
          <a:xfrm>
            <a:off x="8053785" y="2093912"/>
            <a:ext cx="25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395704" y="2103438"/>
            <a:ext cx="3462857" cy="3341687"/>
            <a:chOff x="5143504" y="2103438"/>
            <a:chExt cx="3851463" cy="3341687"/>
          </a:xfrm>
        </p:grpSpPr>
        <p:sp>
          <p:nvSpPr>
            <p:cNvPr id="101396" name="Line 20"/>
            <p:cNvSpPr>
              <a:spLocks noChangeShapeType="1"/>
            </p:cNvSpPr>
            <p:nvPr/>
          </p:nvSpPr>
          <p:spPr bwMode="auto">
            <a:xfrm>
              <a:off x="5143504" y="2103438"/>
              <a:ext cx="383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01397" name="Line 21"/>
            <p:cNvSpPr>
              <a:spLocks noChangeShapeType="1"/>
            </p:cNvSpPr>
            <p:nvPr/>
          </p:nvSpPr>
          <p:spPr bwMode="auto">
            <a:xfrm>
              <a:off x="5153036" y="2420938"/>
              <a:ext cx="383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01398" name="Line 22"/>
            <p:cNvSpPr>
              <a:spLocks noChangeShapeType="1"/>
            </p:cNvSpPr>
            <p:nvPr/>
          </p:nvSpPr>
          <p:spPr bwMode="auto">
            <a:xfrm>
              <a:off x="5153036" y="2708275"/>
              <a:ext cx="383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01399" name="Line 23"/>
            <p:cNvSpPr>
              <a:spLocks noChangeShapeType="1"/>
            </p:cNvSpPr>
            <p:nvPr/>
          </p:nvSpPr>
          <p:spPr bwMode="auto">
            <a:xfrm>
              <a:off x="5153036" y="3025775"/>
              <a:ext cx="383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01400" name="Line 24"/>
            <p:cNvSpPr>
              <a:spLocks noChangeShapeType="1"/>
            </p:cNvSpPr>
            <p:nvPr/>
          </p:nvSpPr>
          <p:spPr bwMode="auto">
            <a:xfrm>
              <a:off x="5153036" y="3357563"/>
              <a:ext cx="383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01401" name="Line 25"/>
            <p:cNvSpPr>
              <a:spLocks noChangeShapeType="1"/>
            </p:cNvSpPr>
            <p:nvPr/>
          </p:nvSpPr>
          <p:spPr bwMode="auto">
            <a:xfrm>
              <a:off x="5145092" y="3644900"/>
              <a:ext cx="383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01402" name="Line 26"/>
            <p:cNvSpPr>
              <a:spLocks noChangeShapeType="1"/>
            </p:cNvSpPr>
            <p:nvPr/>
          </p:nvSpPr>
          <p:spPr bwMode="auto">
            <a:xfrm>
              <a:off x="5143504" y="3933825"/>
              <a:ext cx="383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01403" name="Line 27"/>
            <p:cNvSpPr>
              <a:spLocks noChangeShapeType="1"/>
            </p:cNvSpPr>
            <p:nvPr/>
          </p:nvSpPr>
          <p:spPr bwMode="auto">
            <a:xfrm>
              <a:off x="5143504" y="4221163"/>
              <a:ext cx="383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01404" name="Line 28"/>
            <p:cNvSpPr>
              <a:spLocks noChangeShapeType="1"/>
            </p:cNvSpPr>
            <p:nvPr/>
          </p:nvSpPr>
          <p:spPr bwMode="auto">
            <a:xfrm>
              <a:off x="5143504" y="4508500"/>
              <a:ext cx="383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01405" name="Line 29"/>
            <p:cNvSpPr>
              <a:spLocks noChangeShapeType="1"/>
            </p:cNvSpPr>
            <p:nvPr/>
          </p:nvSpPr>
          <p:spPr bwMode="auto">
            <a:xfrm>
              <a:off x="5143504" y="4840288"/>
              <a:ext cx="383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01406" name="Line 30"/>
            <p:cNvSpPr>
              <a:spLocks noChangeShapeType="1"/>
            </p:cNvSpPr>
            <p:nvPr/>
          </p:nvSpPr>
          <p:spPr bwMode="auto">
            <a:xfrm>
              <a:off x="5145092" y="5157788"/>
              <a:ext cx="383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01427" name="Line 51"/>
            <p:cNvSpPr>
              <a:spLocks noChangeShapeType="1"/>
            </p:cNvSpPr>
            <p:nvPr/>
          </p:nvSpPr>
          <p:spPr bwMode="auto">
            <a:xfrm>
              <a:off x="5160967" y="5445125"/>
              <a:ext cx="383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01431" name="Text Box 55"/>
          <p:cNvSpPr txBox="1">
            <a:spLocks noChangeArrowheads="1"/>
          </p:cNvSpPr>
          <p:nvPr/>
        </p:nvSpPr>
        <p:spPr bwMode="auto">
          <a:xfrm>
            <a:off x="8025133" y="3904456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2628" y="2276872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b=26, s=1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94181" y="362986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h(</a:t>
            </a:r>
            <a:r>
              <a:rPr lang="en-US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acos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)=0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4181" y="3929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h(define)=3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07638" y="422108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h(</a:t>
            </a:r>
            <a:r>
              <a:rPr lang="en-US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atol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)=0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95736" y="393305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h(</a:t>
            </a:r>
            <a:r>
              <a:rPr lang="en-US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)=4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07638" y="362986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h(char)=2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78357" y="362986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h(</a:t>
            </a:r>
            <a:r>
              <a:rPr lang="en-US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atan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)=0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07638" y="39330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h(ceil)=2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78357" y="4221088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h(float)=5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84857" y="4509120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h(</a:t>
            </a:r>
            <a:r>
              <a:rPr lang="en-US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ctime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)=2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4181" y="4509120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h(floor)=5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4181" y="421179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h(</a:t>
            </a:r>
            <a:r>
              <a:rPr lang="en-US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cos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)=2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89405" y="4859868"/>
            <a:ext cx="170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Search 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atol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590466" y="516648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Search 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ascii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4" grpId="0"/>
      <p:bldP spid="101395" grpId="0"/>
      <p:bldP spid="101407" grpId="0"/>
      <p:bldP spid="101408" grpId="0"/>
      <p:bldP spid="101409" grpId="0"/>
      <p:bldP spid="101410" grpId="0"/>
      <p:bldP spid="101411" grpId="0"/>
      <p:bldP spid="101412" grpId="0"/>
      <p:bldP spid="101413" grpId="0"/>
      <p:bldP spid="101414" grpId="0"/>
      <p:bldP spid="101415" grpId="0"/>
      <p:bldP spid="101416" grpId="0"/>
      <p:bldP spid="101417" grpId="0"/>
      <p:bldP spid="101418" grpId="0"/>
      <p:bldP spid="101419" grpId="0"/>
      <p:bldP spid="101420" grpId="0"/>
      <p:bldP spid="101421" grpId="0"/>
      <p:bldP spid="101422" grpId="0"/>
      <p:bldP spid="101423" grpId="0"/>
      <p:bldP spid="101424" grpId="0"/>
      <p:bldP spid="101425" grpId="0"/>
      <p:bldP spid="10143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4" grpId="0"/>
      <p:bldP spid="5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Scenario – Random Probing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AE455F-EBA4-4B68-92C3-D5EB0C3217BD}" type="slidenum">
              <a:rPr lang="ko-KR" altLang="en-US" smtClean="0"/>
              <a:pPr/>
              <a:t>25</a:t>
            </a:fld>
            <a:endParaRPr lang="en-US" altLang="ko-KR"/>
          </a:p>
        </p:txBody>
      </p:sp>
      <p:sp>
        <p:nvSpPr>
          <p:cNvPr id="5" name="원통 4"/>
          <p:cNvSpPr/>
          <p:nvPr/>
        </p:nvSpPr>
        <p:spPr bwMode="auto">
          <a:xfrm>
            <a:off x="5777889" y="1120770"/>
            <a:ext cx="3168352" cy="5400000"/>
          </a:xfrm>
          <a:prstGeom prst="can">
            <a:avLst>
              <a:gd name="adj" fmla="val 6953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3372" y="1700808"/>
            <a:ext cx="346747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 latinLnBrk="0"/>
            <a:r>
              <a:rPr lang="en-US" dirty="0">
                <a:latin typeface="Consolas" pitchFamily="49" charset="0"/>
                <a:cs typeface="Consolas" pitchFamily="49" charset="0"/>
              </a:rPr>
              <a:t>Random probing sequence = 2 5 1 7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90594"/>
              </p:ext>
            </p:extLst>
          </p:nvPr>
        </p:nvGraphicFramePr>
        <p:xfrm>
          <a:off x="3779912" y="1312178"/>
          <a:ext cx="1853961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897">
                <a:tc>
                  <a:txBody>
                    <a:bodyPr/>
                    <a:lstStyle/>
                    <a:p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[6]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[7]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[8]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[9]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[10]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[11]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[12]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[13]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54843" y="75541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Hash table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68098"/>
              </p:ext>
            </p:extLst>
          </p:nvPr>
        </p:nvGraphicFramePr>
        <p:xfrm>
          <a:off x="5921905" y="2272898"/>
          <a:ext cx="273630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76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이나영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703575"/>
              </p:ext>
            </p:extLst>
          </p:nvPr>
        </p:nvGraphicFramePr>
        <p:xfrm>
          <a:off x="5921905" y="5729282"/>
          <a:ext cx="273630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지상렬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925254"/>
              </p:ext>
            </p:extLst>
          </p:nvPr>
        </p:nvGraphicFramePr>
        <p:xfrm>
          <a:off x="5921905" y="3851354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장근석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미디어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828905"/>
              </p:ext>
            </p:extLst>
          </p:nvPr>
        </p:nvGraphicFramePr>
        <p:xfrm>
          <a:off x="5921905" y="1624826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김수현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미디어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077177"/>
              </p:ext>
            </p:extLst>
          </p:nvPr>
        </p:nvGraphicFramePr>
        <p:xfrm>
          <a:off x="5921905" y="3136994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조인성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69642"/>
              </p:ext>
            </p:extLst>
          </p:nvPr>
        </p:nvGraphicFramePr>
        <p:xfrm>
          <a:off x="5921905" y="4571434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조현재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329485"/>
              </p:ext>
            </p:extLst>
          </p:nvPr>
        </p:nvGraphicFramePr>
        <p:xfrm>
          <a:off x="5921905" y="5020632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지현우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전자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직선 화살표 연결선 15"/>
          <p:cNvCxnSpPr>
            <a:endCxn id="9" idx="1"/>
          </p:cNvCxnSpPr>
          <p:nvPr/>
        </p:nvCxnSpPr>
        <p:spPr bwMode="auto">
          <a:xfrm flipV="1">
            <a:off x="4677174" y="2455778"/>
            <a:ext cx="1244731" cy="15784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/>
          <p:cNvCxnSpPr>
            <a:endCxn id="12" idx="1"/>
          </p:cNvCxnSpPr>
          <p:nvPr/>
        </p:nvCxnSpPr>
        <p:spPr bwMode="auto">
          <a:xfrm>
            <a:off x="4677174" y="1500242"/>
            <a:ext cx="1244731" cy="3074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314245" y="105805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Data storage</a:t>
            </a:r>
          </a:p>
        </p:txBody>
      </p:sp>
      <p:cxnSp>
        <p:nvCxnSpPr>
          <p:cNvPr id="19" name="직선 화살표 연결선 18"/>
          <p:cNvCxnSpPr>
            <a:endCxn id="13" idx="1"/>
          </p:cNvCxnSpPr>
          <p:nvPr/>
        </p:nvCxnSpPr>
        <p:spPr bwMode="auto">
          <a:xfrm flipV="1">
            <a:off x="4677174" y="3319874"/>
            <a:ext cx="1244731" cy="1185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/>
          <p:cNvCxnSpPr>
            <a:endCxn id="11" idx="1"/>
          </p:cNvCxnSpPr>
          <p:nvPr/>
        </p:nvCxnSpPr>
        <p:spPr bwMode="auto">
          <a:xfrm flipV="1">
            <a:off x="5155523" y="4034234"/>
            <a:ext cx="766382" cy="4709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직선 화살표 연결선 20"/>
          <p:cNvCxnSpPr>
            <a:endCxn id="14" idx="1"/>
          </p:cNvCxnSpPr>
          <p:nvPr/>
        </p:nvCxnSpPr>
        <p:spPr bwMode="auto">
          <a:xfrm flipV="1">
            <a:off x="4741763" y="4754314"/>
            <a:ext cx="1180142" cy="3251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/>
          <p:cNvCxnSpPr>
            <a:endCxn id="15" idx="1"/>
          </p:cNvCxnSpPr>
          <p:nvPr/>
        </p:nvCxnSpPr>
        <p:spPr bwMode="auto">
          <a:xfrm>
            <a:off x="5331834" y="5203512"/>
            <a:ext cx="59007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endCxn id="10" idx="1"/>
          </p:cNvCxnSpPr>
          <p:nvPr/>
        </p:nvCxnSpPr>
        <p:spPr bwMode="auto">
          <a:xfrm flipV="1">
            <a:off x="4677174" y="5912162"/>
            <a:ext cx="1244731" cy="321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542939" y="2497321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조현재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50277" y="250921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8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80367" y="312160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??=8+2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2939" y="3573373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지현우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02017" y="357127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8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6751" y="41380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??=8+2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2939" y="4580329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지상렬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56297" y="457938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8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4743" y="522444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??=8+2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4743" y="557820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??=8+5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08780" y="5217795"/>
            <a:ext cx="122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Overflow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4693" y="2851195"/>
            <a:ext cx="172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Overflow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2939" y="3887733"/>
            <a:ext cx="172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Overflow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2939" y="4867419"/>
            <a:ext cx="172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Overflow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81114" y="1006345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[0]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38890" y="1006345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[1]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79320" y="312160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OK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05704" y="413231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OK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77474" y="557820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OK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7077" y="1003551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Hash function </a:t>
            </a:r>
          </a:p>
          <a:p>
            <a:pPr algn="l"/>
            <a:r>
              <a:rPr lang="en-US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: </a:t>
            </a:r>
            <a:r>
              <a:rPr lang="en-US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의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첫글자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 자음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–’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ㄱ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’</a:t>
            </a:r>
            <a:endParaRPr lang="en-US" dirty="0">
              <a:latin typeface="맑은 고딕" pitchFamily="50" charset="-127"/>
              <a:ea typeface="맑은 고딕" pitchFamily="50" charset="-127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49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40" grpId="0"/>
      <p:bldP spid="41" grpId="0"/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Scenario – Random Probing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AE455F-EBA4-4B68-92C3-D5EB0C3217BD}" type="slidenum">
              <a:rPr lang="ko-KR" altLang="en-US" smtClean="0"/>
              <a:pPr/>
              <a:t>26</a:t>
            </a:fld>
            <a:endParaRPr lang="en-US" altLang="ko-KR"/>
          </a:p>
        </p:txBody>
      </p:sp>
      <p:sp>
        <p:nvSpPr>
          <p:cNvPr id="5" name="원통 4"/>
          <p:cNvSpPr/>
          <p:nvPr/>
        </p:nvSpPr>
        <p:spPr bwMode="auto">
          <a:xfrm>
            <a:off x="5705881" y="1151632"/>
            <a:ext cx="3168352" cy="5400000"/>
          </a:xfrm>
          <a:prstGeom prst="can">
            <a:avLst>
              <a:gd name="adj" fmla="val 6953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3213" y="1808512"/>
            <a:ext cx="309469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 latinLnBrk="0"/>
            <a:r>
              <a:rPr lang="en-US" dirty="0">
                <a:latin typeface="Consolas" pitchFamily="49" charset="0"/>
                <a:cs typeface="Consolas" pitchFamily="49" charset="0"/>
              </a:rPr>
              <a:t>Random probing sequence = 2 5 1 7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616258"/>
              </p:ext>
            </p:extLst>
          </p:nvPr>
        </p:nvGraphicFramePr>
        <p:xfrm>
          <a:off x="3707904" y="1343040"/>
          <a:ext cx="1853961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[6]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[7]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[8]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[9]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[10]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[11]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[12]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[13]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10332" y="79099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Hash table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234321"/>
              </p:ext>
            </p:extLst>
          </p:nvPr>
        </p:nvGraphicFramePr>
        <p:xfrm>
          <a:off x="5849897" y="2303760"/>
          <a:ext cx="273630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76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이나영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923967"/>
              </p:ext>
            </p:extLst>
          </p:nvPr>
        </p:nvGraphicFramePr>
        <p:xfrm>
          <a:off x="5849897" y="5760144"/>
          <a:ext cx="273630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지상렬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700420"/>
              </p:ext>
            </p:extLst>
          </p:nvPr>
        </p:nvGraphicFramePr>
        <p:xfrm>
          <a:off x="5849897" y="3882216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장근석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미디어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551890"/>
              </p:ext>
            </p:extLst>
          </p:nvPr>
        </p:nvGraphicFramePr>
        <p:xfrm>
          <a:off x="5849897" y="1655688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김수현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미디어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051517"/>
              </p:ext>
            </p:extLst>
          </p:nvPr>
        </p:nvGraphicFramePr>
        <p:xfrm>
          <a:off x="5849897" y="3167856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조인성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41785"/>
              </p:ext>
            </p:extLst>
          </p:nvPr>
        </p:nvGraphicFramePr>
        <p:xfrm>
          <a:off x="5849897" y="4602296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조현재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845173"/>
              </p:ext>
            </p:extLst>
          </p:nvPr>
        </p:nvGraphicFramePr>
        <p:xfrm>
          <a:off x="5849897" y="5051494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지현우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전자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직선 화살표 연결선 16"/>
          <p:cNvCxnSpPr>
            <a:endCxn id="10" idx="1"/>
          </p:cNvCxnSpPr>
          <p:nvPr/>
        </p:nvCxnSpPr>
        <p:spPr bwMode="auto">
          <a:xfrm flipV="1">
            <a:off x="4605166" y="2486640"/>
            <a:ext cx="1244731" cy="15784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/>
          <p:cNvCxnSpPr>
            <a:endCxn id="13" idx="1"/>
          </p:cNvCxnSpPr>
          <p:nvPr/>
        </p:nvCxnSpPr>
        <p:spPr bwMode="auto">
          <a:xfrm>
            <a:off x="4605166" y="1531104"/>
            <a:ext cx="1244731" cy="3074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242237" y="108891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Data storage</a:t>
            </a:r>
          </a:p>
        </p:txBody>
      </p:sp>
      <p:cxnSp>
        <p:nvCxnSpPr>
          <p:cNvPr id="20" name="직선 화살표 연결선 19"/>
          <p:cNvCxnSpPr>
            <a:endCxn id="14" idx="1"/>
          </p:cNvCxnSpPr>
          <p:nvPr/>
        </p:nvCxnSpPr>
        <p:spPr bwMode="auto">
          <a:xfrm flipV="1">
            <a:off x="4605166" y="3350736"/>
            <a:ext cx="1244731" cy="1185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직선 화살표 연결선 20"/>
          <p:cNvCxnSpPr>
            <a:endCxn id="12" idx="1"/>
          </p:cNvCxnSpPr>
          <p:nvPr/>
        </p:nvCxnSpPr>
        <p:spPr bwMode="auto">
          <a:xfrm flipV="1">
            <a:off x="5083515" y="4065096"/>
            <a:ext cx="766382" cy="4709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/>
          <p:cNvCxnSpPr>
            <a:endCxn id="15" idx="1"/>
          </p:cNvCxnSpPr>
          <p:nvPr/>
        </p:nvCxnSpPr>
        <p:spPr bwMode="auto">
          <a:xfrm flipV="1">
            <a:off x="4669755" y="4785176"/>
            <a:ext cx="1180142" cy="3251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endCxn id="16" idx="1"/>
          </p:cNvCxnSpPr>
          <p:nvPr/>
        </p:nvCxnSpPr>
        <p:spPr bwMode="auto">
          <a:xfrm>
            <a:off x="5259826" y="5234374"/>
            <a:ext cx="59007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/>
          <p:cNvCxnSpPr>
            <a:endCxn id="11" idx="1"/>
          </p:cNvCxnSpPr>
          <p:nvPr/>
        </p:nvCxnSpPr>
        <p:spPr bwMode="auto">
          <a:xfrm flipV="1">
            <a:off x="4605166" y="5943024"/>
            <a:ext cx="1244731" cy="321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13213" y="2502122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Q: ‘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지상렬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’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소속 학부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71133" y="292487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8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7708" y="3248672"/>
            <a:ext cx="111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itchFamily="49" charset="0"/>
                <a:cs typeface="Consolas" pitchFamily="49" charset="0"/>
              </a:rPr>
              <a:t>Addr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7708" y="2924878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지상렬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47000" y="3248672"/>
            <a:ext cx="111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Fail</a:t>
            </a:r>
            <a:r>
              <a:rPr lang="ko-KR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7708" y="3584990"/>
            <a:ext cx="125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itchFamily="49" charset="0"/>
                <a:cs typeface="Consolas" pitchFamily="49" charset="0"/>
              </a:rPr>
              <a:t>Addr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=8+2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29038" y="3563724"/>
            <a:ext cx="111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Fail</a:t>
            </a:r>
            <a:r>
              <a:rPr lang="ko-KR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7708" y="3923764"/>
            <a:ext cx="125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itchFamily="49" charset="0"/>
                <a:cs typeface="Consolas" pitchFamily="49" charset="0"/>
              </a:rPr>
              <a:t>Addr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=8+5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63127" y="3902498"/>
            <a:ext cx="111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Success</a:t>
            </a:r>
            <a:endParaRPr lang="en-US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09106" y="1025777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[0]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66882" y="1025777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[1]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47077" y="1003551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Hash function </a:t>
            </a:r>
          </a:p>
          <a:p>
            <a:pPr algn="l"/>
            <a:r>
              <a:rPr lang="en-US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: </a:t>
            </a:r>
            <a:r>
              <a:rPr lang="en-US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의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첫글자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 자음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–’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ㄱ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’</a:t>
            </a:r>
            <a:endParaRPr lang="en-US" dirty="0">
              <a:latin typeface="맑은 고딕" pitchFamily="50" charset="-127"/>
              <a:ea typeface="맑은 고딕" pitchFamily="50" charset="-127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35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 descr="fig05_12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942" y="1283048"/>
            <a:ext cx="6648450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vs. Random Probing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68689A8-4C40-4729-AC00-0DF95B31FCED}" type="slidenum">
              <a:rPr lang="en-US">
                <a:latin typeface="Tahoma" pitchFamily="34" charset="0"/>
              </a:rPr>
              <a:pPr/>
              <a:t>27</a:t>
            </a:fld>
            <a:endParaRPr lang="en-US">
              <a:latin typeface="Tahoma" pitchFamily="34" charset="0"/>
            </a:endParaRPr>
          </a:p>
        </p:txBody>
      </p:sp>
      <p:sp>
        <p:nvSpPr>
          <p:cNvPr id="36869" name="TextBox 5"/>
          <p:cNvSpPr txBox="1">
            <a:spLocks noChangeArrowheads="1"/>
          </p:cNvSpPr>
          <p:nvPr/>
        </p:nvSpPr>
        <p:spPr bwMode="auto">
          <a:xfrm>
            <a:off x="5317223" y="4885085"/>
            <a:ext cx="1830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Consolas" pitchFamily="49" charset="0"/>
                <a:cs typeface="Consolas" pitchFamily="49" charset="0"/>
              </a:rPr>
              <a:t>Load factor </a:t>
            </a:r>
            <a:r>
              <a:rPr lang="el-GR">
                <a:latin typeface="Consolas" pitchFamily="49" charset="0"/>
                <a:cs typeface="Consolas" pitchFamily="49" charset="0"/>
              </a:rPr>
              <a:t>λ</a:t>
            </a:r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70" name="TextBox 6"/>
          <p:cNvSpPr txBox="1">
            <a:spLocks noChangeArrowheads="1"/>
          </p:cNvSpPr>
          <p:nvPr/>
        </p:nvSpPr>
        <p:spPr bwMode="auto">
          <a:xfrm rot="-5400000">
            <a:off x="485554" y="2061994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Consolas" pitchFamily="49" charset="0"/>
                <a:cs typeface="Consolas" pitchFamily="49" charset="0"/>
              </a:rPr>
              <a:t># probes</a:t>
            </a:r>
          </a:p>
        </p:txBody>
      </p:sp>
      <p:grpSp>
        <p:nvGrpSpPr>
          <p:cNvPr id="36871" name="Group 14"/>
          <p:cNvGrpSpPr>
            <a:grpSpLocks/>
          </p:cNvGrpSpPr>
          <p:nvPr/>
        </p:nvGrpSpPr>
        <p:grpSpPr bwMode="auto">
          <a:xfrm>
            <a:off x="2117104" y="1268760"/>
            <a:ext cx="3276600" cy="838200"/>
            <a:chOff x="2438400" y="2667000"/>
            <a:chExt cx="3276600" cy="8382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6880" name="Rectangle 13"/>
            <p:cNvSpPr>
              <a:spLocks noChangeArrowheads="1"/>
            </p:cNvSpPr>
            <p:nvPr/>
          </p:nvSpPr>
          <p:spPr bwMode="auto">
            <a:xfrm>
              <a:off x="2438400" y="2667000"/>
              <a:ext cx="3276600" cy="838200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881" name="Straight Connector 10"/>
            <p:cNvCxnSpPr>
              <a:cxnSpLocks noChangeShapeType="1"/>
            </p:cNvCxnSpPr>
            <p:nvPr/>
          </p:nvCxnSpPr>
          <p:spPr bwMode="auto">
            <a:xfrm>
              <a:off x="2667000" y="2895600"/>
              <a:ext cx="990600" cy="1588"/>
            </a:xfrm>
            <a:prstGeom prst="line">
              <a:avLst/>
            </a:prstGeom>
            <a:grpFill/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36882" name="Straight Connector 11"/>
            <p:cNvCxnSpPr>
              <a:cxnSpLocks noChangeShapeType="1"/>
            </p:cNvCxnSpPr>
            <p:nvPr/>
          </p:nvCxnSpPr>
          <p:spPr bwMode="auto">
            <a:xfrm>
              <a:off x="2667000" y="3200400"/>
              <a:ext cx="990600" cy="1588"/>
            </a:xfrm>
            <a:prstGeom prst="lin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6883" name="TextBox 12"/>
            <p:cNvSpPr txBox="1">
              <a:spLocks noChangeArrowheads="1"/>
            </p:cNvSpPr>
            <p:nvPr/>
          </p:nvSpPr>
          <p:spPr bwMode="auto">
            <a:xfrm>
              <a:off x="3616226" y="2743200"/>
              <a:ext cx="1957587" cy="6463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>
                  <a:latin typeface="Consolas" pitchFamily="49" charset="0"/>
                  <a:cs typeface="Consolas" pitchFamily="49" charset="0"/>
                </a:rPr>
                <a:t>Linear probing</a:t>
              </a:r>
            </a:p>
            <a:p>
              <a:r>
                <a:rPr lang="en-US">
                  <a:latin typeface="Consolas" pitchFamily="49" charset="0"/>
                  <a:cs typeface="Consolas" pitchFamily="49" charset="0"/>
                </a:rPr>
                <a:t>Random probing</a:t>
              </a:r>
            </a:p>
          </p:txBody>
        </p:sp>
      </p:grpSp>
      <p:sp>
        <p:nvSpPr>
          <p:cNvPr id="36872" name="Text Box 12"/>
          <p:cNvSpPr txBox="1">
            <a:spLocks noChangeArrowheads="1"/>
          </p:cNvSpPr>
          <p:nvPr/>
        </p:nvSpPr>
        <p:spPr bwMode="auto">
          <a:xfrm>
            <a:off x="493092" y="4896198"/>
            <a:ext cx="27655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sz="1600" dirty="0">
                <a:latin typeface="Consolas" pitchFamily="49" charset="0"/>
                <a:cs typeface="Consolas" pitchFamily="49" charset="0"/>
              </a:rPr>
              <a:t>U - unsuccessful search</a:t>
            </a:r>
          </a:p>
          <a:p>
            <a:pPr algn="l"/>
            <a:r>
              <a:rPr lang="en-US" sz="1600" dirty="0">
                <a:latin typeface="Consolas" pitchFamily="49" charset="0"/>
                <a:cs typeface="Consolas" pitchFamily="49" charset="0"/>
              </a:rPr>
              <a:t>S - successful search</a:t>
            </a:r>
          </a:p>
          <a:p>
            <a:pPr algn="l"/>
            <a:r>
              <a:rPr lang="en-US" sz="1600" dirty="0">
                <a:latin typeface="Consolas" pitchFamily="49" charset="0"/>
                <a:cs typeface="Consolas" pitchFamily="49" charset="0"/>
              </a:rPr>
              <a:t>I - insert</a:t>
            </a: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5698504" y="1573560"/>
            <a:ext cx="0" cy="29718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250704" y="2411760"/>
            <a:ext cx="2209800" cy="403225"/>
            <a:chOff x="2496" y="2112"/>
            <a:chExt cx="1392" cy="254"/>
          </a:xfrm>
        </p:grpSpPr>
        <p:sp>
          <p:nvSpPr>
            <p:cNvPr id="36876" name="Line 14"/>
            <p:cNvSpPr>
              <a:spLocks noChangeShapeType="1"/>
            </p:cNvSpPr>
            <p:nvPr/>
          </p:nvSpPr>
          <p:spPr bwMode="auto">
            <a:xfrm flipH="1">
              <a:off x="2496" y="23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877" name="Text Box 15"/>
            <p:cNvSpPr txBox="1">
              <a:spLocks noChangeArrowheads="1"/>
            </p:cNvSpPr>
            <p:nvPr/>
          </p:nvSpPr>
          <p:spPr bwMode="auto">
            <a:xfrm>
              <a:off x="2630" y="2135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dirty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good</a:t>
              </a:r>
            </a:p>
          </p:txBody>
        </p:sp>
        <p:sp>
          <p:nvSpPr>
            <p:cNvPr id="36878" name="Line 16"/>
            <p:cNvSpPr>
              <a:spLocks noChangeShapeType="1"/>
            </p:cNvSpPr>
            <p:nvPr/>
          </p:nvSpPr>
          <p:spPr bwMode="auto">
            <a:xfrm>
              <a:off x="3456" y="23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879" name="Text Box 17"/>
            <p:cNvSpPr txBox="1">
              <a:spLocks noChangeArrowheads="1"/>
            </p:cNvSpPr>
            <p:nvPr/>
          </p:nvSpPr>
          <p:spPr bwMode="auto">
            <a:xfrm>
              <a:off x="3456" y="2112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17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Quadratic Probing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09650"/>
            <a:ext cx="8210550" cy="5238750"/>
          </a:xfrm>
        </p:spPr>
        <p:txBody>
          <a:bodyPr/>
          <a:lstStyle/>
          <a:p>
            <a:r>
              <a:rPr lang="en-US" altLang="ko-KR" sz="2000" dirty="0"/>
              <a:t>Reduces primary clustering</a:t>
            </a:r>
          </a:p>
          <a:p>
            <a:r>
              <a:rPr lang="en-US" altLang="ko-KR" sz="2000" dirty="0"/>
              <a:t>Search </a:t>
            </a:r>
            <a:r>
              <a:rPr lang="en-US" altLang="ko-KR" sz="2000" i="1" dirty="0">
                <a:latin typeface="Times New Roman" pitchFamily="18" charset="0"/>
              </a:rPr>
              <a:t>h</a:t>
            </a:r>
            <a:r>
              <a:rPr lang="en-US" altLang="ko-KR" sz="2000" dirty="0">
                <a:latin typeface="Times New Roman" pitchFamily="18" charset="0"/>
              </a:rPr>
              <a:t>(</a:t>
            </a:r>
            <a:r>
              <a:rPr lang="en-US" altLang="ko-KR" sz="2000" i="1" dirty="0">
                <a:latin typeface="Times New Roman" pitchFamily="18" charset="0"/>
              </a:rPr>
              <a:t>x</a:t>
            </a:r>
            <a:r>
              <a:rPr lang="en-US" altLang="ko-KR" sz="2000" dirty="0">
                <a:latin typeface="Times New Roman" pitchFamily="18" charset="0"/>
              </a:rPr>
              <a:t>), (</a:t>
            </a:r>
            <a:r>
              <a:rPr lang="en-US" altLang="ko-KR" sz="2000" i="1" dirty="0">
                <a:latin typeface="Times New Roman" pitchFamily="18" charset="0"/>
              </a:rPr>
              <a:t>h</a:t>
            </a:r>
            <a:r>
              <a:rPr lang="en-US" altLang="ko-KR" sz="2000" dirty="0">
                <a:latin typeface="Times New Roman" pitchFamily="18" charset="0"/>
              </a:rPr>
              <a:t>(</a:t>
            </a:r>
            <a:r>
              <a:rPr lang="en-US" altLang="ko-KR" sz="2000" i="1" dirty="0">
                <a:latin typeface="Times New Roman" pitchFamily="18" charset="0"/>
              </a:rPr>
              <a:t>x</a:t>
            </a:r>
            <a:r>
              <a:rPr lang="en-US" altLang="ko-KR" sz="2000" dirty="0">
                <a:latin typeface="Times New Roman" pitchFamily="18" charset="0"/>
              </a:rPr>
              <a:t>) + </a:t>
            </a:r>
            <a:r>
              <a:rPr lang="en-US" altLang="ko-KR" sz="2000" i="1" dirty="0">
                <a:latin typeface="Times New Roman" pitchFamily="18" charset="0"/>
              </a:rPr>
              <a:t>i</a:t>
            </a:r>
            <a:r>
              <a:rPr lang="en-US" altLang="ko-KR" sz="2000" baseline="30000" dirty="0">
                <a:latin typeface="Times New Roman" pitchFamily="18" charset="0"/>
              </a:rPr>
              <a:t>2</a:t>
            </a:r>
            <a:r>
              <a:rPr lang="en-US" altLang="ko-KR" sz="2000" dirty="0">
                <a:latin typeface="Times New Roman" pitchFamily="18" charset="0"/>
              </a:rPr>
              <a:t>) % </a:t>
            </a:r>
            <a:r>
              <a:rPr lang="en-US" altLang="ko-KR" sz="2000" i="1" dirty="0">
                <a:latin typeface="Times New Roman" pitchFamily="18" charset="0"/>
              </a:rPr>
              <a:t>b</a:t>
            </a:r>
            <a:r>
              <a:rPr lang="en-US" altLang="ko-KR" sz="2000" dirty="0">
                <a:latin typeface="Times New Roman" pitchFamily="18" charset="0"/>
              </a:rPr>
              <a:t>, (</a:t>
            </a:r>
            <a:r>
              <a:rPr lang="en-US" altLang="ko-KR" sz="2000" i="1" dirty="0">
                <a:latin typeface="Times New Roman" pitchFamily="18" charset="0"/>
              </a:rPr>
              <a:t>h</a:t>
            </a:r>
            <a:r>
              <a:rPr lang="en-US" altLang="ko-KR" sz="2000" dirty="0">
                <a:latin typeface="Times New Roman" pitchFamily="18" charset="0"/>
              </a:rPr>
              <a:t>(</a:t>
            </a:r>
            <a:r>
              <a:rPr lang="en-US" altLang="ko-KR" sz="2000" i="1" dirty="0">
                <a:latin typeface="Times New Roman" pitchFamily="18" charset="0"/>
              </a:rPr>
              <a:t>x</a:t>
            </a:r>
            <a:r>
              <a:rPr lang="en-US" altLang="ko-KR" sz="2000" dirty="0">
                <a:latin typeface="Times New Roman" pitchFamily="18" charset="0"/>
              </a:rPr>
              <a:t>) - </a:t>
            </a:r>
            <a:r>
              <a:rPr lang="en-US" altLang="ko-KR" sz="2000" i="1" dirty="0">
                <a:latin typeface="Times New Roman" pitchFamily="18" charset="0"/>
              </a:rPr>
              <a:t>i</a:t>
            </a:r>
            <a:r>
              <a:rPr lang="en-US" altLang="ko-KR" sz="2000" baseline="30000" dirty="0">
                <a:latin typeface="Times New Roman" pitchFamily="18" charset="0"/>
              </a:rPr>
              <a:t>2</a:t>
            </a:r>
            <a:r>
              <a:rPr lang="en-US" altLang="ko-KR" sz="2000" dirty="0">
                <a:latin typeface="Times New Roman" pitchFamily="18" charset="0"/>
              </a:rPr>
              <a:t>) % </a:t>
            </a:r>
            <a:r>
              <a:rPr lang="en-US" altLang="ko-KR" sz="2000" i="1" dirty="0">
                <a:latin typeface="Times New Roman" pitchFamily="18" charset="0"/>
              </a:rPr>
              <a:t>b</a:t>
            </a:r>
            <a:r>
              <a:rPr lang="en-US" altLang="ko-KR" sz="2000" dirty="0">
                <a:latin typeface="Times New Roman" pitchFamily="18" charset="0"/>
              </a:rPr>
              <a:t>, </a:t>
            </a:r>
            <a:r>
              <a:rPr lang="en-US" altLang="ko-KR" sz="2000" dirty="0"/>
              <a:t>for</a:t>
            </a:r>
            <a:r>
              <a:rPr lang="en-US" altLang="ko-KR" sz="2000" dirty="0">
                <a:latin typeface="Times New Roman" pitchFamily="18" charset="0"/>
              </a:rPr>
              <a:t> 1 </a:t>
            </a:r>
            <a:r>
              <a:rPr lang="en-US" altLang="ko-KR" sz="2000" dirty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ko-KR" sz="2000" dirty="0">
                <a:latin typeface="Times New Roman" pitchFamily="18" charset="0"/>
              </a:rPr>
              <a:t> </a:t>
            </a:r>
            <a:r>
              <a:rPr lang="en-US" altLang="ko-KR" sz="2000" i="1" dirty="0" err="1">
                <a:latin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ko-KR" sz="2000" dirty="0">
                <a:latin typeface="Times New Roman" pitchFamily="18" charset="0"/>
              </a:rPr>
              <a:t> (</a:t>
            </a:r>
            <a:r>
              <a:rPr lang="en-US" altLang="ko-KR" sz="2000" i="1" dirty="0">
                <a:latin typeface="Times New Roman" pitchFamily="18" charset="0"/>
              </a:rPr>
              <a:t>b</a:t>
            </a:r>
            <a:r>
              <a:rPr lang="en-US" altLang="ko-KR" sz="2000" dirty="0">
                <a:latin typeface="Times New Roman" pitchFamily="18" charset="0"/>
              </a:rPr>
              <a:t> – 1)/2</a:t>
            </a:r>
          </a:p>
          <a:p>
            <a:r>
              <a:rPr lang="en-US" altLang="ko-KR" sz="2000" dirty="0"/>
              <a:t>If </a:t>
            </a:r>
            <a:r>
              <a:rPr lang="en-US" altLang="ko-KR" sz="2000" i="1" dirty="0">
                <a:latin typeface="Times New Roman" pitchFamily="18" charset="0"/>
              </a:rPr>
              <a:t>b</a:t>
            </a:r>
            <a:r>
              <a:rPr lang="en-US" altLang="ko-KR" sz="2000" dirty="0"/>
              <a:t> is of the form 4</a:t>
            </a:r>
            <a:r>
              <a:rPr lang="en-US" altLang="ko-KR" sz="2000" i="1" dirty="0">
                <a:latin typeface="Times New Roman" pitchFamily="18" charset="0"/>
              </a:rPr>
              <a:t>j</a:t>
            </a:r>
            <a:r>
              <a:rPr lang="en-US" altLang="ko-KR" sz="2000" dirty="0"/>
              <a:t>+3, where </a:t>
            </a:r>
            <a:r>
              <a:rPr lang="en-US" altLang="ko-KR" sz="2000" i="1" dirty="0">
                <a:latin typeface="Times New Roman" pitchFamily="18" charset="0"/>
              </a:rPr>
              <a:t>j</a:t>
            </a:r>
            <a:r>
              <a:rPr lang="en-US" altLang="ko-KR" sz="2000" dirty="0"/>
              <a:t> is an integer, every buckets are examined </a:t>
            </a:r>
            <a:endParaRPr lang="en-US" altLang="ko-KR" dirty="0">
              <a:latin typeface="Times New Roman" pitchFamily="18" charset="0"/>
            </a:endParaRPr>
          </a:p>
          <a:p>
            <a:r>
              <a:rPr lang="en-US" altLang="ko-KR" sz="2000" dirty="0"/>
              <a:t>When </a:t>
            </a:r>
            <a:r>
              <a:rPr lang="en-US" altLang="ko-KR" sz="2000" i="1" dirty="0">
                <a:latin typeface="Times New Roman" pitchFamily="18" charset="0"/>
              </a:rPr>
              <a:t>b</a:t>
            </a:r>
            <a:r>
              <a:rPr lang="en-US" altLang="ko-KR" sz="2000" dirty="0"/>
              <a:t> is prime, quadratic probing probes about half the table before repeating the probe sequence</a:t>
            </a:r>
          </a:p>
          <a:p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99C03-30DA-4FB2-9E49-533061EE39C2}" type="slidenum">
              <a:rPr lang="ko-KR" altLang="en-US"/>
              <a:pPr/>
              <a:t>28</a:t>
            </a:fld>
            <a:endParaRPr lang="en-US" altLang="ko-KR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284984"/>
            <a:ext cx="3168650" cy="247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99792" y="3414142"/>
            <a:ext cx="432048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62812" y="3414142"/>
            <a:ext cx="432048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526217" y="4838155"/>
            <a:ext cx="3479653" cy="6053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 of Quadratic Probing</a:t>
            </a:r>
            <a:endParaRPr lang="ko-KR" altLang="en-US"/>
          </a:p>
        </p:txBody>
      </p:sp>
      <p:sp>
        <p:nvSpPr>
          <p:cNvPr id="5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60FF46-DD8A-4057-BA26-8CF386925A4D}" type="slidenum">
              <a:rPr lang="ko-KR" altLang="en-US"/>
              <a:pPr/>
              <a:t>29</a:t>
            </a:fld>
            <a:endParaRPr lang="en-US" altLang="ko-KR"/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635000" y="285750"/>
            <a:ext cx="79756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ko-KR" altLang="en-US" sz="2800">
              <a:solidFill>
                <a:schemeClr val="tx2"/>
              </a:solidFill>
            </a:endParaRP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539750" y="981076"/>
            <a:ext cx="4754563" cy="2028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81000" indent="-381000" algn="l">
              <a:spcBef>
                <a:spcPts val="200"/>
              </a:spcBef>
            </a:pPr>
            <a:r>
              <a:rPr lang="en-US" altLang="ko-KR" sz="2000" dirty="0">
                <a:latin typeface="Consolas" pitchFamily="49" charset="0"/>
              </a:rPr>
              <a:t>Hash function </a:t>
            </a:r>
          </a:p>
          <a:p>
            <a:pPr marL="381000" indent="-381000" algn="l">
              <a:spcBef>
                <a:spcPts val="200"/>
              </a:spcBef>
            </a:pPr>
            <a:r>
              <a:rPr lang="en-US" altLang="ko-KR" sz="2000" dirty="0"/>
              <a:t>  </a:t>
            </a:r>
            <a:r>
              <a:rPr lang="en-US" altLang="ko-KR" sz="2000" i="1" dirty="0">
                <a:latin typeface="Times New Roman" pitchFamily="18" charset="0"/>
              </a:rPr>
              <a:t>h</a:t>
            </a:r>
            <a:r>
              <a:rPr lang="en-US" altLang="ko-KR" sz="2000" dirty="0">
                <a:latin typeface="Times New Roman" pitchFamily="18" charset="0"/>
              </a:rPr>
              <a:t>(</a:t>
            </a:r>
            <a:r>
              <a:rPr lang="en-US" altLang="ko-KR" sz="2000" i="1" dirty="0">
                <a:latin typeface="Times New Roman" pitchFamily="18" charset="0"/>
              </a:rPr>
              <a:t>x</a:t>
            </a:r>
            <a:r>
              <a:rPr lang="en-US" altLang="ko-KR" sz="2000" dirty="0">
                <a:latin typeface="Times New Roman" pitchFamily="18" charset="0"/>
              </a:rPr>
              <a:t>)</a:t>
            </a:r>
            <a:r>
              <a:rPr lang="en-US" altLang="ko-KR" sz="2000" dirty="0"/>
              <a:t> : </a:t>
            </a:r>
            <a:r>
              <a:rPr lang="en-US" altLang="ko-KR" sz="2000" dirty="0">
                <a:latin typeface="Consolas" pitchFamily="49" charset="0"/>
              </a:rPr>
              <a:t>the first character of </a:t>
            </a:r>
            <a:r>
              <a:rPr lang="en-US" altLang="ko-KR" sz="2000" i="1" dirty="0">
                <a:latin typeface="Times New Roman" pitchFamily="18" charset="0"/>
              </a:rPr>
              <a:t>x</a:t>
            </a:r>
            <a:r>
              <a:rPr lang="en-US" altLang="ko-KR" sz="2000" dirty="0"/>
              <a:t>-</a:t>
            </a:r>
            <a:r>
              <a:rPr lang="en-US" altLang="ko-KR" sz="2000" dirty="0">
                <a:latin typeface="Consolas" pitchFamily="49" charset="0"/>
              </a:rPr>
              <a:t>’a’</a:t>
            </a:r>
          </a:p>
          <a:p>
            <a:pPr marL="381000" indent="-381000" algn="l">
              <a:spcBef>
                <a:spcPts val="200"/>
              </a:spcBef>
            </a:pPr>
            <a:r>
              <a:rPr lang="en-US" altLang="ko-KR" sz="2000" dirty="0">
                <a:latin typeface="Consolas" pitchFamily="49" charset="0"/>
              </a:rPr>
              <a:t>Id: “</a:t>
            </a:r>
            <a:r>
              <a:rPr lang="en-US" altLang="ko-KR" sz="2000" dirty="0" err="1">
                <a:latin typeface="Consolas" pitchFamily="49" charset="0"/>
              </a:rPr>
              <a:t>acos</a:t>
            </a:r>
            <a:r>
              <a:rPr lang="en-US" altLang="ko-KR" sz="2000" dirty="0">
                <a:latin typeface="Consolas" pitchFamily="49" charset="0"/>
              </a:rPr>
              <a:t>”, “</a:t>
            </a:r>
            <a:r>
              <a:rPr lang="en-US" altLang="ko-KR" sz="2000" dirty="0" err="1">
                <a:latin typeface="Consolas" pitchFamily="49" charset="0"/>
              </a:rPr>
              <a:t>atan</a:t>
            </a:r>
            <a:r>
              <a:rPr lang="en-US" altLang="ko-KR" sz="2000" dirty="0">
                <a:latin typeface="Consolas" pitchFamily="49" charset="0"/>
              </a:rPr>
              <a:t>”, “char”, “define”, “exp”, “ceil”, “</a:t>
            </a:r>
            <a:r>
              <a:rPr lang="en-US" altLang="ko-KR" sz="2000" dirty="0" err="1">
                <a:latin typeface="Consolas" pitchFamily="49" charset="0"/>
              </a:rPr>
              <a:t>cos</a:t>
            </a:r>
            <a:r>
              <a:rPr lang="en-US" altLang="ko-KR" sz="2000" dirty="0">
                <a:latin typeface="Consolas" pitchFamily="49" charset="0"/>
              </a:rPr>
              <a:t>”, “float”, “</a:t>
            </a:r>
            <a:r>
              <a:rPr lang="en-US" altLang="ko-KR" sz="2000" dirty="0" err="1">
                <a:latin typeface="Consolas" pitchFamily="49" charset="0"/>
              </a:rPr>
              <a:t>atol</a:t>
            </a:r>
            <a:r>
              <a:rPr lang="en-US" altLang="ko-KR" sz="2000" dirty="0">
                <a:latin typeface="Consolas" pitchFamily="49" charset="0"/>
              </a:rPr>
              <a:t>”, “floor”, “</a:t>
            </a:r>
            <a:r>
              <a:rPr lang="en-US" altLang="ko-KR" sz="2000" dirty="0" err="1">
                <a:latin typeface="Consolas" pitchFamily="49" charset="0"/>
              </a:rPr>
              <a:t>ctime</a:t>
            </a:r>
            <a:r>
              <a:rPr lang="en-US" altLang="ko-KR" sz="2000" dirty="0">
                <a:latin typeface="Consolas" pitchFamily="49" charset="0"/>
              </a:rPr>
              <a:t>”</a:t>
            </a:r>
          </a:p>
        </p:txBody>
      </p:sp>
      <p:graphicFrame>
        <p:nvGraphicFramePr>
          <p:cNvPr id="103481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045072"/>
              </p:ext>
            </p:extLst>
          </p:nvPr>
        </p:nvGraphicFramePr>
        <p:xfrm>
          <a:off x="5864516" y="981076"/>
          <a:ext cx="3042947" cy="5558777"/>
        </p:xfrm>
        <a:graphic>
          <a:graphicData uri="http://schemas.openxmlformats.org/drawingml/2006/table">
            <a:tbl>
              <a:tblPr/>
              <a:tblGrid>
                <a:gridCol w="926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0537"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바탕체" pitchFamily="17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바탕체" pitchFamily="17" charset="-127"/>
                        <a:cs typeface="Arial" charset="0"/>
                      </a:endParaRPr>
                    </a:p>
                    <a:p>
                      <a:pPr marL="381000" marR="0" lvl="0" indent="-38100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Arial" charset="0"/>
                        </a:rPr>
                        <a:t>buckets searched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3300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Arial" charset="0"/>
                        </a:rPr>
                        <a:t>   0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바탕체" pitchFamily="17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Arial" charset="0"/>
                        </a:rPr>
                        <a:t>   1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바탕체" pitchFamily="17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Arial" charset="0"/>
                        </a:rPr>
                        <a:t>   2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   3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   4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   5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   6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   7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   8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   9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  10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  11</a:t>
                      </a: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…</a:t>
                      </a: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  14</a:t>
                      </a: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...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</a:rPr>
                        <a:t>  18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</a:endParaRPr>
                    </a:p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Arial" charset="0"/>
                        </a:rPr>
                        <a:t>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444" name="Rectangle 20"/>
          <p:cNvSpPr>
            <a:spLocks noChangeArrowheads="1"/>
          </p:cNvSpPr>
          <p:nvPr/>
        </p:nvSpPr>
        <p:spPr bwMode="auto">
          <a:xfrm>
            <a:off x="6867870" y="1573199"/>
            <a:ext cx="691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itchFamily="49" charset="0"/>
              </a:rPr>
              <a:t>acos</a:t>
            </a:r>
            <a:endParaRPr lang="en-US" altLang="ko-KR" dirty="0">
              <a:latin typeface="Consolas" pitchFamily="49" charset="0"/>
            </a:endParaRPr>
          </a:p>
        </p:txBody>
      </p:sp>
      <p:sp>
        <p:nvSpPr>
          <p:cNvPr id="103445" name="Rectangle 21"/>
          <p:cNvSpPr>
            <a:spLocks noChangeArrowheads="1"/>
          </p:cNvSpPr>
          <p:nvPr/>
        </p:nvSpPr>
        <p:spPr bwMode="auto">
          <a:xfrm>
            <a:off x="6867870" y="1904987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</a:rPr>
              <a:t>atan</a:t>
            </a:r>
            <a:endParaRPr lang="ko-KR" alt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103457" name="Rectangle 33"/>
          <p:cNvSpPr>
            <a:spLocks noChangeArrowheads="1"/>
          </p:cNvSpPr>
          <p:nvPr/>
        </p:nvSpPr>
        <p:spPr bwMode="auto">
          <a:xfrm>
            <a:off x="6867870" y="2235187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char</a:t>
            </a:r>
          </a:p>
        </p:txBody>
      </p:sp>
      <p:sp>
        <p:nvSpPr>
          <p:cNvPr id="103458" name="Rectangle 34"/>
          <p:cNvSpPr>
            <a:spLocks noChangeArrowheads="1"/>
          </p:cNvSpPr>
          <p:nvPr/>
        </p:nvSpPr>
        <p:spPr bwMode="auto">
          <a:xfrm>
            <a:off x="6867870" y="2508237"/>
            <a:ext cx="9444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define</a:t>
            </a:r>
          </a:p>
        </p:txBody>
      </p:sp>
      <p:sp>
        <p:nvSpPr>
          <p:cNvPr id="103459" name="Rectangle 35"/>
          <p:cNvSpPr>
            <a:spLocks noChangeArrowheads="1"/>
          </p:cNvSpPr>
          <p:nvPr/>
        </p:nvSpPr>
        <p:spPr bwMode="auto">
          <a:xfrm>
            <a:off x="6867870" y="2825737"/>
            <a:ext cx="5667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exp</a:t>
            </a:r>
          </a:p>
        </p:txBody>
      </p:sp>
      <p:sp>
        <p:nvSpPr>
          <p:cNvPr id="103460" name="Rectangle 36"/>
          <p:cNvSpPr>
            <a:spLocks noChangeArrowheads="1"/>
          </p:cNvSpPr>
          <p:nvPr/>
        </p:nvSpPr>
        <p:spPr bwMode="auto">
          <a:xfrm>
            <a:off x="6867870" y="3430574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</a:rPr>
              <a:t>ceil</a:t>
            </a:r>
          </a:p>
        </p:txBody>
      </p:sp>
      <p:sp>
        <p:nvSpPr>
          <p:cNvPr id="103461" name="Rectangle 37"/>
          <p:cNvSpPr>
            <a:spLocks noChangeArrowheads="1"/>
          </p:cNvSpPr>
          <p:nvPr/>
        </p:nvSpPr>
        <p:spPr bwMode="auto">
          <a:xfrm>
            <a:off x="6867870" y="4941168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</a:rPr>
              <a:t>cos</a:t>
            </a:r>
          </a:p>
        </p:txBody>
      </p:sp>
      <p:sp>
        <p:nvSpPr>
          <p:cNvPr id="103462" name="Rectangle 38"/>
          <p:cNvSpPr>
            <a:spLocks noChangeArrowheads="1"/>
          </p:cNvSpPr>
          <p:nvPr/>
        </p:nvSpPr>
        <p:spPr bwMode="auto">
          <a:xfrm>
            <a:off x="6867870" y="3155937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float</a:t>
            </a:r>
          </a:p>
        </p:txBody>
      </p:sp>
      <p:sp>
        <p:nvSpPr>
          <p:cNvPr id="103463" name="Rectangle 39"/>
          <p:cNvSpPr>
            <a:spLocks noChangeArrowheads="1"/>
          </p:cNvSpPr>
          <p:nvPr/>
        </p:nvSpPr>
        <p:spPr bwMode="auto">
          <a:xfrm>
            <a:off x="6867870" y="4293096"/>
            <a:ext cx="691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</a:rPr>
              <a:t>atol</a:t>
            </a:r>
            <a:endParaRPr lang="en-US" altLang="ko-KR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103464" name="Rectangle 40"/>
          <p:cNvSpPr>
            <a:spLocks noChangeArrowheads="1"/>
          </p:cNvSpPr>
          <p:nvPr/>
        </p:nvSpPr>
        <p:spPr bwMode="auto">
          <a:xfrm>
            <a:off x="6867870" y="5532424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</a:rPr>
              <a:t>floor</a:t>
            </a:r>
          </a:p>
        </p:txBody>
      </p:sp>
      <p:sp>
        <p:nvSpPr>
          <p:cNvPr id="103466" name="Text Box 42"/>
          <p:cNvSpPr txBox="1">
            <a:spLocks noChangeArrowheads="1"/>
          </p:cNvSpPr>
          <p:nvPr/>
        </p:nvSpPr>
        <p:spPr bwMode="auto">
          <a:xfrm>
            <a:off x="8029575" y="1571612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1</a:t>
            </a:r>
          </a:p>
        </p:txBody>
      </p:sp>
      <p:sp>
        <p:nvSpPr>
          <p:cNvPr id="103484" name="Rectangle 60"/>
          <p:cNvSpPr>
            <a:spLocks noChangeArrowheads="1"/>
          </p:cNvSpPr>
          <p:nvPr/>
        </p:nvSpPr>
        <p:spPr bwMode="auto">
          <a:xfrm>
            <a:off x="6847088" y="6180124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ctime</a:t>
            </a:r>
            <a:endParaRPr lang="en-US" altLang="ko-KR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868144" y="1931974"/>
            <a:ext cx="3039319" cy="4248150"/>
            <a:chOff x="5549900" y="1931974"/>
            <a:chExt cx="3357563" cy="4248150"/>
          </a:xfrm>
        </p:grpSpPr>
        <p:sp>
          <p:nvSpPr>
            <p:cNvPr id="103446" name="Line 22"/>
            <p:cNvSpPr>
              <a:spLocks noChangeShapeType="1"/>
            </p:cNvSpPr>
            <p:nvPr/>
          </p:nvSpPr>
          <p:spPr bwMode="auto">
            <a:xfrm>
              <a:off x="5564188" y="1931974"/>
              <a:ext cx="332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03447" name="Line 23"/>
            <p:cNvSpPr>
              <a:spLocks noChangeShapeType="1"/>
            </p:cNvSpPr>
            <p:nvPr/>
          </p:nvSpPr>
          <p:spPr bwMode="auto">
            <a:xfrm>
              <a:off x="5564188" y="2220899"/>
              <a:ext cx="332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03448" name="Line 24"/>
            <p:cNvSpPr>
              <a:spLocks noChangeShapeType="1"/>
            </p:cNvSpPr>
            <p:nvPr/>
          </p:nvSpPr>
          <p:spPr bwMode="auto">
            <a:xfrm>
              <a:off x="5564188" y="2522524"/>
              <a:ext cx="332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03449" name="Line 25"/>
            <p:cNvSpPr>
              <a:spLocks noChangeShapeType="1"/>
            </p:cNvSpPr>
            <p:nvPr/>
          </p:nvSpPr>
          <p:spPr bwMode="auto">
            <a:xfrm>
              <a:off x="5564188" y="2840024"/>
              <a:ext cx="332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03450" name="Line 26"/>
            <p:cNvSpPr>
              <a:spLocks noChangeShapeType="1"/>
            </p:cNvSpPr>
            <p:nvPr/>
          </p:nvSpPr>
          <p:spPr bwMode="auto">
            <a:xfrm>
              <a:off x="5564188" y="3157524"/>
              <a:ext cx="332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03451" name="Line 27"/>
            <p:cNvSpPr>
              <a:spLocks noChangeShapeType="1"/>
            </p:cNvSpPr>
            <p:nvPr/>
          </p:nvSpPr>
          <p:spPr bwMode="auto">
            <a:xfrm>
              <a:off x="5549900" y="3459149"/>
              <a:ext cx="332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03452" name="Line 28"/>
            <p:cNvSpPr>
              <a:spLocks noChangeShapeType="1"/>
            </p:cNvSpPr>
            <p:nvPr/>
          </p:nvSpPr>
          <p:spPr bwMode="auto">
            <a:xfrm>
              <a:off x="5562600" y="3733787"/>
              <a:ext cx="332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03453" name="Line 29"/>
            <p:cNvSpPr>
              <a:spLocks noChangeShapeType="1"/>
            </p:cNvSpPr>
            <p:nvPr/>
          </p:nvSpPr>
          <p:spPr bwMode="auto">
            <a:xfrm>
              <a:off x="5562600" y="4021124"/>
              <a:ext cx="332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03454" name="Line 30"/>
            <p:cNvSpPr>
              <a:spLocks noChangeShapeType="1"/>
            </p:cNvSpPr>
            <p:nvPr/>
          </p:nvSpPr>
          <p:spPr bwMode="auto">
            <a:xfrm>
              <a:off x="5562600" y="4337037"/>
              <a:ext cx="332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03455" name="Line 31"/>
            <p:cNvSpPr>
              <a:spLocks noChangeShapeType="1"/>
            </p:cNvSpPr>
            <p:nvPr/>
          </p:nvSpPr>
          <p:spPr bwMode="auto">
            <a:xfrm>
              <a:off x="5562600" y="4640249"/>
              <a:ext cx="332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 dirty="0">
                <a:latin typeface="Consolas" pitchFamily="49" charset="0"/>
              </a:endParaRPr>
            </a:p>
          </p:txBody>
        </p:sp>
        <p:sp>
          <p:nvSpPr>
            <p:cNvPr id="103456" name="Line 32"/>
            <p:cNvSpPr>
              <a:spLocks noChangeShapeType="1"/>
            </p:cNvSpPr>
            <p:nvPr/>
          </p:nvSpPr>
          <p:spPr bwMode="auto">
            <a:xfrm>
              <a:off x="5564188" y="4957749"/>
              <a:ext cx="332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03476" name="Line 52"/>
            <p:cNvSpPr>
              <a:spLocks noChangeShapeType="1"/>
            </p:cNvSpPr>
            <p:nvPr/>
          </p:nvSpPr>
          <p:spPr bwMode="auto">
            <a:xfrm>
              <a:off x="5580063" y="5273662"/>
              <a:ext cx="332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03482" name="Line 58"/>
            <p:cNvSpPr>
              <a:spLocks noChangeShapeType="1"/>
            </p:cNvSpPr>
            <p:nvPr/>
          </p:nvSpPr>
          <p:spPr bwMode="auto">
            <a:xfrm>
              <a:off x="5580063" y="5576874"/>
              <a:ext cx="332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03483" name="Line 59"/>
            <p:cNvSpPr>
              <a:spLocks noChangeShapeType="1"/>
            </p:cNvSpPr>
            <p:nvPr/>
          </p:nvSpPr>
          <p:spPr bwMode="auto">
            <a:xfrm>
              <a:off x="5580063" y="5892787"/>
              <a:ext cx="332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03485" name="Line 61"/>
            <p:cNvSpPr>
              <a:spLocks noChangeShapeType="1"/>
            </p:cNvSpPr>
            <p:nvPr/>
          </p:nvSpPr>
          <p:spPr bwMode="auto">
            <a:xfrm>
              <a:off x="5580063" y="6180124"/>
              <a:ext cx="332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>
                <a:latin typeface="Consolas" pitchFamily="49" charset="0"/>
              </a:endParaRPr>
            </a:p>
          </p:txBody>
        </p:sp>
      </p:grpSp>
      <p:sp>
        <p:nvSpPr>
          <p:cNvPr id="103486" name="Text Box 62"/>
          <p:cNvSpPr txBox="1">
            <a:spLocks noChangeArrowheads="1"/>
          </p:cNvSpPr>
          <p:nvPr/>
        </p:nvSpPr>
        <p:spPr bwMode="auto">
          <a:xfrm>
            <a:off x="8027988" y="2220899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1</a:t>
            </a:r>
          </a:p>
        </p:txBody>
      </p:sp>
      <p:sp>
        <p:nvSpPr>
          <p:cNvPr id="103487" name="Text Box 63"/>
          <p:cNvSpPr txBox="1">
            <a:spLocks noChangeArrowheads="1"/>
          </p:cNvSpPr>
          <p:nvPr/>
        </p:nvSpPr>
        <p:spPr bwMode="auto">
          <a:xfrm>
            <a:off x="8027988" y="2508237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1</a:t>
            </a:r>
          </a:p>
        </p:txBody>
      </p:sp>
      <p:sp>
        <p:nvSpPr>
          <p:cNvPr id="103488" name="Text Box 64"/>
          <p:cNvSpPr txBox="1">
            <a:spLocks noChangeArrowheads="1"/>
          </p:cNvSpPr>
          <p:nvPr/>
        </p:nvSpPr>
        <p:spPr bwMode="auto">
          <a:xfrm>
            <a:off x="8027988" y="2868599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1</a:t>
            </a:r>
          </a:p>
        </p:txBody>
      </p:sp>
      <p:sp>
        <p:nvSpPr>
          <p:cNvPr id="103489" name="Text Box 65"/>
          <p:cNvSpPr txBox="1">
            <a:spLocks noChangeArrowheads="1"/>
          </p:cNvSpPr>
          <p:nvPr/>
        </p:nvSpPr>
        <p:spPr bwMode="auto">
          <a:xfrm>
            <a:off x="8027988" y="3155937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1</a:t>
            </a:r>
          </a:p>
        </p:txBody>
      </p:sp>
      <p:sp>
        <p:nvSpPr>
          <p:cNvPr id="103490" name="Text Box 66"/>
          <p:cNvSpPr txBox="1">
            <a:spLocks noChangeArrowheads="1"/>
          </p:cNvSpPr>
          <p:nvPr/>
        </p:nvSpPr>
        <p:spPr bwMode="auto">
          <a:xfrm>
            <a:off x="8010525" y="1931974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2</a:t>
            </a:r>
          </a:p>
        </p:txBody>
      </p:sp>
      <p:sp>
        <p:nvSpPr>
          <p:cNvPr id="103491" name="Text Box 67"/>
          <p:cNvSpPr txBox="1">
            <a:spLocks noChangeArrowheads="1"/>
          </p:cNvSpPr>
          <p:nvPr/>
        </p:nvSpPr>
        <p:spPr bwMode="auto">
          <a:xfrm>
            <a:off x="8010525" y="3444862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3</a:t>
            </a:r>
          </a:p>
        </p:txBody>
      </p:sp>
      <p:sp>
        <p:nvSpPr>
          <p:cNvPr id="103492" name="Text Box 68"/>
          <p:cNvSpPr txBox="1">
            <a:spLocks noChangeArrowheads="1"/>
          </p:cNvSpPr>
          <p:nvPr/>
        </p:nvSpPr>
        <p:spPr bwMode="auto">
          <a:xfrm>
            <a:off x="8010525" y="5532424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4</a:t>
            </a:r>
          </a:p>
        </p:txBody>
      </p:sp>
      <p:sp>
        <p:nvSpPr>
          <p:cNvPr id="103493" name="Text Box 69"/>
          <p:cNvSpPr txBox="1">
            <a:spLocks noChangeArrowheads="1"/>
          </p:cNvSpPr>
          <p:nvPr/>
        </p:nvSpPr>
        <p:spPr bwMode="auto">
          <a:xfrm>
            <a:off x="8010525" y="4293096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4</a:t>
            </a:r>
          </a:p>
        </p:txBody>
      </p:sp>
      <p:sp>
        <p:nvSpPr>
          <p:cNvPr id="103494" name="Text Box 70"/>
          <p:cNvSpPr txBox="1">
            <a:spLocks noChangeArrowheads="1"/>
          </p:cNvSpPr>
          <p:nvPr/>
        </p:nvSpPr>
        <p:spPr bwMode="auto">
          <a:xfrm>
            <a:off x="8010525" y="4956162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4</a:t>
            </a:r>
          </a:p>
        </p:txBody>
      </p:sp>
      <p:sp>
        <p:nvSpPr>
          <p:cNvPr id="103495" name="Text Box 71"/>
          <p:cNvSpPr txBox="1">
            <a:spLocks noChangeArrowheads="1"/>
          </p:cNvSpPr>
          <p:nvPr/>
        </p:nvSpPr>
        <p:spPr bwMode="auto">
          <a:xfrm>
            <a:off x="8010525" y="6173774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4822789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=1, h(ceil) + 1 =3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1560" y="5074169"/>
            <a:ext cx="259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=2, h(ceil) + 4 =6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71800" y="955953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b=26, s=1</a:t>
            </a:r>
          </a:p>
        </p:txBody>
      </p:sp>
      <p:sp>
        <p:nvSpPr>
          <p:cNvPr id="48" name="직사각형 47"/>
          <p:cNvSpPr/>
          <p:nvPr/>
        </p:nvSpPr>
        <p:spPr bwMode="auto">
          <a:xfrm>
            <a:off x="526217" y="4408694"/>
            <a:ext cx="3479653" cy="388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1560" y="4393328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=1, h(</a:t>
            </a:r>
            <a:r>
              <a:rPr lang="en-US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atan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 + 1 =1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526217" y="5494880"/>
            <a:ext cx="3479653" cy="748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1560" y="5422364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=1, h(</a:t>
            </a:r>
            <a:r>
              <a:rPr lang="en-US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atol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 + 1 =1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11560" y="5673744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=2, h(</a:t>
            </a:r>
            <a:r>
              <a:rPr lang="en-US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atol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 + 4 =4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11560" y="5941462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=3, h(</a:t>
            </a:r>
            <a:r>
              <a:rPr lang="en-US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atol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 + 9 =9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67544" y="295592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h(</a:t>
            </a:r>
            <a:r>
              <a:rPr lang="en-US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acos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)=0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67544" y="324792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h(define)=3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79912" y="355636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h(</a:t>
            </a:r>
            <a:r>
              <a:rPr lang="en-US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atol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)=0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051720" y="324792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h(</a:t>
            </a:r>
            <a:r>
              <a:rPr lang="en-US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)=4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779912" y="295592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h(char)=2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051720" y="295592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h(</a:t>
            </a:r>
            <a:r>
              <a:rPr lang="en-US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atan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)=0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79912" y="324792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h(ceil)=2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051720" y="3556368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h(float)=5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51720" y="3842520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h(</a:t>
            </a:r>
            <a:r>
              <a:rPr lang="en-US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ctime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)=2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67544" y="3842520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h(floor)=5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67544" y="355636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h(</a:t>
            </a:r>
            <a:r>
              <a:rPr lang="en-US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cos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)=2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862090" y="1151975"/>
            <a:ext cx="944489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0" lvl="0" indent="-381000" algn="l">
              <a:lnSpc>
                <a:spcPct val="90000"/>
              </a:lnSpc>
            </a:pPr>
            <a:r>
              <a:rPr lang="en-US" altLang="ko-KR" dirty="0">
                <a:latin typeface="Consolas" pitchFamily="49" charset="0"/>
                <a:ea typeface="바탕체" pitchFamily="17" charset="-127"/>
                <a:cs typeface="Arial" charset="0"/>
              </a:rPr>
              <a:t>bucket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3444" grpId="0"/>
      <p:bldP spid="103445" grpId="0"/>
      <p:bldP spid="103457" grpId="0"/>
      <p:bldP spid="103458" grpId="0"/>
      <p:bldP spid="103459" grpId="0"/>
      <p:bldP spid="103460" grpId="0"/>
      <p:bldP spid="103461" grpId="0"/>
      <p:bldP spid="103462" grpId="0"/>
      <p:bldP spid="103463" grpId="0"/>
      <p:bldP spid="103464" grpId="0"/>
      <p:bldP spid="103466" grpId="0"/>
      <p:bldP spid="103484" grpId="0"/>
      <p:bldP spid="103486" grpId="0"/>
      <p:bldP spid="103487" grpId="0"/>
      <p:bldP spid="103488" grpId="0"/>
      <p:bldP spid="103489" grpId="0"/>
      <p:bldP spid="103490" grpId="0"/>
      <p:bldP spid="103491" grpId="0"/>
      <p:bldP spid="103492" grpId="0"/>
      <p:bldP spid="103493" grpId="0"/>
      <p:bldP spid="103494" grpId="0"/>
      <p:bldP spid="103495" grpId="0"/>
      <p:bldP spid="2" grpId="0"/>
      <p:bldP spid="45" grpId="0"/>
      <p:bldP spid="48" grpId="0" animBg="1"/>
      <p:bldP spid="49" grpId="0"/>
      <p:bldP spid="51" grpId="0" animBg="1"/>
      <p:bldP spid="52" grpId="0"/>
      <p:bldP spid="53" grpId="0"/>
      <p:bldP spid="54" grpId="0"/>
      <p:bldP spid="55" grpId="0"/>
      <p:bldP spid="56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Symbol Table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Symbol table</a:t>
            </a:r>
          </a:p>
          <a:p>
            <a:pPr lvl="1"/>
            <a:r>
              <a:rPr lang="en-US" altLang="ko-KR" sz="2000" dirty="0"/>
              <a:t>A set of name-attribute pairs</a:t>
            </a:r>
          </a:p>
          <a:p>
            <a:pPr lvl="1"/>
            <a:r>
              <a:rPr lang="en-US" altLang="ko-KR" sz="2000" dirty="0"/>
              <a:t>Example</a:t>
            </a:r>
          </a:p>
          <a:p>
            <a:pPr lvl="2"/>
            <a:r>
              <a:rPr lang="en-US" altLang="ko-KR" sz="1800" dirty="0"/>
              <a:t>Thesaurus</a:t>
            </a:r>
          </a:p>
          <a:p>
            <a:pPr lvl="2"/>
            <a:r>
              <a:rPr lang="en-US" altLang="ko-KR" sz="1800" dirty="0"/>
              <a:t>Compiler symbol table</a:t>
            </a:r>
          </a:p>
          <a:p>
            <a:pPr lvl="2"/>
            <a:r>
              <a:rPr lang="en-US" altLang="ko-KR" sz="1800" dirty="0">
                <a:hlinkClick r:id="rId2"/>
              </a:rPr>
              <a:t>Dictionary</a:t>
            </a:r>
            <a:endParaRPr lang="en-US" altLang="ko-KR" sz="1800" dirty="0"/>
          </a:p>
          <a:p>
            <a:pPr lvl="1"/>
            <a:r>
              <a:rPr lang="en-US" altLang="ko-KR" sz="2000" dirty="0"/>
              <a:t>Operations</a:t>
            </a:r>
          </a:p>
          <a:p>
            <a:pPr lvl="2"/>
            <a:r>
              <a:rPr lang="en-US" altLang="ko-KR" sz="1800" dirty="0"/>
              <a:t>Determine if a particular name is in the table</a:t>
            </a:r>
          </a:p>
          <a:p>
            <a:pPr lvl="2"/>
            <a:r>
              <a:rPr lang="en-US" altLang="ko-KR" sz="1800" dirty="0"/>
              <a:t>Retrieve the attributes of that name</a:t>
            </a:r>
          </a:p>
          <a:p>
            <a:pPr lvl="2"/>
            <a:r>
              <a:rPr lang="en-US" altLang="ko-KR" sz="1800" dirty="0"/>
              <a:t>Modify the attributes of the name</a:t>
            </a:r>
          </a:p>
          <a:p>
            <a:pPr lvl="2"/>
            <a:r>
              <a:rPr lang="en-US" altLang="ko-KR" sz="1800" dirty="0"/>
              <a:t>Insert a new name and its attributes</a:t>
            </a:r>
          </a:p>
          <a:p>
            <a:r>
              <a:rPr lang="en-US" altLang="ko-KR" sz="2400" dirty="0"/>
              <a:t>Hashing</a:t>
            </a:r>
          </a:p>
          <a:p>
            <a:pPr lvl="1">
              <a:buFontTx/>
              <a:buNone/>
            </a:pPr>
            <a:r>
              <a:rPr lang="en-US" altLang="ko-KR" sz="2000" dirty="0"/>
              <a:t>A technique to insert, search, and delete symbols efficiently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46D61-D9EF-4DF1-BD45-4EC7515ECF0B}" type="slidenum">
              <a:rPr lang="ko-KR" altLang="en-US"/>
              <a:pPr/>
              <a:t>3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4084638" y="1628800"/>
            <a:ext cx="4789040" cy="1477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 latinLnBrk="0"/>
            <a:r>
              <a:rPr lang="en-US" altLang="ko-KR" b="1" dirty="0"/>
              <a:t>hash </a:t>
            </a:r>
            <a:r>
              <a:rPr lang="en-US" altLang="ko-KR" dirty="0"/>
              <a:t>[</a:t>
            </a:r>
            <a:r>
              <a:rPr lang="en-US" altLang="ko-KR" dirty="0" err="1"/>
              <a:t>hǽʃ</a:t>
            </a:r>
            <a:r>
              <a:rPr lang="en-US" altLang="ko-KR" dirty="0"/>
              <a:t>] </a:t>
            </a:r>
          </a:p>
          <a:p>
            <a:pPr algn="l" latinLnBrk="0"/>
            <a:r>
              <a:rPr lang="en-US" altLang="ko-KR" dirty="0"/>
              <a:t>[</a:t>
            </a:r>
            <a:r>
              <a:rPr lang="ko-KR" altLang="en-US" dirty="0"/>
              <a:t>명사</a:t>
            </a:r>
            <a:r>
              <a:rPr lang="en-US" altLang="ko-KR" dirty="0"/>
              <a:t>] </a:t>
            </a:r>
            <a:r>
              <a:rPr lang="ko-KR" altLang="en-US" dirty="0"/>
              <a:t>다진 고기 요리</a:t>
            </a:r>
            <a:r>
              <a:rPr lang="en-US" altLang="ko-KR" dirty="0"/>
              <a:t>, </a:t>
            </a:r>
            <a:r>
              <a:rPr lang="ko-KR" altLang="en-US" dirty="0"/>
              <a:t>해시 요리 </a:t>
            </a:r>
          </a:p>
          <a:p>
            <a:pPr algn="l" latinLnBrk="0"/>
            <a:r>
              <a:rPr lang="en-US" altLang="ko-KR" dirty="0"/>
              <a:t>[</a:t>
            </a:r>
            <a:r>
              <a:rPr lang="ko-KR" altLang="en-US" dirty="0"/>
              <a:t>명사</a:t>
            </a:r>
            <a:r>
              <a:rPr lang="en-US" altLang="ko-KR" dirty="0"/>
              <a:t>] </a:t>
            </a:r>
            <a:r>
              <a:rPr lang="ko-KR" altLang="en-US" dirty="0"/>
              <a:t>음식</a:t>
            </a:r>
            <a:r>
              <a:rPr lang="en-US" altLang="ko-KR" dirty="0"/>
              <a:t>(food), </a:t>
            </a:r>
            <a:r>
              <a:rPr lang="ko-KR" altLang="en-US" dirty="0"/>
              <a:t>식사 </a:t>
            </a:r>
            <a:r>
              <a:rPr lang="en-US" altLang="ko-KR" dirty="0"/>
              <a:t>, </a:t>
            </a:r>
          </a:p>
          <a:p>
            <a:pPr algn="l" latinLnBrk="0"/>
            <a:r>
              <a:rPr lang="en-US" altLang="ko-KR" dirty="0"/>
              <a:t>[</a:t>
            </a:r>
            <a:r>
              <a:rPr lang="ko-KR" altLang="en-US" dirty="0"/>
              <a:t>타동사</a:t>
            </a:r>
            <a:r>
              <a:rPr lang="en-US" altLang="ko-KR" dirty="0"/>
              <a:t>] &lt;</a:t>
            </a:r>
            <a:r>
              <a:rPr lang="ko-KR" altLang="en-US" dirty="0"/>
              <a:t>고기를</a:t>
            </a:r>
            <a:r>
              <a:rPr lang="en-US" altLang="ko-KR" dirty="0"/>
              <a:t>&gt; </a:t>
            </a:r>
            <a:r>
              <a:rPr lang="ko-KR" altLang="en-US" dirty="0"/>
              <a:t>저미다</a:t>
            </a:r>
            <a:r>
              <a:rPr lang="en-US" altLang="ko-KR" dirty="0"/>
              <a:t>, </a:t>
            </a:r>
            <a:r>
              <a:rPr lang="ko-KR" altLang="en-US" dirty="0"/>
              <a:t>다지다</a:t>
            </a:r>
            <a:r>
              <a:rPr lang="en-US" altLang="ko-KR" dirty="0"/>
              <a:t>, </a:t>
            </a:r>
            <a:r>
              <a:rPr lang="ko-KR" altLang="en-US" dirty="0"/>
              <a:t>잘게 썰다 </a:t>
            </a:r>
            <a:r>
              <a:rPr lang="en-US" altLang="ko-KR" dirty="0"/>
              <a:t>(chop up) &lt;</a:t>
            </a:r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 err="1"/>
              <a:t>네이버</a:t>
            </a:r>
            <a:r>
              <a:rPr lang="ko-KR" altLang="en-US" dirty="0"/>
              <a:t> 영어 사전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Scenario – Quadratic Probing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AE455F-EBA4-4B68-92C3-D5EB0C3217BD}" type="slidenum">
              <a:rPr lang="ko-KR" altLang="en-US" smtClean="0"/>
              <a:pPr/>
              <a:t>30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447077" y="1003551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Hash function </a:t>
            </a:r>
          </a:p>
          <a:p>
            <a:pPr algn="l"/>
            <a:r>
              <a:rPr lang="en-US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: </a:t>
            </a:r>
            <a:r>
              <a:rPr lang="en-US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의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첫글자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 자음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–’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ㄱ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’</a:t>
            </a:r>
            <a:endParaRPr lang="en-US" dirty="0">
              <a:latin typeface="맑은 고딕" pitchFamily="50" charset="-127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6" name="원통 5"/>
          <p:cNvSpPr/>
          <p:nvPr/>
        </p:nvSpPr>
        <p:spPr bwMode="auto">
          <a:xfrm>
            <a:off x="5607585" y="1125344"/>
            <a:ext cx="3168352" cy="5400000"/>
          </a:xfrm>
          <a:prstGeom prst="can">
            <a:avLst>
              <a:gd name="adj" fmla="val 6953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698764"/>
              </p:ext>
            </p:extLst>
          </p:nvPr>
        </p:nvGraphicFramePr>
        <p:xfrm>
          <a:off x="3635896" y="1316752"/>
          <a:ext cx="1853961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[6]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[7]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[8]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[9]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[10]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[11]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[12]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[13]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56547" y="75044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Hash table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87434"/>
              </p:ext>
            </p:extLst>
          </p:nvPr>
        </p:nvGraphicFramePr>
        <p:xfrm>
          <a:off x="5823609" y="2277472"/>
          <a:ext cx="273630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76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이나영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136173"/>
              </p:ext>
            </p:extLst>
          </p:nvPr>
        </p:nvGraphicFramePr>
        <p:xfrm>
          <a:off x="5823609" y="5733856"/>
          <a:ext cx="273630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지상렬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149966"/>
              </p:ext>
            </p:extLst>
          </p:nvPr>
        </p:nvGraphicFramePr>
        <p:xfrm>
          <a:off x="5823609" y="3855928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장근석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미디어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920964"/>
              </p:ext>
            </p:extLst>
          </p:nvPr>
        </p:nvGraphicFramePr>
        <p:xfrm>
          <a:off x="5823609" y="1629400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김수현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미디어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218177"/>
              </p:ext>
            </p:extLst>
          </p:nvPr>
        </p:nvGraphicFramePr>
        <p:xfrm>
          <a:off x="5823609" y="3141568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조인성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494431"/>
              </p:ext>
            </p:extLst>
          </p:nvPr>
        </p:nvGraphicFramePr>
        <p:xfrm>
          <a:off x="5823609" y="4576008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조현재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802272"/>
              </p:ext>
            </p:extLst>
          </p:nvPr>
        </p:nvGraphicFramePr>
        <p:xfrm>
          <a:off x="5823609" y="5025206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지현우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전자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직선 화살표 연결선 15"/>
          <p:cNvCxnSpPr>
            <a:endCxn id="9" idx="1"/>
          </p:cNvCxnSpPr>
          <p:nvPr/>
        </p:nvCxnSpPr>
        <p:spPr bwMode="auto">
          <a:xfrm flipV="1">
            <a:off x="4578878" y="2460352"/>
            <a:ext cx="1244731" cy="15784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/>
          <p:cNvCxnSpPr>
            <a:endCxn id="12" idx="1"/>
          </p:cNvCxnSpPr>
          <p:nvPr/>
        </p:nvCxnSpPr>
        <p:spPr bwMode="auto">
          <a:xfrm>
            <a:off x="4578878" y="1504816"/>
            <a:ext cx="1244731" cy="3074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215949" y="106262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Data storage</a:t>
            </a:r>
          </a:p>
        </p:txBody>
      </p:sp>
      <p:cxnSp>
        <p:nvCxnSpPr>
          <p:cNvPr id="19" name="직선 화살표 연결선 18"/>
          <p:cNvCxnSpPr>
            <a:endCxn id="13" idx="1"/>
          </p:cNvCxnSpPr>
          <p:nvPr/>
        </p:nvCxnSpPr>
        <p:spPr bwMode="auto">
          <a:xfrm flipV="1">
            <a:off x="4578878" y="3324448"/>
            <a:ext cx="1244731" cy="1185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/>
          <p:cNvCxnSpPr>
            <a:endCxn id="11" idx="1"/>
          </p:cNvCxnSpPr>
          <p:nvPr/>
        </p:nvCxnSpPr>
        <p:spPr bwMode="auto">
          <a:xfrm flipV="1">
            <a:off x="5057227" y="4038808"/>
            <a:ext cx="766382" cy="4709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직선 화살표 연결선 20"/>
          <p:cNvCxnSpPr>
            <a:endCxn id="14" idx="1"/>
          </p:cNvCxnSpPr>
          <p:nvPr/>
        </p:nvCxnSpPr>
        <p:spPr bwMode="auto">
          <a:xfrm>
            <a:off x="4643467" y="4758888"/>
            <a:ext cx="11801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/>
          <p:cNvCxnSpPr>
            <a:endCxn id="15" idx="1"/>
          </p:cNvCxnSpPr>
          <p:nvPr/>
        </p:nvCxnSpPr>
        <p:spPr bwMode="auto">
          <a:xfrm>
            <a:off x="5201243" y="4869760"/>
            <a:ext cx="622366" cy="3383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endCxn id="10" idx="1"/>
          </p:cNvCxnSpPr>
          <p:nvPr/>
        </p:nvCxnSpPr>
        <p:spPr bwMode="auto">
          <a:xfrm>
            <a:off x="4643467" y="5916736"/>
            <a:ext cx="11801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505216" y="1803772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조현재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19672" y="179588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8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0084" y="2406631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??=8+1</a:t>
            </a:r>
            <a:r>
              <a:rPr lang="en-US" baseline="30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5216" y="3005048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지현우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35663" y="300971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8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9727" y="3545058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??=8+1</a:t>
            </a:r>
            <a:r>
              <a:rPr lang="en-US" baseline="30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5216" y="4113862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지상렬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53962" y="413978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8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6160" y="4789405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??=8+1</a:t>
            </a:r>
            <a:r>
              <a:rPr lang="en-US" baseline="30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4594" y="5073627"/>
            <a:ext cx="10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??=8+2</a:t>
            </a:r>
            <a:r>
              <a:rPr lang="en-US" baseline="30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04736" y="4770675"/>
            <a:ext cx="158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OVERFLOW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216" y="2111702"/>
            <a:ext cx="172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OVERFLOW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3353" y="3275692"/>
            <a:ext cx="172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OVERFLOW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5216" y="4437112"/>
            <a:ext cx="172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OVERFLOW</a:t>
            </a: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82818" y="988059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[0]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40594" y="988059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[1]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95747" y="239897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OK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03686" y="354505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OK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73754" y="504794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81500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40" grpId="0"/>
      <p:bldP spid="41" grpId="0"/>
      <p:bldP spid="4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Scenario – Quadratic Probing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AE455F-EBA4-4B68-92C3-D5EB0C3217BD}" type="slidenum">
              <a:rPr lang="ko-KR" altLang="en-US" smtClean="0"/>
              <a:pPr/>
              <a:t>31</a:t>
            </a:fld>
            <a:endParaRPr lang="en-US" altLang="ko-KR"/>
          </a:p>
        </p:txBody>
      </p:sp>
      <p:sp>
        <p:nvSpPr>
          <p:cNvPr id="5" name="원통 4"/>
          <p:cNvSpPr/>
          <p:nvPr/>
        </p:nvSpPr>
        <p:spPr bwMode="auto">
          <a:xfrm>
            <a:off x="5633873" y="1144457"/>
            <a:ext cx="3168352" cy="5400000"/>
          </a:xfrm>
          <a:prstGeom prst="can">
            <a:avLst>
              <a:gd name="adj" fmla="val 6953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272576"/>
              </p:ext>
            </p:extLst>
          </p:nvPr>
        </p:nvGraphicFramePr>
        <p:xfrm>
          <a:off x="3635896" y="1335865"/>
          <a:ext cx="1853961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8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[6]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[7]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[8]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[9]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[10]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[11]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[12]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[13]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10827" y="77827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Hash table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27622"/>
              </p:ext>
            </p:extLst>
          </p:nvPr>
        </p:nvGraphicFramePr>
        <p:xfrm>
          <a:off x="5777889" y="2296585"/>
          <a:ext cx="273630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76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이나영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923020"/>
              </p:ext>
            </p:extLst>
          </p:nvPr>
        </p:nvGraphicFramePr>
        <p:xfrm>
          <a:off x="5777889" y="5752969"/>
          <a:ext cx="273630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지상렬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822943"/>
              </p:ext>
            </p:extLst>
          </p:nvPr>
        </p:nvGraphicFramePr>
        <p:xfrm>
          <a:off x="5777889" y="3875041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장근석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미디어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294297"/>
              </p:ext>
            </p:extLst>
          </p:nvPr>
        </p:nvGraphicFramePr>
        <p:xfrm>
          <a:off x="5777889" y="1648513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김수현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미디어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916563"/>
              </p:ext>
            </p:extLst>
          </p:nvPr>
        </p:nvGraphicFramePr>
        <p:xfrm>
          <a:off x="5777889" y="3160681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조인성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64945"/>
              </p:ext>
            </p:extLst>
          </p:nvPr>
        </p:nvGraphicFramePr>
        <p:xfrm>
          <a:off x="5777889" y="4595121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조현재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551810"/>
              </p:ext>
            </p:extLst>
          </p:nvPr>
        </p:nvGraphicFramePr>
        <p:xfrm>
          <a:off x="5777889" y="5044319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지현우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전자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직선 화살표 연결선 14"/>
          <p:cNvCxnSpPr>
            <a:endCxn id="8" idx="1"/>
          </p:cNvCxnSpPr>
          <p:nvPr/>
        </p:nvCxnSpPr>
        <p:spPr bwMode="auto">
          <a:xfrm flipV="1">
            <a:off x="4533158" y="2479465"/>
            <a:ext cx="1244731" cy="15784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5"/>
          <p:cNvCxnSpPr>
            <a:endCxn id="11" idx="1"/>
          </p:cNvCxnSpPr>
          <p:nvPr/>
        </p:nvCxnSpPr>
        <p:spPr bwMode="auto">
          <a:xfrm>
            <a:off x="4533158" y="1523929"/>
            <a:ext cx="1244731" cy="3074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170229" y="108174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Data storage</a:t>
            </a:r>
          </a:p>
        </p:txBody>
      </p:sp>
      <p:cxnSp>
        <p:nvCxnSpPr>
          <p:cNvPr id="18" name="직선 화살표 연결선 17"/>
          <p:cNvCxnSpPr>
            <a:endCxn id="12" idx="1"/>
          </p:cNvCxnSpPr>
          <p:nvPr/>
        </p:nvCxnSpPr>
        <p:spPr bwMode="auto">
          <a:xfrm flipV="1">
            <a:off x="4533158" y="3343561"/>
            <a:ext cx="1244731" cy="1185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/>
          <p:cNvCxnSpPr>
            <a:endCxn id="10" idx="1"/>
          </p:cNvCxnSpPr>
          <p:nvPr/>
        </p:nvCxnSpPr>
        <p:spPr bwMode="auto">
          <a:xfrm flipV="1">
            <a:off x="5011507" y="4057921"/>
            <a:ext cx="766382" cy="4709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/>
          <p:cNvCxnSpPr>
            <a:endCxn id="13" idx="1"/>
          </p:cNvCxnSpPr>
          <p:nvPr/>
        </p:nvCxnSpPr>
        <p:spPr bwMode="auto">
          <a:xfrm>
            <a:off x="4597747" y="4778001"/>
            <a:ext cx="11801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직선 화살표 연결선 20"/>
          <p:cNvCxnSpPr>
            <a:endCxn id="14" idx="1"/>
          </p:cNvCxnSpPr>
          <p:nvPr/>
        </p:nvCxnSpPr>
        <p:spPr bwMode="auto">
          <a:xfrm>
            <a:off x="5155523" y="4888873"/>
            <a:ext cx="622366" cy="3383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/>
          <p:cNvCxnSpPr>
            <a:endCxn id="9" idx="1"/>
          </p:cNvCxnSpPr>
          <p:nvPr/>
        </p:nvCxnSpPr>
        <p:spPr bwMode="auto">
          <a:xfrm>
            <a:off x="4597747" y="5935849"/>
            <a:ext cx="11801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86437" y="1916832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Q: ‘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지상렬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’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소속 학부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36351" y="234173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8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0932" y="2708920"/>
            <a:ext cx="111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itchFamily="49" charset="0"/>
                <a:cs typeface="Consolas" pitchFamily="49" charset="0"/>
              </a:rPr>
              <a:t>Addr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0932" y="2339588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지상렬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20224" y="2708920"/>
            <a:ext cx="111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Fail</a:t>
            </a:r>
            <a:r>
              <a:rPr lang="ko-KR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0932" y="3045238"/>
            <a:ext cx="125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itchFamily="49" charset="0"/>
                <a:cs typeface="Consolas" pitchFamily="49" charset="0"/>
              </a:rPr>
              <a:t>Addr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=8+1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02262" y="3023972"/>
            <a:ext cx="111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Fail</a:t>
            </a:r>
            <a:r>
              <a:rPr lang="ko-KR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0932" y="3384012"/>
            <a:ext cx="139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itchFamily="49" charset="0"/>
                <a:cs typeface="Consolas" pitchFamily="49" charset="0"/>
              </a:rPr>
              <a:t>Addr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=8+2</a:t>
            </a:r>
            <a:r>
              <a:rPr lang="en-US" baseline="30000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36351" y="3362746"/>
            <a:ext cx="111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Success</a:t>
            </a:r>
            <a:endParaRPr lang="en-US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37098" y="98431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[0]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94874" y="98431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[1]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7077" y="1003551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Hash function </a:t>
            </a:r>
          </a:p>
          <a:p>
            <a:pPr algn="l"/>
            <a:r>
              <a:rPr lang="en-US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: </a:t>
            </a:r>
            <a:r>
              <a:rPr lang="en-US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의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첫글자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 자음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–’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ㄱ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’</a:t>
            </a:r>
            <a:endParaRPr lang="en-US" dirty="0">
              <a:latin typeface="맑은 고딕" pitchFamily="50" charset="-127"/>
              <a:ea typeface="맑은 고딕" pitchFamily="50" charset="-127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7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in Open Addressing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considerations</a:t>
            </a:r>
          </a:p>
          <a:p>
            <a:pPr lvl="1"/>
            <a:r>
              <a:rPr lang="en-US" dirty="0"/>
              <a:t>Deleting a record must not hinder later searches</a:t>
            </a:r>
          </a:p>
          <a:p>
            <a:pPr lvl="1"/>
            <a:r>
              <a:rPr lang="en-US" dirty="0"/>
              <a:t>We do not want to make positions in the hash table unusable because of deletion</a:t>
            </a:r>
          </a:p>
          <a:p>
            <a:pPr lvl="1"/>
            <a:endParaRPr lang="en-US" dirty="0"/>
          </a:p>
          <a:p>
            <a:pPr marL="342900" lvl="1">
              <a:buFont typeface="Wingdings" pitchFamily="2" charset="2"/>
              <a:buChar char="à"/>
            </a:pPr>
            <a:r>
              <a:rPr lang="en-US" dirty="0"/>
              <a:t>placing a special mark in place of the deleted record, called a </a:t>
            </a:r>
            <a:r>
              <a:rPr lang="en-US" b="1" dirty="0"/>
              <a:t>tombstone</a:t>
            </a:r>
          </a:p>
          <a:p>
            <a:pPr marL="342900" lvl="1">
              <a:buFont typeface="Wingdings" pitchFamily="2" charset="2"/>
              <a:buChar char="à"/>
            </a:pPr>
            <a:endParaRPr lang="en-US" b="1" dirty="0"/>
          </a:p>
          <a:p>
            <a:pPr lvl="1" indent="0">
              <a:buNone/>
            </a:pPr>
            <a:r>
              <a:rPr lang="en-US" dirty="0"/>
              <a:t>If a tombstone is encountered when searching, the search procedure continues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When a tombstone is encountered during insertion, that slot can be used to store the new record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AE455F-EBA4-4B68-92C3-D5EB0C3217BD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2679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원통 38"/>
          <p:cNvSpPr/>
          <p:nvPr/>
        </p:nvSpPr>
        <p:spPr bwMode="auto">
          <a:xfrm>
            <a:off x="5561865" y="1140202"/>
            <a:ext cx="3168352" cy="5400000"/>
          </a:xfrm>
          <a:prstGeom prst="can">
            <a:avLst>
              <a:gd name="adj" fmla="val 6953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Deletion</a:t>
            </a:r>
            <a:r>
              <a:rPr lang="ko-KR" altLang="en-US" dirty="0"/>
              <a:t> </a:t>
            </a:r>
            <a:r>
              <a:rPr lang="en-US" altLang="ko-KR" dirty="0"/>
              <a:t>Example</a:t>
            </a:r>
            <a:r>
              <a:rPr lang="en-US" dirty="0"/>
              <a:t> – Linear Probing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0BDE8-D570-471C-858A-D29B57BDE039}" type="slidenum">
              <a:rPr lang="ko-KR" altLang="en-US" smtClean="0"/>
              <a:pPr/>
              <a:t>33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41994"/>
              </p:ext>
            </p:extLst>
          </p:nvPr>
        </p:nvGraphicFramePr>
        <p:xfrm>
          <a:off x="3563888" y="1331610"/>
          <a:ext cx="1853961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[6]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[7]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[8]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[9]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[10]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[11]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[12]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489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[13]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38819" y="77227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Hash table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222686"/>
              </p:ext>
            </p:extLst>
          </p:nvPr>
        </p:nvGraphicFramePr>
        <p:xfrm>
          <a:off x="5705881" y="2292330"/>
          <a:ext cx="273630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76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이나영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906957"/>
              </p:ext>
            </p:extLst>
          </p:nvPr>
        </p:nvGraphicFramePr>
        <p:xfrm>
          <a:off x="5705881" y="5748714"/>
          <a:ext cx="273630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지상렬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85362"/>
              </p:ext>
            </p:extLst>
          </p:nvPr>
        </p:nvGraphicFramePr>
        <p:xfrm>
          <a:off x="5705881" y="3870786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장근석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미디어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059514"/>
              </p:ext>
            </p:extLst>
          </p:nvPr>
        </p:nvGraphicFramePr>
        <p:xfrm>
          <a:off x="5705881" y="1644258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김수현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미디어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944360"/>
              </p:ext>
            </p:extLst>
          </p:nvPr>
        </p:nvGraphicFramePr>
        <p:xfrm>
          <a:off x="5705881" y="3156426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조인성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596963"/>
              </p:ext>
            </p:extLst>
          </p:nvPr>
        </p:nvGraphicFramePr>
        <p:xfrm>
          <a:off x="5705881" y="4590866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조현재</a:t>
                      </a:r>
                      <a:endParaRPr lang="en-US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34291"/>
              </p:ext>
            </p:extLst>
          </p:nvPr>
        </p:nvGraphicFramePr>
        <p:xfrm>
          <a:off x="5705881" y="5040064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지현우</a:t>
                      </a:r>
                      <a:endParaRPr lang="en-US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전자</a:t>
                      </a:r>
                      <a:endParaRPr lang="en-US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직선 화살표 연결선 14"/>
          <p:cNvCxnSpPr>
            <a:endCxn id="8" idx="1"/>
          </p:cNvCxnSpPr>
          <p:nvPr/>
        </p:nvCxnSpPr>
        <p:spPr bwMode="auto">
          <a:xfrm flipV="1">
            <a:off x="4404556" y="2475210"/>
            <a:ext cx="1301325" cy="16661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5"/>
          <p:cNvCxnSpPr>
            <a:endCxn id="11" idx="1"/>
          </p:cNvCxnSpPr>
          <p:nvPr/>
        </p:nvCxnSpPr>
        <p:spPr bwMode="auto">
          <a:xfrm>
            <a:off x="4461150" y="1519674"/>
            <a:ext cx="1244731" cy="3074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098221" y="107748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Data storage</a:t>
            </a:r>
          </a:p>
        </p:txBody>
      </p:sp>
      <p:cxnSp>
        <p:nvCxnSpPr>
          <p:cNvPr id="18" name="직선 화살표 연결선 17"/>
          <p:cNvCxnSpPr>
            <a:endCxn id="12" idx="1"/>
          </p:cNvCxnSpPr>
          <p:nvPr/>
        </p:nvCxnSpPr>
        <p:spPr bwMode="auto">
          <a:xfrm flipV="1">
            <a:off x="4461150" y="3339306"/>
            <a:ext cx="1244731" cy="1185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/>
          <p:cNvCxnSpPr>
            <a:endCxn id="10" idx="1"/>
          </p:cNvCxnSpPr>
          <p:nvPr/>
        </p:nvCxnSpPr>
        <p:spPr bwMode="auto">
          <a:xfrm flipV="1">
            <a:off x="4939499" y="4053666"/>
            <a:ext cx="766382" cy="3989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/>
          <p:cNvCxnSpPr>
            <a:endCxn id="14" idx="1"/>
          </p:cNvCxnSpPr>
          <p:nvPr/>
        </p:nvCxnSpPr>
        <p:spPr bwMode="auto">
          <a:xfrm>
            <a:off x="4971794" y="4773746"/>
            <a:ext cx="734087" cy="4491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직선 화살표 연결선 32"/>
          <p:cNvCxnSpPr>
            <a:endCxn id="9" idx="1"/>
          </p:cNvCxnSpPr>
          <p:nvPr/>
        </p:nvCxnSpPr>
        <p:spPr bwMode="auto">
          <a:xfrm>
            <a:off x="4461150" y="5222944"/>
            <a:ext cx="1244731" cy="7086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4265090" y="980057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[0]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822866" y="980057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[1]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7077" y="1003551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Hash function </a:t>
            </a:r>
          </a:p>
          <a:p>
            <a:pPr algn="l"/>
            <a:r>
              <a:rPr lang="en-US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: </a:t>
            </a:r>
            <a:r>
              <a:rPr lang="en-US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의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첫글자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 자음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–’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ㄱ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’</a:t>
            </a:r>
            <a:endParaRPr lang="en-US" dirty="0">
              <a:latin typeface="맑은 고딕" pitchFamily="50" charset="-127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6869" y="1772816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Delete ‘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조현재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’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2660" y="4664169"/>
            <a:ext cx="779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DELETED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01627" y="2276872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Search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‘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지상렬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’??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660752" y="4569819"/>
            <a:ext cx="2826559" cy="4184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66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Chaining (1)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Maintain a linked list of synonyms for each bucket </a:t>
            </a:r>
            <a:r>
              <a:rPr lang="en-US" altLang="ko-KR" sz="2000" dirty="0">
                <a:sym typeface="Wingdings" pitchFamily="2" charset="2"/>
              </a:rPr>
              <a:t></a:t>
            </a:r>
          </a:p>
          <a:p>
            <a:r>
              <a:rPr lang="en-US" altLang="ko-KR" sz="2000" dirty="0">
                <a:sym typeface="Wingdings" pitchFamily="2" charset="2"/>
              </a:rPr>
              <a:t>   </a:t>
            </a:r>
            <a:r>
              <a:rPr lang="en-US" altLang="ko-KR" sz="2000" i="1" dirty="0">
                <a:latin typeface="Times New Roman" pitchFamily="18" charset="0"/>
              </a:rPr>
              <a:t>s</a:t>
            </a:r>
            <a:r>
              <a:rPr lang="en-US" altLang="ko-KR" sz="2000" dirty="0"/>
              <a:t> is flexible </a:t>
            </a:r>
            <a:endParaRPr lang="ko-KR" altLang="en-US" sz="2000" dirty="0"/>
          </a:p>
        </p:txBody>
      </p:sp>
      <p:sp>
        <p:nvSpPr>
          <p:cNvPr id="7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1E397-1CA2-4F60-8E08-37F375A34B35}" type="slidenum">
              <a:rPr lang="ko-KR" altLang="en-US"/>
              <a:pPr/>
              <a:t>34</a:t>
            </a:fld>
            <a:endParaRPr lang="en-US" altLang="ko-KR" dirty="0"/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5343525" y="1762730"/>
            <a:ext cx="10310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bucket</a:t>
            </a:r>
          </a:p>
        </p:txBody>
      </p:sp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4902564" y="2146905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[0]</a:t>
            </a:r>
          </a:p>
        </p:txBody>
      </p:sp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4921614" y="2554893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[1]</a:t>
            </a:r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4902564" y="305813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[2]</a:t>
            </a:r>
          </a:p>
        </p:txBody>
      </p:sp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4904152" y="348993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[3]</a:t>
            </a:r>
          </a:p>
        </p:txBody>
      </p:sp>
      <p:sp>
        <p:nvSpPr>
          <p:cNvPr id="86032" name="Text Box 16"/>
          <p:cNvSpPr txBox="1">
            <a:spLocks noChangeArrowheads="1"/>
          </p:cNvSpPr>
          <p:nvPr/>
        </p:nvSpPr>
        <p:spPr bwMode="auto">
          <a:xfrm>
            <a:off x="4904152" y="3923318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[4]</a:t>
            </a:r>
          </a:p>
        </p:txBody>
      </p: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4904152" y="4355118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[5]</a:t>
            </a:r>
          </a:p>
        </p:txBody>
      </p:sp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4912089" y="4786918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[6]</a:t>
            </a:r>
          </a:p>
        </p:txBody>
      </p:sp>
      <p:grpSp>
        <p:nvGrpSpPr>
          <p:cNvPr id="86053" name="Group 37"/>
          <p:cNvGrpSpPr>
            <a:grpSpLocks/>
          </p:cNvGrpSpPr>
          <p:nvPr/>
        </p:nvGrpSpPr>
        <p:grpSpPr bwMode="auto">
          <a:xfrm>
            <a:off x="5399088" y="2123093"/>
            <a:ext cx="684212" cy="3743326"/>
            <a:chOff x="3220" y="1571"/>
            <a:chExt cx="554" cy="2358"/>
          </a:xfrm>
        </p:grpSpPr>
        <p:sp>
          <p:nvSpPr>
            <p:cNvPr id="86020" name="Rectangle 4"/>
            <p:cNvSpPr>
              <a:spLocks noChangeArrowheads="1"/>
            </p:cNvSpPr>
            <p:nvPr/>
          </p:nvSpPr>
          <p:spPr bwMode="auto">
            <a:xfrm>
              <a:off x="3230" y="1571"/>
              <a:ext cx="544" cy="23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6021" name="Line 5"/>
            <p:cNvSpPr>
              <a:spLocks noChangeShapeType="1"/>
            </p:cNvSpPr>
            <p:nvPr/>
          </p:nvSpPr>
          <p:spPr bwMode="auto">
            <a:xfrm>
              <a:off x="3230" y="1843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86022" name="Line 6"/>
            <p:cNvSpPr>
              <a:spLocks noChangeShapeType="1"/>
            </p:cNvSpPr>
            <p:nvPr/>
          </p:nvSpPr>
          <p:spPr bwMode="auto">
            <a:xfrm>
              <a:off x="3230" y="2115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86023" name="Line 7"/>
            <p:cNvSpPr>
              <a:spLocks noChangeShapeType="1"/>
            </p:cNvSpPr>
            <p:nvPr/>
          </p:nvSpPr>
          <p:spPr bwMode="auto">
            <a:xfrm>
              <a:off x="3230" y="2387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86024" name="Line 8"/>
            <p:cNvSpPr>
              <a:spLocks noChangeShapeType="1"/>
            </p:cNvSpPr>
            <p:nvPr/>
          </p:nvSpPr>
          <p:spPr bwMode="auto">
            <a:xfrm>
              <a:off x="3230" y="2659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86025" name="Line 9"/>
            <p:cNvSpPr>
              <a:spLocks noChangeShapeType="1"/>
            </p:cNvSpPr>
            <p:nvPr/>
          </p:nvSpPr>
          <p:spPr bwMode="auto">
            <a:xfrm>
              <a:off x="3230" y="2931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86026" name="Line 10"/>
            <p:cNvSpPr>
              <a:spLocks noChangeShapeType="1"/>
            </p:cNvSpPr>
            <p:nvPr/>
          </p:nvSpPr>
          <p:spPr bwMode="auto">
            <a:xfrm>
              <a:off x="3230" y="3203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86035" name="Line 19"/>
            <p:cNvSpPr>
              <a:spLocks noChangeShapeType="1"/>
            </p:cNvSpPr>
            <p:nvPr/>
          </p:nvSpPr>
          <p:spPr bwMode="auto">
            <a:xfrm>
              <a:off x="3220" y="3476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86036" name="Line 20"/>
          <p:cNvSpPr>
            <a:spLocks noChangeShapeType="1"/>
          </p:cNvSpPr>
          <p:nvPr/>
        </p:nvSpPr>
        <p:spPr bwMode="auto">
          <a:xfrm>
            <a:off x="5716588" y="2338993"/>
            <a:ext cx="598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grpSp>
        <p:nvGrpSpPr>
          <p:cNvPr id="86046" name="Group 30"/>
          <p:cNvGrpSpPr>
            <a:grpSpLocks/>
          </p:cNvGrpSpPr>
          <p:nvPr/>
        </p:nvGrpSpPr>
        <p:grpSpPr bwMode="auto">
          <a:xfrm>
            <a:off x="6256820" y="2121505"/>
            <a:ext cx="1072663" cy="433388"/>
            <a:chOff x="1657" y="1479"/>
            <a:chExt cx="814" cy="318"/>
          </a:xfrm>
        </p:grpSpPr>
        <p:sp>
          <p:nvSpPr>
            <p:cNvPr id="86042" name="Rectangle 26"/>
            <p:cNvSpPr>
              <a:spLocks noChangeArrowheads="1"/>
            </p:cNvSpPr>
            <p:nvPr/>
          </p:nvSpPr>
          <p:spPr bwMode="auto">
            <a:xfrm>
              <a:off x="1700" y="1479"/>
              <a:ext cx="771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6043" name="Line 27"/>
            <p:cNvSpPr>
              <a:spLocks noChangeShapeType="1"/>
            </p:cNvSpPr>
            <p:nvPr/>
          </p:nvSpPr>
          <p:spPr bwMode="auto">
            <a:xfrm>
              <a:off x="2154" y="1479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86044" name="Rectangle 28"/>
            <p:cNvSpPr>
              <a:spLocks noChangeArrowheads="1"/>
            </p:cNvSpPr>
            <p:nvPr/>
          </p:nvSpPr>
          <p:spPr bwMode="auto">
            <a:xfrm>
              <a:off x="1657" y="1524"/>
              <a:ext cx="52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latin typeface="Consolas" pitchFamily="49" charset="0"/>
                </a:rPr>
                <a:t>acos</a:t>
              </a:r>
              <a:endParaRPr lang="en-US" altLang="ko-KR" dirty="0">
                <a:latin typeface="Consolas" pitchFamily="49" charset="0"/>
              </a:endParaRPr>
            </a:p>
          </p:txBody>
        </p:sp>
      </p:grpSp>
      <p:sp>
        <p:nvSpPr>
          <p:cNvPr id="86045" name="Line 29"/>
          <p:cNvSpPr>
            <a:spLocks noChangeShapeType="1"/>
          </p:cNvSpPr>
          <p:nvPr/>
        </p:nvSpPr>
        <p:spPr bwMode="auto">
          <a:xfrm>
            <a:off x="7151688" y="2338993"/>
            <a:ext cx="538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grpSp>
        <p:nvGrpSpPr>
          <p:cNvPr id="86047" name="Group 31"/>
          <p:cNvGrpSpPr>
            <a:grpSpLocks/>
          </p:cNvGrpSpPr>
          <p:nvPr/>
        </p:nvGrpSpPr>
        <p:grpSpPr bwMode="auto">
          <a:xfrm>
            <a:off x="7689850" y="2123093"/>
            <a:ext cx="1016000" cy="433387"/>
            <a:chOff x="1700" y="1479"/>
            <a:chExt cx="771" cy="318"/>
          </a:xfrm>
        </p:grpSpPr>
        <p:sp>
          <p:nvSpPr>
            <p:cNvPr id="86048" name="Rectangle 32"/>
            <p:cNvSpPr>
              <a:spLocks noChangeArrowheads="1"/>
            </p:cNvSpPr>
            <p:nvPr/>
          </p:nvSpPr>
          <p:spPr bwMode="auto">
            <a:xfrm>
              <a:off x="1700" y="1479"/>
              <a:ext cx="771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6049" name="Line 33"/>
            <p:cNvSpPr>
              <a:spLocks noChangeShapeType="1"/>
            </p:cNvSpPr>
            <p:nvPr/>
          </p:nvSpPr>
          <p:spPr bwMode="auto">
            <a:xfrm>
              <a:off x="2154" y="1479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86050" name="Rectangle 34"/>
            <p:cNvSpPr>
              <a:spLocks noChangeArrowheads="1"/>
            </p:cNvSpPr>
            <p:nvPr/>
          </p:nvSpPr>
          <p:spPr bwMode="auto">
            <a:xfrm>
              <a:off x="1705" y="1524"/>
              <a:ext cx="52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latin typeface="Consolas" pitchFamily="49" charset="0"/>
                </a:rPr>
                <a:t>atan</a:t>
              </a:r>
              <a:endParaRPr lang="en-US" altLang="ko-KR" dirty="0">
                <a:latin typeface="Consolas" pitchFamily="49" charset="0"/>
              </a:endParaRPr>
            </a:p>
          </p:txBody>
        </p:sp>
      </p:grpSp>
      <p:sp>
        <p:nvSpPr>
          <p:cNvPr id="86051" name="Line 35"/>
          <p:cNvSpPr>
            <a:spLocks noChangeShapeType="1"/>
          </p:cNvSpPr>
          <p:nvPr/>
        </p:nvSpPr>
        <p:spPr bwMode="auto">
          <a:xfrm flipH="1">
            <a:off x="8288338" y="2123093"/>
            <a:ext cx="41751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6052" name="Rectangle 36"/>
          <p:cNvSpPr>
            <a:spLocks noChangeArrowheads="1"/>
          </p:cNvSpPr>
          <p:nvPr/>
        </p:nvSpPr>
        <p:spPr bwMode="auto">
          <a:xfrm>
            <a:off x="285720" y="1700808"/>
            <a:ext cx="4754563" cy="389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81000" indent="-381000" algn="l">
              <a:spcBef>
                <a:spcPct val="20000"/>
              </a:spcBef>
            </a:pPr>
            <a:r>
              <a:rPr lang="en-US" altLang="ko-KR" sz="2000" dirty="0">
                <a:latin typeface="Consolas" pitchFamily="49" charset="0"/>
              </a:rPr>
              <a:t>Hash function </a:t>
            </a:r>
          </a:p>
          <a:p>
            <a:pPr marL="381000" indent="-381000" algn="l">
              <a:spcBef>
                <a:spcPct val="20000"/>
              </a:spcBef>
            </a:pPr>
            <a:r>
              <a:rPr lang="en-US" altLang="ko-KR" sz="2000" dirty="0"/>
              <a:t>  </a:t>
            </a:r>
            <a:r>
              <a:rPr lang="en-US" altLang="ko-KR" sz="2000" i="1" dirty="0">
                <a:latin typeface="Times New Roman" pitchFamily="18" charset="0"/>
              </a:rPr>
              <a:t>h</a:t>
            </a:r>
            <a:r>
              <a:rPr lang="en-US" altLang="ko-KR" sz="2000" dirty="0">
                <a:latin typeface="Times New Roman" pitchFamily="18" charset="0"/>
              </a:rPr>
              <a:t>(</a:t>
            </a:r>
            <a:r>
              <a:rPr lang="en-US" altLang="ko-KR" sz="2000" i="1" dirty="0">
                <a:latin typeface="Times New Roman" pitchFamily="18" charset="0"/>
              </a:rPr>
              <a:t>x</a:t>
            </a:r>
            <a:r>
              <a:rPr lang="en-US" altLang="ko-KR" sz="2000" dirty="0">
                <a:latin typeface="Times New Roman" pitchFamily="18" charset="0"/>
              </a:rPr>
              <a:t>)</a:t>
            </a:r>
            <a:r>
              <a:rPr lang="en-US" altLang="ko-KR" sz="2000" dirty="0"/>
              <a:t> : </a:t>
            </a:r>
            <a:r>
              <a:rPr lang="en-US" altLang="ko-KR" sz="2000" dirty="0">
                <a:latin typeface="Consolas" pitchFamily="49" charset="0"/>
              </a:rPr>
              <a:t>the first character of</a:t>
            </a:r>
            <a:r>
              <a:rPr lang="en-US" altLang="ko-KR" sz="2000" dirty="0"/>
              <a:t> </a:t>
            </a:r>
            <a:r>
              <a:rPr lang="en-US" altLang="ko-KR" sz="2000" i="1" dirty="0">
                <a:latin typeface="Times New Roman" pitchFamily="18" charset="0"/>
              </a:rPr>
              <a:t>x</a:t>
            </a:r>
            <a:r>
              <a:rPr lang="en-US" altLang="ko-KR" sz="2000" dirty="0">
                <a:latin typeface="Consolas" pitchFamily="49" charset="0"/>
              </a:rPr>
              <a:t>-’a’</a:t>
            </a:r>
            <a:br>
              <a:rPr lang="en-US" altLang="ko-KR" sz="2000" dirty="0"/>
            </a:br>
            <a:endParaRPr lang="en-US" altLang="ko-KR" sz="2000" dirty="0"/>
          </a:p>
          <a:p>
            <a:pPr marL="381000" indent="-381000" algn="l">
              <a:spcBef>
                <a:spcPct val="20000"/>
              </a:spcBef>
            </a:pPr>
            <a:r>
              <a:rPr lang="en-US" altLang="ko-KR" sz="2000" dirty="0">
                <a:latin typeface="Consolas" pitchFamily="49" charset="0"/>
              </a:rPr>
              <a:t>Id: “</a:t>
            </a:r>
            <a:r>
              <a:rPr lang="en-US" altLang="ko-KR" sz="2000" dirty="0" err="1">
                <a:latin typeface="Consolas" pitchFamily="49" charset="0"/>
              </a:rPr>
              <a:t>acos</a:t>
            </a:r>
            <a:r>
              <a:rPr lang="en-US" altLang="ko-KR" sz="2000" dirty="0">
                <a:latin typeface="Consolas" pitchFamily="49" charset="0"/>
              </a:rPr>
              <a:t>”, “define”, “float”, “exp”, “char”, “</a:t>
            </a:r>
            <a:r>
              <a:rPr lang="en-US" altLang="ko-KR" sz="2000" dirty="0" err="1">
                <a:latin typeface="Consolas" pitchFamily="49" charset="0"/>
              </a:rPr>
              <a:t>atan</a:t>
            </a:r>
            <a:r>
              <a:rPr lang="en-US" altLang="ko-KR" sz="2000" dirty="0">
                <a:latin typeface="Consolas" pitchFamily="49" charset="0"/>
              </a:rPr>
              <a:t>”, “ceil”, “floor”, “clock”, “</a:t>
            </a:r>
            <a:r>
              <a:rPr lang="en-US" altLang="ko-KR" sz="2000" dirty="0" err="1">
                <a:latin typeface="Consolas" pitchFamily="49" charset="0"/>
              </a:rPr>
              <a:t>ctime</a:t>
            </a:r>
            <a:r>
              <a:rPr lang="en-US" altLang="ko-KR" sz="2000" dirty="0">
                <a:latin typeface="Consolas" pitchFamily="49" charset="0"/>
              </a:rPr>
              <a:t>”</a:t>
            </a:r>
          </a:p>
          <a:p>
            <a:pPr marL="381000" indent="-381000" algn="l">
              <a:spcBef>
                <a:spcPct val="20000"/>
              </a:spcBef>
            </a:pPr>
            <a:endParaRPr lang="en-US" altLang="ko-KR" sz="2000" dirty="0"/>
          </a:p>
          <a:p>
            <a:pPr marL="381000" indent="-381000" algn="l">
              <a:spcBef>
                <a:spcPct val="20000"/>
              </a:spcBef>
            </a:pPr>
            <a:r>
              <a:rPr lang="en-US" altLang="ko-KR" sz="2000" dirty="0"/>
              <a:t>	</a:t>
            </a:r>
            <a:r>
              <a:rPr lang="en-US" altLang="ko-KR" sz="2000" i="1" dirty="0">
                <a:latin typeface="Times New Roman" pitchFamily="18" charset="0"/>
              </a:rPr>
              <a:t>h</a:t>
            </a:r>
            <a:r>
              <a:rPr lang="en-US" altLang="ko-KR" sz="2000" dirty="0">
                <a:latin typeface="Times New Roman" pitchFamily="18" charset="0"/>
              </a:rPr>
              <a:t>(</a:t>
            </a:r>
            <a:r>
              <a:rPr lang="en-US" altLang="ko-KR" sz="2000" dirty="0" err="1">
                <a:latin typeface="Consolas" pitchFamily="49" charset="0"/>
              </a:rPr>
              <a:t>acos</a:t>
            </a:r>
            <a:r>
              <a:rPr lang="en-US" altLang="ko-KR" sz="2000" dirty="0">
                <a:latin typeface="Times New Roman" pitchFamily="18" charset="0"/>
              </a:rPr>
              <a:t>)</a:t>
            </a:r>
            <a:r>
              <a:rPr lang="en-US" altLang="ko-KR" sz="2000" dirty="0"/>
              <a:t>= </a:t>
            </a:r>
            <a:r>
              <a:rPr lang="en-US" altLang="ko-KR" sz="2000" i="1" dirty="0">
                <a:latin typeface="Times New Roman" pitchFamily="18" charset="0"/>
              </a:rPr>
              <a:t>h</a:t>
            </a:r>
            <a:r>
              <a:rPr lang="en-US" altLang="ko-KR" sz="2000" dirty="0">
                <a:latin typeface="Times New Roman" pitchFamily="18" charset="0"/>
              </a:rPr>
              <a:t>(</a:t>
            </a:r>
            <a:r>
              <a:rPr lang="en-US" altLang="ko-KR" sz="2000" dirty="0" err="1">
                <a:latin typeface="Consolas" pitchFamily="49" charset="0"/>
              </a:rPr>
              <a:t>atan</a:t>
            </a:r>
            <a:r>
              <a:rPr lang="en-US" altLang="ko-KR" sz="2000" dirty="0">
                <a:latin typeface="Times New Roman" pitchFamily="18" charset="0"/>
              </a:rPr>
              <a:t>)</a:t>
            </a:r>
            <a:r>
              <a:rPr lang="en-US" altLang="ko-KR" sz="2000" dirty="0"/>
              <a:t>=</a:t>
            </a:r>
            <a:r>
              <a:rPr lang="en-US" altLang="ko-KR" sz="2000" dirty="0">
                <a:latin typeface="Consolas" pitchFamily="49" charset="0"/>
              </a:rPr>
              <a:t>0</a:t>
            </a:r>
            <a:r>
              <a:rPr lang="en-US" altLang="ko-KR" sz="2000" dirty="0"/>
              <a:t>, </a:t>
            </a:r>
            <a:r>
              <a:rPr lang="en-US" altLang="ko-KR" sz="2000" i="1" dirty="0">
                <a:latin typeface="Times New Roman" pitchFamily="18" charset="0"/>
              </a:rPr>
              <a:t>h</a:t>
            </a:r>
            <a:r>
              <a:rPr lang="en-US" altLang="ko-KR" sz="2000" dirty="0">
                <a:latin typeface="Times New Roman" pitchFamily="18" charset="0"/>
              </a:rPr>
              <a:t>(</a:t>
            </a:r>
            <a:r>
              <a:rPr lang="en-US" altLang="ko-KR" sz="2000" dirty="0">
                <a:latin typeface="Consolas" pitchFamily="49" charset="0"/>
              </a:rPr>
              <a:t>define</a:t>
            </a:r>
            <a:r>
              <a:rPr lang="en-US" altLang="ko-KR" sz="2000" dirty="0">
                <a:latin typeface="Times New Roman" pitchFamily="18" charset="0"/>
              </a:rPr>
              <a:t>)</a:t>
            </a:r>
            <a:r>
              <a:rPr lang="en-US" altLang="ko-KR" sz="2000" dirty="0"/>
              <a:t>=</a:t>
            </a:r>
            <a:r>
              <a:rPr lang="en-US" altLang="ko-KR" sz="2000" dirty="0">
                <a:latin typeface="Consolas" pitchFamily="49" charset="0"/>
              </a:rPr>
              <a:t>3</a:t>
            </a:r>
            <a:r>
              <a:rPr lang="en-US" altLang="ko-KR" sz="2000" dirty="0"/>
              <a:t>, </a:t>
            </a:r>
            <a:r>
              <a:rPr lang="en-US" altLang="ko-KR" sz="2000" i="1" dirty="0">
                <a:latin typeface="Times New Roman" pitchFamily="18" charset="0"/>
              </a:rPr>
              <a:t>h</a:t>
            </a:r>
            <a:r>
              <a:rPr lang="en-US" altLang="ko-KR" sz="2000" dirty="0">
                <a:latin typeface="Times New Roman" pitchFamily="18" charset="0"/>
              </a:rPr>
              <a:t>(</a:t>
            </a:r>
            <a:r>
              <a:rPr lang="en-US" altLang="ko-KR" sz="2000" dirty="0">
                <a:latin typeface="Consolas" pitchFamily="49" charset="0"/>
              </a:rPr>
              <a:t>exp</a:t>
            </a:r>
            <a:r>
              <a:rPr lang="en-US" altLang="ko-KR" sz="2000" dirty="0">
                <a:latin typeface="Times New Roman" pitchFamily="18" charset="0"/>
              </a:rPr>
              <a:t>)</a:t>
            </a:r>
            <a:r>
              <a:rPr lang="en-US" altLang="ko-KR" sz="2000" dirty="0"/>
              <a:t>=</a:t>
            </a:r>
            <a:r>
              <a:rPr lang="en-US" altLang="ko-KR" sz="2000" dirty="0">
                <a:latin typeface="Consolas" pitchFamily="49" charset="0"/>
              </a:rPr>
              <a:t>4</a:t>
            </a:r>
            <a:r>
              <a:rPr lang="en-US" altLang="ko-KR" sz="2000" dirty="0"/>
              <a:t>,        </a:t>
            </a:r>
            <a:r>
              <a:rPr lang="en-US" altLang="ko-KR" sz="2000" i="1" dirty="0">
                <a:latin typeface="Times New Roman" pitchFamily="18" charset="0"/>
              </a:rPr>
              <a:t>h</a:t>
            </a:r>
            <a:r>
              <a:rPr lang="en-US" altLang="ko-KR" sz="2000" dirty="0">
                <a:latin typeface="Times New Roman" pitchFamily="18" charset="0"/>
              </a:rPr>
              <a:t>(</a:t>
            </a:r>
            <a:r>
              <a:rPr lang="en-US" altLang="ko-KR" sz="2000" dirty="0">
                <a:latin typeface="Consolas" pitchFamily="49" charset="0"/>
              </a:rPr>
              <a:t>char</a:t>
            </a:r>
            <a:r>
              <a:rPr lang="en-US" altLang="ko-KR" sz="2000" dirty="0">
                <a:latin typeface="Times New Roman" pitchFamily="18" charset="0"/>
              </a:rPr>
              <a:t>)</a:t>
            </a:r>
            <a:r>
              <a:rPr lang="en-US" altLang="ko-KR" sz="2000" dirty="0"/>
              <a:t>=</a:t>
            </a:r>
            <a:r>
              <a:rPr lang="en-US" altLang="ko-KR" sz="2000" i="1" dirty="0">
                <a:latin typeface="Times New Roman" pitchFamily="18" charset="0"/>
              </a:rPr>
              <a:t>h</a:t>
            </a:r>
            <a:r>
              <a:rPr lang="en-US" altLang="ko-KR" sz="2000" dirty="0">
                <a:latin typeface="Times New Roman" pitchFamily="18" charset="0"/>
              </a:rPr>
              <a:t>(</a:t>
            </a:r>
            <a:r>
              <a:rPr lang="en-US" altLang="ko-KR" sz="2000" dirty="0">
                <a:latin typeface="Consolas" pitchFamily="49" charset="0"/>
              </a:rPr>
              <a:t>ceil</a:t>
            </a:r>
            <a:r>
              <a:rPr lang="en-US" altLang="ko-KR" sz="2000" dirty="0">
                <a:latin typeface="Times New Roman" pitchFamily="18" charset="0"/>
              </a:rPr>
              <a:t>)</a:t>
            </a:r>
            <a:r>
              <a:rPr lang="en-US" altLang="ko-KR" sz="2000" dirty="0"/>
              <a:t>=</a:t>
            </a:r>
            <a:r>
              <a:rPr lang="en-US" altLang="ko-KR" sz="2000" i="1" dirty="0">
                <a:latin typeface="Times New Roman" pitchFamily="18" charset="0"/>
              </a:rPr>
              <a:t>h</a:t>
            </a:r>
            <a:r>
              <a:rPr lang="en-US" altLang="ko-KR" sz="2000" dirty="0">
                <a:latin typeface="Times New Roman" pitchFamily="18" charset="0"/>
              </a:rPr>
              <a:t>(</a:t>
            </a:r>
            <a:r>
              <a:rPr lang="en-US" altLang="ko-KR" sz="2000" dirty="0">
                <a:latin typeface="Consolas" pitchFamily="49" charset="0"/>
              </a:rPr>
              <a:t>clock</a:t>
            </a:r>
            <a:r>
              <a:rPr lang="en-US" altLang="ko-KR" sz="2000" dirty="0">
                <a:latin typeface="Times New Roman" pitchFamily="18" charset="0"/>
              </a:rPr>
              <a:t>)</a:t>
            </a:r>
            <a:r>
              <a:rPr lang="en-US" altLang="ko-KR" sz="2000" dirty="0"/>
              <a:t>=</a:t>
            </a:r>
            <a:r>
              <a:rPr lang="en-US" altLang="ko-KR" sz="2000" i="1" dirty="0">
                <a:latin typeface="Times New Roman" pitchFamily="18" charset="0"/>
              </a:rPr>
              <a:t>h</a:t>
            </a:r>
            <a:r>
              <a:rPr lang="en-US" altLang="ko-KR" sz="2000" dirty="0">
                <a:latin typeface="Times New Roman" pitchFamily="18" charset="0"/>
              </a:rPr>
              <a:t>(</a:t>
            </a:r>
            <a:r>
              <a:rPr lang="en-US" altLang="ko-KR" sz="2000" dirty="0" err="1">
                <a:latin typeface="Consolas" pitchFamily="49" charset="0"/>
              </a:rPr>
              <a:t>ctime</a:t>
            </a:r>
            <a:r>
              <a:rPr lang="en-US" altLang="ko-KR" sz="2000" dirty="0">
                <a:latin typeface="Times New Roman" pitchFamily="18" charset="0"/>
              </a:rPr>
              <a:t>)</a:t>
            </a:r>
            <a:r>
              <a:rPr lang="en-US" altLang="ko-KR" sz="2000" dirty="0"/>
              <a:t>=</a:t>
            </a:r>
            <a:r>
              <a:rPr lang="en-US" altLang="ko-KR" sz="2000" dirty="0">
                <a:latin typeface="Consolas" pitchFamily="49" charset="0"/>
              </a:rPr>
              <a:t>2</a:t>
            </a:r>
            <a:r>
              <a:rPr lang="en-US" altLang="ko-KR" sz="2000" dirty="0"/>
              <a:t>, </a:t>
            </a:r>
            <a:r>
              <a:rPr lang="en-US" altLang="ko-KR" sz="2000" i="1" dirty="0">
                <a:latin typeface="Times New Roman" pitchFamily="18" charset="0"/>
              </a:rPr>
              <a:t>h</a:t>
            </a:r>
            <a:r>
              <a:rPr lang="en-US" altLang="ko-KR" sz="2000" dirty="0">
                <a:latin typeface="Times New Roman" pitchFamily="18" charset="0"/>
              </a:rPr>
              <a:t>(</a:t>
            </a:r>
            <a:r>
              <a:rPr lang="en-US" altLang="ko-KR" sz="2000" dirty="0">
                <a:latin typeface="Consolas" pitchFamily="49" charset="0"/>
              </a:rPr>
              <a:t>float</a:t>
            </a:r>
            <a:r>
              <a:rPr lang="en-US" altLang="ko-KR" sz="2000" dirty="0">
                <a:latin typeface="Times New Roman" pitchFamily="18" charset="0"/>
              </a:rPr>
              <a:t>)</a:t>
            </a:r>
            <a:r>
              <a:rPr lang="en-US" altLang="ko-KR" sz="2000" dirty="0"/>
              <a:t>=</a:t>
            </a:r>
            <a:r>
              <a:rPr lang="en-US" altLang="ko-KR" sz="2000" i="1" dirty="0">
                <a:latin typeface="Times New Roman" pitchFamily="18" charset="0"/>
              </a:rPr>
              <a:t>h</a:t>
            </a:r>
            <a:r>
              <a:rPr lang="en-US" altLang="ko-KR" sz="2000" dirty="0">
                <a:latin typeface="Times New Roman" pitchFamily="18" charset="0"/>
              </a:rPr>
              <a:t>(</a:t>
            </a:r>
            <a:r>
              <a:rPr lang="en-US" altLang="ko-KR" sz="2000" dirty="0">
                <a:latin typeface="Consolas" pitchFamily="49" charset="0"/>
              </a:rPr>
              <a:t>floor</a:t>
            </a:r>
            <a:r>
              <a:rPr lang="en-US" altLang="ko-KR" sz="2000" dirty="0">
                <a:latin typeface="Times New Roman" pitchFamily="18" charset="0"/>
              </a:rPr>
              <a:t>)</a:t>
            </a:r>
            <a:r>
              <a:rPr lang="en-US" altLang="ko-KR" sz="2000" dirty="0"/>
              <a:t>=</a:t>
            </a:r>
            <a:r>
              <a:rPr lang="en-US" altLang="ko-KR" sz="2000" dirty="0">
                <a:latin typeface="Consolas" pitchFamily="49" charset="0"/>
              </a:rPr>
              <a:t>5</a:t>
            </a:r>
            <a:r>
              <a:rPr lang="en-US" altLang="ko-KR" sz="2000" dirty="0"/>
              <a:t> </a:t>
            </a:r>
          </a:p>
          <a:p>
            <a:pPr marL="381000" indent="-381000" algn="l">
              <a:spcBef>
                <a:spcPct val="20000"/>
              </a:spcBef>
              <a:buFontTx/>
              <a:buAutoNum type="arabicPeriod"/>
            </a:pPr>
            <a:endParaRPr lang="ko-KR" altLang="en-US" sz="2000" dirty="0"/>
          </a:p>
        </p:txBody>
      </p:sp>
      <p:sp>
        <p:nvSpPr>
          <p:cNvPr id="86055" name="Line 39"/>
          <p:cNvSpPr>
            <a:spLocks noChangeShapeType="1"/>
          </p:cNvSpPr>
          <p:nvPr/>
        </p:nvSpPr>
        <p:spPr bwMode="auto">
          <a:xfrm>
            <a:off x="5762625" y="4104293"/>
            <a:ext cx="538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6057" name="Rectangle 41"/>
          <p:cNvSpPr>
            <a:spLocks noChangeArrowheads="1"/>
          </p:cNvSpPr>
          <p:nvPr/>
        </p:nvSpPr>
        <p:spPr bwMode="auto">
          <a:xfrm>
            <a:off x="6300788" y="3888393"/>
            <a:ext cx="1016000" cy="433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6058" name="Line 42"/>
          <p:cNvSpPr>
            <a:spLocks noChangeShapeType="1"/>
          </p:cNvSpPr>
          <p:nvPr/>
        </p:nvSpPr>
        <p:spPr bwMode="auto">
          <a:xfrm>
            <a:off x="6988175" y="388839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6059" name="Rectangle 43"/>
          <p:cNvSpPr>
            <a:spLocks noChangeArrowheads="1"/>
          </p:cNvSpPr>
          <p:nvPr/>
        </p:nvSpPr>
        <p:spPr bwMode="auto">
          <a:xfrm>
            <a:off x="6348413" y="3950305"/>
            <a:ext cx="5667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exp</a:t>
            </a:r>
          </a:p>
        </p:txBody>
      </p:sp>
      <p:sp>
        <p:nvSpPr>
          <p:cNvPr id="86060" name="Line 44"/>
          <p:cNvSpPr>
            <a:spLocks noChangeShapeType="1"/>
          </p:cNvSpPr>
          <p:nvPr/>
        </p:nvSpPr>
        <p:spPr bwMode="auto">
          <a:xfrm flipH="1">
            <a:off x="7019925" y="3888393"/>
            <a:ext cx="296863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6061" name="Line 45"/>
          <p:cNvSpPr>
            <a:spLocks noChangeShapeType="1"/>
          </p:cNvSpPr>
          <p:nvPr/>
        </p:nvSpPr>
        <p:spPr bwMode="auto">
          <a:xfrm>
            <a:off x="5762625" y="3561368"/>
            <a:ext cx="538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6063" name="Rectangle 47"/>
          <p:cNvSpPr>
            <a:spLocks noChangeArrowheads="1"/>
          </p:cNvSpPr>
          <p:nvPr/>
        </p:nvSpPr>
        <p:spPr bwMode="auto">
          <a:xfrm>
            <a:off x="6300788" y="3393093"/>
            <a:ext cx="1016000" cy="433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6064" name="Line 48"/>
          <p:cNvSpPr>
            <a:spLocks noChangeShapeType="1"/>
          </p:cNvSpPr>
          <p:nvPr/>
        </p:nvSpPr>
        <p:spPr bwMode="auto">
          <a:xfrm>
            <a:off x="7019925" y="339309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6065" name="Rectangle 49"/>
          <p:cNvSpPr>
            <a:spLocks noChangeArrowheads="1"/>
          </p:cNvSpPr>
          <p:nvPr/>
        </p:nvSpPr>
        <p:spPr bwMode="auto">
          <a:xfrm>
            <a:off x="6198235" y="3455005"/>
            <a:ext cx="9444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define</a:t>
            </a:r>
          </a:p>
        </p:txBody>
      </p:sp>
      <p:sp>
        <p:nvSpPr>
          <p:cNvPr id="86066" name="Line 50"/>
          <p:cNvSpPr>
            <a:spLocks noChangeShapeType="1"/>
          </p:cNvSpPr>
          <p:nvPr/>
        </p:nvSpPr>
        <p:spPr bwMode="auto">
          <a:xfrm flipH="1">
            <a:off x="7019925" y="3393093"/>
            <a:ext cx="296863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6067" name="Line 51"/>
          <p:cNvSpPr>
            <a:spLocks noChangeShapeType="1"/>
          </p:cNvSpPr>
          <p:nvPr/>
        </p:nvSpPr>
        <p:spPr bwMode="auto">
          <a:xfrm>
            <a:off x="5703888" y="4571018"/>
            <a:ext cx="598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6069" name="Rectangle 53"/>
          <p:cNvSpPr>
            <a:spLocks noChangeArrowheads="1"/>
          </p:cNvSpPr>
          <p:nvPr/>
        </p:nvSpPr>
        <p:spPr bwMode="auto">
          <a:xfrm>
            <a:off x="6300788" y="4353530"/>
            <a:ext cx="1016000" cy="433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6070" name="Line 54"/>
          <p:cNvSpPr>
            <a:spLocks noChangeShapeType="1"/>
          </p:cNvSpPr>
          <p:nvPr/>
        </p:nvSpPr>
        <p:spPr bwMode="auto">
          <a:xfrm>
            <a:off x="6978650" y="435353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6071" name="Rectangle 55"/>
          <p:cNvSpPr>
            <a:spLocks noChangeArrowheads="1"/>
          </p:cNvSpPr>
          <p:nvPr/>
        </p:nvSpPr>
        <p:spPr bwMode="auto">
          <a:xfrm>
            <a:off x="6276975" y="4415443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float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86072" name="Line 56"/>
          <p:cNvSpPr>
            <a:spLocks noChangeShapeType="1"/>
          </p:cNvSpPr>
          <p:nvPr/>
        </p:nvSpPr>
        <p:spPr bwMode="auto">
          <a:xfrm>
            <a:off x="7138988" y="4571018"/>
            <a:ext cx="538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6074" name="Rectangle 58"/>
          <p:cNvSpPr>
            <a:spLocks noChangeArrowheads="1"/>
          </p:cNvSpPr>
          <p:nvPr/>
        </p:nvSpPr>
        <p:spPr bwMode="auto">
          <a:xfrm>
            <a:off x="7677150" y="4355118"/>
            <a:ext cx="1016000" cy="433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6075" name="Line 59"/>
          <p:cNvSpPr>
            <a:spLocks noChangeShapeType="1"/>
          </p:cNvSpPr>
          <p:nvPr/>
        </p:nvSpPr>
        <p:spPr bwMode="auto">
          <a:xfrm>
            <a:off x="8339138" y="435511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6076" name="Rectangle 60"/>
          <p:cNvSpPr>
            <a:spLocks noChangeArrowheads="1"/>
          </p:cNvSpPr>
          <p:nvPr/>
        </p:nvSpPr>
        <p:spPr bwMode="auto">
          <a:xfrm>
            <a:off x="7650163" y="4417030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floor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86077" name="Line 61"/>
          <p:cNvSpPr>
            <a:spLocks noChangeShapeType="1"/>
          </p:cNvSpPr>
          <p:nvPr/>
        </p:nvSpPr>
        <p:spPr bwMode="auto">
          <a:xfrm flipH="1">
            <a:off x="8316913" y="4355118"/>
            <a:ext cx="3762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6078" name="Line 62"/>
          <p:cNvSpPr>
            <a:spLocks noChangeShapeType="1"/>
          </p:cNvSpPr>
          <p:nvPr/>
        </p:nvSpPr>
        <p:spPr bwMode="auto">
          <a:xfrm>
            <a:off x="5703888" y="3131155"/>
            <a:ext cx="598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grpSp>
        <p:nvGrpSpPr>
          <p:cNvPr id="86079" name="Group 63"/>
          <p:cNvGrpSpPr>
            <a:grpSpLocks/>
          </p:cNvGrpSpPr>
          <p:nvPr/>
        </p:nvGrpSpPr>
        <p:grpSpPr bwMode="auto">
          <a:xfrm>
            <a:off x="6300786" y="2913668"/>
            <a:ext cx="1015999" cy="433387"/>
            <a:chOff x="1700" y="1479"/>
            <a:chExt cx="771" cy="318"/>
          </a:xfrm>
        </p:grpSpPr>
        <p:sp>
          <p:nvSpPr>
            <p:cNvPr id="86080" name="Rectangle 64"/>
            <p:cNvSpPr>
              <a:spLocks noChangeArrowheads="1"/>
            </p:cNvSpPr>
            <p:nvPr/>
          </p:nvSpPr>
          <p:spPr bwMode="auto">
            <a:xfrm>
              <a:off x="1700" y="1479"/>
              <a:ext cx="771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6081" name="Line 65"/>
            <p:cNvSpPr>
              <a:spLocks noChangeShapeType="1"/>
            </p:cNvSpPr>
            <p:nvPr/>
          </p:nvSpPr>
          <p:spPr bwMode="auto">
            <a:xfrm>
              <a:off x="2154" y="1479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86082" name="Rectangle 66"/>
            <p:cNvSpPr>
              <a:spLocks noChangeArrowheads="1"/>
            </p:cNvSpPr>
            <p:nvPr/>
          </p:nvSpPr>
          <p:spPr bwMode="auto">
            <a:xfrm>
              <a:off x="1700" y="1524"/>
              <a:ext cx="52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</a:rPr>
                <a:t>char</a:t>
              </a:r>
              <a:endParaRPr lang="ko-KR" altLang="en-US" dirty="0">
                <a:latin typeface="Consolas" pitchFamily="49" charset="0"/>
              </a:endParaRPr>
            </a:p>
          </p:txBody>
        </p:sp>
      </p:grpSp>
      <p:sp>
        <p:nvSpPr>
          <p:cNvPr id="86083" name="Line 67"/>
          <p:cNvSpPr>
            <a:spLocks noChangeShapeType="1"/>
          </p:cNvSpPr>
          <p:nvPr/>
        </p:nvSpPr>
        <p:spPr bwMode="auto">
          <a:xfrm>
            <a:off x="7138988" y="3131155"/>
            <a:ext cx="538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grpSp>
        <p:nvGrpSpPr>
          <p:cNvPr id="86084" name="Group 68"/>
          <p:cNvGrpSpPr>
            <a:grpSpLocks/>
          </p:cNvGrpSpPr>
          <p:nvPr/>
        </p:nvGrpSpPr>
        <p:grpSpPr bwMode="auto">
          <a:xfrm>
            <a:off x="7644206" y="2915255"/>
            <a:ext cx="1048944" cy="433388"/>
            <a:chOff x="1675" y="1479"/>
            <a:chExt cx="796" cy="318"/>
          </a:xfrm>
        </p:grpSpPr>
        <p:sp>
          <p:nvSpPr>
            <p:cNvPr id="86085" name="Rectangle 69"/>
            <p:cNvSpPr>
              <a:spLocks noChangeArrowheads="1"/>
            </p:cNvSpPr>
            <p:nvPr/>
          </p:nvSpPr>
          <p:spPr bwMode="auto">
            <a:xfrm>
              <a:off x="1700" y="1479"/>
              <a:ext cx="771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6086" name="Line 70"/>
            <p:cNvSpPr>
              <a:spLocks noChangeShapeType="1"/>
            </p:cNvSpPr>
            <p:nvPr/>
          </p:nvSpPr>
          <p:spPr bwMode="auto">
            <a:xfrm>
              <a:off x="2154" y="1479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86087" name="Rectangle 71"/>
            <p:cNvSpPr>
              <a:spLocks noChangeArrowheads="1"/>
            </p:cNvSpPr>
            <p:nvPr/>
          </p:nvSpPr>
          <p:spPr bwMode="auto">
            <a:xfrm>
              <a:off x="1675" y="1524"/>
              <a:ext cx="52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</a:rPr>
                <a:t>ceil</a:t>
              </a:r>
              <a:endParaRPr lang="ko-KR" altLang="en-US" dirty="0">
                <a:latin typeface="Consolas" pitchFamily="49" charset="0"/>
              </a:endParaRPr>
            </a:p>
          </p:txBody>
        </p:sp>
      </p:grpSp>
      <p:sp>
        <p:nvSpPr>
          <p:cNvPr id="86090" name="Rectangle 74"/>
          <p:cNvSpPr>
            <a:spLocks noChangeArrowheads="1"/>
          </p:cNvSpPr>
          <p:nvPr/>
        </p:nvSpPr>
        <p:spPr bwMode="auto">
          <a:xfrm>
            <a:off x="7667625" y="3593118"/>
            <a:ext cx="1016000" cy="433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6091" name="Line 75"/>
          <p:cNvSpPr>
            <a:spLocks noChangeShapeType="1"/>
          </p:cNvSpPr>
          <p:nvPr/>
        </p:nvSpPr>
        <p:spPr bwMode="auto">
          <a:xfrm>
            <a:off x="8329613" y="359311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6092" name="Rectangle 76"/>
          <p:cNvSpPr>
            <a:spLocks noChangeArrowheads="1"/>
          </p:cNvSpPr>
          <p:nvPr/>
        </p:nvSpPr>
        <p:spPr bwMode="auto">
          <a:xfrm>
            <a:off x="7635875" y="3655030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clock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86094" name="Freeform 78"/>
          <p:cNvSpPr>
            <a:spLocks/>
          </p:cNvSpPr>
          <p:nvPr/>
        </p:nvSpPr>
        <p:spPr bwMode="auto">
          <a:xfrm>
            <a:off x="7524750" y="3069243"/>
            <a:ext cx="1331913" cy="781050"/>
          </a:xfrm>
          <a:custGeom>
            <a:avLst/>
            <a:gdLst/>
            <a:ahLst/>
            <a:cxnLst>
              <a:cxn ang="0">
                <a:pos x="695" y="38"/>
              </a:cxn>
              <a:cxn ang="0">
                <a:pos x="876" y="38"/>
              </a:cxn>
              <a:cxn ang="0">
                <a:pos x="831" y="265"/>
              </a:cxn>
              <a:cxn ang="0">
                <a:pos x="468" y="220"/>
              </a:cxn>
              <a:cxn ang="0">
                <a:pos x="60" y="265"/>
              </a:cxn>
              <a:cxn ang="0">
                <a:pos x="105" y="447"/>
              </a:cxn>
            </a:cxnLst>
            <a:rect l="0" t="0" r="r" b="b"/>
            <a:pathLst>
              <a:path w="899" h="447">
                <a:moveTo>
                  <a:pt x="695" y="38"/>
                </a:moveTo>
                <a:cubicBezTo>
                  <a:pt x="774" y="19"/>
                  <a:pt x="853" y="0"/>
                  <a:pt x="876" y="38"/>
                </a:cubicBezTo>
                <a:cubicBezTo>
                  <a:pt x="899" y="76"/>
                  <a:pt x="899" y="235"/>
                  <a:pt x="831" y="265"/>
                </a:cubicBezTo>
                <a:cubicBezTo>
                  <a:pt x="763" y="295"/>
                  <a:pt x="596" y="220"/>
                  <a:pt x="468" y="220"/>
                </a:cubicBezTo>
                <a:cubicBezTo>
                  <a:pt x="340" y="220"/>
                  <a:pt x="120" y="227"/>
                  <a:pt x="60" y="265"/>
                </a:cubicBezTo>
                <a:cubicBezTo>
                  <a:pt x="0" y="303"/>
                  <a:pt x="52" y="375"/>
                  <a:pt x="105" y="447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6095" name="Rectangle 79"/>
          <p:cNvSpPr>
            <a:spLocks noChangeArrowheads="1"/>
          </p:cNvSpPr>
          <p:nvPr/>
        </p:nvSpPr>
        <p:spPr bwMode="auto">
          <a:xfrm>
            <a:off x="7699375" y="5228243"/>
            <a:ext cx="1016000" cy="433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6096" name="Line 80"/>
          <p:cNvSpPr>
            <a:spLocks noChangeShapeType="1"/>
          </p:cNvSpPr>
          <p:nvPr/>
        </p:nvSpPr>
        <p:spPr bwMode="auto">
          <a:xfrm>
            <a:off x="8361363" y="522824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6097" name="Rectangle 81"/>
          <p:cNvSpPr>
            <a:spLocks noChangeArrowheads="1"/>
          </p:cNvSpPr>
          <p:nvPr/>
        </p:nvSpPr>
        <p:spPr bwMode="auto">
          <a:xfrm>
            <a:off x="7642225" y="5290155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itchFamily="49" charset="0"/>
              </a:rPr>
              <a:t>ctime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86098" name="Line 82"/>
          <p:cNvSpPr>
            <a:spLocks noChangeShapeType="1"/>
          </p:cNvSpPr>
          <p:nvPr/>
        </p:nvSpPr>
        <p:spPr bwMode="auto">
          <a:xfrm flipH="1">
            <a:off x="8332788" y="5234593"/>
            <a:ext cx="3762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6099" name="Freeform 83"/>
          <p:cNvSpPr>
            <a:spLocks/>
          </p:cNvSpPr>
          <p:nvPr/>
        </p:nvSpPr>
        <p:spPr bwMode="auto">
          <a:xfrm>
            <a:off x="7356475" y="3802668"/>
            <a:ext cx="1500188" cy="1727200"/>
          </a:xfrm>
          <a:custGeom>
            <a:avLst/>
            <a:gdLst/>
            <a:ahLst/>
            <a:cxnLst>
              <a:cxn ang="0">
                <a:pos x="741" y="30"/>
              </a:cxn>
              <a:cxn ang="0">
                <a:pos x="877" y="30"/>
              </a:cxn>
              <a:cxn ang="0">
                <a:pos x="922" y="211"/>
              </a:cxn>
              <a:cxn ang="0">
                <a:pos x="922" y="620"/>
              </a:cxn>
              <a:cxn ang="0">
                <a:pos x="786" y="710"/>
              </a:cxn>
              <a:cxn ang="0">
                <a:pos x="196" y="801"/>
              </a:cxn>
              <a:cxn ang="0">
                <a:pos x="15" y="937"/>
              </a:cxn>
              <a:cxn ang="0">
                <a:pos x="106" y="1073"/>
              </a:cxn>
              <a:cxn ang="0">
                <a:pos x="196" y="1028"/>
              </a:cxn>
            </a:cxnLst>
            <a:rect l="0" t="0" r="r" b="b"/>
            <a:pathLst>
              <a:path w="945" h="1088">
                <a:moveTo>
                  <a:pt x="741" y="30"/>
                </a:moveTo>
                <a:cubicBezTo>
                  <a:pt x="794" y="15"/>
                  <a:pt x="847" y="0"/>
                  <a:pt x="877" y="30"/>
                </a:cubicBezTo>
                <a:cubicBezTo>
                  <a:pt x="907" y="60"/>
                  <a:pt x="915" y="113"/>
                  <a:pt x="922" y="211"/>
                </a:cubicBezTo>
                <a:cubicBezTo>
                  <a:pt x="929" y="309"/>
                  <a:pt x="945" y="537"/>
                  <a:pt x="922" y="620"/>
                </a:cubicBezTo>
                <a:cubicBezTo>
                  <a:pt x="899" y="703"/>
                  <a:pt x="907" y="680"/>
                  <a:pt x="786" y="710"/>
                </a:cubicBezTo>
                <a:cubicBezTo>
                  <a:pt x="665" y="740"/>
                  <a:pt x="324" y="763"/>
                  <a:pt x="196" y="801"/>
                </a:cubicBezTo>
                <a:cubicBezTo>
                  <a:pt x="68" y="839"/>
                  <a:pt x="30" y="892"/>
                  <a:pt x="15" y="937"/>
                </a:cubicBezTo>
                <a:cubicBezTo>
                  <a:pt x="0" y="982"/>
                  <a:pt x="76" y="1058"/>
                  <a:pt x="106" y="1073"/>
                </a:cubicBezTo>
                <a:cubicBezTo>
                  <a:pt x="136" y="1088"/>
                  <a:pt x="166" y="1058"/>
                  <a:pt x="196" y="10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6100" name="Line 84"/>
          <p:cNvSpPr>
            <a:spLocks noChangeShapeType="1"/>
          </p:cNvSpPr>
          <p:nvPr/>
        </p:nvSpPr>
        <p:spPr bwMode="auto">
          <a:xfrm flipH="1">
            <a:off x="5435600" y="2553305"/>
            <a:ext cx="649288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6101" name="Line 85"/>
          <p:cNvSpPr>
            <a:spLocks noChangeShapeType="1"/>
          </p:cNvSpPr>
          <p:nvPr/>
        </p:nvSpPr>
        <p:spPr bwMode="auto">
          <a:xfrm flipH="1">
            <a:off x="5435600" y="4713893"/>
            <a:ext cx="649288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6102" name="Text Box 86"/>
          <p:cNvSpPr txBox="1">
            <a:spLocks noChangeArrowheads="1"/>
          </p:cNvSpPr>
          <p:nvPr/>
        </p:nvSpPr>
        <p:spPr bwMode="auto">
          <a:xfrm>
            <a:off x="5554663" y="5315555"/>
            <a:ext cx="3381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6" grpId="0" animBg="1"/>
      <p:bldP spid="86045" grpId="0" animBg="1"/>
      <p:bldP spid="86051" grpId="0" animBg="1"/>
      <p:bldP spid="86055" grpId="0" animBg="1"/>
      <p:bldP spid="86057" grpId="0" animBg="1"/>
      <p:bldP spid="86058" grpId="0" animBg="1"/>
      <p:bldP spid="86059" grpId="0"/>
      <p:bldP spid="86060" grpId="0" animBg="1"/>
      <p:bldP spid="86061" grpId="0" animBg="1"/>
      <p:bldP spid="86063" grpId="0" animBg="1"/>
      <p:bldP spid="86064" grpId="0" animBg="1"/>
      <p:bldP spid="86065" grpId="0"/>
      <p:bldP spid="86066" grpId="0" animBg="1"/>
      <p:bldP spid="86067" grpId="0" animBg="1"/>
      <p:bldP spid="86069" grpId="0" animBg="1"/>
      <p:bldP spid="86070" grpId="0" animBg="1"/>
      <p:bldP spid="86071" grpId="0"/>
      <p:bldP spid="86072" grpId="0" animBg="1"/>
      <p:bldP spid="86074" grpId="0" animBg="1"/>
      <p:bldP spid="86075" grpId="0" animBg="1"/>
      <p:bldP spid="86076" grpId="0"/>
      <p:bldP spid="86077" grpId="0" animBg="1"/>
      <p:bldP spid="86078" grpId="0" animBg="1"/>
      <p:bldP spid="86083" grpId="0" animBg="1"/>
      <p:bldP spid="86090" grpId="0" animBg="1"/>
      <p:bldP spid="86091" grpId="0" animBg="1"/>
      <p:bldP spid="86092" grpId="0"/>
      <p:bldP spid="86094" grpId="0" animBg="1"/>
      <p:bldP spid="86095" grpId="0" animBg="1"/>
      <p:bldP spid="86096" grpId="0" animBg="1"/>
      <p:bldP spid="86097" grpId="0"/>
      <p:bldP spid="86098" grpId="0" animBg="1"/>
      <p:bldP spid="86099" grpId="0" animBg="1"/>
      <p:bldP spid="86100" grpId="0" animBg="1"/>
      <p:bldP spid="8610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Chaining (2)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AE455F-EBA4-4B68-92C3-D5EB0C3217BD}" type="slidenum">
              <a:rPr lang="ko-KR" altLang="en-US" smtClean="0"/>
              <a:pPr/>
              <a:t>35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539552" y="1052736"/>
            <a:ext cx="8136904" cy="36933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element* search(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k)</a:t>
            </a:r>
          </a:p>
          <a:p>
            <a:pPr algn="l"/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/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nodePointer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current;</a:t>
            </a:r>
          </a:p>
          <a:p>
            <a:pPr algn="l"/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homeBucket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= h(k);</a:t>
            </a:r>
          </a:p>
          <a:p>
            <a:pPr algn="l"/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algn="l"/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for(current = 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ht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homeBucket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]; current; </a:t>
            </a:r>
          </a:p>
          <a:p>
            <a:pPr algn="l"/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    current = current-&gt;link) {</a:t>
            </a:r>
          </a:p>
          <a:p>
            <a:pPr algn="l"/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  if(current-&gt;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data.key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== k) </a:t>
            </a:r>
          </a:p>
          <a:p>
            <a:pPr algn="l"/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	return &amp;current-&gt;data;</a:t>
            </a:r>
          </a:p>
          <a:p>
            <a:pPr algn="l"/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/>
            <a:endParaRPr lang="en-US" altLang="ko-KR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return NULL;</a:t>
            </a:r>
          </a:p>
          <a:p>
            <a:pPr algn="l"/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}          </a:t>
            </a:r>
          </a:p>
        </p:txBody>
      </p:sp>
    </p:spTree>
    <p:extLst>
      <p:ext uri="{BB962C8B-B14F-4D97-AF65-F5344CB8AC3E}">
        <p14:creationId xmlns:p14="http://schemas.microsoft.com/office/powerpoint/2010/main" val="1647872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disadvantages of Chaining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lists could get long</a:t>
            </a:r>
          </a:p>
          <a:p>
            <a:pPr lvl="1"/>
            <a:r>
              <a:rPr lang="en-US" dirty="0"/>
              <a:t>Especially when</a:t>
            </a:r>
            <a:r>
              <a:rPr lang="en-US" i="1" dirty="0">
                <a:latin typeface="Times New Roman" pitchFamily="18" charset="0"/>
              </a:rPr>
              <a:t> N </a:t>
            </a:r>
            <a:r>
              <a:rPr lang="en-US" dirty="0"/>
              <a:t>approaches </a:t>
            </a:r>
            <a:r>
              <a:rPr lang="en-US" i="1" dirty="0">
                <a:latin typeface="Times New Roman" pitchFamily="18" charset="0"/>
              </a:rPr>
              <a:t>M</a:t>
            </a:r>
            <a:r>
              <a:rPr lang="en-US" dirty="0"/>
              <a:t>, where </a:t>
            </a:r>
            <a:r>
              <a:rPr lang="en-US" i="1" dirty="0">
                <a:latin typeface="Times New Roman" pitchFamily="18" charset="0"/>
              </a:rPr>
              <a:t>N</a:t>
            </a:r>
            <a:r>
              <a:rPr lang="en-US" dirty="0"/>
              <a:t> = number of elements in the hash table, </a:t>
            </a:r>
            <a:r>
              <a:rPr lang="en-US" i="1" dirty="0">
                <a:latin typeface="Times New Roman" pitchFamily="18" charset="0"/>
              </a:rPr>
              <a:t>M</a:t>
            </a:r>
            <a:r>
              <a:rPr lang="en-US" dirty="0"/>
              <a:t> = size of the hash table)</a:t>
            </a:r>
          </a:p>
          <a:p>
            <a:pPr lvl="1"/>
            <a:r>
              <a:rPr lang="en-US" dirty="0"/>
              <a:t>Longer linked lists could negatively impact performance</a:t>
            </a:r>
          </a:p>
          <a:p>
            <a:pPr lvl="1"/>
            <a:endParaRPr lang="en-US" dirty="0"/>
          </a:p>
          <a:p>
            <a:r>
              <a:rPr lang="en-US" dirty="0"/>
              <a:t>More memory because of pointers</a:t>
            </a:r>
          </a:p>
          <a:p>
            <a:endParaRPr lang="en-US" dirty="0"/>
          </a:p>
          <a:p>
            <a:r>
              <a:rPr lang="en-US" dirty="0"/>
              <a:t>Absolute worst-case (even if </a:t>
            </a:r>
            <a:r>
              <a:rPr lang="en-US" i="1" dirty="0">
                <a:latin typeface="Times New Roman" pitchFamily="18" charset="0"/>
              </a:rPr>
              <a:t>N</a:t>
            </a:r>
            <a:r>
              <a:rPr lang="en-US" dirty="0"/>
              <a:t> &lt;&lt; </a:t>
            </a:r>
            <a:r>
              <a:rPr lang="en-US" i="1" dirty="0">
                <a:latin typeface="Times New Roman" pitchFamily="18" charset="0"/>
              </a:rPr>
              <a:t>M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All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 elements in one linked list!</a:t>
            </a:r>
          </a:p>
          <a:p>
            <a:pPr lvl="1"/>
            <a:r>
              <a:rPr lang="en-US" dirty="0"/>
              <a:t>Typically the result of a bad hash function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D698C78-5CB2-413E-88A5-E0E43FA7DD2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31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Dynamic Hashing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As the database grows over time, we have three options: </a:t>
            </a:r>
          </a:p>
          <a:p>
            <a:pPr lvl="1"/>
            <a:r>
              <a:rPr lang="en-US" altLang="ko-KR" sz="2000" dirty="0"/>
              <a:t>Choose hash function based on current file size</a:t>
            </a:r>
          </a:p>
          <a:p>
            <a:pPr lvl="2">
              <a:buFontTx/>
              <a:buNone/>
            </a:pPr>
            <a:r>
              <a:rPr lang="en-US" altLang="ko-KR" sz="1800" dirty="0">
                <a:sym typeface="Wingdings" pitchFamily="2" charset="2"/>
              </a:rPr>
              <a:t> </a:t>
            </a:r>
            <a:r>
              <a:rPr lang="en-US" altLang="ko-KR" sz="1800" dirty="0"/>
              <a:t>Get performance degradation as file grows</a:t>
            </a:r>
          </a:p>
          <a:p>
            <a:pPr lvl="1"/>
            <a:r>
              <a:rPr lang="en-US" altLang="ko-KR" sz="2000" dirty="0"/>
              <a:t>Choose hash function based on anticipated file size</a:t>
            </a:r>
          </a:p>
          <a:p>
            <a:pPr lvl="2">
              <a:buFontTx/>
              <a:buNone/>
            </a:pPr>
            <a:r>
              <a:rPr lang="en-US" altLang="ko-KR" sz="1800" dirty="0">
                <a:sym typeface="Wingdings" pitchFamily="2" charset="2"/>
              </a:rPr>
              <a:t> </a:t>
            </a:r>
            <a:r>
              <a:rPr lang="en-US" altLang="ko-KR" sz="1800" dirty="0"/>
              <a:t>Space is wasted initially</a:t>
            </a:r>
          </a:p>
          <a:p>
            <a:pPr lvl="1"/>
            <a:r>
              <a:rPr lang="en-US" altLang="ko-KR" sz="2000" dirty="0"/>
              <a:t>Periodically re-organize hash structure as file grows</a:t>
            </a:r>
          </a:p>
          <a:p>
            <a:pPr lvl="2">
              <a:buFont typeface="Wingdings" pitchFamily="2" charset="2"/>
              <a:buChar char="à"/>
            </a:pPr>
            <a:r>
              <a:rPr lang="en-US" altLang="ko-KR" sz="1800" dirty="0"/>
              <a:t>Costly, and shuts down database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3B1437-1DB1-43E2-9E93-1569B13ABB37}" type="slidenum">
              <a:rPr lang="ko-KR" altLang="en-US"/>
              <a:pPr/>
              <a:t>37</a:t>
            </a:fld>
            <a:endParaRPr lang="en-US" altLang="ko-K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Extendable Hashing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Bucket (primary page) becomes full </a:t>
            </a:r>
            <a:r>
              <a:rPr lang="en-US" altLang="ko-KR" sz="2000" dirty="0">
                <a:sym typeface="Wingdings" pitchFamily="2" charset="2"/>
              </a:rPr>
              <a:t> </a:t>
            </a:r>
            <a:r>
              <a:rPr lang="en-US" altLang="ko-KR" sz="2000" dirty="0"/>
              <a:t>doubling number of buckets</a:t>
            </a:r>
          </a:p>
          <a:p>
            <a:r>
              <a:rPr lang="en-US" altLang="ko-KR" sz="2000" dirty="0"/>
              <a:t>Idea:  Use directory of pointers to buckets</a:t>
            </a:r>
            <a:r>
              <a:rPr lang="en-US" altLang="ko-KR" sz="2000" dirty="0">
                <a:solidFill>
                  <a:schemeClr val="accent2"/>
                </a:solidFill>
              </a:rPr>
              <a:t>, </a:t>
            </a:r>
          </a:p>
          <a:p>
            <a:pPr lvl="1"/>
            <a:r>
              <a:rPr lang="en-US" altLang="ko-KR" sz="1800" dirty="0"/>
              <a:t>Double number of buckets by doubling the directory</a:t>
            </a:r>
          </a:p>
          <a:p>
            <a:pPr lvl="1"/>
            <a:r>
              <a:rPr lang="en-US" altLang="ko-KR" sz="1800" dirty="0"/>
              <a:t>Splitting just the bucket that overflowed</a:t>
            </a:r>
          </a:p>
          <a:p>
            <a:r>
              <a:rPr lang="en-US" altLang="ko-KR" sz="2000" dirty="0"/>
              <a:t>Directory much smaller than file, so doubling it is much cheaper.  Only one page of data entries is split</a:t>
            </a:r>
          </a:p>
          <a:p>
            <a:r>
              <a:rPr lang="en-US" altLang="ko-KR" sz="2000" dirty="0"/>
              <a:t>Trick lies in how hash function is adjusted</a:t>
            </a:r>
          </a:p>
          <a:p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548089-BA27-4BE1-9062-24CA136E432A}" type="slidenum">
              <a:rPr lang="ko-KR" altLang="en-US"/>
              <a:pPr/>
              <a:t>38</a:t>
            </a:fld>
            <a:endParaRPr lang="en-US" altLang="ko-K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원통 52"/>
          <p:cNvSpPr/>
          <p:nvPr/>
        </p:nvSpPr>
        <p:spPr bwMode="auto">
          <a:xfrm>
            <a:off x="5220072" y="3542086"/>
            <a:ext cx="3744416" cy="1980000"/>
          </a:xfrm>
          <a:prstGeom prst="can">
            <a:avLst>
              <a:gd name="adj" fmla="val 13552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sz="2600" dirty="0"/>
              <a:t>Dynamic Hashing Example – Data Insertion(1)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0BDE8-D570-471C-858A-D29B57BDE039}" type="slidenum">
              <a:rPr lang="ko-KR" altLang="en-US" smtClean="0"/>
              <a:pPr/>
              <a:t>39</a:t>
            </a:fld>
            <a:endParaRPr lang="en-US" altLang="ko-KR"/>
          </a:p>
        </p:txBody>
      </p:sp>
      <p:sp>
        <p:nvSpPr>
          <p:cNvPr id="4" name="원통 3"/>
          <p:cNvSpPr/>
          <p:nvPr/>
        </p:nvSpPr>
        <p:spPr bwMode="auto">
          <a:xfrm>
            <a:off x="5076056" y="980728"/>
            <a:ext cx="3744416" cy="2340000"/>
          </a:xfrm>
          <a:prstGeom prst="can">
            <a:avLst>
              <a:gd name="adj" fmla="val 9793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803486"/>
              </p:ext>
            </p:extLst>
          </p:nvPr>
        </p:nvGraphicFramePr>
        <p:xfrm>
          <a:off x="467544" y="2204864"/>
          <a:ext cx="13681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[0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(2)</a:t>
                      </a:r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[1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(2)</a:t>
                      </a:r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271001"/>
              </p:ext>
            </p:extLst>
          </p:nvPr>
        </p:nvGraphicFramePr>
        <p:xfrm>
          <a:off x="2507030" y="1916832"/>
          <a:ext cx="7437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546609"/>
              </p:ext>
            </p:extLst>
          </p:nvPr>
        </p:nvGraphicFramePr>
        <p:xfrm>
          <a:off x="2507030" y="3191376"/>
          <a:ext cx="7437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6665" y="1772816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Directory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9263" y="158815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Bucket[0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9263" y="285293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Bucket[1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cxnSp>
        <p:nvCxnSpPr>
          <p:cNvPr id="16" name="직선 화살표 연결선 15"/>
          <p:cNvCxnSpPr/>
          <p:nvPr/>
        </p:nvCxnSpPr>
        <p:spPr bwMode="auto">
          <a:xfrm flipV="1">
            <a:off x="1619672" y="1957482"/>
            <a:ext cx="864096" cy="535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>
            <a:off x="1619672" y="2708920"/>
            <a:ext cx="864096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816765" y="90872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Data storage1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3566" y="104264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Hash function h(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= f(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mod 10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8765" y="4581128"/>
            <a:ext cx="11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이나영</a:t>
            </a:r>
            <a:endParaRPr lang="en-US" dirty="0">
              <a:latin typeface="맑은 고딕" pitchFamily="50" charset="-127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43634" y="4581128"/>
            <a:ext cx="168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)= 011101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19872" y="4581128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)= 1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134683"/>
              </p:ext>
            </p:extLst>
          </p:nvPr>
        </p:nvGraphicFramePr>
        <p:xfrm>
          <a:off x="5580112" y="2132856"/>
          <a:ext cx="273630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76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이나영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835855"/>
              </p:ext>
            </p:extLst>
          </p:nvPr>
        </p:nvGraphicFramePr>
        <p:xfrm>
          <a:off x="5868144" y="4065632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장근석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미디어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935141"/>
              </p:ext>
            </p:extLst>
          </p:nvPr>
        </p:nvGraphicFramePr>
        <p:xfrm>
          <a:off x="5580112" y="1484784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김수현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미디어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821804"/>
              </p:ext>
            </p:extLst>
          </p:nvPr>
        </p:nvGraphicFramePr>
        <p:xfrm>
          <a:off x="5580112" y="2780928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조인성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직선 화살표 연결선 34"/>
          <p:cNvCxnSpPr>
            <a:endCxn id="26" idx="1"/>
          </p:cNvCxnSpPr>
          <p:nvPr/>
        </p:nvCxnSpPr>
        <p:spPr bwMode="auto">
          <a:xfrm flipV="1">
            <a:off x="2878902" y="2315736"/>
            <a:ext cx="2701210" cy="10412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441271" y="5003884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김수현</a:t>
            </a:r>
            <a:endParaRPr lang="en-US" dirty="0">
              <a:latin typeface="맑은 고딕" pitchFamily="50" charset="-127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00405" y="500388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)= 010010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76643" y="5003884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)= 0</a:t>
            </a:r>
          </a:p>
        </p:txBody>
      </p:sp>
      <p:cxnSp>
        <p:nvCxnSpPr>
          <p:cNvPr id="41" name="직선 화살표 연결선 40"/>
          <p:cNvCxnSpPr>
            <a:endCxn id="29" idx="1"/>
          </p:cNvCxnSpPr>
          <p:nvPr/>
        </p:nvCxnSpPr>
        <p:spPr bwMode="auto">
          <a:xfrm flipV="1">
            <a:off x="2878902" y="1667664"/>
            <a:ext cx="2701210" cy="4669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45529" y="5445224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조인성</a:t>
            </a:r>
            <a:endParaRPr lang="en-US" dirty="0">
              <a:latin typeface="맑은 고딕" pitchFamily="50" charset="-127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04664" y="5445224"/>
            <a:ext cx="168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)= 101000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80902" y="5445224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)= 0</a:t>
            </a:r>
          </a:p>
        </p:txBody>
      </p:sp>
      <p:cxnSp>
        <p:nvCxnSpPr>
          <p:cNvPr id="46" name="직선 화살표 연결선 45"/>
          <p:cNvCxnSpPr>
            <a:endCxn id="30" idx="1"/>
          </p:cNvCxnSpPr>
          <p:nvPr/>
        </p:nvCxnSpPr>
        <p:spPr bwMode="auto">
          <a:xfrm>
            <a:off x="2878902" y="2492896"/>
            <a:ext cx="2701210" cy="4709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445528" y="586798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장근석</a:t>
            </a:r>
            <a:endParaRPr lang="en-US" dirty="0">
              <a:latin typeface="맑은 고딕" pitchFamily="50" charset="-127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04665" y="586798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)= 011010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80902" y="586798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)= 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13118" y="587742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Overflow!!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81410" y="349171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Data storage2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573" y="140348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b=2 s=2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31883" y="5867980"/>
            <a:ext cx="357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Doubling the directory!!</a:t>
            </a:r>
          </a:p>
        </p:txBody>
      </p:sp>
    </p:spTree>
    <p:extLst>
      <p:ext uri="{BB962C8B-B14F-4D97-AF65-F5344CB8AC3E}">
        <p14:creationId xmlns:p14="http://schemas.microsoft.com/office/powerpoint/2010/main" val="70696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3" grpId="0"/>
      <p:bldP spid="14" grpId="0"/>
      <p:bldP spid="21" grpId="0"/>
      <p:bldP spid="22" grpId="0"/>
      <p:bldP spid="23" grpId="0"/>
      <p:bldP spid="36" grpId="0"/>
      <p:bldP spid="37" grpId="0"/>
      <p:bldP spid="38" grpId="0"/>
      <p:bldP spid="43" grpId="0"/>
      <p:bldP spid="44" grpId="0"/>
      <p:bldP spid="45" grpId="0"/>
      <p:bldP spid="49" grpId="0"/>
      <p:bldP spid="50" grpId="0"/>
      <p:bldP spid="51" grpId="0"/>
      <p:bldP spid="52" grpId="0"/>
      <p:bldP spid="54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Static Hashing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Static hashing </a:t>
            </a:r>
          </a:p>
          <a:p>
            <a:pPr lvl="1"/>
            <a:r>
              <a:rPr lang="en-US" altLang="ko-KR" sz="1800" dirty="0"/>
              <a:t>Identifiers are stored in a fixed size table called hash table</a:t>
            </a:r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Hashing table </a:t>
            </a:r>
            <a:r>
              <a:rPr lang="en-US" altLang="ko-KR" sz="2000" i="1" dirty="0" err="1">
                <a:latin typeface="Times New Roman" pitchFamily="18" charset="0"/>
              </a:rPr>
              <a:t>ht</a:t>
            </a:r>
            <a:endParaRPr lang="en-US" altLang="ko-KR" sz="2000" i="1" dirty="0">
              <a:latin typeface="Times New Roman" pitchFamily="18" charset="0"/>
            </a:endParaRPr>
          </a:p>
          <a:p>
            <a:pPr lvl="1"/>
            <a:r>
              <a:rPr lang="en-US" altLang="ko-KR" sz="1800" dirty="0"/>
              <a:t> </a:t>
            </a:r>
            <a:r>
              <a:rPr lang="en-US" altLang="ko-KR" sz="1800" i="1" dirty="0">
                <a:latin typeface="Times New Roman" pitchFamily="18" charset="0"/>
              </a:rPr>
              <a:t>b</a:t>
            </a:r>
            <a:r>
              <a:rPr lang="en-US" altLang="ko-KR" sz="1800" dirty="0"/>
              <a:t> buckets and </a:t>
            </a:r>
            <a:r>
              <a:rPr lang="en-US" altLang="ko-KR" sz="1800" i="1" dirty="0">
                <a:latin typeface="Times New Roman" pitchFamily="18" charset="0"/>
              </a:rPr>
              <a:t>s</a:t>
            </a:r>
            <a:r>
              <a:rPr lang="en-US" altLang="ko-KR" sz="1800" dirty="0"/>
              <a:t> slots</a:t>
            </a:r>
          </a:p>
          <a:p>
            <a:pPr lvl="1"/>
            <a:r>
              <a:rPr lang="en-US" altLang="ko-KR" sz="1800" dirty="0"/>
              <a:t> </a:t>
            </a:r>
            <a:r>
              <a:rPr lang="en-US" altLang="ko-KR" sz="1800" i="1" dirty="0" err="1">
                <a:latin typeface="Times New Roman" pitchFamily="18" charset="0"/>
              </a:rPr>
              <a:t>ht</a:t>
            </a:r>
            <a:r>
              <a:rPr lang="en-US" altLang="ko-KR" sz="1800" dirty="0">
                <a:latin typeface="Times New Roman" pitchFamily="18" charset="0"/>
              </a:rPr>
              <a:t>[0], …, </a:t>
            </a:r>
            <a:r>
              <a:rPr lang="en-US" altLang="ko-KR" sz="1800" i="1" dirty="0" err="1">
                <a:latin typeface="Times New Roman" pitchFamily="18" charset="0"/>
              </a:rPr>
              <a:t>ht</a:t>
            </a:r>
            <a:r>
              <a:rPr lang="en-US" altLang="ko-KR" sz="1800" dirty="0">
                <a:latin typeface="Times New Roman" pitchFamily="18" charset="0"/>
              </a:rPr>
              <a:t>[b-1]</a:t>
            </a:r>
          </a:p>
          <a:p>
            <a:pPr lvl="1"/>
            <a:endParaRPr lang="en-US" altLang="ko-KR" sz="1800" dirty="0">
              <a:latin typeface="Times New Roman" pitchFamily="18" charset="0"/>
            </a:endParaRPr>
          </a:p>
          <a:p>
            <a:r>
              <a:rPr lang="en-US" altLang="ko-KR" sz="2000" dirty="0"/>
              <a:t>Hash function </a:t>
            </a:r>
            <a:r>
              <a:rPr lang="en-US" altLang="ko-KR" sz="2000" i="1" dirty="0">
                <a:latin typeface="Times New Roman" pitchFamily="18" charset="0"/>
              </a:rPr>
              <a:t>h</a:t>
            </a:r>
            <a:r>
              <a:rPr lang="en-US" altLang="ko-KR" sz="2000" dirty="0">
                <a:latin typeface="Times New Roman" pitchFamily="18" charset="0"/>
              </a:rPr>
              <a:t>(</a:t>
            </a:r>
            <a:r>
              <a:rPr lang="en-US" altLang="ko-KR" sz="2000" i="1" dirty="0">
                <a:latin typeface="Times New Roman" pitchFamily="18" charset="0"/>
              </a:rPr>
              <a:t>x</a:t>
            </a:r>
            <a:r>
              <a:rPr lang="en-US" altLang="ko-KR" sz="2000" dirty="0">
                <a:latin typeface="Times New Roman" pitchFamily="18" charset="0"/>
              </a:rPr>
              <a:t>)</a:t>
            </a:r>
            <a:r>
              <a:rPr lang="en-US" altLang="ko-KR" sz="2000" dirty="0"/>
              <a:t> </a:t>
            </a:r>
          </a:p>
          <a:p>
            <a:pPr lvl="1">
              <a:buFontTx/>
              <a:buNone/>
            </a:pPr>
            <a:r>
              <a:rPr lang="en-US" altLang="ko-KR" sz="1800" dirty="0"/>
              <a:t>identifier </a:t>
            </a:r>
            <a:r>
              <a:rPr lang="en-US" altLang="ko-KR" sz="1800" i="1" dirty="0">
                <a:latin typeface="Times New Roman" pitchFamily="18" charset="0"/>
              </a:rPr>
              <a:t>x </a:t>
            </a:r>
            <a:r>
              <a:rPr lang="en-US" altLang="ko-KR" sz="1800" dirty="0">
                <a:sym typeface="Wingdings" pitchFamily="2" charset="2"/>
              </a:rPr>
              <a:t></a:t>
            </a:r>
            <a:r>
              <a:rPr lang="en-US" altLang="ko-KR" sz="1800" dirty="0"/>
              <a:t> address in the hash table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A3BDA-0FCB-459E-875A-7D8E75617DE7}" type="slidenum">
              <a:rPr lang="ko-KR" altLang="en-US"/>
              <a:pPr/>
              <a:t>4</a:t>
            </a:fld>
            <a:endParaRPr lang="en-US" altLang="ko-KR"/>
          </a:p>
        </p:txBody>
      </p:sp>
      <p:sp>
        <p:nvSpPr>
          <p:cNvPr id="2" name="직사각형 1"/>
          <p:cNvSpPr/>
          <p:nvPr/>
        </p:nvSpPr>
        <p:spPr>
          <a:xfrm>
            <a:off x="683568" y="4653136"/>
            <a:ext cx="792088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Consolas" pitchFamily="49" charset="0"/>
                <a:cs typeface="Consolas" pitchFamily="49" charset="0"/>
              </a:rPr>
              <a:t>Worst-case time for </a:t>
            </a:r>
            <a:r>
              <a:rPr lang="en-US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Search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and </a:t>
            </a:r>
            <a:r>
              <a:rPr lang="en-US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is </a:t>
            </a:r>
            <a:r>
              <a:rPr lang="en-US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O(</a:t>
            </a:r>
            <a:r>
              <a:rPr lang="en-US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 algn="l"/>
            <a:r>
              <a:rPr lang="en-US" dirty="0">
                <a:latin typeface="Consolas" pitchFamily="49" charset="0"/>
                <a:cs typeface="Consolas" pitchFamily="49" charset="0"/>
              </a:rPr>
              <a:t>Expected time is </a:t>
            </a:r>
            <a:r>
              <a:rPr lang="en-US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O(1).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275059"/>
              </p:ext>
            </p:extLst>
          </p:nvPr>
        </p:nvGraphicFramePr>
        <p:xfrm>
          <a:off x="6012160" y="1772816"/>
          <a:ext cx="1944216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[6]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42811"/>
              </p:ext>
            </p:extLst>
          </p:nvPr>
        </p:nvGraphicFramePr>
        <p:xfrm>
          <a:off x="7347128" y="1772816"/>
          <a:ext cx="61206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82425" y="177281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bucket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1388" y="2111370"/>
            <a:ext cx="633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slot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32240" y="2132856"/>
            <a:ext cx="633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slot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6" grpId="1"/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Dynamic Hashing Example – Data Insertion(2)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0BDE8-D570-471C-858A-D29B57BDE039}" type="slidenum">
              <a:rPr lang="ko-KR" altLang="en-US" smtClean="0"/>
              <a:pPr/>
              <a:t>40</a:t>
            </a:fld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396315" y="1247824"/>
            <a:ext cx="482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onsolas" pitchFamily="49" charset="0"/>
                <a:cs typeface="Consolas" pitchFamily="49" charset="0"/>
              </a:rPr>
              <a:t>Hash function h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= f(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mod 100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279781"/>
              </p:ext>
            </p:extLst>
          </p:nvPr>
        </p:nvGraphicFramePr>
        <p:xfrm>
          <a:off x="251520" y="2060848"/>
          <a:ext cx="165618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6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[00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(2)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[01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(2)</a:t>
                      </a:r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dirty="0">
                          <a:solidFill>
                            <a:srgbClr val="FF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[10</a:t>
                      </a:r>
                      <a:r>
                        <a:rPr kumimoji="0" lang="en-US" baseline="-25000" dirty="0">
                          <a:solidFill>
                            <a:srgbClr val="FF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(2)</a:t>
                      </a:r>
                      <a:r>
                        <a:rPr kumimoji="0" lang="en-US" dirty="0">
                          <a:solidFill>
                            <a:srgbClr val="FF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dirty="0">
                          <a:solidFill>
                            <a:srgbClr val="00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[11</a:t>
                      </a:r>
                      <a:r>
                        <a:rPr kumimoji="0" lang="en-US" baseline="-25000" dirty="0">
                          <a:solidFill>
                            <a:srgbClr val="00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(2)</a:t>
                      </a:r>
                      <a:r>
                        <a:rPr kumimoji="0" lang="en-US" dirty="0">
                          <a:solidFill>
                            <a:srgbClr val="00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188245"/>
              </p:ext>
            </p:extLst>
          </p:nvPr>
        </p:nvGraphicFramePr>
        <p:xfrm>
          <a:off x="2579038" y="2008554"/>
          <a:ext cx="743744" cy="576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183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183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104678"/>
              </p:ext>
            </p:extLst>
          </p:nvPr>
        </p:nvGraphicFramePr>
        <p:xfrm>
          <a:off x="2579038" y="3020263"/>
          <a:ext cx="743744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67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67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8673" y="1628800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Directory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97952" y="1679872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Bucket[00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97953" y="2708920"/>
            <a:ext cx="170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Bucket[10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cxnSp>
        <p:nvCxnSpPr>
          <p:cNvPr id="12" name="직선 화살표 연결선 11"/>
          <p:cNvCxnSpPr/>
          <p:nvPr/>
        </p:nvCxnSpPr>
        <p:spPr bwMode="auto">
          <a:xfrm flipV="1">
            <a:off x="1691680" y="2141537"/>
            <a:ext cx="815183" cy="923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원통 13"/>
          <p:cNvSpPr/>
          <p:nvPr/>
        </p:nvSpPr>
        <p:spPr bwMode="auto">
          <a:xfrm>
            <a:off x="5292080" y="3633808"/>
            <a:ext cx="3744416" cy="1980000"/>
          </a:xfrm>
          <a:prstGeom prst="can">
            <a:avLst>
              <a:gd name="adj" fmla="val 13552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원통 14"/>
          <p:cNvSpPr/>
          <p:nvPr/>
        </p:nvSpPr>
        <p:spPr bwMode="auto">
          <a:xfrm>
            <a:off x="5148064" y="1063870"/>
            <a:ext cx="3744416" cy="2340000"/>
          </a:xfrm>
          <a:prstGeom prst="can">
            <a:avLst>
              <a:gd name="adj" fmla="val 9793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8773" y="100044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Data storage1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28954"/>
              </p:ext>
            </p:extLst>
          </p:nvPr>
        </p:nvGraphicFramePr>
        <p:xfrm>
          <a:off x="5652120" y="2224578"/>
          <a:ext cx="273630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76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이나영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251856"/>
              </p:ext>
            </p:extLst>
          </p:nvPr>
        </p:nvGraphicFramePr>
        <p:xfrm>
          <a:off x="5940152" y="4157354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장근석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미디어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869787"/>
              </p:ext>
            </p:extLst>
          </p:nvPr>
        </p:nvGraphicFramePr>
        <p:xfrm>
          <a:off x="5652120" y="1576506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김수현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미디어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67060"/>
              </p:ext>
            </p:extLst>
          </p:nvPr>
        </p:nvGraphicFramePr>
        <p:xfrm>
          <a:off x="5652120" y="2872650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조인성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053418" y="358343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Data storage2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970930"/>
              </p:ext>
            </p:extLst>
          </p:nvPr>
        </p:nvGraphicFramePr>
        <p:xfrm>
          <a:off x="2555776" y="4509120"/>
          <a:ext cx="743744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6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6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219482" y="3938800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Bucket[01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cxnSp>
        <p:nvCxnSpPr>
          <p:cNvPr id="46" name="직선 화살표 연결선 45"/>
          <p:cNvCxnSpPr>
            <a:endCxn id="18" idx="1"/>
          </p:cNvCxnSpPr>
          <p:nvPr/>
        </p:nvCxnSpPr>
        <p:spPr bwMode="auto">
          <a:xfrm>
            <a:off x="2995961" y="3403870"/>
            <a:ext cx="2944191" cy="9363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396315" y="98072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onsolas" pitchFamily="49" charset="0"/>
                <a:cs typeface="Consolas" pitchFamily="49" charset="0"/>
              </a:rPr>
              <a:t>Hash function h(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= f(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mod 10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240308" y="4149080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Bucket[11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cxnSp>
        <p:nvCxnSpPr>
          <p:cNvPr id="77" name="직선 화살표 연결선 76"/>
          <p:cNvCxnSpPr/>
          <p:nvPr/>
        </p:nvCxnSpPr>
        <p:spPr bwMode="auto">
          <a:xfrm>
            <a:off x="1691680" y="2893586"/>
            <a:ext cx="864096" cy="2831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자유형 77"/>
          <p:cNvSpPr/>
          <p:nvPr/>
        </p:nvSpPr>
        <p:spPr bwMode="auto">
          <a:xfrm>
            <a:off x="1624361" y="2584920"/>
            <a:ext cx="893135" cy="2108878"/>
          </a:xfrm>
          <a:custGeom>
            <a:avLst/>
            <a:gdLst>
              <a:gd name="connsiteX0" fmla="*/ 0 w 893135"/>
              <a:gd name="connsiteY0" fmla="*/ 14264 h 2108878"/>
              <a:gd name="connsiteX1" fmla="*/ 393405 w 893135"/>
              <a:gd name="connsiteY1" fmla="*/ 46162 h 2108878"/>
              <a:gd name="connsiteX2" fmla="*/ 457200 w 893135"/>
              <a:gd name="connsiteY2" fmla="*/ 397036 h 2108878"/>
              <a:gd name="connsiteX3" fmla="*/ 467833 w 893135"/>
              <a:gd name="connsiteY3" fmla="*/ 992459 h 2108878"/>
              <a:gd name="connsiteX4" fmla="*/ 489098 w 893135"/>
              <a:gd name="connsiteY4" fmla="*/ 1864329 h 2108878"/>
              <a:gd name="connsiteX5" fmla="*/ 893135 w 893135"/>
              <a:gd name="connsiteY5" fmla="*/ 2108878 h 210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3135" h="2108878">
                <a:moveTo>
                  <a:pt x="0" y="14264"/>
                </a:moveTo>
                <a:cubicBezTo>
                  <a:pt x="158602" y="-1685"/>
                  <a:pt x="317205" y="-17633"/>
                  <a:pt x="393405" y="46162"/>
                </a:cubicBezTo>
                <a:cubicBezTo>
                  <a:pt x="469605" y="109957"/>
                  <a:pt x="444795" y="239320"/>
                  <a:pt x="457200" y="397036"/>
                </a:cubicBezTo>
                <a:cubicBezTo>
                  <a:pt x="469605" y="554752"/>
                  <a:pt x="462517" y="747910"/>
                  <a:pt x="467833" y="992459"/>
                </a:cubicBezTo>
                <a:cubicBezTo>
                  <a:pt x="473149" y="1237008"/>
                  <a:pt x="418214" y="1678259"/>
                  <a:pt x="489098" y="1864329"/>
                </a:cubicBezTo>
                <a:cubicBezTo>
                  <a:pt x="559982" y="2050399"/>
                  <a:pt x="726558" y="2079638"/>
                  <a:pt x="893135" y="210887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9" name="자유형 78"/>
          <p:cNvSpPr/>
          <p:nvPr/>
        </p:nvSpPr>
        <p:spPr bwMode="auto">
          <a:xfrm>
            <a:off x="1579836" y="3403870"/>
            <a:ext cx="927027" cy="1096720"/>
          </a:xfrm>
          <a:custGeom>
            <a:avLst/>
            <a:gdLst>
              <a:gd name="connsiteX0" fmla="*/ 0 w 956930"/>
              <a:gd name="connsiteY0" fmla="*/ 0 h 1371600"/>
              <a:gd name="connsiteX1" fmla="*/ 148855 w 956930"/>
              <a:gd name="connsiteY1" fmla="*/ 808075 h 1371600"/>
              <a:gd name="connsiteX2" fmla="*/ 435934 w 956930"/>
              <a:gd name="connsiteY2" fmla="*/ 1233377 h 1371600"/>
              <a:gd name="connsiteX3" fmla="*/ 956930 w 956930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930" h="1371600">
                <a:moveTo>
                  <a:pt x="0" y="0"/>
                </a:moveTo>
                <a:cubicBezTo>
                  <a:pt x="38099" y="301256"/>
                  <a:pt x="76199" y="602512"/>
                  <a:pt x="148855" y="808075"/>
                </a:cubicBezTo>
                <a:cubicBezTo>
                  <a:pt x="221511" y="1013638"/>
                  <a:pt x="301255" y="1139456"/>
                  <a:pt x="435934" y="1233377"/>
                </a:cubicBezTo>
                <a:cubicBezTo>
                  <a:pt x="570613" y="1327298"/>
                  <a:pt x="763771" y="1349449"/>
                  <a:pt x="956930" y="137160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2" name="자유형 81"/>
          <p:cNvSpPr/>
          <p:nvPr/>
        </p:nvSpPr>
        <p:spPr bwMode="auto">
          <a:xfrm>
            <a:off x="2995961" y="1700808"/>
            <a:ext cx="2658140" cy="1526400"/>
          </a:xfrm>
          <a:custGeom>
            <a:avLst/>
            <a:gdLst>
              <a:gd name="connsiteX0" fmla="*/ 0 w 2658140"/>
              <a:gd name="connsiteY0" fmla="*/ 1679944 h 1707524"/>
              <a:gd name="connsiteX1" fmla="*/ 701749 w 2658140"/>
              <a:gd name="connsiteY1" fmla="*/ 1616148 h 1707524"/>
              <a:gd name="connsiteX2" fmla="*/ 1456661 w 2658140"/>
              <a:gd name="connsiteY2" fmla="*/ 925032 h 1707524"/>
              <a:gd name="connsiteX3" fmla="*/ 2658140 w 2658140"/>
              <a:gd name="connsiteY3" fmla="*/ 0 h 170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8140" h="1707524">
                <a:moveTo>
                  <a:pt x="0" y="1679944"/>
                </a:moveTo>
                <a:cubicBezTo>
                  <a:pt x="229486" y="1710955"/>
                  <a:pt x="458972" y="1741967"/>
                  <a:pt x="701749" y="1616148"/>
                </a:cubicBezTo>
                <a:cubicBezTo>
                  <a:pt x="944526" y="1490329"/>
                  <a:pt x="1130596" y="1194390"/>
                  <a:pt x="1456661" y="925032"/>
                </a:cubicBezTo>
                <a:cubicBezTo>
                  <a:pt x="1782726" y="655674"/>
                  <a:pt x="2220433" y="327837"/>
                  <a:pt x="265814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84" name="직선 화살표 연결선 83"/>
          <p:cNvCxnSpPr>
            <a:endCxn id="20" idx="1"/>
          </p:cNvCxnSpPr>
          <p:nvPr/>
        </p:nvCxnSpPr>
        <p:spPr bwMode="auto">
          <a:xfrm>
            <a:off x="2995961" y="2233870"/>
            <a:ext cx="2656159" cy="8216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자유형 84"/>
          <p:cNvSpPr/>
          <p:nvPr/>
        </p:nvSpPr>
        <p:spPr bwMode="auto">
          <a:xfrm>
            <a:off x="3038492" y="2348880"/>
            <a:ext cx="2594344" cy="2347200"/>
          </a:xfrm>
          <a:custGeom>
            <a:avLst/>
            <a:gdLst>
              <a:gd name="connsiteX0" fmla="*/ 0 w 2594344"/>
              <a:gd name="connsiteY0" fmla="*/ 2445488 h 2528360"/>
              <a:gd name="connsiteX1" fmla="*/ 669851 w 2594344"/>
              <a:gd name="connsiteY1" fmla="*/ 2445488 h 2528360"/>
              <a:gd name="connsiteX2" fmla="*/ 1392865 w 2594344"/>
              <a:gd name="connsiteY2" fmla="*/ 1584251 h 2528360"/>
              <a:gd name="connsiteX3" fmla="*/ 2594344 w 2594344"/>
              <a:gd name="connsiteY3" fmla="*/ 0 h 252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4344" h="2528360">
                <a:moveTo>
                  <a:pt x="0" y="2445488"/>
                </a:moveTo>
                <a:cubicBezTo>
                  <a:pt x="218853" y="2517258"/>
                  <a:pt x="437707" y="2589028"/>
                  <a:pt x="669851" y="2445488"/>
                </a:cubicBezTo>
                <a:cubicBezTo>
                  <a:pt x="901995" y="2301948"/>
                  <a:pt x="1072116" y="1991832"/>
                  <a:pt x="1392865" y="1584251"/>
                </a:cubicBezTo>
                <a:cubicBezTo>
                  <a:pt x="1713614" y="1176670"/>
                  <a:pt x="2153979" y="588335"/>
                  <a:pt x="2594344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4968" y="5085184"/>
            <a:ext cx="11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이나영</a:t>
            </a:r>
            <a:endParaRPr lang="en-US" dirty="0">
              <a:latin typeface="맑은 고딕" pitchFamily="50" charset="-127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79837" y="5085184"/>
            <a:ext cx="168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)= 011101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07049" y="5085184"/>
            <a:ext cx="125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)= 01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7474" y="533256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김수현</a:t>
            </a:r>
            <a:endParaRPr lang="en-US" dirty="0">
              <a:latin typeface="맑은 고딕" pitchFamily="50" charset="-127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36608" y="533256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)= 010010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07049" y="533256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)= 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1732" y="5564242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조인성</a:t>
            </a:r>
            <a:endParaRPr lang="en-US" dirty="0">
              <a:latin typeface="맑은 고딕" pitchFamily="50" charset="-127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40867" y="5564242"/>
            <a:ext cx="168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)= 101000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07049" y="556424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)= 00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1731" y="583741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장근석</a:t>
            </a:r>
            <a:endParaRPr lang="en-US" dirty="0">
              <a:latin typeface="맑은 고딕" pitchFamily="50" charset="-127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0868" y="583741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)= 011010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07049" y="583741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)= 10</a:t>
            </a:r>
          </a:p>
        </p:txBody>
      </p:sp>
    </p:spTree>
    <p:extLst>
      <p:ext uri="{BB962C8B-B14F-4D97-AF65-F5344CB8AC3E}">
        <p14:creationId xmlns:p14="http://schemas.microsoft.com/office/powerpoint/2010/main" val="208742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26" grpId="0"/>
      <p:bldP spid="71" grpId="0"/>
      <p:bldP spid="78" grpId="0" animBg="1"/>
      <p:bldP spid="79" grpId="0" animBg="1"/>
      <p:bldP spid="82" grpId="0" animBg="1"/>
      <p:bldP spid="85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Dynamic Hashing Example – Data Insertion(3)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0BDE8-D570-471C-858A-D29B57BDE039}" type="slidenum">
              <a:rPr lang="ko-KR" altLang="en-US" smtClean="0"/>
              <a:pPr/>
              <a:t>41</a:t>
            </a:fld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396315" y="1259468"/>
            <a:ext cx="482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onsolas" pitchFamily="49" charset="0"/>
                <a:cs typeface="Consolas" pitchFamily="49" charset="0"/>
              </a:rPr>
              <a:t>Hash function h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= f(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mod 100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816927"/>
              </p:ext>
            </p:extLst>
          </p:nvPr>
        </p:nvGraphicFramePr>
        <p:xfrm>
          <a:off x="179512" y="2348880"/>
          <a:ext cx="165618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6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[00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(2)</a:t>
                      </a:r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[01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(2)</a:t>
                      </a:r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dirty="0">
                          <a:solidFill>
                            <a:srgbClr val="00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[10</a:t>
                      </a:r>
                      <a:r>
                        <a:rPr kumimoji="0" lang="en-US" baseline="-25000" dirty="0">
                          <a:solidFill>
                            <a:srgbClr val="00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(2)</a:t>
                      </a:r>
                      <a:r>
                        <a:rPr kumimoji="0" lang="en-US" dirty="0">
                          <a:solidFill>
                            <a:srgbClr val="00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dirty="0">
                          <a:solidFill>
                            <a:srgbClr val="00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[11</a:t>
                      </a:r>
                      <a:r>
                        <a:rPr kumimoji="0" lang="en-US" baseline="-25000" dirty="0">
                          <a:solidFill>
                            <a:srgbClr val="00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(2)</a:t>
                      </a:r>
                      <a:r>
                        <a:rPr kumimoji="0" lang="en-US" dirty="0">
                          <a:solidFill>
                            <a:srgbClr val="00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485069"/>
              </p:ext>
            </p:extLst>
          </p:nvPr>
        </p:nvGraphicFramePr>
        <p:xfrm>
          <a:off x="2507030" y="2060848"/>
          <a:ext cx="7437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753607"/>
              </p:ext>
            </p:extLst>
          </p:nvPr>
        </p:nvGraphicFramePr>
        <p:xfrm>
          <a:off x="2507030" y="3308295"/>
          <a:ext cx="7437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6665" y="1916832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Directory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25944" y="1732166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Bucket[00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25945" y="2996952"/>
            <a:ext cx="170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Bucket[10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cxnSp>
        <p:nvCxnSpPr>
          <p:cNvPr id="12" name="직선 화살표 연결선 11"/>
          <p:cNvCxnSpPr/>
          <p:nvPr/>
        </p:nvCxnSpPr>
        <p:spPr bwMode="auto">
          <a:xfrm flipV="1">
            <a:off x="1619672" y="2101498"/>
            <a:ext cx="864096" cy="535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원통 12"/>
          <p:cNvSpPr/>
          <p:nvPr/>
        </p:nvSpPr>
        <p:spPr bwMode="auto">
          <a:xfrm>
            <a:off x="5220072" y="3686102"/>
            <a:ext cx="3744416" cy="1980000"/>
          </a:xfrm>
          <a:prstGeom prst="can">
            <a:avLst>
              <a:gd name="adj" fmla="val 13015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원통 13"/>
          <p:cNvSpPr/>
          <p:nvPr/>
        </p:nvSpPr>
        <p:spPr bwMode="auto">
          <a:xfrm>
            <a:off x="5004048" y="1124744"/>
            <a:ext cx="3744416" cy="2340000"/>
          </a:xfrm>
          <a:prstGeom prst="can">
            <a:avLst>
              <a:gd name="adj" fmla="val 9793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16765" y="105273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Data storage1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8350"/>
              </p:ext>
            </p:extLst>
          </p:nvPr>
        </p:nvGraphicFramePr>
        <p:xfrm>
          <a:off x="5580112" y="2276872"/>
          <a:ext cx="273630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76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이나영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104141"/>
              </p:ext>
            </p:extLst>
          </p:nvPr>
        </p:nvGraphicFramePr>
        <p:xfrm>
          <a:off x="5868144" y="4209648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장근석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미디어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019433"/>
              </p:ext>
            </p:extLst>
          </p:nvPr>
        </p:nvGraphicFramePr>
        <p:xfrm>
          <a:off x="5580112" y="1628800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김수현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미디어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43867"/>
              </p:ext>
            </p:extLst>
          </p:nvPr>
        </p:nvGraphicFramePr>
        <p:xfrm>
          <a:off x="5580112" y="2924944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조인성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981410" y="363573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Data storage2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874287"/>
              </p:ext>
            </p:extLst>
          </p:nvPr>
        </p:nvGraphicFramePr>
        <p:xfrm>
          <a:off x="2483768" y="4797152"/>
          <a:ext cx="7437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147474" y="4146822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Bucket[01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cxnSp>
        <p:nvCxnSpPr>
          <p:cNvPr id="23" name="직선 화살표 연결선 22"/>
          <p:cNvCxnSpPr>
            <a:endCxn id="17" idx="1"/>
          </p:cNvCxnSpPr>
          <p:nvPr/>
        </p:nvCxnSpPr>
        <p:spPr bwMode="auto">
          <a:xfrm>
            <a:off x="2878902" y="3933056"/>
            <a:ext cx="2989242" cy="459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96315" y="992372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onsolas" pitchFamily="49" charset="0"/>
                <a:cs typeface="Consolas" pitchFamily="49" charset="0"/>
              </a:rPr>
              <a:t>Hash function h(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= f(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mod 10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68300" y="4437112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Bucket[11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cxnSp>
        <p:nvCxnSpPr>
          <p:cNvPr id="36" name="직선 화살표 연결선 35"/>
          <p:cNvCxnSpPr/>
          <p:nvPr/>
        </p:nvCxnSpPr>
        <p:spPr bwMode="auto">
          <a:xfrm>
            <a:off x="1619672" y="3181618"/>
            <a:ext cx="864096" cy="2831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자유형 36"/>
          <p:cNvSpPr/>
          <p:nvPr/>
        </p:nvSpPr>
        <p:spPr bwMode="auto">
          <a:xfrm>
            <a:off x="1552353" y="2872952"/>
            <a:ext cx="893135" cy="2108878"/>
          </a:xfrm>
          <a:custGeom>
            <a:avLst/>
            <a:gdLst>
              <a:gd name="connsiteX0" fmla="*/ 0 w 893135"/>
              <a:gd name="connsiteY0" fmla="*/ 14264 h 2108878"/>
              <a:gd name="connsiteX1" fmla="*/ 393405 w 893135"/>
              <a:gd name="connsiteY1" fmla="*/ 46162 h 2108878"/>
              <a:gd name="connsiteX2" fmla="*/ 457200 w 893135"/>
              <a:gd name="connsiteY2" fmla="*/ 397036 h 2108878"/>
              <a:gd name="connsiteX3" fmla="*/ 467833 w 893135"/>
              <a:gd name="connsiteY3" fmla="*/ 992459 h 2108878"/>
              <a:gd name="connsiteX4" fmla="*/ 489098 w 893135"/>
              <a:gd name="connsiteY4" fmla="*/ 1864329 h 2108878"/>
              <a:gd name="connsiteX5" fmla="*/ 893135 w 893135"/>
              <a:gd name="connsiteY5" fmla="*/ 2108878 h 210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3135" h="2108878">
                <a:moveTo>
                  <a:pt x="0" y="14264"/>
                </a:moveTo>
                <a:cubicBezTo>
                  <a:pt x="158602" y="-1685"/>
                  <a:pt x="317205" y="-17633"/>
                  <a:pt x="393405" y="46162"/>
                </a:cubicBezTo>
                <a:cubicBezTo>
                  <a:pt x="469605" y="109957"/>
                  <a:pt x="444795" y="239320"/>
                  <a:pt x="457200" y="397036"/>
                </a:cubicBezTo>
                <a:cubicBezTo>
                  <a:pt x="469605" y="554752"/>
                  <a:pt x="462517" y="747910"/>
                  <a:pt x="467833" y="992459"/>
                </a:cubicBezTo>
                <a:cubicBezTo>
                  <a:pt x="473149" y="1237008"/>
                  <a:pt x="418214" y="1678259"/>
                  <a:pt x="489098" y="1864329"/>
                </a:cubicBezTo>
                <a:cubicBezTo>
                  <a:pt x="559982" y="2050399"/>
                  <a:pt x="726558" y="2079638"/>
                  <a:pt x="893135" y="210887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자유형 37"/>
          <p:cNvSpPr/>
          <p:nvPr/>
        </p:nvSpPr>
        <p:spPr bwMode="auto">
          <a:xfrm>
            <a:off x="1477926" y="3652760"/>
            <a:ext cx="956930" cy="1371600"/>
          </a:xfrm>
          <a:custGeom>
            <a:avLst/>
            <a:gdLst>
              <a:gd name="connsiteX0" fmla="*/ 0 w 956930"/>
              <a:gd name="connsiteY0" fmla="*/ 0 h 1371600"/>
              <a:gd name="connsiteX1" fmla="*/ 148855 w 956930"/>
              <a:gd name="connsiteY1" fmla="*/ 808075 h 1371600"/>
              <a:gd name="connsiteX2" fmla="*/ 435934 w 956930"/>
              <a:gd name="connsiteY2" fmla="*/ 1233377 h 1371600"/>
              <a:gd name="connsiteX3" fmla="*/ 956930 w 956930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930" h="1371600">
                <a:moveTo>
                  <a:pt x="0" y="0"/>
                </a:moveTo>
                <a:cubicBezTo>
                  <a:pt x="38099" y="301256"/>
                  <a:pt x="76199" y="602512"/>
                  <a:pt x="148855" y="808075"/>
                </a:cubicBezTo>
                <a:cubicBezTo>
                  <a:pt x="221511" y="1013638"/>
                  <a:pt x="301255" y="1139456"/>
                  <a:pt x="435934" y="1233377"/>
                </a:cubicBezTo>
                <a:cubicBezTo>
                  <a:pt x="570613" y="1327298"/>
                  <a:pt x="763771" y="1349449"/>
                  <a:pt x="956930" y="137160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자유형 38"/>
          <p:cNvSpPr/>
          <p:nvPr/>
        </p:nvSpPr>
        <p:spPr bwMode="auto">
          <a:xfrm>
            <a:off x="2923953" y="1813328"/>
            <a:ext cx="2658140" cy="1707524"/>
          </a:xfrm>
          <a:custGeom>
            <a:avLst/>
            <a:gdLst>
              <a:gd name="connsiteX0" fmla="*/ 0 w 2658140"/>
              <a:gd name="connsiteY0" fmla="*/ 1679944 h 1707524"/>
              <a:gd name="connsiteX1" fmla="*/ 701749 w 2658140"/>
              <a:gd name="connsiteY1" fmla="*/ 1616148 h 1707524"/>
              <a:gd name="connsiteX2" fmla="*/ 1456661 w 2658140"/>
              <a:gd name="connsiteY2" fmla="*/ 925032 h 1707524"/>
              <a:gd name="connsiteX3" fmla="*/ 2658140 w 2658140"/>
              <a:gd name="connsiteY3" fmla="*/ 0 h 170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8140" h="1707524">
                <a:moveTo>
                  <a:pt x="0" y="1679944"/>
                </a:moveTo>
                <a:cubicBezTo>
                  <a:pt x="229486" y="1710955"/>
                  <a:pt x="458972" y="1741967"/>
                  <a:pt x="701749" y="1616148"/>
                </a:cubicBezTo>
                <a:cubicBezTo>
                  <a:pt x="944526" y="1490329"/>
                  <a:pt x="1130596" y="1194390"/>
                  <a:pt x="1456661" y="925032"/>
                </a:cubicBezTo>
                <a:cubicBezTo>
                  <a:pt x="1782726" y="655674"/>
                  <a:pt x="2220433" y="327837"/>
                  <a:pt x="265814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40" name="직선 화살표 연결선 39"/>
          <p:cNvCxnSpPr>
            <a:endCxn id="19" idx="1"/>
          </p:cNvCxnSpPr>
          <p:nvPr/>
        </p:nvCxnSpPr>
        <p:spPr bwMode="auto">
          <a:xfrm>
            <a:off x="2923953" y="2286164"/>
            <a:ext cx="2656159" cy="8216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자유형 40"/>
          <p:cNvSpPr/>
          <p:nvPr/>
        </p:nvSpPr>
        <p:spPr bwMode="auto">
          <a:xfrm>
            <a:off x="2966484" y="2525709"/>
            <a:ext cx="2594344" cy="2528360"/>
          </a:xfrm>
          <a:custGeom>
            <a:avLst/>
            <a:gdLst>
              <a:gd name="connsiteX0" fmla="*/ 0 w 2594344"/>
              <a:gd name="connsiteY0" fmla="*/ 2445488 h 2528360"/>
              <a:gd name="connsiteX1" fmla="*/ 669851 w 2594344"/>
              <a:gd name="connsiteY1" fmla="*/ 2445488 h 2528360"/>
              <a:gd name="connsiteX2" fmla="*/ 1392865 w 2594344"/>
              <a:gd name="connsiteY2" fmla="*/ 1584251 h 2528360"/>
              <a:gd name="connsiteX3" fmla="*/ 2594344 w 2594344"/>
              <a:gd name="connsiteY3" fmla="*/ 0 h 252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4344" h="2528360">
                <a:moveTo>
                  <a:pt x="0" y="2445488"/>
                </a:moveTo>
                <a:cubicBezTo>
                  <a:pt x="218853" y="2517258"/>
                  <a:pt x="437707" y="2589028"/>
                  <a:pt x="669851" y="2445488"/>
                </a:cubicBezTo>
                <a:cubicBezTo>
                  <a:pt x="901995" y="2301948"/>
                  <a:pt x="1072116" y="1991832"/>
                  <a:pt x="1392865" y="1584251"/>
                </a:cubicBezTo>
                <a:cubicBezTo>
                  <a:pt x="1713614" y="1176670"/>
                  <a:pt x="2153979" y="588335"/>
                  <a:pt x="2594344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2793" y="565677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조현재</a:t>
            </a:r>
            <a:endParaRPr lang="en-US" dirty="0">
              <a:latin typeface="맑은 고딕" pitchFamily="50" charset="-127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47662" y="565677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)= 001011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18103" y="5656770"/>
            <a:ext cx="125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)= 11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983547"/>
              </p:ext>
            </p:extLst>
          </p:nvPr>
        </p:nvGraphicFramePr>
        <p:xfrm>
          <a:off x="5868144" y="4719424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조현재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7" name="직선 화살표 연결선 46"/>
          <p:cNvCxnSpPr>
            <a:endCxn id="45" idx="1"/>
          </p:cNvCxnSpPr>
          <p:nvPr/>
        </p:nvCxnSpPr>
        <p:spPr bwMode="auto">
          <a:xfrm flipV="1">
            <a:off x="2923953" y="4902304"/>
            <a:ext cx="2944191" cy="4709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3394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Dynamic Hashing Example – Data Search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0BDE8-D570-471C-858A-D29B57BDE039}" type="slidenum">
              <a:rPr lang="ko-KR" altLang="en-US" smtClean="0"/>
              <a:pPr/>
              <a:t>42</a:t>
            </a:fld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324307" y="1247824"/>
            <a:ext cx="482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onsolas" pitchFamily="49" charset="0"/>
                <a:cs typeface="Consolas" pitchFamily="49" charset="0"/>
              </a:rPr>
              <a:t>Hash function h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= f(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mod 100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248164"/>
              </p:ext>
            </p:extLst>
          </p:nvPr>
        </p:nvGraphicFramePr>
        <p:xfrm>
          <a:off x="294188" y="2245514"/>
          <a:ext cx="165618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6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[00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(2)</a:t>
                      </a:r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[01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(2)</a:t>
                      </a:r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dirty="0">
                          <a:solidFill>
                            <a:srgbClr val="00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[10</a:t>
                      </a:r>
                      <a:r>
                        <a:rPr kumimoji="0" lang="en-US" baseline="-25000" dirty="0">
                          <a:solidFill>
                            <a:srgbClr val="00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(2)</a:t>
                      </a:r>
                      <a:r>
                        <a:rPr kumimoji="0" lang="en-US" dirty="0">
                          <a:solidFill>
                            <a:srgbClr val="00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dirty="0">
                          <a:solidFill>
                            <a:srgbClr val="00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[11</a:t>
                      </a:r>
                      <a:r>
                        <a:rPr kumimoji="0" lang="en-US" baseline="-25000" dirty="0">
                          <a:solidFill>
                            <a:srgbClr val="00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(2)</a:t>
                      </a:r>
                      <a:r>
                        <a:rPr kumimoji="0" lang="en-US" dirty="0">
                          <a:solidFill>
                            <a:srgbClr val="00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912375"/>
              </p:ext>
            </p:extLst>
          </p:nvPr>
        </p:nvGraphicFramePr>
        <p:xfrm>
          <a:off x="2621706" y="1957482"/>
          <a:ext cx="7437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731608"/>
              </p:ext>
            </p:extLst>
          </p:nvPr>
        </p:nvGraphicFramePr>
        <p:xfrm>
          <a:off x="2621706" y="3204929"/>
          <a:ext cx="7437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1341" y="1813466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Directory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0620" y="1628800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Bucket[00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40621" y="2893586"/>
            <a:ext cx="170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Bucket[10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cxnSp>
        <p:nvCxnSpPr>
          <p:cNvPr id="11" name="직선 화살표 연결선 10"/>
          <p:cNvCxnSpPr/>
          <p:nvPr/>
        </p:nvCxnSpPr>
        <p:spPr bwMode="auto">
          <a:xfrm flipV="1">
            <a:off x="1734348" y="1998132"/>
            <a:ext cx="864096" cy="535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원통 11"/>
          <p:cNvSpPr/>
          <p:nvPr/>
        </p:nvSpPr>
        <p:spPr bwMode="auto">
          <a:xfrm>
            <a:off x="5334748" y="3695394"/>
            <a:ext cx="3744416" cy="1980000"/>
          </a:xfrm>
          <a:prstGeom prst="can">
            <a:avLst>
              <a:gd name="adj" fmla="val 13552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원통 12"/>
          <p:cNvSpPr/>
          <p:nvPr/>
        </p:nvSpPr>
        <p:spPr bwMode="auto">
          <a:xfrm>
            <a:off x="4974708" y="1247824"/>
            <a:ext cx="3744416" cy="2340000"/>
          </a:xfrm>
          <a:prstGeom prst="can">
            <a:avLst>
              <a:gd name="adj" fmla="val 9793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31441" y="117581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Data storage1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848641"/>
              </p:ext>
            </p:extLst>
          </p:nvPr>
        </p:nvGraphicFramePr>
        <p:xfrm>
          <a:off x="5694788" y="2399952"/>
          <a:ext cx="273630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76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이나영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183226"/>
              </p:ext>
            </p:extLst>
          </p:nvPr>
        </p:nvGraphicFramePr>
        <p:xfrm>
          <a:off x="5982820" y="4218940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장근석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미디어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485102"/>
              </p:ext>
            </p:extLst>
          </p:nvPr>
        </p:nvGraphicFramePr>
        <p:xfrm>
          <a:off x="5694788" y="1751880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김수현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미디어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381011"/>
              </p:ext>
            </p:extLst>
          </p:nvPr>
        </p:nvGraphicFramePr>
        <p:xfrm>
          <a:off x="5694788" y="3048024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조인성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96086" y="364502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Data storage2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799864"/>
              </p:ext>
            </p:extLst>
          </p:nvPr>
        </p:nvGraphicFramePr>
        <p:xfrm>
          <a:off x="2598444" y="4693786"/>
          <a:ext cx="7437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262150" y="4043456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Bucket[01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cxnSp>
        <p:nvCxnSpPr>
          <p:cNvPr id="22" name="직선 화살표 연결선 21"/>
          <p:cNvCxnSpPr>
            <a:endCxn id="16" idx="1"/>
          </p:cNvCxnSpPr>
          <p:nvPr/>
        </p:nvCxnSpPr>
        <p:spPr bwMode="auto">
          <a:xfrm>
            <a:off x="2993578" y="3645024"/>
            <a:ext cx="2989242" cy="7567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24307" y="98072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onsolas" pitchFamily="49" charset="0"/>
                <a:cs typeface="Consolas" pitchFamily="49" charset="0"/>
              </a:rPr>
              <a:t>Hash function h(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= f(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mod 10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2976" y="4333746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Bucket[11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cxnSp>
        <p:nvCxnSpPr>
          <p:cNvPr id="25" name="직선 화살표 연결선 24"/>
          <p:cNvCxnSpPr/>
          <p:nvPr/>
        </p:nvCxnSpPr>
        <p:spPr bwMode="auto">
          <a:xfrm>
            <a:off x="1734348" y="3078252"/>
            <a:ext cx="864096" cy="2831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자유형 25"/>
          <p:cNvSpPr/>
          <p:nvPr/>
        </p:nvSpPr>
        <p:spPr bwMode="auto">
          <a:xfrm>
            <a:off x="1667029" y="2769586"/>
            <a:ext cx="893135" cy="2108878"/>
          </a:xfrm>
          <a:custGeom>
            <a:avLst/>
            <a:gdLst>
              <a:gd name="connsiteX0" fmla="*/ 0 w 893135"/>
              <a:gd name="connsiteY0" fmla="*/ 14264 h 2108878"/>
              <a:gd name="connsiteX1" fmla="*/ 393405 w 893135"/>
              <a:gd name="connsiteY1" fmla="*/ 46162 h 2108878"/>
              <a:gd name="connsiteX2" fmla="*/ 457200 w 893135"/>
              <a:gd name="connsiteY2" fmla="*/ 397036 h 2108878"/>
              <a:gd name="connsiteX3" fmla="*/ 467833 w 893135"/>
              <a:gd name="connsiteY3" fmla="*/ 992459 h 2108878"/>
              <a:gd name="connsiteX4" fmla="*/ 489098 w 893135"/>
              <a:gd name="connsiteY4" fmla="*/ 1864329 h 2108878"/>
              <a:gd name="connsiteX5" fmla="*/ 893135 w 893135"/>
              <a:gd name="connsiteY5" fmla="*/ 2108878 h 210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3135" h="2108878">
                <a:moveTo>
                  <a:pt x="0" y="14264"/>
                </a:moveTo>
                <a:cubicBezTo>
                  <a:pt x="158602" y="-1685"/>
                  <a:pt x="317205" y="-17633"/>
                  <a:pt x="393405" y="46162"/>
                </a:cubicBezTo>
                <a:cubicBezTo>
                  <a:pt x="469605" y="109957"/>
                  <a:pt x="444795" y="239320"/>
                  <a:pt x="457200" y="397036"/>
                </a:cubicBezTo>
                <a:cubicBezTo>
                  <a:pt x="469605" y="554752"/>
                  <a:pt x="462517" y="747910"/>
                  <a:pt x="467833" y="992459"/>
                </a:cubicBezTo>
                <a:cubicBezTo>
                  <a:pt x="473149" y="1237008"/>
                  <a:pt x="418214" y="1678259"/>
                  <a:pt x="489098" y="1864329"/>
                </a:cubicBezTo>
                <a:cubicBezTo>
                  <a:pt x="559982" y="2050399"/>
                  <a:pt x="726558" y="2079638"/>
                  <a:pt x="893135" y="210887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자유형 26"/>
          <p:cNvSpPr/>
          <p:nvPr/>
        </p:nvSpPr>
        <p:spPr bwMode="auto">
          <a:xfrm>
            <a:off x="1592602" y="3549394"/>
            <a:ext cx="956930" cy="1371600"/>
          </a:xfrm>
          <a:custGeom>
            <a:avLst/>
            <a:gdLst>
              <a:gd name="connsiteX0" fmla="*/ 0 w 956930"/>
              <a:gd name="connsiteY0" fmla="*/ 0 h 1371600"/>
              <a:gd name="connsiteX1" fmla="*/ 148855 w 956930"/>
              <a:gd name="connsiteY1" fmla="*/ 808075 h 1371600"/>
              <a:gd name="connsiteX2" fmla="*/ 435934 w 956930"/>
              <a:gd name="connsiteY2" fmla="*/ 1233377 h 1371600"/>
              <a:gd name="connsiteX3" fmla="*/ 956930 w 956930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930" h="1371600">
                <a:moveTo>
                  <a:pt x="0" y="0"/>
                </a:moveTo>
                <a:cubicBezTo>
                  <a:pt x="38099" y="301256"/>
                  <a:pt x="76199" y="602512"/>
                  <a:pt x="148855" y="808075"/>
                </a:cubicBezTo>
                <a:cubicBezTo>
                  <a:pt x="221511" y="1013638"/>
                  <a:pt x="301255" y="1139456"/>
                  <a:pt x="435934" y="1233377"/>
                </a:cubicBezTo>
                <a:cubicBezTo>
                  <a:pt x="570613" y="1327298"/>
                  <a:pt x="763771" y="1349449"/>
                  <a:pt x="956930" y="137160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자유형 27"/>
          <p:cNvSpPr/>
          <p:nvPr/>
        </p:nvSpPr>
        <p:spPr bwMode="auto">
          <a:xfrm>
            <a:off x="3038629" y="1936408"/>
            <a:ext cx="2658140" cy="1490400"/>
          </a:xfrm>
          <a:custGeom>
            <a:avLst/>
            <a:gdLst>
              <a:gd name="connsiteX0" fmla="*/ 0 w 2658140"/>
              <a:gd name="connsiteY0" fmla="*/ 1679944 h 1707524"/>
              <a:gd name="connsiteX1" fmla="*/ 701749 w 2658140"/>
              <a:gd name="connsiteY1" fmla="*/ 1616148 h 1707524"/>
              <a:gd name="connsiteX2" fmla="*/ 1456661 w 2658140"/>
              <a:gd name="connsiteY2" fmla="*/ 925032 h 1707524"/>
              <a:gd name="connsiteX3" fmla="*/ 2658140 w 2658140"/>
              <a:gd name="connsiteY3" fmla="*/ 0 h 170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8140" h="1707524">
                <a:moveTo>
                  <a:pt x="0" y="1679944"/>
                </a:moveTo>
                <a:cubicBezTo>
                  <a:pt x="229486" y="1710955"/>
                  <a:pt x="458972" y="1741967"/>
                  <a:pt x="701749" y="1616148"/>
                </a:cubicBezTo>
                <a:cubicBezTo>
                  <a:pt x="944526" y="1490329"/>
                  <a:pt x="1130596" y="1194390"/>
                  <a:pt x="1456661" y="925032"/>
                </a:cubicBezTo>
                <a:cubicBezTo>
                  <a:pt x="1782726" y="655674"/>
                  <a:pt x="2220433" y="327837"/>
                  <a:pt x="265814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29" name="직선 화살표 연결선 28"/>
          <p:cNvCxnSpPr>
            <a:endCxn id="18" idx="1"/>
          </p:cNvCxnSpPr>
          <p:nvPr/>
        </p:nvCxnSpPr>
        <p:spPr bwMode="auto">
          <a:xfrm>
            <a:off x="3023216" y="2182798"/>
            <a:ext cx="2671572" cy="10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자유형 29"/>
          <p:cNvSpPr/>
          <p:nvPr/>
        </p:nvSpPr>
        <p:spPr bwMode="auto">
          <a:xfrm>
            <a:off x="3081160" y="2648789"/>
            <a:ext cx="2594344" cy="2347200"/>
          </a:xfrm>
          <a:custGeom>
            <a:avLst/>
            <a:gdLst>
              <a:gd name="connsiteX0" fmla="*/ 0 w 2594344"/>
              <a:gd name="connsiteY0" fmla="*/ 2445488 h 2528360"/>
              <a:gd name="connsiteX1" fmla="*/ 669851 w 2594344"/>
              <a:gd name="connsiteY1" fmla="*/ 2445488 h 2528360"/>
              <a:gd name="connsiteX2" fmla="*/ 1392865 w 2594344"/>
              <a:gd name="connsiteY2" fmla="*/ 1584251 h 2528360"/>
              <a:gd name="connsiteX3" fmla="*/ 2594344 w 2594344"/>
              <a:gd name="connsiteY3" fmla="*/ 0 h 252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4344" h="2528360">
                <a:moveTo>
                  <a:pt x="0" y="2445488"/>
                </a:moveTo>
                <a:cubicBezTo>
                  <a:pt x="218853" y="2517258"/>
                  <a:pt x="437707" y="2589028"/>
                  <a:pt x="669851" y="2445488"/>
                </a:cubicBezTo>
                <a:cubicBezTo>
                  <a:pt x="901995" y="2301948"/>
                  <a:pt x="1072116" y="1991832"/>
                  <a:pt x="1392865" y="1584251"/>
                </a:cubicBezTo>
                <a:cubicBezTo>
                  <a:pt x="1713614" y="1176670"/>
                  <a:pt x="2153979" y="588335"/>
                  <a:pt x="2594344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009253"/>
              </p:ext>
            </p:extLst>
          </p:nvPr>
        </p:nvGraphicFramePr>
        <p:xfrm>
          <a:off x="5982820" y="4728716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조현재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직선 화살표 연결선 34"/>
          <p:cNvCxnSpPr>
            <a:endCxn id="34" idx="1"/>
          </p:cNvCxnSpPr>
          <p:nvPr/>
        </p:nvCxnSpPr>
        <p:spPr bwMode="auto">
          <a:xfrm flipV="1">
            <a:off x="3038629" y="4911596"/>
            <a:ext cx="2944191" cy="2354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324307" y="5643636"/>
            <a:ext cx="2050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‘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이나영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’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의 학부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??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 </a:t>
            </a:r>
            <a:endParaRPr lang="en-US" dirty="0">
              <a:latin typeface="맑은 고딕" pitchFamily="50" charset="-127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4307" y="5949280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‘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조현재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’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의 학부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??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 </a:t>
            </a:r>
            <a:endParaRPr lang="en-US" dirty="0">
              <a:latin typeface="맑은 고딕" pitchFamily="50" charset="-127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70020" y="5616376"/>
            <a:ext cx="11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이나영</a:t>
            </a:r>
            <a:endParaRPr lang="en-US" dirty="0">
              <a:latin typeface="맑은 고딕" pitchFamily="50" charset="-127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74889" y="5616376"/>
            <a:ext cx="168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)= 011101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02101" y="5616376"/>
            <a:ext cx="125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)= 01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25655" y="5939988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조현재</a:t>
            </a:r>
            <a:endParaRPr lang="en-US" dirty="0">
              <a:latin typeface="맑은 고딕" pitchFamily="50" charset="-127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30524" y="5939988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)= 001011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0965" y="5939988"/>
            <a:ext cx="125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)= 11</a:t>
            </a:r>
          </a:p>
        </p:txBody>
      </p:sp>
    </p:spTree>
    <p:extLst>
      <p:ext uri="{BB962C8B-B14F-4D97-AF65-F5344CB8AC3E}">
        <p14:creationId xmlns:p14="http://schemas.microsoft.com/office/powerpoint/2010/main" val="264377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Dynamic Hashing Example – Data Insertion(4)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0BDE8-D570-471C-858A-D29B57BDE039}" type="slidenum">
              <a:rPr lang="ko-KR" altLang="en-US" smtClean="0"/>
              <a:pPr/>
              <a:t>43</a:t>
            </a:fld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324307" y="1259468"/>
            <a:ext cx="482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onsolas" pitchFamily="49" charset="0"/>
                <a:cs typeface="Consolas" pitchFamily="49" charset="0"/>
              </a:rPr>
              <a:t>Hash function h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= f(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mod 100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183351"/>
              </p:ext>
            </p:extLst>
          </p:nvPr>
        </p:nvGraphicFramePr>
        <p:xfrm>
          <a:off x="179512" y="2416034"/>
          <a:ext cx="165618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6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[00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(2)</a:t>
                      </a:r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[01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(2)</a:t>
                      </a:r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dirty="0">
                          <a:solidFill>
                            <a:srgbClr val="00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[10</a:t>
                      </a:r>
                      <a:r>
                        <a:rPr kumimoji="0" lang="en-US" baseline="-25000" dirty="0">
                          <a:solidFill>
                            <a:srgbClr val="00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(2)</a:t>
                      </a:r>
                      <a:r>
                        <a:rPr kumimoji="0" lang="en-US" dirty="0">
                          <a:solidFill>
                            <a:srgbClr val="00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dirty="0">
                          <a:solidFill>
                            <a:srgbClr val="00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[11</a:t>
                      </a:r>
                      <a:r>
                        <a:rPr kumimoji="0" lang="en-US" baseline="-25000" dirty="0">
                          <a:solidFill>
                            <a:srgbClr val="00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(2)</a:t>
                      </a:r>
                      <a:r>
                        <a:rPr kumimoji="0" lang="en-US" dirty="0">
                          <a:solidFill>
                            <a:srgbClr val="00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840185"/>
              </p:ext>
            </p:extLst>
          </p:nvPr>
        </p:nvGraphicFramePr>
        <p:xfrm>
          <a:off x="2507030" y="2128002"/>
          <a:ext cx="7437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76892"/>
              </p:ext>
            </p:extLst>
          </p:nvPr>
        </p:nvGraphicFramePr>
        <p:xfrm>
          <a:off x="2507030" y="3375449"/>
          <a:ext cx="7437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6665" y="1983986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Directory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25944" y="1799320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Bucket[00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25945" y="3064106"/>
            <a:ext cx="170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Bucket[10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cxnSp>
        <p:nvCxnSpPr>
          <p:cNvPr id="12" name="직선 화살표 연결선 11"/>
          <p:cNvCxnSpPr/>
          <p:nvPr/>
        </p:nvCxnSpPr>
        <p:spPr bwMode="auto">
          <a:xfrm flipV="1">
            <a:off x="1619672" y="2168652"/>
            <a:ext cx="864096" cy="535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원통 12"/>
          <p:cNvSpPr/>
          <p:nvPr/>
        </p:nvSpPr>
        <p:spPr bwMode="auto">
          <a:xfrm>
            <a:off x="5220072" y="3753256"/>
            <a:ext cx="3744416" cy="1980000"/>
          </a:xfrm>
          <a:prstGeom prst="can">
            <a:avLst>
              <a:gd name="adj" fmla="val 9793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원통 13"/>
          <p:cNvSpPr/>
          <p:nvPr/>
        </p:nvSpPr>
        <p:spPr bwMode="auto">
          <a:xfrm>
            <a:off x="5076056" y="1191898"/>
            <a:ext cx="3744416" cy="2340000"/>
          </a:xfrm>
          <a:prstGeom prst="can">
            <a:avLst>
              <a:gd name="adj" fmla="val 9793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16765" y="111989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Data storage1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403933"/>
              </p:ext>
            </p:extLst>
          </p:nvPr>
        </p:nvGraphicFramePr>
        <p:xfrm>
          <a:off x="5580112" y="2344026"/>
          <a:ext cx="273630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76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이나영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4885"/>
              </p:ext>
            </p:extLst>
          </p:nvPr>
        </p:nvGraphicFramePr>
        <p:xfrm>
          <a:off x="5868144" y="4276802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장근석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미디어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536179"/>
              </p:ext>
            </p:extLst>
          </p:nvPr>
        </p:nvGraphicFramePr>
        <p:xfrm>
          <a:off x="5580112" y="1695954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김수현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미디어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581328"/>
              </p:ext>
            </p:extLst>
          </p:nvPr>
        </p:nvGraphicFramePr>
        <p:xfrm>
          <a:off x="5580112" y="2992098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조인성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981410" y="370288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Data storage2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751528"/>
              </p:ext>
            </p:extLst>
          </p:nvPr>
        </p:nvGraphicFramePr>
        <p:xfrm>
          <a:off x="2483768" y="4864306"/>
          <a:ext cx="7437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147474" y="4213976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Bucket[01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cxnSp>
        <p:nvCxnSpPr>
          <p:cNvPr id="23" name="직선 화살표 연결선 22"/>
          <p:cNvCxnSpPr>
            <a:endCxn id="17" idx="1"/>
          </p:cNvCxnSpPr>
          <p:nvPr/>
        </p:nvCxnSpPr>
        <p:spPr bwMode="auto">
          <a:xfrm>
            <a:off x="2878902" y="4000210"/>
            <a:ext cx="2989242" cy="459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24307" y="992372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onsolas" pitchFamily="49" charset="0"/>
                <a:cs typeface="Consolas" pitchFamily="49" charset="0"/>
              </a:rPr>
              <a:t>Hash function h(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= f(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mod 10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68300" y="4504266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Bucket[11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cxnSp>
        <p:nvCxnSpPr>
          <p:cNvPr id="36" name="직선 화살표 연결선 35"/>
          <p:cNvCxnSpPr/>
          <p:nvPr/>
        </p:nvCxnSpPr>
        <p:spPr bwMode="auto">
          <a:xfrm>
            <a:off x="1619672" y="3248772"/>
            <a:ext cx="864096" cy="2831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자유형 36"/>
          <p:cNvSpPr/>
          <p:nvPr/>
        </p:nvSpPr>
        <p:spPr bwMode="auto">
          <a:xfrm>
            <a:off x="1552353" y="2940106"/>
            <a:ext cx="893135" cy="2108878"/>
          </a:xfrm>
          <a:custGeom>
            <a:avLst/>
            <a:gdLst>
              <a:gd name="connsiteX0" fmla="*/ 0 w 893135"/>
              <a:gd name="connsiteY0" fmla="*/ 14264 h 2108878"/>
              <a:gd name="connsiteX1" fmla="*/ 393405 w 893135"/>
              <a:gd name="connsiteY1" fmla="*/ 46162 h 2108878"/>
              <a:gd name="connsiteX2" fmla="*/ 457200 w 893135"/>
              <a:gd name="connsiteY2" fmla="*/ 397036 h 2108878"/>
              <a:gd name="connsiteX3" fmla="*/ 467833 w 893135"/>
              <a:gd name="connsiteY3" fmla="*/ 992459 h 2108878"/>
              <a:gd name="connsiteX4" fmla="*/ 489098 w 893135"/>
              <a:gd name="connsiteY4" fmla="*/ 1864329 h 2108878"/>
              <a:gd name="connsiteX5" fmla="*/ 893135 w 893135"/>
              <a:gd name="connsiteY5" fmla="*/ 2108878 h 210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3135" h="2108878">
                <a:moveTo>
                  <a:pt x="0" y="14264"/>
                </a:moveTo>
                <a:cubicBezTo>
                  <a:pt x="158602" y="-1685"/>
                  <a:pt x="317205" y="-17633"/>
                  <a:pt x="393405" y="46162"/>
                </a:cubicBezTo>
                <a:cubicBezTo>
                  <a:pt x="469605" y="109957"/>
                  <a:pt x="444795" y="239320"/>
                  <a:pt x="457200" y="397036"/>
                </a:cubicBezTo>
                <a:cubicBezTo>
                  <a:pt x="469605" y="554752"/>
                  <a:pt x="462517" y="747910"/>
                  <a:pt x="467833" y="992459"/>
                </a:cubicBezTo>
                <a:cubicBezTo>
                  <a:pt x="473149" y="1237008"/>
                  <a:pt x="418214" y="1678259"/>
                  <a:pt x="489098" y="1864329"/>
                </a:cubicBezTo>
                <a:cubicBezTo>
                  <a:pt x="559982" y="2050399"/>
                  <a:pt x="726558" y="2079638"/>
                  <a:pt x="893135" y="210887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자유형 37"/>
          <p:cNvSpPr/>
          <p:nvPr/>
        </p:nvSpPr>
        <p:spPr bwMode="auto">
          <a:xfrm>
            <a:off x="1477926" y="3719914"/>
            <a:ext cx="956930" cy="1371600"/>
          </a:xfrm>
          <a:custGeom>
            <a:avLst/>
            <a:gdLst>
              <a:gd name="connsiteX0" fmla="*/ 0 w 956930"/>
              <a:gd name="connsiteY0" fmla="*/ 0 h 1371600"/>
              <a:gd name="connsiteX1" fmla="*/ 148855 w 956930"/>
              <a:gd name="connsiteY1" fmla="*/ 808075 h 1371600"/>
              <a:gd name="connsiteX2" fmla="*/ 435934 w 956930"/>
              <a:gd name="connsiteY2" fmla="*/ 1233377 h 1371600"/>
              <a:gd name="connsiteX3" fmla="*/ 956930 w 956930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930" h="1371600">
                <a:moveTo>
                  <a:pt x="0" y="0"/>
                </a:moveTo>
                <a:cubicBezTo>
                  <a:pt x="38099" y="301256"/>
                  <a:pt x="76199" y="602512"/>
                  <a:pt x="148855" y="808075"/>
                </a:cubicBezTo>
                <a:cubicBezTo>
                  <a:pt x="221511" y="1013638"/>
                  <a:pt x="301255" y="1139456"/>
                  <a:pt x="435934" y="1233377"/>
                </a:cubicBezTo>
                <a:cubicBezTo>
                  <a:pt x="570613" y="1327298"/>
                  <a:pt x="763771" y="1349449"/>
                  <a:pt x="956930" y="137160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자유형 38"/>
          <p:cNvSpPr/>
          <p:nvPr/>
        </p:nvSpPr>
        <p:spPr bwMode="auto">
          <a:xfrm>
            <a:off x="2923953" y="1880482"/>
            <a:ext cx="2658140" cy="1707524"/>
          </a:xfrm>
          <a:custGeom>
            <a:avLst/>
            <a:gdLst>
              <a:gd name="connsiteX0" fmla="*/ 0 w 2658140"/>
              <a:gd name="connsiteY0" fmla="*/ 1679944 h 1707524"/>
              <a:gd name="connsiteX1" fmla="*/ 701749 w 2658140"/>
              <a:gd name="connsiteY1" fmla="*/ 1616148 h 1707524"/>
              <a:gd name="connsiteX2" fmla="*/ 1456661 w 2658140"/>
              <a:gd name="connsiteY2" fmla="*/ 925032 h 1707524"/>
              <a:gd name="connsiteX3" fmla="*/ 2658140 w 2658140"/>
              <a:gd name="connsiteY3" fmla="*/ 0 h 170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8140" h="1707524">
                <a:moveTo>
                  <a:pt x="0" y="1679944"/>
                </a:moveTo>
                <a:cubicBezTo>
                  <a:pt x="229486" y="1710955"/>
                  <a:pt x="458972" y="1741967"/>
                  <a:pt x="701749" y="1616148"/>
                </a:cubicBezTo>
                <a:cubicBezTo>
                  <a:pt x="944526" y="1490329"/>
                  <a:pt x="1130596" y="1194390"/>
                  <a:pt x="1456661" y="925032"/>
                </a:cubicBezTo>
                <a:cubicBezTo>
                  <a:pt x="1782726" y="655674"/>
                  <a:pt x="2220433" y="327837"/>
                  <a:pt x="265814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40" name="직선 화살표 연결선 39"/>
          <p:cNvCxnSpPr>
            <a:endCxn id="19" idx="1"/>
          </p:cNvCxnSpPr>
          <p:nvPr/>
        </p:nvCxnSpPr>
        <p:spPr bwMode="auto">
          <a:xfrm>
            <a:off x="2923953" y="2353318"/>
            <a:ext cx="2656159" cy="8216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자유형 40"/>
          <p:cNvSpPr/>
          <p:nvPr/>
        </p:nvSpPr>
        <p:spPr bwMode="auto">
          <a:xfrm>
            <a:off x="2966484" y="2592863"/>
            <a:ext cx="2594344" cy="2528360"/>
          </a:xfrm>
          <a:custGeom>
            <a:avLst/>
            <a:gdLst>
              <a:gd name="connsiteX0" fmla="*/ 0 w 2594344"/>
              <a:gd name="connsiteY0" fmla="*/ 2445488 h 2528360"/>
              <a:gd name="connsiteX1" fmla="*/ 669851 w 2594344"/>
              <a:gd name="connsiteY1" fmla="*/ 2445488 h 2528360"/>
              <a:gd name="connsiteX2" fmla="*/ 1392865 w 2594344"/>
              <a:gd name="connsiteY2" fmla="*/ 1584251 h 2528360"/>
              <a:gd name="connsiteX3" fmla="*/ 2594344 w 2594344"/>
              <a:gd name="connsiteY3" fmla="*/ 0 h 252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4344" h="2528360">
                <a:moveTo>
                  <a:pt x="0" y="2445488"/>
                </a:moveTo>
                <a:cubicBezTo>
                  <a:pt x="218853" y="2517258"/>
                  <a:pt x="437707" y="2589028"/>
                  <a:pt x="669851" y="2445488"/>
                </a:cubicBezTo>
                <a:cubicBezTo>
                  <a:pt x="901995" y="2301948"/>
                  <a:pt x="1072116" y="1991832"/>
                  <a:pt x="1392865" y="1584251"/>
                </a:cubicBezTo>
                <a:cubicBezTo>
                  <a:pt x="1713614" y="1176670"/>
                  <a:pt x="2153979" y="588335"/>
                  <a:pt x="2594344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2792" y="565195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지현우</a:t>
            </a:r>
            <a:endParaRPr lang="en-US" dirty="0">
              <a:latin typeface="맑은 고딕" pitchFamily="50" charset="-127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47664" y="565195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)= 111001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18103" y="565195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)= 01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36142"/>
              </p:ext>
            </p:extLst>
          </p:nvPr>
        </p:nvGraphicFramePr>
        <p:xfrm>
          <a:off x="5868144" y="4786578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조현재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2007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7" name="직선 화살표 연결선 46"/>
          <p:cNvCxnSpPr>
            <a:endCxn id="45" idx="1"/>
          </p:cNvCxnSpPr>
          <p:nvPr/>
        </p:nvCxnSpPr>
        <p:spPr bwMode="auto">
          <a:xfrm flipV="1">
            <a:off x="2923953" y="4969458"/>
            <a:ext cx="2944191" cy="4709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19587"/>
              </p:ext>
            </p:extLst>
          </p:nvPr>
        </p:nvGraphicFramePr>
        <p:xfrm>
          <a:off x="5849588" y="5214995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지현우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전자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3825384" y="587742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Overflow!! </a:t>
            </a:r>
          </a:p>
        </p:txBody>
      </p:sp>
    </p:spTree>
    <p:extLst>
      <p:ext uri="{BB962C8B-B14F-4D97-AF65-F5344CB8AC3E}">
        <p14:creationId xmlns:p14="http://schemas.microsoft.com/office/powerpoint/2010/main" val="28130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제목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Dynamic Hashing Example – Data Insertion(5)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0BDE8-D570-471C-858A-D29B57BDE039}" type="slidenum">
              <a:rPr lang="ko-KR" altLang="en-US" smtClean="0"/>
              <a:pPr/>
              <a:t>44</a:t>
            </a:fld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180291" y="1259468"/>
            <a:ext cx="482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onsolas" pitchFamily="49" charset="0"/>
                <a:cs typeface="Consolas" pitchFamily="49" charset="0"/>
              </a:rPr>
              <a:t>Hash function h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= f(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mod 100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954239"/>
              </p:ext>
            </p:extLst>
          </p:nvPr>
        </p:nvGraphicFramePr>
        <p:xfrm>
          <a:off x="179512" y="2204864"/>
          <a:ext cx="165618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6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[00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(2)</a:t>
                      </a:r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[01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(2)</a:t>
                      </a:r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dirty="0">
                          <a:solidFill>
                            <a:srgbClr val="00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[10</a:t>
                      </a:r>
                      <a:r>
                        <a:rPr kumimoji="0" lang="en-US" baseline="-25000" dirty="0">
                          <a:solidFill>
                            <a:srgbClr val="00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(2)</a:t>
                      </a:r>
                      <a:r>
                        <a:rPr kumimoji="0" lang="en-US" dirty="0">
                          <a:solidFill>
                            <a:srgbClr val="00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dirty="0">
                          <a:solidFill>
                            <a:srgbClr val="00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[11</a:t>
                      </a:r>
                      <a:r>
                        <a:rPr kumimoji="0" lang="en-US" baseline="-25000" dirty="0">
                          <a:solidFill>
                            <a:srgbClr val="00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(2)</a:t>
                      </a:r>
                      <a:r>
                        <a:rPr kumimoji="0" lang="en-US" dirty="0">
                          <a:solidFill>
                            <a:srgbClr val="00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406837"/>
              </p:ext>
            </p:extLst>
          </p:nvPr>
        </p:nvGraphicFramePr>
        <p:xfrm>
          <a:off x="2507030" y="1916832"/>
          <a:ext cx="7437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598240"/>
              </p:ext>
            </p:extLst>
          </p:nvPr>
        </p:nvGraphicFramePr>
        <p:xfrm>
          <a:off x="2507030" y="3164279"/>
          <a:ext cx="7437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6665" y="1772816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Directory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5944" y="1588150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Bucket[00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25945" y="2852936"/>
            <a:ext cx="170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Bucket[10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cxnSp>
        <p:nvCxnSpPr>
          <p:cNvPr id="11" name="직선 화살표 연결선 10"/>
          <p:cNvCxnSpPr/>
          <p:nvPr/>
        </p:nvCxnSpPr>
        <p:spPr bwMode="auto">
          <a:xfrm flipV="1">
            <a:off x="1619672" y="1957482"/>
            <a:ext cx="864096" cy="535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원통 11"/>
          <p:cNvSpPr/>
          <p:nvPr/>
        </p:nvSpPr>
        <p:spPr bwMode="auto">
          <a:xfrm>
            <a:off x="5220072" y="3542086"/>
            <a:ext cx="3744416" cy="2340000"/>
          </a:xfrm>
          <a:prstGeom prst="can">
            <a:avLst>
              <a:gd name="adj" fmla="val 9793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원통 12"/>
          <p:cNvSpPr/>
          <p:nvPr/>
        </p:nvSpPr>
        <p:spPr bwMode="auto">
          <a:xfrm>
            <a:off x="5004048" y="980728"/>
            <a:ext cx="3744416" cy="2340000"/>
          </a:xfrm>
          <a:prstGeom prst="can">
            <a:avLst>
              <a:gd name="adj" fmla="val 9793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16765" y="90872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Data storage1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789435"/>
              </p:ext>
            </p:extLst>
          </p:nvPr>
        </p:nvGraphicFramePr>
        <p:xfrm>
          <a:off x="5580112" y="2132856"/>
          <a:ext cx="273630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76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이나영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46471"/>
              </p:ext>
            </p:extLst>
          </p:nvPr>
        </p:nvGraphicFramePr>
        <p:xfrm>
          <a:off x="5868144" y="4065632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장근석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미디어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131983"/>
              </p:ext>
            </p:extLst>
          </p:nvPr>
        </p:nvGraphicFramePr>
        <p:xfrm>
          <a:off x="5580112" y="1484784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김수현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미디어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232932"/>
              </p:ext>
            </p:extLst>
          </p:nvPr>
        </p:nvGraphicFramePr>
        <p:xfrm>
          <a:off x="5580112" y="2780928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조인성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981410" y="349171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Data storage2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78692"/>
              </p:ext>
            </p:extLst>
          </p:nvPr>
        </p:nvGraphicFramePr>
        <p:xfrm>
          <a:off x="2483768" y="4293096"/>
          <a:ext cx="7437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147474" y="4002806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Bucket[01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cxnSp>
        <p:nvCxnSpPr>
          <p:cNvPr id="22" name="직선 화살표 연결선 21"/>
          <p:cNvCxnSpPr>
            <a:endCxn id="16" idx="1"/>
          </p:cNvCxnSpPr>
          <p:nvPr/>
        </p:nvCxnSpPr>
        <p:spPr bwMode="auto">
          <a:xfrm>
            <a:off x="2878902" y="3789040"/>
            <a:ext cx="2989242" cy="459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87756" y="992372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onsolas" pitchFamily="49" charset="0"/>
                <a:cs typeface="Consolas" pitchFamily="49" charset="0"/>
              </a:rPr>
              <a:t>Hash function h(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= f(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mod 10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72613" y="5085184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Bucket[11</a:t>
            </a:r>
            <a:r>
              <a:rPr lang="en-US" baseline="-25000" dirty="0"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cxnSp>
        <p:nvCxnSpPr>
          <p:cNvPr id="25" name="직선 화살표 연결선 24"/>
          <p:cNvCxnSpPr/>
          <p:nvPr/>
        </p:nvCxnSpPr>
        <p:spPr bwMode="auto">
          <a:xfrm>
            <a:off x="1619672" y="3037602"/>
            <a:ext cx="864096" cy="2831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자유형 25"/>
          <p:cNvSpPr/>
          <p:nvPr/>
        </p:nvSpPr>
        <p:spPr bwMode="auto">
          <a:xfrm>
            <a:off x="1552353" y="2728936"/>
            <a:ext cx="893135" cy="1800000"/>
          </a:xfrm>
          <a:custGeom>
            <a:avLst/>
            <a:gdLst>
              <a:gd name="connsiteX0" fmla="*/ 0 w 893135"/>
              <a:gd name="connsiteY0" fmla="*/ 14264 h 2108878"/>
              <a:gd name="connsiteX1" fmla="*/ 393405 w 893135"/>
              <a:gd name="connsiteY1" fmla="*/ 46162 h 2108878"/>
              <a:gd name="connsiteX2" fmla="*/ 457200 w 893135"/>
              <a:gd name="connsiteY2" fmla="*/ 397036 h 2108878"/>
              <a:gd name="connsiteX3" fmla="*/ 467833 w 893135"/>
              <a:gd name="connsiteY3" fmla="*/ 992459 h 2108878"/>
              <a:gd name="connsiteX4" fmla="*/ 489098 w 893135"/>
              <a:gd name="connsiteY4" fmla="*/ 1864329 h 2108878"/>
              <a:gd name="connsiteX5" fmla="*/ 893135 w 893135"/>
              <a:gd name="connsiteY5" fmla="*/ 2108878 h 210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3135" h="2108878">
                <a:moveTo>
                  <a:pt x="0" y="14264"/>
                </a:moveTo>
                <a:cubicBezTo>
                  <a:pt x="158602" y="-1685"/>
                  <a:pt x="317205" y="-17633"/>
                  <a:pt x="393405" y="46162"/>
                </a:cubicBezTo>
                <a:cubicBezTo>
                  <a:pt x="469605" y="109957"/>
                  <a:pt x="444795" y="239320"/>
                  <a:pt x="457200" y="397036"/>
                </a:cubicBezTo>
                <a:cubicBezTo>
                  <a:pt x="469605" y="554752"/>
                  <a:pt x="462517" y="747910"/>
                  <a:pt x="467833" y="992459"/>
                </a:cubicBezTo>
                <a:cubicBezTo>
                  <a:pt x="473149" y="1237008"/>
                  <a:pt x="418214" y="1678259"/>
                  <a:pt x="489098" y="1864329"/>
                </a:cubicBezTo>
                <a:cubicBezTo>
                  <a:pt x="559982" y="2050399"/>
                  <a:pt x="726558" y="2079638"/>
                  <a:pt x="893135" y="210887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자유형 26"/>
          <p:cNvSpPr/>
          <p:nvPr/>
        </p:nvSpPr>
        <p:spPr bwMode="auto">
          <a:xfrm>
            <a:off x="1477926" y="3434313"/>
            <a:ext cx="967562" cy="2160000"/>
          </a:xfrm>
          <a:custGeom>
            <a:avLst/>
            <a:gdLst>
              <a:gd name="connsiteX0" fmla="*/ 0 w 956930"/>
              <a:gd name="connsiteY0" fmla="*/ 0 h 1371600"/>
              <a:gd name="connsiteX1" fmla="*/ 148855 w 956930"/>
              <a:gd name="connsiteY1" fmla="*/ 808075 h 1371600"/>
              <a:gd name="connsiteX2" fmla="*/ 435934 w 956930"/>
              <a:gd name="connsiteY2" fmla="*/ 1233377 h 1371600"/>
              <a:gd name="connsiteX3" fmla="*/ 956930 w 956930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930" h="1371600">
                <a:moveTo>
                  <a:pt x="0" y="0"/>
                </a:moveTo>
                <a:cubicBezTo>
                  <a:pt x="38099" y="301256"/>
                  <a:pt x="76199" y="602512"/>
                  <a:pt x="148855" y="808075"/>
                </a:cubicBezTo>
                <a:cubicBezTo>
                  <a:pt x="221511" y="1013638"/>
                  <a:pt x="301255" y="1139456"/>
                  <a:pt x="435934" y="1233377"/>
                </a:cubicBezTo>
                <a:cubicBezTo>
                  <a:pt x="570613" y="1327298"/>
                  <a:pt x="763771" y="1349449"/>
                  <a:pt x="956930" y="137160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자유형 27"/>
          <p:cNvSpPr/>
          <p:nvPr/>
        </p:nvSpPr>
        <p:spPr bwMode="auto">
          <a:xfrm>
            <a:off x="2923953" y="1669312"/>
            <a:ext cx="2658140" cy="1707524"/>
          </a:xfrm>
          <a:custGeom>
            <a:avLst/>
            <a:gdLst>
              <a:gd name="connsiteX0" fmla="*/ 0 w 2658140"/>
              <a:gd name="connsiteY0" fmla="*/ 1679944 h 1707524"/>
              <a:gd name="connsiteX1" fmla="*/ 701749 w 2658140"/>
              <a:gd name="connsiteY1" fmla="*/ 1616148 h 1707524"/>
              <a:gd name="connsiteX2" fmla="*/ 1456661 w 2658140"/>
              <a:gd name="connsiteY2" fmla="*/ 925032 h 1707524"/>
              <a:gd name="connsiteX3" fmla="*/ 2658140 w 2658140"/>
              <a:gd name="connsiteY3" fmla="*/ 0 h 170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8140" h="1707524">
                <a:moveTo>
                  <a:pt x="0" y="1679944"/>
                </a:moveTo>
                <a:cubicBezTo>
                  <a:pt x="229486" y="1710955"/>
                  <a:pt x="458972" y="1741967"/>
                  <a:pt x="701749" y="1616148"/>
                </a:cubicBezTo>
                <a:cubicBezTo>
                  <a:pt x="944526" y="1490329"/>
                  <a:pt x="1130596" y="1194390"/>
                  <a:pt x="1456661" y="925032"/>
                </a:cubicBezTo>
                <a:cubicBezTo>
                  <a:pt x="1782726" y="655674"/>
                  <a:pt x="2220433" y="327837"/>
                  <a:pt x="265814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29" name="직선 화살표 연결선 28"/>
          <p:cNvCxnSpPr>
            <a:endCxn id="18" idx="1"/>
          </p:cNvCxnSpPr>
          <p:nvPr/>
        </p:nvCxnSpPr>
        <p:spPr bwMode="auto">
          <a:xfrm>
            <a:off x="2923953" y="2142148"/>
            <a:ext cx="2656159" cy="8216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자유형 29"/>
          <p:cNvSpPr/>
          <p:nvPr/>
        </p:nvSpPr>
        <p:spPr bwMode="auto">
          <a:xfrm>
            <a:off x="2966484" y="2381693"/>
            <a:ext cx="2594344" cy="2160000"/>
          </a:xfrm>
          <a:custGeom>
            <a:avLst/>
            <a:gdLst>
              <a:gd name="connsiteX0" fmla="*/ 0 w 2594344"/>
              <a:gd name="connsiteY0" fmla="*/ 2445488 h 2528360"/>
              <a:gd name="connsiteX1" fmla="*/ 669851 w 2594344"/>
              <a:gd name="connsiteY1" fmla="*/ 2445488 h 2528360"/>
              <a:gd name="connsiteX2" fmla="*/ 1392865 w 2594344"/>
              <a:gd name="connsiteY2" fmla="*/ 1584251 h 2528360"/>
              <a:gd name="connsiteX3" fmla="*/ 2594344 w 2594344"/>
              <a:gd name="connsiteY3" fmla="*/ 0 h 252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4344" h="2528360">
                <a:moveTo>
                  <a:pt x="0" y="2445488"/>
                </a:moveTo>
                <a:cubicBezTo>
                  <a:pt x="218853" y="2517258"/>
                  <a:pt x="437707" y="2589028"/>
                  <a:pt x="669851" y="2445488"/>
                </a:cubicBezTo>
                <a:cubicBezTo>
                  <a:pt x="901995" y="2301948"/>
                  <a:pt x="1072116" y="1991832"/>
                  <a:pt x="1392865" y="1584251"/>
                </a:cubicBezTo>
                <a:cubicBezTo>
                  <a:pt x="1713614" y="1176670"/>
                  <a:pt x="2153979" y="588335"/>
                  <a:pt x="2594344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79338"/>
              </p:ext>
            </p:extLst>
          </p:nvPr>
        </p:nvGraphicFramePr>
        <p:xfrm>
          <a:off x="5868144" y="4575408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조현재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104328"/>
              </p:ext>
            </p:extLst>
          </p:nvPr>
        </p:nvGraphicFramePr>
        <p:xfrm>
          <a:off x="5849588" y="5003825"/>
          <a:ext cx="2736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지현우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전자</a:t>
                      </a:r>
                      <a:endParaRPr lang="en-US" dirty="0"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2016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640202"/>
              </p:ext>
            </p:extLst>
          </p:nvPr>
        </p:nvGraphicFramePr>
        <p:xfrm>
          <a:off x="2483768" y="5390449"/>
          <a:ext cx="7437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직선 화살표 연결선 46"/>
          <p:cNvCxnSpPr>
            <a:endCxn id="36" idx="1"/>
          </p:cNvCxnSpPr>
          <p:nvPr/>
        </p:nvCxnSpPr>
        <p:spPr bwMode="auto">
          <a:xfrm>
            <a:off x="2923953" y="4765016"/>
            <a:ext cx="2925635" cy="4216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직선 화살표 연결선 34"/>
          <p:cNvCxnSpPr>
            <a:endCxn id="34" idx="1"/>
          </p:cNvCxnSpPr>
          <p:nvPr/>
        </p:nvCxnSpPr>
        <p:spPr bwMode="auto">
          <a:xfrm flipV="1">
            <a:off x="2923953" y="4758288"/>
            <a:ext cx="2944191" cy="8309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1301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  <p:bldP spid="3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Directoryless</a:t>
            </a:r>
            <a:r>
              <a:rPr lang="en-US" altLang="ko-KR" dirty="0"/>
              <a:t> Dynamic Hashing 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</a:p>
          <a:p>
            <a:pPr lvl="1"/>
            <a:r>
              <a:rPr lang="en-US" altLang="ko-KR" dirty="0"/>
              <a:t>Extendible Hashing uses a directory that grows by doubling</a:t>
            </a:r>
            <a:r>
              <a:rPr lang="en-US" altLang="ko-KR" dirty="0">
                <a:latin typeface="Tahoma"/>
              </a:rPr>
              <a:t>…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Can we do better? (smoother growth)</a:t>
            </a:r>
          </a:p>
          <a:p>
            <a:pPr lvl="1"/>
            <a:endParaRPr lang="en-US" altLang="ko-KR" dirty="0"/>
          </a:p>
          <a:p>
            <a:r>
              <a:rPr lang="en-US" altLang="ko-KR" sz="2000" b="1" dirty="0"/>
              <a:t>Linear hashing </a:t>
            </a:r>
            <a:r>
              <a:rPr lang="en-US" altLang="ko-KR" sz="2000" dirty="0"/>
              <a:t>split buckets from left to right, regardless of which one overflowed</a:t>
            </a:r>
          </a:p>
          <a:p>
            <a:r>
              <a:rPr lang="en-US" altLang="ko-KR" sz="2000" dirty="0"/>
              <a:t>Directory avoided in LH by using overflow pages(chaining approach)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5BA63-E0DB-40F7-86C2-D79471C4C968}" type="slidenum">
              <a:rPr lang="ko-KR" altLang="en-US"/>
              <a:pPr/>
              <a:t>45</a:t>
            </a:fld>
            <a:endParaRPr lang="en-US" altLang="ko-K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Linear Hashing (1)</a:t>
            </a:r>
          </a:p>
        </p:txBody>
      </p:sp>
      <p:sp>
        <p:nvSpPr>
          <p:cNvPr id="4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F3E49D-EEEE-47D8-A58A-DF8134E5D992}" type="slidenum">
              <a:rPr lang="ko-KR" altLang="en-US"/>
              <a:pPr/>
              <a:t>46</a:t>
            </a:fld>
            <a:endParaRPr lang="en-US" altLang="ko-KR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611114" y="2338318"/>
            <a:ext cx="72739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ko-KR" dirty="0">
                <a:latin typeface="Consolas" pitchFamily="49" charset="0"/>
                <a:cs typeface="Consolas" pitchFamily="49" charset="0"/>
              </a:rPr>
              <a:t>Insert 17   = 17 mod 4  </a:t>
            </a:r>
            <a:r>
              <a:rPr kumimoji="0"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kumimoji="0" lang="en-US" altLang="ko-KR" dirty="0">
                <a:latin typeface="Consolas" pitchFamily="49" charset="0"/>
                <a:cs typeface="Consolas" pitchFamily="49" charset="0"/>
              </a:rPr>
              <a:t> 1 </a:t>
            </a:r>
            <a:r>
              <a:rPr kumimoji="0"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overflow for bucket 1</a:t>
            </a:r>
          </a:p>
          <a:p>
            <a:pPr algn="l"/>
            <a:r>
              <a:rPr kumimoji="0"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  split bucket 0 </a:t>
            </a:r>
          </a:p>
          <a:p>
            <a:pPr algn="l"/>
            <a:r>
              <a:rPr kumimoji="0"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		 apply new hash function </a:t>
            </a:r>
            <a:endParaRPr kumimoji="0" lang="en-US" altLang="ko-K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313" name="Rectangle 33"/>
          <p:cNvSpPr>
            <a:spLocks noChangeArrowheads="1"/>
          </p:cNvSpPr>
          <p:nvPr/>
        </p:nvSpPr>
        <p:spPr bwMode="auto">
          <a:xfrm>
            <a:off x="1161976" y="3274050"/>
            <a:ext cx="4379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ko-KR" sz="2000" i="1" dirty="0">
                <a:latin typeface="Times New Roman" pitchFamily="18" charset="0"/>
              </a:rPr>
              <a:t>h</a:t>
            </a:r>
            <a:r>
              <a:rPr kumimoji="0" lang="en-US" altLang="ko-KR" sz="2000" baseline="-25000" dirty="0">
                <a:latin typeface="Times New Roman" pitchFamily="18" charset="0"/>
              </a:rPr>
              <a:t>0</a:t>
            </a:r>
            <a:r>
              <a:rPr kumimoji="0" lang="en-US" altLang="ko-KR" sz="2000" dirty="0"/>
              <a:t>(</a:t>
            </a:r>
            <a:r>
              <a:rPr kumimoji="0" lang="en-US" altLang="ko-KR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ko-KR" sz="2000" dirty="0"/>
              <a:t>) =  </a:t>
            </a:r>
            <a:r>
              <a:rPr kumimoji="0" lang="en-US" altLang="ko-KR" sz="2000" i="1" dirty="0">
                <a:latin typeface="Times New Roman" pitchFamily="18" charset="0"/>
              </a:rPr>
              <a:t>x</a:t>
            </a:r>
            <a:r>
              <a:rPr kumimoji="0" lang="en-US" altLang="ko-KR" sz="2000" dirty="0"/>
              <a:t> 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mod</a:t>
            </a:r>
            <a:r>
              <a:rPr kumimoji="0" lang="en-US" altLang="ko-KR" sz="2000" dirty="0"/>
              <a:t> </a:t>
            </a:r>
            <a:r>
              <a:rPr kumimoji="0" lang="en-US" altLang="ko-KR" sz="2000" i="1" dirty="0">
                <a:latin typeface="Times New Roman" pitchFamily="18" charset="0"/>
              </a:rPr>
              <a:t>N</a:t>
            </a:r>
            <a:r>
              <a:rPr kumimoji="0" lang="en-US" altLang="ko-KR" sz="2000" dirty="0"/>
              <a:t>,    </a:t>
            </a:r>
            <a:r>
              <a:rPr kumimoji="0" lang="en-US" altLang="ko-KR" sz="2000" i="1" dirty="0">
                <a:latin typeface="Times New Roman" pitchFamily="18" charset="0"/>
              </a:rPr>
              <a:t>h</a:t>
            </a:r>
            <a:r>
              <a:rPr kumimoji="0" lang="en-US" altLang="ko-KR" sz="2000" baseline="-25000" dirty="0">
                <a:latin typeface="Times New Roman" pitchFamily="18" charset="0"/>
              </a:rPr>
              <a:t>1</a:t>
            </a:r>
            <a:r>
              <a:rPr kumimoji="0" lang="en-US" altLang="ko-KR" sz="2000" dirty="0"/>
              <a:t>(</a:t>
            </a:r>
            <a:r>
              <a:rPr kumimoji="0" lang="en-US" altLang="ko-KR" sz="2000" i="1" dirty="0">
                <a:latin typeface="Times New Roman" pitchFamily="18" charset="0"/>
              </a:rPr>
              <a:t>x</a:t>
            </a:r>
            <a:r>
              <a:rPr kumimoji="0" lang="en-US" altLang="ko-KR" sz="2000" dirty="0"/>
              <a:t>) = </a:t>
            </a:r>
            <a:r>
              <a:rPr kumimoji="0" lang="en-US" altLang="ko-KR" sz="2000" i="1" dirty="0">
                <a:latin typeface="Times New Roman" pitchFamily="18" charset="0"/>
              </a:rPr>
              <a:t>x</a:t>
            </a:r>
            <a:r>
              <a:rPr kumimoji="0" lang="en-US" altLang="ko-KR" sz="2000" dirty="0"/>
              <a:t> 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mod</a:t>
            </a:r>
            <a:r>
              <a:rPr kumimoji="0" lang="en-US" altLang="ko-KR" sz="2000" dirty="0"/>
              <a:t> 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altLang="ko-KR" sz="2000" dirty="0">
                <a:sym typeface="Symbol" pitchFamily="18" charset="2"/>
              </a:rPr>
              <a:t></a:t>
            </a:r>
            <a:r>
              <a:rPr kumimoji="0" lang="en-US" altLang="ko-KR" sz="2000" i="1" dirty="0">
                <a:latin typeface="Times New Roman" pitchFamily="18" charset="0"/>
              </a:rPr>
              <a:t>N</a:t>
            </a:r>
            <a:endParaRPr kumimoji="0" lang="ko-KR" altLang="en-US" sz="2000" i="1" dirty="0">
              <a:latin typeface="Times New Roman" pitchFamily="18" charset="0"/>
            </a:endParaRPr>
          </a:p>
        </p:txBody>
      </p:sp>
      <p:sp>
        <p:nvSpPr>
          <p:cNvPr id="97298" name="Rectangle 18"/>
          <p:cNvSpPr>
            <a:spLocks noChangeArrowheads="1"/>
          </p:cNvSpPr>
          <p:nvPr/>
        </p:nvSpPr>
        <p:spPr bwMode="auto">
          <a:xfrm>
            <a:off x="755576" y="4005064"/>
            <a:ext cx="7704138" cy="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7299" name="Line 19"/>
          <p:cNvSpPr>
            <a:spLocks noChangeShapeType="1"/>
          </p:cNvSpPr>
          <p:nvPr/>
        </p:nvSpPr>
        <p:spPr bwMode="auto">
          <a:xfrm>
            <a:off x="1735064" y="4005064"/>
            <a:ext cx="0" cy="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97300" name="Line 20"/>
          <p:cNvSpPr>
            <a:spLocks noChangeShapeType="1"/>
          </p:cNvSpPr>
          <p:nvPr/>
        </p:nvSpPr>
        <p:spPr bwMode="auto">
          <a:xfrm>
            <a:off x="2712964" y="4005064"/>
            <a:ext cx="0" cy="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97301" name="Line 21"/>
          <p:cNvSpPr>
            <a:spLocks noChangeShapeType="1"/>
          </p:cNvSpPr>
          <p:nvPr/>
        </p:nvSpPr>
        <p:spPr bwMode="auto">
          <a:xfrm>
            <a:off x="3635301" y="4005064"/>
            <a:ext cx="0" cy="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97302" name="Text Box 22"/>
          <p:cNvSpPr txBox="1">
            <a:spLocks noChangeArrowheads="1"/>
          </p:cNvSpPr>
          <p:nvPr/>
        </p:nvSpPr>
        <p:spPr bwMode="auto">
          <a:xfrm>
            <a:off x="935251" y="365949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[0]</a:t>
            </a:r>
          </a:p>
        </p:txBody>
      </p:sp>
      <p:sp>
        <p:nvSpPr>
          <p:cNvPr id="97303" name="Text Box 23"/>
          <p:cNvSpPr txBox="1">
            <a:spLocks noChangeArrowheads="1"/>
          </p:cNvSpPr>
          <p:nvPr/>
        </p:nvSpPr>
        <p:spPr bwMode="auto">
          <a:xfrm>
            <a:off x="1869495" y="365949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[1]</a:t>
            </a:r>
          </a:p>
        </p:txBody>
      </p:sp>
      <p:sp>
        <p:nvSpPr>
          <p:cNvPr id="97304" name="Text Box 24"/>
          <p:cNvSpPr txBox="1">
            <a:spLocks noChangeArrowheads="1"/>
          </p:cNvSpPr>
          <p:nvPr/>
        </p:nvSpPr>
        <p:spPr bwMode="auto">
          <a:xfrm>
            <a:off x="2835488" y="363409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[2]</a:t>
            </a:r>
          </a:p>
        </p:txBody>
      </p:sp>
      <p:sp>
        <p:nvSpPr>
          <p:cNvPr id="97305" name="Text Box 25"/>
          <p:cNvSpPr txBox="1">
            <a:spLocks noChangeArrowheads="1"/>
          </p:cNvSpPr>
          <p:nvPr/>
        </p:nvSpPr>
        <p:spPr bwMode="auto">
          <a:xfrm>
            <a:off x="3772113" y="363409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[3]</a:t>
            </a:r>
          </a:p>
        </p:txBody>
      </p:sp>
      <p:sp>
        <p:nvSpPr>
          <p:cNvPr id="97306" name="Rectangle 26"/>
          <p:cNvSpPr>
            <a:spLocks noChangeArrowheads="1"/>
          </p:cNvSpPr>
          <p:nvPr/>
        </p:nvSpPr>
        <p:spPr bwMode="auto">
          <a:xfrm>
            <a:off x="3729152" y="4081447"/>
            <a:ext cx="7489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7 11</a:t>
            </a:r>
          </a:p>
        </p:txBody>
      </p:sp>
      <p:sp>
        <p:nvSpPr>
          <p:cNvPr id="97307" name="Rectangle 27"/>
          <p:cNvSpPr>
            <a:spLocks noChangeArrowheads="1"/>
          </p:cNvSpPr>
          <p:nvPr/>
        </p:nvSpPr>
        <p:spPr bwMode="auto">
          <a:xfrm>
            <a:off x="1032448" y="4081447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</a:t>
            </a:r>
            <a:endParaRPr kumimoji="0" lang="ko-KR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308" name="Rectangle 28"/>
          <p:cNvSpPr>
            <a:spLocks noChangeArrowheads="1"/>
          </p:cNvSpPr>
          <p:nvPr/>
        </p:nvSpPr>
        <p:spPr bwMode="auto">
          <a:xfrm>
            <a:off x="1724362" y="4081447"/>
            <a:ext cx="10310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5 9 13</a:t>
            </a:r>
            <a:endParaRPr kumimoji="0" lang="ko-KR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309" name="Rectangle 29"/>
          <p:cNvSpPr>
            <a:spLocks noChangeArrowheads="1"/>
          </p:cNvSpPr>
          <p:nvPr/>
        </p:nvSpPr>
        <p:spPr bwMode="auto">
          <a:xfrm>
            <a:off x="2969198" y="4081447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ko-KR" sz="2000">
                <a:latin typeface="Consolas" pitchFamily="49" charset="0"/>
                <a:cs typeface="Consolas" pitchFamily="49" charset="0"/>
              </a:rPr>
              <a:t>6</a:t>
            </a:r>
            <a:endParaRPr kumimoji="0"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310" name="Line 30"/>
          <p:cNvSpPr>
            <a:spLocks noChangeShapeType="1"/>
          </p:cNvSpPr>
          <p:nvPr/>
        </p:nvSpPr>
        <p:spPr bwMode="auto">
          <a:xfrm>
            <a:off x="4627489" y="4017764"/>
            <a:ext cx="0" cy="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97311" name="Text Box 31"/>
          <p:cNvSpPr txBox="1">
            <a:spLocks noChangeArrowheads="1"/>
          </p:cNvSpPr>
          <p:nvPr/>
        </p:nvSpPr>
        <p:spPr bwMode="auto">
          <a:xfrm>
            <a:off x="4723340" y="3634090"/>
            <a:ext cx="5693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[4]</a:t>
            </a:r>
          </a:p>
        </p:txBody>
      </p:sp>
      <p:sp>
        <p:nvSpPr>
          <p:cNvPr id="97312" name="Rectangle 32"/>
          <p:cNvSpPr>
            <a:spLocks noChangeArrowheads="1"/>
          </p:cNvSpPr>
          <p:nvPr/>
        </p:nvSpPr>
        <p:spPr bwMode="auto">
          <a:xfrm>
            <a:off x="4932289" y="4070335"/>
            <a:ext cx="258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kumimoji="0" lang="ko-KR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314" name="Line 34"/>
          <p:cNvSpPr>
            <a:spLocks noChangeShapeType="1"/>
          </p:cNvSpPr>
          <p:nvPr/>
        </p:nvSpPr>
        <p:spPr bwMode="auto">
          <a:xfrm>
            <a:off x="2352601" y="4444667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97315" name="Rectangle 35"/>
          <p:cNvSpPr>
            <a:spLocks noChangeArrowheads="1"/>
          </p:cNvSpPr>
          <p:nvPr/>
        </p:nvSpPr>
        <p:spPr bwMode="auto">
          <a:xfrm>
            <a:off x="1949376" y="4847892"/>
            <a:ext cx="979488" cy="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7316" name="Rectangle 36"/>
          <p:cNvSpPr>
            <a:spLocks noChangeArrowheads="1"/>
          </p:cNvSpPr>
          <p:nvPr/>
        </p:nvSpPr>
        <p:spPr bwMode="auto">
          <a:xfrm>
            <a:off x="2119204" y="4892342"/>
            <a:ext cx="4667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17</a:t>
            </a:r>
            <a:endParaRPr kumimoji="0" lang="ko-KR" altLang="en-US" sz="20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317" name="Freeform 37"/>
          <p:cNvSpPr>
            <a:spLocks/>
          </p:cNvSpPr>
          <p:nvPr/>
        </p:nvSpPr>
        <p:spPr bwMode="auto">
          <a:xfrm>
            <a:off x="2987601" y="4865355"/>
            <a:ext cx="1190625" cy="215900"/>
          </a:xfrm>
          <a:custGeom>
            <a:avLst/>
            <a:gdLst/>
            <a:ahLst/>
            <a:cxnLst>
              <a:cxn ang="0">
                <a:pos x="30" y="136"/>
              </a:cxn>
              <a:cxn ang="0">
                <a:pos x="76" y="90"/>
              </a:cxn>
              <a:cxn ang="0">
                <a:pos x="484" y="0"/>
              </a:cxn>
              <a:cxn ang="0">
                <a:pos x="529" y="90"/>
              </a:cxn>
              <a:cxn ang="0">
                <a:pos x="938" y="45"/>
              </a:cxn>
            </a:cxnLst>
            <a:rect l="0" t="0" r="r" b="b"/>
            <a:pathLst>
              <a:path w="938" h="136">
                <a:moveTo>
                  <a:pt x="30" y="136"/>
                </a:moveTo>
                <a:cubicBezTo>
                  <a:pt x="15" y="124"/>
                  <a:pt x="0" y="113"/>
                  <a:pt x="76" y="90"/>
                </a:cubicBezTo>
                <a:cubicBezTo>
                  <a:pt x="152" y="67"/>
                  <a:pt x="409" y="0"/>
                  <a:pt x="484" y="0"/>
                </a:cubicBezTo>
                <a:cubicBezTo>
                  <a:pt x="559" y="0"/>
                  <a:pt x="453" y="82"/>
                  <a:pt x="529" y="90"/>
                </a:cubicBezTo>
                <a:cubicBezTo>
                  <a:pt x="605" y="98"/>
                  <a:pt x="862" y="52"/>
                  <a:pt x="938" y="4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97318" name="Text Box 38"/>
          <p:cNvSpPr txBox="1">
            <a:spLocks noChangeArrowheads="1"/>
          </p:cNvSpPr>
          <p:nvPr/>
        </p:nvSpPr>
        <p:spPr bwMode="auto">
          <a:xfrm>
            <a:off x="3995664" y="4649455"/>
            <a:ext cx="1377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Overflow page</a:t>
            </a:r>
          </a:p>
        </p:txBody>
      </p:sp>
      <p:sp>
        <p:nvSpPr>
          <p:cNvPr id="97327" name="Line 47"/>
          <p:cNvSpPr>
            <a:spLocks noChangeShapeType="1"/>
          </p:cNvSpPr>
          <p:nvPr/>
        </p:nvSpPr>
        <p:spPr bwMode="auto">
          <a:xfrm>
            <a:off x="5508551" y="4005064"/>
            <a:ext cx="0" cy="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97328" name="Line 48"/>
          <p:cNvSpPr>
            <a:spLocks noChangeShapeType="1"/>
          </p:cNvSpPr>
          <p:nvPr/>
        </p:nvSpPr>
        <p:spPr bwMode="auto">
          <a:xfrm>
            <a:off x="6445176" y="4005064"/>
            <a:ext cx="0" cy="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97329" name="Line 49"/>
          <p:cNvSpPr>
            <a:spLocks noChangeShapeType="1"/>
          </p:cNvSpPr>
          <p:nvPr/>
        </p:nvSpPr>
        <p:spPr bwMode="auto">
          <a:xfrm>
            <a:off x="7451651" y="4005064"/>
            <a:ext cx="0" cy="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97330" name="Text Box 50"/>
          <p:cNvSpPr txBox="1">
            <a:spLocks noChangeArrowheads="1"/>
          </p:cNvSpPr>
          <p:nvPr/>
        </p:nvSpPr>
        <p:spPr bwMode="auto">
          <a:xfrm>
            <a:off x="5587147" y="3634090"/>
            <a:ext cx="5024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[5]</a:t>
            </a:r>
          </a:p>
        </p:txBody>
      </p:sp>
      <p:sp>
        <p:nvSpPr>
          <p:cNvPr id="97331" name="Text Box 51"/>
          <p:cNvSpPr txBox="1">
            <a:spLocks noChangeArrowheads="1"/>
          </p:cNvSpPr>
          <p:nvPr/>
        </p:nvSpPr>
        <p:spPr bwMode="auto">
          <a:xfrm>
            <a:off x="6661076" y="3634090"/>
            <a:ext cx="4880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[6]</a:t>
            </a:r>
          </a:p>
        </p:txBody>
      </p:sp>
      <p:sp>
        <p:nvSpPr>
          <p:cNvPr id="97332" name="Text Box 52"/>
          <p:cNvSpPr txBox="1">
            <a:spLocks noChangeArrowheads="1"/>
          </p:cNvSpPr>
          <p:nvPr/>
        </p:nvSpPr>
        <p:spPr bwMode="auto">
          <a:xfrm>
            <a:off x="7669139" y="3634090"/>
            <a:ext cx="57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[7]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611114" y="753993"/>
            <a:ext cx="68405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Initially:    </a:t>
            </a:r>
            <a:r>
              <a:rPr kumimoji="0" lang="en-US" altLang="ko-KR" sz="2000" i="1" dirty="0">
                <a:latin typeface="Times New Roman" pitchFamily="18" charset="0"/>
              </a:rPr>
              <a:t>h</a:t>
            </a:r>
            <a:r>
              <a:rPr kumimoji="0" lang="en-US" altLang="ko-KR" sz="2000" dirty="0"/>
              <a:t>(</a:t>
            </a:r>
            <a:r>
              <a:rPr kumimoji="0" lang="en-US" altLang="ko-KR" sz="2000" i="1" dirty="0">
                <a:latin typeface="Times New Roman" pitchFamily="18" charset="0"/>
              </a:rPr>
              <a:t>x</a:t>
            </a:r>
            <a:r>
              <a:rPr kumimoji="0" lang="en-US" altLang="ko-KR" sz="2000" dirty="0"/>
              <a:t>) =  </a:t>
            </a:r>
            <a:r>
              <a:rPr kumimoji="0" lang="en-US" altLang="ko-KR" sz="2000" i="1" dirty="0">
                <a:latin typeface="Times New Roman" pitchFamily="18" charset="0"/>
              </a:rPr>
              <a:t>x</a:t>
            </a:r>
            <a:r>
              <a:rPr kumimoji="0" lang="en-US" altLang="ko-KR" sz="2000" dirty="0"/>
              <a:t> 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mod</a:t>
            </a:r>
            <a:r>
              <a:rPr kumimoji="0" lang="en-US" altLang="ko-KR" sz="2000" dirty="0"/>
              <a:t> </a:t>
            </a:r>
            <a:r>
              <a:rPr kumimoji="0" lang="en-US" altLang="ko-KR" sz="2000" i="1" dirty="0">
                <a:latin typeface="Times New Roman" pitchFamily="18" charset="0"/>
              </a:rPr>
              <a:t>N</a:t>
            </a:r>
            <a:r>
              <a:rPr kumimoji="0" lang="en-US" altLang="ko-KR" sz="2000" dirty="0"/>
              <a:t>  (</a:t>
            </a:r>
            <a:r>
              <a:rPr kumimoji="0" lang="en-US" altLang="ko-KR" sz="2000" i="1" dirty="0">
                <a:latin typeface="Times New Roman" pitchFamily="18" charset="0"/>
              </a:rPr>
              <a:t>N</a:t>
            </a:r>
            <a:r>
              <a:rPr kumimoji="0" lang="en-US" altLang="ko-KR" sz="2000" dirty="0"/>
              <a:t> =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4</a:t>
            </a:r>
            <a:r>
              <a:rPr kumimoji="0" lang="en-US" altLang="ko-KR" sz="2000" dirty="0"/>
              <a:t> 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here</a:t>
            </a:r>
            <a:r>
              <a:rPr kumimoji="0" lang="en-US" altLang="ko-KR" sz="2000" dirty="0"/>
              <a:t>)</a:t>
            </a:r>
          </a:p>
          <a:p>
            <a:pPr algn="l"/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Assume 3 records/bucket</a:t>
            </a:r>
          </a:p>
        </p:txBody>
      </p:sp>
      <p:grpSp>
        <p:nvGrpSpPr>
          <p:cNvPr id="97323" name="Group 43"/>
          <p:cNvGrpSpPr>
            <a:grpSpLocks/>
          </p:cNvGrpSpPr>
          <p:nvPr/>
        </p:nvGrpSpPr>
        <p:grpSpPr bwMode="auto">
          <a:xfrm>
            <a:off x="3924227" y="1114358"/>
            <a:ext cx="4321176" cy="900113"/>
            <a:chOff x="2517" y="981"/>
            <a:chExt cx="3039" cy="567"/>
          </a:xfrm>
        </p:grpSpPr>
        <p:sp>
          <p:nvSpPr>
            <p:cNvPr id="97286" name="Rectangle 6"/>
            <p:cNvSpPr>
              <a:spLocks noChangeArrowheads="1"/>
            </p:cNvSpPr>
            <p:nvPr/>
          </p:nvSpPr>
          <p:spPr bwMode="auto">
            <a:xfrm>
              <a:off x="2517" y="1208"/>
              <a:ext cx="3039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7287" name="Line 7"/>
            <p:cNvSpPr>
              <a:spLocks noChangeShapeType="1"/>
            </p:cNvSpPr>
            <p:nvPr/>
          </p:nvSpPr>
          <p:spPr bwMode="auto">
            <a:xfrm>
              <a:off x="3288" y="1208"/>
              <a:ext cx="0" cy="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97288" name="Line 8"/>
            <p:cNvSpPr>
              <a:spLocks noChangeShapeType="1"/>
            </p:cNvSpPr>
            <p:nvPr/>
          </p:nvSpPr>
          <p:spPr bwMode="auto">
            <a:xfrm>
              <a:off x="4059" y="1208"/>
              <a:ext cx="0" cy="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97289" name="Line 9"/>
            <p:cNvSpPr>
              <a:spLocks noChangeShapeType="1"/>
            </p:cNvSpPr>
            <p:nvPr/>
          </p:nvSpPr>
          <p:spPr bwMode="auto">
            <a:xfrm>
              <a:off x="4785" y="1208"/>
              <a:ext cx="0" cy="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97290" name="Text Box 10"/>
            <p:cNvSpPr txBox="1">
              <a:spLocks noChangeArrowheads="1"/>
            </p:cNvSpPr>
            <p:nvPr/>
          </p:nvSpPr>
          <p:spPr bwMode="auto">
            <a:xfrm>
              <a:off x="2682" y="997"/>
              <a:ext cx="3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[0]</a:t>
              </a:r>
            </a:p>
          </p:txBody>
        </p:sp>
        <p:sp>
          <p:nvSpPr>
            <p:cNvPr id="97291" name="Text Box 11"/>
            <p:cNvSpPr txBox="1">
              <a:spLocks noChangeArrowheads="1"/>
            </p:cNvSpPr>
            <p:nvPr/>
          </p:nvSpPr>
          <p:spPr bwMode="auto">
            <a:xfrm>
              <a:off x="3419" y="997"/>
              <a:ext cx="3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[1]</a:t>
              </a:r>
            </a:p>
          </p:txBody>
        </p:sp>
        <p:sp>
          <p:nvSpPr>
            <p:cNvPr id="97292" name="Text Box 12"/>
            <p:cNvSpPr txBox="1">
              <a:spLocks noChangeArrowheads="1"/>
            </p:cNvSpPr>
            <p:nvPr/>
          </p:nvSpPr>
          <p:spPr bwMode="auto">
            <a:xfrm>
              <a:off x="4179" y="981"/>
              <a:ext cx="3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[2]</a:t>
              </a:r>
            </a:p>
          </p:txBody>
        </p:sp>
        <p:sp>
          <p:nvSpPr>
            <p:cNvPr id="97293" name="Text Box 13"/>
            <p:cNvSpPr txBox="1">
              <a:spLocks noChangeArrowheads="1"/>
            </p:cNvSpPr>
            <p:nvPr/>
          </p:nvSpPr>
          <p:spPr bwMode="auto">
            <a:xfrm>
              <a:off x="4916" y="981"/>
              <a:ext cx="3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[3]</a:t>
              </a:r>
            </a:p>
          </p:txBody>
        </p:sp>
        <p:sp>
          <p:nvSpPr>
            <p:cNvPr id="97294" name="Rectangle 14"/>
            <p:cNvSpPr>
              <a:spLocks noChangeArrowheads="1"/>
            </p:cNvSpPr>
            <p:nvPr/>
          </p:nvSpPr>
          <p:spPr bwMode="auto">
            <a:xfrm>
              <a:off x="4840" y="1250"/>
              <a:ext cx="6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0" lang="en-US" altLang="ko-KR" sz="2000" dirty="0">
                  <a:latin typeface="Consolas" pitchFamily="49" charset="0"/>
                  <a:cs typeface="Consolas" pitchFamily="49" charset="0"/>
                </a:rPr>
                <a:t>7  11</a:t>
              </a:r>
            </a:p>
          </p:txBody>
        </p:sp>
        <p:sp>
          <p:nvSpPr>
            <p:cNvPr id="97295" name="Rectangle 15"/>
            <p:cNvSpPr>
              <a:spLocks noChangeArrowheads="1"/>
            </p:cNvSpPr>
            <p:nvPr/>
          </p:nvSpPr>
          <p:spPr bwMode="auto">
            <a:xfrm>
              <a:off x="2549" y="1250"/>
              <a:ext cx="6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ko-KR" sz="2000" dirty="0">
                  <a:latin typeface="Consolas" pitchFamily="49" charset="0"/>
                  <a:cs typeface="Consolas" pitchFamily="49" charset="0"/>
                </a:rPr>
                <a:t>4   8</a:t>
              </a:r>
              <a:endParaRPr kumimoji="0" lang="ko-KR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296" name="Rectangle 16"/>
            <p:cNvSpPr>
              <a:spLocks noChangeArrowheads="1"/>
            </p:cNvSpPr>
            <p:nvPr/>
          </p:nvSpPr>
          <p:spPr bwMode="auto">
            <a:xfrm>
              <a:off x="3324" y="1250"/>
              <a:ext cx="72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ko-KR" sz="2000" dirty="0">
                  <a:latin typeface="Consolas" pitchFamily="49" charset="0"/>
                  <a:cs typeface="Consolas" pitchFamily="49" charset="0"/>
                </a:rPr>
                <a:t>5 9 13</a:t>
              </a:r>
              <a:endParaRPr kumimoji="0" lang="ko-KR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297" name="Rectangle 17"/>
            <p:cNvSpPr>
              <a:spLocks noChangeArrowheads="1"/>
            </p:cNvSpPr>
            <p:nvPr/>
          </p:nvSpPr>
          <p:spPr bwMode="auto">
            <a:xfrm>
              <a:off x="4274" y="1250"/>
              <a:ext cx="22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ko-KR" sz="2000">
                  <a:latin typeface="Consolas" pitchFamily="49" charset="0"/>
                  <a:cs typeface="Consolas" pitchFamily="49" charset="0"/>
                </a:rPr>
                <a:t>6</a:t>
              </a:r>
              <a:endParaRPr kumimoji="0"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직사각형 1"/>
          <p:cNvSpPr/>
          <p:nvPr/>
        </p:nvSpPr>
        <p:spPr bwMode="auto">
          <a:xfrm>
            <a:off x="4103613" y="2338318"/>
            <a:ext cx="3514017" cy="36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uiExpand="1" build="p" autoUpdateAnimBg="0"/>
      <p:bldP spid="97313" grpId="0" build="p" autoUpdateAnimBg="0"/>
      <p:bldP spid="97298" grpId="0" animBg="1"/>
      <p:bldP spid="97299" grpId="0" animBg="1"/>
      <p:bldP spid="97300" grpId="0" animBg="1"/>
      <p:bldP spid="97301" grpId="0" animBg="1"/>
      <p:bldP spid="97302" grpId="0"/>
      <p:bldP spid="97303" grpId="0"/>
      <p:bldP spid="97304" grpId="0"/>
      <p:bldP spid="97305" grpId="0"/>
      <p:bldP spid="97306" grpId="0"/>
      <p:bldP spid="97307" grpId="0"/>
      <p:bldP spid="97308" grpId="0"/>
      <p:bldP spid="97309" grpId="0"/>
      <p:bldP spid="97310" grpId="0" animBg="1"/>
      <p:bldP spid="97311" grpId="0"/>
      <p:bldP spid="97312" grpId="0"/>
      <p:bldP spid="97314" grpId="0" animBg="1"/>
      <p:bldP spid="97315" grpId="0" animBg="1"/>
      <p:bldP spid="97316" grpId="0"/>
      <p:bldP spid="97317" grpId="0" animBg="1"/>
      <p:bldP spid="97318" grpId="0"/>
      <p:bldP spid="97327" grpId="0" animBg="1"/>
      <p:bldP spid="97328" grpId="0" animBg="1"/>
      <p:bldP spid="97329" grpId="0" animBg="1"/>
      <p:bldP spid="97330" grpId="0"/>
      <p:bldP spid="97331" grpId="0"/>
      <p:bldP spid="97332" grpId="0"/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Linear Hashing (2)</a:t>
            </a:r>
            <a:endParaRPr lang="ko-KR" altLang="en-US" dirty="0"/>
          </a:p>
        </p:txBody>
      </p:sp>
      <p:sp>
        <p:nvSpPr>
          <p:cNvPr id="59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F0D675-0A27-4446-9ECE-801272DBC611}" type="slidenum">
              <a:rPr lang="ko-KR" altLang="en-US"/>
              <a:pPr/>
              <a:t>47</a:t>
            </a:fld>
            <a:endParaRPr lang="en-US" altLang="ko-KR"/>
          </a:p>
        </p:txBody>
      </p:sp>
      <p:sp>
        <p:nvSpPr>
          <p:cNvPr id="98323" name="Rectangle 19"/>
          <p:cNvSpPr>
            <a:spLocks noChangeArrowheads="1"/>
          </p:cNvSpPr>
          <p:nvPr/>
        </p:nvSpPr>
        <p:spPr bwMode="auto">
          <a:xfrm>
            <a:off x="780530" y="777925"/>
            <a:ext cx="54521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ko-KR" sz="2000" i="1" dirty="0">
                <a:latin typeface="Consolas" pitchFamily="49" charset="0"/>
              </a:rPr>
              <a:t>h</a:t>
            </a:r>
            <a:r>
              <a:rPr kumimoji="0" lang="en-US" altLang="ko-KR" sz="2000" i="1" baseline="-25000" dirty="0">
                <a:latin typeface="Consolas" pitchFamily="49" charset="0"/>
              </a:rPr>
              <a:t>0</a:t>
            </a:r>
            <a:r>
              <a:rPr kumimoji="0" lang="en-US" altLang="ko-KR" sz="2000" dirty="0">
                <a:latin typeface="Consolas" pitchFamily="49" charset="0"/>
              </a:rPr>
              <a:t>(</a:t>
            </a:r>
            <a:r>
              <a:rPr kumimoji="0" lang="en-US" altLang="ko-KR" sz="2000" i="1" dirty="0">
                <a:latin typeface="Times New Roman" pitchFamily="18" charset="0"/>
              </a:rPr>
              <a:t>x</a:t>
            </a:r>
            <a:r>
              <a:rPr kumimoji="0" lang="en-US" altLang="ko-KR" sz="2000" dirty="0">
                <a:latin typeface="Consolas" pitchFamily="49" charset="0"/>
              </a:rPr>
              <a:t>) =  </a:t>
            </a:r>
            <a:r>
              <a:rPr kumimoji="0" lang="en-US" altLang="ko-KR" sz="2000" i="1" dirty="0">
                <a:latin typeface="Times New Roman" pitchFamily="18" charset="0"/>
              </a:rPr>
              <a:t>x</a:t>
            </a:r>
            <a:r>
              <a:rPr kumimoji="0" lang="en-US" altLang="ko-KR" sz="2000" dirty="0">
                <a:latin typeface="Consolas" pitchFamily="49" charset="0"/>
              </a:rPr>
              <a:t> mod </a:t>
            </a:r>
            <a:r>
              <a:rPr kumimoji="0" lang="en-US" altLang="ko-KR" sz="2000" i="1" dirty="0">
                <a:latin typeface="Times New Roman" pitchFamily="18" charset="0"/>
              </a:rPr>
              <a:t>N</a:t>
            </a:r>
            <a:r>
              <a:rPr kumimoji="0" lang="en-US" altLang="ko-KR" sz="2000" dirty="0">
                <a:latin typeface="Consolas" pitchFamily="49" charset="0"/>
              </a:rPr>
              <a:t>,    </a:t>
            </a:r>
            <a:r>
              <a:rPr kumimoji="0" lang="en-US" altLang="ko-KR" sz="2000" i="1" dirty="0">
                <a:latin typeface="Consolas" pitchFamily="49" charset="0"/>
              </a:rPr>
              <a:t>h</a:t>
            </a:r>
            <a:r>
              <a:rPr kumimoji="0" lang="en-US" altLang="ko-KR" sz="2000" i="1" baseline="-25000" dirty="0">
                <a:latin typeface="Consolas" pitchFamily="49" charset="0"/>
              </a:rPr>
              <a:t>1</a:t>
            </a:r>
            <a:r>
              <a:rPr kumimoji="0" lang="en-US" altLang="ko-KR" sz="2000" dirty="0">
                <a:latin typeface="Consolas" pitchFamily="49" charset="0"/>
              </a:rPr>
              <a:t>(</a:t>
            </a:r>
            <a:r>
              <a:rPr kumimoji="0" lang="en-US" altLang="ko-KR" sz="2000" i="1" dirty="0">
                <a:latin typeface="Times New Roman" pitchFamily="18" charset="0"/>
              </a:rPr>
              <a:t>x</a:t>
            </a:r>
            <a:r>
              <a:rPr kumimoji="0" lang="en-US" altLang="ko-KR" sz="2000" dirty="0">
                <a:latin typeface="Consolas" pitchFamily="49" charset="0"/>
              </a:rPr>
              <a:t>) = </a:t>
            </a:r>
            <a:r>
              <a:rPr kumimoji="0" lang="en-US" altLang="ko-KR" sz="2000" i="1" dirty="0">
                <a:latin typeface="Times New Roman" pitchFamily="18" charset="0"/>
              </a:rPr>
              <a:t>x</a:t>
            </a:r>
            <a:r>
              <a:rPr kumimoji="0" lang="en-US" altLang="ko-KR" sz="2000" dirty="0">
                <a:latin typeface="Consolas" pitchFamily="49" charset="0"/>
              </a:rPr>
              <a:t> mod 2</a:t>
            </a:r>
            <a:r>
              <a:rPr kumimoji="0" lang="en-US" altLang="ko-KR" sz="2000" dirty="0">
                <a:latin typeface="Consolas" pitchFamily="49" charset="0"/>
                <a:sym typeface="Symbol" pitchFamily="18" charset="2"/>
              </a:rPr>
              <a:t></a:t>
            </a:r>
            <a:r>
              <a:rPr kumimoji="0" lang="en-US" altLang="ko-KR" sz="2000" i="1" dirty="0">
                <a:latin typeface="Times New Roman" pitchFamily="18" charset="0"/>
              </a:rPr>
              <a:t>N</a:t>
            </a:r>
            <a:endParaRPr kumimoji="0" lang="ko-KR" altLang="en-US" sz="2000" i="1" dirty="0">
              <a:latin typeface="Times New Roman" pitchFamily="18" charset="0"/>
            </a:endParaRPr>
          </a:p>
        </p:txBody>
      </p:sp>
      <p:sp>
        <p:nvSpPr>
          <p:cNvPr id="98329" name="Rectangle 25"/>
          <p:cNvSpPr>
            <a:spLocks noChangeArrowheads="1"/>
          </p:cNvSpPr>
          <p:nvPr/>
        </p:nvSpPr>
        <p:spPr bwMode="auto">
          <a:xfrm>
            <a:off x="656705" y="2865363"/>
            <a:ext cx="742315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0" lang="en-US" altLang="ko-KR" sz="2000" dirty="0">
                <a:latin typeface="Consolas" pitchFamily="49" charset="0"/>
              </a:rPr>
              <a:t>Insert 15 and 3 </a:t>
            </a:r>
            <a:r>
              <a:rPr kumimoji="0" lang="en-US" altLang="ko-KR" sz="2000" dirty="0">
                <a:latin typeface="Consolas" pitchFamily="49" charset="0"/>
                <a:sym typeface="Wingdings" pitchFamily="2" charset="2"/>
              </a:rPr>
              <a:t> </a:t>
            </a:r>
            <a:r>
              <a:rPr kumimoji="0" lang="en-US" altLang="ko-KR" sz="2000" i="1" dirty="0">
                <a:latin typeface="Consolas" pitchFamily="49" charset="0"/>
              </a:rPr>
              <a:t>h</a:t>
            </a:r>
            <a:r>
              <a:rPr kumimoji="0" lang="en-US" altLang="ko-KR" sz="2000" i="1" baseline="-25000" dirty="0">
                <a:latin typeface="Consolas" pitchFamily="49" charset="0"/>
              </a:rPr>
              <a:t>0</a:t>
            </a:r>
            <a:r>
              <a:rPr kumimoji="0" lang="en-US" altLang="ko-KR" sz="2000" dirty="0">
                <a:latin typeface="Consolas" pitchFamily="49" charset="0"/>
              </a:rPr>
              <a:t>(15) = 3, </a:t>
            </a:r>
            <a:r>
              <a:rPr kumimoji="0" lang="en-US" altLang="ko-KR" sz="2000" i="1" dirty="0">
                <a:latin typeface="Consolas" pitchFamily="49" charset="0"/>
              </a:rPr>
              <a:t>h</a:t>
            </a:r>
            <a:r>
              <a:rPr kumimoji="0" lang="en-US" altLang="ko-KR" sz="2000" i="1" baseline="-25000" dirty="0">
                <a:latin typeface="Consolas" pitchFamily="49" charset="0"/>
              </a:rPr>
              <a:t>0</a:t>
            </a:r>
            <a:r>
              <a:rPr kumimoji="0" lang="en-US" altLang="ko-KR" sz="2000" dirty="0">
                <a:latin typeface="Consolas" pitchFamily="49" charset="0"/>
              </a:rPr>
              <a:t>(3) = 3 </a:t>
            </a:r>
          </a:p>
          <a:p>
            <a:pPr algn="l">
              <a:buFont typeface="Wingdings" pitchFamily="2" charset="2"/>
              <a:buChar char="à"/>
            </a:pPr>
            <a:r>
              <a:rPr kumimoji="0" lang="en-US" altLang="ko-KR" sz="2000" dirty="0">
                <a:latin typeface="Consolas" pitchFamily="49" charset="0"/>
                <a:sym typeface="Wingdings" pitchFamily="2" charset="2"/>
              </a:rPr>
              <a:t> Overflow of bucket 3 </a:t>
            </a:r>
          </a:p>
          <a:p>
            <a:pPr algn="l">
              <a:buFont typeface="Wingdings" pitchFamily="2" charset="2"/>
              <a:buChar char="à"/>
            </a:pPr>
            <a:r>
              <a:rPr kumimoji="0" lang="en-US" altLang="ko-KR" sz="2000" dirty="0">
                <a:latin typeface="Consolas" pitchFamily="49" charset="0"/>
                <a:sym typeface="Wingdings" pitchFamily="2" charset="2"/>
              </a:rPr>
              <a:t> Split bucket 1</a:t>
            </a:r>
          </a:p>
        </p:txBody>
      </p:sp>
      <p:sp>
        <p:nvSpPr>
          <p:cNvPr id="98330" name="Rectangle 26"/>
          <p:cNvSpPr>
            <a:spLocks noChangeArrowheads="1"/>
          </p:cNvSpPr>
          <p:nvPr/>
        </p:nvSpPr>
        <p:spPr bwMode="auto">
          <a:xfrm>
            <a:off x="899592" y="4221088"/>
            <a:ext cx="7462838" cy="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8331" name="Line 27"/>
          <p:cNvSpPr>
            <a:spLocks noChangeShapeType="1"/>
          </p:cNvSpPr>
          <p:nvPr/>
        </p:nvSpPr>
        <p:spPr bwMode="auto">
          <a:xfrm>
            <a:off x="1826692" y="4221088"/>
            <a:ext cx="0" cy="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8332" name="Line 28"/>
          <p:cNvSpPr>
            <a:spLocks noChangeShapeType="1"/>
          </p:cNvSpPr>
          <p:nvPr/>
        </p:nvSpPr>
        <p:spPr bwMode="auto">
          <a:xfrm>
            <a:off x="2752205" y="4221088"/>
            <a:ext cx="0" cy="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8333" name="Line 29"/>
          <p:cNvSpPr>
            <a:spLocks noChangeShapeType="1"/>
          </p:cNvSpPr>
          <p:nvPr/>
        </p:nvSpPr>
        <p:spPr bwMode="auto">
          <a:xfrm>
            <a:off x="3625330" y="4221088"/>
            <a:ext cx="0" cy="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1047594" y="3886125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Consolas" pitchFamily="49" charset="0"/>
              </a:rPr>
              <a:t>[0]</a:t>
            </a:r>
          </a:p>
        </p:txBody>
      </p:sp>
      <p:sp>
        <p:nvSpPr>
          <p:cNvPr id="98335" name="Text Box 31"/>
          <p:cNvSpPr txBox="1">
            <a:spLocks noChangeArrowheads="1"/>
          </p:cNvSpPr>
          <p:nvPr/>
        </p:nvSpPr>
        <p:spPr bwMode="auto">
          <a:xfrm>
            <a:off x="1950881" y="3886125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Consolas" pitchFamily="49" charset="0"/>
              </a:rPr>
              <a:t>[1]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2844644" y="3860725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Consolas" pitchFamily="49" charset="0"/>
              </a:rPr>
              <a:t>[2]</a:t>
            </a:r>
          </a:p>
        </p:txBody>
      </p:sp>
      <p:sp>
        <p:nvSpPr>
          <p:cNvPr id="98337" name="Text Box 33"/>
          <p:cNvSpPr txBox="1">
            <a:spLocks noChangeArrowheads="1"/>
          </p:cNvSpPr>
          <p:nvPr/>
        </p:nvSpPr>
        <p:spPr bwMode="auto">
          <a:xfrm>
            <a:off x="3732056" y="3860725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Consolas" pitchFamily="49" charset="0"/>
              </a:rPr>
              <a:t>[3]</a:t>
            </a:r>
          </a:p>
        </p:txBody>
      </p:sp>
      <p:sp>
        <p:nvSpPr>
          <p:cNvPr id="98338" name="Rectangle 34"/>
          <p:cNvSpPr>
            <a:spLocks noChangeArrowheads="1"/>
          </p:cNvSpPr>
          <p:nvPr/>
        </p:nvSpPr>
        <p:spPr bwMode="auto">
          <a:xfrm>
            <a:off x="3533255" y="4376663"/>
            <a:ext cx="11721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2000" dirty="0">
                <a:latin typeface="Consolas" pitchFamily="49" charset="0"/>
              </a:rPr>
              <a:t>7 11 15</a:t>
            </a:r>
          </a:p>
        </p:txBody>
      </p:sp>
      <p:sp>
        <p:nvSpPr>
          <p:cNvPr id="98339" name="Rectangle 35"/>
          <p:cNvSpPr>
            <a:spLocks noChangeArrowheads="1"/>
          </p:cNvSpPr>
          <p:nvPr/>
        </p:nvSpPr>
        <p:spPr bwMode="auto">
          <a:xfrm>
            <a:off x="1145655" y="437666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ko-KR" sz="2000">
                <a:latin typeface="Consolas" pitchFamily="49" charset="0"/>
              </a:rPr>
              <a:t>8</a:t>
            </a:r>
            <a:endParaRPr kumimoji="0" lang="ko-KR" altLang="en-US" sz="2000">
              <a:latin typeface="Consolas" pitchFamily="49" charset="0"/>
            </a:endParaRPr>
          </a:p>
        </p:txBody>
      </p:sp>
      <p:sp>
        <p:nvSpPr>
          <p:cNvPr id="98340" name="Rectangle 36"/>
          <p:cNvSpPr>
            <a:spLocks noChangeArrowheads="1"/>
          </p:cNvSpPr>
          <p:nvPr/>
        </p:nvSpPr>
        <p:spPr bwMode="auto">
          <a:xfrm>
            <a:off x="1887017" y="4376663"/>
            <a:ext cx="7489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</a:rPr>
              <a:t>9 17</a:t>
            </a:r>
            <a:endParaRPr kumimoji="0" lang="ko-KR" altLang="en-US" sz="2000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8341" name="Rectangle 37"/>
          <p:cNvSpPr>
            <a:spLocks noChangeArrowheads="1"/>
          </p:cNvSpPr>
          <p:nvPr/>
        </p:nvSpPr>
        <p:spPr bwMode="auto">
          <a:xfrm>
            <a:off x="2979217" y="437666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ko-KR" sz="2000">
                <a:latin typeface="Consolas" pitchFamily="49" charset="0"/>
              </a:rPr>
              <a:t>6</a:t>
            </a:r>
            <a:endParaRPr kumimoji="0" lang="ko-KR" altLang="en-US" sz="2000">
              <a:latin typeface="Consolas" pitchFamily="49" charset="0"/>
            </a:endParaRPr>
          </a:p>
        </p:txBody>
      </p:sp>
      <p:sp>
        <p:nvSpPr>
          <p:cNvPr id="98342" name="Line 38"/>
          <p:cNvSpPr>
            <a:spLocks noChangeShapeType="1"/>
          </p:cNvSpPr>
          <p:nvPr/>
        </p:nvSpPr>
        <p:spPr bwMode="auto">
          <a:xfrm>
            <a:off x="4661516" y="4233788"/>
            <a:ext cx="0" cy="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8343" name="Text Box 39"/>
          <p:cNvSpPr txBox="1">
            <a:spLocks noChangeArrowheads="1"/>
          </p:cNvSpPr>
          <p:nvPr/>
        </p:nvSpPr>
        <p:spPr bwMode="auto">
          <a:xfrm>
            <a:off x="4713131" y="3873425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Consolas" pitchFamily="49" charset="0"/>
              </a:rPr>
              <a:t>[4]</a:t>
            </a:r>
          </a:p>
        </p:txBody>
      </p:sp>
      <p:sp>
        <p:nvSpPr>
          <p:cNvPr id="98344" name="Rectangle 40"/>
          <p:cNvSpPr>
            <a:spLocks noChangeArrowheads="1"/>
          </p:cNvSpPr>
          <p:nvPr/>
        </p:nvSpPr>
        <p:spPr bwMode="auto">
          <a:xfrm>
            <a:off x="4933430" y="4376663"/>
            <a:ext cx="244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en-US" altLang="ko-KR" sz="2000">
                <a:latin typeface="Consolas" pitchFamily="49" charset="0"/>
              </a:rPr>
              <a:t>4</a:t>
            </a:r>
            <a:endParaRPr kumimoji="0" lang="ko-KR" altLang="en-US" sz="2000">
              <a:latin typeface="Consolas" pitchFamily="49" charset="0"/>
            </a:endParaRPr>
          </a:p>
        </p:txBody>
      </p:sp>
      <p:sp>
        <p:nvSpPr>
          <p:cNvPr id="98348" name="Line 44"/>
          <p:cNvSpPr>
            <a:spLocks noChangeShapeType="1"/>
          </p:cNvSpPr>
          <p:nvPr/>
        </p:nvSpPr>
        <p:spPr bwMode="auto">
          <a:xfrm>
            <a:off x="5454130" y="4232200"/>
            <a:ext cx="0" cy="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8349" name="Text Box 45"/>
          <p:cNvSpPr txBox="1">
            <a:spLocks noChangeArrowheads="1"/>
          </p:cNvSpPr>
          <p:nvPr/>
        </p:nvSpPr>
        <p:spPr bwMode="auto">
          <a:xfrm>
            <a:off x="5670394" y="3873425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Consolas" pitchFamily="49" charset="0"/>
              </a:rPr>
              <a:t>[5]</a:t>
            </a:r>
          </a:p>
        </p:txBody>
      </p:sp>
      <p:sp>
        <p:nvSpPr>
          <p:cNvPr id="98350" name="Rectangle 46"/>
          <p:cNvSpPr>
            <a:spLocks noChangeArrowheads="1"/>
          </p:cNvSpPr>
          <p:nvPr/>
        </p:nvSpPr>
        <p:spPr bwMode="auto">
          <a:xfrm>
            <a:off x="5898630" y="435285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ko-KR" sz="2000">
                <a:solidFill>
                  <a:srgbClr val="FF0000"/>
                </a:solidFill>
                <a:latin typeface="Consolas" pitchFamily="49" charset="0"/>
              </a:rPr>
              <a:t>5</a:t>
            </a:r>
            <a:endParaRPr kumimoji="0" lang="ko-KR" altLang="en-US" sz="200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5554142" y="4352850"/>
            <a:ext cx="4667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ko-KR" sz="2000">
                <a:solidFill>
                  <a:srgbClr val="FF0000"/>
                </a:solidFill>
                <a:latin typeface="Consolas" pitchFamily="49" charset="0"/>
              </a:rPr>
              <a:t>13</a:t>
            </a:r>
            <a:endParaRPr kumimoji="0" lang="ko-KR" altLang="en-US" sz="2000">
              <a:solidFill>
                <a:srgbClr val="FF0000"/>
              </a:solidFill>
              <a:latin typeface="Consolas" pitchFamily="49" charset="0"/>
            </a:endParaRPr>
          </a:p>
        </p:txBody>
      </p:sp>
      <p:grpSp>
        <p:nvGrpSpPr>
          <p:cNvPr id="98355" name="Group 51"/>
          <p:cNvGrpSpPr>
            <a:grpSpLocks/>
          </p:cNvGrpSpPr>
          <p:nvPr/>
        </p:nvGrpSpPr>
        <p:grpSpPr bwMode="auto">
          <a:xfrm>
            <a:off x="3793287" y="4642706"/>
            <a:ext cx="927100" cy="835025"/>
            <a:chOff x="3107" y="3384"/>
            <a:chExt cx="771" cy="526"/>
          </a:xfrm>
        </p:grpSpPr>
        <p:sp>
          <p:nvSpPr>
            <p:cNvPr id="98345" name="Line 41"/>
            <p:cNvSpPr>
              <a:spLocks noChangeShapeType="1"/>
            </p:cNvSpPr>
            <p:nvPr/>
          </p:nvSpPr>
          <p:spPr bwMode="auto">
            <a:xfrm>
              <a:off x="3470" y="338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3107" y="3677"/>
              <a:ext cx="771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3343" y="3657"/>
              <a:ext cx="27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ko-KR" sz="2000" dirty="0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kumimoji="0" lang="ko-KR" altLang="en-US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8356" name="Rectangle 52"/>
          <p:cNvSpPr>
            <a:spLocks noChangeArrowheads="1"/>
          </p:cNvSpPr>
          <p:nvPr/>
        </p:nvSpPr>
        <p:spPr bwMode="auto">
          <a:xfrm>
            <a:off x="728142" y="1497062"/>
            <a:ext cx="7704138" cy="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8357" name="Line 53"/>
          <p:cNvSpPr>
            <a:spLocks noChangeShapeType="1"/>
          </p:cNvSpPr>
          <p:nvPr/>
        </p:nvSpPr>
        <p:spPr bwMode="auto">
          <a:xfrm>
            <a:off x="1707630" y="1497062"/>
            <a:ext cx="0" cy="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98358" name="Line 54"/>
          <p:cNvSpPr>
            <a:spLocks noChangeShapeType="1"/>
          </p:cNvSpPr>
          <p:nvPr/>
        </p:nvSpPr>
        <p:spPr bwMode="auto">
          <a:xfrm>
            <a:off x="2685530" y="1497062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98359" name="Line 55"/>
          <p:cNvSpPr>
            <a:spLocks noChangeShapeType="1"/>
          </p:cNvSpPr>
          <p:nvPr/>
        </p:nvSpPr>
        <p:spPr bwMode="auto">
          <a:xfrm>
            <a:off x="3607867" y="1497062"/>
            <a:ext cx="0" cy="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98360" name="Text Box 56"/>
          <p:cNvSpPr txBox="1">
            <a:spLocks noChangeArrowheads="1"/>
          </p:cNvSpPr>
          <p:nvPr/>
        </p:nvSpPr>
        <p:spPr bwMode="auto">
          <a:xfrm>
            <a:off x="901544" y="116210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Consolas" pitchFamily="49" charset="0"/>
              </a:rPr>
              <a:t>[0]</a:t>
            </a:r>
          </a:p>
        </p:txBody>
      </p:sp>
      <p:sp>
        <p:nvSpPr>
          <p:cNvPr id="98361" name="Text Box 57"/>
          <p:cNvSpPr txBox="1">
            <a:spLocks noChangeArrowheads="1"/>
          </p:cNvSpPr>
          <p:nvPr/>
        </p:nvSpPr>
        <p:spPr bwMode="auto">
          <a:xfrm>
            <a:off x="1854044" y="116210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Consolas" pitchFamily="49" charset="0"/>
              </a:rPr>
              <a:t>[1]</a:t>
            </a:r>
          </a:p>
        </p:txBody>
      </p:sp>
      <p:sp>
        <p:nvSpPr>
          <p:cNvPr id="98362" name="Text Box 58"/>
          <p:cNvSpPr txBox="1">
            <a:spLocks noChangeArrowheads="1"/>
          </p:cNvSpPr>
          <p:nvPr/>
        </p:nvSpPr>
        <p:spPr bwMode="auto">
          <a:xfrm>
            <a:off x="2801781" y="113670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Consolas" pitchFamily="49" charset="0"/>
              </a:rPr>
              <a:t>[2]</a:t>
            </a:r>
          </a:p>
        </p:txBody>
      </p:sp>
      <p:sp>
        <p:nvSpPr>
          <p:cNvPr id="98363" name="Text Box 59"/>
          <p:cNvSpPr txBox="1">
            <a:spLocks noChangeArrowheads="1"/>
          </p:cNvSpPr>
          <p:nvPr/>
        </p:nvSpPr>
        <p:spPr bwMode="auto">
          <a:xfrm>
            <a:off x="3738406" y="113670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Consolas" pitchFamily="49" charset="0"/>
              </a:rPr>
              <a:t>[3]</a:t>
            </a:r>
          </a:p>
        </p:txBody>
      </p:sp>
      <p:sp>
        <p:nvSpPr>
          <p:cNvPr id="98364" name="Rectangle 60"/>
          <p:cNvSpPr>
            <a:spLocks noChangeArrowheads="1"/>
          </p:cNvSpPr>
          <p:nvPr/>
        </p:nvSpPr>
        <p:spPr bwMode="auto">
          <a:xfrm>
            <a:off x="3677717" y="1652637"/>
            <a:ext cx="7489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2000" dirty="0">
                <a:latin typeface="Consolas" pitchFamily="49" charset="0"/>
              </a:rPr>
              <a:t>7 11</a:t>
            </a:r>
          </a:p>
        </p:txBody>
      </p:sp>
      <p:sp>
        <p:nvSpPr>
          <p:cNvPr id="98365" name="Rectangle 61"/>
          <p:cNvSpPr>
            <a:spLocks noChangeArrowheads="1"/>
          </p:cNvSpPr>
          <p:nvPr/>
        </p:nvSpPr>
        <p:spPr bwMode="auto">
          <a:xfrm>
            <a:off x="998017" y="1652637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ko-KR" sz="2000">
                <a:latin typeface="Consolas" pitchFamily="49" charset="0"/>
              </a:rPr>
              <a:t>8</a:t>
            </a:r>
            <a:endParaRPr kumimoji="0" lang="ko-KR" altLang="en-US" sz="2000">
              <a:latin typeface="Consolas" pitchFamily="49" charset="0"/>
            </a:endParaRPr>
          </a:p>
        </p:txBody>
      </p:sp>
      <p:sp>
        <p:nvSpPr>
          <p:cNvPr id="98366" name="Rectangle 62"/>
          <p:cNvSpPr>
            <a:spLocks noChangeArrowheads="1"/>
          </p:cNvSpPr>
          <p:nvPr/>
        </p:nvSpPr>
        <p:spPr bwMode="auto">
          <a:xfrm>
            <a:off x="1639367" y="1652637"/>
            <a:ext cx="10310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ko-KR" sz="2000" dirty="0">
                <a:latin typeface="Consolas" pitchFamily="49" charset="0"/>
              </a:rPr>
              <a:t>5 9 13</a:t>
            </a:r>
            <a:endParaRPr kumimoji="0" lang="ko-KR" altLang="en-US" sz="2000" dirty="0">
              <a:latin typeface="Consolas" pitchFamily="49" charset="0"/>
            </a:endParaRPr>
          </a:p>
        </p:txBody>
      </p:sp>
      <p:sp>
        <p:nvSpPr>
          <p:cNvPr id="98367" name="Rectangle 63"/>
          <p:cNvSpPr>
            <a:spLocks noChangeArrowheads="1"/>
          </p:cNvSpPr>
          <p:nvPr/>
        </p:nvSpPr>
        <p:spPr bwMode="auto">
          <a:xfrm>
            <a:off x="2934767" y="1652637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ko-KR" sz="2000">
                <a:latin typeface="Consolas" pitchFamily="49" charset="0"/>
              </a:rPr>
              <a:t>6</a:t>
            </a:r>
            <a:endParaRPr kumimoji="0" lang="ko-KR" altLang="en-US" sz="2000">
              <a:latin typeface="Consolas" pitchFamily="49" charset="0"/>
            </a:endParaRPr>
          </a:p>
        </p:txBody>
      </p:sp>
      <p:sp>
        <p:nvSpPr>
          <p:cNvPr id="98368" name="Line 64"/>
          <p:cNvSpPr>
            <a:spLocks noChangeShapeType="1"/>
          </p:cNvSpPr>
          <p:nvPr/>
        </p:nvSpPr>
        <p:spPr bwMode="auto">
          <a:xfrm>
            <a:off x="4600055" y="1509762"/>
            <a:ext cx="0" cy="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98369" name="Text Box 65"/>
          <p:cNvSpPr txBox="1">
            <a:spLocks noChangeArrowheads="1"/>
          </p:cNvSpPr>
          <p:nvPr/>
        </p:nvSpPr>
        <p:spPr bwMode="auto">
          <a:xfrm>
            <a:off x="4661516" y="1136700"/>
            <a:ext cx="6037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Consolas" pitchFamily="49" charset="0"/>
              </a:rPr>
              <a:t>[4]</a:t>
            </a:r>
          </a:p>
        </p:txBody>
      </p:sp>
      <p:sp>
        <p:nvSpPr>
          <p:cNvPr id="98370" name="Rectangle 66"/>
          <p:cNvSpPr>
            <a:spLocks noChangeArrowheads="1"/>
          </p:cNvSpPr>
          <p:nvPr/>
        </p:nvSpPr>
        <p:spPr bwMode="auto">
          <a:xfrm>
            <a:off x="4904855" y="1641525"/>
            <a:ext cx="258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en-US" altLang="ko-KR" sz="2000">
                <a:latin typeface="Consolas" pitchFamily="49" charset="0"/>
              </a:rPr>
              <a:t>4</a:t>
            </a:r>
            <a:endParaRPr kumimoji="0" lang="ko-KR" altLang="en-US" sz="2000">
              <a:latin typeface="Consolas" pitchFamily="49" charset="0"/>
            </a:endParaRPr>
          </a:p>
        </p:txBody>
      </p:sp>
      <p:sp>
        <p:nvSpPr>
          <p:cNvPr id="98371" name="Line 67"/>
          <p:cNvSpPr>
            <a:spLocks noChangeShapeType="1"/>
          </p:cNvSpPr>
          <p:nvPr/>
        </p:nvSpPr>
        <p:spPr bwMode="auto">
          <a:xfrm>
            <a:off x="2222297" y="1924417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98372" name="Rectangle 68"/>
          <p:cNvSpPr>
            <a:spLocks noChangeArrowheads="1"/>
          </p:cNvSpPr>
          <p:nvPr/>
        </p:nvSpPr>
        <p:spPr bwMode="auto">
          <a:xfrm>
            <a:off x="1819072" y="2327642"/>
            <a:ext cx="979488" cy="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8373" name="Rectangle 69"/>
          <p:cNvSpPr>
            <a:spLocks noChangeArrowheads="1"/>
          </p:cNvSpPr>
          <p:nvPr/>
        </p:nvSpPr>
        <p:spPr bwMode="auto">
          <a:xfrm>
            <a:off x="1995285" y="2372092"/>
            <a:ext cx="4667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ko-KR" sz="2000" dirty="0">
                <a:latin typeface="Consolas" pitchFamily="49" charset="0"/>
              </a:rPr>
              <a:t>17</a:t>
            </a:r>
            <a:endParaRPr kumimoji="0" lang="ko-KR" altLang="en-US" sz="2000" dirty="0">
              <a:latin typeface="Consolas" pitchFamily="49" charset="0"/>
            </a:endParaRPr>
          </a:p>
        </p:txBody>
      </p:sp>
      <p:sp>
        <p:nvSpPr>
          <p:cNvPr id="98374" name="Freeform 70"/>
          <p:cNvSpPr>
            <a:spLocks/>
          </p:cNvSpPr>
          <p:nvPr/>
        </p:nvSpPr>
        <p:spPr bwMode="auto">
          <a:xfrm>
            <a:off x="2857297" y="2345105"/>
            <a:ext cx="1190625" cy="215900"/>
          </a:xfrm>
          <a:custGeom>
            <a:avLst/>
            <a:gdLst/>
            <a:ahLst/>
            <a:cxnLst>
              <a:cxn ang="0">
                <a:pos x="30" y="136"/>
              </a:cxn>
              <a:cxn ang="0">
                <a:pos x="76" y="90"/>
              </a:cxn>
              <a:cxn ang="0">
                <a:pos x="484" y="0"/>
              </a:cxn>
              <a:cxn ang="0">
                <a:pos x="529" y="90"/>
              </a:cxn>
              <a:cxn ang="0">
                <a:pos x="938" y="45"/>
              </a:cxn>
            </a:cxnLst>
            <a:rect l="0" t="0" r="r" b="b"/>
            <a:pathLst>
              <a:path w="938" h="136">
                <a:moveTo>
                  <a:pt x="30" y="136"/>
                </a:moveTo>
                <a:cubicBezTo>
                  <a:pt x="15" y="124"/>
                  <a:pt x="0" y="113"/>
                  <a:pt x="76" y="90"/>
                </a:cubicBezTo>
                <a:cubicBezTo>
                  <a:pt x="152" y="67"/>
                  <a:pt x="409" y="0"/>
                  <a:pt x="484" y="0"/>
                </a:cubicBezTo>
                <a:cubicBezTo>
                  <a:pt x="559" y="0"/>
                  <a:pt x="453" y="82"/>
                  <a:pt x="529" y="90"/>
                </a:cubicBezTo>
                <a:cubicBezTo>
                  <a:pt x="605" y="98"/>
                  <a:pt x="862" y="52"/>
                  <a:pt x="938" y="4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98375" name="Text Box 71"/>
          <p:cNvSpPr txBox="1">
            <a:spLocks noChangeArrowheads="1"/>
          </p:cNvSpPr>
          <p:nvPr/>
        </p:nvSpPr>
        <p:spPr bwMode="auto">
          <a:xfrm>
            <a:off x="3865360" y="2129205"/>
            <a:ext cx="1377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Overflow bucket</a:t>
            </a:r>
          </a:p>
        </p:txBody>
      </p:sp>
      <p:sp>
        <p:nvSpPr>
          <p:cNvPr id="98376" name="Line 72"/>
          <p:cNvSpPr>
            <a:spLocks noChangeShapeType="1"/>
          </p:cNvSpPr>
          <p:nvPr/>
        </p:nvSpPr>
        <p:spPr bwMode="auto">
          <a:xfrm>
            <a:off x="5481117" y="1497062"/>
            <a:ext cx="0" cy="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98377" name="Line 73"/>
          <p:cNvSpPr>
            <a:spLocks noChangeShapeType="1"/>
          </p:cNvSpPr>
          <p:nvPr/>
        </p:nvSpPr>
        <p:spPr bwMode="auto">
          <a:xfrm>
            <a:off x="6417742" y="1497062"/>
            <a:ext cx="0" cy="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98378" name="Line 74"/>
          <p:cNvSpPr>
            <a:spLocks noChangeShapeType="1"/>
          </p:cNvSpPr>
          <p:nvPr/>
        </p:nvSpPr>
        <p:spPr bwMode="auto">
          <a:xfrm>
            <a:off x="7424217" y="1497062"/>
            <a:ext cx="0" cy="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98379" name="Text Box 75"/>
          <p:cNvSpPr txBox="1">
            <a:spLocks noChangeArrowheads="1"/>
          </p:cNvSpPr>
          <p:nvPr/>
        </p:nvSpPr>
        <p:spPr bwMode="auto">
          <a:xfrm>
            <a:off x="5554143" y="1136700"/>
            <a:ext cx="50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Consolas" pitchFamily="49" charset="0"/>
              </a:rPr>
              <a:t>[5]</a:t>
            </a:r>
          </a:p>
        </p:txBody>
      </p:sp>
      <p:sp>
        <p:nvSpPr>
          <p:cNvPr id="98380" name="Text Box 76"/>
          <p:cNvSpPr txBox="1">
            <a:spLocks noChangeArrowheads="1"/>
          </p:cNvSpPr>
          <p:nvPr/>
        </p:nvSpPr>
        <p:spPr bwMode="auto">
          <a:xfrm>
            <a:off x="6633642" y="1136700"/>
            <a:ext cx="438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Consolas" pitchFamily="49" charset="0"/>
              </a:rPr>
              <a:t>[6]</a:t>
            </a:r>
          </a:p>
        </p:txBody>
      </p:sp>
      <p:sp>
        <p:nvSpPr>
          <p:cNvPr id="98381" name="Text Box 77"/>
          <p:cNvSpPr txBox="1">
            <a:spLocks noChangeArrowheads="1"/>
          </p:cNvSpPr>
          <p:nvPr/>
        </p:nvSpPr>
        <p:spPr bwMode="auto">
          <a:xfrm>
            <a:off x="7641705" y="1136700"/>
            <a:ext cx="438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Consolas" pitchFamily="49" charset="0"/>
              </a:rPr>
              <a:t>[7]</a:t>
            </a:r>
          </a:p>
        </p:txBody>
      </p:sp>
      <p:sp>
        <p:nvSpPr>
          <p:cNvPr id="98382" name="Line 78"/>
          <p:cNvSpPr>
            <a:spLocks noChangeShapeType="1"/>
          </p:cNvSpPr>
          <p:nvPr/>
        </p:nvSpPr>
        <p:spPr bwMode="auto">
          <a:xfrm>
            <a:off x="6346305" y="4219500"/>
            <a:ext cx="0" cy="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8383" name="Line 79"/>
          <p:cNvSpPr>
            <a:spLocks noChangeShapeType="1"/>
          </p:cNvSpPr>
          <p:nvPr/>
        </p:nvSpPr>
        <p:spPr bwMode="auto">
          <a:xfrm>
            <a:off x="7354367" y="4219500"/>
            <a:ext cx="0" cy="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98384" name="Text Box 80"/>
          <p:cNvSpPr txBox="1">
            <a:spLocks noChangeArrowheads="1"/>
          </p:cNvSpPr>
          <p:nvPr/>
        </p:nvSpPr>
        <p:spPr bwMode="auto">
          <a:xfrm>
            <a:off x="6417743" y="3881363"/>
            <a:ext cx="6540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Consolas" pitchFamily="49" charset="0"/>
              </a:rPr>
              <a:t>[6]</a:t>
            </a:r>
          </a:p>
        </p:txBody>
      </p:sp>
      <p:sp>
        <p:nvSpPr>
          <p:cNvPr id="98385" name="Text Box 81"/>
          <p:cNvSpPr txBox="1">
            <a:spLocks noChangeArrowheads="1"/>
          </p:cNvSpPr>
          <p:nvPr/>
        </p:nvSpPr>
        <p:spPr bwMode="auto">
          <a:xfrm>
            <a:off x="7641706" y="3881363"/>
            <a:ext cx="438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Consolas" pitchFamily="49" charset="0"/>
              </a:rPr>
              <a:t>[7]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9" grpId="0" build="p" autoUpdateAnimBg="0"/>
      <p:bldP spid="98330" grpId="0" animBg="1"/>
      <p:bldP spid="98331" grpId="0" animBg="1"/>
      <p:bldP spid="98332" grpId="0" animBg="1"/>
      <p:bldP spid="98333" grpId="0" animBg="1"/>
      <p:bldP spid="98334" grpId="0"/>
      <p:bldP spid="98335" grpId="0"/>
      <p:bldP spid="98336" grpId="0"/>
      <p:bldP spid="98337" grpId="0"/>
      <p:bldP spid="98338" grpId="0"/>
      <p:bldP spid="98339" grpId="0"/>
      <p:bldP spid="98340" grpId="0"/>
      <p:bldP spid="98341" grpId="0"/>
      <p:bldP spid="98342" grpId="0" animBg="1"/>
      <p:bldP spid="98343" grpId="0"/>
      <p:bldP spid="98344" grpId="0"/>
      <p:bldP spid="98348" grpId="0" animBg="1"/>
      <p:bldP spid="98348" grpId="1" animBg="1"/>
      <p:bldP spid="98349" grpId="0"/>
      <p:bldP spid="98350" grpId="0"/>
      <p:bldP spid="98351" grpId="0"/>
      <p:bldP spid="98382" grpId="0" animBg="1"/>
      <p:bldP spid="98383" grpId="0" animBg="1"/>
      <p:bldP spid="98384" grpId="0"/>
      <p:bldP spid="983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2DB047A-3C7E-4496-9927-215E3D0A3CD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195" name="Picture 5" descr="fig05_0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021557"/>
            <a:ext cx="2620962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6937386" y="4941168"/>
            <a:ext cx="14510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Consolas" pitchFamily="49" charset="0"/>
                <a:cs typeface="Consolas" pitchFamily="49" charset="0"/>
              </a:rPr>
              <a:t>Hash Table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21" name="Text Box 6"/>
          <p:cNvSpPr txBox="1">
            <a:spLocks noChangeArrowheads="1"/>
          </p:cNvSpPr>
          <p:nvPr/>
        </p:nvSpPr>
        <p:spPr bwMode="auto">
          <a:xfrm>
            <a:off x="673930" y="3155157"/>
            <a:ext cx="94448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Consolas" pitchFamily="49" charset="0"/>
                <a:cs typeface="Consolas" pitchFamily="49" charset="0"/>
              </a:rPr>
              <a:t>“john”</a:t>
            </a:r>
          </a:p>
        </p:txBody>
      </p:sp>
      <p:sp>
        <p:nvSpPr>
          <p:cNvPr id="8222" name="Text Box 7"/>
          <p:cNvSpPr txBox="1">
            <a:spLocks noChangeArrowheads="1"/>
          </p:cNvSpPr>
          <p:nvPr/>
        </p:nvSpPr>
        <p:spPr bwMode="auto">
          <a:xfrm>
            <a:off x="833437" y="3688557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u="sng">
                <a:latin typeface="Consolas" pitchFamily="49" charset="0"/>
                <a:cs typeface="Consolas" pitchFamily="49" charset="0"/>
              </a:rPr>
              <a:t>key</a:t>
            </a:r>
          </a:p>
        </p:txBody>
      </p:sp>
      <p:grpSp>
        <p:nvGrpSpPr>
          <p:cNvPr id="8216" name="Group 15"/>
          <p:cNvGrpSpPr>
            <a:grpSpLocks/>
          </p:cNvGrpSpPr>
          <p:nvPr/>
        </p:nvGrpSpPr>
        <p:grpSpPr bwMode="auto">
          <a:xfrm>
            <a:off x="3516312" y="2432844"/>
            <a:ext cx="2057400" cy="914400"/>
            <a:chOff x="2304" y="2160"/>
            <a:chExt cx="1296" cy="576"/>
          </a:xfrm>
        </p:grpSpPr>
        <p:sp>
          <p:nvSpPr>
            <p:cNvPr id="8218" name="Line 12"/>
            <p:cNvSpPr>
              <a:spLocks noChangeShapeType="1"/>
            </p:cNvSpPr>
            <p:nvPr/>
          </p:nvSpPr>
          <p:spPr bwMode="auto">
            <a:xfrm>
              <a:off x="2544" y="216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19" name="Line 13"/>
            <p:cNvSpPr>
              <a:spLocks noChangeShapeType="1"/>
            </p:cNvSpPr>
            <p:nvPr/>
          </p:nvSpPr>
          <p:spPr bwMode="auto">
            <a:xfrm>
              <a:off x="2304" y="27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20" name="Line 14"/>
            <p:cNvSpPr>
              <a:spLocks noChangeShapeType="1"/>
            </p:cNvSpPr>
            <p:nvPr/>
          </p:nvSpPr>
          <p:spPr bwMode="auto">
            <a:xfrm>
              <a:off x="2544" y="21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217" name="Text Box 16"/>
          <p:cNvSpPr txBox="1">
            <a:spLocks noChangeArrowheads="1"/>
          </p:cNvSpPr>
          <p:nvPr/>
        </p:nvSpPr>
        <p:spPr bwMode="auto">
          <a:xfrm>
            <a:off x="3971893" y="2088357"/>
            <a:ext cx="1451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Consolas" pitchFamily="49" charset="0"/>
                <a:cs typeface="Consolas" pitchFamily="49" charset="0"/>
              </a:rPr>
              <a:t>Hash index</a:t>
            </a:r>
          </a:p>
        </p:txBody>
      </p:sp>
      <p:sp>
        <p:nvSpPr>
          <p:cNvPr id="8213" name="Oval 8"/>
          <p:cNvSpPr>
            <a:spLocks noChangeArrowheads="1"/>
          </p:cNvSpPr>
          <p:nvPr/>
        </p:nvSpPr>
        <p:spPr bwMode="auto">
          <a:xfrm>
            <a:off x="2449512" y="2585244"/>
            <a:ext cx="1162368" cy="144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(“john”)</a:t>
            </a:r>
          </a:p>
        </p:txBody>
      </p:sp>
      <p:sp>
        <p:nvSpPr>
          <p:cNvPr id="8214" name="Line 10"/>
          <p:cNvSpPr>
            <a:spLocks noChangeShapeType="1"/>
          </p:cNvSpPr>
          <p:nvPr/>
        </p:nvSpPr>
        <p:spPr bwMode="auto">
          <a:xfrm>
            <a:off x="1535112" y="334724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15" name="Text Box 17"/>
          <p:cNvSpPr txBox="1">
            <a:spLocks noChangeArrowheads="1"/>
          </p:cNvSpPr>
          <p:nvPr/>
        </p:nvSpPr>
        <p:spPr bwMode="auto">
          <a:xfrm>
            <a:off x="2530079" y="4069557"/>
            <a:ext cx="11977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u="sng" dirty="0">
                <a:latin typeface="Consolas" pitchFamily="49" charset="0"/>
                <a:cs typeface="Consolas" pitchFamily="49" charset="0"/>
              </a:rPr>
              <a:t>Hash </a:t>
            </a:r>
            <a:br>
              <a:rPr lang="en-US" u="sng" dirty="0">
                <a:latin typeface="Consolas" pitchFamily="49" charset="0"/>
                <a:cs typeface="Consolas" pitchFamily="49" charset="0"/>
              </a:rPr>
            </a:br>
            <a:r>
              <a:rPr lang="en-US" u="sng" dirty="0"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8210" name="Text Box 19"/>
          <p:cNvSpPr txBox="1">
            <a:spLocks noChangeArrowheads="1"/>
          </p:cNvSpPr>
          <p:nvPr/>
        </p:nvSpPr>
        <p:spPr bwMode="auto">
          <a:xfrm rot="16200000">
            <a:off x="7873786" y="3193535"/>
            <a:ext cx="13244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TableSize</a:t>
            </a: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11" name="Line 20"/>
          <p:cNvSpPr>
            <a:spLocks noChangeShapeType="1"/>
          </p:cNvSpPr>
          <p:nvPr/>
        </p:nvSpPr>
        <p:spPr bwMode="auto">
          <a:xfrm flipV="1">
            <a:off x="8545512" y="1061244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12" name="Line 21"/>
          <p:cNvSpPr>
            <a:spLocks noChangeShapeType="1"/>
          </p:cNvSpPr>
          <p:nvPr/>
        </p:nvSpPr>
        <p:spPr bwMode="auto">
          <a:xfrm>
            <a:off x="8545512" y="3956844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07" name="Text Box 22"/>
          <p:cNvSpPr txBox="1">
            <a:spLocks noChangeArrowheads="1"/>
          </p:cNvSpPr>
          <p:nvPr/>
        </p:nvSpPr>
        <p:spPr bwMode="auto">
          <a:xfrm>
            <a:off x="2471932" y="5252244"/>
            <a:ext cx="2717411" cy="36933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How to determine … ?</a:t>
            </a:r>
          </a:p>
        </p:txBody>
      </p:sp>
      <p:sp>
        <p:nvSpPr>
          <p:cNvPr id="8208" name="Line 23"/>
          <p:cNvSpPr>
            <a:spLocks noChangeShapeType="1"/>
          </p:cNvSpPr>
          <p:nvPr/>
        </p:nvSpPr>
        <p:spPr bwMode="auto">
          <a:xfrm flipH="1" flipV="1">
            <a:off x="3516312" y="4795044"/>
            <a:ext cx="990600" cy="53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09" name="Freeform 24"/>
          <p:cNvSpPr>
            <a:spLocks/>
          </p:cNvSpPr>
          <p:nvPr/>
        </p:nvSpPr>
        <p:spPr bwMode="auto">
          <a:xfrm>
            <a:off x="5189343" y="3981530"/>
            <a:ext cx="3429000" cy="1447800"/>
          </a:xfrm>
          <a:custGeom>
            <a:avLst/>
            <a:gdLst>
              <a:gd name="T0" fmla="*/ 0 w 2160"/>
              <a:gd name="T1" fmla="*/ 912 h 912"/>
              <a:gd name="T2" fmla="*/ 1680 w 2160"/>
              <a:gd name="T3" fmla="*/ 432 h 912"/>
              <a:gd name="T4" fmla="*/ 2160 w 2160"/>
              <a:gd name="T5" fmla="*/ 0 h 912"/>
              <a:gd name="T6" fmla="*/ 0 60000 65536"/>
              <a:gd name="T7" fmla="*/ 0 60000 65536"/>
              <a:gd name="T8" fmla="*/ 0 60000 65536"/>
              <a:gd name="T9" fmla="*/ 0 w 2160"/>
              <a:gd name="T10" fmla="*/ 0 h 912"/>
              <a:gd name="T11" fmla="*/ 2160 w 2160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912">
                <a:moveTo>
                  <a:pt x="0" y="912"/>
                </a:moveTo>
                <a:cubicBezTo>
                  <a:pt x="660" y="748"/>
                  <a:pt x="1320" y="584"/>
                  <a:pt x="1680" y="432"/>
                </a:cubicBezTo>
                <a:cubicBezTo>
                  <a:pt x="2040" y="280"/>
                  <a:pt x="2100" y="140"/>
                  <a:pt x="2160" y="0"/>
                </a:cubicBezTo>
              </a:path>
            </a:pathLst>
          </a:custGeom>
          <a:noFill/>
          <a:ln w="9525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05" name="AutoShape 25"/>
          <p:cNvSpPr>
            <a:spLocks noChangeArrowheads="1"/>
          </p:cNvSpPr>
          <p:nvPr/>
        </p:nvSpPr>
        <p:spPr bwMode="auto">
          <a:xfrm>
            <a:off x="6371505" y="1639989"/>
            <a:ext cx="762000" cy="304800"/>
          </a:xfrm>
          <a:prstGeom prst="wedgeRoundRectCallout">
            <a:avLst>
              <a:gd name="adj1" fmla="val 17462"/>
              <a:gd name="adj2" fmla="val 16662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onsolas" pitchFamily="49" charset="0"/>
                <a:cs typeface="Consolas" pitchFamily="49" charset="0"/>
              </a:rPr>
              <a:t>key</a:t>
            </a:r>
          </a:p>
        </p:txBody>
      </p:sp>
      <p:sp>
        <p:nvSpPr>
          <p:cNvPr id="8206" name="AutoShape 26"/>
          <p:cNvSpPr>
            <a:spLocks noChangeArrowheads="1"/>
          </p:cNvSpPr>
          <p:nvPr/>
        </p:nvSpPr>
        <p:spPr bwMode="auto">
          <a:xfrm>
            <a:off x="7252450" y="1639989"/>
            <a:ext cx="872609" cy="304800"/>
          </a:xfrm>
          <a:prstGeom prst="wedgeRoundRectCallout">
            <a:avLst>
              <a:gd name="adj1" fmla="val -25537"/>
              <a:gd name="adj2" fmla="val 15994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onsolas" pitchFamily="49" charset="0"/>
                <a:cs typeface="Consolas" pitchFamily="49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6007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1" grpId="0" animBg="1"/>
      <p:bldP spid="8222" grpId="0"/>
      <p:bldP spid="8217" grpId="0"/>
      <p:bldP spid="8213" grpId="0" animBg="1"/>
      <p:bldP spid="8214" grpId="0" animBg="1"/>
      <p:bldP spid="8215" grpId="0"/>
      <p:bldP spid="8210" grpId="0"/>
      <p:bldP spid="8211" grpId="0" animBg="1"/>
      <p:bldP spid="8212" grpId="0" animBg="1"/>
      <p:bldP spid="8207" grpId="0" animBg="1"/>
      <p:bldP spid="8208" grpId="0" animBg="1"/>
      <p:bldP spid="8209" grpId="0" animBg="1"/>
      <p:bldP spid="8205" grpId="0" animBg="1"/>
      <p:bldP spid="820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Terminology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FF0000"/>
                </a:solidFill>
              </a:rPr>
              <a:t>Identifier density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2000" dirty="0"/>
              <a:t>is the ratio </a:t>
            </a:r>
            <a:r>
              <a:rPr lang="en-US" altLang="ko-KR" sz="2000" i="1" dirty="0">
                <a:latin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</a:rPr>
              <a:t> /T</a:t>
            </a:r>
            <a:r>
              <a:rPr lang="en-US" altLang="ko-KR" sz="2000" dirty="0"/>
              <a:t>, where </a:t>
            </a:r>
            <a:r>
              <a:rPr lang="en-US" altLang="ko-KR" sz="2000" i="1" dirty="0">
                <a:latin typeface="Times New Roman" pitchFamily="18" charset="0"/>
              </a:rPr>
              <a:t>n</a:t>
            </a:r>
            <a:r>
              <a:rPr lang="en-US" altLang="ko-KR" sz="2000" dirty="0"/>
              <a:t> is the number of identifiers in the table, </a:t>
            </a:r>
            <a:r>
              <a:rPr lang="en-US" altLang="ko-KR" sz="2000" i="1" dirty="0">
                <a:latin typeface="Times New Roman" pitchFamily="18" charset="0"/>
              </a:rPr>
              <a:t>T</a:t>
            </a:r>
            <a:r>
              <a:rPr lang="en-US" altLang="ko-KR" sz="2000" dirty="0"/>
              <a:t> is number of possible identifiers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accent2"/>
                </a:solidFill>
              </a:rPr>
              <a:t>Loading factor</a:t>
            </a:r>
            <a:r>
              <a:rPr lang="en-US" altLang="ko-KR" sz="1600" dirty="0"/>
              <a:t>  </a:t>
            </a:r>
            <a:r>
              <a:rPr lang="en-US" altLang="ko-KR" sz="2000" dirty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ko-KR" sz="2000" dirty="0">
                <a:latin typeface="Times New Roman" pitchFamily="18" charset="0"/>
              </a:rPr>
              <a:t> = </a:t>
            </a:r>
            <a:r>
              <a:rPr lang="en-US" altLang="ko-KR" sz="2000" i="1" dirty="0">
                <a:latin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</a:rPr>
              <a:t> / (</a:t>
            </a:r>
            <a:r>
              <a:rPr lang="en-US" altLang="ko-KR" sz="2000" i="1" dirty="0" err="1">
                <a:latin typeface="Times New Roman" pitchFamily="18" charset="0"/>
              </a:rPr>
              <a:t>s</a:t>
            </a:r>
            <a:r>
              <a:rPr lang="en-US" altLang="ko-KR" sz="2000" dirty="0" err="1">
                <a:latin typeface="Times New Roman" pitchFamily="18" charset="0"/>
              </a:rPr>
              <a:t>·</a:t>
            </a:r>
            <a:r>
              <a:rPr lang="en-US" altLang="ko-KR" sz="2000" i="1" dirty="0" err="1">
                <a:latin typeface="Times New Roman" pitchFamily="18" charset="0"/>
              </a:rPr>
              <a:t>b</a:t>
            </a:r>
            <a:r>
              <a:rPr lang="en-US" altLang="ko-KR" sz="2000" dirty="0">
                <a:latin typeface="Times New Roman" pitchFamily="18" charset="0"/>
              </a:rPr>
              <a:t>)</a:t>
            </a:r>
            <a:endParaRPr lang="ko-KR" altLang="en-US" sz="2000" dirty="0">
              <a:latin typeface="Times New Roman" pitchFamily="18" charset="0"/>
            </a:endParaRPr>
          </a:p>
          <a:p>
            <a:r>
              <a:rPr lang="en-US" altLang="ko-KR" sz="2000" dirty="0"/>
              <a:t>Two identifiers </a:t>
            </a:r>
            <a:r>
              <a:rPr lang="en-US" altLang="ko-KR" sz="2000" i="1" dirty="0">
                <a:latin typeface="Times New Roman" pitchFamily="18" charset="0"/>
              </a:rPr>
              <a:t>i</a:t>
            </a:r>
            <a:r>
              <a:rPr lang="en-US" altLang="ko-KR" sz="2000" i="1" baseline="-25000" dirty="0">
                <a:latin typeface="Times New Roman" pitchFamily="18" charset="0"/>
              </a:rPr>
              <a:t>1</a:t>
            </a:r>
            <a:r>
              <a:rPr lang="en-US" altLang="ko-KR" sz="2000" dirty="0"/>
              <a:t> and </a:t>
            </a:r>
            <a:r>
              <a:rPr lang="en-US" altLang="ko-KR" sz="2000" i="1" dirty="0">
                <a:latin typeface="Times New Roman" pitchFamily="18" charset="0"/>
              </a:rPr>
              <a:t>i</a:t>
            </a:r>
            <a:r>
              <a:rPr lang="en-US" altLang="ko-KR" sz="2000" i="1" baseline="-25000" dirty="0">
                <a:latin typeface="Times New Roman" pitchFamily="18" charset="0"/>
              </a:rPr>
              <a:t>2</a:t>
            </a:r>
            <a:r>
              <a:rPr lang="en-US" altLang="ko-KR" sz="2000" dirty="0"/>
              <a:t> are </a:t>
            </a:r>
            <a:r>
              <a:rPr lang="en-US" altLang="ko-KR" sz="2000" dirty="0">
                <a:solidFill>
                  <a:srgbClr val="FF0000"/>
                </a:solidFill>
              </a:rPr>
              <a:t>synonyms </a:t>
            </a:r>
            <a:r>
              <a:rPr lang="en-US" altLang="ko-KR" sz="2000" dirty="0"/>
              <a:t>with respect to </a:t>
            </a:r>
            <a:r>
              <a:rPr lang="en-US" altLang="ko-KR" sz="2000" i="1" dirty="0">
                <a:latin typeface="Times New Roman" pitchFamily="18" charset="0"/>
              </a:rPr>
              <a:t>h</a:t>
            </a:r>
            <a:r>
              <a:rPr lang="ko-KR" altLang="en-US" sz="2000" dirty="0"/>
              <a:t> </a:t>
            </a:r>
            <a:r>
              <a:rPr lang="en-US" altLang="ko-KR" sz="2000" dirty="0"/>
              <a:t>if </a:t>
            </a:r>
            <a:r>
              <a:rPr lang="en-US" altLang="ko-KR" sz="2000" i="1" dirty="0">
                <a:latin typeface="Times New Roman" pitchFamily="18" charset="0"/>
              </a:rPr>
              <a:t>h</a:t>
            </a:r>
            <a:r>
              <a:rPr lang="en-US" altLang="ko-KR" sz="2000" dirty="0">
                <a:latin typeface="Times New Roman" pitchFamily="18" charset="0"/>
              </a:rPr>
              <a:t>(</a:t>
            </a:r>
            <a:r>
              <a:rPr lang="en-US" altLang="ko-KR" sz="2000" i="1" dirty="0">
                <a:latin typeface="Times New Roman" pitchFamily="18" charset="0"/>
              </a:rPr>
              <a:t>i</a:t>
            </a:r>
            <a:r>
              <a:rPr lang="en-US" altLang="ko-KR" sz="2000" i="1" baseline="-25000" dirty="0">
                <a:latin typeface="Times New Roman" pitchFamily="18" charset="0"/>
              </a:rPr>
              <a:t>1</a:t>
            </a:r>
            <a:r>
              <a:rPr lang="en-US" altLang="ko-KR" sz="2000" dirty="0">
                <a:latin typeface="Times New Roman" pitchFamily="18" charset="0"/>
              </a:rPr>
              <a:t>) = </a:t>
            </a:r>
            <a:r>
              <a:rPr lang="en-US" altLang="ko-KR" sz="2000" i="1" dirty="0">
                <a:latin typeface="Times New Roman" pitchFamily="18" charset="0"/>
              </a:rPr>
              <a:t>h</a:t>
            </a:r>
            <a:r>
              <a:rPr lang="en-US" altLang="ko-KR" sz="2000" dirty="0">
                <a:latin typeface="Times New Roman" pitchFamily="18" charset="0"/>
              </a:rPr>
              <a:t>(</a:t>
            </a:r>
            <a:r>
              <a:rPr lang="en-US" altLang="ko-KR" sz="2000" i="1" dirty="0">
                <a:latin typeface="Times New Roman" pitchFamily="18" charset="0"/>
              </a:rPr>
              <a:t>i</a:t>
            </a:r>
            <a:r>
              <a:rPr lang="en-US" altLang="ko-KR" sz="2000" i="1" baseline="-25000" dirty="0">
                <a:latin typeface="Times New Roman" pitchFamily="18" charset="0"/>
              </a:rPr>
              <a:t>2</a:t>
            </a:r>
            <a:r>
              <a:rPr lang="en-US" altLang="ko-KR" sz="2000" dirty="0">
                <a:latin typeface="Times New Roman" pitchFamily="18" charset="0"/>
              </a:rPr>
              <a:t>)</a:t>
            </a:r>
          </a:p>
          <a:p>
            <a:r>
              <a:rPr lang="en-US" altLang="ko-KR" sz="2000" dirty="0"/>
              <a:t>An </a:t>
            </a:r>
            <a:r>
              <a:rPr lang="en-US" altLang="ko-KR" sz="2000" dirty="0">
                <a:solidFill>
                  <a:srgbClr val="FF0000"/>
                </a:solidFill>
              </a:rPr>
              <a:t>overflow </a:t>
            </a:r>
            <a:r>
              <a:rPr lang="en-US" altLang="ko-KR" sz="2000" dirty="0"/>
              <a:t>occurs when we hash a new identifier </a:t>
            </a:r>
            <a:r>
              <a:rPr lang="en-US" altLang="ko-KR" sz="2000" i="1" dirty="0" err="1">
                <a:latin typeface="Times New Roman" pitchFamily="18" charset="0"/>
              </a:rPr>
              <a:t>i</a:t>
            </a:r>
            <a:r>
              <a:rPr lang="en-US" altLang="ko-KR" sz="2000" dirty="0"/>
              <a:t> into a full bucket</a:t>
            </a:r>
          </a:p>
          <a:p>
            <a:r>
              <a:rPr lang="en-US" altLang="ko-KR" sz="2000" dirty="0"/>
              <a:t>A </a:t>
            </a:r>
            <a:r>
              <a:rPr lang="en-US" altLang="ko-KR" sz="2000" dirty="0">
                <a:solidFill>
                  <a:srgbClr val="FF0000"/>
                </a:solidFill>
              </a:rPr>
              <a:t>collision </a:t>
            </a:r>
            <a:r>
              <a:rPr lang="en-US" altLang="ko-KR" sz="2000" dirty="0"/>
              <a:t>occurs when we hash two non-identical identifiers into same bucket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DAE20-6011-4955-9A53-EF868B228308}" type="slidenum">
              <a:rPr lang="ko-KR" altLang="en-US"/>
              <a:pPr/>
              <a:t>6</a:t>
            </a:fld>
            <a:endParaRPr lang="en-US" altLang="ko-K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Hashing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Hash table</a:t>
            </a:r>
          </a:p>
          <a:p>
            <a:pPr lvl="1">
              <a:buFontTx/>
              <a:buNone/>
            </a:pPr>
            <a:r>
              <a:rPr lang="en-US" altLang="ko-KR" i="1" dirty="0">
                <a:latin typeface="Times New Roman" pitchFamily="18" charset="0"/>
              </a:rPr>
              <a:t>b</a:t>
            </a:r>
            <a:r>
              <a:rPr lang="en-US" altLang="ko-KR" dirty="0"/>
              <a:t> = 26, </a:t>
            </a:r>
            <a:r>
              <a:rPr lang="en-US" altLang="ko-KR" i="1" dirty="0">
                <a:latin typeface="Times New Roman" pitchFamily="18" charset="0"/>
              </a:rPr>
              <a:t>s</a:t>
            </a:r>
            <a:r>
              <a:rPr lang="en-US" altLang="ko-KR" dirty="0"/>
              <a:t> = 2, </a:t>
            </a:r>
            <a:r>
              <a:rPr lang="en-US" altLang="ko-KR" i="1" dirty="0">
                <a:latin typeface="Times New Roman" pitchFamily="18" charset="0"/>
              </a:rPr>
              <a:t>n</a:t>
            </a:r>
            <a:r>
              <a:rPr lang="en-US" altLang="ko-KR" dirty="0"/>
              <a:t> = 10  </a:t>
            </a:r>
          </a:p>
          <a:p>
            <a:pPr lvl="1">
              <a:buFontTx/>
              <a:buNone/>
            </a:pPr>
            <a:r>
              <a:rPr lang="en-US" altLang="ko-KR" dirty="0"/>
              <a:t>Loading factor = 10 / 52</a:t>
            </a:r>
          </a:p>
          <a:p>
            <a:r>
              <a:rPr lang="en-US" altLang="ko-KR" dirty="0"/>
              <a:t>Id</a:t>
            </a:r>
          </a:p>
          <a:p>
            <a:pPr lvl="1">
              <a:buFontTx/>
              <a:buNone/>
            </a:pPr>
            <a:r>
              <a:rPr lang="en-US" altLang="ko-KR" dirty="0"/>
              <a:t>“</a:t>
            </a:r>
            <a:r>
              <a:rPr lang="en-US" altLang="ko-KR" dirty="0" err="1"/>
              <a:t>acos</a:t>
            </a:r>
            <a:r>
              <a:rPr lang="en-US" altLang="ko-KR" dirty="0"/>
              <a:t>”, “define”, “float”, “exp”, “char”, “</a:t>
            </a:r>
            <a:r>
              <a:rPr lang="en-US" altLang="ko-KR" dirty="0" err="1"/>
              <a:t>atan</a:t>
            </a:r>
            <a:r>
              <a:rPr lang="en-US" altLang="ko-KR" dirty="0"/>
              <a:t>”, “ceil”, “floor”, “clock”, “</a:t>
            </a:r>
            <a:r>
              <a:rPr lang="en-US" altLang="ko-KR" dirty="0" err="1"/>
              <a:t>ctime</a:t>
            </a:r>
            <a:r>
              <a:rPr lang="en-US" altLang="ko-KR" dirty="0"/>
              <a:t>”</a:t>
            </a:r>
          </a:p>
          <a:p>
            <a:r>
              <a:rPr lang="en-US" altLang="ko-KR" sz="2000" dirty="0"/>
              <a:t>Hash function </a:t>
            </a:r>
            <a:r>
              <a:rPr lang="en-US" altLang="ko-KR" sz="2000" i="1" dirty="0">
                <a:latin typeface="Times New Roman" pitchFamily="18" charset="0"/>
              </a:rPr>
              <a:t>h</a:t>
            </a:r>
            <a:r>
              <a:rPr lang="en-US" altLang="ko-KR" sz="2000" dirty="0">
                <a:latin typeface="Times New Roman" pitchFamily="18" charset="0"/>
              </a:rPr>
              <a:t>(</a:t>
            </a:r>
            <a:r>
              <a:rPr lang="en-US" altLang="ko-KR" sz="2000" i="1" dirty="0">
                <a:latin typeface="Times New Roman" pitchFamily="18" charset="0"/>
              </a:rPr>
              <a:t>x</a:t>
            </a:r>
            <a:r>
              <a:rPr lang="en-US" altLang="ko-KR" sz="2000" dirty="0">
                <a:latin typeface="Times New Roman" pitchFamily="18" charset="0"/>
              </a:rPr>
              <a:t>)</a:t>
            </a:r>
            <a:r>
              <a:rPr lang="en-US" altLang="ko-KR" sz="2000" dirty="0"/>
              <a:t> : </a:t>
            </a:r>
            <a:r>
              <a:rPr lang="en-US" altLang="ko-KR" sz="2000" i="1" dirty="0">
                <a:latin typeface="Times New Roman" pitchFamily="18" charset="0"/>
              </a:rPr>
              <a:t>x</a:t>
            </a:r>
            <a:r>
              <a:rPr lang="ko-KR" altLang="en-US" sz="2000" dirty="0"/>
              <a:t>의 첫 문자</a:t>
            </a:r>
            <a:r>
              <a:rPr lang="en-US" altLang="ko-KR" sz="2000" dirty="0"/>
              <a:t>-’a’</a:t>
            </a:r>
          </a:p>
        </p:txBody>
      </p:sp>
      <p:sp>
        <p:nvSpPr>
          <p:cNvPr id="12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7AB7C-051E-4CF9-BF43-08A2D2D78CA1}" type="slidenum">
              <a:rPr lang="ko-KR" altLang="en-US"/>
              <a:pPr/>
              <a:t>7</a:t>
            </a:fld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962912" y="349950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itchFamily="49" charset="0"/>
                <a:cs typeface="Consolas" pitchFamily="49" charset="0"/>
              </a:rPr>
              <a:t>h(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acos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)=0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59322" y="349950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h(define)=3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5936" y="3499509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h(float)=5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26052" y="349950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exp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)=4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1170" y="389555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h(char)=2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85691" y="389555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atan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)=0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95937" y="389555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h(ceil)=2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43430" y="3895553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h(floor)=5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9642" y="4291597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h(clock)=2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31330" y="4291597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ctime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)=2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1102" y="1196752"/>
            <a:ext cx="233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synonyms of 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acos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91102" y="1567859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synonyms of clock?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91102" y="193896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overflow?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4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Hashing Functions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Requirements for Hashing function </a:t>
            </a:r>
            <a:r>
              <a:rPr lang="en-US" altLang="ko-KR" i="1" dirty="0">
                <a:latin typeface="Times New Roman" pitchFamily="18" charset="0"/>
              </a:rPr>
              <a:t>h</a:t>
            </a:r>
            <a:endParaRPr lang="en-US" altLang="ko-KR" dirty="0">
              <a:latin typeface="Times New Roman" pitchFamily="18" charset="0"/>
            </a:endParaRPr>
          </a:p>
          <a:p>
            <a:pPr lvl="1"/>
            <a:r>
              <a:rPr lang="en-US" altLang="ko-KR" dirty="0"/>
              <a:t>Easy to compute</a:t>
            </a:r>
          </a:p>
          <a:p>
            <a:pPr lvl="1"/>
            <a:r>
              <a:rPr lang="en-US" altLang="ko-KR" dirty="0"/>
              <a:t>Minimize the number of collisions</a:t>
            </a:r>
          </a:p>
          <a:p>
            <a:pPr lvl="1"/>
            <a:r>
              <a:rPr lang="en-US" altLang="ko-KR" dirty="0"/>
              <a:t>Unbiased</a:t>
            </a:r>
          </a:p>
          <a:p>
            <a:r>
              <a:rPr lang="en-US" altLang="ko-KR" dirty="0"/>
              <a:t>Uniform hashing function</a:t>
            </a:r>
          </a:p>
          <a:p>
            <a:pPr lvl="1"/>
            <a:r>
              <a:rPr lang="en-US" altLang="ko-KR" dirty="0"/>
              <a:t>Probability of </a:t>
            </a:r>
            <a:r>
              <a:rPr lang="en-US" altLang="ko-KR" i="1" dirty="0">
                <a:latin typeface="Times New Roman" pitchFamily="18" charset="0"/>
              </a:rPr>
              <a:t>h</a:t>
            </a:r>
            <a:r>
              <a:rPr lang="en-US" altLang="ko-KR" dirty="0">
                <a:latin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</a:rPr>
              <a:t>x</a:t>
            </a:r>
            <a:r>
              <a:rPr lang="en-US" altLang="ko-KR" dirty="0">
                <a:latin typeface="Times New Roman" pitchFamily="18" charset="0"/>
              </a:rPr>
              <a:t>)</a:t>
            </a:r>
            <a:r>
              <a:rPr lang="en-US" altLang="ko-KR" dirty="0"/>
              <a:t> = </a:t>
            </a:r>
            <a:r>
              <a:rPr lang="en-US" altLang="ko-KR" i="1" dirty="0" err="1">
                <a:latin typeface="Times New Roman" pitchFamily="18" charset="0"/>
              </a:rPr>
              <a:t>i</a:t>
            </a:r>
            <a:r>
              <a:rPr lang="en-US" altLang="ko-KR" dirty="0"/>
              <a:t> is </a:t>
            </a:r>
            <a:r>
              <a:rPr lang="en-US" altLang="ko-KR" dirty="0">
                <a:latin typeface="Times New Roman" pitchFamily="18" charset="0"/>
              </a:rPr>
              <a:t>1/</a:t>
            </a:r>
            <a:r>
              <a:rPr lang="en-US" altLang="ko-KR" i="1" dirty="0">
                <a:latin typeface="Times New Roman" pitchFamily="18" charset="0"/>
              </a:rPr>
              <a:t>b</a:t>
            </a:r>
            <a:r>
              <a:rPr lang="en-US" altLang="ko-KR" dirty="0"/>
              <a:t> for all </a:t>
            </a:r>
            <a:r>
              <a:rPr lang="en-US" altLang="ko-KR" i="1" dirty="0" err="1">
                <a:latin typeface="Times New Roman" pitchFamily="18" charset="0"/>
              </a:rPr>
              <a:t>i</a:t>
            </a:r>
            <a:endParaRPr lang="en-US" altLang="ko-KR" i="1" dirty="0">
              <a:latin typeface="Times New Roman" pitchFamily="18" charset="0"/>
            </a:endParaRPr>
          </a:p>
          <a:p>
            <a:r>
              <a:rPr lang="en-US" altLang="ko-KR" dirty="0"/>
              <a:t>Examples</a:t>
            </a:r>
          </a:p>
          <a:p>
            <a:pPr lvl="1"/>
            <a:r>
              <a:rPr lang="en-US" altLang="ko-KR" dirty="0"/>
              <a:t>Mid-square</a:t>
            </a:r>
          </a:p>
          <a:p>
            <a:pPr lvl="1"/>
            <a:r>
              <a:rPr lang="en-US" altLang="ko-KR" dirty="0"/>
              <a:t>Division</a:t>
            </a:r>
          </a:p>
          <a:p>
            <a:pPr lvl="1"/>
            <a:r>
              <a:rPr lang="en-US" altLang="ko-KR" dirty="0"/>
              <a:t>Folding</a:t>
            </a:r>
          </a:p>
          <a:p>
            <a:pPr lvl="1"/>
            <a:r>
              <a:rPr lang="en-US" altLang="ko-KR" dirty="0"/>
              <a:t>Digit analysis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085088-A5C5-4ADA-8CD4-E4189B5C2CEB}" type="slidenum">
              <a:rPr lang="ko-KR" altLang="en-US"/>
              <a:pPr/>
              <a:t>8</a:t>
            </a:fld>
            <a:endParaRPr lang="en-US" altLang="ko-K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708680" y="4149080"/>
            <a:ext cx="7894860" cy="20162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7235388" y="4507002"/>
            <a:ext cx="504056" cy="368022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Mid-Square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Hash function, </a:t>
            </a:r>
            <a:r>
              <a:rPr lang="en-US" altLang="ko-KR" sz="2000" i="1" dirty="0">
                <a:latin typeface="Times New Roman" pitchFamily="18" charset="0"/>
              </a:rPr>
              <a:t>h</a:t>
            </a:r>
            <a:r>
              <a:rPr lang="en-US" altLang="ko-KR" sz="2000" dirty="0"/>
              <a:t>, computed by squaring the identifier</a:t>
            </a:r>
          </a:p>
          <a:p>
            <a:r>
              <a:rPr lang="en-US" altLang="ko-KR" sz="2000" dirty="0"/>
              <a:t>Using appropriate number of bits from the middle of the square to obtain the bucket address</a:t>
            </a:r>
          </a:p>
          <a:p>
            <a:pPr lvl="1">
              <a:buFontTx/>
              <a:buNone/>
            </a:pP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/>
              <a:t>Take </a:t>
            </a:r>
            <a:r>
              <a:rPr lang="en-US" altLang="ko-KR" i="1" dirty="0">
                <a:latin typeface="Times New Roman" pitchFamily="18" charset="0"/>
              </a:rPr>
              <a:t>r</a:t>
            </a:r>
            <a:r>
              <a:rPr lang="en-US" altLang="ko-KR" dirty="0"/>
              <a:t> bits if the table size is 2</a:t>
            </a:r>
            <a:r>
              <a:rPr lang="en-US" altLang="ko-KR" i="1" baseline="30000" dirty="0"/>
              <a:t>r</a:t>
            </a:r>
          </a:p>
          <a:p>
            <a:pPr lvl="1"/>
            <a:r>
              <a:rPr lang="en-US" altLang="ko-KR" dirty="0"/>
              <a:t>Middle bits of a square usually depend on all the characters</a:t>
            </a:r>
          </a:p>
          <a:p>
            <a:pPr lvl="1"/>
            <a:r>
              <a:rPr lang="en-US" altLang="ko-KR" dirty="0"/>
              <a:t>It is expected that different keys will yield different addresses with high probability, even if some of the characters are the same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192644-512F-42E1-A0BC-20E4FFA430C5}" type="slidenum">
              <a:rPr lang="ko-KR" altLang="en-US"/>
              <a:pPr/>
              <a:t>9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709032" y="454541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Key=4562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6933" y="41410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r=4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3614" y="4525912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(4562*4562)%65536 = 36932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45573" y="4505692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= 1001000001000100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01705" y="4842872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Hash position =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3568" y="415658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Table size=16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9033" y="534692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Key=3981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58293" y="5338628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(3981*3981)%65536 = 54185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7329100" y="5339938"/>
            <a:ext cx="504056" cy="368022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11412" y="5338628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= 1101001110101001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06967" y="5634960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Hash position = 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2" grpId="0"/>
      <p:bldP spid="6" grpId="0"/>
      <p:bldP spid="7" grpId="0"/>
      <p:bldP spid="8" grpId="0"/>
      <p:bldP spid="10" grpId="0"/>
      <p:bldP spid="11" grpId="0"/>
      <p:bldP spid="13" grpId="0"/>
      <p:bldP spid="14" grpId="0"/>
      <p:bldP spid="15" grpId="0" animBg="1"/>
      <p:bldP spid="16" grpId="0"/>
      <p:bldP spid="17" grpId="0"/>
    </p:bldLst>
  </p:timing>
</p:sld>
</file>

<file path=ppt/theme/theme1.xml><?xml version="1.0" encoding="utf-8"?>
<a:theme xmlns:a="http://schemas.openxmlformats.org/drawingml/2006/main" name="ch1_basic">
  <a:themeElements>
    <a:clrScheme name="사용자 지정 3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959FE"/>
      </a:hlink>
      <a:folHlink>
        <a:srgbClr val="B2B2B2"/>
      </a:folHlink>
    </a:clrScheme>
    <a:fontScheme name="기본 디자인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ch6_graph-part1</Template>
  <TotalTime>1860</TotalTime>
  <Words>4802</Words>
  <Application>Microsoft Office PowerPoint</Application>
  <PresentationFormat>화면 슬라이드 쇼(4:3)</PresentationFormat>
  <Paragraphs>1346</Paragraphs>
  <Slides>47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8" baseType="lpstr">
      <vt:lpstr>굴림</vt:lpstr>
      <vt:lpstr>맑은 고딕</vt:lpstr>
      <vt:lpstr>Arial</vt:lpstr>
      <vt:lpstr>Comic Sans MS</vt:lpstr>
      <vt:lpstr>Consolas</vt:lpstr>
      <vt:lpstr>Courier New</vt:lpstr>
      <vt:lpstr>Tahoma</vt:lpstr>
      <vt:lpstr>Times New Roman</vt:lpstr>
      <vt:lpstr>Wingdings</vt:lpstr>
      <vt:lpstr>Wingdings 2</vt:lpstr>
      <vt:lpstr>ch1_basic</vt:lpstr>
      <vt:lpstr>Hashing</vt:lpstr>
      <vt:lpstr>Contents</vt:lpstr>
      <vt:lpstr>Symbol Table</vt:lpstr>
      <vt:lpstr>Static Hashing</vt:lpstr>
      <vt:lpstr>Hash Table</vt:lpstr>
      <vt:lpstr>Terminology</vt:lpstr>
      <vt:lpstr>Example of Hashing</vt:lpstr>
      <vt:lpstr>Hashing Functions</vt:lpstr>
      <vt:lpstr>Mid-Square</vt:lpstr>
      <vt:lpstr>Division</vt:lpstr>
      <vt:lpstr>Division</vt:lpstr>
      <vt:lpstr>Folding</vt:lpstr>
      <vt:lpstr>Digit Analysis</vt:lpstr>
      <vt:lpstr>Conversion Keys to Integers</vt:lpstr>
      <vt:lpstr>Overflow Handling – Example Scenario</vt:lpstr>
      <vt:lpstr>Overflow Handling</vt:lpstr>
      <vt:lpstr>Linear Open Addressing</vt:lpstr>
      <vt:lpstr>Example of Linear Probing (1)</vt:lpstr>
      <vt:lpstr>Example of Linear Probing (2)</vt:lpstr>
      <vt:lpstr>Example Scenario – Linear Probing</vt:lpstr>
      <vt:lpstr>Example Scenario – Linear Probing</vt:lpstr>
      <vt:lpstr>Linear Probing: Issues</vt:lpstr>
      <vt:lpstr>Random Probing</vt:lpstr>
      <vt:lpstr>Example of Random Probing</vt:lpstr>
      <vt:lpstr>Example Scenario – Random Probing</vt:lpstr>
      <vt:lpstr>Example Scenario – Random Probing</vt:lpstr>
      <vt:lpstr>Linear vs. Random Probing</vt:lpstr>
      <vt:lpstr>Quadratic Probing</vt:lpstr>
      <vt:lpstr>Example of Quadratic Probing</vt:lpstr>
      <vt:lpstr>Example Scenario – Quadratic Probing</vt:lpstr>
      <vt:lpstr>Example Scenario – Quadratic Probing</vt:lpstr>
      <vt:lpstr>Deletion in Open Addressing</vt:lpstr>
      <vt:lpstr>Deletion Example – Linear Probing</vt:lpstr>
      <vt:lpstr>Chaining (1)</vt:lpstr>
      <vt:lpstr>Chaining (2)</vt:lpstr>
      <vt:lpstr>Potential disadvantages of Chaining</vt:lpstr>
      <vt:lpstr>Dynamic Hashing</vt:lpstr>
      <vt:lpstr>Extendable Hashing</vt:lpstr>
      <vt:lpstr>Dynamic Hashing Example – Data Insertion(1)</vt:lpstr>
      <vt:lpstr>Dynamic Hashing Example – Data Insertion(2)</vt:lpstr>
      <vt:lpstr>Dynamic Hashing Example – Data Insertion(3)</vt:lpstr>
      <vt:lpstr>Dynamic Hashing Example – Data Search</vt:lpstr>
      <vt:lpstr>Dynamic Hashing Example – Data Insertion(4)</vt:lpstr>
      <vt:lpstr>Dynamic Hashing Example – Data Insertion(5)</vt:lpstr>
      <vt:lpstr>Directoryless Dynamic Hashing </vt:lpstr>
      <vt:lpstr>Example of Linear Hashing (1)</vt:lpstr>
      <vt:lpstr>Example of Linear Hashing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</dc:creator>
  <cp:lastModifiedBy>익준 염</cp:lastModifiedBy>
  <cp:revision>1730</cp:revision>
  <cp:lastPrinted>2013-05-24T05:04:07Z</cp:lastPrinted>
  <dcterms:created xsi:type="dcterms:W3CDTF">1601-01-01T00:00:00Z</dcterms:created>
  <dcterms:modified xsi:type="dcterms:W3CDTF">2019-12-03T15:41:54Z</dcterms:modified>
</cp:coreProperties>
</file>