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32"/>
  </p:notesMasterIdLst>
  <p:sldIdLst>
    <p:sldId id="256" r:id="rId2"/>
    <p:sldId id="359" r:id="rId3"/>
    <p:sldId id="265" r:id="rId4"/>
    <p:sldId id="287" r:id="rId5"/>
    <p:sldId id="288" r:id="rId6"/>
    <p:sldId id="266" r:id="rId7"/>
    <p:sldId id="267" r:id="rId8"/>
    <p:sldId id="351" r:id="rId9"/>
    <p:sldId id="268" r:id="rId10"/>
    <p:sldId id="395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413" r:id="rId20"/>
    <p:sldId id="415" r:id="rId21"/>
    <p:sldId id="416" r:id="rId22"/>
    <p:sldId id="417" r:id="rId23"/>
    <p:sldId id="418" r:id="rId24"/>
    <p:sldId id="419" r:id="rId25"/>
    <p:sldId id="301" r:id="rId26"/>
    <p:sldId id="349" r:id="rId27"/>
    <p:sldId id="396" r:id="rId28"/>
    <p:sldId id="397" r:id="rId29"/>
    <p:sldId id="398" r:id="rId30"/>
    <p:sldId id="333" r:id="rId31"/>
  </p:sldIdLst>
  <p:sldSz cx="9144000" cy="6858000" type="screen4x3"/>
  <p:notesSz cx="7099300" cy="10234613"/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0066"/>
    <a:srgbClr val="FF66FF"/>
    <a:srgbClr val="FF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 autoAdjust="0"/>
    <p:restoredTop sz="94610" autoAdjust="0"/>
  </p:normalViewPr>
  <p:slideViewPr>
    <p:cSldViewPr>
      <p:cViewPr varScale="1">
        <p:scale>
          <a:sx n="124" d="100"/>
          <a:sy n="124" d="100"/>
        </p:scale>
        <p:origin x="43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2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5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1" y="4861442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5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</a:defRPr>
            </a:lvl1pPr>
          </a:lstStyle>
          <a:p>
            <a:fld id="{41C0A3A6-DE81-4CC6-8C93-B86CD72DBF5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20172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onsolas" pitchFamily="49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-</a:t>
            </a:r>
            <a:fld id="{5A46F6F0-68CC-4F8C-9CDB-B23F75C933E4}" type="slidenum">
              <a:rPr lang="ko-KR" altLang="en-US" smtClean="0"/>
              <a:pPr/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26780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-</a:t>
            </a:r>
            <a:fld id="{51252B39-3A29-4E8B-829A-55032DD8710C}" type="slidenum">
              <a:rPr lang="ko-KR" altLang="en-US" smtClean="0"/>
              <a:pPr/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58927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85750"/>
            <a:ext cx="2006600" cy="5962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85750"/>
            <a:ext cx="5867400" cy="5962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-</a:t>
            </a:r>
            <a:fld id="{64EA71A6-5C67-477F-8B94-739CECD3A267}" type="slidenum">
              <a:rPr lang="ko-KR" altLang="en-US" smtClean="0"/>
              <a:pPr/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27730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865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latin typeface="Consolas" pitchFamily="49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923" y="726831"/>
            <a:ext cx="8167077" cy="5521569"/>
          </a:xfrm>
        </p:spPr>
        <p:txBody>
          <a:bodyPr/>
          <a:lstStyle>
            <a:lvl1pPr latinLnBrk="0">
              <a:buNone/>
              <a:defRPr sz="2400">
                <a:solidFill>
                  <a:schemeClr val="accent6"/>
                </a:solidFill>
                <a:latin typeface="Consolas" pitchFamily="49" charset="0"/>
              </a:defRPr>
            </a:lvl1pPr>
            <a:lvl2pPr marL="0" latinLnBrk="0">
              <a:buSzPct val="80000"/>
              <a:buFont typeface="Wingdings" pitchFamily="2" charset="2"/>
              <a:buChar char="l"/>
              <a:defRPr sz="2000">
                <a:latin typeface="Consolas" pitchFamily="49" charset="0"/>
              </a:defRPr>
            </a:lvl2pPr>
            <a:lvl3pPr marL="536400" indent="-342900" latinLnBrk="0">
              <a:buSzPct val="80000"/>
              <a:buFont typeface="Wingdings 2" pitchFamily="18" charset="2"/>
              <a:buChar char=""/>
              <a:defRPr sz="1800">
                <a:latin typeface="Consolas" pitchFamily="49" charset="0"/>
              </a:defRPr>
            </a:lvl3pPr>
            <a:lvl4pPr marL="1714500" indent="-342900" latinLnBrk="0">
              <a:buFont typeface="+mj-lt"/>
              <a:buNone/>
              <a:defRPr sz="1600">
                <a:latin typeface="Consolas" pitchFamily="49" charset="0"/>
              </a:defRPr>
            </a:lvl4pPr>
            <a:lvl5pPr marL="2171700" indent="-342900" latinLnBrk="0">
              <a:buFont typeface="+mj-lt"/>
              <a:buNone/>
              <a:defRPr sz="1600">
                <a:latin typeface="Consolas" pitchFamily="49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-</a:t>
            </a:r>
            <a:fld id="{98F35514-32D8-477D-9394-3E2B42884208}" type="slidenum">
              <a:rPr lang="ko-KR" altLang="en-US" smtClean="0"/>
              <a:pPr/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5529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-</a:t>
            </a:r>
            <a:fld id="{AEF6FA8B-7DF1-4972-A5AC-EC4831AFA554}" type="slidenum">
              <a:rPr lang="ko-KR" altLang="en-US" smtClean="0"/>
              <a:pPr/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11943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009650"/>
            <a:ext cx="3937000" cy="5238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99000" y="1009650"/>
            <a:ext cx="3937000" cy="5238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-</a:t>
            </a:r>
            <a:fld id="{4D3C5A25-F489-4C99-B17F-193AFE902C55}" type="slidenum">
              <a:rPr lang="ko-KR" altLang="en-US" smtClean="0"/>
              <a:pPr/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6048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-</a:t>
            </a:r>
            <a:fld id="{AFA1443D-0D20-407E-A4E3-A704D6724D75}" type="slidenum">
              <a:rPr lang="ko-KR" altLang="en-US" smtClean="0"/>
              <a:pPr/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69386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-</a:t>
            </a:r>
            <a:fld id="{C17047AE-53D4-4234-991C-F85A11681834}" type="slidenum">
              <a:rPr lang="ko-KR" altLang="en-US" smtClean="0"/>
              <a:pPr/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6188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-</a:t>
            </a:r>
            <a:fld id="{3CAA2EED-3021-4C00-AA83-3938DBA962C4}" type="slidenum">
              <a:rPr lang="ko-KR" altLang="en-US" smtClean="0"/>
              <a:pPr/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98480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-</a:t>
            </a:r>
            <a:fld id="{035FE86D-3604-4C8B-BFEE-7BBC7A01902C}" type="slidenum">
              <a:rPr lang="ko-KR" altLang="en-US" smtClean="0"/>
              <a:pPr/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516664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-</a:t>
            </a:r>
            <a:fld id="{6EF5FF66-2065-4C66-8F8F-19F43472CB1F}" type="slidenum">
              <a:rPr lang="ko-KR" altLang="en-US" smtClean="0"/>
              <a:pPr/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34051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285750"/>
            <a:ext cx="79756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09650"/>
            <a:ext cx="80264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>
                <a:latin typeface="+mn-ea"/>
              </a:defRPr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32138" y="6381750"/>
            <a:ext cx="1905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Courier New" pitchFamily="49" charset="0"/>
              </a:defRPr>
            </a:lvl1pPr>
          </a:lstStyle>
          <a:p>
            <a:r>
              <a:rPr lang="ko-KR" altLang="en-US"/>
              <a:t>-</a:t>
            </a:r>
            <a:fld id="{A298B11F-2C2C-423C-BEE6-758A167446AE}" type="slidenum">
              <a:rPr lang="ko-KR" altLang="en-US" smtClean="0"/>
              <a:pPr/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27511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9pPr>
    </p:titleStyle>
    <p:bodyStyle>
      <a:lvl1pPr marL="381000" indent="-381000" algn="l" rtl="0" eaLnBrk="1" fontAlgn="base" latinLnBrk="1" hangingPunct="1">
        <a:spcBef>
          <a:spcPct val="20000"/>
        </a:spcBef>
        <a:spcAft>
          <a:spcPct val="0"/>
        </a:spcAft>
        <a:buAutoNum type="arabicPeriod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1" fontAlgn="base" latinLnBrk="1" hangingPunct="1">
        <a:spcBef>
          <a:spcPct val="20000"/>
        </a:spcBef>
        <a:spcAft>
          <a:spcPct val="0"/>
        </a:spcAft>
        <a:buAutoNum type="arabicParenR"/>
        <a:defRPr kumimoji="1">
          <a:solidFill>
            <a:schemeClr val="tx1"/>
          </a:solidFill>
          <a:latin typeface="+mn-lt"/>
          <a:ea typeface="+mn-ea"/>
        </a:defRPr>
      </a:lvl2pPr>
      <a:lvl3pPr marL="1219200" indent="-304800" algn="l" rtl="0" eaLnBrk="1" fontAlgn="base" latinLnBrk="1" hangingPunct="1">
        <a:spcBef>
          <a:spcPct val="20000"/>
        </a:spcBef>
        <a:spcAft>
          <a:spcPct val="0"/>
        </a:spcAft>
        <a:buAutoNum type="circleNumDbPlain"/>
        <a:defRPr kumimoji="1" sz="1600">
          <a:solidFill>
            <a:schemeClr val="tx1"/>
          </a:solidFill>
          <a:latin typeface="+mn-lt"/>
          <a:ea typeface="+mn-ea"/>
        </a:defRPr>
      </a:lvl3pPr>
      <a:lvl4pPr marL="1638300" indent="-2667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4pPr>
      <a:lvl5pPr marL="2095500" indent="-2667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5pPr>
      <a:lvl6pPr marL="2552700" indent="-2667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3009900" indent="-2667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467100" indent="-2667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924300" indent="-2667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Search Structures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Fall</a:t>
            </a:r>
            <a:r>
              <a:rPr lang="ko-KR" alt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2018</a:t>
            </a:r>
          </a:p>
          <a:p>
            <a:endParaRPr lang="en-US" sz="24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AVL Tree Rebalancing</a:t>
            </a:r>
            <a:endParaRPr lang="en-US" dirty="0"/>
          </a:p>
        </p:txBody>
      </p:sp>
      <p:sp>
        <p:nvSpPr>
          <p:cNvPr id="100" name="슬라이드 번호 개체 틀 9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8F35514-32D8-477D-9394-3E2B42884208}" type="slidenum">
              <a:rPr lang="ko-KR" altLang="en-US" smtClean="0"/>
              <a:pPr/>
              <a:t>10</a:t>
            </a:fld>
            <a:r>
              <a:rPr lang="en-US" altLang="ko-KR"/>
              <a:t>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396721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bf=+1</a:t>
            </a:r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5846267" y="2025997"/>
            <a:ext cx="533953" cy="6808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/>
          <p:cNvCxnSpPr/>
          <p:nvPr/>
        </p:nvCxnSpPr>
        <p:spPr bwMode="auto">
          <a:xfrm flipH="1">
            <a:off x="888685" y="2171055"/>
            <a:ext cx="514963" cy="528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>
            <a:off x="3886014" y="4270722"/>
            <a:ext cx="401558" cy="4205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/>
          <p:cNvCxnSpPr/>
          <p:nvPr/>
        </p:nvCxnSpPr>
        <p:spPr bwMode="auto">
          <a:xfrm>
            <a:off x="1228804" y="4816464"/>
            <a:ext cx="401558" cy="4205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/>
          <p:cNvCxnSpPr>
            <a:endCxn id="25" idx="0"/>
          </p:cNvCxnSpPr>
          <p:nvPr/>
        </p:nvCxnSpPr>
        <p:spPr bwMode="auto">
          <a:xfrm flipH="1">
            <a:off x="3257622" y="1861582"/>
            <a:ext cx="504059" cy="4012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endCxn id="23" idx="0"/>
          </p:cNvCxnSpPr>
          <p:nvPr/>
        </p:nvCxnSpPr>
        <p:spPr bwMode="auto">
          <a:xfrm>
            <a:off x="3783608" y="1888649"/>
            <a:ext cx="416909" cy="3741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/>
          <p:nvPr/>
        </p:nvCxnSpPr>
        <p:spPr bwMode="auto">
          <a:xfrm flipH="1">
            <a:off x="1430749" y="1598726"/>
            <a:ext cx="514963" cy="528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타원 12"/>
          <p:cNvSpPr/>
          <p:nvPr/>
        </p:nvSpPr>
        <p:spPr bwMode="auto">
          <a:xfrm>
            <a:off x="1725989" y="1368648"/>
            <a:ext cx="432048" cy="43204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1214725" y="1918424"/>
            <a:ext cx="432048" cy="43204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717877" y="2448768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1035" y="2480706"/>
            <a:ext cx="325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67883" y="1934393"/>
            <a:ext cx="325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82846" y="1398671"/>
            <a:ext cx="325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19" name="오른쪽 화살표 18"/>
          <p:cNvSpPr/>
          <p:nvPr/>
        </p:nvSpPr>
        <p:spPr bwMode="auto">
          <a:xfrm>
            <a:off x="2302053" y="1891357"/>
            <a:ext cx="432048" cy="66404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3514426" y="1613897"/>
            <a:ext cx="432048" cy="43204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67584" y="1629866"/>
            <a:ext cx="325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2" name="타원 21"/>
          <p:cNvSpPr/>
          <p:nvPr/>
        </p:nvSpPr>
        <p:spPr bwMode="auto">
          <a:xfrm>
            <a:off x="3980794" y="2246821"/>
            <a:ext cx="432048" cy="43204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37651" y="2262790"/>
            <a:ext cx="325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24" name="타원 23"/>
          <p:cNvSpPr/>
          <p:nvPr/>
        </p:nvSpPr>
        <p:spPr bwMode="auto">
          <a:xfrm>
            <a:off x="3063529" y="2246821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94756" y="2262790"/>
            <a:ext cx="325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8966" y="2885415"/>
            <a:ext cx="1736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LL rotation</a:t>
            </a:r>
          </a:p>
        </p:txBody>
      </p:sp>
      <p:cxnSp>
        <p:nvCxnSpPr>
          <p:cNvPr id="27" name="직선 연결선 26"/>
          <p:cNvCxnSpPr>
            <a:endCxn id="42" idx="0"/>
          </p:cNvCxnSpPr>
          <p:nvPr/>
        </p:nvCxnSpPr>
        <p:spPr bwMode="auto">
          <a:xfrm flipH="1">
            <a:off x="7543178" y="1883752"/>
            <a:ext cx="504057" cy="4012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/>
          <p:cNvCxnSpPr>
            <a:endCxn id="40" idx="0"/>
          </p:cNvCxnSpPr>
          <p:nvPr/>
        </p:nvCxnSpPr>
        <p:spPr bwMode="auto">
          <a:xfrm>
            <a:off x="8047233" y="1910819"/>
            <a:ext cx="416909" cy="3741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직선 연결선 28"/>
          <p:cNvCxnSpPr>
            <a:endCxn id="31" idx="5"/>
          </p:cNvCxnSpPr>
          <p:nvPr/>
        </p:nvCxnSpPr>
        <p:spPr bwMode="auto">
          <a:xfrm>
            <a:off x="5479735" y="1598726"/>
            <a:ext cx="533953" cy="6808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타원 29"/>
          <p:cNvSpPr/>
          <p:nvPr/>
        </p:nvSpPr>
        <p:spPr bwMode="auto">
          <a:xfrm>
            <a:off x="5263710" y="1331020"/>
            <a:ext cx="432048" cy="43204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1" name="타원 30"/>
          <p:cNvSpPr/>
          <p:nvPr/>
        </p:nvSpPr>
        <p:spPr bwMode="auto">
          <a:xfrm>
            <a:off x="5644912" y="1910819"/>
            <a:ext cx="432048" cy="43204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6159875" y="2453077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13033" y="2485015"/>
            <a:ext cx="325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98070" y="1926788"/>
            <a:ext cx="325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320567" y="1361043"/>
            <a:ext cx="325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36" name="오른쪽 화살표 35"/>
          <p:cNvSpPr/>
          <p:nvPr/>
        </p:nvSpPr>
        <p:spPr bwMode="auto">
          <a:xfrm>
            <a:off x="6804248" y="1883752"/>
            <a:ext cx="432048" cy="66404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7778051" y="1636067"/>
            <a:ext cx="432048" cy="43204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31209" y="1652036"/>
            <a:ext cx="325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39" name="타원 38"/>
          <p:cNvSpPr/>
          <p:nvPr/>
        </p:nvSpPr>
        <p:spPr bwMode="auto">
          <a:xfrm>
            <a:off x="8244419" y="2268991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301276" y="2284960"/>
            <a:ext cx="325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41" name="타원 40"/>
          <p:cNvSpPr/>
          <p:nvPr/>
        </p:nvSpPr>
        <p:spPr bwMode="auto">
          <a:xfrm>
            <a:off x="7327154" y="2268991"/>
            <a:ext cx="432048" cy="43204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80312" y="2284960"/>
            <a:ext cx="325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99503" y="2885415"/>
            <a:ext cx="1736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RR rotation</a:t>
            </a:r>
          </a:p>
        </p:txBody>
      </p:sp>
      <p:cxnSp>
        <p:nvCxnSpPr>
          <p:cNvPr id="44" name="직선 연결선 43"/>
          <p:cNvCxnSpPr/>
          <p:nvPr/>
        </p:nvCxnSpPr>
        <p:spPr bwMode="auto">
          <a:xfrm flipH="1">
            <a:off x="1134343" y="4192765"/>
            <a:ext cx="514962" cy="5357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타원 44"/>
          <p:cNvSpPr/>
          <p:nvPr/>
        </p:nvSpPr>
        <p:spPr bwMode="auto">
          <a:xfrm>
            <a:off x="1429582" y="3962687"/>
            <a:ext cx="432048" cy="43204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918318" y="4512463"/>
            <a:ext cx="432048" cy="43204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1482742" y="511712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35900" y="5149060"/>
            <a:ext cx="325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71476" y="4528432"/>
            <a:ext cx="325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486439" y="3992710"/>
            <a:ext cx="325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51" name="오른쪽 화살표 50"/>
          <p:cNvSpPr/>
          <p:nvPr/>
        </p:nvSpPr>
        <p:spPr bwMode="auto">
          <a:xfrm>
            <a:off x="2307109" y="4284325"/>
            <a:ext cx="432048" cy="66404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 bwMode="auto">
          <a:xfrm flipH="1">
            <a:off x="3306346" y="4163105"/>
            <a:ext cx="514962" cy="5357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타원 52"/>
          <p:cNvSpPr/>
          <p:nvPr/>
        </p:nvSpPr>
        <p:spPr bwMode="auto">
          <a:xfrm>
            <a:off x="3601585" y="3933027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4" name="타원 53"/>
          <p:cNvSpPr/>
          <p:nvPr/>
        </p:nvSpPr>
        <p:spPr bwMode="auto">
          <a:xfrm>
            <a:off x="3090321" y="4559905"/>
            <a:ext cx="432048" cy="43204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43479" y="4575874"/>
            <a:ext cx="325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658442" y="396305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57" name="타원 56"/>
          <p:cNvSpPr/>
          <p:nvPr/>
        </p:nvSpPr>
        <p:spPr bwMode="auto">
          <a:xfrm>
            <a:off x="4139952" y="4571380"/>
            <a:ext cx="432048" cy="43204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193110" y="4603318"/>
            <a:ext cx="325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812170" y="5693186"/>
            <a:ext cx="1736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LR rotation</a:t>
            </a:r>
          </a:p>
        </p:txBody>
      </p:sp>
      <p:cxnSp>
        <p:nvCxnSpPr>
          <p:cNvPr id="60" name="직선 연결선 59"/>
          <p:cNvCxnSpPr/>
          <p:nvPr/>
        </p:nvCxnSpPr>
        <p:spPr bwMode="auto">
          <a:xfrm>
            <a:off x="8295575" y="4480250"/>
            <a:ext cx="401558" cy="4205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/>
          <p:cNvCxnSpPr/>
          <p:nvPr/>
        </p:nvCxnSpPr>
        <p:spPr bwMode="auto">
          <a:xfrm flipH="1">
            <a:off x="5999839" y="4840565"/>
            <a:ext cx="444369" cy="4617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/>
          <p:nvPr/>
        </p:nvCxnSpPr>
        <p:spPr bwMode="auto">
          <a:xfrm>
            <a:off x="5950379" y="4145985"/>
            <a:ext cx="588385" cy="4945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타원 62"/>
          <p:cNvSpPr/>
          <p:nvPr/>
        </p:nvSpPr>
        <p:spPr bwMode="auto">
          <a:xfrm>
            <a:off x="5730656" y="3915907"/>
            <a:ext cx="432048" cy="43204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4" name="타원 63"/>
          <p:cNvSpPr/>
          <p:nvPr/>
        </p:nvSpPr>
        <p:spPr bwMode="auto">
          <a:xfrm>
            <a:off x="6372200" y="4499372"/>
            <a:ext cx="432048" cy="43204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5" name="타원 64"/>
          <p:cNvSpPr/>
          <p:nvPr/>
        </p:nvSpPr>
        <p:spPr bwMode="auto">
          <a:xfrm>
            <a:off x="5783816" y="507034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36974" y="5102280"/>
            <a:ext cx="325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425358" y="4515341"/>
            <a:ext cx="325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787513" y="3945930"/>
            <a:ext cx="325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69" name="오른쪽 화살표 68"/>
          <p:cNvSpPr/>
          <p:nvPr/>
        </p:nvSpPr>
        <p:spPr bwMode="auto">
          <a:xfrm>
            <a:off x="6948264" y="4284325"/>
            <a:ext cx="432048" cy="66404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70" name="직선 연결선 69"/>
          <p:cNvCxnSpPr/>
          <p:nvPr/>
        </p:nvCxnSpPr>
        <p:spPr bwMode="auto">
          <a:xfrm flipH="1">
            <a:off x="7715907" y="4372633"/>
            <a:ext cx="514962" cy="5357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타원 70"/>
          <p:cNvSpPr/>
          <p:nvPr/>
        </p:nvSpPr>
        <p:spPr bwMode="auto">
          <a:xfrm>
            <a:off x="8011146" y="4142555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2" name="타원 71"/>
          <p:cNvSpPr/>
          <p:nvPr/>
        </p:nvSpPr>
        <p:spPr bwMode="auto">
          <a:xfrm>
            <a:off x="7499882" y="4769433"/>
            <a:ext cx="432048" cy="43204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53040" y="4785402"/>
            <a:ext cx="325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068003" y="4172578"/>
            <a:ext cx="325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75" name="타원 74"/>
          <p:cNvSpPr/>
          <p:nvPr/>
        </p:nvSpPr>
        <p:spPr bwMode="auto">
          <a:xfrm>
            <a:off x="8549513" y="4780908"/>
            <a:ext cx="432048" cy="43204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602671" y="4812846"/>
            <a:ext cx="325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571155" y="5536436"/>
            <a:ext cx="1736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RL rotation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87353" y="3972523"/>
            <a:ext cx="88998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bf=+2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923928" y="154704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bf=0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252212" y="161389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bf=0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88940" y="190708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bf=0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30718" y="136864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bf=+1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10270" y="1883752"/>
            <a:ext cx="88998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bf=+1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681168" y="125901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bf=-1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012160" y="187700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bf=0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104492" y="1867014"/>
            <a:ext cx="705321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bf=-1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893315" y="266148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bf=0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883160" y="266148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bf=0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224465" y="267620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bf=0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161933" y="266432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bf=0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35666" y="453999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bf=0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20813" y="4546872"/>
            <a:ext cx="705321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bf=-1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54547" y="451227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bf=0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84354" y="4499372"/>
            <a:ext cx="88998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bf=+1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156176" y="388323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bf=-1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709516" y="1266749"/>
            <a:ext cx="88998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bf=-2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27584" y="1362958"/>
            <a:ext cx="88998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bf=+2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186455" y="3867341"/>
            <a:ext cx="88998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bf=-2</a:t>
            </a:r>
          </a:p>
        </p:txBody>
      </p:sp>
    </p:spTree>
    <p:extLst>
      <p:ext uri="{BB962C8B-B14F-4D97-AF65-F5344CB8AC3E}">
        <p14:creationId xmlns:p14="http://schemas.microsoft.com/office/powerpoint/2010/main" val="277170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5" grpId="0" animBg="1"/>
      <p:bldP spid="16" grpId="0"/>
      <p:bldP spid="19" grpId="0" animBg="1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0" animBg="1"/>
      <p:bldP spid="37" grpId="0" animBg="1"/>
      <p:bldP spid="38" grpId="0"/>
      <p:bldP spid="39" grpId="0" animBg="1"/>
      <p:bldP spid="40" grpId="0"/>
      <p:bldP spid="41" grpId="0" animBg="1"/>
      <p:bldP spid="42" grpId="0"/>
      <p:bldP spid="43" grpId="0"/>
      <p:bldP spid="45" grpId="0" animBg="1"/>
      <p:bldP spid="46" grpId="0" animBg="1"/>
      <p:bldP spid="47" grpId="0" animBg="1"/>
      <p:bldP spid="48" grpId="0"/>
      <p:bldP spid="49" grpId="0"/>
      <p:bldP spid="50" grpId="0"/>
      <p:bldP spid="51" grpId="0" animBg="1"/>
      <p:bldP spid="53" grpId="0" animBg="1"/>
      <p:bldP spid="54" grpId="0" animBg="1"/>
      <p:bldP spid="55" grpId="0"/>
      <p:bldP spid="56" grpId="0"/>
      <p:bldP spid="57" grpId="0" animBg="1"/>
      <p:bldP spid="58" grpId="0"/>
      <p:bldP spid="59" grpId="0"/>
      <p:bldP spid="63" grpId="0" animBg="1"/>
      <p:bldP spid="64" grpId="0" animBg="1"/>
      <p:bldP spid="65" grpId="0" animBg="1"/>
      <p:bldP spid="66" grpId="0"/>
      <p:bldP spid="67" grpId="0"/>
      <p:bldP spid="68" grpId="0"/>
      <p:bldP spid="69" grpId="0" animBg="1"/>
      <p:bldP spid="71" grpId="0" animBg="1"/>
      <p:bldP spid="72" grpId="0" animBg="1"/>
      <p:bldP spid="73" grpId="0"/>
      <p:bldP spid="74" grpId="0"/>
      <p:bldP spid="75" grpId="0" animBg="1"/>
      <p:bldP spid="76" grpId="0"/>
      <p:bldP spid="77" grpId="0"/>
      <p:bldP spid="78" grpId="0" animBg="1"/>
      <p:bldP spid="79" grpId="0"/>
      <p:bldP spid="80" grpId="0"/>
      <p:bldP spid="81" grpId="0"/>
      <p:bldP spid="81" grpId="1"/>
      <p:bldP spid="82" grpId="0"/>
      <p:bldP spid="82" grpId="1"/>
      <p:bldP spid="83" grpId="0" animBg="1"/>
      <p:bldP spid="84" grpId="0"/>
      <p:bldP spid="84" grpId="1"/>
      <p:bldP spid="85" grpId="0"/>
      <p:bldP spid="85" grpId="1"/>
      <p:bldP spid="86" grpId="0" animBg="1"/>
      <p:bldP spid="87" grpId="0"/>
      <p:bldP spid="88" grpId="0"/>
      <p:bldP spid="89" grpId="0"/>
      <p:bldP spid="90" grpId="0"/>
      <p:bldP spid="91" grpId="0"/>
      <p:bldP spid="91" grpId="1"/>
      <p:bldP spid="92" grpId="0" animBg="1"/>
      <p:bldP spid="93" grpId="0"/>
      <p:bldP spid="93" grpId="1"/>
      <p:bldP spid="94" grpId="0" animBg="1"/>
      <p:bldP spid="95" grpId="0"/>
      <p:bldP spid="95" grpId="1"/>
      <p:bldP spid="96" grpId="0" animBg="1"/>
      <p:bldP spid="97" grpId="0" animBg="1"/>
      <p:bldP spid="9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AVL Tree Insertion (1)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8F35514-32D8-477D-9394-3E2B42884208}" type="slidenum">
              <a:rPr lang="ko-KR" altLang="en-US" smtClean="0"/>
              <a:pPr/>
              <a:t>11</a:t>
            </a:fld>
            <a:r>
              <a:rPr lang="en-US" altLang="ko-KR"/>
              <a:t>-</a:t>
            </a:r>
          </a:p>
        </p:txBody>
      </p:sp>
      <p:sp>
        <p:nvSpPr>
          <p:cNvPr id="53289" name="AutoShape 41"/>
          <p:cNvSpPr>
            <a:spLocks noChangeArrowheads="1"/>
          </p:cNvSpPr>
          <p:nvPr/>
        </p:nvSpPr>
        <p:spPr bwMode="auto">
          <a:xfrm rot="18324207" flipH="1">
            <a:off x="2229723" y="3053401"/>
            <a:ext cx="882650" cy="3153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3251" name="Oval 3"/>
          <p:cNvSpPr>
            <a:spLocks noChangeArrowheads="1"/>
          </p:cNvSpPr>
          <p:nvPr/>
        </p:nvSpPr>
        <p:spPr bwMode="auto">
          <a:xfrm>
            <a:off x="2160588" y="1927225"/>
            <a:ext cx="695325" cy="376238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2181225" y="1917700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chemeClr val="bg1"/>
                </a:solidFill>
                <a:latin typeface="Consolas" pitchFamily="49" charset="0"/>
                <a:ea typeface="돋움" pitchFamily="50" charset="-127"/>
              </a:rPr>
              <a:t>Mar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2104568" y="1525588"/>
            <a:ext cx="75020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</a:t>
            </a:r>
            <a:r>
              <a:rPr kumimoji="0" lang="ko-KR" altLang="en-US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0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4338178" y="1412875"/>
            <a:ext cx="8912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</a:t>
            </a:r>
            <a:r>
              <a:rPr kumimoji="0" lang="ko-KR" altLang="en-US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-1</a:t>
            </a:r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5083175" y="2090738"/>
            <a:ext cx="850900" cy="628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3257" name="Oval 9"/>
          <p:cNvSpPr>
            <a:spLocks noChangeArrowheads="1"/>
          </p:cNvSpPr>
          <p:nvPr/>
        </p:nvSpPr>
        <p:spPr bwMode="auto">
          <a:xfrm>
            <a:off x="4427538" y="1782763"/>
            <a:ext cx="741362" cy="4032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4470400" y="1773238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Mar</a:t>
            </a:r>
          </a:p>
        </p:txBody>
      </p:sp>
      <p:sp>
        <p:nvSpPr>
          <p:cNvPr id="53259" name="Oval 11"/>
          <p:cNvSpPr>
            <a:spLocks noChangeArrowheads="1"/>
          </p:cNvSpPr>
          <p:nvPr/>
        </p:nvSpPr>
        <p:spPr bwMode="auto">
          <a:xfrm>
            <a:off x="5846763" y="2622550"/>
            <a:ext cx="741362" cy="403225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5884863" y="2613025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chemeClr val="bg1"/>
                </a:solidFill>
                <a:latin typeface="Consolas" pitchFamily="49" charset="0"/>
                <a:ea typeface="돋움" pitchFamily="50" charset="-127"/>
              </a:rPr>
              <a:t>May</a:t>
            </a:r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5701842" y="2197100"/>
            <a:ext cx="75020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</a:t>
            </a:r>
            <a:r>
              <a:rPr kumimoji="0" lang="ko-KR" altLang="en-US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0</a:t>
            </a:r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574675" y="1196975"/>
            <a:ext cx="24429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(</a:t>
            </a: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a) insert March</a:t>
            </a:r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1898650" y="4137347"/>
            <a:ext cx="798513" cy="5889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>
            <a:off x="2914650" y="4846960"/>
            <a:ext cx="531813" cy="392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3265" name="Oval 17"/>
          <p:cNvSpPr>
            <a:spLocks noChangeArrowheads="1"/>
          </p:cNvSpPr>
          <p:nvPr/>
        </p:nvSpPr>
        <p:spPr bwMode="auto">
          <a:xfrm>
            <a:off x="3187700" y="5245422"/>
            <a:ext cx="695325" cy="376238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3266" name="Rectangle 18"/>
          <p:cNvSpPr>
            <a:spLocks noChangeArrowheads="1"/>
          </p:cNvSpPr>
          <p:nvPr/>
        </p:nvSpPr>
        <p:spPr bwMode="auto">
          <a:xfrm>
            <a:off x="3217863" y="5235897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chemeClr val="bg1"/>
                </a:solidFill>
                <a:latin typeface="Consolas" pitchFamily="49" charset="0"/>
                <a:ea typeface="돋움" pitchFamily="50" charset="-127"/>
              </a:rPr>
              <a:t>Nov</a:t>
            </a:r>
          </a:p>
        </p:txBody>
      </p:sp>
      <p:sp>
        <p:nvSpPr>
          <p:cNvPr id="53267" name="Rectangle 19"/>
          <p:cNvSpPr>
            <a:spLocks noChangeArrowheads="1"/>
          </p:cNvSpPr>
          <p:nvPr/>
        </p:nvSpPr>
        <p:spPr bwMode="auto">
          <a:xfrm>
            <a:off x="3245731" y="4845372"/>
            <a:ext cx="75020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</a:t>
            </a:r>
            <a:r>
              <a:rPr kumimoji="0" lang="ko-KR" altLang="en-US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0</a:t>
            </a:r>
          </a:p>
        </p:txBody>
      </p:sp>
      <p:sp>
        <p:nvSpPr>
          <p:cNvPr id="53268" name="Oval 20"/>
          <p:cNvSpPr>
            <a:spLocks noChangeArrowheads="1"/>
          </p:cNvSpPr>
          <p:nvPr/>
        </p:nvSpPr>
        <p:spPr bwMode="auto">
          <a:xfrm>
            <a:off x="2411413" y="4550097"/>
            <a:ext cx="695325" cy="3746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3269" name="Rectangle 21"/>
          <p:cNvSpPr>
            <a:spLocks noChangeArrowheads="1"/>
          </p:cNvSpPr>
          <p:nvPr/>
        </p:nvSpPr>
        <p:spPr bwMode="auto">
          <a:xfrm>
            <a:off x="2427288" y="4538985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May</a:t>
            </a:r>
          </a:p>
        </p:txBody>
      </p:sp>
      <p:sp>
        <p:nvSpPr>
          <p:cNvPr id="53270" name="Rectangle 22"/>
          <p:cNvSpPr>
            <a:spLocks noChangeArrowheads="1"/>
          </p:cNvSpPr>
          <p:nvPr/>
        </p:nvSpPr>
        <p:spPr bwMode="auto">
          <a:xfrm>
            <a:off x="2344913" y="4224660"/>
            <a:ext cx="8912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</a:t>
            </a:r>
            <a:r>
              <a:rPr kumimoji="0" lang="ko-KR" altLang="en-US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-1</a:t>
            </a:r>
          </a:p>
        </p:txBody>
      </p:sp>
      <p:sp>
        <p:nvSpPr>
          <p:cNvPr id="53271" name="Oval 23"/>
          <p:cNvSpPr>
            <a:spLocks noChangeArrowheads="1"/>
          </p:cNvSpPr>
          <p:nvPr/>
        </p:nvSpPr>
        <p:spPr bwMode="auto">
          <a:xfrm>
            <a:off x="1363663" y="3861122"/>
            <a:ext cx="695325" cy="3746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3272" name="Rectangle 24"/>
          <p:cNvSpPr>
            <a:spLocks noChangeArrowheads="1"/>
          </p:cNvSpPr>
          <p:nvPr/>
        </p:nvSpPr>
        <p:spPr bwMode="auto">
          <a:xfrm>
            <a:off x="1384300" y="3850010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Mar</a:t>
            </a:r>
          </a:p>
        </p:txBody>
      </p:sp>
      <p:sp>
        <p:nvSpPr>
          <p:cNvPr id="53273" name="Rectangle 25"/>
          <p:cNvSpPr>
            <a:spLocks noChangeArrowheads="1"/>
          </p:cNvSpPr>
          <p:nvPr/>
        </p:nvSpPr>
        <p:spPr bwMode="auto">
          <a:xfrm>
            <a:off x="1304466" y="3531733"/>
            <a:ext cx="8912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</a:t>
            </a:r>
            <a:r>
              <a:rPr kumimoji="0" lang="ko-KR" altLang="en-US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-2</a:t>
            </a:r>
          </a:p>
        </p:txBody>
      </p:sp>
      <p:sp>
        <p:nvSpPr>
          <p:cNvPr id="53274" name="Line 26"/>
          <p:cNvSpPr>
            <a:spLocks noChangeShapeType="1"/>
          </p:cNvSpPr>
          <p:nvPr/>
        </p:nvSpPr>
        <p:spPr bwMode="auto">
          <a:xfrm>
            <a:off x="7135813" y="4685035"/>
            <a:ext cx="531812" cy="392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3275" name="Oval 27"/>
          <p:cNvSpPr>
            <a:spLocks noChangeArrowheads="1"/>
          </p:cNvSpPr>
          <p:nvPr/>
        </p:nvSpPr>
        <p:spPr bwMode="auto">
          <a:xfrm>
            <a:off x="7396163" y="5058097"/>
            <a:ext cx="695325" cy="376238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53276" name="Rectangle 28"/>
          <p:cNvSpPr>
            <a:spLocks noChangeArrowheads="1"/>
          </p:cNvSpPr>
          <p:nvPr/>
        </p:nvSpPr>
        <p:spPr bwMode="auto">
          <a:xfrm>
            <a:off x="7426325" y="5048572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chemeClr val="bg1"/>
                </a:solidFill>
                <a:latin typeface="Consolas" pitchFamily="49" charset="0"/>
                <a:ea typeface="돋움" pitchFamily="50" charset="-127"/>
              </a:rPr>
              <a:t>Nov</a:t>
            </a:r>
          </a:p>
        </p:txBody>
      </p:sp>
      <p:sp>
        <p:nvSpPr>
          <p:cNvPr id="53278" name="Oval 30"/>
          <p:cNvSpPr>
            <a:spLocks noChangeArrowheads="1"/>
          </p:cNvSpPr>
          <p:nvPr/>
        </p:nvSpPr>
        <p:spPr bwMode="auto">
          <a:xfrm>
            <a:off x="6597650" y="4350072"/>
            <a:ext cx="695325" cy="376238"/>
          </a:xfrm>
          <a:prstGeom prst="ellipse">
            <a:avLst/>
          </a:prstGeom>
          <a:solidFill>
            <a:srgbClr val="FFFF99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3279" name="Rectangle 31"/>
          <p:cNvSpPr>
            <a:spLocks noChangeArrowheads="1"/>
          </p:cNvSpPr>
          <p:nvPr/>
        </p:nvSpPr>
        <p:spPr bwMode="auto">
          <a:xfrm>
            <a:off x="6613525" y="4340547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May</a:t>
            </a:r>
          </a:p>
        </p:txBody>
      </p:sp>
      <p:sp>
        <p:nvSpPr>
          <p:cNvPr id="53280" name="Rectangle 32"/>
          <p:cNvSpPr>
            <a:spLocks noChangeArrowheads="1"/>
          </p:cNvSpPr>
          <p:nvPr/>
        </p:nvSpPr>
        <p:spPr bwMode="auto">
          <a:xfrm>
            <a:off x="6541629" y="3948435"/>
            <a:ext cx="75020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</a:t>
            </a:r>
            <a:r>
              <a:rPr kumimoji="0" lang="ko-KR" altLang="en-US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0</a:t>
            </a:r>
          </a:p>
        </p:txBody>
      </p:sp>
      <p:sp>
        <p:nvSpPr>
          <p:cNvPr id="53281" name="Oval 33"/>
          <p:cNvSpPr>
            <a:spLocks noChangeArrowheads="1"/>
          </p:cNvSpPr>
          <p:nvPr/>
        </p:nvSpPr>
        <p:spPr bwMode="auto">
          <a:xfrm>
            <a:off x="5799138" y="5058097"/>
            <a:ext cx="695325" cy="376238"/>
          </a:xfrm>
          <a:prstGeom prst="ellipse">
            <a:avLst/>
          </a:prstGeom>
          <a:solidFill>
            <a:srgbClr val="FFFF99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3282" name="Rectangle 34"/>
          <p:cNvSpPr>
            <a:spLocks noChangeArrowheads="1"/>
          </p:cNvSpPr>
          <p:nvPr/>
        </p:nvSpPr>
        <p:spPr bwMode="auto">
          <a:xfrm>
            <a:off x="5810250" y="5042222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Mar</a:t>
            </a:r>
          </a:p>
        </p:txBody>
      </p:sp>
      <p:sp>
        <p:nvSpPr>
          <p:cNvPr id="53283" name="Rectangle 35"/>
          <p:cNvSpPr>
            <a:spLocks noChangeArrowheads="1"/>
          </p:cNvSpPr>
          <p:nvPr/>
        </p:nvSpPr>
        <p:spPr bwMode="auto">
          <a:xfrm>
            <a:off x="5580112" y="4732660"/>
            <a:ext cx="75020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</a:t>
            </a:r>
            <a:r>
              <a:rPr kumimoji="0" lang="ko-KR" altLang="en-US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0</a:t>
            </a:r>
          </a:p>
        </p:txBody>
      </p:sp>
      <p:sp>
        <p:nvSpPr>
          <p:cNvPr id="53284" name="Line 36"/>
          <p:cNvSpPr>
            <a:spLocks noChangeShapeType="1"/>
          </p:cNvSpPr>
          <p:nvPr/>
        </p:nvSpPr>
        <p:spPr bwMode="auto">
          <a:xfrm flipH="1">
            <a:off x="6248400" y="4685035"/>
            <a:ext cx="531813" cy="392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3285" name="Rectangle 37"/>
          <p:cNvSpPr>
            <a:spLocks noChangeArrowheads="1"/>
          </p:cNvSpPr>
          <p:nvPr/>
        </p:nvSpPr>
        <p:spPr bwMode="auto">
          <a:xfrm>
            <a:off x="3705225" y="1196975"/>
            <a:ext cx="216084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(</a:t>
            </a:r>
            <a:r>
              <a:rPr kumimoji="0" lang="en-US" altLang="ko-KR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b) insert May</a:t>
            </a:r>
          </a:p>
        </p:txBody>
      </p:sp>
      <p:sp>
        <p:nvSpPr>
          <p:cNvPr id="53286" name="Rectangle 38"/>
          <p:cNvSpPr>
            <a:spLocks noChangeArrowheads="1"/>
          </p:cNvSpPr>
          <p:nvPr/>
        </p:nvSpPr>
        <p:spPr bwMode="auto">
          <a:xfrm>
            <a:off x="525463" y="3068960"/>
            <a:ext cx="286616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latin typeface="Consolas" pitchFamily="49" charset="0"/>
                <a:ea typeface="돋움" pitchFamily="50" charset="-127"/>
              </a:rPr>
              <a:t>(</a:t>
            </a:r>
            <a:r>
              <a:rPr kumimoji="0" lang="en-US" altLang="ko-KR">
                <a:latin typeface="Consolas" pitchFamily="49" charset="0"/>
                <a:ea typeface="돋움" pitchFamily="50" charset="-127"/>
              </a:rPr>
              <a:t>c) insert November</a:t>
            </a:r>
          </a:p>
        </p:txBody>
      </p:sp>
      <p:sp>
        <p:nvSpPr>
          <p:cNvPr id="53287" name="Line 39"/>
          <p:cNvSpPr>
            <a:spLocks noChangeShapeType="1"/>
          </p:cNvSpPr>
          <p:nvPr/>
        </p:nvSpPr>
        <p:spPr bwMode="auto">
          <a:xfrm>
            <a:off x="4017963" y="4538985"/>
            <a:ext cx="1685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3288" name="Rectangle 40"/>
          <p:cNvSpPr>
            <a:spLocks noChangeArrowheads="1"/>
          </p:cNvSpPr>
          <p:nvPr/>
        </p:nvSpPr>
        <p:spPr bwMode="auto">
          <a:xfrm>
            <a:off x="4056063" y="4145285"/>
            <a:ext cx="173765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RR rotation</a:t>
            </a:r>
          </a:p>
        </p:txBody>
      </p:sp>
    </p:spTree>
    <p:extLst>
      <p:ext uri="{BB962C8B-B14F-4D97-AF65-F5344CB8AC3E}">
        <p14:creationId xmlns:p14="http://schemas.microsoft.com/office/powerpoint/2010/main" val="37608536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89" grpId="0" animBg="1"/>
      <p:bldP spid="53251" grpId="0" animBg="1"/>
      <p:bldP spid="53252" grpId="0"/>
      <p:bldP spid="53253" grpId="0"/>
      <p:bldP spid="53254" grpId="0"/>
      <p:bldP spid="53256" grpId="0" animBg="1"/>
      <p:bldP spid="53257" grpId="0" animBg="1"/>
      <p:bldP spid="53258" grpId="0"/>
      <p:bldP spid="53259" grpId="0" animBg="1"/>
      <p:bldP spid="53260" grpId="0"/>
      <p:bldP spid="53261" grpId="0"/>
      <p:bldP spid="53263" grpId="0" animBg="1"/>
      <p:bldP spid="53264" grpId="0" animBg="1"/>
      <p:bldP spid="53265" grpId="0" animBg="1"/>
      <p:bldP spid="53266" grpId="0"/>
      <p:bldP spid="53267" grpId="0"/>
      <p:bldP spid="53268" grpId="0" animBg="1"/>
      <p:bldP spid="53269" grpId="0"/>
      <p:bldP spid="53270" grpId="0"/>
      <p:bldP spid="53271" grpId="0" animBg="1"/>
      <p:bldP spid="53272" grpId="0"/>
      <p:bldP spid="53273" grpId="0"/>
      <p:bldP spid="53274" grpId="0" animBg="1"/>
      <p:bldP spid="53275" grpId="0" animBg="1"/>
      <p:bldP spid="53276" grpId="0"/>
      <p:bldP spid="53278" grpId="0" animBg="1"/>
      <p:bldP spid="53279" grpId="0"/>
      <p:bldP spid="53280" grpId="0"/>
      <p:bldP spid="53281" grpId="0" animBg="1"/>
      <p:bldP spid="53282" grpId="0"/>
      <p:bldP spid="53283" grpId="0"/>
      <p:bldP spid="53284" grpId="0" animBg="1"/>
      <p:bldP spid="53285" grpId="0"/>
      <p:bldP spid="53286" grpId="0"/>
      <p:bldP spid="53287" grpId="0" animBg="1"/>
      <p:bldP spid="532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AVL Tree Insertion (2)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8F35514-32D8-477D-9394-3E2B42884208}" type="slidenum">
              <a:rPr lang="ko-KR" altLang="en-US" smtClean="0"/>
              <a:pPr/>
              <a:t>12</a:t>
            </a:fld>
            <a:r>
              <a:rPr lang="en-US" altLang="ko-KR"/>
              <a:t>-</a:t>
            </a:r>
          </a:p>
        </p:txBody>
      </p:sp>
      <p:sp>
        <p:nvSpPr>
          <p:cNvPr id="54329" name="AutoShape 57"/>
          <p:cNvSpPr>
            <a:spLocks noChangeArrowheads="1"/>
          </p:cNvSpPr>
          <p:nvPr/>
        </p:nvSpPr>
        <p:spPr bwMode="auto">
          <a:xfrm rot="2742529">
            <a:off x="1577880" y="4073024"/>
            <a:ext cx="792162" cy="2462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4274" name="Line 2"/>
          <p:cNvSpPr>
            <a:spLocks noChangeShapeType="1"/>
          </p:cNvSpPr>
          <p:nvPr/>
        </p:nvSpPr>
        <p:spPr bwMode="auto">
          <a:xfrm>
            <a:off x="3297238" y="4284663"/>
            <a:ext cx="444500" cy="371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4275" name="Line 3"/>
          <p:cNvSpPr>
            <a:spLocks noChangeShapeType="1"/>
          </p:cNvSpPr>
          <p:nvPr/>
        </p:nvSpPr>
        <p:spPr bwMode="auto">
          <a:xfrm flipH="1">
            <a:off x="2719388" y="4246563"/>
            <a:ext cx="442912" cy="371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4276" name="Line 4"/>
          <p:cNvSpPr>
            <a:spLocks noChangeShapeType="1"/>
          </p:cNvSpPr>
          <p:nvPr/>
        </p:nvSpPr>
        <p:spPr bwMode="auto">
          <a:xfrm>
            <a:off x="4733925" y="1508125"/>
            <a:ext cx="719138" cy="604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 flipH="1">
            <a:off x="3532188" y="1508125"/>
            <a:ext cx="720725" cy="604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 flipH="1">
            <a:off x="2935288" y="2263775"/>
            <a:ext cx="481012" cy="403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4211638" y="1268413"/>
            <a:ext cx="627062" cy="3857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4192588" y="1247775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May</a:t>
            </a:r>
          </a:p>
        </p:txBody>
      </p:sp>
      <p:sp>
        <p:nvSpPr>
          <p:cNvPr id="54283" name="Oval 11"/>
          <p:cNvSpPr>
            <a:spLocks noChangeArrowheads="1"/>
          </p:cNvSpPr>
          <p:nvPr/>
        </p:nvSpPr>
        <p:spPr bwMode="auto">
          <a:xfrm>
            <a:off x="3278188" y="1971675"/>
            <a:ext cx="627062" cy="3857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3263900" y="1960563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Mar</a:t>
            </a: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2915816" y="1628800"/>
            <a:ext cx="8912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</a:t>
            </a:r>
            <a:r>
              <a:rPr kumimoji="0" lang="ko-KR" altLang="en-US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+1</a:t>
            </a:r>
          </a:p>
        </p:txBody>
      </p:sp>
      <p:sp>
        <p:nvSpPr>
          <p:cNvPr id="54286" name="Oval 14"/>
          <p:cNvSpPr>
            <a:spLocks noChangeArrowheads="1"/>
          </p:cNvSpPr>
          <p:nvPr/>
        </p:nvSpPr>
        <p:spPr bwMode="auto">
          <a:xfrm>
            <a:off x="5154414" y="1999953"/>
            <a:ext cx="627063" cy="3857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5148064" y="1988840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Nov</a:t>
            </a:r>
          </a:p>
        </p:txBody>
      </p:sp>
      <p:sp>
        <p:nvSpPr>
          <p:cNvPr id="54288" name="Oval 16"/>
          <p:cNvSpPr>
            <a:spLocks noChangeArrowheads="1"/>
          </p:cNvSpPr>
          <p:nvPr/>
        </p:nvSpPr>
        <p:spPr bwMode="auto">
          <a:xfrm>
            <a:off x="2541588" y="2676525"/>
            <a:ext cx="627062" cy="385763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2540000" y="2665413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chemeClr val="bg1"/>
                </a:solidFill>
                <a:latin typeface="Consolas" pitchFamily="49" charset="0"/>
                <a:ea typeface="돋움" pitchFamily="50" charset="-127"/>
              </a:rPr>
              <a:t>Aug</a:t>
            </a:r>
          </a:p>
        </p:txBody>
      </p:sp>
      <p:sp>
        <p:nvSpPr>
          <p:cNvPr id="54290" name="Rectangle 18"/>
          <p:cNvSpPr>
            <a:spLocks noChangeArrowheads="1"/>
          </p:cNvSpPr>
          <p:nvPr/>
        </p:nvSpPr>
        <p:spPr bwMode="auto">
          <a:xfrm>
            <a:off x="2267744" y="2348880"/>
            <a:ext cx="75020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</a:t>
            </a:r>
            <a:r>
              <a:rPr kumimoji="0" lang="ko-KR" altLang="en-US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0</a:t>
            </a:r>
          </a:p>
        </p:txBody>
      </p:sp>
      <p:sp>
        <p:nvSpPr>
          <p:cNvPr id="54291" name="Rectangle 19"/>
          <p:cNvSpPr>
            <a:spLocks noChangeArrowheads="1"/>
          </p:cNvSpPr>
          <p:nvPr/>
        </p:nvSpPr>
        <p:spPr bwMode="auto">
          <a:xfrm>
            <a:off x="633413" y="1052513"/>
            <a:ext cx="25840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(</a:t>
            </a:r>
            <a:r>
              <a:rPr kumimoji="0" lang="en-US" altLang="ko-KR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d) insert August</a:t>
            </a:r>
          </a:p>
        </p:txBody>
      </p:sp>
      <p:sp>
        <p:nvSpPr>
          <p:cNvPr id="54292" name="Rectangle 20"/>
          <p:cNvSpPr>
            <a:spLocks noChangeArrowheads="1"/>
          </p:cNvSpPr>
          <p:nvPr/>
        </p:nvSpPr>
        <p:spPr bwMode="auto">
          <a:xfrm>
            <a:off x="685800" y="3429000"/>
            <a:ext cx="24429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latin typeface="Consolas" pitchFamily="49" charset="0"/>
                <a:ea typeface="돋움" pitchFamily="50" charset="-127"/>
              </a:rPr>
              <a:t>(</a:t>
            </a:r>
            <a:r>
              <a:rPr kumimoji="0" lang="en-US" altLang="ko-KR">
                <a:latin typeface="Consolas" pitchFamily="49" charset="0"/>
                <a:ea typeface="돋움" pitchFamily="50" charset="-127"/>
              </a:rPr>
              <a:t>e) insert April</a:t>
            </a:r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>
            <a:off x="4446588" y="4652963"/>
            <a:ext cx="15208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4294" name="Rectangle 22"/>
          <p:cNvSpPr>
            <a:spLocks noChangeArrowheads="1"/>
          </p:cNvSpPr>
          <p:nvPr/>
        </p:nvSpPr>
        <p:spPr bwMode="auto">
          <a:xfrm>
            <a:off x="4427538" y="4248150"/>
            <a:ext cx="173765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LL rotation</a:t>
            </a:r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 flipH="1">
            <a:off x="2122488" y="4797425"/>
            <a:ext cx="444500" cy="371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 flipH="1">
            <a:off x="1498600" y="5441950"/>
            <a:ext cx="441325" cy="369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4297" name="Oval 25"/>
          <p:cNvSpPr>
            <a:spLocks noChangeArrowheads="1"/>
          </p:cNvSpPr>
          <p:nvPr/>
        </p:nvSpPr>
        <p:spPr bwMode="auto">
          <a:xfrm>
            <a:off x="1136650" y="5821363"/>
            <a:ext cx="576263" cy="352425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4298" name="Rectangle 26"/>
          <p:cNvSpPr>
            <a:spLocks noChangeArrowheads="1"/>
          </p:cNvSpPr>
          <p:nvPr/>
        </p:nvSpPr>
        <p:spPr bwMode="auto">
          <a:xfrm>
            <a:off x="1116013" y="5810250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chemeClr val="bg1"/>
                </a:solidFill>
                <a:latin typeface="Consolas" pitchFamily="49" charset="0"/>
                <a:ea typeface="돋움" pitchFamily="50" charset="-127"/>
              </a:rPr>
              <a:t>Apr</a:t>
            </a:r>
          </a:p>
        </p:txBody>
      </p:sp>
      <p:sp>
        <p:nvSpPr>
          <p:cNvPr id="54299" name="Rectangle 27"/>
          <p:cNvSpPr>
            <a:spLocks noChangeArrowheads="1"/>
          </p:cNvSpPr>
          <p:nvPr/>
        </p:nvSpPr>
        <p:spPr bwMode="auto">
          <a:xfrm>
            <a:off x="827584" y="5476520"/>
            <a:ext cx="75020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</a:t>
            </a:r>
            <a:r>
              <a:rPr kumimoji="0" lang="ko-KR" altLang="en-US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0</a:t>
            </a:r>
          </a:p>
        </p:txBody>
      </p:sp>
      <p:sp>
        <p:nvSpPr>
          <p:cNvPr id="54300" name="Oval 28"/>
          <p:cNvSpPr>
            <a:spLocks noChangeArrowheads="1"/>
          </p:cNvSpPr>
          <p:nvPr/>
        </p:nvSpPr>
        <p:spPr bwMode="auto">
          <a:xfrm>
            <a:off x="1760538" y="5176838"/>
            <a:ext cx="577850" cy="35401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4301" name="Rectangle 29"/>
          <p:cNvSpPr>
            <a:spLocks noChangeArrowheads="1"/>
          </p:cNvSpPr>
          <p:nvPr/>
        </p:nvSpPr>
        <p:spPr bwMode="auto">
          <a:xfrm>
            <a:off x="1733550" y="5165725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Aug</a:t>
            </a:r>
          </a:p>
        </p:txBody>
      </p:sp>
      <p:sp>
        <p:nvSpPr>
          <p:cNvPr id="54302" name="Rectangle 30"/>
          <p:cNvSpPr>
            <a:spLocks noChangeArrowheads="1"/>
          </p:cNvSpPr>
          <p:nvPr/>
        </p:nvSpPr>
        <p:spPr bwMode="auto">
          <a:xfrm>
            <a:off x="1331640" y="4828448"/>
            <a:ext cx="8912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</a:t>
            </a:r>
            <a:r>
              <a:rPr kumimoji="0" lang="ko-KR" altLang="en-US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+1</a:t>
            </a:r>
          </a:p>
        </p:txBody>
      </p:sp>
      <p:sp>
        <p:nvSpPr>
          <p:cNvPr id="54303" name="Oval 31"/>
          <p:cNvSpPr>
            <a:spLocks noChangeArrowheads="1"/>
          </p:cNvSpPr>
          <p:nvPr/>
        </p:nvSpPr>
        <p:spPr bwMode="auto">
          <a:xfrm>
            <a:off x="2333625" y="4600575"/>
            <a:ext cx="577850" cy="35401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4304" name="Rectangle 32"/>
          <p:cNvSpPr>
            <a:spLocks noChangeArrowheads="1"/>
          </p:cNvSpPr>
          <p:nvPr/>
        </p:nvSpPr>
        <p:spPr bwMode="auto">
          <a:xfrm>
            <a:off x="2298700" y="4589463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Mar</a:t>
            </a:r>
          </a:p>
        </p:txBody>
      </p:sp>
      <p:sp>
        <p:nvSpPr>
          <p:cNvPr id="54305" name="Rectangle 33"/>
          <p:cNvSpPr>
            <a:spLocks noChangeArrowheads="1"/>
          </p:cNvSpPr>
          <p:nvPr/>
        </p:nvSpPr>
        <p:spPr bwMode="auto">
          <a:xfrm>
            <a:off x="1952538" y="4293096"/>
            <a:ext cx="8912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</a:t>
            </a:r>
            <a:r>
              <a:rPr kumimoji="0" lang="ko-KR" altLang="en-US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+2</a:t>
            </a:r>
          </a:p>
        </p:txBody>
      </p:sp>
      <p:sp>
        <p:nvSpPr>
          <p:cNvPr id="54306" name="Oval 34"/>
          <p:cNvSpPr>
            <a:spLocks noChangeArrowheads="1"/>
          </p:cNvSpPr>
          <p:nvPr/>
        </p:nvSpPr>
        <p:spPr bwMode="auto">
          <a:xfrm>
            <a:off x="2927350" y="3956050"/>
            <a:ext cx="577850" cy="35401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4307" name="Rectangle 35"/>
          <p:cNvSpPr>
            <a:spLocks noChangeArrowheads="1"/>
          </p:cNvSpPr>
          <p:nvPr/>
        </p:nvSpPr>
        <p:spPr bwMode="auto">
          <a:xfrm>
            <a:off x="2884488" y="3944938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May</a:t>
            </a:r>
          </a:p>
        </p:txBody>
      </p:sp>
      <p:sp>
        <p:nvSpPr>
          <p:cNvPr id="54309" name="Oval 37"/>
          <p:cNvSpPr>
            <a:spLocks noChangeArrowheads="1"/>
          </p:cNvSpPr>
          <p:nvPr/>
        </p:nvSpPr>
        <p:spPr bwMode="auto">
          <a:xfrm>
            <a:off x="3586163" y="4603750"/>
            <a:ext cx="577850" cy="3556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4310" name="Rectangle 38"/>
          <p:cNvSpPr>
            <a:spLocks noChangeArrowheads="1"/>
          </p:cNvSpPr>
          <p:nvPr/>
        </p:nvSpPr>
        <p:spPr bwMode="auto">
          <a:xfrm>
            <a:off x="3554413" y="4595813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Nov</a:t>
            </a:r>
          </a:p>
        </p:txBody>
      </p:sp>
      <p:sp>
        <p:nvSpPr>
          <p:cNvPr id="54311" name="Line 39"/>
          <p:cNvSpPr>
            <a:spLocks noChangeShapeType="1"/>
          </p:cNvSpPr>
          <p:nvPr/>
        </p:nvSpPr>
        <p:spPr bwMode="auto">
          <a:xfrm flipH="1">
            <a:off x="5827216" y="4893452"/>
            <a:ext cx="452437" cy="3794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4312" name="Line 40"/>
          <p:cNvSpPr>
            <a:spLocks noChangeShapeType="1"/>
          </p:cNvSpPr>
          <p:nvPr/>
        </p:nvSpPr>
        <p:spPr bwMode="auto">
          <a:xfrm>
            <a:off x="6566991" y="4906152"/>
            <a:ext cx="452437" cy="3794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4313" name="Oval 41"/>
          <p:cNvSpPr>
            <a:spLocks noChangeArrowheads="1"/>
          </p:cNvSpPr>
          <p:nvPr/>
        </p:nvSpPr>
        <p:spPr bwMode="auto">
          <a:xfrm>
            <a:off x="6938466" y="3961589"/>
            <a:ext cx="588962" cy="3619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4314" name="Rectangle 42"/>
          <p:cNvSpPr>
            <a:spLocks noChangeArrowheads="1"/>
          </p:cNvSpPr>
          <p:nvPr/>
        </p:nvSpPr>
        <p:spPr bwMode="auto">
          <a:xfrm>
            <a:off x="6900366" y="3952064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May</a:t>
            </a:r>
          </a:p>
        </p:txBody>
      </p:sp>
      <p:sp>
        <p:nvSpPr>
          <p:cNvPr id="54316" name="Oval 44"/>
          <p:cNvSpPr>
            <a:spLocks noChangeArrowheads="1"/>
          </p:cNvSpPr>
          <p:nvPr/>
        </p:nvSpPr>
        <p:spPr bwMode="auto">
          <a:xfrm>
            <a:off x="7727453" y="4599764"/>
            <a:ext cx="588963" cy="3619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4317" name="Rectangle 45"/>
          <p:cNvSpPr>
            <a:spLocks noChangeArrowheads="1"/>
          </p:cNvSpPr>
          <p:nvPr/>
        </p:nvSpPr>
        <p:spPr bwMode="auto">
          <a:xfrm>
            <a:off x="7702053" y="4590239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Nov</a:t>
            </a:r>
          </a:p>
        </p:txBody>
      </p:sp>
      <p:sp>
        <p:nvSpPr>
          <p:cNvPr id="54318" name="Oval 46"/>
          <p:cNvSpPr>
            <a:spLocks noChangeArrowheads="1"/>
          </p:cNvSpPr>
          <p:nvPr/>
        </p:nvSpPr>
        <p:spPr bwMode="auto">
          <a:xfrm>
            <a:off x="6122491" y="4587064"/>
            <a:ext cx="587375" cy="361950"/>
          </a:xfrm>
          <a:prstGeom prst="ellipse">
            <a:avLst/>
          </a:prstGeom>
          <a:solidFill>
            <a:srgbClr val="FFFF99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4319" name="Rectangle 47"/>
          <p:cNvSpPr>
            <a:spLocks noChangeArrowheads="1"/>
          </p:cNvSpPr>
          <p:nvPr/>
        </p:nvSpPr>
        <p:spPr bwMode="auto">
          <a:xfrm>
            <a:off x="6101853" y="4577539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Aug</a:t>
            </a:r>
          </a:p>
        </p:txBody>
      </p:sp>
      <p:sp>
        <p:nvSpPr>
          <p:cNvPr id="54320" name="Rectangle 48"/>
          <p:cNvSpPr>
            <a:spLocks noChangeArrowheads="1"/>
          </p:cNvSpPr>
          <p:nvPr/>
        </p:nvSpPr>
        <p:spPr bwMode="auto">
          <a:xfrm>
            <a:off x="5923785" y="4261800"/>
            <a:ext cx="75020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</a:t>
            </a:r>
            <a:r>
              <a:rPr kumimoji="0" lang="ko-KR" altLang="en-US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0</a:t>
            </a:r>
          </a:p>
        </p:txBody>
      </p:sp>
      <p:sp>
        <p:nvSpPr>
          <p:cNvPr id="54321" name="Oval 49"/>
          <p:cNvSpPr>
            <a:spLocks noChangeArrowheads="1"/>
          </p:cNvSpPr>
          <p:nvPr/>
        </p:nvSpPr>
        <p:spPr bwMode="auto">
          <a:xfrm>
            <a:off x="6798766" y="5269689"/>
            <a:ext cx="588962" cy="360363"/>
          </a:xfrm>
          <a:prstGeom prst="ellipse">
            <a:avLst/>
          </a:prstGeom>
          <a:solidFill>
            <a:srgbClr val="FFFF99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4322" name="Rectangle 50"/>
          <p:cNvSpPr>
            <a:spLocks noChangeArrowheads="1"/>
          </p:cNvSpPr>
          <p:nvPr/>
        </p:nvSpPr>
        <p:spPr bwMode="auto">
          <a:xfrm>
            <a:off x="6767016" y="5258577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Mar</a:t>
            </a:r>
          </a:p>
        </p:txBody>
      </p:sp>
      <p:sp>
        <p:nvSpPr>
          <p:cNvPr id="54323" name="Rectangle 51"/>
          <p:cNvSpPr>
            <a:spLocks noChangeArrowheads="1"/>
          </p:cNvSpPr>
          <p:nvPr/>
        </p:nvSpPr>
        <p:spPr bwMode="auto">
          <a:xfrm>
            <a:off x="7077261" y="4961714"/>
            <a:ext cx="75020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</a:t>
            </a:r>
            <a:r>
              <a:rPr kumimoji="0" lang="ko-KR" altLang="en-US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0</a:t>
            </a:r>
          </a:p>
        </p:txBody>
      </p:sp>
      <p:sp>
        <p:nvSpPr>
          <p:cNvPr id="54324" name="Oval 52"/>
          <p:cNvSpPr>
            <a:spLocks noChangeArrowheads="1"/>
          </p:cNvSpPr>
          <p:nvPr/>
        </p:nvSpPr>
        <p:spPr bwMode="auto">
          <a:xfrm>
            <a:off x="5408116" y="5244289"/>
            <a:ext cx="587375" cy="360363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54325" name="Rectangle 53"/>
          <p:cNvSpPr>
            <a:spLocks noChangeArrowheads="1"/>
          </p:cNvSpPr>
          <p:nvPr/>
        </p:nvSpPr>
        <p:spPr bwMode="auto">
          <a:xfrm>
            <a:off x="5390653" y="5233177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chemeClr val="bg1"/>
                </a:solidFill>
                <a:latin typeface="Consolas" pitchFamily="49" charset="0"/>
                <a:ea typeface="돋움" pitchFamily="50" charset="-127"/>
              </a:rPr>
              <a:t>Apr</a:t>
            </a:r>
          </a:p>
        </p:txBody>
      </p:sp>
      <p:sp>
        <p:nvSpPr>
          <p:cNvPr id="54327" name="Line 55"/>
          <p:cNvSpPr>
            <a:spLocks noChangeShapeType="1"/>
          </p:cNvSpPr>
          <p:nvPr/>
        </p:nvSpPr>
        <p:spPr bwMode="auto">
          <a:xfrm flipH="1">
            <a:off x="6554291" y="4237814"/>
            <a:ext cx="452437" cy="377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4328" name="Line 56"/>
          <p:cNvSpPr>
            <a:spLocks noChangeShapeType="1"/>
          </p:cNvSpPr>
          <p:nvPr/>
        </p:nvSpPr>
        <p:spPr bwMode="auto">
          <a:xfrm>
            <a:off x="7459166" y="4237814"/>
            <a:ext cx="449262" cy="377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4330" name="Rectangle 58"/>
          <p:cNvSpPr>
            <a:spLocks noChangeArrowheads="1"/>
          </p:cNvSpPr>
          <p:nvPr/>
        </p:nvSpPr>
        <p:spPr bwMode="auto">
          <a:xfrm>
            <a:off x="4155616" y="836613"/>
            <a:ext cx="8912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</a:t>
            </a:r>
            <a:r>
              <a:rPr kumimoji="0" lang="ko-KR" altLang="en-US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+1</a:t>
            </a:r>
          </a:p>
        </p:txBody>
      </p:sp>
      <p:sp>
        <p:nvSpPr>
          <p:cNvPr id="54331" name="Rectangle 59"/>
          <p:cNvSpPr>
            <a:spLocks noChangeArrowheads="1"/>
          </p:cNvSpPr>
          <p:nvPr/>
        </p:nvSpPr>
        <p:spPr bwMode="auto">
          <a:xfrm>
            <a:off x="6855457" y="3645024"/>
            <a:ext cx="8912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bf=+</a:t>
            </a:r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3840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29" grpId="0" animBg="1"/>
      <p:bldP spid="54274" grpId="0" animBg="1"/>
      <p:bldP spid="54275" grpId="0" animBg="1"/>
      <p:bldP spid="54279" grpId="0" animBg="1"/>
      <p:bldP spid="54285" grpId="0"/>
      <p:bldP spid="54288" grpId="0" animBg="1"/>
      <p:bldP spid="54289" grpId="0"/>
      <p:bldP spid="54290" grpId="0"/>
      <p:bldP spid="54292" grpId="0"/>
      <p:bldP spid="54293" grpId="0" animBg="1"/>
      <p:bldP spid="54294" grpId="0"/>
      <p:bldP spid="54295" grpId="0" animBg="1"/>
      <p:bldP spid="54296" grpId="0" animBg="1"/>
      <p:bldP spid="54297" grpId="0" animBg="1"/>
      <p:bldP spid="54298" grpId="0"/>
      <p:bldP spid="54299" grpId="0"/>
      <p:bldP spid="54300" grpId="0" animBg="1"/>
      <p:bldP spid="54301" grpId="0"/>
      <p:bldP spid="54302" grpId="0"/>
      <p:bldP spid="54303" grpId="0" animBg="1"/>
      <p:bldP spid="54304" grpId="0"/>
      <p:bldP spid="54305" grpId="0"/>
      <p:bldP spid="54306" grpId="0" animBg="1"/>
      <p:bldP spid="54307" grpId="0"/>
      <p:bldP spid="54309" grpId="0" animBg="1"/>
      <p:bldP spid="54310" grpId="0"/>
      <p:bldP spid="54311" grpId="0" animBg="1"/>
      <p:bldP spid="54312" grpId="0" animBg="1"/>
      <p:bldP spid="54313" grpId="0" animBg="1"/>
      <p:bldP spid="54314" grpId="0"/>
      <p:bldP spid="54316" grpId="0" animBg="1"/>
      <p:bldP spid="54317" grpId="0"/>
      <p:bldP spid="54318" grpId="0" animBg="1"/>
      <p:bldP spid="54319" grpId="0"/>
      <p:bldP spid="54320" grpId="0"/>
      <p:bldP spid="54321" grpId="0" animBg="1"/>
      <p:bldP spid="54322" grpId="0"/>
      <p:bldP spid="54323" grpId="0"/>
      <p:bldP spid="54324" grpId="0" animBg="1"/>
      <p:bldP spid="54325" grpId="0"/>
      <p:bldP spid="54327" grpId="0" animBg="1"/>
      <p:bldP spid="54328" grpId="0" animBg="1"/>
      <p:bldP spid="54330" grpId="0"/>
      <p:bldP spid="543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AVL Tree Insertion (3)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8F35514-32D8-477D-9394-3E2B42884208}" type="slidenum">
              <a:rPr lang="ko-KR" altLang="en-US" smtClean="0"/>
              <a:pPr/>
              <a:t>13</a:t>
            </a:fld>
            <a:r>
              <a:rPr lang="en-US" altLang="ko-KR"/>
              <a:t>-</a:t>
            </a:r>
          </a:p>
        </p:txBody>
      </p:sp>
      <p:sp>
        <p:nvSpPr>
          <p:cNvPr id="55344" name="Freeform 48"/>
          <p:cNvSpPr>
            <a:spLocks/>
          </p:cNvSpPr>
          <p:nvPr/>
        </p:nvSpPr>
        <p:spPr bwMode="auto">
          <a:xfrm>
            <a:off x="1547813" y="1916113"/>
            <a:ext cx="1871662" cy="2305050"/>
          </a:xfrm>
          <a:custGeom>
            <a:avLst/>
            <a:gdLst/>
            <a:ahLst/>
            <a:cxnLst>
              <a:cxn ang="0">
                <a:pos x="680" y="1452"/>
              </a:cxn>
              <a:cxn ang="0">
                <a:pos x="0" y="817"/>
              </a:cxn>
              <a:cxn ang="0">
                <a:pos x="0" y="681"/>
              </a:cxn>
              <a:cxn ang="0">
                <a:pos x="226" y="499"/>
              </a:cxn>
              <a:cxn ang="0">
                <a:pos x="771" y="0"/>
              </a:cxn>
              <a:cxn ang="0">
                <a:pos x="997" y="0"/>
              </a:cxn>
              <a:cxn ang="0">
                <a:pos x="1179" y="273"/>
              </a:cxn>
              <a:cxn ang="0">
                <a:pos x="1088" y="454"/>
              </a:cxn>
              <a:cxn ang="0">
                <a:pos x="680" y="681"/>
              </a:cxn>
              <a:cxn ang="0">
                <a:pos x="589" y="726"/>
              </a:cxn>
              <a:cxn ang="0">
                <a:pos x="1043" y="1134"/>
              </a:cxn>
              <a:cxn ang="0">
                <a:pos x="1043" y="1271"/>
              </a:cxn>
              <a:cxn ang="0">
                <a:pos x="907" y="1407"/>
              </a:cxn>
              <a:cxn ang="0">
                <a:pos x="680" y="1452"/>
              </a:cxn>
            </a:cxnLst>
            <a:rect l="0" t="0" r="r" b="b"/>
            <a:pathLst>
              <a:path w="1179" h="1452">
                <a:moveTo>
                  <a:pt x="680" y="1452"/>
                </a:moveTo>
                <a:lnTo>
                  <a:pt x="0" y="817"/>
                </a:lnTo>
                <a:lnTo>
                  <a:pt x="0" y="681"/>
                </a:lnTo>
                <a:lnTo>
                  <a:pt x="226" y="499"/>
                </a:lnTo>
                <a:lnTo>
                  <a:pt x="771" y="0"/>
                </a:lnTo>
                <a:lnTo>
                  <a:pt x="997" y="0"/>
                </a:lnTo>
                <a:lnTo>
                  <a:pt x="1179" y="273"/>
                </a:lnTo>
                <a:lnTo>
                  <a:pt x="1088" y="454"/>
                </a:lnTo>
                <a:lnTo>
                  <a:pt x="680" y="681"/>
                </a:lnTo>
                <a:lnTo>
                  <a:pt x="589" y="726"/>
                </a:lnTo>
                <a:lnTo>
                  <a:pt x="1043" y="1134"/>
                </a:lnTo>
                <a:lnTo>
                  <a:pt x="1043" y="1271"/>
                </a:lnTo>
                <a:lnTo>
                  <a:pt x="907" y="1407"/>
                </a:lnTo>
                <a:lnTo>
                  <a:pt x="680" y="1452"/>
                </a:lnTo>
                <a:close/>
              </a:path>
            </a:pathLst>
          </a:custGeom>
          <a:solidFill>
            <a:srgbClr val="FFFF00"/>
          </a:solidFill>
          <a:ln w="28575" cap="flat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5298" name="Line 2"/>
          <p:cNvSpPr>
            <a:spLocks noChangeShapeType="1"/>
          </p:cNvSpPr>
          <p:nvPr/>
        </p:nvSpPr>
        <p:spPr bwMode="auto">
          <a:xfrm>
            <a:off x="7133741" y="2513161"/>
            <a:ext cx="449263" cy="377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5299" name="Line 3"/>
          <p:cNvSpPr>
            <a:spLocks noChangeShapeType="1"/>
          </p:cNvSpPr>
          <p:nvPr/>
        </p:nvSpPr>
        <p:spPr bwMode="auto">
          <a:xfrm>
            <a:off x="7635391" y="3184674"/>
            <a:ext cx="576263" cy="720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5300" name="Line 4"/>
          <p:cNvSpPr>
            <a:spLocks noChangeShapeType="1"/>
          </p:cNvSpPr>
          <p:nvPr/>
        </p:nvSpPr>
        <p:spPr bwMode="auto">
          <a:xfrm flipH="1">
            <a:off x="2030413" y="3933825"/>
            <a:ext cx="596900" cy="609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468313" y="1268413"/>
            <a:ext cx="324008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(</a:t>
            </a:r>
            <a:r>
              <a:rPr kumimoji="0" lang="en-US" altLang="ko-KR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f) insert January</a:t>
            </a:r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 flipH="1">
            <a:off x="1403350" y="3236913"/>
            <a:ext cx="428625" cy="358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>
            <a:off x="2119313" y="3249613"/>
            <a:ext cx="452437" cy="3794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2490788" y="2305050"/>
            <a:ext cx="588962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2452688" y="2295525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May</a:t>
            </a:r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2415717" y="1989138"/>
            <a:ext cx="8912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</a:t>
            </a:r>
            <a:r>
              <a:rPr kumimoji="0" lang="ko-KR" altLang="en-US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+</a:t>
            </a:r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2</a:t>
            </a:r>
          </a:p>
        </p:txBody>
      </p:sp>
      <p:sp>
        <p:nvSpPr>
          <p:cNvPr id="55308" name="Oval 12"/>
          <p:cNvSpPr>
            <a:spLocks noChangeArrowheads="1"/>
          </p:cNvSpPr>
          <p:nvPr/>
        </p:nvSpPr>
        <p:spPr bwMode="auto">
          <a:xfrm>
            <a:off x="3279775" y="2943225"/>
            <a:ext cx="588963" cy="3619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3254375" y="2933700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Nov</a:t>
            </a:r>
          </a:p>
        </p:txBody>
      </p:sp>
      <p:sp>
        <p:nvSpPr>
          <p:cNvPr id="55310" name="Oval 14"/>
          <p:cNvSpPr>
            <a:spLocks noChangeArrowheads="1"/>
          </p:cNvSpPr>
          <p:nvPr/>
        </p:nvSpPr>
        <p:spPr bwMode="auto">
          <a:xfrm>
            <a:off x="1674813" y="2930525"/>
            <a:ext cx="587375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1654175" y="2921000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Aug</a:t>
            </a:r>
          </a:p>
        </p:txBody>
      </p:sp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1523542" y="2579688"/>
            <a:ext cx="8912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bf=-1</a:t>
            </a:r>
          </a:p>
        </p:txBody>
      </p:sp>
      <p:sp>
        <p:nvSpPr>
          <p:cNvPr id="55313" name="Oval 17"/>
          <p:cNvSpPr>
            <a:spLocks noChangeArrowheads="1"/>
          </p:cNvSpPr>
          <p:nvPr/>
        </p:nvSpPr>
        <p:spPr bwMode="auto">
          <a:xfrm>
            <a:off x="2351088" y="3613150"/>
            <a:ext cx="588962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5314" name="Rectangle 18"/>
          <p:cNvSpPr>
            <a:spLocks noChangeArrowheads="1"/>
          </p:cNvSpPr>
          <p:nvPr/>
        </p:nvSpPr>
        <p:spPr bwMode="auto">
          <a:xfrm>
            <a:off x="2319338" y="3602038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Mar</a:t>
            </a:r>
          </a:p>
        </p:txBody>
      </p:sp>
      <p:sp>
        <p:nvSpPr>
          <p:cNvPr id="55315" name="Rectangle 19"/>
          <p:cNvSpPr>
            <a:spLocks noChangeArrowheads="1"/>
          </p:cNvSpPr>
          <p:nvPr/>
        </p:nvSpPr>
        <p:spPr bwMode="auto">
          <a:xfrm>
            <a:off x="2123728" y="3316280"/>
            <a:ext cx="8912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bf=+1</a:t>
            </a:r>
          </a:p>
        </p:txBody>
      </p:sp>
      <p:sp>
        <p:nvSpPr>
          <p:cNvPr id="55316" name="Oval 20"/>
          <p:cNvSpPr>
            <a:spLocks noChangeArrowheads="1"/>
          </p:cNvSpPr>
          <p:nvPr/>
        </p:nvSpPr>
        <p:spPr bwMode="auto">
          <a:xfrm>
            <a:off x="960438" y="3587750"/>
            <a:ext cx="587375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5317" name="Rectangle 21"/>
          <p:cNvSpPr>
            <a:spLocks noChangeArrowheads="1"/>
          </p:cNvSpPr>
          <p:nvPr/>
        </p:nvSpPr>
        <p:spPr bwMode="auto">
          <a:xfrm>
            <a:off x="942975" y="3576638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Apr</a:t>
            </a:r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 flipH="1">
            <a:off x="2106613" y="2581275"/>
            <a:ext cx="452437" cy="377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5319" name="Line 23"/>
          <p:cNvSpPr>
            <a:spLocks noChangeShapeType="1"/>
          </p:cNvSpPr>
          <p:nvPr/>
        </p:nvSpPr>
        <p:spPr bwMode="auto">
          <a:xfrm>
            <a:off x="3011488" y="2581275"/>
            <a:ext cx="449262" cy="377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5320" name="Oval 24"/>
          <p:cNvSpPr>
            <a:spLocks noChangeArrowheads="1"/>
          </p:cNvSpPr>
          <p:nvPr/>
        </p:nvSpPr>
        <p:spPr bwMode="auto">
          <a:xfrm>
            <a:off x="1774825" y="4267200"/>
            <a:ext cx="588963" cy="360363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55321" name="Rectangle 25"/>
          <p:cNvSpPr>
            <a:spLocks noChangeArrowheads="1"/>
          </p:cNvSpPr>
          <p:nvPr/>
        </p:nvSpPr>
        <p:spPr bwMode="auto">
          <a:xfrm>
            <a:off x="1765300" y="4256088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chemeClr val="bg1"/>
                </a:solidFill>
                <a:latin typeface="Consolas" pitchFamily="49" charset="0"/>
                <a:ea typeface="돋움" pitchFamily="50" charset="-127"/>
              </a:rPr>
              <a:t>Jan</a:t>
            </a:r>
          </a:p>
        </p:txBody>
      </p:sp>
      <p:sp>
        <p:nvSpPr>
          <p:cNvPr id="55322" name="Rectangle 26"/>
          <p:cNvSpPr>
            <a:spLocks noChangeArrowheads="1"/>
          </p:cNvSpPr>
          <p:nvPr/>
        </p:nvSpPr>
        <p:spPr bwMode="auto">
          <a:xfrm>
            <a:off x="1480679" y="3968750"/>
            <a:ext cx="75020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</a:t>
            </a:r>
            <a:r>
              <a:rPr kumimoji="0" lang="ko-KR" altLang="en-US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0</a:t>
            </a:r>
          </a:p>
        </p:txBody>
      </p:sp>
      <p:sp>
        <p:nvSpPr>
          <p:cNvPr id="55323" name="Line 27"/>
          <p:cNvSpPr>
            <a:spLocks noChangeShapeType="1"/>
          </p:cNvSpPr>
          <p:nvPr/>
        </p:nvSpPr>
        <p:spPr bwMode="auto">
          <a:xfrm flipH="1">
            <a:off x="5554179" y="3165624"/>
            <a:ext cx="452437" cy="3794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5324" name="Line 28"/>
          <p:cNvSpPr>
            <a:spLocks noChangeShapeType="1"/>
          </p:cNvSpPr>
          <p:nvPr/>
        </p:nvSpPr>
        <p:spPr bwMode="auto">
          <a:xfrm>
            <a:off x="6293954" y="3178324"/>
            <a:ext cx="404812" cy="4143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5325" name="Oval 29"/>
          <p:cNvSpPr>
            <a:spLocks noChangeArrowheads="1"/>
          </p:cNvSpPr>
          <p:nvPr/>
        </p:nvSpPr>
        <p:spPr bwMode="auto">
          <a:xfrm>
            <a:off x="6665429" y="2233761"/>
            <a:ext cx="588962" cy="361950"/>
          </a:xfrm>
          <a:prstGeom prst="ellipse">
            <a:avLst/>
          </a:prstGeom>
          <a:solidFill>
            <a:srgbClr val="FFFF99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5326" name="Rectangle 30"/>
          <p:cNvSpPr>
            <a:spLocks noChangeArrowheads="1"/>
          </p:cNvSpPr>
          <p:nvPr/>
        </p:nvSpPr>
        <p:spPr bwMode="auto">
          <a:xfrm>
            <a:off x="6632091" y="2224236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Mar</a:t>
            </a:r>
          </a:p>
        </p:txBody>
      </p:sp>
      <p:sp>
        <p:nvSpPr>
          <p:cNvPr id="55327" name="Rectangle 31"/>
          <p:cNvSpPr>
            <a:spLocks noChangeArrowheads="1"/>
          </p:cNvSpPr>
          <p:nvPr/>
        </p:nvSpPr>
        <p:spPr bwMode="auto">
          <a:xfrm>
            <a:off x="6558608" y="1844824"/>
            <a:ext cx="75020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bf=0</a:t>
            </a:r>
          </a:p>
        </p:txBody>
      </p:sp>
      <p:sp>
        <p:nvSpPr>
          <p:cNvPr id="55328" name="Oval 32"/>
          <p:cNvSpPr>
            <a:spLocks noChangeArrowheads="1"/>
          </p:cNvSpPr>
          <p:nvPr/>
        </p:nvSpPr>
        <p:spPr bwMode="auto">
          <a:xfrm>
            <a:off x="7851291" y="3592661"/>
            <a:ext cx="588963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5329" name="Rectangle 33"/>
          <p:cNvSpPr>
            <a:spLocks noChangeArrowheads="1"/>
          </p:cNvSpPr>
          <p:nvPr/>
        </p:nvSpPr>
        <p:spPr bwMode="auto">
          <a:xfrm>
            <a:off x="7851291" y="3592661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Nov</a:t>
            </a:r>
          </a:p>
        </p:txBody>
      </p:sp>
      <p:sp>
        <p:nvSpPr>
          <p:cNvPr id="55330" name="Oval 34"/>
          <p:cNvSpPr>
            <a:spLocks noChangeArrowheads="1"/>
          </p:cNvSpPr>
          <p:nvPr/>
        </p:nvSpPr>
        <p:spPr bwMode="auto">
          <a:xfrm>
            <a:off x="5849454" y="2859236"/>
            <a:ext cx="587375" cy="361950"/>
          </a:xfrm>
          <a:prstGeom prst="ellipse">
            <a:avLst/>
          </a:prstGeom>
          <a:solidFill>
            <a:srgbClr val="FFFF99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5331" name="Rectangle 35"/>
          <p:cNvSpPr>
            <a:spLocks noChangeArrowheads="1"/>
          </p:cNvSpPr>
          <p:nvPr/>
        </p:nvSpPr>
        <p:spPr bwMode="auto">
          <a:xfrm>
            <a:off x="5808179" y="2830661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Aug</a:t>
            </a:r>
          </a:p>
        </p:txBody>
      </p:sp>
      <p:sp>
        <p:nvSpPr>
          <p:cNvPr id="55332" name="Rectangle 36"/>
          <p:cNvSpPr>
            <a:spLocks noChangeArrowheads="1"/>
          </p:cNvSpPr>
          <p:nvPr/>
        </p:nvSpPr>
        <p:spPr bwMode="auto">
          <a:xfrm>
            <a:off x="5729933" y="2508399"/>
            <a:ext cx="75020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bf=0</a:t>
            </a:r>
          </a:p>
        </p:txBody>
      </p:sp>
      <p:sp>
        <p:nvSpPr>
          <p:cNvPr id="55333" name="Oval 37"/>
          <p:cNvSpPr>
            <a:spLocks noChangeArrowheads="1"/>
          </p:cNvSpPr>
          <p:nvPr/>
        </p:nvSpPr>
        <p:spPr bwMode="auto">
          <a:xfrm>
            <a:off x="7354404" y="2902099"/>
            <a:ext cx="588962" cy="360362"/>
          </a:xfrm>
          <a:prstGeom prst="ellipse">
            <a:avLst/>
          </a:prstGeom>
          <a:solidFill>
            <a:srgbClr val="FFFF99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5334" name="Rectangle 38"/>
          <p:cNvSpPr>
            <a:spLocks noChangeArrowheads="1"/>
          </p:cNvSpPr>
          <p:nvPr/>
        </p:nvSpPr>
        <p:spPr bwMode="auto">
          <a:xfrm>
            <a:off x="7317891" y="2867174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May</a:t>
            </a:r>
          </a:p>
        </p:txBody>
      </p:sp>
      <p:sp>
        <p:nvSpPr>
          <p:cNvPr id="55335" name="Rectangle 39"/>
          <p:cNvSpPr>
            <a:spLocks noChangeArrowheads="1"/>
          </p:cNvSpPr>
          <p:nvPr/>
        </p:nvSpPr>
        <p:spPr bwMode="auto">
          <a:xfrm>
            <a:off x="7439649" y="2570373"/>
            <a:ext cx="8912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bf=-1</a:t>
            </a:r>
          </a:p>
        </p:txBody>
      </p:sp>
      <p:sp>
        <p:nvSpPr>
          <p:cNvPr id="55336" name="Oval 40"/>
          <p:cNvSpPr>
            <a:spLocks noChangeArrowheads="1"/>
          </p:cNvSpPr>
          <p:nvPr/>
        </p:nvSpPr>
        <p:spPr bwMode="auto">
          <a:xfrm>
            <a:off x="5135079" y="3516461"/>
            <a:ext cx="587375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5337" name="Rectangle 41"/>
          <p:cNvSpPr>
            <a:spLocks noChangeArrowheads="1"/>
          </p:cNvSpPr>
          <p:nvPr/>
        </p:nvSpPr>
        <p:spPr bwMode="auto">
          <a:xfrm>
            <a:off x="5117616" y="3505349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Apr</a:t>
            </a:r>
          </a:p>
        </p:txBody>
      </p:sp>
      <p:sp>
        <p:nvSpPr>
          <p:cNvPr id="55338" name="Line 42"/>
          <p:cNvSpPr>
            <a:spLocks noChangeShapeType="1"/>
          </p:cNvSpPr>
          <p:nvPr/>
        </p:nvSpPr>
        <p:spPr bwMode="auto">
          <a:xfrm flipH="1">
            <a:off x="6268554" y="2509986"/>
            <a:ext cx="465137" cy="388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5339" name="Oval 43"/>
          <p:cNvSpPr>
            <a:spLocks noChangeArrowheads="1"/>
          </p:cNvSpPr>
          <p:nvPr/>
        </p:nvSpPr>
        <p:spPr bwMode="auto">
          <a:xfrm>
            <a:off x="6492391" y="3603774"/>
            <a:ext cx="588963" cy="360362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5340" name="Rectangle 44"/>
          <p:cNvSpPr>
            <a:spLocks noChangeArrowheads="1"/>
          </p:cNvSpPr>
          <p:nvPr/>
        </p:nvSpPr>
        <p:spPr bwMode="auto">
          <a:xfrm>
            <a:off x="6482866" y="3592661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chemeClr val="bg1"/>
                </a:solidFill>
                <a:latin typeface="Consolas" pitchFamily="49" charset="0"/>
                <a:ea typeface="돋움" pitchFamily="50" charset="-127"/>
              </a:rPr>
              <a:t>Jan</a:t>
            </a:r>
          </a:p>
        </p:txBody>
      </p:sp>
      <p:sp>
        <p:nvSpPr>
          <p:cNvPr id="55342" name="Line 46"/>
          <p:cNvSpPr>
            <a:spLocks noChangeShapeType="1"/>
          </p:cNvSpPr>
          <p:nvPr/>
        </p:nvSpPr>
        <p:spPr bwMode="auto">
          <a:xfrm>
            <a:off x="4086225" y="2897188"/>
            <a:ext cx="15208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5343" name="Rectangle 47"/>
          <p:cNvSpPr>
            <a:spLocks noChangeArrowheads="1"/>
          </p:cNvSpPr>
          <p:nvPr/>
        </p:nvSpPr>
        <p:spPr bwMode="auto">
          <a:xfrm>
            <a:off x="4057650" y="2492375"/>
            <a:ext cx="173765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LR rotation</a:t>
            </a:r>
          </a:p>
        </p:txBody>
      </p:sp>
    </p:spTree>
    <p:extLst>
      <p:ext uri="{BB962C8B-B14F-4D97-AF65-F5344CB8AC3E}">
        <p14:creationId xmlns:p14="http://schemas.microsoft.com/office/powerpoint/2010/main" val="7059707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44" grpId="0" animBg="1"/>
      <p:bldP spid="55298" grpId="0" animBg="1"/>
      <p:bldP spid="55299" grpId="0" animBg="1"/>
      <p:bldP spid="55300" grpId="0" animBg="1"/>
      <p:bldP spid="55307" grpId="0"/>
      <p:bldP spid="55312" grpId="0"/>
      <p:bldP spid="55315" grpId="0"/>
      <p:bldP spid="55320" grpId="0" animBg="1"/>
      <p:bldP spid="55321" grpId="0"/>
      <p:bldP spid="55322" grpId="0"/>
      <p:bldP spid="55323" grpId="0" animBg="1"/>
      <p:bldP spid="55324" grpId="0" animBg="1"/>
      <p:bldP spid="55325" grpId="0" animBg="1"/>
      <p:bldP spid="55326" grpId="0"/>
      <p:bldP spid="55327" grpId="0"/>
      <p:bldP spid="55328" grpId="0" animBg="1"/>
      <p:bldP spid="55329" grpId="0"/>
      <p:bldP spid="55330" grpId="0" animBg="1"/>
      <p:bldP spid="55331" grpId="0"/>
      <p:bldP spid="55332" grpId="0"/>
      <p:bldP spid="55333" grpId="0" animBg="1"/>
      <p:bldP spid="55334" grpId="0"/>
      <p:bldP spid="55335" grpId="0"/>
      <p:bldP spid="55336" grpId="0" animBg="1"/>
      <p:bldP spid="55337" grpId="0"/>
      <p:bldP spid="55338" grpId="0" animBg="1"/>
      <p:bldP spid="55339" grpId="0" animBg="1"/>
      <p:bldP spid="55340" grpId="0"/>
      <p:bldP spid="55342" grpId="0" animBg="1"/>
      <p:bldP spid="553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AVL Tree Insertion (4)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8F35514-32D8-477D-9394-3E2B42884208}" type="slidenum">
              <a:rPr lang="ko-KR" altLang="en-US" smtClean="0"/>
              <a:pPr/>
              <a:t>14</a:t>
            </a:fld>
            <a:r>
              <a:rPr lang="en-US" altLang="ko-KR"/>
              <a:t>-</a:t>
            </a:r>
          </a:p>
        </p:txBody>
      </p:sp>
      <p:sp>
        <p:nvSpPr>
          <p:cNvPr id="56322" name="Line 2"/>
          <p:cNvSpPr>
            <a:spLocks noChangeShapeType="1"/>
          </p:cNvSpPr>
          <p:nvPr/>
        </p:nvSpPr>
        <p:spPr bwMode="auto">
          <a:xfrm>
            <a:off x="6929438" y="3729938"/>
            <a:ext cx="431800" cy="504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6323" name="Line 3"/>
          <p:cNvSpPr>
            <a:spLocks noChangeShapeType="1"/>
          </p:cNvSpPr>
          <p:nvPr/>
        </p:nvSpPr>
        <p:spPr bwMode="auto">
          <a:xfrm flipH="1">
            <a:off x="1917700" y="3758513"/>
            <a:ext cx="504825" cy="5762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4995863" y="1304925"/>
            <a:ext cx="230191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(</a:t>
            </a:r>
            <a:r>
              <a:rPr kumimoji="0" lang="en-US" altLang="ko-KR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h) insert July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477838" y="1304925"/>
            <a:ext cx="28661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(</a:t>
            </a: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g) insert December</a:t>
            </a:r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>
            <a:off x="2849563" y="2390088"/>
            <a:ext cx="449262" cy="377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6328" name="Line 8"/>
          <p:cNvSpPr>
            <a:spLocks noChangeShapeType="1"/>
          </p:cNvSpPr>
          <p:nvPr/>
        </p:nvSpPr>
        <p:spPr bwMode="auto">
          <a:xfrm>
            <a:off x="3351213" y="3037788"/>
            <a:ext cx="576262" cy="720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 flipH="1">
            <a:off x="1270000" y="3042551"/>
            <a:ext cx="452438" cy="3794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2009775" y="3055251"/>
            <a:ext cx="404813" cy="4143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2381250" y="2110688"/>
            <a:ext cx="588963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2347913" y="2101163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Mar</a:t>
            </a:r>
          </a:p>
        </p:txBody>
      </p:sp>
      <p:sp>
        <p:nvSpPr>
          <p:cNvPr id="56334" name="Oval 14"/>
          <p:cNvSpPr>
            <a:spLocks noChangeArrowheads="1"/>
          </p:cNvSpPr>
          <p:nvPr/>
        </p:nvSpPr>
        <p:spPr bwMode="auto">
          <a:xfrm>
            <a:off x="3567113" y="3469588"/>
            <a:ext cx="588962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3567113" y="3469588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Nov</a:t>
            </a:r>
          </a:p>
        </p:txBody>
      </p:sp>
      <p:sp>
        <p:nvSpPr>
          <p:cNvPr id="56336" name="Oval 16"/>
          <p:cNvSpPr>
            <a:spLocks noChangeArrowheads="1"/>
          </p:cNvSpPr>
          <p:nvPr/>
        </p:nvSpPr>
        <p:spPr bwMode="auto">
          <a:xfrm>
            <a:off x="1565275" y="2736163"/>
            <a:ext cx="587375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1544638" y="2726638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Aug</a:t>
            </a:r>
          </a:p>
        </p:txBody>
      </p:sp>
      <p:sp>
        <p:nvSpPr>
          <p:cNvPr id="56339" name="Oval 19"/>
          <p:cNvSpPr>
            <a:spLocks noChangeArrowheads="1"/>
          </p:cNvSpPr>
          <p:nvPr/>
        </p:nvSpPr>
        <p:spPr bwMode="auto">
          <a:xfrm>
            <a:off x="3070225" y="2755213"/>
            <a:ext cx="588963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6340" name="Rectangle 20"/>
          <p:cNvSpPr>
            <a:spLocks noChangeArrowheads="1"/>
          </p:cNvSpPr>
          <p:nvPr/>
        </p:nvSpPr>
        <p:spPr bwMode="auto">
          <a:xfrm>
            <a:off x="3033713" y="2744101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May</a:t>
            </a:r>
          </a:p>
        </p:txBody>
      </p:sp>
      <p:sp>
        <p:nvSpPr>
          <p:cNvPr id="56341" name="Oval 21"/>
          <p:cNvSpPr>
            <a:spLocks noChangeArrowheads="1"/>
          </p:cNvSpPr>
          <p:nvPr/>
        </p:nvSpPr>
        <p:spPr bwMode="auto">
          <a:xfrm>
            <a:off x="850900" y="3393388"/>
            <a:ext cx="587375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6342" name="Rectangle 22"/>
          <p:cNvSpPr>
            <a:spLocks noChangeArrowheads="1"/>
          </p:cNvSpPr>
          <p:nvPr/>
        </p:nvSpPr>
        <p:spPr bwMode="auto">
          <a:xfrm>
            <a:off x="833438" y="3382276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Apr</a:t>
            </a:r>
          </a:p>
        </p:txBody>
      </p:sp>
      <p:sp>
        <p:nvSpPr>
          <p:cNvPr id="56343" name="Line 23"/>
          <p:cNvSpPr>
            <a:spLocks noChangeShapeType="1"/>
          </p:cNvSpPr>
          <p:nvPr/>
        </p:nvSpPr>
        <p:spPr bwMode="auto">
          <a:xfrm flipH="1">
            <a:off x="1997075" y="2386913"/>
            <a:ext cx="452438" cy="377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6344" name="Oval 24"/>
          <p:cNvSpPr>
            <a:spLocks noChangeArrowheads="1"/>
          </p:cNvSpPr>
          <p:nvPr/>
        </p:nvSpPr>
        <p:spPr bwMode="auto">
          <a:xfrm>
            <a:off x="2208213" y="3480701"/>
            <a:ext cx="588962" cy="360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6345" name="Rectangle 25"/>
          <p:cNvSpPr>
            <a:spLocks noChangeArrowheads="1"/>
          </p:cNvSpPr>
          <p:nvPr/>
        </p:nvSpPr>
        <p:spPr bwMode="auto">
          <a:xfrm>
            <a:off x="2198688" y="3469588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Jan</a:t>
            </a:r>
          </a:p>
        </p:txBody>
      </p:sp>
      <p:sp>
        <p:nvSpPr>
          <p:cNvPr id="56346" name="Rectangle 26"/>
          <p:cNvSpPr>
            <a:spLocks noChangeArrowheads="1"/>
          </p:cNvSpPr>
          <p:nvPr/>
        </p:nvSpPr>
        <p:spPr bwMode="auto">
          <a:xfrm>
            <a:off x="2223294" y="3121575"/>
            <a:ext cx="8912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bf=+1</a:t>
            </a:r>
          </a:p>
        </p:txBody>
      </p:sp>
      <p:sp>
        <p:nvSpPr>
          <p:cNvPr id="56347" name="Oval 27"/>
          <p:cNvSpPr>
            <a:spLocks noChangeArrowheads="1"/>
          </p:cNvSpPr>
          <p:nvPr/>
        </p:nvSpPr>
        <p:spPr bwMode="auto">
          <a:xfrm>
            <a:off x="1735138" y="4201426"/>
            <a:ext cx="588962" cy="360362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6348" name="Rectangle 28"/>
          <p:cNvSpPr>
            <a:spLocks noChangeArrowheads="1"/>
          </p:cNvSpPr>
          <p:nvPr/>
        </p:nvSpPr>
        <p:spPr bwMode="auto">
          <a:xfrm>
            <a:off x="1714500" y="4190313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chemeClr val="bg1"/>
                </a:solidFill>
                <a:latin typeface="Consolas" pitchFamily="49" charset="0"/>
                <a:ea typeface="돋움" pitchFamily="50" charset="-127"/>
              </a:rPr>
              <a:t>Dec</a:t>
            </a:r>
          </a:p>
        </p:txBody>
      </p:sp>
      <p:sp>
        <p:nvSpPr>
          <p:cNvPr id="56349" name="Rectangle 29"/>
          <p:cNvSpPr>
            <a:spLocks noChangeArrowheads="1"/>
          </p:cNvSpPr>
          <p:nvPr/>
        </p:nvSpPr>
        <p:spPr bwMode="auto">
          <a:xfrm>
            <a:off x="1403648" y="3861048"/>
            <a:ext cx="75020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</a:t>
            </a:r>
            <a:r>
              <a:rPr kumimoji="0" lang="ko-KR" altLang="en-US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0</a:t>
            </a:r>
          </a:p>
        </p:txBody>
      </p:sp>
      <p:sp>
        <p:nvSpPr>
          <p:cNvPr id="56350" name="Line 30"/>
          <p:cNvSpPr>
            <a:spLocks noChangeShapeType="1"/>
          </p:cNvSpPr>
          <p:nvPr/>
        </p:nvSpPr>
        <p:spPr bwMode="auto">
          <a:xfrm flipH="1">
            <a:off x="6351588" y="3658501"/>
            <a:ext cx="504825" cy="576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6351" name="Line 31"/>
          <p:cNvSpPr>
            <a:spLocks noChangeShapeType="1"/>
          </p:cNvSpPr>
          <p:nvPr/>
        </p:nvSpPr>
        <p:spPr bwMode="auto">
          <a:xfrm>
            <a:off x="7283450" y="2290076"/>
            <a:ext cx="449263" cy="377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6352" name="Line 32"/>
          <p:cNvSpPr>
            <a:spLocks noChangeShapeType="1"/>
          </p:cNvSpPr>
          <p:nvPr/>
        </p:nvSpPr>
        <p:spPr bwMode="auto">
          <a:xfrm>
            <a:off x="7785100" y="2937776"/>
            <a:ext cx="576263" cy="720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6353" name="Line 33"/>
          <p:cNvSpPr>
            <a:spLocks noChangeShapeType="1"/>
          </p:cNvSpPr>
          <p:nvPr/>
        </p:nvSpPr>
        <p:spPr bwMode="auto">
          <a:xfrm flipH="1">
            <a:off x="5703888" y="2942538"/>
            <a:ext cx="452437" cy="379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6354" name="Line 34"/>
          <p:cNvSpPr>
            <a:spLocks noChangeShapeType="1"/>
          </p:cNvSpPr>
          <p:nvPr/>
        </p:nvSpPr>
        <p:spPr bwMode="auto">
          <a:xfrm>
            <a:off x="6443663" y="2955238"/>
            <a:ext cx="404812" cy="4143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6355" name="Oval 35"/>
          <p:cNvSpPr>
            <a:spLocks noChangeArrowheads="1"/>
          </p:cNvSpPr>
          <p:nvPr/>
        </p:nvSpPr>
        <p:spPr bwMode="auto">
          <a:xfrm>
            <a:off x="6815138" y="2010676"/>
            <a:ext cx="588962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6356" name="Rectangle 36"/>
          <p:cNvSpPr>
            <a:spLocks noChangeArrowheads="1"/>
          </p:cNvSpPr>
          <p:nvPr/>
        </p:nvSpPr>
        <p:spPr bwMode="auto">
          <a:xfrm>
            <a:off x="6781800" y="2001151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Mar</a:t>
            </a:r>
          </a:p>
        </p:txBody>
      </p:sp>
      <p:sp>
        <p:nvSpPr>
          <p:cNvPr id="56358" name="Oval 38"/>
          <p:cNvSpPr>
            <a:spLocks noChangeArrowheads="1"/>
          </p:cNvSpPr>
          <p:nvPr/>
        </p:nvSpPr>
        <p:spPr bwMode="auto">
          <a:xfrm>
            <a:off x="8001000" y="3369576"/>
            <a:ext cx="588963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6359" name="Rectangle 39"/>
          <p:cNvSpPr>
            <a:spLocks noChangeArrowheads="1"/>
          </p:cNvSpPr>
          <p:nvPr/>
        </p:nvSpPr>
        <p:spPr bwMode="auto">
          <a:xfrm>
            <a:off x="8001000" y="3369576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Nov</a:t>
            </a:r>
          </a:p>
        </p:txBody>
      </p:sp>
      <p:sp>
        <p:nvSpPr>
          <p:cNvPr id="56360" name="Oval 40"/>
          <p:cNvSpPr>
            <a:spLocks noChangeArrowheads="1"/>
          </p:cNvSpPr>
          <p:nvPr/>
        </p:nvSpPr>
        <p:spPr bwMode="auto">
          <a:xfrm>
            <a:off x="5999163" y="2636151"/>
            <a:ext cx="587375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6361" name="Rectangle 41"/>
          <p:cNvSpPr>
            <a:spLocks noChangeArrowheads="1"/>
          </p:cNvSpPr>
          <p:nvPr/>
        </p:nvSpPr>
        <p:spPr bwMode="auto">
          <a:xfrm>
            <a:off x="5978525" y="2626626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Aug</a:t>
            </a:r>
          </a:p>
        </p:txBody>
      </p:sp>
      <p:sp>
        <p:nvSpPr>
          <p:cNvPr id="56363" name="Oval 43"/>
          <p:cNvSpPr>
            <a:spLocks noChangeArrowheads="1"/>
          </p:cNvSpPr>
          <p:nvPr/>
        </p:nvSpPr>
        <p:spPr bwMode="auto">
          <a:xfrm>
            <a:off x="7504113" y="2655201"/>
            <a:ext cx="588962" cy="360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6364" name="Rectangle 44"/>
          <p:cNvSpPr>
            <a:spLocks noChangeArrowheads="1"/>
          </p:cNvSpPr>
          <p:nvPr/>
        </p:nvSpPr>
        <p:spPr bwMode="auto">
          <a:xfrm>
            <a:off x="7467600" y="2644088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May</a:t>
            </a:r>
          </a:p>
        </p:txBody>
      </p:sp>
      <p:sp>
        <p:nvSpPr>
          <p:cNvPr id="56365" name="Oval 45"/>
          <p:cNvSpPr>
            <a:spLocks noChangeArrowheads="1"/>
          </p:cNvSpPr>
          <p:nvPr/>
        </p:nvSpPr>
        <p:spPr bwMode="auto">
          <a:xfrm>
            <a:off x="5284788" y="3293376"/>
            <a:ext cx="587375" cy="360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6366" name="Rectangle 46"/>
          <p:cNvSpPr>
            <a:spLocks noChangeArrowheads="1"/>
          </p:cNvSpPr>
          <p:nvPr/>
        </p:nvSpPr>
        <p:spPr bwMode="auto">
          <a:xfrm>
            <a:off x="5267325" y="3282263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Apr</a:t>
            </a:r>
          </a:p>
        </p:txBody>
      </p:sp>
      <p:sp>
        <p:nvSpPr>
          <p:cNvPr id="56367" name="Line 47"/>
          <p:cNvSpPr>
            <a:spLocks noChangeShapeType="1"/>
          </p:cNvSpPr>
          <p:nvPr/>
        </p:nvSpPr>
        <p:spPr bwMode="auto">
          <a:xfrm flipH="1">
            <a:off x="6430963" y="2286901"/>
            <a:ext cx="452437" cy="377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6368" name="Oval 48"/>
          <p:cNvSpPr>
            <a:spLocks noChangeArrowheads="1"/>
          </p:cNvSpPr>
          <p:nvPr/>
        </p:nvSpPr>
        <p:spPr bwMode="auto">
          <a:xfrm>
            <a:off x="6642100" y="3380688"/>
            <a:ext cx="588963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6369" name="Rectangle 49"/>
          <p:cNvSpPr>
            <a:spLocks noChangeArrowheads="1"/>
          </p:cNvSpPr>
          <p:nvPr/>
        </p:nvSpPr>
        <p:spPr bwMode="auto">
          <a:xfrm>
            <a:off x="6632575" y="3369576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Jan</a:t>
            </a:r>
          </a:p>
        </p:txBody>
      </p:sp>
      <p:sp>
        <p:nvSpPr>
          <p:cNvPr id="56370" name="Rectangle 50"/>
          <p:cNvSpPr>
            <a:spLocks noChangeArrowheads="1"/>
          </p:cNvSpPr>
          <p:nvPr/>
        </p:nvSpPr>
        <p:spPr bwMode="auto">
          <a:xfrm>
            <a:off x="6770235" y="3031881"/>
            <a:ext cx="75020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bf=0</a:t>
            </a:r>
          </a:p>
        </p:txBody>
      </p:sp>
      <p:sp>
        <p:nvSpPr>
          <p:cNvPr id="56371" name="Oval 51"/>
          <p:cNvSpPr>
            <a:spLocks noChangeArrowheads="1"/>
          </p:cNvSpPr>
          <p:nvPr/>
        </p:nvSpPr>
        <p:spPr bwMode="auto">
          <a:xfrm>
            <a:off x="6169025" y="4101413"/>
            <a:ext cx="588963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6372" name="Rectangle 52"/>
          <p:cNvSpPr>
            <a:spLocks noChangeArrowheads="1"/>
          </p:cNvSpPr>
          <p:nvPr/>
        </p:nvSpPr>
        <p:spPr bwMode="auto">
          <a:xfrm>
            <a:off x="6148388" y="4090301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Dec</a:t>
            </a:r>
          </a:p>
        </p:txBody>
      </p:sp>
      <p:sp>
        <p:nvSpPr>
          <p:cNvPr id="56374" name="Oval 54"/>
          <p:cNvSpPr>
            <a:spLocks noChangeArrowheads="1"/>
          </p:cNvSpPr>
          <p:nvPr/>
        </p:nvSpPr>
        <p:spPr bwMode="auto">
          <a:xfrm>
            <a:off x="7073900" y="4090301"/>
            <a:ext cx="588963" cy="360362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56375" name="Rectangle 55"/>
          <p:cNvSpPr>
            <a:spLocks noChangeArrowheads="1"/>
          </p:cNvSpPr>
          <p:nvPr/>
        </p:nvSpPr>
        <p:spPr bwMode="auto">
          <a:xfrm>
            <a:off x="7094538" y="4079188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chemeClr val="bg1"/>
                </a:solidFill>
                <a:latin typeface="Consolas" pitchFamily="49" charset="0"/>
                <a:ea typeface="돋움" pitchFamily="50" charset="-127"/>
              </a:rPr>
              <a:t>Jul</a:t>
            </a:r>
          </a:p>
        </p:txBody>
      </p:sp>
      <p:sp>
        <p:nvSpPr>
          <p:cNvPr id="56376" name="Rectangle 56"/>
          <p:cNvSpPr>
            <a:spLocks noChangeArrowheads="1"/>
          </p:cNvSpPr>
          <p:nvPr/>
        </p:nvSpPr>
        <p:spPr bwMode="auto">
          <a:xfrm>
            <a:off x="7180262" y="3753751"/>
            <a:ext cx="75020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</a:t>
            </a:r>
            <a:r>
              <a:rPr kumimoji="0" lang="ko-KR" altLang="en-US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0</a:t>
            </a:r>
          </a:p>
        </p:txBody>
      </p:sp>
      <p:sp>
        <p:nvSpPr>
          <p:cNvPr id="56377" name="Rectangle 57"/>
          <p:cNvSpPr>
            <a:spLocks noChangeArrowheads="1"/>
          </p:cNvSpPr>
          <p:nvPr/>
        </p:nvSpPr>
        <p:spPr bwMode="auto">
          <a:xfrm>
            <a:off x="1128253" y="2390408"/>
            <a:ext cx="8912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bf=-1</a:t>
            </a:r>
          </a:p>
        </p:txBody>
      </p:sp>
      <p:sp>
        <p:nvSpPr>
          <p:cNvPr id="56378" name="Rectangle 58"/>
          <p:cNvSpPr>
            <a:spLocks noChangeArrowheads="1"/>
          </p:cNvSpPr>
          <p:nvPr/>
        </p:nvSpPr>
        <p:spPr bwMode="auto">
          <a:xfrm>
            <a:off x="2123728" y="1772816"/>
            <a:ext cx="8912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bf=+1</a:t>
            </a:r>
          </a:p>
        </p:txBody>
      </p:sp>
      <p:sp>
        <p:nvSpPr>
          <p:cNvPr id="56379" name="Rectangle 59"/>
          <p:cNvSpPr>
            <a:spLocks noChangeArrowheads="1"/>
          </p:cNvSpPr>
          <p:nvPr/>
        </p:nvSpPr>
        <p:spPr bwMode="auto">
          <a:xfrm>
            <a:off x="5572132" y="2245626"/>
            <a:ext cx="101440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bf=-1</a:t>
            </a:r>
          </a:p>
        </p:txBody>
      </p:sp>
      <p:sp>
        <p:nvSpPr>
          <p:cNvPr id="56380" name="Rectangle 60"/>
          <p:cNvSpPr>
            <a:spLocks noChangeArrowheads="1"/>
          </p:cNvSpPr>
          <p:nvPr/>
        </p:nvSpPr>
        <p:spPr bwMode="auto">
          <a:xfrm>
            <a:off x="6588224" y="1628800"/>
            <a:ext cx="95375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bf=+1</a:t>
            </a:r>
          </a:p>
        </p:txBody>
      </p:sp>
    </p:spTree>
    <p:extLst>
      <p:ext uri="{BB962C8B-B14F-4D97-AF65-F5344CB8AC3E}">
        <p14:creationId xmlns:p14="http://schemas.microsoft.com/office/powerpoint/2010/main" val="38156306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/>
      <p:bldP spid="56323" grpId="0" animBg="1"/>
      <p:bldP spid="56325" grpId="0"/>
      <p:bldP spid="56346" grpId="0"/>
      <p:bldP spid="56347" grpId="0" animBg="1"/>
      <p:bldP spid="56348" grpId="0"/>
      <p:bldP spid="56349" grpId="0"/>
      <p:bldP spid="56350" grpId="0" animBg="1"/>
      <p:bldP spid="56351" grpId="0" animBg="1"/>
      <p:bldP spid="56352" grpId="0" animBg="1"/>
      <p:bldP spid="56353" grpId="0" animBg="1"/>
      <p:bldP spid="56354" grpId="0" animBg="1"/>
      <p:bldP spid="56355" grpId="0" animBg="1"/>
      <p:bldP spid="56356" grpId="0"/>
      <p:bldP spid="56358" grpId="0" animBg="1"/>
      <p:bldP spid="56359" grpId="0"/>
      <p:bldP spid="56360" grpId="0" animBg="1"/>
      <p:bldP spid="56361" grpId="0"/>
      <p:bldP spid="56363" grpId="0" animBg="1"/>
      <p:bldP spid="56364" grpId="0"/>
      <p:bldP spid="56365" grpId="0" animBg="1"/>
      <p:bldP spid="56366" grpId="0"/>
      <p:bldP spid="56367" grpId="0" animBg="1"/>
      <p:bldP spid="56368" grpId="0" animBg="1"/>
      <p:bldP spid="56369" grpId="0"/>
      <p:bldP spid="56370" grpId="0"/>
      <p:bldP spid="56371" grpId="0" animBg="1"/>
      <p:bldP spid="56372" grpId="0"/>
      <p:bldP spid="56374" grpId="0" animBg="1"/>
      <p:bldP spid="56375" grpId="0"/>
      <p:bldP spid="56376" grpId="0"/>
      <p:bldP spid="56377" grpId="0"/>
      <p:bldP spid="56378" grpId="0"/>
      <p:bldP spid="56379" grpId="0"/>
      <p:bldP spid="5638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AVL Tree Insertion (5)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8F35514-32D8-477D-9394-3E2B42884208}" type="slidenum">
              <a:rPr lang="ko-KR" altLang="en-US" smtClean="0"/>
              <a:pPr/>
              <a:t>15</a:t>
            </a:fld>
            <a:r>
              <a:rPr lang="en-US" altLang="ko-KR"/>
              <a:t>-</a:t>
            </a:r>
          </a:p>
        </p:txBody>
      </p:sp>
      <p:sp>
        <p:nvSpPr>
          <p:cNvPr id="57412" name="Freeform 68"/>
          <p:cNvSpPr>
            <a:spLocks/>
          </p:cNvSpPr>
          <p:nvPr/>
        </p:nvSpPr>
        <p:spPr bwMode="auto">
          <a:xfrm flipH="1">
            <a:off x="1116013" y="2009105"/>
            <a:ext cx="1871662" cy="2305050"/>
          </a:xfrm>
          <a:custGeom>
            <a:avLst/>
            <a:gdLst/>
            <a:ahLst/>
            <a:cxnLst>
              <a:cxn ang="0">
                <a:pos x="680" y="1452"/>
              </a:cxn>
              <a:cxn ang="0">
                <a:pos x="0" y="817"/>
              </a:cxn>
              <a:cxn ang="0">
                <a:pos x="0" y="681"/>
              </a:cxn>
              <a:cxn ang="0">
                <a:pos x="226" y="499"/>
              </a:cxn>
              <a:cxn ang="0">
                <a:pos x="771" y="0"/>
              </a:cxn>
              <a:cxn ang="0">
                <a:pos x="997" y="0"/>
              </a:cxn>
              <a:cxn ang="0">
                <a:pos x="1179" y="273"/>
              </a:cxn>
              <a:cxn ang="0">
                <a:pos x="1088" y="454"/>
              </a:cxn>
              <a:cxn ang="0">
                <a:pos x="680" y="681"/>
              </a:cxn>
              <a:cxn ang="0">
                <a:pos x="589" y="726"/>
              </a:cxn>
              <a:cxn ang="0">
                <a:pos x="1043" y="1134"/>
              </a:cxn>
              <a:cxn ang="0">
                <a:pos x="1043" y="1271"/>
              </a:cxn>
              <a:cxn ang="0">
                <a:pos x="907" y="1407"/>
              </a:cxn>
              <a:cxn ang="0">
                <a:pos x="680" y="1452"/>
              </a:cxn>
            </a:cxnLst>
            <a:rect l="0" t="0" r="r" b="b"/>
            <a:pathLst>
              <a:path w="1179" h="1452">
                <a:moveTo>
                  <a:pt x="680" y="1452"/>
                </a:moveTo>
                <a:lnTo>
                  <a:pt x="0" y="817"/>
                </a:lnTo>
                <a:lnTo>
                  <a:pt x="0" y="681"/>
                </a:lnTo>
                <a:lnTo>
                  <a:pt x="226" y="499"/>
                </a:lnTo>
                <a:lnTo>
                  <a:pt x="771" y="0"/>
                </a:lnTo>
                <a:lnTo>
                  <a:pt x="997" y="0"/>
                </a:lnTo>
                <a:lnTo>
                  <a:pt x="1179" y="273"/>
                </a:lnTo>
                <a:lnTo>
                  <a:pt x="1088" y="454"/>
                </a:lnTo>
                <a:lnTo>
                  <a:pt x="680" y="681"/>
                </a:lnTo>
                <a:lnTo>
                  <a:pt x="589" y="726"/>
                </a:lnTo>
                <a:lnTo>
                  <a:pt x="1043" y="1134"/>
                </a:lnTo>
                <a:lnTo>
                  <a:pt x="1043" y="1271"/>
                </a:lnTo>
                <a:lnTo>
                  <a:pt x="907" y="1407"/>
                </a:lnTo>
                <a:lnTo>
                  <a:pt x="680" y="1452"/>
                </a:lnTo>
                <a:close/>
              </a:path>
            </a:pathLst>
          </a:custGeom>
          <a:solidFill>
            <a:srgbClr val="FFFF00"/>
          </a:solidFill>
          <a:ln w="28575" cap="flat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7346" name="Line 2"/>
          <p:cNvSpPr>
            <a:spLocks noChangeShapeType="1"/>
          </p:cNvSpPr>
          <p:nvPr/>
        </p:nvSpPr>
        <p:spPr bwMode="auto">
          <a:xfrm flipH="1">
            <a:off x="6356350" y="2005930"/>
            <a:ext cx="452438" cy="377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 flipH="1">
            <a:off x="5003800" y="3233068"/>
            <a:ext cx="5048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673100" y="1125538"/>
            <a:ext cx="286616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(</a:t>
            </a:r>
            <a:r>
              <a:rPr kumimoji="0" lang="en-US" altLang="ko-KR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i) insert February</a:t>
            </a:r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2547938" y="3375943"/>
            <a:ext cx="431800" cy="504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 flipH="1">
            <a:off x="1768475" y="3377530"/>
            <a:ext cx="504825" cy="5762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>
            <a:off x="2700338" y="2009105"/>
            <a:ext cx="449262" cy="377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3201988" y="2656805"/>
            <a:ext cx="576262" cy="720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 flipH="1">
            <a:off x="1120775" y="2661568"/>
            <a:ext cx="452438" cy="3794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1860550" y="2674268"/>
            <a:ext cx="404813" cy="4143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7356" name="Oval 12"/>
          <p:cNvSpPr>
            <a:spLocks noChangeArrowheads="1"/>
          </p:cNvSpPr>
          <p:nvPr/>
        </p:nvSpPr>
        <p:spPr bwMode="auto">
          <a:xfrm>
            <a:off x="2232025" y="1729705"/>
            <a:ext cx="588963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2198688" y="1720180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Mar</a:t>
            </a:r>
          </a:p>
        </p:txBody>
      </p:sp>
      <p:sp>
        <p:nvSpPr>
          <p:cNvPr id="57359" name="Oval 15"/>
          <p:cNvSpPr>
            <a:spLocks noChangeArrowheads="1"/>
          </p:cNvSpPr>
          <p:nvPr/>
        </p:nvSpPr>
        <p:spPr bwMode="auto">
          <a:xfrm>
            <a:off x="3417888" y="3088605"/>
            <a:ext cx="588962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3417888" y="3088605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Nov</a:t>
            </a:r>
          </a:p>
        </p:txBody>
      </p:sp>
      <p:sp>
        <p:nvSpPr>
          <p:cNvPr id="57361" name="Oval 17"/>
          <p:cNvSpPr>
            <a:spLocks noChangeArrowheads="1"/>
          </p:cNvSpPr>
          <p:nvPr/>
        </p:nvSpPr>
        <p:spPr bwMode="auto">
          <a:xfrm>
            <a:off x="1416050" y="2355180"/>
            <a:ext cx="587375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1395413" y="2345655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Aug</a:t>
            </a:r>
          </a:p>
        </p:txBody>
      </p:sp>
      <p:sp>
        <p:nvSpPr>
          <p:cNvPr id="57363" name="Rectangle 19"/>
          <p:cNvSpPr>
            <a:spLocks noChangeArrowheads="1"/>
          </p:cNvSpPr>
          <p:nvPr/>
        </p:nvSpPr>
        <p:spPr bwMode="auto">
          <a:xfrm>
            <a:off x="1088441" y="2004343"/>
            <a:ext cx="89127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bf=-2</a:t>
            </a:r>
          </a:p>
        </p:txBody>
      </p:sp>
      <p:sp>
        <p:nvSpPr>
          <p:cNvPr id="57364" name="Oval 20"/>
          <p:cNvSpPr>
            <a:spLocks noChangeArrowheads="1"/>
          </p:cNvSpPr>
          <p:nvPr/>
        </p:nvSpPr>
        <p:spPr bwMode="auto">
          <a:xfrm>
            <a:off x="2921000" y="2374230"/>
            <a:ext cx="588963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7365" name="Rectangle 21"/>
          <p:cNvSpPr>
            <a:spLocks noChangeArrowheads="1"/>
          </p:cNvSpPr>
          <p:nvPr/>
        </p:nvSpPr>
        <p:spPr bwMode="auto">
          <a:xfrm>
            <a:off x="2884488" y="2363118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May</a:t>
            </a:r>
          </a:p>
        </p:txBody>
      </p:sp>
      <p:sp>
        <p:nvSpPr>
          <p:cNvPr id="57366" name="Oval 22"/>
          <p:cNvSpPr>
            <a:spLocks noChangeArrowheads="1"/>
          </p:cNvSpPr>
          <p:nvPr/>
        </p:nvSpPr>
        <p:spPr bwMode="auto">
          <a:xfrm>
            <a:off x="701675" y="3012405"/>
            <a:ext cx="587375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7367" name="Rectangle 23"/>
          <p:cNvSpPr>
            <a:spLocks noChangeArrowheads="1"/>
          </p:cNvSpPr>
          <p:nvPr/>
        </p:nvSpPr>
        <p:spPr bwMode="auto">
          <a:xfrm>
            <a:off x="684213" y="3001293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Apr</a:t>
            </a:r>
          </a:p>
        </p:txBody>
      </p:sp>
      <p:sp>
        <p:nvSpPr>
          <p:cNvPr id="57368" name="Line 24"/>
          <p:cNvSpPr>
            <a:spLocks noChangeShapeType="1"/>
          </p:cNvSpPr>
          <p:nvPr/>
        </p:nvSpPr>
        <p:spPr bwMode="auto">
          <a:xfrm flipH="1">
            <a:off x="1847850" y="2005930"/>
            <a:ext cx="452438" cy="377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7369" name="Oval 25"/>
          <p:cNvSpPr>
            <a:spLocks noChangeArrowheads="1"/>
          </p:cNvSpPr>
          <p:nvPr/>
        </p:nvSpPr>
        <p:spPr bwMode="auto">
          <a:xfrm>
            <a:off x="2058988" y="3099718"/>
            <a:ext cx="588962" cy="360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7370" name="Rectangle 26"/>
          <p:cNvSpPr>
            <a:spLocks noChangeArrowheads="1"/>
          </p:cNvSpPr>
          <p:nvPr/>
        </p:nvSpPr>
        <p:spPr bwMode="auto">
          <a:xfrm>
            <a:off x="2049463" y="3088605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Jan</a:t>
            </a:r>
          </a:p>
        </p:txBody>
      </p:sp>
      <p:sp>
        <p:nvSpPr>
          <p:cNvPr id="57371" name="Rectangle 27"/>
          <p:cNvSpPr>
            <a:spLocks noChangeArrowheads="1"/>
          </p:cNvSpPr>
          <p:nvPr/>
        </p:nvSpPr>
        <p:spPr bwMode="auto">
          <a:xfrm>
            <a:off x="1907704" y="2728565"/>
            <a:ext cx="8912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bf=+1</a:t>
            </a:r>
          </a:p>
        </p:txBody>
      </p:sp>
      <p:sp>
        <p:nvSpPr>
          <p:cNvPr id="57372" name="Oval 28"/>
          <p:cNvSpPr>
            <a:spLocks noChangeArrowheads="1"/>
          </p:cNvSpPr>
          <p:nvPr/>
        </p:nvSpPr>
        <p:spPr bwMode="auto">
          <a:xfrm>
            <a:off x="1585913" y="3820443"/>
            <a:ext cx="588962" cy="360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7373" name="Rectangle 29"/>
          <p:cNvSpPr>
            <a:spLocks noChangeArrowheads="1"/>
          </p:cNvSpPr>
          <p:nvPr/>
        </p:nvSpPr>
        <p:spPr bwMode="auto">
          <a:xfrm>
            <a:off x="1565275" y="3809330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Dec</a:t>
            </a:r>
          </a:p>
        </p:txBody>
      </p:sp>
      <p:sp>
        <p:nvSpPr>
          <p:cNvPr id="57374" name="Rectangle 30"/>
          <p:cNvSpPr>
            <a:spLocks noChangeArrowheads="1"/>
          </p:cNvSpPr>
          <p:nvPr/>
        </p:nvSpPr>
        <p:spPr bwMode="auto">
          <a:xfrm>
            <a:off x="1115616" y="3483369"/>
            <a:ext cx="8912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bf=-1</a:t>
            </a:r>
          </a:p>
        </p:txBody>
      </p:sp>
      <p:sp>
        <p:nvSpPr>
          <p:cNvPr id="57375" name="Oval 31"/>
          <p:cNvSpPr>
            <a:spLocks noChangeArrowheads="1"/>
          </p:cNvSpPr>
          <p:nvPr/>
        </p:nvSpPr>
        <p:spPr bwMode="auto">
          <a:xfrm>
            <a:off x="2692400" y="3736305"/>
            <a:ext cx="588963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2713038" y="3725193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Jul</a:t>
            </a:r>
          </a:p>
        </p:txBody>
      </p:sp>
      <p:sp>
        <p:nvSpPr>
          <p:cNvPr id="57377" name="Line 33"/>
          <p:cNvSpPr>
            <a:spLocks noChangeShapeType="1"/>
          </p:cNvSpPr>
          <p:nvPr/>
        </p:nvSpPr>
        <p:spPr bwMode="auto">
          <a:xfrm>
            <a:off x="1984375" y="4168105"/>
            <a:ext cx="431800" cy="504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7378" name="Oval 34"/>
          <p:cNvSpPr>
            <a:spLocks noChangeArrowheads="1"/>
          </p:cNvSpPr>
          <p:nvPr/>
        </p:nvSpPr>
        <p:spPr bwMode="auto">
          <a:xfrm>
            <a:off x="2128838" y="4528468"/>
            <a:ext cx="588962" cy="360362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7379" name="Rectangle 35"/>
          <p:cNvSpPr>
            <a:spLocks noChangeArrowheads="1"/>
          </p:cNvSpPr>
          <p:nvPr/>
        </p:nvSpPr>
        <p:spPr bwMode="auto">
          <a:xfrm>
            <a:off x="2112963" y="4517355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chemeClr val="bg1"/>
                </a:solidFill>
                <a:latin typeface="Consolas" pitchFamily="49" charset="0"/>
                <a:ea typeface="돋움" pitchFamily="50" charset="-127"/>
              </a:rPr>
              <a:t>Feb</a:t>
            </a:r>
          </a:p>
        </p:txBody>
      </p:sp>
      <p:sp>
        <p:nvSpPr>
          <p:cNvPr id="57380" name="Rectangle 36"/>
          <p:cNvSpPr>
            <a:spLocks noChangeArrowheads="1"/>
          </p:cNvSpPr>
          <p:nvPr/>
        </p:nvSpPr>
        <p:spPr bwMode="auto">
          <a:xfrm>
            <a:off x="2061705" y="4168105"/>
            <a:ext cx="75020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</a:t>
            </a:r>
            <a:r>
              <a:rPr kumimoji="0" lang="ko-KR" altLang="en-US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0</a:t>
            </a:r>
          </a:p>
        </p:txBody>
      </p:sp>
      <p:sp>
        <p:nvSpPr>
          <p:cNvPr id="57381" name="Line 37"/>
          <p:cNvSpPr>
            <a:spLocks noChangeShapeType="1"/>
          </p:cNvSpPr>
          <p:nvPr/>
        </p:nvSpPr>
        <p:spPr bwMode="auto">
          <a:xfrm>
            <a:off x="7056438" y="3375943"/>
            <a:ext cx="431800" cy="504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7382" name="Line 38"/>
          <p:cNvSpPr>
            <a:spLocks noChangeShapeType="1"/>
          </p:cNvSpPr>
          <p:nvPr/>
        </p:nvSpPr>
        <p:spPr bwMode="auto">
          <a:xfrm flipH="1">
            <a:off x="6276975" y="3377530"/>
            <a:ext cx="504825" cy="5762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7383" name="Line 39"/>
          <p:cNvSpPr>
            <a:spLocks noChangeShapeType="1"/>
          </p:cNvSpPr>
          <p:nvPr/>
        </p:nvSpPr>
        <p:spPr bwMode="auto">
          <a:xfrm>
            <a:off x="7208838" y="2009105"/>
            <a:ext cx="449262" cy="377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7384" name="Line 40"/>
          <p:cNvSpPr>
            <a:spLocks noChangeShapeType="1"/>
          </p:cNvSpPr>
          <p:nvPr/>
        </p:nvSpPr>
        <p:spPr bwMode="auto">
          <a:xfrm>
            <a:off x="7710488" y="2656805"/>
            <a:ext cx="576262" cy="720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7385" name="Line 41"/>
          <p:cNvSpPr>
            <a:spLocks noChangeShapeType="1"/>
          </p:cNvSpPr>
          <p:nvPr/>
        </p:nvSpPr>
        <p:spPr bwMode="auto">
          <a:xfrm flipH="1">
            <a:off x="5629275" y="2661568"/>
            <a:ext cx="452438" cy="3794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7386" name="Line 42"/>
          <p:cNvSpPr>
            <a:spLocks noChangeShapeType="1"/>
          </p:cNvSpPr>
          <p:nvPr/>
        </p:nvSpPr>
        <p:spPr bwMode="auto">
          <a:xfrm>
            <a:off x="6369050" y="2674268"/>
            <a:ext cx="404813" cy="4143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7387" name="Oval 43"/>
          <p:cNvSpPr>
            <a:spLocks noChangeArrowheads="1"/>
          </p:cNvSpPr>
          <p:nvPr/>
        </p:nvSpPr>
        <p:spPr bwMode="auto">
          <a:xfrm>
            <a:off x="6740525" y="1729705"/>
            <a:ext cx="588963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7388" name="Rectangle 44"/>
          <p:cNvSpPr>
            <a:spLocks noChangeArrowheads="1"/>
          </p:cNvSpPr>
          <p:nvPr/>
        </p:nvSpPr>
        <p:spPr bwMode="auto">
          <a:xfrm>
            <a:off x="6707188" y="1720180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Mar</a:t>
            </a:r>
          </a:p>
        </p:txBody>
      </p:sp>
      <p:sp>
        <p:nvSpPr>
          <p:cNvPr id="57389" name="Rectangle 45"/>
          <p:cNvSpPr>
            <a:spLocks noChangeArrowheads="1"/>
          </p:cNvSpPr>
          <p:nvPr/>
        </p:nvSpPr>
        <p:spPr bwMode="auto">
          <a:xfrm>
            <a:off x="6592429" y="1340768"/>
            <a:ext cx="89127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bf=+1</a:t>
            </a:r>
          </a:p>
        </p:txBody>
      </p:sp>
      <p:sp>
        <p:nvSpPr>
          <p:cNvPr id="57390" name="Oval 46"/>
          <p:cNvSpPr>
            <a:spLocks noChangeArrowheads="1"/>
          </p:cNvSpPr>
          <p:nvPr/>
        </p:nvSpPr>
        <p:spPr bwMode="auto">
          <a:xfrm>
            <a:off x="7926388" y="3088605"/>
            <a:ext cx="588962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7391" name="Rectangle 47"/>
          <p:cNvSpPr>
            <a:spLocks noChangeArrowheads="1"/>
          </p:cNvSpPr>
          <p:nvPr/>
        </p:nvSpPr>
        <p:spPr bwMode="auto">
          <a:xfrm>
            <a:off x="7926388" y="3088605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Nov</a:t>
            </a:r>
          </a:p>
        </p:txBody>
      </p:sp>
      <p:sp>
        <p:nvSpPr>
          <p:cNvPr id="57392" name="Oval 48"/>
          <p:cNvSpPr>
            <a:spLocks noChangeArrowheads="1"/>
          </p:cNvSpPr>
          <p:nvPr/>
        </p:nvSpPr>
        <p:spPr bwMode="auto">
          <a:xfrm>
            <a:off x="5924550" y="2355180"/>
            <a:ext cx="587375" cy="361950"/>
          </a:xfrm>
          <a:prstGeom prst="ellipse">
            <a:avLst/>
          </a:prstGeom>
          <a:solidFill>
            <a:srgbClr val="FFFF99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7393" name="Rectangle 49"/>
          <p:cNvSpPr>
            <a:spLocks noChangeArrowheads="1"/>
          </p:cNvSpPr>
          <p:nvPr/>
        </p:nvSpPr>
        <p:spPr bwMode="auto">
          <a:xfrm>
            <a:off x="5903913" y="2345655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Dec</a:t>
            </a:r>
          </a:p>
        </p:txBody>
      </p:sp>
      <p:sp>
        <p:nvSpPr>
          <p:cNvPr id="57394" name="Rectangle 50"/>
          <p:cNvSpPr>
            <a:spLocks noChangeArrowheads="1"/>
          </p:cNvSpPr>
          <p:nvPr/>
        </p:nvSpPr>
        <p:spPr bwMode="auto">
          <a:xfrm>
            <a:off x="5803442" y="2004343"/>
            <a:ext cx="75020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bf=0</a:t>
            </a:r>
          </a:p>
        </p:txBody>
      </p:sp>
      <p:sp>
        <p:nvSpPr>
          <p:cNvPr id="57395" name="Oval 51"/>
          <p:cNvSpPr>
            <a:spLocks noChangeArrowheads="1"/>
          </p:cNvSpPr>
          <p:nvPr/>
        </p:nvSpPr>
        <p:spPr bwMode="auto">
          <a:xfrm>
            <a:off x="7429500" y="2374230"/>
            <a:ext cx="588963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7396" name="Rectangle 52"/>
          <p:cNvSpPr>
            <a:spLocks noChangeArrowheads="1"/>
          </p:cNvSpPr>
          <p:nvPr/>
        </p:nvSpPr>
        <p:spPr bwMode="auto">
          <a:xfrm>
            <a:off x="7392988" y="2363118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May</a:t>
            </a:r>
          </a:p>
        </p:txBody>
      </p:sp>
      <p:sp>
        <p:nvSpPr>
          <p:cNvPr id="57397" name="Oval 53"/>
          <p:cNvSpPr>
            <a:spLocks noChangeArrowheads="1"/>
          </p:cNvSpPr>
          <p:nvPr/>
        </p:nvSpPr>
        <p:spPr bwMode="auto">
          <a:xfrm>
            <a:off x="5210175" y="3012405"/>
            <a:ext cx="587375" cy="360363"/>
          </a:xfrm>
          <a:prstGeom prst="ellipse">
            <a:avLst/>
          </a:prstGeom>
          <a:solidFill>
            <a:srgbClr val="FFFF99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7398" name="Rectangle 54"/>
          <p:cNvSpPr>
            <a:spLocks noChangeArrowheads="1"/>
          </p:cNvSpPr>
          <p:nvPr/>
        </p:nvSpPr>
        <p:spPr bwMode="auto">
          <a:xfrm>
            <a:off x="5189538" y="3001293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Aug</a:t>
            </a:r>
          </a:p>
        </p:txBody>
      </p:sp>
      <p:sp>
        <p:nvSpPr>
          <p:cNvPr id="57399" name="Rectangle 55"/>
          <p:cNvSpPr>
            <a:spLocks noChangeArrowheads="1"/>
          </p:cNvSpPr>
          <p:nvPr/>
        </p:nvSpPr>
        <p:spPr bwMode="auto">
          <a:xfrm>
            <a:off x="4860032" y="2659980"/>
            <a:ext cx="89127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bf=+1</a:t>
            </a:r>
          </a:p>
        </p:txBody>
      </p:sp>
      <p:sp>
        <p:nvSpPr>
          <p:cNvPr id="57400" name="Oval 56"/>
          <p:cNvSpPr>
            <a:spLocks noChangeArrowheads="1"/>
          </p:cNvSpPr>
          <p:nvPr/>
        </p:nvSpPr>
        <p:spPr bwMode="auto">
          <a:xfrm>
            <a:off x="6567488" y="3099718"/>
            <a:ext cx="588962" cy="360362"/>
          </a:xfrm>
          <a:prstGeom prst="ellipse">
            <a:avLst/>
          </a:prstGeom>
          <a:solidFill>
            <a:srgbClr val="FFFF99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7401" name="Rectangle 57"/>
          <p:cNvSpPr>
            <a:spLocks noChangeArrowheads="1"/>
          </p:cNvSpPr>
          <p:nvPr/>
        </p:nvSpPr>
        <p:spPr bwMode="auto">
          <a:xfrm>
            <a:off x="6557963" y="3088605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latin typeface="Consolas" pitchFamily="49" charset="0"/>
                <a:ea typeface="돋움" pitchFamily="50" charset="-127"/>
              </a:rPr>
              <a:t>Jan</a:t>
            </a:r>
          </a:p>
        </p:txBody>
      </p:sp>
      <p:sp>
        <p:nvSpPr>
          <p:cNvPr id="57402" name="Rectangle 58"/>
          <p:cNvSpPr>
            <a:spLocks noChangeArrowheads="1"/>
          </p:cNvSpPr>
          <p:nvPr/>
        </p:nvSpPr>
        <p:spPr bwMode="auto">
          <a:xfrm>
            <a:off x="6487654" y="2728243"/>
            <a:ext cx="75020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bf=0</a:t>
            </a:r>
          </a:p>
        </p:txBody>
      </p:sp>
      <p:sp>
        <p:nvSpPr>
          <p:cNvPr id="57404" name="Oval 60"/>
          <p:cNvSpPr>
            <a:spLocks noChangeArrowheads="1"/>
          </p:cNvSpPr>
          <p:nvPr/>
        </p:nvSpPr>
        <p:spPr bwMode="auto">
          <a:xfrm>
            <a:off x="7200900" y="3855368"/>
            <a:ext cx="588963" cy="360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7405" name="Rectangle 61"/>
          <p:cNvSpPr>
            <a:spLocks noChangeArrowheads="1"/>
          </p:cNvSpPr>
          <p:nvPr/>
        </p:nvSpPr>
        <p:spPr bwMode="auto">
          <a:xfrm>
            <a:off x="7221538" y="3844255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Jul</a:t>
            </a:r>
          </a:p>
        </p:txBody>
      </p:sp>
      <p:sp>
        <p:nvSpPr>
          <p:cNvPr id="57406" name="Oval 62"/>
          <p:cNvSpPr>
            <a:spLocks noChangeArrowheads="1"/>
          </p:cNvSpPr>
          <p:nvPr/>
        </p:nvSpPr>
        <p:spPr bwMode="auto">
          <a:xfrm>
            <a:off x="5956300" y="3891880"/>
            <a:ext cx="588963" cy="360363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7407" name="Rectangle 63"/>
          <p:cNvSpPr>
            <a:spLocks noChangeArrowheads="1"/>
          </p:cNvSpPr>
          <p:nvPr/>
        </p:nvSpPr>
        <p:spPr bwMode="auto">
          <a:xfrm>
            <a:off x="5940425" y="3880768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chemeClr val="bg1"/>
                </a:solidFill>
                <a:latin typeface="Consolas" pitchFamily="49" charset="0"/>
                <a:ea typeface="돋움" pitchFamily="50" charset="-127"/>
              </a:rPr>
              <a:t>Feb</a:t>
            </a:r>
          </a:p>
        </p:txBody>
      </p:sp>
      <p:sp>
        <p:nvSpPr>
          <p:cNvPr id="57408" name="Line 64"/>
          <p:cNvSpPr>
            <a:spLocks noChangeShapeType="1"/>
          </p:cNvSpPr>
          <p:nvPr/>
        </p:nvSpPr>
        <p:spPr bwMode="auto">
          <a:xfrm>
            <a:off x="3808413" y="2556793"/>
            <a:ext cx="15208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7409" name="Rectangle 65"/>
          <p:cNvSpPr>
            <a:spLocks noChangeArrowheads="1"/>
          </p:cNvSpPr>
          <p:nvPr/>
        </p:nvSpPr>
        <p:spPr bwMode="auto">
          <a:xfrm>
            <a:off x="3779838" y="2151980"/>
            <a:ext cx="173765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RL rotation</a:t>
            </a:r>
          </a:p>
        </p:txBody>
      </p:sp>
      <p:sp>
        <p:nvSpPr>
          <p:cNvPr id="57410" name="Oval 66"/>
          <p:cNvSpPr>
            <a:spLocks noChangeArrowheads="1"/>
          </p:cNvSpPr>
          <p:nvPr/>
        </p:nvSpPr>
        <p:spPr bwMode="auto">
          <a:xfrm>
            <a:off x="4660900" y="3820443"/>
            <a:ext cx="587375" cy="360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7411" name="Rectangle 67"/>
          <p:cNvSpPr>
            <a:spLocks noChangeArrowheads="1"/>
          </p:cNvSpPr>
          <p:nvPr/>
        </p:nvSpPr>
        <p:spPr bwMode="auto">
          <a:xfrm>
            <a:off x="4643438" y="3809330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Apr</a:t>
            </a:r>
          </a:p>
        </p:txBody>
      </p:sp>
    </p:spTree>
    <p:extLst>
      <p:ext uri="{BB962C8B-B14F-4D97-AF65-F5344CB8AC3E}">
        <p14:creationId xmlns:p14="http://schemas.microsoft.com/office/powerpoint/2010/main" val="34049894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12" grpId="0" animBg="1"/>
      <p:bldP spid="57412" grpId="1" animBg="1"/>
      <p:bldP spid="57346" grpId="0" animBg="1"/>
      <p:bldP spid="57347" grpId="0" animBg="1"/>
      <p:bldP spid="57363" grpId="0"/>
      <p:bldP spid="57371" grpId="0"/>
      <p:bldP spid="57374" grpId="0"/>
      <p:bldP spid="57377" grpId="0" animBg="1"/>
      <p:bldP spid="57378" grpId="0" animBg="1"/>
      <p:bldP spid="57379" grpId="0"/>
      <p:bldP spid="57380" grpId="0"/>
      <p:bldP spid="57381" grpId="0" animBg="1"/>
      <p:bldP spid="57382" grpId="0" animBg="1"/>
      <p:bldP spid="57383" grpId="0" animBg="1"/>
      <p:bldP spid="57384" grpId="0" animBg="1"/>
      <p:bldP spid="57385" grpId="0" animBg="1"/>
      <p:bldP spid="57386" grpId="0" animBg="1"/>
      <p:bldP spid="57387" grpId="0" animBg="1"/>
      <p:bldP spid="57388" grpId="0"/>
      <p:bldP spid="57389" grpId="0"/>
      <p:bldP spid="57390" grpId="0" animBg="1"/>
      <p:bldP spid="57391" grpId="0"/>
      <p:bldP spid="57392" grpId="0" animBg="1"/>
      <p:bldP spid="57393" grpId="0"/>
      <p:bldP spid="57394" grpId="0"/>
      <p:bldP spid="57395" grpId="0" animBg="1"/>
      <p:bldP spid="57396" grpId="0"/>
      <p:bldP spid="57397" grpId="0" animBg="1"/>
      <p:bldP spid="57398" grpId="0"/>
      <p:bldP spid="57399" grpId="0"/>
      <p:bldP spid="57400" grpId="0" animBg="1"/>
      <p:bldP spid="57401" grpId="0"/>
      <p:bldP spid="57402" grpId="0"/>
      <p:bldP spid="57404" grpId="0" animBg="1"/>
      <p:bldP spid="57405" grpId="0"/>
      <p:bldP spid="57406" grpId="0" animBg="1"/>
      <p:bldP spid="57407" grpId="0"/>
      <p:bldP spid="57408" grpId="0" animBg="1"/>
      <p:bldP spid="57409" grpId="0"/>
      <p:bldP spid="57410" grpId="0" animBg="1"/>
      <p:bldP spid="574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AVL Tree Insertion (6)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8F35514-32D8-477D-9394-3E2B42884208}" type="slidenum">
              <a:rPr lang="ko-KR" altLang="en-US" smtClean="0"/>
              <a:pPr/>
              <a:t>16</a:t>
            </a:fld>
            <a:r>
              <a:rPr lang="en-US" altLang="ko-KR"/>
              <a:t>-</a:t>
            </a:r>
          </a:p>
        </p:txBody>
      </p:sp>
      <p:sp>
        <p:nvSpPr>
          <p:cNvPr id="58443" name="Freeform 75"/>
          <p:cNvSpPr>
            <a:spLocks/>
          </p:cNvSpPr>
          <p:nvPr/>
        </p:nvSpPr>
        <p:spPr bwMode="auto">
          <a:xfrm>
            <a:off x="1547813" y="1700213"/>
            <a:ext cx="1871662" cy="2305050"/>
          </a:xfrm>
          <a:custGeom>
            <a:avLst/>
            <a:gdLst/>
            <a:ahLst/>
            <a:cxnLst>
              <a:cxn ang="0">
                <a:pos x="680" y="1452"/>
              </a:cxn>
              <a:cxn ang="0">
                <a:pos x="0" y="817"/>
              </a:cxn>
              <a:cxn ang="0">
                <a:pos x="0" y="681"/>
              </a:cxn>
              <a:cxn ang="0">
                <a:pos x="226" y="499"/>
              </a:cxn>
              <a:cxn ang="0">
                <a:pos x="771" y="0"/>
              </a:cxn>
              <a:cxn ang="0">
                <a:pos x="997" y="0"/>
              </a:cxn>
              <a:cxn ang="0">
                <a:pos x="1179" y="273"/>
              </a:cxn>
              <a:cxn ang="0">
                <a:pos x="1088" y="454"/>
              </a:cxn>
              <a:cxn ang="0">
                <a:pos x="680" y="681"/>
              </a:cxn>
              <a:cxn ang="0">
                <a:pos x="589" y="726"/>
              </a:cxn>
              <a:cxn ang="0">
                <a:pos x="1043" y="1134"/>
              </a:cxn>
              <a:cxn ang="0">
                <a:pos x="1043" y="1271"/>
              </a:cxn>
              <a:cxn ang="0">
                <a:pos x="907" y="1407"/>
              </a:cxn>
              <a:cxn ang="0">
                <a:pos x="680" y="1452"/>
              </a:cxn>
            </a:cxnLst>
            <a:rect l="0" t="0" r="r" b="b"/>
            <a:pathLst>
              <a:path w="1179" h="1452">
                <a:moveTo>
                  <a:pt x="680" y="1452"/>
                </a:moveTo>
                <a:lnTo>
                  <a:pt x="0" y="817"/>
                </a:lnTo>
                <a:lnTo>
                  <a:pt x="0" y="681"/>
                </a:lnTo>
                <a:lnTo>
                  <a:pt x="226" y="499"/>
                </a:lnTo>
                <a:lnTo>
                  <a:pt x="771" y="0"/>
                </a:lnTo>
                <a:lnTo>
                  <a:pt x="997" y="0"/>
                </a:lnTo>
                <a:lnTo>
                  <a:pt x="1179" y="273"/>
                </a:lnTo>
                <a:lnTo>
                  <a:pt x="1088" y="454"/>
                </a:lnTo>
                <a:lnTo>
                  <a:pt x="680" y="681"/>
                </a:lnTo>
                <a:lnTo>
                  <a:pt x="589" y="726"/>
                </a:lnTo>
                <a:lnTo>
                  <a:pt x="1043" y="1134"/>
                </a:lnTo>
                <a:lnTo>
                  <a:pt x="1043" y="1271"/>
                </a:lnTo>
                <a:lnTo>
                  <a:pt x="907" y="1407"/>
                </a:lnTo>
                <a:lnTo>
                  <a:pt x="680" y="1452"/>
                </a:lnTo>
                <a:close/>
              </a:path>
            </a:pathLst>
          </a:custGeom>
          <a:solidFill>
            <a:srgbClr val="FFFF00"/>
          </a:solidFill>
          <a:ln w="28575" cap="flat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8370" name="Line 2"/>
          <p:cNvSpPr>
            <a:spLocks noChangeShapeType="1"/>
          </p:cNvSpPr>
          <p:nvPr/>
        </p:nvSpPr>
        <p:spPr bwMode="auto">
          <a:xfrm>
            <a:off x="3133725" y="4473575"/>
            <a:ext cx="503238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684213" y="1125538"/>
            <a:ext cx="23019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(</a:t>
            </a:r>
            <a:r>
              <a:rPr kumimoji="0" lang="en-US" altLang="ko-KR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j) insert June</a:t>
            </a:r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 flipH="1">
            <a:off x="2141538" y="2382838"/>
            <a:ext cx="452437" cy="377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 flipH="1">
            <a:off x="788988" y="3609975"/>
            <a:ext cx="504825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2627313" y="3752850"/>
            <a:ext cx="431800" cy="504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 flipH="1">
            <a:off x="2062163" y="3754438"/>
            <a:ext cx="504825" cy="576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2994025" y="2386013"/>
            <a:ext cx="449263" cy="377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3495675" y="3033713"/>
            <a:ext cx="576263" cy="720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 flipH="1">
            <a:off x="1414463" y="3038475"/>
            <a:ext cx="452437" cy="379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2154238" y="3051175"/>
            <a:ext cx="404812" cy="4143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8381" name="Oval 13"/>
          <p:cNvSpPr>
            <a:spLocks noChangeArrowheads="1"/>
          </p:cNvSpPr>
          <p:nvPr/>
        </p:nvSpPr>
        <p:spPr bwMode="auto">
          <a:xfrm>
            <a:off x="2525713" y="2106613"/>
            <a:ext cx="588962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2492375" y="2097088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Mar</a:t>
            </a:r>
          </a:p>
        </p:txBody>
      </p:sp>
      <p:sp>
        <p:nvSpPr>
          <p:cNvPr id="58383" name="Rectangle 15"/>
          <p:cNvSpPr>
            <a:spLocks noChangeArrowheads="1"/>
          </p:cNvSpPr>
          <p:nvPr/>
        </p:nvSpPr>
        <p:spPr bwMode="auto">
          <a:xfrm>
            <a:off x="2356978" y="1717675"/>
            <a:ext cx="89127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bf=+2</a:t>
            </a:r>
          </a:p>
        </p:txBody>
      </p:sp>
      <p:sp>
        <p:nvSpPr>
          <p:cNvPr id="58384" name="Oval 16"/>
          <p:cNvSpPr>
            <a:spLocks noChangeArrowheads="1"/>
          </p:cNvSpPr>
          <p:nvPr/>
        </p:nvSpPr>
        <p:spPr bwMode="auto">
          <a:xfrm>
            <a:off x="3711575" y="3465513"/>
            <a:ext cx="588963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8385" name="Rectangle 17"/>
          <p:cNvSpPr>
            <a:spLocks noChangeArrowheads="1"/>
          </p:cNvSpPr>
          <p:nvPr/>
        </p:nvSpPr>
        <p:spPr bwMode="auto">
          <a:xfrm>
            <a:off x="3711575" y="3465513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Nov</a:t>
            </a:r>
          </a:p>
        </p:txBody>
      </p:sp>
      <p:sp>
        <p:nvSpPr>
          <p:cNvPr id="58386" name="Oval 18"/>
          <p:cNvSpPr>
            <a:spLocks noChangeArrowheads="1"/>
          </p:cNvSpPr>
          <p:nvPr/>
        </p:nvSpPr>
        <p:spPr bwMode="auto">
          <a:xfrm>
            <a:off x="1709738" y="2732088"/>
            <a:ext cx="587375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8387" name="Rectangle 19"/>
          <p:cNvSpPr>
            <a:spLocks noChangeArrowheads="1"/>
          </p:cNvSpPr>
          <p:nvPr/>
        </p:nvSpPr>
        <p:spPr bwMode="auto">
          <a:xfrm>
            <a:off x="1689100" y="2722563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Dec</a:t>
            </a:r>
          </a:p>
        </p:txBody>
      </p:sp>
      <p:sp>
        <p:nvSpPr>
          <p:cNvPr id="58388" name="Rectangle 20"/>
          <p:cNvSpPr>
            <a:spLocks noChangeArrowheads="1"/>
          </p:cNvSpPr>
          <p:nvPr/>
        </p:nvSpPr>
        <p:spPr bwMode="auto">
          <a:xfrm>
            <a:off x="1403648" y="2348880"/>
            <a:ext cx="89127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bf=-1</a:t>
            </a:r>
          </a:p>
        </p:txBody>
      </p:sp>
      <p:sp>
        <p:nvSpPr>
          <p:cNvPr id="58389" name="Oval 21"/>
          <p:cNvSpPr>
            <a:spLocks noChangeArrowheads="1"/>
          </p:cNvSpPr>
          <p:nvPr/>
        </p:nvSpPr>
        <p:spPr bwMode="auto">
          <a:xfrm>
            <a:off x="3214688" y="2751138"/>
            <a:ext cx="588962" cy="360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8390" name="Rectangle 22"/>
          <p:cNvSpPr>
            <a:spLocks noChangeArrowheads="1"/>
          </p:cNvSpPr>
          <p:nvPr/>
        </p:nvSpPr>
        <p:spPr bwMode="auto">
          <a:xfrm>
            <a:off x="3178175" y="2740025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May</a:t>
            </a:r>
          </a:p>
        </p:txBody>
      </p:sp>
      <p:sp>
        <p:nvSpPr>
          <p:cNvPr id="58391" name="Oval 23"/>
          <p:cNvSpPr>
            <a:spLocks noChangeArrowheads="1"/>
          </p:cNvSpPr>
          <p:nvPr/>
        </p:nvSpPr>
        <p:spPr bwMode="auto">
          <a:xfrm>
            <a:off x="995363" y="3389313"/>
            <a:ext cx="587375" cy="360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8392" name="Rectangle 24"/>
          <p:cNvSpPr>
            <a:spLocks noChangeArrowheads="1"/>
          </p:cNvSpPr>
          <p:nvPr/>
        </p:nvSpPr>
        <p:spPr bwMode="auto">
          <a:xfrm>
            <a:off x="974725" y="3378200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Aug</a:t>
            </a:r>
          </a:p>
        </p:txBody>
      </p:sp>
      <p:sp>
        <p:nvSpPr>
          <p:cNvPr id="58393" name="Oval 25"/>
          <p:cNvSpPr>
            <a:spLocks noChangeArrowheads="1"/>
          </p:cNvSpPr>
          <p:nvPr/>
        </p:nvSpPr>
        <p:spPr bwMode="auto">
          <a:xfrm>
            <a:off x="2352675" y="3476625"/>
            <a:ext cx="588963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8394" name="Rectangle 26"/>
          <p:cNvSpPr>
            <a:spLocks noChangeArrowheads="1"/>
          </p:cNvSpPr>
          <p:nvPr/>
        </p:nvSpPr>
        <p:spPr bwMode="auto">
          <a:xfrm>
            <a:off x="2343150" y="3465513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Jan</a:t>
            </a:r>
          </a:p>
        </p:txBody>
      </p:sp>
      <p:sp>
        <p:nvSpPr>
          <p:cNvPr id="58395" name="Rectangle 27"/>
          <p:cNvSpPr>
            <a:spLocks noChangeArrowheads="1"/>
          </p:cNvSpPr>
          <p:nvPr/>
        </p:nvSpPr>
        <p:spPr bwMode="auto">
          <a:xfrm>
            <a:off x="2123728" y="3172264"/>
            <a:ext cx="89127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bf=-1</a:t>
            </a:r>
          </a:p>
        </p:txBody>
      </p:sp>
      <p:sp>
        <p:nvSpPr>
          <p:cNvPr id="58396" name="Oval 28"/>
          <p:cNvSpPr>
            <a:spLocks noChangeArrowheads="1"/>
          </p:cNvSpPr>
          <p:nvPr/>
        </p:nvSpPr>
        <p:spPr bwMode="auto">
          <a:xfrm>
            <a:off x="2771775" y="4232275"/>
            <a:ext cx="588963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8397" name="Rectangle 29"/>
          <p:cNvSpPr>
            <a:spLocks noChangeArrowheads="1"/>
          </p:cNvSpPr>
          <p:nvPr/>
        </p:nvSpPr>
        <p:spPr bwMode="auto">
          <a:xfrm>
            <a:off x="2792413" y="4221163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Jul</a:t>
            </a:r>
          </a:p>
        </p:txBody>
      </p:sp>
      <p:sp>
        <p:nvSpPr>
          <p:cNvPr id="58398" name="Rectangle 30"/>
          <p:cNvSpPr>
            <a:spLocks noChangeArrowheads="1"/>
          </p:cNvSpPr>
          <p:nvPr/>
        </p:nvSpPr>
        <p:spPr bwMode="auto">
          <a:xfrm>
            <a:off x="2847517" y="3860800"/>
            <a:ext cx="89127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bf=-1</a:t>
            </a:r>
          </a:p>
        </p:txBody>
      </p:sp>
      <p:sp>
        <p:nvSpPr>
          <p:cNvPr id="58399" name="Oval 31"/>
          <p:cNvSpPr>
            <a:spLocks noChangeArrowheads="1"/>
          </p:cNvSpPr>
          <p:nvPr/>
        </p:nvSpPr>
        <p:spPr bwMode="auto">
          <a:xfrm>
            <a:off x="1741488" y="4268788"/>
            <a:ext cx="588962" cy="360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8400" name="Rectangle 32"/>
          <p:cNvSpPr>
            <a:spLocks noChangeArrowheads="1"/>
          </p:cNvSpPr>
          <p:nvPr/>
        </p:nvSpPr>
        <p:spPr bwMode="auto">
          <a:xfrm>
            <a:off x="1725613" y="4257675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Feb</a:t>
            </a:r>
          </a:p>
        </p:txBody>
      </p:sp>
      <p:sp>
        <p:nvSpPr>
          <p:cNvPr id="58401" name="Oval 33"/>
          <p:cNvSpPr>
            <a:spLocks noChangeArrowheads="1"/>
          </p:cNvSpPr>
          <p:nvPr/>
        </p:nvSpPr>
        <p:spPr bwMode="auto">
          <a:xfrm>
            <a:off x="446088" y="4197350"/>
            <a:ext cx="587375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8402" name="Rectangle 34"/>
          <p:cNvSpPr>
            <a:spLocks noChangeArrowheads="1"/>
          </p:cNvSpPr>
          <p:nvPr/>
        </p:nvSpPr>
        <p:spPr bwMode="auto">
          <a:xfrm>
            <a:off x="428625" y="4186238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Apr</a:t>
            </a:r>
          </a:p>
        </p:txBody>
      </p:sp>
      <p:sp>
        <p:nvSpPr>
          <p:cNvPr id="58403" name="Oval 35"/>
          <p:cNvSpPr>
            <a:spLocks noChangeArrowheads="1"/>
          </p:cNvSpPr>
          <p:nvPr/>
        </p:nvSpPr>
        <p:spPr bwMode="auto">
          <a:xfrm>
            <a:off x="3360738" y="4987925"/>
            <a:ext cx="588962" cy="360363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8404" name="Rectangle 36"/>
          <p:cNvSpPr>
            <a:spLocks noChangeArrowheads="1"/>
          </p:cNvSpPr>
          <p:nvPr/>
        </p:nvSpPr>
        <p:spPr bwMode="auto">
          <a:xfrm>
            <a:off x="3349625" y="4976813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chemeClr val="bg1"/>
                </a:solidFill>
                <a:latin typeface="Consolas" pitchFamily="49" charset="0"/>
                <a:ea typeface="돋움" pitchFamily="50" charset="-127"/>
              </a:rPr>
              <a:t>Jun</a:t>
            </a:r>
          </a:p>
        </p:txBody>
      </p:sp>
      <p:sp>
        <p:nvSpPr>
          <p:cNvPr id="58405" name="Rectangle 37"/>
          <p:cNvSpPr>
            <a:spLocks noChangeArrowheads="1"/>
          </p:cNvSpPr>
          <p:nvPr/>
        </p:nvSpPr>
        <p:spPr bwMode="auto">
          <a:xfrm>
            <a:off x="3425367" y="4618038"/>
            <a:ext cx="75020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</a:t>
            </a:r>
            <a:r>
              <a:rPr kumimoji="0" lang="ko-KR" altLang="en-US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0</a:t>
            </a:r>
          </a:p>
        </p:txBody>
      </p:sp>
      <p:sp>
        <p:nvSpPr>
          <p:cNvPr id="58406" name="Line 38"/>
          <p:cNvSpPr>
            <a:spLocks noChangeShapeType="1"/>
          </p:cNvSpPr>
          <p:nvPr/>
        </p:nvSpPr>
        <p:spPr bwMode="auto">
          <a:xfrm>
            <a:off x="4024313" y="2717800"/>
            <a:ext cx="15208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8407" name="Rectangle 39"/>
          <p:cNvSpPr>
            <a:spLocks noChangeArrowheads="1"/>
          </p:cNvSpPr>
          <p:nvPr/>
        </p:nvSpPr>
        <p:spPr bwMode="auto">
          <a:xfrm>
            <a:off x="3995738" y="2312988"/>
            <a:ext cx="173765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LR rotation</a:t>
            </a:r>
          </a:p>
        </p:txBody>
      </p:sp>
      <p:sp>
        <p:nvSpPr>
          <p:cNvPr id="58408" name="Line 40"/>
          <p:cNvSpPr>
            <a:spLocks noChangeShapeType="1"/>
          </p:cNvSpPr>
          <p:nvPr/>
        </p:nvSpPr>
        <p:spPr bwMode="auto">
          <a:xfrm>
            <a:off x="7164388" y="3752850"/>
            <a:ext cx="503237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8409" name="Line 41"/>
          <p:cNvSpPr>
            <a:spLocks noChangeShapeType="1"/>
          </p:cNvSpPr>
          <p:nvPr/>
        </p:nvSpPr>
        <p:spPr bwMode="auto">
          <a:xfrm flipH="1">
            <a:off x="6372225" y="2309813"/>
            <a:ext cx="530225" cy="434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8410" name="Line 42"/>
          <p:cNvSpPr>
            <a:spLocks noChangeShapeType="1"/>
          </p:cNvSpPr>
          <p:nvPr/>
        </p:nvSpPr>
        <p:spPr bwMode="auto">
          <a:xfrm flipH="1">
            <a:off x="5097463" y="3536950"/>
            <a:ext cx="504825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8411" name="Line 43"/>
          <p:cNvSpPr>
            <a:spLocks noChangeShapeType="1"/>
          </p:cNvSpPr>
          <p:nvPr/>
        </p:nvSpPr>
        <p:spPr bwMode="auto">
          <a:xfrm flipH="1">
            <a:off x="7164388" y="3033713"/>
            <a:ext cx="360362" cy="647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8412" name="Line 44"/>
          <p:cNvSpPr>
            <a:spLocks noChangeShapeType="1"/>
          </p:cNvSpPr>
          <p:nvPr/>
        </p:nvSpPr>
        <p:spPr bwMode="auto">
          <a:xfrm>
            <a:off x="6156325" y="3033713"/>
            <a:ext cx="360363" cy="5032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8413" name="Line 45"/>
          <p:cNvSpPr>
            <a:spLocks noChangeShapeType="1"/>
          </p:cNvSpPr>
          <p:nvPr/>
        </p:nvSpPr>
        <p:spPr bwMode="auto">
          <a:xfrm>
            <a:off x="7556500" y="3111500"/>
            <a:ext cx="449263" cy="377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8414" name="Line 46"/>
          <p:cNvSpPr>
            <a:spLocks noChangeShapeType="1"/>
          </p:cNvSpPr>
          <p:nvPr/>
        </p:nvSpPr>
        <p:spPr bwMode="auto">
          <a:xfrm>
            <a:off x="8058150" y="3759200"/>
            <a:ext cx="576263" cy="720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8415" name="Line 47"/>
          <p:cNvSpPr>
            <a:spLocks noChangeShapeType="1"/>
          </p:cNvSpPr>
          <p:nvPr/>
        </p:nvSpPr>
        <p:spPr bwMode="auto">
          <a:xfrm flipH="1">
            <a:off x="5651500" y="2960688"/>
            <a:ext cx="433388" cy="504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8416" name="Line 48"/>
          <p:cNvSpPr>
            <a:spLocks noChangeShapeType="1"/>
          </p:cNvSpPr>
          <p:nvPr/>
        </p:nvSpPr>
        <p:spPr bwMode="auto">
          <a:xfrm>
            <a:off x="6948488" y="2384425"/>
            <a:ext cx="576262" cy="504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8417" name="Oval 49"/>
          <p:cNvSpPr>
            <a:spLocks noChangeArrowheads="1"/>
          </p:cNvSpPr>
          <p:nvPr/>
        </p:nvSpPr>
        <p:spPr bwMode="auto">
          <a:xfrm>
            <a:off x="7197725" y="2754313"/>
            <a:ext cx="588963" cy="361950"/>
          </a:xfrm>
          <a:prstGeom prst="ellipse">
            <a:avLst/>
          </a:prstGeom>
          <a:solidFill>
            <a:srgbClr val="FFFF99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8418" name="Rectangle 50"/>
          <p:cNvSpPr>
            <a:spLocks noChangeArrowheads="1"/>
          </p:cNvSpPr>
          <p:nvPr/>
        </p:nvSpPr>
        <p:spPr bwMode="auto">
          <a:xfrm>
            <a:off x="7164388" y="2744788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Mar</a:t>
            </a:r>
          </a:p>
        </p:txBody>
      </p:sp>
      <p:sp>
        <p:nvSpPr>
          <p:cNvPr id="58419" name="Oval 51"/>
          <p:cNvSpPr>
            <a:spLocks noChangeArrowheads="1"/>
          </p:cNvSpPr>
          <p:nvPr/>
        </p:nvSpPr>
        <p:spPr bwMode="auto">
          <a:xfrm>
            <a:off x="8274050" y="4191000"/>
            <a:ext cx="588963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8420" name="Rectangle 52"/>
          <p:cNvSpPr>
            <a:spLocks noChangeArrowheads="1"/>
          </p:cNvSpPr>
          <p:nvPr/>
        </p:nvSpPr>
        <p:spPr bwMode="auto">
          <a:xfrm>
            <a:off x="8274050" y="4191000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Nov</a:t>
            </a:r>
          </a:p>
        </p:txBody>
      </p:sp>
      <p:sp>
        <p:nvSpPr>
          <p:cNvPr id="58421" name="Oval 53"/>
          <p:cNvSpPr>
            <a:spLocks noChangeArrowheads="1"/>
          </p:cNvSpPr>
          <p:nvPr/>
        </p:nvSpPr>
        <p:spPr bwMode="auto">
          <a:xfrm>
            <a:off x="6545263" y="2060575"/>
            <a:ext cx="587375" cy="361950"/>
          </a:xfrm>
          <a:prstGeom prst="ellipse">
            <a:avLst/>
          </a:prstGeom>
          <a:solidFill>
            <a:srgbClr val="FFFF99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8422" name="Rectangle 54"/>
          <p:cNvSpPr>
            <a:spLocks noChangeArrowheads="1"/>
          </p:cNvSpPr>
          <p:nvPr/>
        </p:nvSpPr>
        <p:spPr bwMode="auto">
          <a:xfrm>
            <a:off x="6534150" y="2051050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Jan</a:t>
            </a:r>
          </a:p>
        </p:txBody>
      </p:sp>
      <p:sp>
        <p:nvSpPr>
          <p:cNvPr id="58423" name="Rectangle 55"/>
          <p:cNvSpPr>
            <a:spLocks noChangeArrowheads="1"/>
          </p:cNvSpPr>
          <p:nvPr/>
        </p:nvSpPr>
        <p:spPr bwMode="auto">
          <a:xfrm>
            <a:off x="5655804" y="2308225"/>
            <a:ext cx="89127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bf=+1</a:t>
            </a:r>
          </a:p>
        </p:txBody>
      </p:sp>
      <p:sp>
        <p:nvSpPr>
          <p:cNvPr id="58424" name="Oval 56"/>
          <p:cNvSpPr>
            <a:spLocks noChangeArrowheads="1"/>
          </p:cNvSpPr>
          <p:nvPr/>
        </p:nvSpPr>
        <p:spPr bwMode="auto">
          <a:xfrm>
            <a:off x="7777163" y="3476625"/>
            <a:ext cx="588962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8425" name="Rectangle 57"/>
          <p:cNvSpPr>
            <a:spLocks noChangeArrowheads="1"/>
          </p:cNvSpPr>
          <p:nvPr/>
        </p:nvSpPr>
        <p:spPr bwMode="auto">
          <a:xfrm>
            <a:off x="7740650" y="3465513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May</a:t>
            </a:r>
          </a:p>
        </p:txBody>
      </p:sp>
      <p:sp>
        <p:nvSpPr>
          <p:cNvPr id="58426" name="Oval 58"/>
          <p:cNvSpPr>
            <a:spLocks noChangeArrowheads="1"/>
          </p:cNvSpPr>
          <p:nvPr/>
        </p:nvSpPr>
        <p:spPr bwMode="auto">
          <a:xfrm>
            <a:off x="5303838" y="3440113"/>
            <a:ext cx="587375" cy="360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8427" name="Rectangle 59"/>
          <p:cNvSpPr>
            <a:spLocks noChangeArrowheads="1"/>
          </p:cNvSpPr>
          <p:nvPr/>
        </p:nvSpPr>
        <p:spPr bwMode="auto">
          <a:xfrm>
            <a:off x="5283200" y="3429000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Aug</a:t>
            </a:r>
          </a:p>
        </p:txBody>
      </p:sp>
      <p:sp>
        <p:nvSpPr>
          <p:cNvPr id="58429" name="Oval 61"/>
          <p:cNvSpPr>
            <a:spLocks noChangeArrowheads="1"/>
          </p:cNvSpPr>
          <p:nvPr/>
        </p:nvSpPr>
        <p:spPr bwMode="auto">
          <a:xfrm>
            <a:off x="5816600" y="2684463"/>
            <a:ext cx="588963" cy="360362"/>
          </a:xfrm>
          <a:prstGeom prst="ellipse">
            <a:avLst/>
          </a:prstGeom>
          <a:solidFill>
            <a:srgbClr val="FFFF99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8430" name="Rectangle 62"/>
          <p:cNvSpPr>
            <a:spLocks noChangeArrowheads="1"/>
          </p:cNvSpPr>
          <p:nvPr/>
        </p:nvSpPr>
        <p:spPr bwMode="auto">
          <a:xfrm>
            <a:off x="5795963" y="2673350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Dec</a:t>
            </a:r>
          </a:p>
        </p:txBody>
      </p:sp>
      <p:sp>
        <p:nvSpPr>
          <p:cNvPr id="58431" name="Rectangle 63"/>
          <p:cNvSpPr>
            <a:spLocks noChangeArrowheads="1"/>
          </p:cNvSpPr>
          <p:nvPr/>
        </p:nvSpPr>
        <p:spPr bwMode="auto">
          <a:xfrm>
            <a:off x="7271879" y="2384425"/>
            <a:ext cx="75020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bf=0</a:t>
            </a:r>
          </a:p>
        </p:txBody>
      </p:sp>
      <p:sp>
        <p:nvSpPr>
          <p:cNvPr id="58432" name="Oval 64"/>
          <p:cNvSpPr>
            <a:spLocks noChangeArrowheads="1"/>
          </p:cNvSpPr>
          <p:nvPr/>
        </p:nvSpPr>
        <p:spPr bwMode="auto">
          <a:xfrm>
            <a:off x="6946900" y="3511550"/>
            <a:ext cx="588963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8433" name="Rectangle 65"/>
          <p:cNvSpPr>
            <a:spLocks noChangeArrowheads="1"/>
          </p:cNvSpPr>
          <p:nvPr/>
        </p:nvSpPr>
        <p:spPr bwMode="auto">
          <a:xfrm>
            <a:off x="6967538" y="3500438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Jul</a:t>
            </a:r>
          </a:p>
        </p:txBody>
      </p:sp>
      <p:sp>
        <p:nvSpPr>
          <p:cNvPr id="58435" name="Oval 67"/>
          <p:cNvSpPr>
            <a:spLocks noChangeArrowheads="1"/>
          </p:cNvSpPr>
          <p:nvPr/>
        </p:nvSpPr>
        <p:spPr bwMode="auto">
          <a:xfrm>
            <a:off x="6172200" y="3476625"/>
            <a:ext cx="588963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8436" name="Rectangle 68"/>
          <p:cNvSpPr>
            <a:spLocks noChangeArrowheads="1"/>
          </p:cNvSpPr>
          <p:nvPr/>
        </p:nvSpPr>
        <p:spPr bwMode="auto">
          <a:xfrm>
            <a:off x="6156325" y="3465513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Feb</a:t>
            </a:r>
          </a:p>
        </p:txBody>
      </p:sp>
      <p:sp>
        <p:nvSpPr>
          <p:cNvPr id="58437" name="Oval 69"/>
          <p:cNvSpPr>
            <a:spLocks noChangeArrowheads="1"/>
          </p:cNvSpPr>
          <p:nvPr/>
        </p:nvSpPr>
        <p:spPr bwMode="auto">
          <a:xfrm>
            <a:off x="4754563" y="4124325"/>
            <a:ext cx="587375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8438" name="Rectangle 70"/>
          <p:cNvSpPr>
            <a:spLocks noChangeArrowheads="1"/>
          </p:cNvSpPr>
          <p:nvPr/>
        </p:nvSpPr>
        <p:spPr bwMode="auto">
          <a:xfrm>
            <a:off x="4737100" y="4113213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Apr</a:t>
            </a:r>
          </a:p>
        </p:txBody>
      </p:sp>
      <p:sp>
        <p:nvSpPr>
          <p:cNvPr id="58439" name="Oval 71"/>
          <p:cNvSpPr>
            <a:spLocks noChangeArrowheads="1"/>
          </p:cNvSpPr>
          <p:nvPr/>
        </p:nvSpPr>
        <p:spPr bwMode="auto">
          <a:xfrm>
            <a:off x="7391400" y="4267200"/>
            <a:ext cx="588963" cy="360363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8440" name="Rectangle 72"/>
          <p:cNvSpPr>
            <a:spLocks noChangeArrowheads="1"/>
          </p:cNvSpPr>
          <p:nvPr/>
        </p:nvSpPr>
        <p:spPr bwMode="auto">
          <a:xfrm>
            <a:off x="7380288" y="4256088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chemeClr val="bg1"/>
                </a:solidFill>
                <a:latin typeface="Consolas" pitchFamily="49" charset="0"/>
                <a:ea typeface="돋움" pitchFamily="50" charset="-127"/>
              </a:rPr>
              <a:t>Jun</a:t>
            </a:r>
          </a:p>
        </p:txBody>
      </p:sp>
      <p:sp>
        <p:nvSpPr>
          <p:cNvPr id="58442" name="Rectangle 74"/>
          <p:cNvSpPr>
            <a:spLocks noChangeArrowheads="1"/>
          </p:cNvSpPr>
          <p:nvPr/>
        </p:nvSpPr>
        <p:spPr bwMode="auto">
          <a:xfrm>
            <a:off x="6447967" y="1700213"/>
            <a:ext cx="75020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bf=0</a:t>
            </a:r>
          </a:p>
        </p:txBody>
      </p:sp>
    </p:spTree>
    <p:extLst>
      <p:ext uri="{BB962C8B-B14F-4D97-AF65-F5344CB8AC3E}">
        <p14:creationId xmlns:p14="http://schemas.microsoft.com/office/powerpoint/2010/main" val="31439990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43" grpId="0" animBg="1"/>
      <p:bldP spid="58370" grpId="0" animBg="1"/>
      <p:bldP spid="58383" grpId="0"/>
      <p:bldP spid="58388" grpId="0"/>
      <p:bldP spid="58395" grpId="0"/>
      <p:bldP spid="58398" grpId="0"/>
      <p:bldP spid="58403" grpId="0" animBg="1"/>
      <p:bldP spid="58404" grpId="0"/>
      <p:bldP spid="58405" grpId="0"/>
      <p:bldP spid="58406" grpId="0" animBg="1"/>
      <p:bldP spid="58407" grpId="0"/>
      <p:bldP spid="58408" grpId="0" animBg="1"/>
      <p:bldP spid="58409" grpId="0" animBg="1"/>
      <p:bldP spid="58410" grpId="0" animBg="1"/>
      <p:bldP spid="58411" grpId="0" animBg="1"/>
      <p:bldP spid="58412" grpId="0" animBg="1"/>
      <p:bldP spid="58413" grpId="0" animBg="1"/>
      <p:bldP spid="58414" grpId="0" animBg="1"/>
      <p:bldP spid="58415" grpId="0" animBg="1"/>
      <p:bldP spid="58416" grpId="0" animBg="1"/>
      <p:bldP spid="58417" grpId="0" animBg="1"/>
      <p:bldP spid="58418" grpId="0"/>
      <p:bldP spid="58419" grpId="0" animBg="1"/>
      <p:bldP spid="58420" grpId="0"/>
      <p:bldP spid="58421" grpId="0" animBg="1"/>
      <p:bldP spid="58422" grpId="0"/>
      <p:bldP spid="58423" grpId="0"/>
      <p:bldP spid="58424" grpId="0" animBg="1"/>
      <p:bldP spid="58425" grpId="0"/>
      <p:bldP spid="58426" grpId="0" animBg="1"/>
      <p:bldP spid="58427" grpId="0"/>
      <p:bldP spid="58429" grpId="0" animBg="1"/>
      <p:bldP spid="58430" grpId="0"/>
      <p:bldP spid="58431" grpId="0"/>
      <p:bldP spid="58432" grpId="0" animBg="1"/>
      <p:bldP spid="58433" grpId="0"/>
      <p:bldP spid="58435" grpId="0" animBg="1"/>
      <p:bldP spid="58436" grpId="0"/>
      <p:bldP spid="58437" grpId="0" animBg="1"/>
      <p:bldP spid="58438" grpId="0"/>
      <p:bldP spid="58439" grpId="0" animBg="1"/>
      <p:bldP spid="58440" grpId="0"/>
      <p:bldP spid="584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AVL Tree Insertion (7)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8F35514-32D8-477D-9394-3E2B42884208}" type="slidenum">
              <a:rPr lang="ko-KR" altLang="en-US" smtClean="0"/>
              <a:pPr/>
              <a:t>17</a:t>
            </a:fld>
            <a:r>
              <a:rPr lang="en-US" altLang="ko-KR"/>
              <a:t>-</a:t>
            </a:r>
          </a:p>
        </p:txBody>
      </p:sp>
      <p:sp>
        <p:nvSpPr>
          <p:cNvPr id="59472" name="AutoShape 80"/>
          <p:cNvSpPr>
            <a:spLocks noChangeArrowheads="1"/>
          </p:cNvSpPr>
          <p:nvPr/>
        </p:nvSpPr>
        <p:spPr bwMode="auto">
          <a:xfrm rot="19452246" flipH="1">
            <a:off x="7539758" y="2449367"/>
            <a:ext cx="882650" cy="2307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9394" name="Line 2"/>
          <p:cNvSpPr>
            <a:spLocks noChangeShapeType="1"/>
          </p:cNvSpPr>
          <p:nvPr/>
        </p:nvSpPr>
        <p:spPr bwMode="auto">
          <a:xfrm>
            <a:off x="7975600" y="3717925"/>
            <a:ext cx="419100" cy="5746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755650" y="1052513"/>
            <a:ext cx="272510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(</a:t>
            </a:r>
            <a:r>
              <a:rPr kumimoji="0" lang="en-US" altLang="ko-KR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k) insert October</a:t>
            </a:r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6607175" y="2997200"/>
            <a:ext cx="503238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9398" name="Line 6"/>
          <p:cNvSpPr>
            <a:spLocks noChangeShapeType="1"/>
          </p:cNvSpPr>
          <p:nvPr/>
        </p:nvSpPr>
        <p:spPr bwMode="auto">
          <a:xfrm flipH="1">
            <a:off x="5848350" y="1557338"/>
            <a:ext cx="530225" cy="434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 flipH="1">
            <a:off x="4716463" y="2781300"/>
            <a:ext cx="504825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 flipH="1">
            <a:off x="6607175" y="2278063"/>
            <a:ext cx="360363" cy="647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5678488" y="2278063"/>
            <a:ext cx="360362" cy="5032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7099300" y="2276475"/>
            <a:ext cx="34925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7500938" y="3003550"/>
            <a:ext cx="576262" cy="720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 flipH="1">
            <a:off x="5172075" y="2276475"/>
            <a:ext cx="433388" cy="504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9405" name="Line 13"/>
          <p:cNvSpPr>
            <a:spLocks noChangeShapeType="1"/>
          </p:cNvSpPr>
          <p:nvPr/>
        </p:nvSpPr>
        <p:spPr bwMode="auto">
          <a:xfrm>
            <a:off x="6480175" y="1628775"/>
            <a:ext cx="576263" cy="504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6729413" y="1998663"/>
            <a:ext cx="588962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6696075" y="1989138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Mar</a:t>
            </a:r>
          </a:p>
        </p:txBody>
      </p:sp>
      <p:sp>
        <p:nvSpPr>
          <p:cNvPr id="59408" name="Oval 16"/>
          <p:cNvSpPr>
            <a:spLocks noChangeArrowheads="1"/>
          </p:cNvSpPr>
          <p:nvPr/>
        </p:nvSpPr>
        <p:spPr bwMode="auto">
          <a:xfrm>
            <a:off x="7678738" y="3435350"/>
            <a:ext cx="588962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7678738" y="3435350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Nov</a:t>
            </a:r>
          </a:p>
        </p:txBody>
      </p:sp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7452320" y="3100256"/>
            <a:ext cx="89127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bf=-1</a:t>
            </a:r>
          </a:p>
        </p:txBody>
      </p:sp>
      <p:sp>
        <p:nvSpPr>
          <p:cNvPr id="59411" name="Oval 19"/>
          <p:cNvSpPr>
            <a:spLocks noChangeArrowheads="1"/>
          </p:cNvSpPr>
          <p:nvPr/>
        </p:nvSpPr>
        <p:spPr bwMode="auto">
          <a:xfrm>
            <a:off x="5988050" y="1304925"/>
            <a:ext cx="587375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9412" name="Rectangle 20"/>
          <p:cNvSpPr>
            <a:spLocks noChangeArrowheads="1"/>
          </p:cNvSpPr>
          <p:nvPr/>
        </p:nvSpPr>
        <p:spPr bwMode="auto">
          <a:xfrm>
            <a:off x="5976938" y="1295400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Jan</a:t>
            </a:r>
          </a:p>
        </p:txBody>
      </p:sp>
      <p:sp>
        <p:nvSpPr>
          <p:cNvPr id="59413" name="Oval 21"/>
          <p:cNvSpPr>
            <a:spLocks noChangeArrowheads="1"/>
          </p:cNvSpPr>
          <p:nvPr/>
        </p:nvSpPr>
        <p:spPr bwMode="auto">
          <a:xfrm>
            <a:off x="7219950" y="2720975"/>
            <a:ext cx="588963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9414" name="Rectangle 22"/>
          <p:cNvSpPr>
            <a:spLocks noChangeArrowheads="1"/>
          </p:cNvSpPr>
          <p:nvPr/>
        </p:nvSpPr>
        <p:spPr bwMode="auto">
          <a:xfrm>
            <a:off x="7183438" y="2709863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May</a:t>
            </a:r>
          </a:p>
        </p:txBody>
      </p:sp>
      <p:sp>
        <p:nvSpPr>
          <p:cNvPr id="59415" name="Rectangle 23"/>
          <p:cNvSpPr>
            <a:spLocks noChangeArrowheads="1"/>
          </p:cNvSpPr>
          <p:nvPr/>
        </p:nvSpPr>
        <p:spPr bwMode="auto">
          <a:xfrm>
            <a:off x="6921089" y="2394600"/>
            <a:ext cx="89127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bf=-2</a:t>
            </a:r>
          </a:p>
        </p:txBody>
      </p:sp>
      <p:sp>
        <p:nvSpPr>
          <p:cNvPr id="59416" name="Oval 24"/>
          <p:cNvSpPr>
            <a:spLocks noChangeArrowheads="1"/>
          </p:cNvSpPr>
          <p:nvPr/>
        </p:nvSpPr>
        <p:spPr bwMode="auto">
          <a:xfrm>
            <a:off x="4826000" y="2684463"/>
            <a:ext cx="587375" cy="360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9417" name="Rectangle 25"/>
          <p:cNvSpPr>
            <a:spLocks noChangeArrowheads="1"/>
          </p:cNvSpPr>
          <p:nvPr/>
        </p:nvSpPr>
        <p:spPr bwMode="auto">
          <a:xfrm>
            <a:off x="4805363" y="2673350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Aug</a:t>
            </a:r>
          </a:p>
        </p:txBody>
      </p:sp>
      <p:sp>
        <p:nvSpPr>
          <p:cNvPr id="59418" name="Oval 26"/>
          <p:cNvSpPr>
            <a:spLocks noChangeArrowheads="1"/>
          </p:cNvSpPr>
          <p:nvPr/>
        </p:nvSpPr>
        <p:spPr bwMode="auto">
          <a:xfrm>
            <a:off x="5338763" y="1928813"/>
            <a:ext cx="588962" cy="360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9419" name="Rectangle 27"/>
          <p:cNvSpPr>
            <a:spLocks noChangeArrowheads="1"/>
          </p:cNvSpPr>
          <p:nvPr/>
        </p:nvSpPr>
        <p:spPr bwMode="auto">
          <a:xfrm>
            <a:off x="5318125" y="1917700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Dec</a:t>
            </a:r>
          </a:p>
        </p:txBody>
      </p:sp>
      <p:sp>
        <p:nvSpPr>
          <p:cNvPr id="59421" name="Oval 29"/>
          <p:cNvSpPr>
            <a:spLocks noChangeArrowheads="1"/>
          </p:cNvSpPr>
          <p:nvPr/>
        </p:nvSpPr>
        <p:spPr bwMode="auto">
          <a:xfrm>
            <a:off x="6389688" y="2755900"/>
            <a:ext cx="588962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9422" name="Rectangle 30"/>
          <p:cNvSpPr>
            <a:spLocks noChangeArrowheads="1"/>
          </p:cNvSpPr>
          <p:nvPr/>
        </p:nvSpPr>
        <p:spPr bwMode="auto">
          <a:xfrm>
            <a:off x="6410325" y="2744788"/>
            <a:ext cx="60914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Jul</a:t>
            </a:r>
          </a:p>
        </p:txBody>
      </p:sp>
      <p:sp>
        <p:nvSpPr>
          <p:cNvPr id="59423" name="Oval 31"/>
          <p:cNvSpPr>
            <a:spLocks noChangeArrowheads="1"/>
          </p:cNvSpPr>
          <p:nvPr/>
        </p:nvSpPr>
        <p:spPr bwMode="auto">
          <a:xfrm>
            <a:off x="5694363" y="2720975"/>
            <a:ext cx="588962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9424" name="Rectangle 32"/>
          <p:cNvSpPr>
            <a:spLocks noChangeArrowheads="1"/>
          </p:cNvSpPr>
          <p:nvPr/>
        </p:nvSpPr>
        <p:spPr bwMode="auto">
          <a:xfrm>
            <a:off x="5678488" y="2709863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Feb</a:t>
            </a:r>
          </a:p>
        </p:txBody>
      </p:sp>
      <p:sp>
        <p:nvSpPr>
          <p:cNvPr id="59425" name="Oval 33"/>
          <p:cNvSpPr>
            <a:spLocks noChangeArrowheads="1"/>
          </p:cNvSpPr>
          <p:nvPr/>
        </p:nvSpPr>
        <p:spPr bwMode="auto">
          <a:xfrm>
            <a:off x="4457700" y="3368675"/>
            <a:ext cx="587375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9426" name="Rectangle 34"/>
          <p:cNvSpPr>
            <a:spLocks noChangeArrowheads="1"/>
          </p:cNvSpPr>
          <p:nvPr/>
        </p:nvSpPr>
        <p:spPr bwMode="auto">
          <a:xfrm>
            <a:off x="4440238" y="3357563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Apr</a:t>
            </a:r>
          </a:p>
        </p:txBody>
      </p:sp>
      <p:sp>
        <p:nvSpPr>
          <p:cNvPr id="59427" name="Oval 35"/>
          <p:cNvSpPr>
            <a:spLocks noChangeArrowheads="1"/>
          </p:cNvSpPr>
          <p:nvPr/>
        </p:nvSpPr>
        <p:spPr bwMode="auto">
          <a:xfrm>
            <a:off x="6834188" y="3511550"/>
            <a:ext cx="588962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9428" name="Rectangle 36"/>
          <p:cNvSpPr>
            <a:spLocks noChangeArrowheads="1"/>
          </p:cNvSpPr>
          <p:nvPr/>
        </p:nvSpPr>
        <p:spPr bwMode="auto">
          <a:xfrm>
            <a:off x="6823075" y="3500438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Jun</a:t>
            </a:r>
          </a:p>
        </p:txBody>
      </p:sp>
      <p:sp>
        <p:nvSpPr>
          <p:cNvPr id="59430" name="Oval 38"/>
          <p:cNvSpPr>
            <a:spLocks noChangeArrowheads="1"/>
          </p:cNvSpPr>
          <p:nvPr/>
        </p:nvSpPr>
        <p:spPr bwMode="auto">
          <a:xfrm>
            <a:off x="8107363" y="4149725"/>
            <a:ext cx="588962" cy="361950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9431" name="Rectangle 39"/>
          <p:cNvSpPr>
            <a:spLocks noChangeArrowheads="1"/>
          </p:cNvSpPr>
          <p:nvPr/>
        </p:nvSpPr>
        <p:spPr bwMode="auto">
          <a:xfrm>
            <a:off x="8112125" y="4149725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chemeClr val="bg1"/>
                </a:solidFill>
                <a:latin typeface="Consolas" pitchFamily="49" charset="0"/>
                <a:ea typeface="돋움" pitchFamily="50" charset="-127"/>
              </a:rPr>
              <a:t>Oct</a:t>
            </a:r>
          </a:p>
        </p:txBody>
      </p:sp>
      <p:sp>
        <p:nvSpPr>
          <p:cNvPr id="59432" name="Rectangle 40"/>
          <p:cNvSpPr>
            <a:spLocks noChangeArrowheads="1"/>
          </p:cNvSpPr>
          <p:nvPr/>
        </p:nvSpPr>
        <p:spPr bwMode="auto">
          <a:xfrm>
            <a:off x="8145886" y="3758315"/>
            <a:ext cx="75020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</a:t>
            </a:r>
            <a:r>
              <a:rPr kumimoji="0" lang="ko-KR" altLang="en-US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0</a:t>
            </a:r>
          </a:p>
        </p:txBody>
      </p:sp>
      <p:sp>
        <p:nvSpPr>
          <p:cNvPr id="59433" name="Line 41"/>
          <p:cNvSpPr>
            <a:spLocks noChangeShapeType="1"/>
          </p:cNvSpPr>
          <p:nvPr/>
        </p:nvSpPr>
        <p:spPr bwMode="auto">
          <a:xfrm>
            <a:off x="4183063" y="5259388"/>
            <a:ext cx="719137" cy="7191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9434" name="Line 42"/>
          <p:cNvSpPr>
            <a:spLocks noChangeShapeType="1"/>
          </p:cNvSpPr>
          <p:nvPr/>
        </p:nvSpPr>
        <p:spPr bwMode="auto">
          <a:xfrm>
            <a:off x="2771775" y="5335588"/>
            <a:ext cx="503238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9435" name="Line 43"/>
          <p:cNvSpPr>
            <a:spLocks noChangeShapeType="1"/>
          </p:cNvSpPr>
          <p:nvPr/>
        </p:nvSpPr>
        <p:spPr bwMode="auto">
          <a:xfrm flipH="1">
            <a:off x="1979613" y="3933825"/>
            <a:ext cx="530225" cy="434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9436" name="Line 44"/>
          <p:cNvSpPr>
            <a:spLocks noChangeShapeType="1"/>
          </p:cNvSpPr>
          <p:nvPr/>
        </p:nvSpPr>
        <p:spPr bwMode="auto">
          <a:xfrm flipH="1">
            <a:off x="704850" y="5119688"/>
            <a:ext cx="504825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9437" name="Line 45"/>
          <p:cNvSpPr>
            <a:spLocks noChangeShapeType="1"/>
          </p:cNvSpPr>
          <p:nvPr/>
        </p:nvSpPr>
        <p:spPr bwMode="auto">
          <a:xfrm flipH="1">
            <a:off x="2771775" y="4652963"/>
            <a:ext cx="647700" cy="611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9438" name="Line 46"/>
          <p:cNvSpPr>
            <a:spLocks noChangeShapeType="1"/>
          </p:cNvSpPr>
          <p:nvPr/>
        </p:nvSpPr>
        <p:spPr bwMode="auto">
          <a:xfrm>
            <a:off x="1763713" y="4616450"/>
            <a:ext cx="360362" cy="5032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9439" name="Line 47"/>
          <p:cNvSpPr>
            <a:spLocks noChangeShapeType="1"/>
          </p:cNvSpPr>
          <p:nvPr/>
        </p:nvSpPr>
        <p:spPr bwMode="auto">
          <a:xfrm>
            <a:off x="3492500" y="4581525"/>
            <a:ext cx="574675" cy="466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9440" name="Line 48"/>
          <p:cNvSpPr>
            <a:spLocks noChangeShapeType="1"/>
          </p:cNvSpPr>
          <p:nvPr/>
        </p:nvSpPr>
        <p:spPr bwMode="auto">
          <a:xfrm flipV="1">
            <a:off x="3995738" y="5300663"/>
            <a:ext cx="288925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9441" name="Line 49"/>
          <p:cNvSpPr>
            <a:spLocks noChangeShapeType="1"/>
          </p:cNvSpPr>
          <p:nvPr/>
        </p:nvSpPr>
        <p:spPr bwMode="auto">
          <a:xfrm flipH="1">
            <a:off x="1258888" y="4543425"/>
            <a:ext cx="433387" cy="504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9442" name="Line 50"/>
          <p:cNvSpPr>
            <a:spLocks noChangeShapeType="1"/>
          </p:cNvSpPr>
          <p:nvPr/>
        </p:nvSpPr>
        <p:spPr bwMode="auto">
          <a:xfrm>
            <a:off x="2771775" y="3933825"/>
            <a:ext cx="576263" cy="504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9443" name="Oval 51"/>
          <p:cNvSpPr>
            <a:spLocks noChangeArrowheads="1"/>
          </p:cNvSpPr>
          <p:nvPr/>
        </p:nvSpPr>
        <p:spPr bwMode="auto">
          <a:xfrm>
            <a:off x="3194050" y="4337050"/>
            <a:ext cx="588963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9444" name="Rectangle 52"/>
          <p:cNvSpPr>
            <a:spLocks noChangeArrowheads="1"/>
          </p:cNvSpPr>
          <p:nvPr/>
        </p:nvSpPr>
        <p:spPr bwMode="auto">
          <a:xfrm>
            <a:off x="3160713" y="4327525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Mar</a:t>
            </a:r>
          </a:p>
        </p:txBody>
      </p:sp>
      <p:sp>
        <p:nvSpPr>
          <p:cNvPr id="59445" name="Oval 53"/>
          <p:cNvSpPr>
            <a:spLocks noChangeArrowheads="1"/>
          </p:cNvSpPr>
          <p:nvPr/>
        </p:nvSpPr>
        <p:spPr bwMode="auto">
          <a:xfrm>
            <a:off x="3924300" y="4976813"/>
            <a:ext cx="588963" cy="361950"/>
          </a:xfrm>
          <a:prstGeom prst="ellipse">
            <a:avLst/>
          </a:prstGeom>
          <a:solidFill>
            <a:srgbClr val="FFFF99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9446" name="Rectangle 54"/>
          <p:cNvSpPr>
            <a:spLocks noChangeArrowheads="1"/>
          </p:cNvSpPr>
          <p:nvPr/>
        </p:nvSpPr>
        <p:spPr bwMode="auto">
          <a:xfrm>
            <a:off x="3924300" y="4976813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Nov</a:t>
            </a:r>
          </a:p>
        </p:txBody>
      </p:sp>
      <p:sp>
        <p:nvSpPr>
          <p:cNvPr id="59447" name="Rectangle 55"/>
          <p:cNvSpPr>
            <a:spLocks noChangeArrowheads="1"/>
          </p:cNvSpPr>
          <p:nvPr/>
        </p:nvSpPr>
        <p:spPr bwMode="auto">
          <a:xfrm>
            <a:off x="3347864" y="5517232"/>
            <a:ext cx="75020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bf=0</a:t>
            </a:r>
          </a:p>
        </p:txBody>
      </p:sp>
      <p:sp>
        <p:nvSpPr>
          <p:cNvPr id="59448" name="Oval 56"/>
          <p:cNvSpPr>
            <a:spLocks noChangeArrowheads="1"/>
          </p:cNvSpPr>
          <p:nvPr/>
        </p:nvSpPr>
        <p:spPr bwMode="auto">
          <a:xfrm>
            <a:off x="2382838" y="3643313"/>
            <a:ext cx="587375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9449" name="Rectangle 57"/>
          <p:cNvSpPr>
            <a:spLocks noChangeArrowheads="1"/>
          </p:cNvSpPr>
          <p:nvPr/>
        </p:nvSpPr>
        <p:spPr bwMode="auto">
          <a:xfrm>
            <a:off x="2371725" y="3633788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Jan</a:t>
            </a:r>
          </a:p>
        </p:txBody>
      </p:sp>
      <p:sp>
        <p:nvSpPr>
          <p:cNvPr id="59450" name="Oval 58"/>
          <p:cNvSpPr>
            <a:spLocks noChangeArrowheads="1"/>
          </p:cNvSpPr>
          <p:nvPr/>
        </p:nvSpPr>
        <p:spPr bwMode="auto">
          <a:xfrm>
            <a:off x="3744913" y="5851525"/>
            <a:ext cx="588962" cy="360363"/>
          </a:xfrm>
          <a:prstGeom prst="ellipse">
            <a:avLst/>
          </a:prstGeom>
          <a:solidFill>
            <a:srgbClr val="FFFF99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9451" name="Rectangle 59"/>
          <p:cNvSpPr>
            <a:spLocks noChangeArrowheads="1"/>
          </p:cNvSpPr>
          <p:nvPr/>
        </p:nvSpPr>
        <p:spPr bwMode="auto">
          <a:xfrm>
            <a:off x="3708400" y="5840413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May</a:t>
            </a:r>
          </a:p>
        </p:txBody>
      </p:sp>
      <p:sp>
        <p:nvSpPr>
          <p:cNvPr id="59452" name="Rectangle 60"/>
          <p:cNvSpPr>
            <a:spLocks noChangeArrowheads="1"/>
          </p:cNvSpPr>
          <p:nvPr/>
        </p:nvSpPr>
        <p:spPr bwMode="auto">
          <a:xfrm>
            <a:off x="3784142" y="4687888"/>
            <a:ext cx="75020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bf=0</a:t>
            </a:r>
          </a:p>
        </p:txBody>
      </p:sp>
      <p:sp>
        <p:nvSpPr>
          <p:cNvPr id="59453" name="Oval 61"/>
          <p:cNvSpPr>
            <a:spLocks noChangeArrowheads="1"/>
          </p:cNvSpPr>
          <p:nvPr/>
        </p:nvSpPr>
        <p:spPr bwMode="auto">
          <a:xfrm>
            <a:off x="911225" y="5022850"/>
            <a:ext cx="587375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9454" name="Rectangle 62"/>
          <p:cNvSpPr>
            <a:spLocks noChangeArrowheads="1"/>
          </p:cNvSpPr>
          <p:nvPr/>
        </p:nvSpPr>
        <p:spPr bwMode="auto">
          <a:xfrm>
            <a:off x="890588" y="5011738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Aug</a:t>
            </a:r>
          </a:p>
        </p:txBody>
      </p:sp>
      <p:sp>
        <p:nvSpPr>
          <p:cNvPr id="59455" name="Oval 63"/>
          <p:cNvSpPr>
            <a:spLocks noChangeArrowheads="1"/>
          </p:cNvSpPr>
          <p:nvPr/>
        </p:nvSpPr>
        <p:spPr bwMode="auto">
          <a:xfrm>
            <a:off x="1423988" y="4267200"/>
            <a:ext cx="588962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9456" name="Rectangle 64"/>
          <p:cNvSpPr>
            <a:spLocks noChangeArrowheads="1"/>
          </p:cNvSpPr>
          <p:nvPr/>
        </p:nvSpPr>
        <p:spPr bwMode="auto">
          <a:xfrm>
            <a:off x="1403350" y="4256088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Dec</a:t>
            </a:r>
          </a:p>
        </p:txBody>
      </p:sp>
      <p:sp>
        <p:nvSpPr>
          <p:cNvPr id="59457" name="Rectangle 65"/>
          <p:cNvSpPr>
            <a:spLocks noChangeArrowheads="1"/>
          </p:cNvSpPr>
          <p:nvPr/>
        </p:nvSpPr>
        <p:spPr bwMode="auto">
          <a:xfrm>
            <a:off x="3266617" y="3967163"/>
            <a:ext cx="75020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bf=0</a:t>
            </a:r>
          </a:p>
        </p:txBody>
      </p:sp>
      <p:sp>
        <p:nvSpPr>
          <p:cNvPr id="59458" name="Oval 66"/>
          <p:cNvSpPr>
            <a:spLocks noChangeArrowheads="1"/>
          </p:cNvSpPr>
          <p:nvPr/>
        </p:nvSpPr>
        <p:spPr bwMode="auto">
          <a:xfrm>
            <a:off x="2554288" y="5094288"/>
            <a:ext cx="588962" cy="360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9459" name="Rectangle 67"/>
          <p:cNvSpPr>
            <a:spLocks noChangeArrowheads="1"/>
          </p:cNvSpPr>
          <p:nvPr/>
        </p:nvSpPr>
        <p:spPr bwMode="auto">
          <a:xfrm>
            <a:off x="2574925" y="5083175"/>
            <a:ext cx="60914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Jul</a:t>
            </a:r>
          </a:p>
        </p:txBody>
      </p:sp>
      <p:sp>
        <p:nvSpPr>
          <p:cNvPr id="59460" name="Oval 68"/>
          <p:cNvSpPr>
            <a:spLocks noChangeArrowheads="1"/>
          </p:cNvSpPr>
          <p:nvPr/>
        </p:nvSpPr>
        <p:spPr bwMode="auto">
          <a:xfrm>
            <a:off x="1779588" y="5059363"/>
            <a:ext cx="588962" cy="360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9461" name="Rectangle 69"/>
          <p:cNvSpPr>
            <a:spLocks noChangeArrowheads="1"/>
          </p:cNvSpPr>
          <p:nvPr/>
        </p:nvSpPr>
        <p:spPr bwMode="auto">
          <a:xfrm>
            <a:off x="1763713" y="5048250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Feb</a:t>
            </a:r>
          </a:p>
        </p:txBody>
      </p:sp>
      <p:sp>
        <p:nvSpPr>
          <p:cNvPr id="59462" name="Oval 70"/>
          <p:cNvSpPr>
            <a:spLocks noChangeArrowheads="1"/>
          </p:cNvSpPr>
          <p:nvPr/>
        </p:nvSpPr>
        <p:spPr bwMode="auto">
          <a:xfrm>
            <a:off x="361950" y="5707063"/>
            <a:ext cx="587375" cy="360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9463" name="Rectangle 71"/>
          <p:cNvSpPr>
            <a:spLocks noChangeArrowheads="1"/>
          </p:cNvSpPr>
          <p:nvPr/>
        </p:nvSpPr>
        <p:spPr bwMode="auto">
          <a:xfrm>
            <a:off x="344488" y="5695950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Apr</a:t>
            </a:r>
          </a:p>
        </p:txBody>
      </p:sp>
      <p:sp>
        <p:nvSpPr>
          <p:cNvPr id="59464" name="Oval 72"/>
          <p:cNvSpPr>
            <a:spLocks noChangeArrowheads="1"/>
          </p:cNvSpPr>
          <p:nvPr/>
        </p:nvSpPr>
        <p:spPr bwMode="auto">
          <a:xfrm>
            <a:off x="2998788" y="5849938"/>
            <a:ext cx="588962" cy="360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9465" name="Rectangle 73"/>
          <p:cNvSpPr>
            <a:spLocks noChangeArrowheads="1"/>
          </p:cNvSpPr>
          <p:nvPr/>
        </p:nvSpPr>
        <p:spPr bwMode="auto">
          <a:xfrm>
            <a:off x="2987675" y="5838825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Jun</a:t>
            </a:r>
          </a:p>
        </p:txBody>
      </p:sp>
      <p:sp>
        <p:nvSpPr>
          <p:cNvPr id="59466" name="Rectangle 74"/>
          <p:cNvSpPr>
            <a:spLocks noChangeArrowheads="1"/>
          </p:cNvSpPr>
          <p:nvPr/>
        </p:nvSpPr>
        <p:spPr bwMode="auto">
          <a:xfrm>
            <a:off x="2053767" y="3282950"/>
            <a:ext cx="75020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bf=0</a:t>
            </a:r>
          </a:p>
        </p:txBody>
      </p:sp>
      <p:sp>
        <p:nvSpPr>
          <p:cNvPr id="59467" name="Oval 75"/>
          <p:cNvSpPr>
            <a:spLocks noChangeArrowheads="1"/>
          </p:cNvSpPr>
          <p:nvPr/>
        </p:nvSpPr>
        <p:spPr bwMode="auto">
          <a:xfrm>
            <a:off x="4537075" y="5835650"/>
            <a:ext cx="588963" cy="361950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9468" name="Rectangle 76"/>
          <p:cNvSpPr>
            <a:spLocks noChangeArrowheads="1"/>
          </p:cNvSpPr>
          <p:nvPr/>
        </p:nvSpPr>
        <p:spPr bwMode="auto">
          <a:xfrm>
            <a:off x="4541838" y="5835650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chemeClr val="bg1"/>
                </a:solidFill>
                <a:latin typeface="Consolas" pitchFamily="49" charset="0"/>
                <a:ea typeface="돋움" pitchFamily="50" charset="-127"/>
              </a:rPr>
              <a:t>Oct</a:t>
            </a:r>
          </a:p>
        </p:txBody>
      </p:sp>
      <p:sp>
        <p:nvSpPr>
          <p:cNvPr id="59470" name="Line 78"/>
          <p:cNvSpPr>
            <a:spLocks noChangeShapeType="1"/>
          </p:cNvSpPr>
          <p:nvPr/>
        </p:nvSpPr>
        <p:spPr bwMode="auto">
          <a:xfrm rot="8774613">
            <a:off x="4716463" y="4508500"/>
            <a:ext cx="15208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9471" name="Rectangle 79"/>
          <p:cNvSpPr>
            <a:spLocks noChangeArrowheads="1"/>
          </p:cNvSpPr>
          <p:nvPr/>
        </p:nvSpPr>
        <p:spPr bwMode="auto">
          <a:xfrm>
            <a:off x="4356100" y="4005263"/>
            <a:ext cx="173765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RR rotation</a:t>
            </a:r>
          </a:p>
        </p:txBody>
      </p:sp>
    </p:spTree>
    <p:extLst>
      <p:ext uri="{BB962C8B-B14F-4D97-AF65-F5344CB8AC3E}">
        <p14:creationId xmlns:p14="http://schemas.microsoft.com/office/powerpoint/2010/main" val="31668862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72" grpId="0" animBg="1"/>
      <p:bldP spid="59394" grpId="0" animBg="1"/>
      <p:bldP spid="59410" grpId="0"/>
      <p:bldP spid="59415" grpId="0"/>
      <p:bldP spid="59430" grpId="0" animBg="1"/>
      <p:bldP spid="59431" grpId="0"/>
      <p:bldP spid="59432" grpId="0"/>
      <p:bldP spid="59433" grpId="0" animBg="1"/>
      <p:bldP spid="59434" grpId="0" animBg="1"/>
      <p:bldP spid="59435" grpId="0" animBg="1"/>
      <p:bldP spid="59436" grpId="0" animBg="1"/>
      <p:bldP spid="59437" grpId="0" animBg="1"/>
      <p:bldP spid="59438" grpId="0" animBg="1"/>
      <p:bldP spid="59439" grpId="0" animBg="1"/>
      <p:bldP spid="59440" grpId="0" animBg="1"/>
      <p:bldP spid="59441" grpId="0" animBg="1"/>
      <p:bldP spid="59442" grpId="0" animBg="1"/>
      <p:bldP spid="59443" grpId="0" animBg="1"/>
      <p:bldP spid="59444" grpId="0"/>
      <p:bldP spid="59445" grpId="0" animBg="1"/>
      <p:bldP spid="59446" grpId="0"/>
      <p:bldP spid="59447" grpId="0"/>
      <p:bldP spid="59448" grpId="0" animBg="1"/>
      <p:bldP spid="59449" grpId="0"/>
      <p:bldP spid="59450" grpId="0" animBg="1"/>
      <p:bldP spid="59451" grpId="0"/>
      <p:bldP spid="59452" grpId="0"/>
      <p:bldP spid="59453" grpId="0" animBg="1"/>
      <p:bldP spid="59454" grpId="0"/>
      <p:bldP spid="59455" grpId="0" animBg="1"/>
      <p:bldP spid="59456" grpId="0"/>
      <p:bldP spid="59457" grpId="0"/>
      <p:bldP spid="59458" grpId="0" animBg="1"/>
      <p:bldP spid="59459" grpId="0"/>
      <p:bldP spid="59460" grpId="0" animBg="1"/>
      <p:bldP spid="59461" grpId="0"/>
      <p:bldP spid="59462" grpId="0" animBg="1"/>
      <p:bldP spid="59463" grpId="0"/>
      <p:bldP spid="59464" grpId="0" animBg="1"/>
      <p:bldP spid="59465" grpId="0"/>
      <p:bldP spid="59466" grpId="0"/>
      <p:bldP spid="59467" grpId="0" animBg="1"/>
      <p:bldP spid="59468" grpId="0"/>
      <p:bldP spid="59470" grpId="0" animBg="1"/>
      <p:bldP spid="5947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AVL Tree Insertion (8)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8F35514-32D8-477D-9394-3E2B42884208}" type="slidenum">
              <a:rPr lang="ko-KR" altLang="en-US" smtClean="0"/>
              <a:pPr/>
              <a:t>18</a:t>
            </a:fld>
            <a:r>
              <a:rPr lang="en-US" altLang="ko-KR"/>
              <a:t>-</a:t>
            </a:r>
          </a:p>
        </p:txBody>
      </p:sp>
      <p:sp>
        <p:nvSpPr>
          <p:cNvPr id="60419" name="Line 3"/>
          <p:cNvSpPr>
            <a:spLocks noChangeShapeType="1"/>
          </p:cNvSpPr>
          <p:nvPr/>
        </p:nvSpPr>
        <p:spPr bwMode="auto">
          <a:xfrm>
            <a:off x="5335588" y="3711575"/>
            <a:ext cx="719137" cy="7191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0420" name="Line 4"/>
          <p:cNvSpPr>
            <a:spLocks noChangeShapeType="1"/>
          </p:cNvSpPr>
          <p:nvPr/>
        </p:nvSpPr>
        <p:spPr bwMode="auto">
          <a:xfrm>
            <a:off x="3924300" y="3787775"/>
            <a:ext cx="503238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0421" name="Line 5"/>
          <p:cNvSpPr>
            <a:spLocks noChangeShapeType="1"/>
          </p:cNvSpPr>
          <p:nvPr/>
        </p:nvSpPr>
        <p:spPr bwMode="auto">
          <a:xfrm flipH="1">
            <a:off x="3132138" y="2386013"/>
            <a:ext cx="530225" cy="434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 flipH="1">
            <a:off x="1857375" y="3571875"/>
            <a:ext cx="504825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 flipH="1">
            <a:off x="3924300" y="3105150"/>
            <a:ext cx="647700" cy="6111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>
            <a:off x="2916238" y="3068638"/>
            <a:ext cx="360362" cy="5032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4645025" y="3033713"/>
            <a:ext cx="574675" cy="466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 flipV="1">
            <a:off x="5148263" y="3752850"/>
            <a:ext cx="288925" cy="646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 flipH="1">
            <a:off x="2411413" y="2995613"/>
            <a:ext cx="433387" cy="504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3924300" y="2386013"/>
            <a:ext cx="576263" cy="504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0429" name="Oval 13"/>
          <p:cNvSpPr>
            <a:spLocks noChangeArrowheads="1"/>
          </p:cNvSpPr>
          <p:nvPr/>
        </p:nvSpPr>
        <p:spPr bwMode="auto">
          <a:xfrm>
            <a:off x="4346575" y="2789238"/>
            <a:ext cx="588963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0430" name="Rectangle 14"/>
          <p:cNvSpPr>
            <a:spLocks noChangeArrowheads="1"/>
          </p:cNvSpPr>
          <p:nvPr/>
        </p:nvSpPr>
        <p:spPr bwMode="auto">
          <a:xfrm>
            <a:off x="4313238" y="2779713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Mar</a:t>
            </a:r>
          </a:p>
        </p:txBody>
      </p:sp>
      <p:sp>
        <p:nvSpPr>
          <p:cNvPr id="60431" name="Oval 15"/>
          <p:cNvSpPr>
            <a:spLocks noChangeArrowheads="1"/>
          </p:cNvSpPr>
          <p:nvPr/>
        </p:nvSpPr>
        <p:spPr bwMode="auto">
          <a:xfrm>
            <a:off x="5076825" y="3429000"/>
            <a:ext cx="588963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5076825" y="3429000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Nov</a:t>
            </a:r>
          </a:p>
        </p:txBody>
      </p:sp>
      <p:sp>
        <p:nvSpPr>
          <p:cNvPr id="60434" name="Oval 18"/>
          <p:cNvSpPr>
            <a:spLocks noChangeArrowheads="1"/>
          </p:cNvSpPr>
          <p:nvPr/>
        </p:nvSpPr>
        <p:spPr bwMode="auto">
          <a:xfrm>
            <a:off x="3535363" y="2095500"/>
            <a:ext cx="587375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>
            <a:off x="3524250" y="2085975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Jan</a:t>
            </a:r>
          </a:p>
        </p:txBody>
      </p:sp>
      <p:sp>
        <p:nvSpPr>
          <p:cNvPr id="60437" name="Oval 21"/>
          <p:cNvSpPr>
            <a:spLocks noChangeArrowheads="1"/>
          </p:cNvSpPr>
          <p:nvPr/>
        </p:nvSpPr>
        <p:spPr bwMode="auto">
          <a:xfrm>
            <a:off x="4897438" y="4303713"/>
            <a:ext cx="588962" cy="360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4860925" y="4292600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May</a:t>
            </a:r>
          </a:p>
        </p:txBody>
      </p:sp>
      <p:sp>
        <p:nvSpPr>
          <p:cNvPr id="60439" name="Rectangle 23"/>
          <p:cNvSpPr>
            <a:spLocks noChangeArrowheads="1"/>
          </p:cNvSpPr>
          <p:nvPr/>
        </p:nvSpPr>
        <p:spPr bwMode="auto">
          <a:xfrm>
            <a:off x="5336914" y="3140075"/>
            <a:ext cx="8912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bf=-1</a:t>
            </a:r>
          </a:p>
        </p:txBody>
      </p:sp>
      <p:sp>
        <p:nvSpPr>
          <p:cNvPr id="60440" name="Oval 24"/>
          <p:cNvSpPr>
            <a:spLocks noChangeArrowheads="1"/>
          </p:cNvSpPr>
          <p:nvPr/>
        </p:nvSpPr>
        <p:spPr bwMode="auto">
          <a:xfrm>
            <a:off x="2063750" y="3475038"/>
            <a:ext cx="587375" cy="360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0441" name="Rectangle 25"/>
          <p:cNvSpPr>
            <a:spLocks noChangeArrowheads="1"/>
          </p:cNvSpPr>
          <p:nvPr/>
        </p:nvSpPr>
        <p:spPr bwMode="auto">
          <a:xfrm>
            <a:off x="2043113" y="3463925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Aug</a:t>
            </a:r>
          </a:p>
        </p:txBody>
      </p:sp>
      <p:sp>
        <p:nvSpPr>
          <p:cNvPr id="60443" name="Oval 27"/>
          <p:cNvSpPr>
            <a:spLocks noChangeArrowheads="1"/>
          </p:cNvSpPr>
          <p:nvPr/>
        </p:nvSpPr>
        <p:spPr bwMode="auto">
          <a:xfrm>
            <a:off x="2576513" y="2719388"/>
            <a:ext cx="588962" cy="360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2555875" y="2708275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Dec</a:t>
            </a:r>
          </a:p>
        </p:txBody>
      </p:sp>
      <p:sp>
        <p:nvSpPr>
          <p:cNvPr id="60445" name="Rectangle 29"/>
          <p:cNvSpPr>
            <a:spLocks noChangeArrowheads="1"/>
          </p:cNvSpPr>
          <p:nvPr/>
        </p:nvSpPr>
        <p:spPr bwMode="auto">
          <a:xfrm>
            <a:off x="4400810" y="2420938"/>
            <a:ext cx="8912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bf=-1</a:t>
            </a:r>
          </a:p>
        </p:txBody>
      </p:sp>
      <p:sp>
        <p:nvSpPr>
          <p:cNvPr id="60447" name="Oval 31"/>
          <p:cNvSpPr>
            <a:spLocks noChangeArrowheads="1"/>
          </p:cNvSpPr>
          <p:nvPr/>
        </p:nvSpPr>
        <p:spPr bwMode="auto">
          <a:xfrm>
            <a:off x="3706813" y="3546475"/>
            <a:ext cx="588962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0448" name="Rectangle 32"/>
          <p:cNvSpPr>
            <a:spLocks noChangeArrowheads="1"/>
          </p:cNvSpPr>
          <p:nvPr/>
        </p:nvSpPr>
        <p:spPr bwMode="auto">
          <a:xfrm>
            <a:off x="3727450" y="3535363"/>
            <a:ext cx="60914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Jul</a:t>
            </a:r>
          </a:p>
        </p:txBody>
      </p:sp>
      <p:sp>
        <p:nvSpPr>
          <p:cNvPr id="60450" name="Oval 34"/>
          <p:cNvSpPr>
            <a:spLocks noChangeArrowheads="1"/>
          </p:cNvSpPr>
          <p:nvPr/>
        </p:nvSpPr>
        <p:spPr bwMode="auto">
          <a:xfrm>
            <a:off x="2932113" y="3511550"/>
            <a:ext cx="588962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0451" name="Rectangle 35"/>
          <p:cNvSpPr>
            <a:spLocks noChangeArrowheads="1"/>
          </p:cNvSpPr>
          <p:nvPr/>
        </p:nvSpPr>
        <p:spPr bwMode="auto">
          <a:xfrm>
            <a:off x="2916238" y="3500438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Feb</a:t>
            </a:r>
          </a:p>
        </p:txBody>
      </p:sp>
      <p:sp>
        <p:nvSpPr>
          <p:cNvPr id="60453" name="Oval 37"/>
          <p:cNvSpPr>
            <a:spLocks noChangeArrowheads="1"/>
          </p:cNvSpPr>
          <p:nvPr/>
        </p:nvSpPr>
        <p:spPr bwMode="auto">
          <a:xfrm>
            <a:off x="1514475" y="4159250"/>
            <a:ext cx="587375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0454" name="Rectangle 38"/>
          <p:cNvSpPr>
            <a:spLocks noChangeArrowheads="1"/>
          </p:cNvSpPr>
          <p:nvPr/>
        </p:nvSpPr>
        <p:spPr bwMode="auto">
          <a:xfrm>
            <a:off x="1497013" y="4148138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Apr</a:t>
            </a:r>
          </a:p>
        </p:txBody>
      </p:sp>
      <p:sp>
        <p:nvSpPr>
          <p:cNvPr id="60455" name="Oval 39"/>
          <p:cNvSpPr>
            <a:spLocks noChangeArrowheads="1"/>
          </p:cNvSpPr>
          <p:nvPr/>
        </p:nvSpPr>
        <p:spPr bwMode="auto">
          <a:xfrm>
            <a:off x="4151313" y="4302125"/>
            <a:ext cx="588962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0456" name="Rectangle 40"/>
          <p:cNvSpPr>
            <a:spLocks noChangeArrowheads="1"/>
          </p:cNvSpPr>
          <p:nvPr/>
        </p:nvSpPr>
        <p:spPr bwMode="auto">
          <a:xfrm>
            <a:off x="4140200" y="4291013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Jun</a:t>
            </a:r>
          </a:p>
        </p:txBody>
      </p:sp>
      <p:sp>
        <p:nvSpPr>
          <p:cNvPr id="60458" name="Rectangle 42"/>
          <p:cNvSpPr>
            <a:spLocks noChangeArrowheads="1"/>
          </p:cNvSpPr>
          <p:nvPr/>
        </p:nvSpPr>
        <p:spPr bwMode="auto">
          <a:xfrm>
            <a:off x="3423780" y="1700213"/>
            <a:ext cx="8912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bf=-1</a:t>
            </a:r>
          </a:p>
        </p:txBody>
      </p:sp>
      <p:sp>
        <p:nvSpPr>
          <p:cNvPr id="60459" name="Oval 43"/>
          <p:cNvSpPr>
            <a:spLocks noChangeArrowheads="1"/>
          </p:cNvSpPr>
          <p:nvPr/>
        </p:nvSpPr>
        <p:spPr bwMode="auto">
          <a:xfrm>
            <a:off x="5689600" y="4287838"/>
            <a:ext cx="588963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5694363" y="4287838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Oct</a:t>
            </a:r>
          </a:p>
        </p:txBody>
      </p:sp>
      <p:sp>
        <p:nvSpPr>
          <p:cNvPr id="60461" name="Rectangle 45"/>
          <p:cNvSpPr>
            <a:spLocks noChangeArrowheads="1"/>
          </p:cNvSpPr>
          <p:nvPr/>
        </p:nvSpPr>
        <p:spPr bwMode="auto">
          <a:xfrm>
            <a:off x="5840970" y="3927475"/>
            <a:ext cx="8912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bf=-1</a:t>
            </a:r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900113" y="1341438"/>
            <a:ext cx="300723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(</a:t>
            </a:r>
            <a:r>
              <a:rPr kumimoji="0" lang="en-US" altLang="ko-KR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l) insert September</a:t>
            </a:r>
          </a:p>
        </p:txBody>
      </p:sp>
      <p:sp>
        <p:nvSpPr>
          <p:cNvPr id="60463" name="Line 47"/>
          <p:cNvSpPr>
            <a:spLocks noChangeShapeType="1"/>
          </p:cNvSpPr>
          <p:nvPr/>
        </p:nvSpPr>
        <p:spPr bwMode="auto">
          <a:xfrm>
            <a:off x="6156325" y="4581525"/>
            <a:ext cx="719138" cy="7191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0464" name="Oval 48"/>
          <p:cNvSpPr>
            <a:spLocks noChangeArrowheads="1"/>
          </p:cNvSpPr>
          <p:nvPr/>
        </p:nvSpPr>
        <p:spPr bwMode="auto">
          <a:xfrm>
            <a:off x="6510338" y="5157788"/>
            <a:ext cx="588962" cy="361950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0465" name="Rectangle 49"/>
          <p:cNvSpPr>
            <a:spLocks noChangeArrowheads="1"/>
          </p:cNvSpPr>
          <p:nvPr/>
        </p:nvSpPr>
        <p:spPr bwMode="auto">
          <a:xfrm>
            <a:off x="6515100" y="5157788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chemeClr val="bg1"/>
                </a:solidFill>
                <a:latin typeface="Consolas" pitchFamily="49" charset="0"/>
                <a:ea typeface="돋움" pitchFamily="50" charset="-127"/>
              </a:rPr>
              <a:t>Sep</a:t>
            </a:r>
          </a:p>
        </p:txBody>
      </p:sp>
      <p:sp>
        <p:nvSpPr>
          <p:cNvPr id="60466" name="Rectangle 50"/>
          <p:cNvSpPr>
            <a:spLocks noChangeArrowheads="1"/>
          </p:cNvSpPr>
          <p:nvPr/>
        </p:nvSpPr>
        <p:spPr bwMode="auto">
          <a:xfrm>
            <a:off x="6630107" y="4797425"/>
            <a:ext cx="75020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bf=</a:t>
            </a:r>
            <a:r>
              <a:rPr kumimoji="0" lang="ko-KR" altLang="en-US" dirty="0">
                <a:solidFill>
                  <a:srgbClr val="FF0066"/>
                </a:solidFill>
                <a:latin typeface="Consolas" pitchFamily="49" charset="0"/>
                <a:ea typeface="돋움" pitchFamily="50" charset="-127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60141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9" grpId="0"/>
      <p:bldP spid="60445" grpId="0"/>
      <p:bldP spid="60458" grpId="0"/>
      <p:bldP spid="60461" grpId="0"/>
      <p:bldP spid="60463" grpId="0" animBg="1"/>
      <p:bldP spid="60464" grpId="0" animBg="1"/>
      <p:bldP spid="60465" grpId="0"/>
      <p:bldP spid="6046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Rebalancing in AVL Tree – LL Rotation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8F35514-32D8-477D-9394-3E2B42884208}" type="slidenum">
              <a:rPr lang="ko-KR" altLang="en-US" smtClean="0"/>
              <a:pPr/>
              <a:t>19</a:t>
            </a:fld>
            <a:r>
              <a:rPr lang="en-US" altLang="ko-KR"/>
              <a:t>-</a:t>
            </a:r>
          </a:p>
        </p:txBody>
      </p:sp>
      <p:sp>
        <p:nvSpPr>
          <p:cNvPr id="35868" name="Line 28"/>
          <p:cNvSpPr>
            <a:spLocks noChangeShapeType="1"/>
          </p:cNvSpPr>
          <p:nvPr/>
        </p:nvSpPr>
        <p:spPr bwMode="auto">
          <a:xfrm flipH="1">
            <a:off x="1239838" y="2212975"/>
            <a:ext cx="428625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35869" name="Line 29"/>
          <p:cNvSpPr>
            <a:spLocks noChangeShapeType="1"/>
          </p:cNvSpPr>
          <p:nvPr/>
        </p:nvSpPr>
        <p:spPr bwMode="auto">
          <a:xfrm>
            <a:off x="1617663" y="2222500"/>
            <a:ext cx="428625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35864" name="Line 24"/>
          <p:cNvSpPr>
            <a:spLocks noChangeShapeType="1"/>
          </p:cNvSpPr>
          <p:nvPr/>
        </p:nvSpPr>
        <p:spPr bwMode="auto">
          <a:xfrm flipH="1">
            <a:off x="1701800" y="1555750"/>
            <a:ext cx="488950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5865" name="Line 25"/>
          <p:cNvSpPr>
            <a:spLocks noChangeShapeType="1"/>
          </p:cNvSpPr>
          <p:nvPr/>
        </p:nvSpPr>
        <p:spPr bwMode="auto">
          <a:xfrm>
            <a:off x="2251075" y="1614488"/>
            <a:ext cx="520700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5850" name="AutoShape 10"/>
          <p:cNvSpPr>
            <a:spLocks noChangeArrowheads="1"/>
          </p:cNvSpPr>
          <p:nvPr/>
        </p:nvSpPr>
        <p:spPr bwMode="auto">
          <a:xfrm>
            <a:off x="966788" y="2630488"/>
            <a:ext cx="550862" cy="10144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5851" name="AutoShape 11"/>
          <p:cNvSpPr>
            <a:spLocks noChangeArrowheads="1"/>
          </p:cNvSpPr>
          <p:nvPr/>
        </p:nvSpPr>
        <p:spPr bwMode="auto">
          <a:xfrm>
            <a:off x="1762125" y="2630488"/>
            <a:ext cx="549275" cy="10160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5852" name="AutoShape 12"/>
          <p:cNvSpPr>
            <a:spLocks noChangeArrowheads="1"/>
          </p:cNvSpPr>
          <p:nvPr/>
        </p:nvSpPr>
        <p:spPr bwMode="auto">
          <a:xfrm>
            <a:off x="2527300" y="2133600"/>
            <a:ext cx="552450" cy="108426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5853" name="Oval 13"/>
          <p:cNvSpPr>
            <a:spLocks noChangeArrowheads="1"/>
          </p:cNvSpPr>
          <p:nvPr/>
        </p:nvSpPr>
        <p:spPr bwMode="auto">
          <a:xfrm>
            <a:off x="1395413" y="1854200"/>
            <a:ext cx="550862" cy="4778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54" name="Oval 14"/>
          <p:cNvSpPr>
            <a:spLocks noChangeArrowheads="1"/>
          </p:cNvSpPr>
          <p:nvPr/>
        </p:nvSpPr>
        <p:spPr bwMode="auto">
          <a:xfrm>
            <a:off x="1946275" y="1196975"/>
            <a:ext cx="549275" cy="4778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>
            <a:off x="3597275" y="1316038"/>
            <a:ext cx="0" cy="233045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1395413" y="1912938"/>
            <a:ext cx="481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B</a:t>
            </a:r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1970088" y="1244600"/>
            <a:ext cx="481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A</a:t>
            </a:r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>
            <a:off x="2617788" y="3646488"/>
            <a:ext cx="1162050" cy="1587"/>
          </a:xfrm>
          <a:prstGeom prst="line">
            <a:avLst/>
          </a:prstGeom>
          <a:noFill/>
          <a:ln w="9525">
            <a:solidFill>
              <a:schemeClr val="accent2"/>
            </a:solidFill>
            <a:prstDash val="sys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5863" name="Line 23"/>
          <p:cNvSpPr>
            <a:spLocks noChangeShapeType="1"/>
          </p:cNvSpPr>
          <p:nvPr/>
        </p:nvSpPr>
        <p:spPr bwMode="auto">
          <a:xfrm>
            <a:off x="2740025" y="1316038"/>
            <a:ext cx="979488" cy="1587"/>
          </a:xfrm>
          <a:prstGeom prst="line">
            <a:avLst/>
          </a:prstGeom>
          <a:noFill/>
          <a:ln w="9525">
            <a:solidFill>
              <a:schemeClr val="accent2"/>
            </a:solidFill>
            <a:prstDash val="sys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3300413" y="2133600"/>
            <a:ext cx="0" cy="1093788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3037783" y="2389188"/>
            <a:ext cx="526106" cy="40011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i="1" dirty="0">
                <a:solidFill>
                  <a:schemeClr val="accent2"/>
                </a:solidFill>
                <a:latin typeface="Times New Roman" pitchFamily="18" charset="0"/>
              </a:rPr>
              <a:t>h-</a:t>
            </a:r>
            <a:r>
              <a:rPr lang="en-US" altLang="ko-KR" dirty="0">
                <a:solidFill>
                  <a:schemeClr val="accent2"/>
                </a:solidFill>
                <a:latin typeface="Times New Roman" pitchFamily="18" charset="0"/>
              </a:rPr>
              <a:t>2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35866" name="Line 26"/>
          <p:cNvSpPr>
            <a:spLocks noChangeShapeType="1"/>
          </p:cNvSpPr>
          <p:nvPr/>
        </p:nvSpPr>
        <p:spPr bwMode="auto">
          <a:xfrm>
            <a:off x="3203575" y="2133600"/>
            <a:ext cx="223838" cy="158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35867" name="Line 27"/>
          <p:cNvSpPr>
            <a:spLocks noChangeShapeType="1"/>
          </p:cNvSpPr>
          <p:nvPr/>
        </p:nvSpPr>
        <p:spPr bwMode="auto">
          <a:xfrm>
            <a:off x="3189288" y="3227388"/>
            <a:ext cx="223837" cy="15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35870" name="Text Box 30"/>
          <p:cNvSpPr txBox="1">
            <a:spLocks noChangeArrowheads="1"/>
          </p:cNvSpPr>
          <p:nvPr/>
        </p:nvSpPr>
        <p:spPr bwMode="auto">
          <a:xfrm>
            <a:off x="2557463" y="2749550"/>
            <a:ext cx="481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A</a:t>
            </a:r>
            <a:r>
              <a:rPr lang="en-US" altLang="ko-KR" baseline="-25000">
                <a:latin typeface="Consolas" pitchFamily="49" charset="0"/>
              </a:rPr>
              <a:t>R</a:t>
            </a:r>
          </a:p>
        </p:txBody>
      </p:sp>
      <p:sp>
        <p:nvSpPr>
          <p:cNvPr id="35871" name="Line 31"/>
          <p:cNvSpPr>
            <a:spLocks noChangeShapeType="1"/>
          </p:cNvSpPr>
          <p:nvPr/>
        </p:nvSpPr>
        <p:spPr bwMode="auto">
          <a:xfrm>
            <a:off x="722313" y="2033588"/>
            <a:ext cx="1587" cy="16129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5872" name="Line 32"/>
          <p:cNvSpPr>
            <a:spLocks noChangeShapeType="1"/>
          </p:cNvSpPr>
          <p:nvPr/>
        </p:nvSpPr>
        <p:spPr bwMode="auto">
          <a:xfrm>
            <a:off x="539750" y="2033588"/>
            <a:ext cx="304800" cy="15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35873" name="Line 33"/>
          <p:cNvSpPr>
            <a:spLocks noChangeShapeType="1"/>
          </p:cNvSpPr>
          <p:nvPr/>
        </p:nvSpPr>
        <p:spPr bwMode="auto">
          <a:xfrm>
            <a:off x="539750" y="3646488"/>
            <a:ext cx="304800" cy="15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35876" name="Text Box 36"/>
          <p:cNvSpPr txBox="1">
            <a:spLocks noChangeArrowheads="1"/>
          </p:cNvSpPr>
          <p:nvPr/>
        </p:nvSpPr>
        <p:spPr bwMode="auto">
          <a:xfrm>
            <a:off x="1028700" y="3209925"/>
            <a:ext cx="481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B</a:t>
            </a:r>
            <a:r>
              <a:rPr lang="en-US" altLang="ko-KR" baseline="-25000">
                <a:latin typeface="Consolas" pitchFamily="49" charset="0"/>
              </a:rPr>
              <a:t>L</a:t>
            </a:r>
          </a:p>
        </p:txBody>
      </p:sp>
      <p:sp>
        <p:nvSpPr>
          <p:cNvPr id="35877" name="Text Box 37"/>
          <p:cNvSpPr txBox="1">
            <a:spLocks noChangeArrowheads="1"/>
          </p:cNvSpPr>
          <p:nvPr/>
        </p:nvSpPr>
        <p:spPr bwMode="auto">
          <a:xfrm>
            <a:off x="1822450" y="3211513"/>
            <a:ext cx="481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B</a:t>
            </a:r>
            <a:r>
              <a:rPr lang="en-US" altLang="ko-KR" baseline="-25000">
                <a:latin typeface="Consolas" pitchFamily="49" charset="0"/>
              </a:rPr>
              <a:t>R</a:t>
            </a:r>
          </a:p>
        </p:txBody>
      </p:sp>
      <p:sp>
        <p:nvSpPr>
          <p:cNvPr id="35882" name="Line 42"/>
          <p:cNvSpPr>
            <a:spLocks noChangeShapeType="1"/>
          </p:cNvSpPr>
          <p:nvPr/>
        </p:nvSpPr>
        <p:spPr bwMode="auto">
          <a:xfrm flipH="1">
            <a:off x="6038850" y="1997075"/>
            <a:ext cx="428625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35883" name="Line 43"/>
          <p:cNvSpPr>
            <a:spLocks noChangeShapeType="1"/>
          </p:cNvSpPr>
          <p:nvPr/>
        </p:nvSpPr>
        <p:spPr bwMode="auto">
          <a:xfrm>
            <a:off x="6416675" y="2006600"/>
            <a:ext cx="428625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35884" name="Line 44"/>
          <p:cNvSpPr>
            <a:spLocks noChangeShapeType="1"/>
          </p:cNvSpPr>
          <p:nvPr/>
        </p:nvSpPr>
        <p:spPr bwMode="auto">
          <a:xfrm flipH="1">
            <a:off x="6500813" y="1339850"/>
            <a:ext cx="488950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5885" name="Line 45"/>
          <p:cNvSpPr>
            <a:spLocks noChangeShapeType="1"/>
          </p:cNvSpPr>
          <p:nvPr/>
        </p:nvSpPr>
        <p:spPr bwMode="auto">
          <a:xfrm>
            <a:off x="7050088" y="1398588"/>
            <a:ext cx="546100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5886" name="AutoShape 46"/>
          <p:cNvSpPr>
            <a:spLocks noChangeArrowheads="1"/>
          </p:cNvSpPr>
          <p:nvPr/>
        </p:nvSpPr>
        <p:spPr bwMode="auto">
          <a:xfrm>
            <a:off x="5765800" y="2414588"/>
            <a:ext cx="550863" cy="130333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5887" name="AutoShape 47"/>
          <p:cNvSpPr>
            <a:spLocks noChangeArrowheads="1"/>
          </p:cNvSpPr>
          <p:nvPr/>
        </p:nvSpPr>
        <p:spPr bwMode="auto">
          <a:xfrm>
            <a:off x="6561138" y="2414588"/>
            <a:ext cx="549275" cy="10160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5888" name="AutoShape 48"/>
          <p:cNvSpPr>
            <a:spLocks noChangeArrowheads="1"/>
          </p:cNvSpPr>
          <p:nvPr/>
        </p:nvSpPr>
        <p:spPr bwMode="auto">
          <a:xfrm>
            <a:off x="7326313" y="1916113"/>
            <a:ext cx="552450" cy="10858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5889" name="Oval 49"/>
          <p:cNvSpPr>
            <a:spLocks noChangeArrowheads="1"/>
          </p:cNvSpPr>
          <p:nvPr/>
        </p:nvSpPr>
        <p:spPr bwMode="auto">
          <a:xfrm>
            <a:off x="6194425" y="1638300"/>
            <a:ext cx="550863" cy="4778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90" name="Oval 50"/>
          <p:cNvSpPr>
            <a:spLocks noChangeArrowheads="1"/>
          </p:cNvSpPr>
          <p:nvPr/>
        </p:nvSpPr>
        <p:spPr bwMode="auto">
          <a:xfrm>
            <a:off x="6745288" y="981075"/>
            <a:ext cx="549275" cy="4778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91" name="Line 51"/>
          <p:cNvSpPr>
            <a:spLocks noChangeShapeType="1"/>
          </p:cNvSpPr>
          <p:nvPr/>
        </p:nvSpPr>
        <p:spPr bwMode="auto">
          <a:xfrm>
            <a:off x="8396288" y="1100138"/>
            <a:ext cx="0" cy="2617787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5892" name="Text Box 52"/>
          <p:cNvSpPr txBox="1">
            <a:spLocks noChangeArrowheads="1"/>
          </p:cNvSpPr>
          <p:nvPr/>
        </p:nvSpPr>
        <p:spPr bwMode="auto">
          <a:xfrm>
            <a:off x="6232525" y="1697038"/>
            <a:ext cx="481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B</a:t>
            </a:r>
          </a:p>
        </p:txBody>
      </p:sp>
      <p:sp>
        <p:nvSpPr>
          <p:cNvPr id="35893" name="Text Box 53"/>
          <p:cNvSpPr txBox="1">
            <a:spLocks noChangeArrowheads="1"/>
          </p:cNvSpPr>
          <p:nvPr/>
        </p:nvSpPr>
        <p:spPr bwMode="auto">
          <a:xfrm>
            <a:off x="6781800" y="1016000"/>
            <a:ext cx="481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A</a:t>
            </a:r>
          </a:p>
        </p:txBody>
      </p:sp>
      <p:sp>
        <p:nvSpPr>
          <p:cNvPr id="35894" name="Line 54"/>
          <p:cNvSpPr>
            <a:spLocks noChangeShapeType="1"/>
          </p:cNvSpPr>
          <p:nvPr/>
        </p:nvSpPr>
        <p:spPr bwMode="auto">
          <a:xfrm>
            <a:off x="7426325" y="3717925"/>
            <a:ext cx="116205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5895" name="Line 55"/>
          <p:cNvSpPr>
            <a:spLocks noChangeShapeType="1"/>
          </p:cNvSpPr>
          <p:nvPr/>
        </p:nvSpPr>
        <p:spPr bwMode="auto">
          <a:xfrm>
            <a:off x="7539038" y="1100138"/>
            <a:ext cx="979487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5900" name="Text Box 60"/>
          <p:cNvSpPr txBox="1">
            <a:spLocks noChangeArrowheads="1"/>
          </p:cNvSpPr>
          <p:nvPr/>
        </p:nvSpPr>
        <p:spPr bwMode="auto">
          <a:xfrm>
            <a:off x="7356475" y="2533650"/>
            <a:ext cx="481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A</a:t>
            </a:r>
            <a:r>
              <a:rPr lang="en-US" altLang="ko-KR" baseline="-25000">
                <a:latin typeface="Consolas" pitchFamily="49" charset="0"/>
              </a:rPr>
              <a:t>R</a:t>
            </a:r>
          </a:p>
        </p:txBody>
      </p:sp>
      <p:sp>
        <p:nvSpPr>
          <p:cNvPr id="35901" name="Line 61"/>
          <p:cNvSpPr>
            <a:spLocks noChangeShapeType="1"/>
          </p:cNvSpPr>
          <p:nvPr/>
        </p:nvSpPr>
        <p:spPr bwMode="auto">
          <a:xfrm>
            <a:off x="5578475" y="1918098"/>
            <a:ext cx="0" cy="18000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5902" name="Line 62"/>
          <p:cNvSpPr>
            <a:spLocks noChangeShapeType="1"/>
          </p:cNvSpPr>
          <p:nvPr/>
        </p:nvSpPr>
        <p:spPr bwMode="auto">
          <a:xfrm>
            <a:off x="5426075" y="1931035"/>
            <a:ext cx="304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35903" name="Line 63"/>
          <p:cNvSpPr>
            <a:spLocks noChangeShapeType="1"/>
          </p:cNvSpPr>
          <p:nvPr/>
        </p:nvSpPr>
        <p:spPr bwMode="auto">
          <a:xfrm>
            <a:off x="5435600" y="3717925"/>
            <a:ext cx="304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35904" name="Text Box 64"/>
          <p:cNvSpPr txBox="1">
            <a:spLocks noChangeArrowheads="1"/>
          </p:cNvSpPr>
          <p:nvPr/>
        </p:nvSpPr>
        <p:spPr bwMode="auto">
          <a:xfrm>
            <a:off x="5827713" y="3070225"/>
            <a:ext cx="481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B</a:t>
            </a:r>
            <a:r>
              <a:rPr lang="en-US" altLang="ko-KR" baseline="-25000">
                <a:latin typeface="Consolas" pitchFamily="49" charset="0"/>
              </a:rPr>
              <a:t>L</a:t>
            </a:r>
          </a:p>
        </p:txBody>
      </p:sp>
      <p:sp>
        <p:nvSpPr>
          <p:cNvPr id="35905" name="Text Box 65"/>
          <p:cNvSpPr txBox="1">
            <a:spLocks noChangeArrowheads="1"/>
          </p:cNvSpPr>
          <p:nvPr/>
        </p:nvSpPr>
        <p:spPr bwMode="auto">
          <a:xfrm>
            <a:off x="6621463" y="3071813"/>
            <a:ext cx="481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B</a:t>
            </a:r>
            <a:r>
              <a:rPr lang="en-US" altLang="ko-KR" baseline="-25000">
                <a:latin typeface="Consolas" pitchFamily="49" charset="0"/>
              </a:rPr>
              <a:t>R</a:t>
            </a:r>
          </a:p>
        </p:txBody>
      </p:sp>
      <p:sp>
        <p:nvSpPr>
          <p:cNvPr id="35906" name="AutoShape 66"/>
          <p:cNvSpPr>
            <a:spLocks noChangeArrowheads="1"/>
          </p:cNvSpPr>
          <p:nvPr/>
        </p:nvSpPr>
        <p:spPr bwMode="auto">
          <a:xfrm>
            <a:off x="4427538" y="1988889"/>
            <a:ext cx="431800" cy="1008063"/>
          </a:xfrm>
          <a:prstGeom prst="rightArrow">
            <a:avLst>
              <a:gd name="adj1" fmla="val 52444"/>
              <a:gd name="adj2" fmla="val 43384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908" name="Line 68"/>
          <p:cNvSpPr>
            <a:spLocks noChangeShapeType="1"/>
          </p:cNvSpPr>
          <p:nvPr/>
        </p:nvSpPr>
        <p:spPr bwMode="auto">
          <a:xfrm flipH="1">
            <a:off x="3552825" y="4508500"/>
            <a:ext cx="803275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5909" name="Line 69"/>
          <p:cNvSpPr>
            <a:spLocks noChangeShapeType="1"/>
          </p:cNvSpPr>
          <p:nvPr/>
        </p:nvSpPr>
        <p:spPr bwMode="auto">
          <a:xfrm flipH="1">
            <a:off x="4475163" y="5059363"/>
            <a:ext cx="287337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5910" name="Line 70"/>
          <p:cNvSpPr>
            <a:spLocks noChangeShapeType="1"/>
          </p:cNvSpPr>
          <p:nvPr/>
        </p:nvSpPr>
        <p:spPr bwMode="auto">
          <a:xfrm flipH="1" flipV="1">
            <a:off x="4284663" y="4437063"/>
            <a:ext cx="719137" cy="37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5911" name="Line 71"/>
          <p:cNvSpPr>
            <a:spLocks noChangeShapeType="1"/>
          </p:cNvSpPr>
          <p:nvPr/>
        </p:nvSpPr>
        <p:spPr bwMode="auto">
          <a:xfrm>
            <a:off x="4932363" y="4868863"/>
            <a:ext cx="5508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5912" name="AutoShape 72"/>
          <p:cNvSpPr>
            <a:spLocks noChangeArrowheads="1"/>
          </p:cNvSpPr>
          <p:nvPr/>
        </p:nvSpPr>
        <p:spPr bwMode="auto">
          <a:xfrm>
            <a:off x="3279775" y="4997450"/>
            <a:ext cx="550863" cy="130333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5913" name="AutoShape 73"/>
          <p:cNvSpPr>
            <a:spLocks noChangeArrowheads="1"/>
          </p:cNvSpPr>
          <p:nvPr/>
        </p:nvSpPr>
        <p:spPr bwMode="auto">
          <a:xfrm>
            <a:off x="4211638" y="5264150"/>
            <a:ext cx="549275" cy="10160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5914" name="AutoShape 74"/>
          <p:cNvSpPr>
            <a:spLocks noChangeArrowheads="1"/>
          </p:cNvSpPr>
          <p:nvPr/>
        </p:nvSpPr>
        <p:spPr bwMode="auto">
          <a:xfrm>
            <a:off x="5219700" y="5229225"/>
            <a:ext cx="552450" cy="103822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5915" name="Oval 75"/>
          <p:cNvSpPr>
            <a:spLocks noChangeArrowheads="1"/>
          </p:cNvSpPr>
          <p:nvPr/>
        </p:nvSpPr>
        <p:spPr bwMode="auto">
          <a:xfrm>
            <a:off x="4067175" y="4149725"/>
            <a:ext cx="550863" cy="4778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916" name="Oval 76"/>
          <p:cNvSpPr>
            <a:spLocks noChangeArrowheads="1"/>
          </p:cNvSpPr>
          <p:nvPr/>
        </p:nvSpPr>
        <p:spPr bwMode="auto">
          <a:xfrm>
            <a:off x="4641850" y="4638675"/>
            <a:ext cx="549275" cy="4778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918" name="Text Box 78"/>
          <p:cNvSpPr txBox="1">
            <a:spLocks noChangeArrowheads="1"/>
          </p:cNvSpPr>
          <p:nvPr/>
        </p:nvSpPr>
        <p:spPr bwMode="auto">
          <a:xfrm>
            <a:off x="4117975" y="4208463"/>
            <a:ext cx="481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B</a:t>
            </a:r>
          </a:p>
        </p:txBody>
      </p:sp>
      <p:sp>
        <p:nvSpPr>
          <p:cNvPr id="35919" name="Text Box 79"/>
          <p:cNvSpPr txBox="1">
            <a:spLocks noChangeArrowheads="1"/>
          </p:cNvSpPr>
          <p:nvPr/>
        </p:nvSpPr>
        <p:spPr bwMode="auto">
          <a:xfrm>
            <a:off x="4713288" y="4710113"/>
            <a:ext cx="481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A</a:t>
            </a:r>
          </a:p>
        </p:txBody>
      </p:sp>
      <p:sp>
        <p:nvSpPr>
          <p:cNvPr id="35926" name="Text Box 86"/>
          <p:cNvSpPr txBox="1">
            <a:spLocks noChangeArrowheads="1"/>
          </p:cNvSpPr>
          <p:nvPr/>
        </p:nvSpPr>
        <p:spPr bwMode="auto">
          <a:xfrm>
            <a:off x="5249863" y="5784850"/>
            <a:ext cx="481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A</a:t>
            </a:r>
            <a:r>
              <a:rPr lang="en-US" altLang="ko-KR" baseline="-25000">
                <a:latin typeface="Consolas" pitchFamily="49" charset="0"/>
              </a:rPr>
              <a:t>R</a:t>
            </a:r>
          </a:p>
        </p:txBody>
      </p:sp>
      <p:sp>
        <p:nvSpPr>
          <p:cNvPr id="35930" name="Text Box 90"/>
          <p:cNvSpPr txBox="1">
            <a:spLocks noChangeArrowheads="1"/>
          </p:cNvSpPr>
          <p:nvPr/>
        </p:nvSpPr>
        <p:spPr bwMode="auto">
          <a:xfrm>
            <a:off x="3341688" y="5653088"/>
            <a:ext cx="481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B</a:t>
            </a:r>
            <a:r>
              <a:rPr lang="en-US" altLang="ko-KR" baseline="-25000">
                <a:latin typeface="Consolas" pitchFamily="49" charset="0"/>
              </a:rPr>
              <a:t>L</a:t>
            </a:r>
          </a:p>
        </p:txBody>
      </p:sp>
      <p:sp>
        <p:nvSpPr>
          <p:cNvPr id="35931" name="Text Box 91"/>
          <p:cNvSpPr txBox="1">
            <a:spLocks noChangeArrowheads="1"/>
          </p:cNvSpPr>
          <p:nvPr/>
        </p:nvSpPr>
        <p:spPr bwMode="auto">
          <a:xfrm>
            <a:off x="4271963" y="5921375"/>
            <a:ext cx="481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B</a:t>
            </a:r>
            <a:r>
              <a:rPr lang="en-US" altLang="ko-KR" baseline="-25000">
                <a:latin typeface="Consolas" pitchFamily="49" charset="0"/>
              </a:rPr>
              <a:t>R</a:t>
            </a:r>
          </a:p>
        </p:txBody>
      </p:sp>
      <p:sp>
        <p:nvSpPr>
          <p:cNvPr id="35932" name="Line 92"/>
          <p:cNvSpPr>
            <a:spLocks noChangeShapeType="1"/>
          </p:cNvSpPr>
          <p:nvPr/>
        </p:nvSpPr>
        <p:spPr bwMode="auto">
          <a:xfrm>
            <a:off x="3025775" y="4365625"/>
            <a:ext cx="1588" cy="19431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5933" name="Line 93"/>
          <p:cNvSpPr>
            <a:spLocks noChangeShapeType="1"/>
          </p:cNvSpPr>
          <p:nvPr/>
        </p:nvSpPr>
        <p:spPr bwMode="auto">
          <a:xfrm>
            <a:off x="2843213" y="4365625"/>
            <a:ext cx="10080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5934" name="Line 94"/>
          <p:cNvSpPr>
            <a:spLocks noChangeShapeType="1"/>
          </p:cNvSpPr>
          <p:nvPr/>
        </p:nvSpPr>
        <p:spPr bwMode="auto">
          <a:xfrm>
            <a:off x="2843213" y="6308725"/>
            <a:ext cx="304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35940" name="Text Box 100"/>
          <p:cNvSpPr txBox="1">
            <a:spLocks noChangeArrowheads="1"/>
          </p:cNvSpPr>
          <p:nvPr/>
        </p:nvSpPr>
        <p:spPr bwMode="auto">
          <a:xfrm>
            <a:off x="4090716" y="1199228"/>
            <a:ext cx="1117078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latin typeface="Consolas" pitchFamily="49" charset="0"/>
              </a:rPr>
              <a:t>Insert a node at B</a:t>
            </a:r>
            <a:r>
              <a:rPr lang="en-US" altLang="ko-KR" baseline="-25000" dirty="0">
                <a:latin typeface="Consolas" pitchFamily="49" charset="0"/>
              </a:rPr>
              <a:t>L</a:t>
            </a:r>
          </a:p>
        </p:txBody>
      </p:sp>
      <p:sp>
        <p:nvSpPr>
          <p:cNvPr id="35941" name="Rectangle 101"/>
          <p:cNvSpPr>
            <a:spLocks noChangeArrowheads="1"/>
          </p:cNvSpPr>
          <p:nvPr/>
        </p:nvSpPr>
        <p:spPr bwMode="auto">
          <a:xfrm>
            <a:off x="5821363" y="3560763"/>
            <a:ext cx="431800" cy="142875"/>
          </a:xfrm>
          <a:prstGeom prst="rect">
            <a:avLst/>
          </a:prstGeom>
          <a:solidFill>
            <a:srgbClr val="92D050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5942" name="AutoShape 102"/>
          <p:cNvSpPr>
            <a:spLocks noChangeArrowheads="1"/>
          </p:cNvSpPr>
          <p:nvPr/>
        </p:nvSpPr>
        <p:spPr bwMode="auto">
          <a:xfrm rot="-2491255">
            <a:off x="5076825" y="3716338"/>
            <a:ext cx="431800" cy="935037"/>
          </a:xfrm>
          <a:prstGeom prst="leftArrow">
            <a:avLst>
              <a:gd name="adj1" fmla="val 58574"/>
              <a:gd name="adj2" fmla="val 4669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943" name="Line 103"/>
          <p:cNvSpPr>
            <a:spLocks noChangeShapeType="1"/>
          </p:cNvSpPr>
          <p:nvPr/>
        </p:nvSpPr>
        <p:spPr bwMode="auto">
          <a:xfrm flipV="1">
            <a:off x="2268538" y="1052513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35944" name="Line 104"/>
          <p:cNvSpPr>
            <a:spLocks noChangeShapeType="1"/>
          </p:cNvSpPr>
          <p:nvPr/>
        </p:nvSpPr>
        <p:spPr bwMode="auto">
          <a:xfrm flipV="1">
            <a:off x="7164388" y="908050"/>
            <a:ext cx="144462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35945" name="Line 105"/>
          <p:cNvSpPr>
            <a:spLocks noChangeShapeType="1"/>
          </p:cNvSpPr>
          <p:nvPr/>
        </p:nvSpPr>
        <p:spPr bwMode="auto">
          <a:xfrm flipV="1">
            <a:off x="4427538" y="4005263"/>
            <a:ext cx="144462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35946" name="Text Box 106"/>
          <p:cNvSpPr txBox="1">
            <a:spLocks noChangeArrowheads="1"/>
          </p:cNvSpPr>
          <p:nvPr/>
        </p:nvSpPr>
        <p:spPr bwMode="auto">
          <a:xfrm>
            <a:off x="1187624" y="981075"/>
            <a:ext cx="8899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66"/>
                </a:solidFill>
                <a:latin typeface="Consolas" pitchFamily="49" charset="0"/>
              </a:rPr>
              <a:t>bf=+1</a:t>
            </a:r>
          </a:p>
        </p:txBody>
      </p:sp>
      <p:sp>
        <p:nvSpPr>
          <p:cNvPr id="35947" name="Text Box 107"/>
          <p:cNvSpPr txBox="1">
            <a:spLocks noChangeArrowheads="1"/>
          </p:cNvSpPr>
          <p:nvPr/>
        </p:nvSpPr>
        <p:spPr bwMode="auto">
          <a:xfrm>
            <a:off x="798740" y="1628800"/>
            <a:ext cx="74892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66"/>
                </a:solidFill>
                <a:latin typeface="Consolas" pitchFamily="49" charset="0"/>
              </a:rPr>
              <a:t>bf=0</a:t>
            </a:r>
          </a:p>
        </p:txBody>
      </p:sp>
      <p:sp>
        <p:nvSpPr>
          <p:cNvPr id="35948" name="Text Box 108"/>
          <p:cNvSpPr txBox="1">
            <a:spLocks noChangeArrowheads="1"/>
          </p:cNvSpPr>
          <p:nvPr/>
        </p:nvSpPr>
        <p:spPr bwMode="auto">
          <a:xfrm>
            <a:off x="5482212" y="1412875"/>
            <a:ext cx="8899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66"/>
                </a:solidFill>
                <a:latin typeface="Consolas" pitchFamily="49" charset="0"/>
              </a:rPr>
              <a:t>bf=+1</a:t>
            </a:r>
          </a:p>
        </p:txBody>
      </p:sp>
      <p:sp>
        <p:nvSpPr>
          <p:cNvPr id="35949" name="Text Box 109"/>
          <p:cNvSpPr txBox="1">
            <a:spLocks noChangeArrowheads="1"/>
          </p:cNvSpPr>
          <p:nvPr/>
        </p:nvSpPr>
        <p:spPr bwMode="auto">
          <a:xfrm>
            <a:off x="5940152" y="874713"/>
            <a:ext cx="8899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66"/>
                </a:solidFill>
                <a:latin typeface="Consolas" pitchFamily="49" charset="0"/>
              </a:rPr>
              <a:t>bf=+2</a:t>
            </a:r>
          </a:p>
        </p:txBody>
      </p:sp>
      <p:sp>
        <p:nvSpPr>
          <p:cNvPr id="35950" name="Text Box 110"/>
          <p:cNvSpPr txBox="1">
            <a:spLocks noChangeArrowheads="1"/>
          </p:cNvSpPr>
          <p:nvPr/>
        </p:nvSpPr>
        <p:spPr bwMode="auto">
          <a:xfrm>
            <a:off x="3463036" y="4005263"/>
            <a:ext cx="74892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66"/>
                </a:solidFill>
                <a:latin typeface="Consolas" pitchFamily="49" charset="0"/>
              </a:rPr>
              <a:t>bf=0</a:t>
            </a:r>
          </a:p>
        </p:txBody>
      </p:sp>
      <p:sp>
        <p:nvSpPr>
          <p:cNvPr id="35951" name="Text Box 111"/>
          <p:cNvSpPr txBox="1">
            <a:spLocks noChangeArrowheads="1"/>
          </p:cNvSpPr>
          <p:nvPr/>
        </p:nvSpPr>
        <p:spPr bwMode="auto">
          <a:xfrm>
            <a:off x="3995936" y="4652963"/>
            <a:ext cx="74892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66"/>
                </a:solidFill>
                <a:latin typeface="Consolas" pitchFamily="49" charset="0"/>
              </a:rPr>
              <a:t>bf=0</a:t>
            </a:r>
          </a:p>
        </p:txBody>
      </p:sp>
      <p:sp>
        <p:nvSpPr>
          <p:cNvPr id="35952" name="Rectangle 112"/>
          <p:cNvSpPr>
            <a:spLocks noChangeArrowheads="1"/>
          </p:cNvSpPr>
          <p:nvPr/>
        </p:nvSpPr>
        <p:spPr bwMode="auto">
          <a:xfrm>
            <a:off x="3348038" y="6143625"/>
            <a:ext cx="431800" cy="142875"/>
          </a:xfrm>
          <a:prstGeom prst="rect">
            <a:avLst/>
          </a:prstGeom>
          <a:solidFill>
            <a:srgbClr val="92D050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5953" name="Text Box 113"/>
          <p:cNvSpPr txBox="1">
            <a:spLocks noChangeArrowheads="1"/>
          </p:cNvSpPr>
          <p:nvPr/>
        </p:nvSpPr>
        <p:spPr bwMode="auto">
          <a:xfrm>
            <a:off x="5652120" y="4005064"/>
            <a:ext cx="173637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LL Rotation</a:t>
            </a:r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3427414" y="1617186"/>
            <a:ext cx="392112" cy="396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ko-KR" i="1" dirty="0">
                <a:solidFill>
                  <a:schemeClr val="accent2"/>
                </a:solidFill>
                <a:latin typeface="Times New Roman" pitchFamily="18" charset="0"/>
              </a:rPr>
              <a:t>h</a:t>
            </a:r>
            <a:endParaRPr lang="en-US" altLang="ko-KR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5874" name="Text Box 34"/>
          <p:cNvSpPr txBox="1">
            <a:spLocks noChangeArrowheads="1"/>
          </p:cNvSpPr>
          <p:nvPr/>
        </p:nvSpPr>
        <p:spPr bwMode="auto">
          <a:xfrm>
            <a:off x="450265" y="2567941"/>
            <a:ext cx="521335" cy="40011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ko-KR" i="1" dirty="0">
                <a:solidFill>
                  <a:schemeClr val="accent2"/>
                </a:solidFill>
                <a:latin typeface="Times New Roman" pitchFamily="18" charset="0"/>
              </a:rPr>
              <a:t>h-</a:t>
            </a:r>
            <a:r>
              <a:rPr lang="en-US" altLang="ko-KR" dirty="0">
                <a:solidFill>
                  <a:schemeClr val="accent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5935" name="Text Box 95"/>
          <p:cNvSpPr txBox="1">
            <a:spLocks noChangeArrowheads="1"/>
          </p:cNvSpPr>
          <p:nvPr/>
        </p:nvSpPr>
        <p:spPr bwMode="auto">
          <a:xfrm>
            <a:off x="2807544" y="4941888"/>
            <a:ext cx="468312" cy="396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i="1" dirty="0">
                <a:solidFill>
                  <a:schemeClr val="accent2"/>
                </a:solidFill>
                <a:latin typeface="Times New Roman" pitchFamily="18" charset="0"/>
              </a:rPr>
              <a:t>h</a:t>
            </a:r>
            <a:endParaRPr lang="en-US" altLang="ko-KR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5880" name="Text Box 40"/>
          <p:cNvSpPr txBox="1">
            <a:spLocks noChangeArrowheads="1"/>
          </p:cNvSpPr>
          <p:nvPr/>
        </p:nvSpPr>
        <p:spPr bwMode="auto">
          <a:xfrm>
            <a:off x="5442585" y="2482056"/>
            <a:ext cx="323850" cy="396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ko-KR" i="1" dirty="0">
                <a:solidFill>
                  <a:schemeClr val="accent2"/>
                </a:solidFill>
                <a:latin typeface="Times New Roman" pitchFamily="18" charset="0"/>
              </a:rPr>
              <a:t>h</a:t>
            </a:r>
            <a:endParaRPr lang="en-US" altLang="ko-KR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5879" name="Text Box 39"/>
          <p:cNvSpPr txBox="1">
            <a:spLocks noChangeArrowheads="1"/>
          </p:cNvSpPr>
          <p:nvPr/>
        </p:nvSpPr>
        <p:spPr bwMode="auto">
          <a:xfrm>
            <a:off x="8100392" y="1764854"/>
            <a:ext cx="648791" cy="396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i="1" dirty="0">
                <a:solidFill>
                  <a:schemeClr val="accent2"/>
                </a:solidFill>
                <a:latin typeface="Times New Roman" pitchFamily="18" charset="0"/>
              </a:rPr>
              <a:t>h+</a:t>
            </a:r>
            <a:r>
              <a:rPr lang="en-US" altLang="ko-KR" dirty="0">
                <a:solidFill>
                  <a:schemeClr val="accent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6" name="Line 15"/>
          <p:cNvSpPr>
            <a:spLocks noChangeShapeType="1"/>
          </p:cNvSpPr>
          <p:nvPr/>
        </p:nvSpPr>
        <p:spPr bwMode="auto">
          <a:xfrm>
            <a:off x="7981716" y="1901577"/>
            <a:ext cx="0" cy="1093788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7" name="Text Box 16"/>
          <p:cNvSpPr txBox="1">
            <a:spLocks noChangeArrowheads="1"/>
          </p:cNvSpPr>
          <p:nvPr/>
        </p:nvSpPr>
        <p:spPr bwMode="auto">
          <a:xfrm>
            <a:off x="7811418" y="2157165"/>
            <a:ext cx="341439" cy="30777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altLang="ko-KR" i="1" dirty="0">
                <a:solidFill>
                  <a:schemeClr val="accent2"/>
                </a:solidFill>
                <a:latin typeface="Times New Roman" pitchFamily="18" charset="0"/>
              </a:rPr>
              <a:t>h-</a:t>
            </a:r>
            <a:r>
              <a:rPr lang="en-US" altLang="ko-KR" dirty="0">
                <a:solidFill>
                  <a:schemeClr val="accent2"/>
                </a:solidFill>
                <a:latin typeface="Times New Roman" pitchFamily="18" charset="0"/>
              </a:rPr>
              <a:t>2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88" name="Line 26"/>
          <p:cNvSpPr>
            <a:spLocks noChangeShapeType="1"/>
          </p:cNvSpPr>
          <p:nvPr/>
        </p:nvSpPr>
        <p:spPr bwMode="auto">
          <a:xfrm>
            <a:off x="7884878" y="1901577"/>
            <a:ext cx="223838" cy="158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89" name="Line 27"/>
          <p:cNvSpPr>
            <a:spLocks noChangeShapeType="1"/>
          </p:cNvSpPr>
          <p:nvPr/>
        </p:nvSpPr>
        <p:spPr bwMode="auto">
          <a:xfrm>
            <a:off x="7870591" y="2995365"/>
            <a:ext cx="223837" cy="15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2230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358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358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358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358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500" fill="hold"/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358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358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358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82" grpId="0" animBg="1"/>
      <p:bldP spid="35883" grpId="0" animBg="1"/>
      <p:bldP spid="35884" grpId="0" animBg="1"/>
      <p:bldP spid="35885" grpId="0" animBg="1"/>
      <p:bldP spid="35886" grpId="0" animBg="1"/>
      <p:bldP spid="35887" grpId="0" animBg="1"/>
      <p:bldP spid="35887" grpId="1" animBg="1"/>
      <p:bldP spid="35888" grpId="0" animBg="1"/>
      <p:bldP spid="35889" grpId="0" animBg="1"/>
      <p:bldP spid="35890" grpId="0" animBg="1"/>
      <p:bldP spid="35890" grpId="1" animBg="1"/>
      <p:bldP spid="35891" grpId="0" animBg="1"/>
      <p:bldP spid="35892" grpId="0"/>
      <p:bldP spid="35893" grpId="0"/>
      <p:bldP spid="35894" grpId="0" animBg="1"/>
      <p:bldP spid="35895" grpId="0" animBg="1"/>
      <p:bldP spid="35900" grpId="0"/>
      <p:bldP spid="35901" grpId="0" animBg="1"/>
      <p:bldP spid="35902" grpId="0" animBg="1"/>
      <p:bldP spid="35903" grpId="0" animBg="1"/>
      <p:bldP spid="35904" grpId="0"/>
      <p:bldP spid="35905" grpId="0"/>
      <p:bldP spid="35906" grpId="0" animBg="1"/>
      <p:bldP spid="35908" grpId="0" animBg="1"/>
      <p:bldP spid="35909" grpId="0" animBg="1"/>
      <p:bldP spid="35910" grpId="0" animBg="1"/>
      <p:bldP spid="35911" grpId="0" animBg="1"/>
      <p:bldP spid="35912" grpId="0" animBg="1"/>
      <p:bldP spid="35913" grpId="0" animBg="1"/>
      <p:bldP spid="35914" grpId="0" animBg="1"/>
      <p:bldP spid="35915" grpId="0" animBg="1"/>
      <p:bldP spid="35916" grpId="0" animBg="1"/>
      <p:bldP spid="35918" grpId="0"/>
      <p:bldP spid="35919" grpId="0"/>
      <p:bldP spid="35926" grpId="0"/>
      <p:bldP spid="35930" grpId="0"/>
      <p:bldP spid="35931" grpId="0"/>
      <p:bldP spid="35932" grpId="0" animBg="1"/>
      <p:bldP spid="35933" grpId="0" animBg="1"/>
      <p:bldP spid="35934" grpId="0" animBg="1"/>
      <p:bldP spid="35940" grpId="0"/>
      <p:bldP spid="35941" grpId="0" animBg="1"/>
      <p:bldP spid="35942" grpId="0" animBg="1"/>
      <p:bldP spid="35944" grpId="0" animBg="1"/>
      <p:bldP spid="35945" grpId="0" animBg="1"/>
      <p:bldP spid="35946" grpId="0"/>
      <p:bldP spid="35947" grpId="0"/>
      <p:bldP spid="35948" grpId="0"/>
      <p:bldP spid="35949" grpId="0"/>
      <p:bldP spid="35950" grpId="0"/>
      <p:bldP spid="35951" grpId="0"/>
      <p:bldP spid="35952" grpId="0" animBg="1"/>
      <p:bldP spid="35953" grpId="0"/>
      <p:bldP spid="35935" grpId="0" animBg="1"/>
      <p:bldP spid="35880" grpId="0" animBg="1"/>
      <p:bldP spid="35879" grpId="0" animBg="1"/>
      <p:bldP spid="86" grpId="0" animBg="1"/>
      <p:bldP spid="87" grpId="0" animBg="1"/>
      <p:bldP spid="88" grpId="0" animBg="1"/>
      <p:bldP spid="8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  <a:p>
            <a:r>
              <a:rPr lang="en-US" dirty="0"/>
              <a:t>AVL Trees</a:t>
            </a:r>
          </a:p>
          <a:p>
            <a:r>
              <a:rPr lang="en-US" dirty="0"/>
              <a:t>Red-Black Trees</a:t>
            </a:r>
          </a:p>
          <a:p>
            <a:r>
              <a:rPr lang="en-US" dirty="0"/>
              <a:t>2-3 Trees</a:t>
            </a:r>
          </a:p>
          <a:p>
            <a:r>
              <a:rPr lang="en-US" dirty="0"/>
              <a:t>2-3-4 Trees</a:t>
            </a:r>
          </a:p>
          <a:p>
            <a:r>
              <a:rPr lang="en-US" dirty="0"/>
              <a:t>B-Trees</a:t>
            </a:r>
          </a:p>
          <a:p>
            <a:r>
              <a:rPr lang="en-US"/>
              <a:t>Tries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8F35514-32D8-477D-9394-3E2B42884208}" type="slidenum">
              <a:rPr lang="ko-KR" altLang="en-US" smtClean="0"/>
              <a:pPr/>
              <a:t>2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234381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Rebalancing in AVL Tree – LR Rotation (1)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8F35514-32D8-477D-9394-3E2B42884208}" type="slidenum">
              <a:rPr lang="ko-KR" altLang="en-US" smtClean="0"/>
              <a:pPr/>
              <a:t>20</a:t>
            </a:fld>
            <a:r>
              <a:rPr lang="en-US" altLang="ko-KR"/>
              <a:t>-</a:t>
            </a:r>
          </a:p>
        </p:txBody>
      </p:sp>
      <p:sp>
        <p:nvSpPr>
          <p:cNvPr id="49285" name="Line 133"/>
          <p:cNvSpPr>
            <a:spLocks noChangeShapeType="1"/>
          </p:cNvSpPr>
          <p:nvPr/>
        </p:nvSpPr>
        <p:spPr bwMode="auto">
          <a:xfrm>
            <a:off x="3852863" y="4903788"/>
            <a:ext cx="43180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49284" name="Line 132"/>
          <p:cNvSpPr>
            <a:spLocks noChangeShapeType="1"/>
          </p:cNvSpPr>
          <p:nvPr/>
        </p:nvSpPr>
        <p:spPr bwMode="auto">
          <a:xfrm flipH="1">
            <a:off x="3565525" y="4941888"/>
            <a:ext cx="287338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49283" name="Line 131"/>
          <p:cNvSpPr>
            <a:spLocks noChangeShapeType="1"/>
          </p:cNvSpPr>
          <p:nvPr/>
        </p:nvSpPr>
        <p:spPr bwMode="auto">
          <a:xfrm>
            <a:off x="2316163" y="5013325"/>
            <a:ext cx="50323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49282" name="Line 130"/>
          <p:cNvSpPr>
            <a:spLocks noChangeShapeType="1"/>
          </p:cNvSpPr>
          <p:nvPr/>
        </p:nvSpPr>
        <p:spPr bwMode="auto">
          <a:xfrm flipH="1">
            <a:off x="1908175" y="4941888"/>
            <a:ext cx="50482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49281" name="Line 129"/>
          <p:cNvSpPr>
            <a:spLocks noChangeShapeType="1"/>
          </p:cNvSpPr>
          <p:nvPr/>
        </p:nvSpPr>
        <p:spPr bwMode="auto">
          <a:xfrm>
            <a:off x="3133725" y="4365625"/>
            <a:ext cx="57467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49280" name="Line 128"/>
          <p:cNvSpPr>
            <a:spLocks noChangeShapeType="1"/>
          </p:cNvSpPr>
          <p:nvPr/>
        </p:nvSpPr>
        <p:spPr bwMode="auto">
          <a:xfrm flipH="1">
            <a:off x="2413000" y="4292600"/>
            <a:ext cx="5762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49193" name="Line 41"/>
          <p:cNvSpPr>
            <a:spLocks noChangeShapeType="1"/>
          </p:cNvSpPr>
          <p:nvPr/>
        </p:nvSpPr>
        <p:spPr bwMode="auto">
          <a:xfrm flipH="1">
            <a:off x="900113" y="1931988"/>
            <a:ext cx="503237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49194" name="Line 42"/>
          <p:cNvSpPr>
            <a:spLocks noChangeShapeType="1"/>
          </p:cNvSpPr>
          <p:nvPr/>
        </p:nvSpPr>
        <p:spPr bwMode="auto">
          <a:xfrm>
            <a:off x="1403350" y="1863725"/>
            <a:ext cx="647700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49195" name="Line 43"/>
          <p:cNvSpPr>
            <a:spLocks noChangeShapeType="1"/>
          </p:cNvSpPr>
          <p:nvPr/>
        </p:nvSpPr>
        <p:spPr bwMode="auto">
          <a:xfrm flipH="1">
            <a:off x="1692275" y="2549525"/>
            <a:ext cx="287338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49196" name="Line 44"/>
          <p:cNvSpPr>
            <a:spLocks noChangeShapeType="1"/>
          </p:cNvSpPr>
          <p:nvPr/>
        </p:nvSpPr>
        <p:spPr bwMode="auto">
          <a:xfrm>
            <a:off x="1906588" y="2617788"/>
            <a:ext cx="4318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 flipH="1">
            <a:off x="1331913" y="1314450"/>
            <a:ext cx="935037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2249488" y="1368425"/>
            <a:ext cx="1096962" cy="563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49162" name="AutoShape 10"/>
          <p:cNvSpPr>
            <a:spLocks noChangeArrowheads="1"/>
          </p:cNvSpPr>
          <p:nvPr/>
        </p:nvSpPr>
        <p:spPr bwMode="auto">
          <a:xfrm>
            <a:off x="611188" y="2481263"/>
            <a:ext cx="552450" cy="123348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9163" name="Oval 11"/>
          <p:cNvSpPr>
            <a:spLocks noChangeArrowheads="1"/>
          </p:cNvSpPr>
          <p:nvPr/>
        </p:nvSpPr>
        <p:spPr bwMode="auto">
          <a:xfrm>
            <a:off x="1162050" y="1531938"/>
            <a:ext cx="550863" cy="455612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9164" name="Oval 12"/>
          <p:cNvSpPr>
            <a:spLocks noChangeArrowheads="1"/>
          </p:cNvSpPr>
          <p:nvPr/>
        </p:nvSpPr>
        <p:spPr bwMode="auto">
          <a:xfrm>
            <a:off x="1946275" y="971550"/>
            <a:ext cx="547688" cy="45561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1187450" y="1589088"/>
            <a:ext cx="481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B</a:t>
            </a:r>
          </a:p>
        </p:txBody>
      </p: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1970088" y="1016000"/>
            <a:ext cx="4794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A</a:t>
            </a:r>
          </a:p>
        </p:txBody>
      </p:sp>
      <p:sp>
        <p:nvSpPr>
          <p:cNvPr id="49177" name="Text Box 25"/>
          <p:cNvSpPr txBox="1">
            <a:spLocks noChangeArrowheads="1"/>
          </p:cNvSpPr>
          <p:nvPr/>
        </p:nvSpPr>
        <p:spPr bwMode="auto">
          <a:xfrm>
            <a:off x="684213" y="3305175"/>
            <a:ext cx="481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B</a:t>
            </a:r>
            <a:r>
              <a:rPr lang="en-US" altLang="ko-KR" baseline="-25000">
                <a:latin typeface="Consolas" pitchFamily="49" charset="0"/>
              </a:rPr>
              <a:t>L</a:t>
            </a:r>
          </a:p>
        </p:txBody>
      </p:sp>
      <p:sp>
        <p:nvSpPr>
          <p:cNvPr id="49179" name="Line 27"/>
          <p:cNvSpPr>
            <a:spLocks noChangeShapeType="1"/>
          </p:cNvSpPr>
          <p:nvPr/>
        </p:nvSpPr>
        <p:spPr bwMode="auto">
          <a:xfrm flipV="1">
            <a:off x="2266950" y="833438"/>
            <a:ext cx="215900" cy="138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49180" name="Text Box 28"/>
          <p:cNvSpPr txBox="1">
            <a:spLocks noChangeArrowheads="1"/>
          </p:cNvSpPr>
          <p:nvPr/>
        </p:nvSpPr>
        <p:spPr bwMode="auto">
          <a:xfrm>
            <a:off x="1187624" y="765175"/>
            <a:ext cx="8899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66"/>
                </a:solidFill>
                <a:latin typeface="Consolas" pitchFamily="49" charset="0"/>
              </a:rPr>
              <a:t>bf=+1</a:t>
            </a:r>
          </a:p>
        </p:txBody>
      </p:sp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615491" y="1340768"/>
            <a:ext cx="74892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66"/>
                </a:solidFill>
                <a:latin typeface="Consolas" pitchFamily="49" charset="0"/>
              </a:rPr>
              <a:t>bf=0</a:t>
            </a:r>
          </a:p>
        </p:txBody>
      </p:sp>
      <p:sp>
        <p:nvSpPr>
          <p:cNvPr id="49183" name="Oval 31"/>
          <p:cNvSpPr>
            <a:spLocks noChangeArrowheads="1"/>
          </p:cNvSpPr>
          <p:nvPr/>
        </p:nvSpPr>
        <p:spPr bwMode="auto">
          <a:xfrm>
            <a:off x="1690688" y="2274888"/>
            <a:ext cx="549275" cy="455612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9184" name="Text Box 32"/>
          <p:cNvSpPr txBox="1">
            <a:spLocks noChangeArrowheads="1"/>
          </p:cNvSpPr>
          <p:nvPr/>
        </p:nvSpPr>
        <p:spPr bwMode="auto">
          <a:xfrm>
            <a:off x="1719263" y="2306638"/>
            <a:ext cx="4794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C</a:t>
            </a:r>
          </a:p>
        </p:txBody>
      </p:sp>
      <p:sp>
        <p:nvSpPr>
          <p:cNvPr id="49185" name="AutoShape 33"/>
          <p:cNvSpPr>
            <a:spLocks noChangeArrowheads="1"/>
          </p:cNvSpPr>
          <p:nvPr/>
        </p:nvSpPr>
        <p:spPr bwMode="auto">
          <a:xfrm>
            <a:off x="1403350" y="2960688"/>
            <a:ext cx="550863" cy="7556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9186" name="AutoShape 34"/>
          <p:cNvSpPr>
            <a:spLocks noChangeArrowheads="1"/>
          </p:cNvSpPr>
          <p:nvPr/>
        </p:nvSpPr>
        <p:spPr bwMode="auto">
          <a:xfrm>
            <a:off x="2051050" y="2960688"/>
            <a:ext cx="547688" cy="7556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9188" name="Text Box 36"/>
          <p:cNvSpPr txBox="1">
            <a:spLocks noChangeArrowheads="1"/>
          </p:cNvSpPr>
          <p:nvPr/>
        </p:nvSpPr>
        <p:spPr bwMode="auto">
          <a:xfrm>
            <a:off x="1462088" y="3308350"/>
            <a:ext cx="481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C</a:t>
            </a:r>
            <a:r>
              <a:rPr lang="en-US" altLang="ko-KR" baseline="-25000">
                <a:latin typeface="Consolas" pitchFamily="49" charset="0"/>
              </a:rPr>
              <a:t>L</a:t>
            </a:r>
          </a:p>
        </p:txBody>
      </p:sp>
      <p:sp>
        <p:nvSpPr>
          <p:cNvPr id="49189" name="Text Box 37"/>
          <p:cNvSpPr txBox="1">
            <a:spLocks noChangeArrowheads="1"/>
          </p:cNvSpPr>
          <p:nvPr/>
        </p:nvSpPr>
        <p:spPr bwMode="auto">
          <a:xfrm>
            <a:off x="2111375" y="3309938"/>
            <a:ext cx="4794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C</a:t>
            </a:r>
            <a:r>
              <a:rPr lang="en-US" altLang="ko-KR" baseline="-25000">
                <a:latin typeface="Consolas" pitchFamily="49" charset="0"/>
              </a:rPr>
              <a:t>R</a:t>
            </a:r>
          </a:p>
        </p:txBody>
      </p:sp>
      <p:sp>
        <p:nvSpPr>
          <p:cNvPr id="49191" name="AutoShape 39"/>
          <p:cNvSpPr>
            <a:spLocks noChangeArrowheads="1"/>
          </p:cNvSpPr>
          <p:nvPr/>
        </p:nvSpPr>
        <p:spPr bwMode="auto">
          <a:xfrm>
            <a:off x="3057525" y="1931988"/>
            <a:ext cx="552450" cy="150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9192" name="Text Box 40"/>
          <p:cNvSpPr txBox="1">
            <a:spLocks noChangeArrowheads="1"/>
          </p:cNvSpPr>
          <p:nvPr/>
        </p:nvSpPr>
        <p:spPr bwMode="auto">
          <a:xfrm>
            <a:off x="3130550" y="2960688"/>
            <a:ext cx="481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A</a:t>
            </a:r>
            <a:r>
              <a:rPr lang="en-US" altLang="ko-KR" baseline="-25000">
                <a:latin typeface="Consolas" pitchFamily="49" charset="0"/>
              </a:rPr>
              <a:t>R</a:t>
            </a:r>
          </a:p>
        </p:txBody>
      </p:sp>
      <p:sp>
        <p:nvSpPr>
          <p:cNvPr id="49197" name="Text Box 45"/>
          <p:cNvSpPr txBox="1">
            <a:spLocks noChangeArrowheads="1"/>
          </p:cNvSpPr>
          <p:nvPr/>
        </p:nvSpPr>
        <p:spPr bwMode="auto">
          <a:xfrm>
            <a:off x="1043608" y="2274888"/>
            <a:ext cx="74892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66"/>
                </a:solidFill>
                <a:latin typeface="Consolas" pitchFamily="49" charset="0"/>
              </a:rPr>
              <a:t>bf=0</a:t>
            </a:r>
          </a:p>
        </p:txBody>
      </p:sp>
      <p:sp>
        <p:nvSpPr>
          <p:cNvPr id="49200" name="Line 48"/>
          <p:cNvSpPr>
            <a:spLocks noChangeShapeType="1"/>
          </p:cNvSpPr>
          <p:nvPr/>
        </p:nvSpPr>
        <p:spPr bwMode="auto">
          <a:xfrm>
            <a:off x="3656013" y="3449638"/>
            <a:ext cx="223837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49201" name="Line 49"/>
          <p:cNvSpPr>
            <a:spLocks noChangeShapeType="1"/>
          </p:cNvSpPr>
          <p:nvPr/>
        </p:nvSpPr>
        <p:spPr bwMode="auto">
          <a:xfrm>
            <a:off x="3635375" y="1931988"/>
            <a:ext cx="223838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49206" name="Line 54"/>
          <p:cNvSpPr>
            <a:spLocks noChangeShapeType="1"/>
          </p:cNvSpPr>
          <p:nvPr/>
        </p:nvSpPr>
        <p:spPr bwMode="auto">
          <a:xfrm>
            <a:off x="3778250" y="1931988"/>
            <a:ext cx="0" cy="1509712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49208" name="Line 56"/>
          <p:cNvSpPr>
            <a:spLocks noChangeShapeType="1"/>
          </p:cNvSpPr>
          <p:nvPr/>
        </p:nvSpPr>
        <p:spPr bwMode="auto">
          <a:xfrm>
            <a:off x="342900" y="3716338"/>
            <a:ext cx="223838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49209" name="Line 57"/>
          <p:cNvSpPr>
            <a:spLocks noChangeShapeType="1"/>
          </p:cNvSpPr>
          <p:nvPr/>
        </p:nvSpPr>
        <p:spPr bwMode="auto">
          <a:xfrm>
            <a:off x="349250" y="1772816"/>
            <a:ext cx="812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49210" name="Line 58"/>
          <p:cNvSpPr>
            <a:spLocks noChangeShapeType="1"/>
          </p:cNvSpPr>
          <p:nvPr/>
        </p:nvSpPr>
        <p:spPr bwMode="auto">
          <a:xfrm>
            <a:off x="468313" y="1802292"/>
            <a:ext cx="0" cy="1918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49216" name="Line 64"/>
          <p:cNvSpPr>
            <a:spLocks noChangeShapeType="1"/>
          </p:cNvSpPr>
          <p:nvPr/>
        </p:nvSpPr>
        <p:spPr bwMode="auto">
          <a:xfrm>
            <a:off x="3940175" y="3716338"/>
            <a:ext cx="223838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49217" name="Line 65"/>
          <p:cNvSpPr>
            <a:spLocks noChangeShapeType="1"/>
          </p:cNvSpPr>
          <p:nvPr/>
        </p:nvSpPr>
        <p:spPr bwMode="auto">
          <a:xfrm>
            <a:off x="2770188" y="1176338"/>
            <a:ext cx="14398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49218" name="Line 66"/>
          <p:cNvSpPr>
            <a:spLocks noChangeShapeType="1"/>
          </p:cNvSpPr>
          <p:nvPr/>
        </p:nvSpPr>
        <p:spPr bwMode="auto">
          <a:xfrm>
            <a:off x="4065588" y="1176338"/>
            <a:ext cx="0" cy="25400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49262" name="AutoShape 110"/>
          <p:cNvSpPr>
            <a:spLocks noChangeArrowheads="1"/>
          </p:cNvSpPr>
          <p:nvPr/>
        </p:nvSpPr>
        <p:spPr bwMode="auto">
          <a:xfrm>
            <a:off x="4500563" y="1916882"/>
            <a:ext cx="431800" cy="1008062"/>
          </a:xfrm>
          <a:prstGeom prst="rightArrow">
            <a:avLst>
              <a:gd name="adj1" fmla="val 52444"/>
              <a:gd name="adj2" fmla="val 43384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9219" name="Line 67"/>
          <p:cNvSpPr>
            <a:spLocks noChangeShapeType="1"/>
          </p:cNvSpPr>
          <p:nvPr/>
        </p:nvSpPr>
        <p:spPr bwMode="auto">
          <a:xfrm flipH="1">
            <a:off x="5934770" y="1928342"/>
            <a:ext cx="493712" cy="547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49220" name="Line 68"/>
          <p:cNvSpPr>
            <a:spLocks noChangeShapeType="1"/>
          </p:cNvSpPr>
          <p:nvPr/>
        </p:nvSpPr>
        <p:spPr bwMode="auto">
          <a:xfrm>
            <a:off x="6428482" y="1860079"/>
            <a:ext cx="635000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49221" name="Line 69"/>
          <p:cNvSpPr>
            <a:spLocks noChangeShapeType="1"/>
          </p:cNvSpPr>
          <p:nvPr/>
        </p:nvSpPr>
        <p:spPr bwMode="auto">
          <a:xfrm flipH="1">
            <a:off x="6720582" y="2566517"/>
            <a:ext cx="282575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49222" name="Line 70"/>
          <p:cNvSpPr>
            <a:spLocks noChangeShapeType="1"/>
          </p:cNvSpPr>
          <p:nvPr/>
        </p:nvSpPr>
        <p:spPr bwMode="auto">
          <a:xfrm>
            <a:off x="6922195" y="2610967"/>
            <a:ext cx="423862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49223" name="Line 71"/>
          <p:cNvSpPr>
            <a:spLocks noChangeShapeType="1"/>
          </p:cNvSpPr>
          <p:nvPr/>
        </p:nvSpPr>
        <p:spPr bwMode="auto">
          <a:xfrm flipH="1">
            <a:off x="6358632" y="1312392"/>
            <a:ext cx="917575" cy="547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49224" name="Line 72"/>
          <p:cNvSpPr>
            <a:spLocks noChangeShapeType="1"/>
          </p:cNvSpPr>
          <p:nvPr/>
        </p:nvSpPr>
        <p:spPr bwMode="auto">
          <a:xfrm>
            <a:off x="7260332" y="1366367"/>
            <a:ext cx="1074738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49225" name="AutoShape 73"/>
          <p:cNvSpPr>
            <a:spLocks noChangeArrowheads="1"/>
          </p:cNvSpPr>
          <p:nvPr/>
        </p:nvSpPr>
        <p:spPr bwMode="auto">
          <a:xfrm>
            <a:off x="5652195" y="2476029"/>
            <a:ext cx="541337" cy="122872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9226" name="Oval 74"/>
          <p:cNvSpPr>
            <a:spLocks noChangeArrowheads="1"/>
          </p:cNvSpPr>
          <p:nvPr/>
        </p:nvSpPr>
        <p:spPr bwMode="auto">
          <a:xfrm>
            <a:off x="6191945" y="1529879"/>
            <a:ext cx="539750" cy="45402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9227" name="Oval 75"/>
          <p:cNvSpPr>
            <a:spLocks noChangeArrowheads="1"/>
          </p:cNvSpPr>
          <p:nvPr/>
        </p:nvSpPr>
        <p:spPr bwMode="auto">
          <a:xfrm>
            <a:off x="6960295" y="969492"/>
            <a:ext cx="538162" cy="45402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9228" name="Text Box 76"/>
          <p:cNvSpPr txBox="1">
            <a:spLocks noChangeArrowheads="1"/>
          </p:cNvSpPr>
          <p:nvPr/>
        </p:nvSpPr>
        <p:spPr bwMode="auto">
          <a:xfrm>
            <a:off x="6217345" y="1585442"/>
            <a:ext cx="4714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B</a:t>
            </a:r>
          </a:p>
        </p:txBody>
      </p:sp>
      <p:sp>
        <p:nvSpPr>
          <p:cNvPr id="49229" name="Text Box 77"/>
          <p:cNvSpPr txBox="1">
            <a:spLocks noChangeArrowheads="1"/>
          </p:cNvSpPr>
          <p:nvPr/>
        </p:nvSpPr>
        <p:spPr bwMode="auto">
          <a:xfrm>
            <a:off x="6984107" y="1015529"/>
            <a:ext cx="4714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A</a:t>
            </a:r>
          </a:p>
        </p:txBody>
      </p:sp>
      <p:sp>
        <p:nvSpPr>
          <p:cNvPr id="49230" name="Text Box 78"/>
          <p:cNvSpPr txBox="1">
            <a:spLocks noChangeArrowheads="1"/>
          </p:cNvSpPr>
          <p:nvPr/>
        </p:nvSpPr>
        <p:spPr bwMode="auto">
          <a:xfrm>
            <a:off x="5723632" y="3295179"/>
            <a:ext cx="4714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B</a:t>
            </a:r>
            <a:r>
              <a:rPr lang="en-US" altLang="ko-KR" baseline="-25000">
                <a:latin typeface="Consolas" pitchFamily="49" charset="0"/>
              </a:rPr>
              <a:t>L</a:t>
            </a:r>
          </a:p>
        </p:txBody>
      </p:sp>
      <p:sp>
        <p:nvSpPr>
          <p:cNvPr id="49231" name="Line 79"/>
          <p:cNvSpPr>
            <a:spLocks noChangeShapeType="1"/>
          </p:cNvSpPr>
          <p:nvPr/>
        </p:nvSpPr>
        <p:spPr bwMode="auto">
          <a:xfrm flipV="1">
            <a:off x="7276207" y="832967"/>
            <a:ext cx="212725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49232" name="Text Box 80"/>
          <p:cNvSpPr txBox="1">
            <a:spLocks noChangeArrowheads="1"/>
          </p:cNvSpPr>
          <p:nvPr/>
        </p:nvSpPr>
        <p:spPr bwMode="auto">
          <a:xfrm>
            <a:off x="6274300" y="764704"/>
            <a:ext cx="8899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66"/>
                </a:solidFill>
                <a:latin typeface="Consolas" pitchFamily="49" charset="0"/>
              </a:rPr>
              <a:t>bf=+2</a:t>
            </a:r>
          </a:p>
        </p:txBody>
      </p:sp>
      <p:sp>
        <p:nvSpPr>
          <p:cNvPr id="49233" name="Text Box 81"/>
          <p:cNvSpPr txBox="1">
            <a:spLocks noChangeArrowheads="1"/>
          </p:cNvSpPr>
          <p:nvPr/>
        </p:nvSpPr>
        <p:spPr bwMode="auto">
          <a:xfrm>
            <a:off x="5436096" y="1412305"/>
            <a:ext cx="8899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66"/>
                </a:solidFill>
                <a:latin typeface="Consolas" pitchFamily="49" charset="0"/>
              </a:rPr>
              <a:t>bf=-1</a:t>
            </a:r>
          </a:p>
        </p:txBody>
      </p:sp>
      <p:sp>
        <p:nvSpPr>
          <p:cNvPr id="49234" name="Oval 82"/>
          <p:cNvSpPr>
            <a:spLocks noChangeArrowheads="1"/>
          </p:cNvSpPr>
          <p:nvPr/>
        </p:nvSpPr>
        <p:spPr bwMode="auto">
          <a:xfrm>
            <a:off x="6711057" y="2269654"/>
            <a:ext cx="539750" cy="45402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9235" name="Text Box 83"/>
          <p:cNvSpPr txBox="1">
            <a:spLocks noChangeArrowheads="1"/>
          </p:cNvSpPr>
          <p:nvPr/>
        </p:nvSpPr>
        <p:spPr bwMode="auto">
          <a:xfrm>
            <a:off x="6738045" y="2301404"/>
            <a:ext cx="4714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C</a:t>
            </a:r>
          </a:p>
        </p:txBody>
      </p:sp>
      <p:sp>
        <p:nvSpPr>
          <p:cNvPr id="49236" name="AutoShape 84"/>
          <p:cNvSpPr>
            <a:spLocks noChangeArrowheads="1"/>
          </p:cNvSpPr>
          <p:nvPr/>
        </p:nvSpPr>
        <p:spPr bwMode="auto">
          <a:xfrm>
            <a:off x="6468170" y="2953867"/>
            <a:ext cx="538162" cy="105092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9237" name="AutoShape 85"/>
          <p:cNvSpPr>
            <a:spLocks noChangeArrowheads="1"/>
          </p:cNvSpPr>
          <p:nvPr/>
        </p:nvSpPr>
        <p:spPr bwMode="auto">
          <a:xfrm>
            <a:off x="7063482" y="2953867"/>
            <a:ext cx="538163" cy="75247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9238" name="Text Box 86"/>
          <p:cNvSpPr txBox="1">
            <a:spLocks noChangeArrowheads="1"/>
          </p:cNvSpPr>
          <p:nvPr/>
        </p:nvSpPr>
        <p:spPr bwMode="auto">
          <a:xfrm>
            <a:off x="6523732" y="3298354"/>
            <a:ext cx="4714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C</a:t>
            </a:r>
            <a:r>
              <a:rPr lang="en-US" altLang="ko-KR" baseline="-25000">
                <a:latin typeface="Consolas" pitchFamily="49" charset="0"/>
              </a:rPr>
              <a:t>L</a:t>
            </a:r>
          </a:p>
        </p:txBody>
      </p:sp>
      <p:sp>
        <p:nvSpPr>
          <p:cNvPr id="49239" name="Text Box 87"/>
          <p:cNvSpPr txBox="1">
            <a:spLocks noChangeArrowheads="1"/>
          </p:cNvSpPr>
          <p:nvPr/>
        </p:nvSpPr>
        <p:spPr bwMode="auto">
          <a:xfrm>
            <a:off x="7122220" y="3299942"/>
            <a:ext cx="4714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C</a:t>
            </a:r>
            <a:r>
              <a:rPr lang="en-US" altLang="ko-KR" baseline="-25000">
                <a:latin typeface="Consolas" pitchFamily="49" charset="0"/>
              </a:rPr>
              <a:t>R</a:t>
            </a:r>
          </a:p>
        </p:txBody>
      </p:sp>
      <p:sp>
        <p:nvSpPr>
          <p:cNvPr id="49240" name="AutoShape 88"/>
          <p:cNvSpPr>
            <a:spLocks noChangeArrowheads="1"/>
          </p:cNvSpPr>
          <p:nvPr/>
        </p:nvSpPr>
        <p:spPr bwMode="auto">
          <a:xfrm>
            <a:off x="8050907" y="1928342"/>
            <a:ext cx="542925" cy="14589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9241" name="Text Box 89"/>
          <p:cNvSpPr txBox="1">
            <a:spLocks noChangeArrowheads="1"/>
          </p:cNvSpPr>
          <p:nvPr/>
        </p:nvSpPr>
        <p:spPr bwMode="auto">
          <a:xfrm>
            <a:off x="8122345" y="2974504"/>
            <a:ext cx="5540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A</a:t>
            </a:r>
            <a:r>
              <a:rPr lang="en-US" altLang="ko-KR" baseline="-25000">
                <a:latin typeface="Consolas" pitchFamily="49" charset="0"/>
              </a:rPr>
              <a:t>R</a:t>
            </a:r>
          </a:p>
        </p:txBody>
      </p:sp>
      <p:sp>
        <p:nvSpPr>
          <p:cNvPr id="49242" name="Text Box 90"/>
          <p:cNvSpPr txBox="1">
            <a:spLocks noChangeArrowheads="1"/>
          </p:cNvSpPr>
          <p:nvPr/>
        </p:nvSpPr>
        <p:spPr bwMode="auto">
          <a:xfrm>
            <a:off x="5940152" y="2276004"/>
            <a:ext cx="8899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66"/>
                </a:solidFill>
                <a:latin typeface="Consolas" pitchFamily="49" charset="0"/>
              </a:rPr>
              <a:t>bf=+1</a:t>
            </a:r>
          </a:p>
        </p:txBody>
      </p:sp>
      <p:sp>
        <p:nvSpPr>
          <p:cNvPr id="49256" name="Line 104"/>
          <p:cNvSpPr>
            <a:spLocks noChangeShapeType="1"/>
          </p:cNvSpPr>
          <p:nvPr/>
        </p:nvSpPr>
        <p:spPr bwMode="auto">
          <a:xfrm>
            <a:off x="5316273" y="4004792"/>
            <a:ext cx="18446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49259" name="Rectangle 107"/>
          <p:cNvSpPr>
            <a:spLocks noChangeArrowheads="1"/>
          </p:cNvSpPr>
          <p:nvPr/>
        </p:nvSpPr>
        <p:spPr bwMode="auto">
          <a:xfrm>
            <a:off x="6538020" y="3868267"/>
            <a:ext cx="422275" cy="134937"/>
          </a:xfrm>
          <a:prstGeom prst="rect">
            <a:avLst/>
          </a:prstGeom>
          <a:solidFill>
            <a:srgbClr val="92D050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9264" name="AutoShape 112"/>
          <p:cNvSpPr>
            <a:spLocks noChangeArrowheads="1"/>
          </p:cNvSpPr>
          <p:nvPr/>
        </p:nvSpPr>
        <p:spPr bwMode="auto">
          <a:xfrm>
            <a:off x="1620838" y="5302250"/>
            <a:ext cx="552450" cy="12938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9265" name="Text Box 113"/>
          <p:cNvSpPr txBox="1">
            <a:spLocks noChangeArrowheads="1"/>
          </p:cNvSpPr>
          <p:nvPr/>
        </p:nvSpPr>
        <p:spPr bwMode="auto">
          <a:xfrm>
            <a:off x="1693863" y="6165850"/>
            <a:ext cx="481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B</a:t>
            </a:r>
            <a:r>
              <a:rPr lang="en-US" altLang="ko-KR" baseline="-25000">
                <a:latin typeface="Consolas" pitchFamily="49" charset="0"/>
              </a:rPr>
              <a:t>L</a:t>
            </a:r>
          </a:p>
        </p:txBody>
      </p:sp>
      <p:sp>
        <p:nvSpPr>
          <p:cNvPr id="49266" name="AutoShape 114"/>
          <p:cNvSpPr>
            <a:spLocks noChangeArrowheads="1"/>
          </p:cNvSpPr>
          <p:nvPr/>
        </p:nvSpPr>
        <p:spPr bwMode="auto">
          <a:xfrm>
            <a:off x="2557463" y="5302250"/>
            <a:ext cx="552450" cy="12938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9267" name="Text Box 115"/>
          <p:cNvSpPr txBox="1">
            <a:spLocks noChangeArrowheads="1"/>
          </p:cNvSpPr>
          <p:nvPr/>
        </p:nvSpPr>
        <p:spPr bwMode="auto">
          <a:xfrm>
            <a:off x="2628900" y="5949950"/>
            <a:ext cx="481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C</a:t>
            </a:r>
            <a:r>
              <a:rPr lang="en-US" altLang="ko-KR" baseline="-25000">
                <a:latin typeface="Consolas" pitchFamily="49" charset="0"/>
              </a:rPr>
              <a:t>L</a:t>
            </a:r>
          </a:p>
        </p:txBody>
      </p:sp>
      <p:sp>
        <p:nvSpPr>
          <p:cNvPr id="49268" name="AutoShape 116"/>
          <p:cNvSpPr>
            <a:spLocks noChangeArrowheads="1"/>
          </p:cNvSpPr>
          <p:nvPr/>
        </p:nvSpPr>
        <p:spPr bwMode="auto">
          <a:xfrm>
            <a:off x="3290888" y="5302250"/>
            <a:ext cx="549275" cy="10033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9269" name="Text Box 117"/>
          <p:cNvSpPr txBox="1">
            <a:spLocks noChangeArrowheads="1"/>
          </p:cNvSpPr>
          <p:nvPr/>
        </p:nvSpPr>
        <p:spPr bwMode="auto">
          <a:xfrm>
            <a:off x="3351213" y="5878513"/>
            <a:ext cx="481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C</a:t>
            </a:r>
            <a:r>
              <a:rPr lang="en-US" altLang="ko-KR" baseline="-25000">
                <a:latin typeface="Consolas" pitchFamily="49" charset="0"/>
              </a:rPr>
              <a:t>R</a:t>
            </a:r>
          </a:p>
        </p:txBody>
      </p:sp>
      <p:sp>
        <p:nvSpPr>
          <p:cNvPr id="49270" name="AutoShape 118"/>
          <p:cNvSpPr>
            <a:spLocks noChangeArrowheads="1"/>
          </p:cNvSpPr>
          <p:nvPr/>
        </p:nvSpPr>
        <p:spPr bwMode="auto">
          <a:xfrm>
            <a:off x="3997325" y="5229225"/>
            <a:ext cx="552450" cy="136842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9271" name="Text Box 119"/>
          <p:cNvSpPr txBox="1">
            <a:spLocks noChangeArrowheads="1"/>
          </p:cNvSpPr>
          <p:nvPr/>
        </p:nvSpPr>
        <p:spPr bwMode="auto">
          <a:xfrm>
            <a:off x="4070350" y="6092825"/>
            <a:ext cx="481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A</a:t>
            </a:r>
            <a:r>
              <a:rPr lang="en-US" altLang="ko-KR" baseline="-25000">
                <a:latin typeface="Consolas" pitchFamily="49" charset="0"/>
              </a:rPr>
              <a:t>R</a:t>
            </a:r>
          </a:p>
        </p:txBody>
      </p:sp>
      <p:sp>
        <p:nvSpPr>
          <p:cNvPr id="49272" name="Oval 120"/>
          <p:cNvSpPr>
            <a:spLocks noChangeArrowheads="1"/>
          </p:cNvSpPr>
          <p:nvPr/>
        </p:nvSpPr>
        <p:spPr bwMode="auto">
          <a:xfrm>
            <a:off x="2816225" y="4043363"/>
            <a:ext cx="550863" cy="477837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9273" name="Text Box 121"/>
          <p:cNvSpPr txBox="1">
            <a:spLocks noChangeArrowheads="1"/>
          </p:cNvSpPr>
          <p:nvPr/>
        </p:nvSpPr>
        <p:spPr bwMode="auto">
          <a:xfrm>
            <a:off x="2844800" y="4076700"/>
            <a:ext cx="481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C</a:t>
            </a:r>
          </a:p>
        </p:txBody>
      </p:sp>
      <p:sp>
        <p:nvSpPr>
          <p:cNvPr id="49274" name="Oval 122"/>
          <p:cNvSpPr>
            <a:spLocks noChangeArrowheads="1"/>
          </p:cNvSpPr>
          <p:nvPr/>
        </p:nvSpPr>
        <p:spPr bwMode="auto">
          <a:xfrm>
            <a:off x="2100263" y="4594225"/>
            <a:ext cx="550862" cy="4778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9275" name="Text Box 123"/>
          <p:cNvSpPr txBox="1">
            <a:spLocks noChangeArrowheads="1"/>
          </p:cNvSpPr>
          <p:nvPr/>
        </p:nvSpPr>
        <p:spPr bwMode="auto">
          <a:xfrm>
            <a:off x="2125663" y="4652963"/>
            <a:ext cx="481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B</a:t>
            </a:r>
          </a:p>
        </p:txBody>
      </p:sp>
      <p:sp>
        <p:nvSpPr>
          <p:cNvPr id="49276" name="Oval 124"/>
          <p:cNvSpPr>
            <a:spLocks noChangeArrowheads="1"/>
          </p:cNvSpPr>
          <p:nvPr/>
        </p:nvSpPr>
        <p:spPr bwMode="auto">
          <a:xfrm>
            <a:off x="3541713" y="4605338"/>
            <a:ext cx="549275" cy="477837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9277" name="Text Box 125"/>
          <p:cNvSpPr txBox="1">
            <a:spLocks noChangeArrowheads="1"/>
          </p:cNvSpPr>
          <p:nvPr/>
        </p:nvSpPr>
        <p:spPr bwMode="auto">
          <a:xfrm>
            <a:off x="3565525" y="4652963"/>
            <a:ext cx="481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A</a:t>
            </a:r>
          </a:p>
        </p:txBody>
      </p:sp>
      <p:sp>
        <p:nvSpPr>
          <p:cNvPr id="49278" name="Rectangle 126"/>
          <p:cNvSpPr>
            <a:spLocks noChangeArrowheads="1"/>
          </p:cNvSpPr>
          <p:nvPr/>
        </p:nvSpPr>
        <p:spPr bwMode="auto">
          <a:xfrm>
            <a:off x="2628900" y="6432550"/>
            <a:ext cx="431800" cy="142875"/>
          </a:xfrm>
          <a:prstGeom prst="rect">
            <a:avLst/>
          </a:prstGeom>
          <a:solidFill>
            <a:srgbClr val="92D050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9279" name="Line 127"/>
          <p:cNvSpPr>
            <a:spLocks noChangeShapeType="1"/>
          </p:cNvSpPr>
          <p:nvPr/>
        </p:nvSpPr>
        <p:spPr bwMode="auto">
          <a:xfrm flipV="1">
            <a:off x="3205163" y="3933825"/>
            <a:ext cx="21590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49286" name="Text Box 134"/>
          <p:cNvSpPr txBox="1">
            <a:spLocks noChangeArrowheads="1"/>
          </p:cNvSpPr>
          <p:nvPr/>
        </p:nvSpPr>
        <p:spPr bwMode="auto">
          <a:xfrm>
            <a:off x="2123728" y="4076700"/>
            <a:ext cx="74892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66"/>
                </a:solidFill>
                <a:latin typeface="Consolas" pitchFamily="49" charset="0"/>
              </a:rPr>
              <a:t>bf=0</a:t>
            </a:r>
          </a:p>
        </p:txBody>
      </p:sp>
      <p:sp>
        <p:nvSpPr>
          <p:cNvPr id="49287" name="Text Box 135"/>
          <p:cNvSpPr txBox="1">
            <a:spLocks noChangeArrowheads="1"/>
          </p:cNvSpPr>
          <p:nvPr/>
        </p:nvSpPr>
        <p:spPr bwMode="auto">
          <a:xfrm>
            <a:off x="1403648" y="4652963"/>
            <a:ext cx="74892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66"/>
                </a:solidFill>
                <a:latin typeface="Consolas" pitchFamily="49" charset="0"/>
              </a:rPr>
              <a:t>bf=0</a:t>
            </a:r>
            <a:endParaRPr lang="en-US" altLang="ko-KR" dirty="0">
              <a:solidFill>
                <a:srgbClr val="FF0066"/>
              </a:solidFill>
              <a:latin typeface="Consolas" pitchFamily="49" charset="0"/>
            </a:endParaRPr>
          </a:p>
        </p:txBody>
      </p:sp>
      <p:sp>
        <p:nvSpPr>
          <p:cNvPr id="49288" name="Text Box 136"/>
          <p:cNvSpPr txBox="1">
            <a:spLocks noChangeArrowheads="1"/>
          </p:cNvSpPr>
          <p:nvPr/>
        </p:nvSpPr>
        <p:spPr bwMode="auto">
          <a:xfrm>
            <a:off x="4010153" y="4652963"/>
            <a:ext cx="8899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66"/>
                </a:solidFill>
                <a:latin typeface="Consolas" pitchFamily="49" charset="0"/>
              </a:rPr>
              <a:t>bf=-</a:t>
            </a:r>
            <a:r>
              <a:rPr lang="en-US" altLang="ko-KR" dirty="0">
                <a:solidFill>
                  <a:srgbClr val="FF0066"/>
                </a:solidFill>
                <a:latin typeface="Consolas" pitchFamily="49" charset="0"/>
              </a:rPr>
              <a:t>1</a:t>
            </a:r>
          </a:p>
        </p:txBody>
      </p:sp>
      <p:sp>
        <p:nvSpPr>
          <p:cNvPr id="49289" name="Line 137"/>
          <p:cNvSpPr>
            <a:spLocks noChangeShapeType="1"/>
          </p:cNvSpPr>
          <p:nvPr/>
        </p:nvSpPr>
        <p:spPr bwMode="auto">
          <a:xfrm>
            <a:off x="1333500" y="4221163"/>
            <a:ext cx="0" cy="233045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49291" name="Line 139"/>
          <p:cNvSpPr>
            <a:spLocks noChangeShapeType="1"/>
          </p:cNvSpPr>
          <p:nvPr/>
        </p:nvSpPr>
        <p:spPr bwMode="auto">
          <a:xfrm>
            <a:off x="1189038" y="6597650"/>
            <a:ext cx="223837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49292" name="Line 140"/>
          <p:cNvSpPr>
            <a:spLocks noChangeShapeType="1"/>
          </p:cNvSpPr>
          <p:nvPr/>
        </p:nvSpPr>
        <p:spPr bwMode="auto">
          <a:xfrm>
            <a:off x="1189038" y="4221163"/>
            <a:ext cx="12239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49295" name="AutoShape 143"/>
          <p:cNvSpPr>
            <a:spLocks noChangeArrowheads="1"/>
          </p:cNvSpPr>
          <p:nvPr/>
        </p:nvSpPr>
        <p:spPr bwMode="auto">
          <a:xfrm rot="-2491255">
            <a:off x="4643438" y="4005263"/>
            <a:ext cx="431800" cy="935037"/>
          </a:xfrm>
          <a:prstGeom prst="leftArrow">
            <a:avLst>
              <a:gd name="adj1" fmla="val 58574"/>
              <a:gd name="adj2" fmla="val 4669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9296" name="Text Box 144"/>
          <p:cNvSpPr txBox="1">
            <a:spLocks noChangeArrowheads="1"/>
          </p:cNvSpPr>
          <p:nvPr/>
        </p:nvSpPr>
        <p:spPr bwMode="auto">
          <a:xfrm>
            <a:off x="5292080" y="4437063"/>
            <a:ext cx="173637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LR Rotation</a:t>
            </a:r>
          </a:p>
        </p:txBody>
      </p:sp>
      <p:sp>
        <p:nvSpPr>
          <p:cNvPr id="49297" name="Text Box 145"/>
          <p:cNvSpPr txBox="1">
            <a:spLocks noChangeArrowheads="1"/>
          </p:cNvSpPr>
          <p:nvPr/>
        </p:nvSpPr>
        <p:spPr bwMode="auto">
          <a:xfrm>
            <a:off x="4179367" y="980728"/>
            <a:ext cx="1328737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latin typeface="Consolas" pitchFamily="49" charset="0"/>
              </a:rPr>
              <a:t>Insert a node at C</a:t>
            </a:r>
            <a:r>
              <a:rPr lang="en-US" altLang="ko-KR" baseline="-25000" dirty="0">
                <a:latin typeface="Consolas" pitchFamily="49" charset="0"/>
              </a:rPr>
              <a:t>L</a:t>
            </a:r>
          </a:p>
        </p:txBody>
      </p:sp>
      <p:sp>
        <p:nvSpPr>
          <p:cNvPr id="49199" name="Text Box 47"/>
          <p:cNvSpPr txBox="1">
            <a:spLocks noChangeArrowheads="1"/>
          </p:cNvSpPr>
          <p:nvPr/>
        </p:nvSpPr>
        <p:spPr bwMode="auto">
          <a:xfrm>
            <a:off x="3541839" y="2564904"/>
            <a:ext cx="526105" cy="40011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i="1" dirty="0">
                <a:solidFill>
                  <a:schemeClr val="accent2"/>
                </a:solidFill>
                <a:latin typeface="Times New Roman" pitchFamily="18" charset="0"/>
              </a:rPr>
              <a:t>h</a:t>
            </a:r>
            <a:r>
              <a:rPr lang="en-US" altLang="ko-KR" dirty="0">
                <a:solidFill>
                  <a:schemeClr val="accent2"/>
                </a:solidFill>
                <a:latin typeface="Times New Roman" pitchFamily="18" charset="0"/>
              </a:rPr>
              <a:t>-2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49215" name="Text Box 63"/>
          <p:cNvSpPr txBox="1">
            <a:spLocks noChangeArrowheads="1"/>
          </p:cNvSpPr>
          <p:nvPr/>
        </p:nvSpPr>
        <p:spPr bwMode="auto">
          <a:xfrm>
            <a:off x="3845595" y="1427163"/>
            <a:ext cx="468312" cy="396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i="1" dirty="0">
                <a:solidFill>
                  <a:schemeClr val="accent2"/>
                </a:solidFill>
                <a:latin typeface="Times New Roman" pitchFamily="18" charset="0"/>
              </a:rPr>
              <a:t>h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49207" name="Text Box 55"/>
          <p:cNvSpPr txBox="1">
            <a:spLocks noChangeArrowheads="1"/>
          </p:cNvSpPr>
          <p:nvPr/>
        </p:nvSpPr>
        <p:spPr bwMode="auto">
          <a:xfrm>
            <a:off x="179512" y="2360640"/>
            <a:ext cx="526106" cy="40011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i="1" dirty="0">
                <a:solidFill>
                  <a:schemeClr val="accent2"/>
                </a:solidFill>
                <a:latin typeface="Times New Roman" pitchFamily="18" charset="0"/>
              </a:rPr>
              <a:t>h-</a:t>
            </a:r>
            <a:r>
              <a:rPr lang="en-US" altLang="ko-KR" dirty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49290" name="Text Box 138"/>
          <p:cNvSpPr txBox="1">
            <a:spLocks noChangeArrowheads="1"/>
          </p:cNvSpPr>
          <p:nvPr/>
        </p:nvSpPr>
        <p:spPr bwMode="auto">
          <a:xfrm>
            <a:off x="1113631" y="5030787"/>
            <a:ext cx="323850" cy="396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ko-KR" i="1" dirty="0">
                <a:solidFill>
                  <a:schemeClr val="accent2"/>
                </a:solidFill>
                <a:latin typeface="Times New Roman" pitchFamily="18" charset="0"/>
              </a:rPr>
              <a:t>h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112" name="Line 57"/>
          <p:cNvSpPr>
            <a:spLocks noChangeShapeType="1"/>
          </p:cNvSpPr>
          <p:nvPr/>
        </p:nvSpPr>
        <p:spPr bwMode="auto">
          <a:xfrm>
            <a:off x="5469244" y="1772345"/>
            <a:ext cx="71238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113" name="Line 58"/>
          <p:cNvSpPr>
            <a:spLocks noChangeShapeType="1"/>
          </p:cNvSpPr>
          <p:nvPr/>
        </p:nvSpPr>
        <p:spPr bwMode="auto">
          <a:xfrm>
            <a:off x="5588307" y="1761712"/>
            <a:ext cx="0" cy="2242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14" name="Text Box 55"/>
          <p:cNvSpPr txBox="1">
            <a:spLocks noChangeArrowheads="1"/>
          </p:cNvSpPr>
          <p:nvPr/>
        </p:nvSpPr>
        <p:spPr bwMode="auto">
          <a:xfrm>
            <a:off x="5498438" y="2720903"/>
            <a:ext cx="128240" cy="30777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altLang="ko-KR" i="1" dirty="0">
                <a:solidFill>
                  <a:schemeClr val="accent2"/>
                </a:solidFill>
                <a:latin typeface="Times New Roman" pitchFamily="18" charset="0"/>
              </a:rPr>
              <a:t>h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115" name="Line 48"/>
          <p:cNvSpPr>
            <a:spLocks noChangeShapeType="1"/>
          </p:cNvSpPr>
          <p:nvPr/>
        </p:nvSpPr>
        <p:spPr bwMode="auto">
          <a:xfrm>
            <a:off x="8624565" y="3404535"/>
            <a:ext cx="223837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16" name="Line 49"/>
          <p:cNvSpPr>
            <a:spLocks noChangeShapeType="1"/>
          </p:cNvSpPr>
          <p:nvPr/>
        </p:nvSpPr>
        <p:spPr bwMode="auto">
          <a:xfrm>
            <a:off x="8603927" y="1886885"/>
            <a:ext cx="223838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17" name="Line 54"/>
          <p:cNvSpPr>
            <a:spLocks noChangeShapeType="1"/>
          </p:cNvSpPr>
          <p:nvPr/>
        </p:nvSpPr>
        <p:spPr bwMode="auto">
          <a:xfrm>
            <a:off x="8746802" y="1886885"/>
            <a:ext cx="0" cy="1509712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18" name="Text Box 47"/>
          <p:cNvSpPr txBox="1">
            <a:spLocks noChangeArrowheads="1"/>
          </p:cNvSpPr>
          <p:nvPr/>
        </p:nvSpPr>
        <p:spPr bwMode="auto">
          <a:xfrm>
            <a:off x="8510391" y="2519801"/>
            <a:ext cx="526105" cy="40011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i="1" dirty="0">
                <a:solidFill>
                  <a:schemeClr val="accent2"/>
                </a:solidFill>
                <a:latin typeface="Times New Roman" pitchFamily="18" charset="0"/>
              </a:rPr>
              <a:t>h</a:t>
            </a:r>
            <a:r>
              <a:rPr lang="en-US" altLang="ko-KR" dirty="0">
                <a:solidFill>
                  <a:schemeClr val="accent2"/>
                </a:solidFill>
                <a:latin typeface="Times New Roman" pitchFamily="18" charset="0"/>
              </a:rPr>
              <a:t>-2</a:t>
            </a:r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97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492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492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492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492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500" fill="hold"/>
                                        <p:tgtEl>
                                          <p:spTgt spid="492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492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492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500" fill="hold"/>
                                        <p:tgtEl>
                                          <p:spTgt spid="492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492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492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85" grpId="0" animBg="1"/>
      <p:bldP spid="49284" grpId="0" animBg="1"/>
      <p:bldP spid="49283" grpId="0" animBg="1"/>
      <p:bldP spid="49282" grpId="0" animBg="1"/>
      <p:bldP spid="49281" grpId="0" animBg="1"/>
      <p:bldP spid="49280" grpId="0" animBg="1"/>
      <p:bldP spid="49180" grpId="0"/>
      <p:bldP spid="49181" grpId="0"/>
      <p:bldP spid="49197" grpId="0"/>
      <p:bldP spid="49262" grpId="0" animBg="1"/>
      <p:bldP spid="49219" grpId="0" animBg="1"/>
      <p:bldP spid="49220" grpId="0" animBg="1"/>
      <p:bldP spid="49221" grpId="0" animBg="1"/>
      <p:bldP spid="49222" grpId="0" animBg="1"/>
      <p:bldP spid="49223" grpId="0" animBg="1"/>
      <p:bldP spid="49224" grpId="0" animBg="1"/>
      <p:bldP spid="49225" grpId="0" animBg="1"/>
      <p:bldP spid="49226" grpId="0" animBg="1"/>
      <p:bldP spid="49227" grpId="0" animBg="1"/>
      <p:bldP spid="49227" grpId="1" animBg="1"/>
      <p:bldP spid="49228" grpId="0"/>
      <p:bldP spid="49229" grpId="0"/>
      <p:bldP spid="49230" grpId="0"/>
      <p:bldP spid="49231" grpId="0" animBg="1"/>
      <p:bldP spid="49232" grpId="0"/>
      <p:bldP spid="49233" grpId="0"/>
      <p:bldP spid="49234" grpId="0" animBg="1"/>
      <p:bldP spid="49235" grpId="0"/>
      <p:bldP spid="49236" grpId="0" animBg="1"/>
      <p:bldP spid="49237" grpId="0" animBg="1"/>
      <p:bldP spid="49238" grpId="0"/>
      <p:bldP spid="49239" grpId="0"/>
      <p:bldP spid="49240" grpId="0" animBg="1"/>
      <p:bldP spid="49241" grpId="0"/>
      <p:bldP spid="49242" grpId="0"/>
      <p:bldP spid="49256" grpId="0" animBg="1"/>
      <p:bldP spid="49259" grpId="0" animBg="1"/>
      <p:bldP spid="49259" grpId="1" animBg="1"/>
      <p:bldP spid="49264" grpId="0" animBg="1"/>
      <p:bldP spid="49265" grpId="0"/>
      <p:bldP spid="49266" grpId="0" animBg="1"/>
      <p:bldP spid="49267" grpId="0"/>
      <p:bldP spid="49268" grpId="0" animBg="1"/>
      <p:bldP spid="49269" grpId="0"/>
      <p:bldP spid="49270" grpId="0" animBg="1"/>
      <p:bldP spid="49271" grpId="0"/>
      <p:bldP spid="49272" grpId="0" animBg="1"/>
      <p:bldP spid="49273" grpId="0"/>
      <p:bldP spid="49274" grpId="0" animBg="1"/>
      <p:bldP spid="49275" grpId="0"/>
      <p:bldP spid="49276" grpId="0" animBg="1"/>
      <p:bldP spid="49277" grpId="0"/>
      <p:bldP spid="49278" grpId="0" animBg="1"/>
      <p:bldP spid="49279" grpId="0" animBg="1"/>
      <p:bldP spid="49286" grpId="0"/>
      <p:bldP spid="49287" grpId="0"/>
      <p:bldP spid="49288" grpId="0"/>
      <p:bldP spid="49289" grpId="0" animBg="1"/>
      <p:bldP spid="49291" grpId="0" animBg="1"/>
      <p:bldP spid="49292" grpId="0" animBg="1"/>
      <p:bldP spid="49295" grpId="0" animBg="1"/>
      <p:bldP spid="49296" grpId="0"/>
      <p:bldP spid="49297" grpId="0"/>
      <p:bldP spid="49290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Rebalancing in AVL Tree – LR Rotation (2)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8F35514-32D8-477D-9394-3E2B42884208}" type="slidenum">
              <a:rPr lang="ko-KR" altLang="en-US" smtClean="0"/>
              <a:pPr/>
              <a:t>21</a:t>
            </a:fld>
            <a:r>
              <a:rPr lang="en-US" altLang="ko-KR"/>
              <a:t>-</a:t>
            </a:r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3779838" y="4903788"/>
            <a:ext cx="43180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 flipH="1">
            <a:off x="3492500" y="4941888"/>
            <a:ext cx="287338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>
            <a:off x="2243138" y="5013325"/>
            <a:ext cx="50323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 flipH="1">
            <a:off x="1835150" y="4941888"/>
            <a:ext cx="50482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060700" y="4365625"/>
            <a:ext cx="57467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 flipH="1">
            <a:off x="2339975" y="4292600"/>
            <a:ext cx="5762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0187" name="Line 11"/>
          <p:cNvSpPr>
            <a:spLocks noChangeShapeType="1"/>
          </p:cNvSpPr>
          <p:nvPr/>
        </p:nvSpPr>
        <p:spPr bwMode="auto">
          <a:xfrm flipH="1">
            <a:off x="900113" y="1931988"/>
            <a:ext cx="503237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>
            <a:off x="1403350" y="1863725"/>
            <a:ext cx="647700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 flipH="1">
            <a:off x="1692275" y="2549525"/>
            <a:ext cx="287338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0190" name="Line 14"/>
          <p:cNvSpPr>
            <a:spLocks noChangeShapeType="1"/>
          </p:cNvSpPr>
          <p:nvPr/>
        </p:nvSpPr>
        <p:spPr bwMode="auto">
          <a:xfrm>
            <a:off x="1906588" y="2617788"/>
            <a:ext cx="4318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0191" name="Line 15"/>
          <p:cNvSpPr>
            <a:spLocks noChangeShapeType="1"/>
          </p:cNvSpPr>
          <p:nvPr/>
        </p:nvSpPr>
        <p:spPr bwMode="auto">
          <a:xfrm flipH="1">
            <a:off x="1331913" y="1314450"/>
            <a:ext cx="935037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>
            <a:off x="2249488" y="1368425"/>
            <a:ext cx="1096962" cy="563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0193" name="AutoShape 17"/>
          <p:cNvSpPr>
            <a:spLocks noChangeArrowheads="1"/>
          </p:cNvSpPr>
          <p:nvPr/>
        </p:nvSpPr>
        <p:spPr bwMode="auto">
          <a:xfrm>
            <a:off x="611188" y="2481263"/>
            <a:ext cx="552450" cy="123348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0194" name="Oval 18"/>
          <p:cNvSpPr>
            <a:spLocks noChangeArrowheads="1"/>
          </p:cNvSpPr>
          <p:nvPr/>
        </p:nvSpPr>
        <p:spPr bwMode="auto">
          <a:xfrm>
            <a:off x="1162050" y="1531938"/>
            <a:ext cx="550863" cy="455612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0195" name="Oval 19"/>
          <p:cNvSpPr>
            <a:spLocks noChangeArrowheads="1"/>
          </p:cNvSpPr>
          <p:nvPr/>
        </p:nvSpPr>
        <p:spPr bwMode="auto">
          <a:xfrm>
            <a:off x="1946275" y="971550"/>
            <a:ext cx="547688" cy="45561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1187450" y="1589088"/>
            <a:ext cx="481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B</a:t>
            </a:r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1970088" y="1016000"/>
            <a:ext cx="4794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A</a:t>
            </a:r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684213" y="3305175"/>
            <a:ext cx="481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B</a:t>
            </a:r>
            <a:r>
              <a:rPr lang="en-US" altLang="ko-KR" baseline="-25000">
                <a:latin typeface="Consolas" pitchFamily="49" charset="0"/>
              </a:rPr>
              <a:t>L</a:t>
            </a:r>
          </a:p>
        </p:txBody>
      </p:sp>
      <p:sp>
        <p:nvSpPr>
          <p:cNvPr id="50199" name="Line 23"/>
          <p:cNvSpPr>
            <a:spLocks noChangeShapeType="1"/>
          </p:cNvSpPr>
          <p:nvPr/>
        </p:nvSpPr>
        <p:spPr bwMode="auto">
          <a:xfrm flipV="1">
            <a:off x="2266950" y="833438"/>
            <a:ext cx="215900" cy="138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1187624" y="868650"/>
            <a:ext cx="8899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66"/>
                </a:solidFill>
                <a:latin typeface="Consolas" pitchFamily="49" charset="0"/>
              </a:rPr>
              <a:t>bf=+1</a:t>
            </a:r>
          </a:p>
        </p:txBody>
      </p:sp>
      <p:sp>
        <p:nvSpPr>
          <p:cNvPr id="50201" name="Text Box 25"/>
          <p:cNvSpPr txBox="1">
            <a:spLocks noChangeArrowheads="1"/>
          </p:cNvSpPr>
          <p:nvPr/>
        </p:nvSpPr>
        <p:spPr bwMode="auto">
          <a:xfrm>
            <a:off x="510708" y="1412776"/>
            <a:ext cx="74892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66"/>
                </a:solidFill>
                <a:latin typeface="Consolas" pitchFamily="49" charset="0"/>
              </a:rPr>
              <a:t>bf=0</a:t>
            </a:r>
            <a:endParaRPr lang="en-US" altLang="ko-KR" dirty="0">
              <a:solidFill>
                <a:srgbClr val="FF0066"/>
              </a:solidFill>
              <a:latin typeface="Consolas" pitchFamily="49" charset="0"/>
            </a:endParaRPr>
          </a:p>
        </p:txBody>
      </p:sp>
      <p:sp>
        <p:nvSpPr>
          <p:cNvPr id="50202" name="Oval 26"/>
          <p:cNvSpPr>
            <a:spLocks noChangeArrowheads="1"/>
          </p:cNvSpPr>
          <p:nvPr/>
        </p:nvSpPr>
        <p:spPr bwMode="auto">
          <a:xfrm>
            <a:off x="1690688" y="2274888"/>
            <a:ext cx="549275" cy="455612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0203" name="Text Box 27"/>
          <p:cNvSpPr txBox="1">
            <a:spLocks noChangeArrowheads="1"/>
          </p:cNvSpPr>
          <p:nvPr/>
        </p:nvSpPr>
        <p:spPr bwMode="auto">
          <a:xfrm>
            <a:off x="1719263" y="2306638"/>
            <a:ext cx="4794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C</a:t>
            </a:r>
          </a:p>
        </p:txBody>
      </p:sp>
      <p:sp>
        <p:nvSpPr>
          <p:cNvPr id="50204" name="AutoShape 28"/>
          <p:cNvSpPr>
            <a:spLocks noChangeArrowheads="1"/>
          </p:cNvSpPr>
          <p:nvPr/>
        </p:nvSpPr>
        <p:spPr bwMode="auto">
          <a:xfrm>
            <a:off x="1403350" y="2960688"/>
            <a:ext cx="550863" cy="7556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0205" name="AutoShape 29"/>
          <p:cNvSpPr>
            <a:spLocks noChangeArrowheads="1"/>
          </p:cNvSpPr>
          <p:nvPr/>
        </p:nvSpPr>
        <p:spPr bwMode="auto">
          <a:xfrm>
            <a:off x="2051050" y="2960688"/>
            <a:ext cx="547688" cy="7556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0206" name="Text Box 30"/>
          <p:cNvSpPr txBox="1">
            <a:spLocks noChangeArrowheads="1"/>
          </p:cNvSpPr>
          <p:nvPr/>
        </p:nvSpPr>
        <p:spPr bwMode="auto">
          <a:xfrm>
            <a:off x="1462088" y="3308350"/>
            <a:ext cx="481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C</a:t>
            </a:r>
            <a:r>
              <a:rPr lang="en-US" altLang="ko-KR" baseline="-25000">
                <a:latin typeface="Consolas" pitchFamily="49" charset="0"/>
              </a:rPr>
              <a:t>L</a:t>
            </a:r>
          </a:p>
        </p:txBody>
      </p:sp>
      <p:sp>
        <p:nvSpPr>
          <p:cNvPr id="50207" name="Text Box 31"/>
          <p:cNvSpPr txBox="1">
            <a:spLocks noChangeArrowheads="1"/>
          </p:cNvSpPr>
          <p:nvPr/>
        </p:nvSpPr>
        <p:spPr bwMode="auto">
          <a:xfrm>
            <a:off x="2111375" y="3309938"/>
            <a:ext cx="4794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C</a:t>
            </a:r>
            <a:r>
              <a:rPr lang="en-US" altLang="ko-KR" baseline="-25000">
                <a:latin typeface="Consolas" pitchFamily="49" charset="0"/>
              </a:rPr>
              <a:t>R</a:t>
            </a:r>
          </a:p>
        </p:txBody>
      </p:sp>
      <p:sp>
        <p:nvSpPr>
          <p:cNvPr id="50208" name="AutoShape 32"/>
          <p:cNvSpPr>
            <a:spLocks noChangeArrowheads="1"/>
          </p:cNvSpPr>
          <p:nvPr/>
        </p:nvSpPr>
        <p:spPr bwMode="auto">
          <a:xfrm>
            <a:off x="3057525" y="1931988"/>
            <a:ext cx="552450" cy="150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0209" name="Text Box 33"/>
          <p:cNvSpPr txBox="1">
            <a:spLocks noChangeArrowheads="1"/>
          </p:cNvSpPr>
          <p:nvPr/>
        </p:nvSpPr>
        <p:spPr bwMode="auto">
          <a:xfrm>
            <a:off x="3130550" y="2960688"/>
            <a:ext cx="481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A</a:t>
            </a:r>
            <a:r>
              <a:rPr lang="en-US" altLang="ko-KR" baseline="-25000">
                <a:latin typeface="Consolas" pitchFamily="49" charset="0"/>
              </a:rPr>
              <a:t>R</a:t>
            </a:r>
          </a:p>
        </p:txBody>
      </p:sp>
      <p:sp>
        <p:nvSpPr>
          <p:cNvPr id="50210" name="Text Box 34"/>
          <p:cNvSpPr txBox="1">
            <a:spLocks noChangeArrowheads="1"/>
          </p:cNvSpPr>
          <p:nvPr/>
        </p:nvSpPr>
        <p:spPr bwMode="auto">
          <a:xfrm>
            <a:off x="1043608" y="2274888"/>
            <a:ext cx="74892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66"/>
                </a:solidFill>
                <a:latin typeface="Consolas" pitchFamily="49" charset="0"/>
              </a:rPr>
              <a:t>bf=0</a:t>
            </a:r>
          </a:p>
        </p:txBody>
      </p:sp>
      <p:sp>
        <p:nvSpPr>
          <p:cNvPr id="50212" name="Line 36"/>
          <p:cNvSpPr>
            <a:spLocks noChangeShapeType="1"/>
          </p:cNvSpPr>
          <p:nvPr/>
        </p:nvSpPr>
        <p:spPr bwMode="auto">
          <a:xfrm>
            <a:off x="3656013" y="3449638"/>
            <a:ext cx="223837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0213" name="Line 37"/>
          <p:cNvSpPr>
            <a:spLocks noChangeShapeType="1"/>
          </p:cNvSpPr>
          <p:nvPr/>
        </p:nvSpPr>
        <p:spPr bwMode="auto">
          <a:xfrm>
            <a:off x="3635375" y="1931988"/>
            <a:ext cx="223838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0214" name="Line 38"/>
          <p:cNvSpPr>
            <a:spLocks noChangeShapeType="1"/>
          </p:cNvSpPr>
          <p:nvPr/>
        </p:nvSpPr>
        <p:spPr bwMode="auto">
          <a:xfrm>
            <a:off x="3778250" y="1931988"/>
            <a:ext cx="0" cy="1509712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0216" name="Line 40"/>
          <p:cNvSpPr>
            <a:spLocks noChangeShapeType="1"/>
          </p:cNvSpPr>
          <p:nvPr/>
        </p:nvSpPr>
        <p:spPr bwMode="auto">
          <a:xfrm>
            <a:off x="342900" y="3716338"/>
            <a:ext cx="223838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0217" name="Line 41"/>
          <p:cNvSpPr>
            <a:spLocks noChangeShapeType="1"/>
          </p:cNvSpPr>
          <p:nvPr/>
        </p:nvSpPr>
        <p:spPr bwMode="auto">
          <a:xfrm>
            <a:off x="349249" y="1772816"/>
            <a:ext cx="8159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50218" name="Line 42"/>
          <p:cNvSpPr>
            <a:spLocks noChangeShapeType="1"/>
          </p:cNvSpPr>
          <p:nvPr/>
        </p:nvSpPr>
        <p:spPr bwMode="auto">
          <a:xfrm>
            <a:off x="468313" y="1751550"/>
            <a:ext cx="0" cy="1990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0224" name="Line 48"/>
          <p:cNvSpPr>
            <a:spLocks noChangeShapeType="1"/>
          </p:cNvSpPr>
          <p:nvPr/>
        </p:nvSpPr>
        <p:spPr bwMode="auto">
          <a:xfrm>
            <a:off x="3940175" y="3716338"/>
            <a:ext cx="223838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0225" name="Line 49"/>
          <p:cNvSpPr>
            <a:spLocks noChangeShapeType="1"/>
          </p:cNvSpPr>
          <p:nvPr/>
        </p:nvSpPr>
        <p:spPr bwMode="auto">
          <a:xfrm>
            <a:off x="2770188" y="1176338"/>
            <a:ext cx="14398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0226" name="Line 50"/>
          <p:cNvSpPr>
            <a:spLocks noChangeShapeType="1"/>
          </p:cNvSpPr>
          <p:nvPr/>
        </p:nvSpPr>
        <p:spPr bwMode="auto">
          <a:xfrm>
            <a:off x="4065588" y="1176338"/>
            <a:ext cx="0" cy="25400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0227" name="AutoShape 51"/>
          <p:cNvSpPr>
            <a:spLocks noChangeArrowheads="1"/>
          </p:cNvSpPr>
          <p:nvPr/>
        </p:nvSpPr>
        <p:spPr bwMode="auto">
          <a:xfrm>
            <a:off x="4500562" y="1773238"/>
            <a:ext cx="647501" cy="1008062"/>
          </a:xfrm>
          <a:prstGeom prst="rightArrow">
            <a:avLst>
              <a:gd name="adj1" fmla="val 52444"/>
              <a:gd name="adj2" fmla="val 43384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50229" name="Line 53"/>
          <p:cNvSpPr>
            <a:spLocks noChangeShapeType="1"/>
          </p:cNvSpPr>
          <p:nvPr/>
        </p:nvSpPr>
        <p:spPr bwMode="auto">
          <a:xfrm flipH="1">
            <a:off x="6150794" y="1928813"/>
            <a:ext cx="493712" cy="547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0230" name="Line 54"/>
          <p:cNvSpPr>
            <a:spLocks noChangeShapeType="1"/>
          </p:cNvSpPr>
          <p:nvPr/>
        </p:nvSpPr>
        <p:spPr bwMode="auto">
          <a:xfrm>
            <a:off x="6644506" y="1860550"/>
            <a:ext cx="635000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0231" name="Line 55"/>
          <p:cNvSpPr>
            <a:spLocks noChangeShapeType="1"/>
          </p:cNvSpPr>
          <p:nvPr/>
        </p:nvSpPr>
        <p:spPr bwMode="auto">
          <a:xfrm flipH="1">
            <a:off x="6936606" y="2566988"/>
            <a:ext cx="282575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0232" name="Line 56"/>
          <p:cNvSpPr>
            <a:spLocks noChangeShapeType="1"/>
          </p:cNvSpPr>
          <p:nvPr/>
        </p:nvSpPr>
        <p:spPr bwMode="auto">
          <a:xfrm>
            <a:off x="7138219" y="2611438"/>
            <a:ext cx="423862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0233" name="Line 57"/>
          <p:cNvSpPr>
            <a:spLocks noChangeShapeType="1"/>
          </p:cNvSpPr>
          <p:nvPr/>
        </p:nvSpPr>
        <p:spPr bwMode="auto">
          <a:xfrm flipH="1">
            <a:off x="6574656" y="1312863"/>
            <a:ext cx="917575" cy="547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0234" name="Line 58"/>
          <p:cNvSpPr>
            <a:spLocks noChangeShapeType="1"/>
          </p:cNvSpPr>
          <p:nvPr/>
        </p:nvSpPr>
        <p:spPr bwMode="auto">
          <a:xfrm>
            <a:off x="7476356" y="1366838"/>
            <a:ext cx="1074738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0235" name="AutoShape 59"/>
          <p:cNvSpPr>
            <a:spLocks noChangeArrowheads="1"/>
          </p:cNvSpPr>
          <p:nvPr/>
        </p:nvSpPr>
        <p:spPr bwMode="auto">
          <a:xfrm>
            <a:off x="5868219" y="2476500"/>
            <a:ext cx="541337" cy="122872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0236" name="Oval 60"/>
          <p:cNvSpPr>
            <a:spLocks noChangeArrowheads="1"/>
          </p:cNvSpPr>
          <p:nvPr/>
        </p:nvSpPr>
        <p:spPr bwMode="auto">
          <a:xfrm>
            <a:off x="6407969" y="1530350"/>
            <a:ext cx="539750" cy="45402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0237" name="Oval 61"/>
          <p:cNvSpPr>
            <a:spLocks noChangeArrowheads="1"/>
          </p:cNvSpPr>
          <p:nvPr/>
        </p:nvSpPr>
        <p:spPr bwMode="auto">
          <a:xfrm>
            <a:off x="7176319" y="969963"/>
            <a:ext cx="538162" cy="45402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0238" name="Text Box 62"/>
          <p:cNvSpPr txBox="1">
            <a:spLocks noChangeArrowheads="1"/>
          </p:cNvSpPr>
          <p:nvPr/>
        </p:nvSpPr>
        <p:spPr bwMode="auto">
          <a:xfrm>
            <a:off x="6433369" y="1585913"/>
            <a:ext cx="4714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B</a:t>
            </a:r>
          </a:p>
        </p:txBody>
      </p:sp>
      <p:sp>
        <p:nvSpPr>
          <p:cNvPr id="50239" name="Text Box 63"/>
          <p:cNvSpPr txBox="1">
            <a:spLocks noChangeArrowheads="1"/>
          </p:cNvSpPr>
          <p:nvPr/>
        </p:nvSpPr>
        <p:spPr bwMode="auto">
          <a:xfrm>
            <a:off x="7200131" y="1016000"/>
            <a:ext cx="4714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A</a:t>
            </a:r>
          </a:p>
        </p:txBody>
      </p:sp>
      <p:sp>
        <p:nvSpPr>
          <p:cNvPr id="50240" name="Text Box 64"/>
          <p:cNvSpPr txBox="1">
            <a:spLocks noChangeArrowheads="1"/>
          </p:cNvSpPr>
          <p:nvPr/>
        </p:nvSpPr>
        <p:spPr bwMode="auto">
          <a:xfrm>
            <a:off x="5939656" y="3295650"/>
            <a:ext cx="4714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B</a:t>
            </a:r>
            <a:r>
              <a:rPr lang="en-US" altLang="ko-KR" baseline="-25000">
                <a:latin typeface="Consolas" pitchFamily="49" charset="0"/>
              </a:rPr>
              <a:t>L</a:t>
            </a:r>
          </a:p>
        </p:txBody>
      </p:sp>
      <p:sp>
        <p:nvSpPr>
          <p:cNvPr id="50241" name="Line 65"/>
          <p:cNvSpPr>
            <a:spLocks noChangeShapeType="1"/>
          </p:cNvSpPr>
          <p:nvPr/>
        </p:nvSpPr>
        <p:spPr bwMode="auto">
          <a:xfrm flipV="1">
            <a:off x="7492231" y="833438"/>
            <a:ext cx="212725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0242" name="Text Box 66"/>
          <p:cNvSpPr txBox="1">
            <a:spLocks noChangeArrowheads="1"/>
          </p:cNvSpPr>
          <p:nvPr/>
        </p:nvSpPr>
        <p:spPr bwMode="auto">
          <a:xfrm>
            <a:off x="6372200" y="940658"/>
            <a:ext cx="90925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66"/>
                </a:solidFill>
                <a:latin typeface="Consolas" pitchFamily="49" charset="0"/>
              </a:rPr>
              <a:t>bf=+2</a:t>
            </a:r>
          </a:p>
        </p:txBody>
      </p:sp>
      <p:sp>
        <p:nvSpPr>
          <p:cNvPr id="50243" name="Text Box 67"/>
          <p:cNvSpPr txBox="1">
            <a:spLocks noChangeArrowheads="1"/>
          </p:cNvSpPr>
          <p:nvPr/>
        </p:nvSpPr>
        <p:spPr bwMode="auto">
          <a:xfrm>
            <a:off x="5555239" y="1412776"/>
            <a:ext cx="96097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66"/>
                </a:solidFill>
                <a:latin typeface="Consolas" pitchFamily="49" charset="0"/>
              </a:rPr>
              <a:t>bf=-1</a:t>
            </a:r>
          </a:p>
        </p:txBody>
      </p:sp>
      <p:sp>
        <p:nvSpPr>
          <p:cNvPr id="50244" name="Oval 68"/>
          <p:cNvSpPr>
            <a:spLocks noChangeArrowheads="1"/>
          </p:cNvSpPr>
          <p:nvPr/>
        </p:nvSpPr>
        <p:spPr bwMode="auto">
          <a:xfrm>
            <a:off x="6927081" y="2270125"/>
            <a:ext cx="539750" cy="45402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0245" name="Text Box 69"/>
          <p:cNvSpPr txBox="1">
            <a:spLocks noChangeArrowheads="1"/>
          </p:cNvSpPr>
          <p:nvPr/>
        </p:nvSpPr>
        <p:spPr bwMode="auto">
          <a:xfrm>
            <a:off x="6954069" y="2301875"/>
            <a:ext cx="4714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C</a:t>
            </a:r>
          </a:p>
        </p:txBody>
      </p:sp>
      <p:sp>
        <p:nvSpPr>
          <p:cNvPr id="50246" name="AutoShape 70"/>
          <p:cNvSpPr>
            <a:spLocks noChangeArrowheads="1"/>
          </p:cNvSpPr>
          <p:nvPr/>
        </p:nvSpPr>
        <p:spPr bwMode="auto">
          <a:xfrm>
            <a:off x="6684194" y="2954338"/>
            <a:ext cx="538162" cy="7620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0247" name="AutoShape 71"/>
          <p:cNvSpPr>
            <a:spLocks noChangeArrowheads="1"/>
          </p:cNvSpPr>
          <p:nvPr/>
        </p:nvSpPr>
        <p:spPr bwMode="auto">
          <a:xfrm>
            <a:off x="7279506" y="2954338"/>
            <a:ext cx="538163" cy="105092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0248" name="Text Box 72"/>
          <p:cNvSpPr txBox="1">
            <a:spLocks noChangeArrowheads="1"/>
          </p:cNvSpPr>
          <p:nvPr/>
        </p:nvSpPr>
        <p:spPr bwMode="auto">
          <a:xfrm>
            <a:off x="6739756" y="3298825"/>
            <a:ext cx="4714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C</a:t>
            </a:r>
            <a:r>
              <a:rPr lang="en-US" altLang="ko-KR" baseline="-25000">
                <a:latin typeface="Consolas" pitchFamily="49" charset="0"/>
              </a:rPr>
              <a:t>L</a:t>
            </a:r>
          </a:p>
        </p:txBody>
      </p:sp>
      <p:sp>
        <p:nvSpPr>
          <p:cNvPr id="50249" name="Text Box 73"/>
          <p:cNvSpPr txBox="1">
            <a:spLocks noChangeArrowheads="1"/>
          </p:cNvSpPr>
          <p:nvPr/>
        </p:nvSpPr>
        <p:spPr bwMode="auto">
          <a:xfrm>
            <a:off x="7338244" y="3300413"/>
            <a:ext cx="4714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C</a:t>
            </a:r>
            <a:r>
              <a:rPr lang="en-US" altLang="ko-KR" baseline="-25000">
                <a:latin typeface="Consolas" pitchFamily="49" charset="0"/>
              </a:rPr>
              <a:t>R</a:t>
            </a:r>
          </a:p>
        </p:txBody>
      </p:sp>
      <p:sp>
        <p:nvSpPr>
          <p:cNvPr id="50250" name="AutoShape 74"/>
          <p:cNvSpPr>
            <a:spLocks noChangeArrowheads="1"/>
          </p:cNvSpPr>
          <p:nvPr/>
        </p:nvSpPr>
        <p:spPr bwMode="auto">
          <a:xfrm>
            <a:off x="8266931" y="1928813"/>
            <a:ext cx="542925" cy="14589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0251" name="Text Box 75"/>
          <p:cNvSpPr txBox="1">
            <a:spLocks noChangeArrowheads="1"/>
          </p:cNvSpPr>
          <p:nvPr/>
        </p:nvSpPr>
        <p:spPr bwMode="auto">
          <a:xfrm>
            <a:off x="8338369" y="2974975"/>
            <a:ext cx="5540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A</a:t>
            </a:r>
            <a:r>
              <a:rPr lang="en-US" altLang="ko-KR" baseline="-25000">
                <a:latin typeface="Consolas" pitchFamily="49" charset="0"/>
              </a:rPr>
              <a:t>R</a:t>
            </a:r>
          </a:p>
        </p:txBody>
      </p:sp>
      <p:sp>
        <p:nvSpPr>
          <p:cNvPr id="50252" name="Text Box 76"/>
          <p:cNvSpPr txBox="1">
            <a:spLocks noChangeArrowheads="1"/>
          </p:cNvSpPr>
          <p:nvPr/>
        </p:nvSpPr>
        <p:spPr bwMode="auto">
          <a:xfrm>
            <a:off x="6105434" y="2302024"/>
            <a:ext cx="96281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66"/>
                </a:solidFill>
                <a:latin typeface="Consolas" pitchFamily="49" charset="0"/>
              </a:rPr>
              <a:t>bf=-1</a:t>
            </a:r>
          </a:p>
        </p:txBody>
      </p:sp>
      <p:sp>
        <p:nvSpPr>
          <p:cNvPr id="50255" name="Line 79"/>
          <p:cNvSpPr>
            <a:spLocks noChangeShapeType="1"/>
          </p:cNvSpPr>
          <p:nvPr/>
        </p:nvSpPr>
        <p:spPr bwMode="auto">
          <a:xfrm>
            <a:off x="5652120" y="4005263"/>
            <a:ext cx="1627386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50257" name="Line 81"/>
          <p:cNvSpPr>
            <a:spLocks noChangeShapeType="1"/>
          </p:cNvSpPr>
          <p:nvPr/>
        </p:nvSpPr>
        <p:spPr bwMode="auto">
          <a:xfrm>
            <a:off x="5755432" y="1789895"/>
            <a:ext cx="0" cy="22176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0258" name="Rectangle 82"/>
          <p:cNvSpPr>
            <a:spLocks noChangeArrowheads="1"/>
          </p:cNvSpPr>
          <p:nvPr/>
        </p:nvSpPr>
        <p:spPr bwMode="auto">
          <a:xfrm>
            <a:off x="7343006" y="3860800"/>
            <a:ext cx="422275" cy="134938"/>
          </a:xfrm>
          <a:prstGeom prst="rect">
            <a:avLst/>
          </a:prstGeom>
          <a:solidFill>
            <a:srgbClr val="92D050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0262" name="AutoShape 86"/>
          <p:cNvSpPr>
            <a:spLocks noChangeArrowheads="1"/>
          </p:cNvSpPr>
          <p:nvPr/>
        </p:nvSpPr>
        <p:spPr bwMode="auto">
          <a:xfrm>
            <a:off x="1547813" y="5302250"/>
            <a:ext cx="552450" cy="12938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0263" name="Text Box 87"/>
          <p:cNvSpPr txBox="1">
            <a:spLocks noChangeArrowheads="1"/>
          </p:cNvSpPr>
          <p:nvPr/>
        </p:nvSpPr>
        <p:spPr bwMode="auto">
          <a:xfrm>
            <a:off x="1620838" y="6165850"/>
            <a:ext cx="481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B</a:t>
            </a:r>
            <a:r>
              <a:rPr lang="en-US" altLang="ko-KR" baseline="-25000">
                <a:latin typeface="Consolas" pitchFamily="49" charset="0"/>
              </a:rPr>
              <a:t>L</a:t>
            </a:r>
          </a:p>
        </p:txBody>
      </p:sp>
      <p:sp>
        <p:nvSpPr>
          <p:cNvPr id="50264" name="AutoShape 88"/>
          <p:cNvSpPr>
            <a:spLocks noChangeArrowheads="1"/>
          </p:cNvSpPr>
          <p:nvPr/>
        </p:nvSpPr>
        <p:spPr bwMode="auto">
          <a:xfrm>
            <a:off x="2484438" y="5302250"/>
            <a:ext cx="552450" cy="100647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0265" name="Text Box 89"/>
          <p:cNvSpPr txBox="1">
            <a:spLocks noChangeArrowheads="1"/>
          </p:cNvSpPr>
          <p:nvPr/>
        </p:nvSpPr>
        <p:spPr bwMode="auto">
          <a:xfrm>
            <a:off x="2555875" y="5949950"/>
            <a:ext cx="481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C</a:t>
            </a:r>
            <a:r>
              <a:rPr lang="en-US" altLang="ko-KR" baseline="-25000">
                <a:latin typeface="Consolas" pitchFamily="49" charset="0"/>
              </a:rPr>
              <a:t>L</a:t>
            </a:r>
          </a:p>
        </p:txBody>
      </p:sp>
      <p:sp>
        <p:nvSpPr>
          <p:cNvPr id="50266" name="AutoShape 90"/>
          <p:cNvSpPr>
            <a:spLocks noChangeArrowheads="1"/>
          </p:cNvSpPr>
          <p:nvPr/>
        </p:nvSpPr>
        <p:spPr bwMode="auto">
          <a:xfrm>
            <a:off x="3217863" y="5302250"/>
            <a:ext cx="549275" cy="1295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0267" name="Text Box 91"/>
          <p:cNvSpPr txBox="1">
            <a:spLocks noChangeArrowheads="1"/>
          </p:cNvSpPr>
          <p:nvPr/>
        </p:nvSpPr>
        <p:spPr bwMode="auto">
          <a:xfrm>
            <a:off x="3278188" y="5878513"/>
            <a:ext cx="481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C</a:t>
            </a:r>
            <a:r>
              <a:rPr lang="en-US" altLang="ko-KR" baseline="-25000">
                <a:latin typeface="Consolas" pitchFamily="49" charset="0"/>
              </a:rPr>
              <a:t>R</a:t>
            </a:r>
          </a:p>
        </p:txBody>
      </p:sp>
      <p:sp>
        <p:nvSpPr>
          <p:cNvPr id="50268" name="AutoShape 92"/>
          <p:cNvSpPr>
            <a:spLocks noChangeArrowheads="1"/>
          </p:cNvSpPr>
          <p:nvPr/>
        </p:nvSpPr>
        <p:spPr bwMode="auto">
          <a:xfrm>
            <a:off x="3924300" y="5229225"/>
            <a:ext cx="552450" cy="136842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0269" name="Text Box 93"/>
          <p:cNvSpPr txBox="1">
            <a:spLocks noChangeArrowheads="1"/>
          </p:cNvSpPr>
          <p:nvPr/>
        </p:nvSpPr>
        <p:spPr bwMode="auto">
          <a:xfrm>
            <a:off x="3997325" y="6092825"/>
            <a:ext cx="481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A</a:t>
            </a:r>
            <a:r>
              <a:rPr lang="en-US" altLang="ko-KR" baseline="-25000">
                <a:latin typeface="Consolas" pitchFamily="49" charset="0"/>
              </a:rPr>
              <a:t>R</a:t>
            </a:r>
          </a:p>
        </p:txBody>
      </p:sp>
      <p:sp>
        <p:nvSpPr>
          <p:cNvPr id="50270" name="Oval 94"/>
          <p:cNvSpPr>
            <a:spLocks noChangeArrowheads="1"/>
          </p:cNvSpPr>
          <p:nvPr/>
        </p:nvSpPr>
        <p:spPr bwMode="auto">
          <a:xfrm>
            <a:off x="2743200" y="4043363"/>
            <a:ext cx="550863" cy="477837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0271" name="Text Box 95"/>
          <p:cNvSpPr txBox="1">
            <a:spLocks noChangeArrowheads="1"/>
          </p:cNvSpPr>
          <p:nvPr/>
        </p:nvSpPr>
        <p:spPr bwMode="auto">
          <a:xfrm>
            <a:off x="2771775" y="4076700"/>
            <a:ext cx="481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C</a:t>
            </a:r>
          </a:p>
        </p:txBody>
      </p:sp>
      <p:sp>
        <p:nvSpPr>
          <p:cNvPr id="50272" name="Oval 96"/>
          <p:cNvSpPr>
            <a:spLocks noChangeArrowheads="1"/>
          </p:cNvSpPr>
          <p:nvPr/>
        </p:nvSpPr>
        <p:spPr bwMode="auto">
          <a:xfrm>
            <a:off x="2027238" y="4594225"/>
            <a:ext cx="550862" cy="4778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0273" name="Text Box 97"/>
          <p:cNvSpPr txBox="1">
            <a:spLocks noChangeArrowheads="1"/>
          </p:cNvSpPr>
          <p:nvPr/>
        </p:nvSpPr>
        <p:spPr bwMode="auto">
          <a:xfrm>
            <a:off x="2052638" y="4652963"/>
            <a:ext cx="481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B</a:t>
            </a:r>
          </a:p>
        </p:txBody>
      </p:sp>
      <p:sp>
        <p:nvSpPr>
          <p:cNvPr id="50274" name="Oval 98"/>
          <p:cNvSpPr>
            <a:spLocks noChangeArrowheads="1"/>
          </p:cNvSpPr>
          <p:nvPr/>
        </p:nvSpPr>
        <p:spPr bwMode="auto">
          <a:xfrm>
            <a:off x="3468688" y="4605338"/>
            <a:ext cx="549275" cy="477837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0275" name="Text Box 99"/>
          <p:cNvSpPr txBox="1">
            <a:spLocks noChangeArrowheads="1"/>
          </p:cNvSpPr>
          <p:nvPr/>
        </p:nvSpPr>
        <p:spPr bwMode="auto">
          <a:xfrm>
            <a:off x="3492500" y="4652963"/>
            <a:ext cx="481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A</a:t>
            </a:r>
          </a:p>
        </p:txBody>
      </p:sp>
      <p:sp>
        <p:nvSpPr>
          <p:cNvPr id="50276" name="Rectangle 100"/>
          <p:cNvSpPr>
            <a:spLocks noChangeArrowheads="1"/>
          </p:cNvSpPr>
          <p:nvPr/>
        </p:nvSpPr>
        <p:spPr bwMode="auto">
          <a:xfrm>
            <a:off x="3275013" y="6453188"/>
            <a:ext cx="431800" cy="142875"/>
          </a:xfrm>
          <a:prstGeom prst="rect">
            <a:avLst/>
          </a:prstGeom>
          <a:solidFill>
            <a:srgbClr val="92D050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0277" name="Line 101"/>
          <p:cNvSpPr>
            <a:spLocks noChangeShapeType="1"/>
          </p:cNvSpPr>
          <p:nvPr/>
        </p:nvSpPr>
        <p:spPr bwMode="auto">
          <a:xfrm flipV="1">
            <a:off x="3132138" y="3933825"/>
            <a:ext cx="21590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0278" name="Text Box 102"/>
          <p:cNvSpPr txBox="1">
            <a:spLocks noChangeArrowheads="1"/>
          </p:cNvSpPr>
          <p:nvPr/>
        </p:nvSpPr>
        <p:spPr bwMode="auto">
          <a:xfrm>
            <a:off x="2051720" y="4076700"/>
            <a:ext cx="74892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66"/>
                </a:solidFill>
                <a:latin typeface="Consolas" pitchFamily="49" charset="0"/>
              </a:rPr>
              <a:t>bf=0</a:t>
            </a:r>
          </a:p>
        </p:txBody>
      </p:sp>
      <p:sp>
        <p:nvSpPr>
          <p:cNvPr id="50279" name="Text Box 103"/>
          <p:cNvSpPr txBox="1">
            <a:spLocks noChangeArrowheads="1"/>
          </p:cNvSpPr>
          <p:nvPr/>
        </p:nvSpPr>
        <p:spPr bwMode="auto">
          <a:xfrm>
            <a:off x="1259632" y="4652963"/>
            <a:ext cx="8899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66"/>
                </a:solidFill>
                <a:latin typeface="Consolas" pitchFamily="49" charset="0"/>
              </a:rPr>
              <a:t>bf=+1</a:t>
            </a:r>
          </a:p>
        </p:txBody>
      </p:sp>
      <p:sp>
        <p:nvSpPr>
          <p:cNvPr id="50280" name="Text Box 104"/>
          <p:cNvSpPr txBox="1">
            <a:spLocks noChangeArrowheads="1"/>
          </p:cNvSpPr>
          <p:nvPr/>
        </p:nvSpPr>
        <p:spPr bwMode="auto">
          <a:xfrm>
            <a:off x="3967092" y="4652963"/>
            <a:ext cx="74892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66"/>
                </a:solidFill>
                <a:latin typeface="Consolas" pitchFamily="49" charset="0"/>
              </a:rPr>
              <a:t>bf=0</a:t>
            </a:r>
          </a:p>
        </p:txBody>
      </p:sp>
      <p:sp>
        <p:nvSpPr>
          <p:cNvPr id="50285" name="AutoShape 109"/>
          <p:cNvSpPr>
            <a:spLocks noChangeArrowheads="1"/>
          </p:cNvSpPr>
          <p:nvPr/>
        </p:nvSpPr>
        <p:spPr bwMode="auto">
          <a:xfrm rot="-2491255">
            <a:off x="5003800" y="3933825"/>
            <a:ext cx="431800" cy="935038"/>
          </a:xfrm>
          <a:prstGeom prst="leftArrow">
            <a:avLst>
              <a:gd name="adj1" fmla="val 58574"/>
              <a:gd name="adj2" fmla="val 4669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0286" name="Text Box 110"/>
          <p:cNvSpPr txBox="1">
            <a:spLocks noChangeArrowheads="1"/>
          </p:cNvSpPr>
          <p:nvPr/>
        </p:nvSpPr>
        <p:spPr bwMode="auto">
          <a:xfrm>
            <a:off x="5867342" y="4365625"/>
            <a:ext cx="173637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LR</a:t>
            </a:r>
            <a:r>
              <a:rPr lang="ko-KR" altLang="en-US" dirty="0">
                <a:latin typeface="Consolas" pitchFamily="49" charset="0"/>
              </a:rPr>
              <a:t> </a:t>
            </a:r>
            <a:r>
              <a:rPr lang="en-US" altLang="ko-KR" dirty="0">
                <a:latin typeface="Consolas" pitchFamily="49" charset="0"/>
              </a:rPr>
              <a:t>Rotation</a:t>
            </a:r>
          </a:p>
        </p:txBody>
      </p:sp>
      <p:sp>
        <p:nvSpPr>
          <p:cNvPr id="50287" name="Text Box 111"/>
          <p:cNvSpPr txBox="1">
            <a:spLocks noChangeArrowheads="1"/>
          </p:cNvSpPr>
          <p:nvPr/>
        </p:nvSpPr>
        <p:spPr bwMode="auto">
          <a:xfrm>
            <a:off x="4140200" y="1052736"/>
            <a:ext cx="1296988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latin typeface="Consolas" pitchFamily="49" charset="0"/>
              </a:rPr>
              <a:t>Insert a node at C</a:t>
            </a:r>
            <a:r>
              <a:rPr lang="en-US" altLang="ko-KR" baseline="-25000" dirty="0">
                <a:latin typeface="Consolas" pitchFamily="49" charset="0"/>
              </a:rPr>
              <a:t>R</a:t>
            </a:r>
          </a:p>
        </p:txBody>
      </p:sp>
      <p:sp>
        <p:nvSpPr>
          <p:cNvPr id="50211" name="Text Box 35"/>
          <p:cNvSpPr txBox="1">
            <a:spLocks noChangeArrowheads="1"/>
          </p:cNvSpPr>
          <p:nvPr/>
        </p:nvSpPr>
        <p:spPr bwMode="auto">
          <a:xfrm>
            <a:off x="3528691" y="2445020"/>
            <a:ext cx="526106" cy="40011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i="1" dirty="0">
                <a:solidFill>
                  <a:schemeClr val="accent2"/>
                </a:solidFill>
                <a:latin typeface="Times New Roman" pitchFamily="18" charset="0"/>
              </a:rPr>
              <a:t>h</a:t>
            </a:r>
            <a:r>
              <a:rPr lang="en-US" altLang="ko-KR" dirty="0">
                <a:solidFill>
                  <a:schemeClr val="accent2"/>
                </a:solidFill>
                <a:latin typeface="Times New Roman" pitchFamily="18" charset="0"/>
              </a:rPr>
              <a:t>-2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50223" name="Text Box 47"/>
          <p:cNvSpPr txBox="1">
            <a:spLocks noChangeArrowheads="1"/>
          </p:cNvSpPr>
          <p:nvPr/>
        </p:nvSpPr>
        <p:spPr bwMode="auto">
          <a:xfrm>
            <a:off x="3919211" y="1647825"/>
            <a:ext cx="381000" cy="396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i="1" dirty="0">
                <a:solidFill>
                  <a:schemeClr val="accent2"/>
                </a:solidFill>
                <a:latin typeface="Times New Roman" pitchFamily="18" charset="0"/>
              </a:rPr>
              <a:t>h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50215" name="Text Box 39"/>
          <p:cNvSpPr txBox="1">
            <a:spLocks noChangeArrowheads="1"/>
          </p:cNvSpPr>
          <p:nvPr/>
        </p:nvSpPr>
        <p:spPr bwMode="auto">
          <a:xfrm>
            <a:off x="297592" y="2845130"/>
            <a:ext cx="341440" cy="30777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altLang="ko-KR" i="1" dirty="0">
                <a:solidFill>
                  <a:schemeClr val="accent2"/>
                </a:solidFill>
                <a:latin typeface="Times New Roman" pitchFamily="18" charset="0"/>
              </a:rPr>
              <a:t>h-</a:t>
            </a:r>
            <a:r>
              <a:rPr lang="en-US" altLang="ko-KR" dirty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110" name="Line 36"/>
          <p:cNvSpPr>
            <a:spLocks noChangeShapeType="1"/>
          </p:cNvSpPr>
          <p:nvPr/>
        </p:nvSpPr>
        <p:spPr bwMode="auto">
          <a:xfrm>
            <a:off x="8010252" y="3405006"/>
            <a:ext cx="223837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11" name="Line 37"/>
          <p:cNvSpPr>
            <a:spLocks noChangeShapeType="1"/>
          </p:cNvSpPr>
          <p:nvPr/>
        </p:nvSpPr>
        <p:spPr bwMode="auto">
          <a:xfrm>
            <a:off x="8010251" y="1929888"/>
            <a:ext cx="223838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12" name="Line 38"/>
          <p:cNvSpPr>
            <a:spLocks noChangeShapeType="1"/>
          </p:cNvSpPr>
          <p:nvPr/>
        </p:nvSpPr>
        <p:spPr bwMode="auto">
          <a:xfrm>
            <a:off x="8122170" y="1929888"/>
            <a:ext cx="0" cy="14724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13" name="Text Box 35"/>
          <p:cNvSpPr txBox="1">
            <a:spLocks noChangeArrowheads="1"/>
          </p:cNvSpPr>
          <p:nvPr/>
        </p:nvSpPr>
        <p:spPr bwMode="auto">
          <a:xfrm>
            <a:off x="7740352" y="2492896"/>
            <a:ext cx="526106" cy="40011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i="1" dirty="0">
                <a:solidFill>
                  <a:schemeClr val="accent2"/>
                </a:solidFill>
                <a:latin typeface="Times New Roman" pitchFamily="18" charset="0"/>
              </a:rPr>
              <a:t>h</a:t>
            </a:r>
            <a:r>
              <a:rPr lang="en-US" altLang="ko-KR" dirty="0">
                <a:solidFill>
                  <a:schemeClr val="accent2"/>
                </a:solidFill>
                <a:latin typeface="Times New Roman" pitchFamily="18" charset="0"/>
              </a:rPr>
              <a:t>-2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114" name="Line 41"/>
          <p:cNvSpPr>
            <a:spLocks noChangeShapeType="1"/>
          </p:cNvSpPr>
          <p:nvPr/>
        </p:nvSpPr>
        <p:spPr bwMode="auto">
          <a:xfrm>
            <a:off x="5591994" y="1784350"/>
            <a:ext cx="8159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115" name="Text Box 35"/>
          <p:cNvSpPr txBox="1">
            <a:spLocks noChangeArrowheads="1"/>
          </p:cNvSpPr>
          <p:nvPr/>
        </p:nvSpPr>
        <p:spPr bwMode="auto">
          <a:xfrm>
            <a:off x="5555238" y="2503458"/>
            <a:ext cx="312906" cy="40011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i="1" dirty="0">
                <a:solidFill>
                  <a:schemeClr val="accent2"/>
                </a:solidFill>
                <a:latin typeface="Times New Roman" pitchFamily="18" charset="0"/>
              </a:rPr>
              <a:t>h</a:t>
            </a:r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7937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502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502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502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502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animBg="1"/>
      <p:bldP spid="50181" grpId="0" animBg="1"/>
      <p:bldP spid="50182" grpId="0" animBg="1"/>
      <p:bldP spid="50183" grpId="0" animBg="1"/>
      <p:bldP spid="50184" grpId="0" animBg="1"/>
      <p:bldP spid="50185" grpId="0" animBg="1"/>
      <p:bldP spid="50200" grpId="0"/>
      <p:bldP spid="50201" grpId="0"/>
      <p:bldP spid="50210" grpId="0"/>
      <p:bldP spid="50227" grpId="0" animBg="1"/>
      <p:bldP spid="50229" grpId="0" animBg="1"/>
      <p:bldP spid="50230" grpId="0" animBg="1"/>
      <p:bldP spid="50231" grpId="0" animBg="1"/>
      <p:bldP spid="50232" grpId="0" animBg="1"/>
      <p:bldP spid="50233" grpId="0" animBg="1"/>
      <p:bldP spid="50234" grpId="0" animBg="1"/>
      <p:bldP spid="50235" grpId="0" animBg="1"/>
      <p:bldP spid="50236" grpId="0" animBg="1"/>
      <p:bldP spid="50237" grpId="0" animBg="1"/>
      <p:bldP spid="50237" grpId="1" animBg="1"/>
      <p:bldP spid="50238" grpId="0"/>
      <p:bldP spid="50239" grpId="0"/>
      <p:bldP spid="50240" grpId="0"/>
      <p:bldP spid="50241" grpId="0" animBg="1"/>
      <p:bldP spid="50242" grpId="0"/>
      <p:bldP spid="50243" grpId="0"/>
      <p:bldP spid="50244" grpId="0" animBg="1"/>
      <p:bldP spid="50245" grpId="0"/>
      <p:bldP spid="50246" grpId="0" animBg="1"/>
      <p:bldP spid="50247" grpId="0" animBg="1"/>
      <p:bldP spid="50248" grpId="0"/>
      <p:bldP spid="50249" grpId="0"/>
      <p:bldP spid="50250" grpId="0" animBg="1"/>
      <p:bldP spid="50251" grpId="0"/>
      <p:bldP spid="50252" grpId="0"/>
      <p:bldP spid="50255" grpId="0" animBg="1"/>
      <p:bldP spid="50257" grpId="0" animBg="1"/>
      <p:bldP spid="50258" grpId="0" animBg="1"/>
      <p:bldP spid="50262" grpId="0" animBg="1"/>
      <p:bldP spid="50263" grpId="0"/>
      <p:bldP spid="50264" grpId="0" animBg="1"/>
      <p:bldP spid="50265" grpId="0"/>
      <p:bldP spid="50266" grpId="0" animBg="1"/>
      <p:bldP spid="50267" grpId="0"/>
      <p:bldP spid="50268" grpId="0" animBg="1"/>
      <p:bldP spid="50269" grpId="0"/>
      <p:bldP spid="50270" grpId="0" animBg="1"/>
      <p:bldP spid="50271" grpId="0"/>
      <p:bldP spid="50272" grpId="0" animBg="1"/>
      <p:bldP spid="50273" grpId="0"/>
      <p:bldP spid="50274" grpId="0" animBg="1"/>
      <p:bldP spid="50275" grpId="0"/>
      <p:bldP spid="50276" grpId="0" animBg="1"/>
      <p:bldP spid="50277" grpId="0" animBg="1"/>
      <p:bldP spid="50278" grpId="0"/>
      <p:bldP spid="50279" grpId="0"/>
      <p:bldP spid="50280" grpId="0"/>
      <p:bldP spid="50285" grpId="0" animBg="1"/>
      <p:bldP spid="50286" grpId="0"/>
      <p:bldP spid="50287" grpId="0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Rebalancing in AVL Tree – RR Rotation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8F35514-32D8-477D-9394-3E2B42884208}" type="slidenum">
              <a:rPr lang="ko-KR" altLang="en-US" smtClean="0"/>
              <a:pPr/>
              <a:t>22</a:t>
            </a:fld>
            <a:r>
              <a:rPr lang="en-US" altLang="ko-KR"/>
              <a:t>-</a:t>
            </a:r>
          </a:p>
        </p:txBody>
      </p:sp>
      <p:sp>
        <p:nvSpPr>
          <p:cNvPr id="41067" name="Line 107"/>
          <p:cNvSpPr>
            <a:spLocks noChangeShapeType="1"/>
          </p:cNvSpPr>
          <p:nvPr/>
        </p:nvSpPr>
        <p:spPr bwMode="auto">
          <a:xfrm flipH="1">
            <a:off x="3473450" y="5075238"/>
            <a:ext cx="3587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41068" name="Line 108"/>
          <p:cNvSpPr>
            <a:spLocks noChangeShapeType="1"/>
          </p:cNvSpPr>
          <p:nvPr/>
        </p:nvSpPr>
        <p:spPr bwMode="auto">
          <a:xfrm>
            <a:off x="3851275" y="5084763"/>
            <a:ext cx="3603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40996" name="Line 36"/>
          <p:cNvSpPr>
            <a:spLocks noChangeShapeType="1"/>
          </p:cNvSpPr>
          <p:nvPr/>
        </p:nvSpPr>
        <p:spPr bwMode="auto">
          <a:xfrm flipH="1">
            <a:off x="1882527" y="2205038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40997" name="Line 37"/>
          <p:cNvSpPr>
            <a:spLocks noChangeShapeType="1"/>
          </p:cNvSpPr>
          <p:nvPr/>
        </p:nvSpPr>
        <p:spPr bwMode="auto">
          <a:xfrm>
            <a:off x="2339727" y="2205038"/>
            <a:ext cx="3603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 flipH="1">
            <a:off x="1260227" y="1555750"/>
            <a:ext cx="498475" cy="577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1819027" y="1614488"/>
            <a:ext cx="592138" cy="446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40972" name="AutoShape 12"/>
          <p:cNvSpPr>
            <a:spLocks noChangeArrowheads="1"/>
          </p:cNvSpPr>
          <p:nvPr/>
        </p:nvSpPr>
        <p:spPr bwMode="auto">
          <a:xfrm>
            <a:off x="1619002" y="2632075"/>
            <a:ext cx="550863" cy="10144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0973" name="AutoShape 13"/>
          <p:cNvSpPr>
            <a:spLocks noChangeArrowheads="1"/>
          </p:cNvSpPr>
          <p:nvPr/>
        </p:nvSpPr>
        <p:spPr bwMode="auto">
          <a:xfrm>
            <a:off x="2414340" y="2632075"/>
            <a:ext cx="549275" cy="10160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0974" name="AutoShape 14"/>
          <p:cNvSpPr>
            <a:spLocks noChangeArrowheads="1"/>
          </p:cNvSpPr>
          <p:nvPr/>
        </p:nvSpPr>
        <p:spPr bwMode="auto">
          <a:xfrm>
            <a:off x="971302" y="2133600"/>
            <a:ext cx="552450" cy="108426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0975" name="Oval 15"/>
          <p:cNvSpPr>
            <a:spLocks noChangeArrowheads="1"/>
          </p:cNvSpPr>
          <p:nvPr/>
        </p:nvSpPr>
        <p:spPr bwMode="auto">
          <a:xfrm>
            <a:off x="2052390" y="1844675"/>
            <a:ext cx="550862" cy="4778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0976" name="Oval 16"/>
          <p:cNvSpPr>
            <a:spLocks noChangeArrowheads="1"/>
          </p:cNvSpPr>
          <p:nvPr/>
        </p:nvSpPr>
        <p:spPr bwMode="auto">
          <a:xfrm>
            <a:off x="1514227" y="1196975"/>
            <a:ext cx="549275" cy="4778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>
            <a:off x="3724846" y="1316038"/>
            <a:ext cx="0" cy="233045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2077790" y="1903413"/>
            <a:ext cx="481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B</a:t>
            </a:r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1538040" y="1244600"/>
            <a:ext cx="481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A</a:t>
            </a:r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>
            <a:off x="3071565" y="3646488"/>
            <a:ext cx="79082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40981" name="Line 21"/>
          <p:cNvSpPr>
            <a:spLocks noChangeShapeType="1"/>
          </p:cNvSpPr>
          <p:nvPr/>
        </p:nvSpPr>
        <p:spPr bwMode="auto">
          <a:xfrm>
            <a:off x="2123827" y="1316038"/>
            <a:ext cx="1708398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>
            <a:off x="812552" y="2133600"/>
            <a:ext cx="0" cy="10795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40983" name="Text Box 23"/>
          <p:cNvSpPr txBox="1">
            <a:spLocks noChangeArrowheads="1"/>
          </p:cNvSpPr>
          <p:nvPr/>
        </p:nvSpPr>
        <p:spPr bwMode="auto">
          <a:xfrm>
            <a:off x="611560" y="2401143"/>
            <a:ext cx="341439" cy="30777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altLang="ko-KR" i="1" dirty="0">
                <a:solidFill>
                  <a:schemeClr val="accent2"/>
                </a:solidFill>
                <a:latin typeface="Times New Roman" pitchFamily="18" charset="0"/>
              </a:rPr>
              <a:t>h-</a:t>
            </a:r>
            <a:r>
              <a:rPr lang="en-US" altLang="ko-KR" dirty="0">
                <a:solidFill>
                  <a:schemeClr val="accent2"/>
                </a:solidFill>
                <a:latin typeface="Times New Roman" pitchFamily="18" charset="0"/>
              </a:rPr>
              <a:t>2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701427" y="3213100"/>
            <a:ext cx="223838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1030040" y="2803525"/>
            <a:ext cx="481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A</a:t>
            </a:r>
            <a:r>
              <a:rPr lang="en-US" altLang="ko-KR" baseline="-25000">
                <a:latin typeface="Consolas" pitchFamily="49" charset="0"/>
              </a:rPr>
              <a:t>L</a:t>
            </a:r>
          </a:p>
        </p:txBody>
      </p:sp>
      <p:sp>
        <p:nvSpPr>
          <p:cNvPr id="40987" name="Line 27"/>
          <p:cNvSpPr>
            <a:spLocks noChangeShapeType="1"/>
          </p:cNvSpPr>
          <p:nvPr/>
        </p:nvSpPr>
        <p:spPr bwMode="auto">
          <a:xfrm>
            <a:off x="3312294" y="1978754"/>
            <a:ext cx="1587" cy="16560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610202" y="1985811"/>
            <a:ext cx="104263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auto">
          <a:xfrm>
            <a:off x="1680915" y="3211513"/>
            <a:ext cx="481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B</a:t>
            </a:r>
            <a:r>
              <a:rPr lang="en-US" altLang="ko-KR" baseline="-25000">
                <a:latin typeface="Consolas" pitchFamily="49" charset="0"/>
              </a:rPr>
              <a:t>L</a:t>
            </a:r>
          </a:p>
        </p:txBody>
      </p:sp>
      <p:sp>
        <p:nvSpPr>
          <p:cNvPr id="40991" name="Text Box 31"/>
          <p:cNvSpPr txBox="1">
            <a:spLocks noChangeArrowheads="1"/>
          </p:cNvSpPr>
          <p:nvPr/>
        </p:nvSpPr>
        <p:spPr bwMode="auto">
          <a:xfrm>
            <a:off x="2474665" y="3213100"/>
            <a:ext cx="481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B</a:t>
            </a:r>
            <a:r>
              <a:rPr lang="en-US" altLang="ko-KR" baseline="-25000">
                <a:latin typeface="Consolas" pitchFamily="49" charset="0"/>
              </a:rPr>
              <a:t>R</a:t>
            </a:r>
          </a:p>
        </p:txBody>
      </p:sp>
      <p:sp>
        <p:nvSpPr>
          <p:cNvPr id="40992" name="Line 32"/>
          <p:cNvSpPr>
            <a:spLocks noChangeShapeType="1"/>
          </p:cNvSpPr>
          <p:nvPr/>
        </p:nvSpPr>
        <p:spPr bwMode="auto">
          <a:xfrm flipV="1">
            <a:off x="1836490" y="1052513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40993" name="Text Box 33"/>
          <p:cNvSpPr txBox="1">
            <a:spLocks noChangeArrowheads="1"/>
          </p:cNvSpPr>
          <p:nvPr/>
        </p:nvSpPr>
        <p:spPr bwMode="auto">
          <a:xfrm>
            <a:off x="729684" y="1228690"/>
            <a:ext cx="8899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66"/>
                </a:solidFill>
                <a:latin typeface="Consolas" pitchFamily="49" charset="0"/>
              </a:rPr>
              <a:t>bf=-</a:t>
            </a:r>
            <a:r>
              <a:rPr lang="en-US" altLang="ko-KR" dirty="0">
                <a:solidFill>
                  <a:srgbClr val="FF0066"/>
                </a:solidFill>
                <a:latin typeface="Consolas" pitchFamily="49" charset="0"/>
              </a:rPr>
              <a:t>1</a:t>
            </a:r>
          </a:p>
        </p:txBody>
      </p:sp>
      <p:sp>
        <p:nvSpPr>
          <p:cNvPr id="40994" name="Text Box 34"/>
          <p:cNvSpPr txBox="1">
            <a:spLocks noChangeArrowheads="1"/>
          </p:cNvSpPr>
          <p:nvPr/>
        </p:nvSpPr>
        <p:spPr bwMode="auto">
          <a:xfrm>
            <a:off x="2483768" y="1700213"/>
            <a:ext cx="74892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66"/>
                </a:solidFill>
                <a:latin typeface="Consolas" pitchFamily="49" charset="0"/>
              </a:rPr>
              <a:t>bf=0</a:t>
            </a:r>
          </a:p>
        </p:txBody>
      </p:sp>
      <p:sp>
        <p:nvSpPr>
          <p:cNvPr id="40999" name="AutoShape 39"/>
          <p:cNvSpPr>
            <a:spLocks noChangeArrowheads="1"/>
          </p:cNvSpPr>
          <p:nvPr/>
        </p:nvSpPr>
        <p:spPr bwMode="auto">
          <a:xfrm>
            <a:off x="4427538" y="1844675"/>
            <a:ext cx="431800" cy="1008063"/>
          </a:xfrm>
          <a:prstGeom prst="rightArrow">
            <a:avLst>
              <a:gd name="adj1" fmla="val 52444"/>
              <a:gd name="adj2" fmla="val 43384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00" name="Text Box 40"/>
          <p:cNvSpPr txBox="1">
            <a:spLocks noChangeArrowheads="1"/>
          </p:cNvSpPr>
          <p:nvPr/>
        </p:nvSpPr>
        <p:spPr bwMode="auto">
          <a:xfrm>
            <a:off x="4015912" y="1153418"/>
            <a:ext cx="1253002" cy="8354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latin typeface="Consolas" pitchFamily="49" charset="0"/>
              </a:rPr>
              <a:t>Insert a node at B</a:t>
            </a:r>
            <a:r>
              <a:rPr lang="en-US" altLang="ko-KR" baseline="-25000" dirty="0">
                <a:latin typeface="Consolas" pitchFamily="49" charset="0"/>
              </a:rPr>
              <a:t>R</a:t>
            </a:r>
          </a:p>
        </p:txBody>
      </p:sp>
      <p:sp>
        <p:nvSpPr>
          <p:cNvPr id="41003" name="Line 43"/>
          <p:cNvSpPr>
            <a:spLocks noChangeShapeType="1"/>
          </p:cNvSpPr>
          <p:nvPr/>
        </p:nvSpPr>
        <p:spPr bwMode="auto">
          <a:xfrm flipH="1">
            <a:off x="7142163" y="2098675"/>
            <a:ext cx="428625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41004" name="Line 44"/>
          <p:cNvSpPr>
            <a:spLocks noChangeShapeType="1"/>
          </p:cNvSpPr>
          <p:nvPr/>
        </p:nvSpPr>
        <p:spPr bwMode="auto">
          <a:xfrm>
            <a:off x="7535863" y="2060575"/>
            <a:ext cx="428625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41006" name="Line 46"/>
          <p:cNvSpPr>
            <a:spLocks noChangeShapeType="1"/>
          </p:cNvSpPr>
          <p:nvPr/>
        </p:nvSpPr>
        <p:spPr bwMode="auto">
          <a:xfrm>
            <a:off x="7134225" y="1398588"/>
            <a:ext cx="546100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41007" name="AutoShape 47"/>
          <p:cNvSpPr>
            <a:spLocks noChangeArrowheads="1"/>
          </p:cNvSpPr>
          <p:nvPr/>
        </p:nvSpPr>
        <p:spPr bwMode="auto">
          <a:xfrm>
            <a:off x="7693025" y="2479675"/>
            <a:ext cx="550863" cy="130333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1008" name="AutoShape 48"/>
          <p:cNvSpPr>
            <a:spLocks noChangeArrowheads="1"/>
          </p:cNvSpPr>
          <p:nvPr/>
        </p:nvSpPr>
        <p:spPr bwMode="auto">
          <a:xfrm>
            <a:off x="6878638" y="2492375"/>
            <a:ext cx="549275" cy="10160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1009" name="AutoShape 49"/>
          <p:cNvSpPr>
            <a:spLocks noChangeArrowheads="1"/>
          </p:cNvSpPr>
          <p:nvPr/>
        </p:nvSpPr>
        <p:spPr bwMode="auto">
          <a:xfrm>
            <a:off x="5956300" y="2127250"/>
            <a:ext cx="552450" cy="10858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1010" name="Oval 50"/>
          <p:cNvSpPr>
            <a:spLocks noChangeArrowheads="1"/>
          </p:cNvSpPr>
          <p:nvPr/>
        </p:nvSpPr>
        <p:spPr bwMode="auto">
          <a:xfrm>
            <a:off x="7281863" y="1714500"/>
            <a:ext cx="550862" cy="4778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11" name="Oval 51"/>
          <p:cNvSpPr>
            <a:spLocks noChangeArrowheads="1"/>
          </p:cNvSpPr>
          <p:nvPr/>
        </p:nvSpPr>
        <p:spPr bwMode="auto">
          <a:xfrm>
            <a:off x="6757988" y="1079500"/>
            <a:ext cx="549275" cy="4778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13" name="Text Box 53"/>
          <p:cNvSpPr txBox="1">
            <a:spLocks noChangeArrowheads="1"/>
          </p:cNvSpPr>
          <p:nvPr/>
        </p:nvSpPr>
        <p:spPr bwMode="auto">
          <a:xfrm>
            <a:off x="7319963" y="1773238"/>
            <a:ext cx="481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B</a:t>
            </a:r>
          </a:p>
        </p:txBody>
      </p:sp>
      <p:sp>
        <p:nvSpPr>
          <p:cNvPr id="41014" name="Text Box 54"/>
          <p:cNvSpPr txBox="1">
            <a:spLocks noChangeArrowheads="1"/>
          </p:cNvSpPr>
          <p:nvPr/>
        </p:nvSpPr>
        <p:spPr bwMode="auto">
          <a:xfrm>
            <a:off x="6794500" y="1114425"/>
            <a:ext cx="481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A</a:t>
            </a:r>
          </a:p>
        </p:txBody>
      </p:sp>
      <p:sp>
        <p:nvSpPr>
          <p:cNvPr id="41021" name="Text Box 61"/>
          <p:cNvSpPr txBox="1">
            <a:spLocks noChangeArrowheads="1"/>
          </p:cNvSpPr>
          <p:nvPr/>
        </p:nvSpPr>
        <p:spPr bwMode="auto">
          <a:xfrm>
            <a:off x="5986463" y="2744788"/>
            <a:ext cx="48101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A</a:t>
            </a:r>
            <a:r>
              <a:rPr lang="en-US" altLang="ko-KR" baseline="-25000" dirty="0">
                <a:latin typeface="Consolas" pitchFamily="49" charset="0"/>
              </a:rPr>
              <a:t>L</a:t>
            </a:r>
          </a:p>
        </p:txBody>
      </p:sp>
      <p:sp>
        <p:nvSpPr>
          <p:cNvPr id="41025" name="Text Box 65"/>
          <p:cNvSpPr txBox="1">
            <a:spLocks noChangeArrowheads="1"/>
          </p:cNvSpPr>
          <p:nvPr/>
        </p:nvSpPr>
        <p:spPr bwMode="auto">
          <a:xfrm>
            <a:off x="6929438" y="3068638"/>
            <a:ext cx="481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B</a:t>
            </a:r>
            <a:r>
              <a:rPr lang="en-US" altLang="ko-KR" baseline="-25000">
                <a:latin typeface="Consolas" pitchFamily="49" charset="0"/>
              </a:rPr>
              <a:t>L</a:t>
            </a:r>
          </a:p>
        </p:txBody>
      </p:sp>
      <p:sp>
        <p:nvSpPr>
          <p:cNvPr id="41026" name="Text Box 66"/>
          <p:cNvSpPr txBox="1">
            <a:spLocks noChangeArrowheads="1"/>
          </p:cNvSpPr>
          <p:nvPr/>
        </p:nvSpPr>
        <p:spPr bwMode="auto">
          <a:xfrm>
            <a:off x="7740650" y="3141663"/>
            <a:ext cx="481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B</a:t>
            </a:r>
            <a:r>
              <a:rPr lang="en-US" altLang="ko-KR" baseline="-25000">
                <a:latin typeface="Consolas" pitchFamily="49" charset="0"/>
              </a:rPr>
              <a:t>R</a:t>
            </a:r>
          </a:p>
        </p:txBody>
      </p:sp>
      <p:sp>
        <p:nvSpPr>
          <p:cNvPr id="41028" name="Line 68"/>
          <p:cNvSpPr>
            <a:spLocks noChangeShapeType="1"/>
          </p:cNvSpPr>
          <p:nvPr/>
        </p:nvSpPr>
        <p:spPr bwMode="auto">
          <a:xfrm flipV="1">
            <a:off x="7104063" y="1014413"/>
            <a:ext cx="144462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41029" name="Text Box 69"/>
          <p:cNvSpPr txBox="1">
            <a:spLocks noChangeArrowheads="1"/>
          </p:cNvSpPr>
          <p:nvPr/>
        </p:nvSpPr>
        <p:spPr bwMode="auto">
          <a:xfrm>
            <a:off x="7740352" y="1588730"/>
            <a:ext cx="8899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66"/>
                </a:solidFill>
                <a:latin typeface="Consolas" pitchFamily="49" charset="0"/>
              </a:rPr>
              <a:t>bf=-1</a:t>
            </a:r>
          </a:p>
        </p:txBody>
      </p:sp>
      <p:sp>
        <p:nvSpPr>
          <p:cNvPr id="41030" name="Text Box 70"/>
          <p:cNvSpPr txBox="1">
            <a:spLocks noChangeArrowheads="1"/>
          </p:cNvSpPr>
          <p:nvPr/>
        </p:nvSpPr>
        <p:spPr bwMode="auto">
          <a:xfrm>
            <a:off x="5940152" y="973138"/>
            <a:ext cx="8899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66"/>
                </a:solidFill>
                <a:latin typeface="Consolas" pitchFamily="49" charset="0"/>
              </a:rPr>
              <a:t>bf=-2</a:t>
            </a:r>
          </a:p>
        </p:txBody>
      </p:sp>
      <p:sp>
        <p:nvSpPr>
          <p:cNvPr id="41031" name="Line 71"/>
          <p:cNvSpPr>
            <a:spLocks noChangeShapeType="1"/>
          </p:cNvSpPr>
          <p:nvPr/>
        </p:nvSpPr>
        <p:spPr bwMode="auto">
          <a:xfrm flipH="1">
            <a:off x="6240463" y="1484313"/>
            <a:ext cx="576262" cy="650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41037" name="Rectangle 77"/>
          <p:cNvSpPr>
            <a:spLocks noChangeArrowheads="1"/>
          </p:cNvSpPr>
          <p:nvPr/>
        </p:nvSpPr>
        <p:spPr bwMode="auto">
          <a:xfrm>
            <a:off x="7759700" y="3630613"/>
            <a:ext cx="431800" cy="142875"/>
          </a:xfrm>
          <a:prstGeom prst="rect">
            <a:avLst/>
          </a:prstGeom>
          <a:solidFill>
            <a:srgbClr val="92D050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1038" name="Line 78"/>
          <p:cNvSpPr>
            <a:spLocks noChangeShapeType="1"/>
          </p:cNvSpPr>
          <p:nvPr/>
        </p:nvSpPr>
        <p:spPr bwMode="auto">
          <a:xfrm>
            <a:off x="3564508" y="3646488"/>
            <a:ext cx="287338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41039" name="Line 79"/>
          <p:cNvSpPr>
            <a:spLocks noChangeShapeType="1"/>
          </p:cNvSpPr>
          <p:nvPr/>
        </p:nvSpPr>
        <p:spPr bwMode="auto">
          <a:xfrm flipH="1">
            <a:off x="3851275" y="4508500"/>
            <a:ext cx="504825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41041" name="Line 81"/>
          <p:cNvSpPr>
            <a:spLocks noChangeShapeType="1"/>
          </p:cNvSpPr>
          <p:nvPr/>
        </p:nvSpPr>
        <p:spPr bwMode="auto">
          <a:xfrm flipH="1" flipV="1">
            <a:off x="4284663" y="4437063"/>
            <a:ext cx="719137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41043" name="AutoShape 83"/>
          <p:cNvSpPr>
            <a:spLocks noChangeArrowheads="1"/>
          </p:cNvSpPr>
          <p:nvPr/>
        </p:nvSpPr>
        <p:spPr bwMode="auto">
          <a:xfrm>
            <a:off x="4725988" y="5021263"/>
            <a:ext cx="550862" cy="12874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1044" name="AutoShape 84"/>
          <p:cNvSpPr>
            <a:spLocks noChangeArrowheads="1"/>
          </p:cNvSpPr>
          <p:nvPr/>
        </p:nvSpPr>
        <p:spPr bwMode="auto">
          <a:xfrm>
            <a:off x="3924300" y="5300663"/>
            <a:ext cx="549275" cy="10160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1045" name="AutoShape 85"/>
          <p:cNvSpPr>
            <a:spLocks noChangeArrowheads="1"/>
          </p:cNvSpPr>
          <p:nvPr/>
        </p:nvSpPr>
        <p:spPr bwMode="auto">
          <a:xfrm>
            <a:off x="3203575" y="5281613"/>
            <a:ext cx="552450" cy="103822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1046" name="Oval 86"/>
          <p:cNvSpPr>
            <a:spLocks noChangeArrowheads="1"/>
          </p:cNvSpPr>
          <p:nvPr/>
        </p:nvSpPr>
        <p:spPr bwMode="auto">
          <a:xfrm>
            <a:off x="4067175" y="4149725"/>
            <a:ext cx="550863" cy="4778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47" name="Oval 87"/>
          <p:cNvSpPr>
            <a:spLocks noChangeArrowheads="1"/>
          </p:cNvSpPr>
          <p:nvPr/>
        </p:nvSpPr>
        <p:spPr bwMode="auto">
          <a:xfrm>
            <a:off x="3587750" y="4724400"/>
            <a:ext cx="549275" cy="4778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48" name="Text Box 88"/>
          <p:cNvSpPr txBox="1">
            <a:spLocks noChangeArrowheads="1"/>
          </p:cNvSpPr>
          <p:nvPr/>
        </p:nvSpPr>
        <p:spPr bwMode="auto">
          <a:xfrm>
            <a:off x="4117975" y="4208463"/>
            <a:ext cx="481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B</a:t>
            </a:r>
          </a:p>
        </p:txBody>
      </p:sp>
      <p:sp>
        <p:nvSpPr>
          <p:cNvPr id="41049" name="Text Box 89"/>
          <p:cNvSpPr txBox="1">
            <a:spLocks noChangeArrowheads="1"/>
          </p:cNvSpPr>
          <p:nvPr/>
        </p:nvSpPr>
        <p:spPr bwMode="auto">
          <a:xfrm>
            <a:off x="3605213" y="4762500"/>
            <a:ext cx="481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A</a:t>
            </a:r>
          </a:p>
        </p:txBody>
      </p:sp>
      <p:sp>
        <p:nvSpPr>
          <p:cNvPr id="41050" name="Text Box 90"/>
          <p:cNvSpPr txBox="1">
            <a:spLocks noChangeArrowheads="1"/>
          </p:cNvSpPr>
          <p:nvPr/>
        </p:nvSpPr>
        <p:spPr bwMode="auto">
          <a:xfrm>
            <a:off x="3233738" y="5837238"/>
            <a:ext cx="48101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A</a:t>
            </a:r>
            <a:r>
              <a:rPr lang="en-US" altLang="ko-KR" baseline="-25000" dirty="0">
                <a:solidFill>
                  <a:srgbClr val="FF0000"/>
                </a:solidFill>
                <a:latin typeface="Consolas" pitchFamily="49" charset="0"/>
              </a:rPr>
              <a:t>L</a:t>
            </a:r>
          </a:p>
        </p:txBody>
      </p:sp>
      <p:sp>
        <p:nvSpPr>
          <p:cNvPr id="41051" name="Text Box 91"/>
          <p:cNvSpPr txBox="1">
            <a:spLocks noChangeArrowheads="1"/>
          </p:cNvSpPr>
          <p:nvPr/>
        </p:nvSpPr>
        <p:spPr bwMode="auto">
          <a:xfrm>
            <a:off x="4787900" y="5661025"/>
            <a:ext cx="481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B</a:t>
            </a:r>
            <a:r>
              <a:rPr lang="en-US" altLang="ko-KR" baseline="-25000">
                <a:latin typeface="Consolas" pitchFamily="49" charset="0"/>
              </a:rPr>
              <a:t>R</a:t>
            </a:r>
          </a:p>
        </p:txBody>
      </p:sp>
      <p:sp>
        <p:nvSpPr>
          <p:cNvPr id="41052" name="Text Box 92"/>
          <p:cNvSpPr txBox="1">
            <a:spLocks noChangeArrowheads="1"/>
          </p:cNvSpPr>
          <p:nvPr/>
        </p:nvSpPr>
        <p:spPr bwMode="auto">
          <a:xfrm>
            <a:off x="3984625" y="5886450"/>
            <a:ext cx="481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B</a:t>
            </a:r>
            <a:r>
              <a:rPr lang="en-US" altLang="ko-KR" baseline="-25000" dirty="0">
                <a:latin typeface="Consolas" pitchFamily="49" charset="0"/>
              </a:rPr>
              <a:t>L</a:t>
            </a:r>
            <a:endParaRPr lang="ko-KR" altLang="en-US" baseline="-25000" dirty="0">
              <a:latin typeface="Consolas" pitchFamily="49" charset="0"/>
            </a:endParaRPr>
          </a:p>
        </p:txBody>
      </p:sp>
      <p:sp>
        <p:nvSpPr>
          <p:cNvPr id="41061" name="AutoShape 101"/>
          <p:cNvSpPr>
            <a:spLocks noChangeArrowheads="1"/>
          </p:cNvSpPr>
          <p:nvPr/>
        </p:nvSpPr>
        <p:spPr bwMode="auto">
          <a:xfrm rot="-2491255">
            <a:off x="5076825" y="3716338"/>
            <a:ext cx="431800" cy="935037"/>
          </a:xfrm>
          <a:prstGeom prst="leftArrow">
            <a:avLst>
              <a:gd name="adj1" fmla="val 58574"/>
              <a:gd name="adj2" fmla="val 4669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62" name="Line 102"/>
          <p:cNvSpPr>
            <a:spLocks noChangeShapeType="1"/>
          </p:cNvSpPr>
          <p:nvPr/>
        </p:nvSpPr>
        <p:spPr bwMode="auto">
          <a:xfrm flipV="1">
            <a:off x="4427538" y="4005263"/>
            <a:ext cx="144462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41063" name="Text Box 103"/>
          <p:cNvSpPr txBox="1">
            <a:spLocks noChangeArrowheads="1"/>
          </p:cNvSpPr>
          <p:nvPr/>
        </p:nvSpPr>
        <p:spPr bwMode="auto">
          <a:xfrm>
            <a:off x="3391028" y="4181018"/>
            <a:ext cx="74892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66"/>
                </a:solidFill>
                <a:latin typeface="Consolas" pitchFamily="49" charset="0"/>
              </a:rPr>
              <a:t>bf=0</a:t>
            </a:r>
          </a:p>
        </p:txBody>
      </p:sp>
      <p:sp>
        <p:nvSpPr>
          <p:cNvPr id="41064" name="Text Box 104"/>
          <p:cNvSpPr txBox="1">
            <a:spLocks noChangeArrowheads="1"/>
          </p:cNvSpPr>
          <p:nvPr/>
        </p:nvSpPr>
        <p:spPr bwMode="auto">
          <a:xfrm>
            <a:off x="2915816" y="4724400"/>
            <a:ext cx="74892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66"/>
                </a:solidFill>
                <a:latin typeface="Consolas" pitchFamily="49" charset="0"/>
              </a:rPr>
              <a:t>bf=0</a:t>
            </a:r>
          </a:p>
        </p:txBody>
      </p:sp>
      <p:sp>
        <p:nvSpPr>
          <p:cNvPr id="41065" name="Rectangle 105"/>
          <p:cNvSpPr>
            <a:spLocks noChangeArrowheads="1"/>
          </p:cNvSpPr>
          <p:nvPr/>
        </p:nvSpPr>
        <p:spPr bwMode="auto">
          <a:xfrm>
            <a:off x="4794250" y="6151563"/>
            <a:ext cx="431800" cy="142875"/>
          </a:xfrm>
          <a:prstGeom prst="rect">
            <a:avLst/>
          </a:prstGeom>
          <a:solidFill>
            <a:srgbClr val="92D050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1069" name="Text Box 109"/>
          <p:cNvSpPr txBox="1">
            <a:spLocks noChangeArrowheads="1"/>
          </p:cNvSpPr>
          <p:nvPr/>
        </p:nvSpPr>
        <p:spPr bwMode="auto">
          <a:xfrm>
            <a:off x="5724128" y="4076700"/>
            <a:ext cx="173637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RR Rotation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3057525" y="2624342"/>
            <a:ext cx="530225" cy="40011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ko-KR" i="1" dirty="0">
                <a:solidFill>
                  <a:schemeClr val="accent2"/>
                </a:solidFill>
                <a:latin typeface="Times New Roman" pitchFamily="18" charset="0"/>
              </a:rPr>
              <a:t>h-</a:t>
            </a:r>
            <a:r>
              <a:rPr lang="en-US" altLang="ko-KR" dirty="0">
                <a:solidFill>
                  <a:schemeClr val="accent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3491880" y="2276475"/>
            <a:ext cx="489890" cy="396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i="1" dirty="0">
                <a:solidFill>
                  <a:schemeClr val="accent2"/>
                </a:solidFill>
                <a:latin typeface="Times New Roman" pitchFamily="18" charset="0"/>
              </a:rPr>
              <a:t>h</a:t>
            </a:r>
            <a:endParaRPr lang="en-US" altLang="ko-KR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86" name="Line 27"/>
          <p:cNvSpPr>
            <a:spLocks noChangeShapeType="1"/>
          </p:cNvSpPr>
          <p:nvPr/>
        </p:nvSpPr>
        <p:spPr bwMode="auto">
          <a:xfrm>
            <a:off x="8390011" y="1946308"/>
            <a:ext cx="0" cy="18360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87" name="Line 29"/>
          <p:cNvSpPr>
            <a:spLocks noChangeShapeType="1"/>
          </p:cNvSpPr>
          <p:nvPr/>
        </p:nvSpPr>
        <p:spPr bwMode="auto">
          <a:xfrm>
            <a:off x="8304286" y="3761582"/>
            <a:ext cx="304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88" name="Text Box 7"/>
          <p:cNvSpPr txBox="1">
            <a:spLocks noChangeArrowheads="1"/>
          </p:cNvSpPr>
          <p:nvPr/>
        </p:nvSpPr>
        <p:spPr bwMode="auto">
          <a:xfrm>
            <a:off x="8244408" y="2752006"/>
            <a:ext cx="530225" cy="40011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ko-KR" i="1" dirty="0">
                <a:solidFill>
                  <a:schemeClr val="accent2"/>
                </a:solidFill>
                <a:latin typeface="Times New Roman" pitchFamily="18" charset="0"/>
              </a:rPr>
              <a:t>h</a:t>
            </a:r>
            <a:endParaRPr lang="en-US" altLang="ko-KR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89" name="Line 29"/>
          <p:cNvSpPr>
            <a:spLocks noChangeShapeType="1"/>
          </p:cNvSpPr>
          <p:nvPr/>
        </p:nvSpPr>
        <p:spPr bwMode="auto">
          <a:xfrm>
            <a:off x="7843837" y="1961298"/>
            <a:ext cx="695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94" name="Line 28"/>
          <p:cNvSpPr>
            <a:spLocks noChangeShapeType="1"/>
          </p:cNvSpPr>
          <p:nvPr/>
        </p:nvSpPr>
        <p:spPr bwMode="auto">
          <a:xfrm flipV="1">
            <a:off x="601415" y="2135188"/>
            <a:ext cx="669131" cy="412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95" name="Line 22"/>
          <p:cNvSpPr>
            <a:spLocks noChangeShapeType="1"/>
          </p:cNvSpPr>
          <p:nvPr/>
        </p:nvSpPr>
        <p:spPr bwMode="auto">
          <a:xfrm>
            <a:off x="5770190" y="2132856"/>
            <a:ext cx="0" cy="10795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96" name="Text Box 23"/>
          <p:cNvSpPr txBox="1">
            <a:spLocks noChangeArrowheads="1"/>
          </p:cNvSpPr>
          <p:nvPr/>
        </p:nvSpPr>
        <p:spPr bwMode="auto">
          <a:xfrm>
            <a:off x="5569198" y="2400399"/>
            <a:ext cx="341439" cy="30777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altLang="ko-KR" i="1" dirty="0">
                <a:solidFill>
                  <a:schemeClr val="accent2"/>
                </a:solidFill>
                <a:latin typeface="Times New Roman" pitchFamily="18" charset="0"/>
              </a:rPr>
              <a:t>h-</a:t>
            </a:r>
            <a:r>
              <a:rPr lang="en-US" altLang="ko-KR" dirty="0">
                <a:solidFill>
                  <a:schemeClr val="accent2"/>
                </a:solidFill>
                <a:latin typeface="Times New Roman" pitchFamily="18" charset="0"/>
              </a:rPr>
              <a:t>2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97" name="Line 28"/>
          <p:cNvSpPr>
            <a:spLocks noChangeShapeType="1"/>
          </p:cNvSpPr>
          <p:nvPr/>
        </p:nvSpPr>
        <p:spPr bwMode="auto">
          <a:xfrm flipV="1">
            <a:off x="5559053" y="2134444"/>
            <a:ext cx="669131" cy="412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98" name="Line 25"/>
          <p:cNvSpPr>
            <a:spLocks noChangeShapeType="1"/>
          </p:cNvSpPr>
          <p:nvPr/>
        </p:nvSpPr>
        <p:spPr bwMode="auto">
          <a:xfrm>
            <a:off x="5684019" y="3212976"/>
            <a:ext cx="223838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0866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410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410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410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410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500" fill="hold"/>
                                        <p:tgtEl>
                                          <p:spTgt spid="410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410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410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410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7" grpId="0" animBg="1"/>
      <p:bldP spid="41068" grpId="0" animBg="1"/>
      <p:bldP spid="40993" grpId="0"/>
      <p:bldP spid="40994" grpId="0"/>
      <p:bldP spid="40999" grpId="0" animBg="1"/>
      <p:bldP spid="41000" grpId="0"/>
      <p:bldP spid="41003" grpId="0" animBg="1"/>
      <p:bldP spid="41004" grpId="0" animBg="1"/>
      <p:bldP spid="41006" grpId="0" animBg="1"/>
      <p:bldP spid="41007" grpId="0" animBg="1"/>
      <p:bldP spid="41008" grpId="0" animBg="1"/>
      <p:bldP spid="41008" grpId="1" animBg="1"/>
      <p:bldP spid="41009" grpId="0" animBg="1"/>
      <p:bldP spid="41010" grpId="0" animBg="1"/>
      <p:bldP spid="41011" grpId="0" animBg="1"/>
      <p:bldP spid="41011" grpId="1" animBg="1"/>
      <p:bldP spid="41013" grpId="0"/>
      <p:bldP spid="41014" grpId="0"/>
      <p:bldP spid="41021" grpId="0"/>
      <p:bldP spid="41025" grpId="0"/>
      <p:bldP spid="41026" grpId="0"/>
      <p:bldP spid="41028" grpId="0" animBg="1"/>
      <p:bldP spid="41029" grpId="0"/>
      <p:bldP spid="41030" grpId="0"/>
      <p:bldP spid="41031" grpId="0" animBg="1"/>
      <p:bldP spid="41037" grpId="0" animBg="1"/>
      <p:bldP spid="41039" grpId="0" animBg="1"/>
      <p:bldP spid="41041" grpId="0" animBg="1"/>
      <p:bldP spid="41043" grpId="0" animBg="1"/>
      <p:bldP spid="41044" grpId="0" animBg="1"/>
      <p:bldP spid="41045" grpId="0" animBg="1"/>
      <p:bldP spid="41046" grpId="0" animBg="1"/>
      <p:bldP spid="41047" grpId="0" animBg="1"/>
      <p:bldP spid="41048" grpId="0"/>
      <p:bldP spid="41049" grpId="0"/>
      <p:bldP spid="41050" grpId="0"/>
      <p:bldP spid="41051" grpId="0"/>
      <p:bldP spid="41052" grpId="0"/>
      <p:bldP spid="41061" grpId="0" animBg="1"/>
      <p:bldP spid="41062" grpId="0" animBg="1"/>
      <p:bldP spid="41063" grpId="0"/>
      <p:bldP spid="41064" grpId="0"/>
      <p:bldP spid="41065" grpId="0" animBg="1"/>
      <p:bldP spid="41069" grpId="0"/>
      <p:bldP spid="86" grpId="0" animBg="1"/>
      <p:bldP spid="87" grpId="0" animBg="1"/>
      <p:bldP spid="88" grpId="0" animBg="1"/>
      <p:bldP spid="89" grpId="0" animBg="1"/>
      <p:bldP spid="95" grpId="0" animBg="1"/>
      <p:bldP spid="96" grpId="0" animBg="1"/>
      <p:bldP spid="97" grpId="0" animBg="1"/>
      <p:bldP spid="9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Rebalancing in AVL Tree – RL Rotation (1)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8F35514-32D8-477D-9394-3E2B42884208}" type="slidenum">
              <a:rPr lang="ko-KR" altLang="en-US" smtClean="0"/>
              <a:pPr/>
              <a:t>23</a:t>
            </a:fld>
            <a:r>
              <a:rPr lang="en-US" altLang="ko-KR"/>
              <a:t>-</a:t>
            </a:r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>
            <a:off x="3865563" y="4903788"/>
            <a:ext cx="43180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 flipH="1">
            <a:off x="3565525" y="4941888"/>
            <a:ext cx="287338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>
            <a:off x="2316163" y="5013325"/>
            <a:ext cx="50323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1207" name="Line 7"/>
          <p:cNvSpPr>
            <a:spLocks noChangeShapeType="1"/>
          </p:cNvSpPr>
          <p:nvPr/>
        </p:nvSpPr>
        <p:spPr bwMode="auto">
          <a:xfrm flipH="1">
            <a:off x="1908175" y="4941888"/>
            <a:ext cx="50482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>
            <a:off x="3133725" y="4365625"/>
            <a:ext cx="57467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 flipH="1">
            <a:off x="2413000" y="4292600"/>
            <a:ext cx="5762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 flipH="1" flipV="1">
            <a:off x="2554584" y="1869753"/>
            <a:ext cx="576262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 flipH="1">
            <a:off x="2122784" y="1885628"/>
            <a:ext cx="331787" cy="587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 flipH="1">
            <a:off x="1879896" y="2571428"/>
            <a:ext cx="287338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2094209" y="2639690"/>
            <a:ext cx="4318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 flipH="1" flipV="1">
            <a:off x="1978321" y="1293490"/>
            <a:ext cx="360363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 flipH="1">
            <a:off x="1186009" y="1393503"/>
            <a:ext cx="647849" cy="510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51217" name="AutoShape 17"/>
          <p:cNvSpPr>
            <a:spLocks noChangeArrowheads="1"/>
          </p:cNvSpPr>
          <p:nvPr/>
        </p:nvSpPr>
        <p:spPr bwMode="auto">
          <a:xfrm>
            <a:off x="2841921" y="2512690"/>
            <a:ext cx="552450" cy="123348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1218" name="Oval 18"/>
          <p:cNvSpPr>
            <a:spLocks noChangeArrowheads="1"/>
          </p:cNvSpPr>
          <p:nvPr/>
        </p:nvSpPr>
        <p:spPr bwMode="auto">
          <a:xfrm>
            <a:off x="2213271" y="1553840"/>
            <a:ext cx="550863" cy="45561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219" name="Oval 19"/>
          <p:cNvSpPr>
            <a:spLocks noChangeArrowheads="1"/>
          </p:cNvSpPr>
          <p:nvPr/>
        </p:nvSpPr>
        <p:spPr bwMode="auto">
          <a:xfrm>
            <a:off x="1584621" y="1023615"/>
            <a:ext cx="547688" cy="45561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2238671" y="1610990"/>
            <a:ext cx="481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C</a:t>
            </a: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1608434" y="1068065"/>
            <a:ext cx="4794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A</a:t>
            </a: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2914946" y="3336603"/>
            <a:ext cx="481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C</a:t>
            </a:r>
            <a:r>
              <a:rPr lang="en-US" altLang="ko-KR" baseline="-25000">
                <a:latin typeface="Consolas" pitchFamily="49" charset="0"/>
              </a:rPr>
              <a:t>R</a:t>
            </a: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 flipV="1">
            <a:off x="1905296" y="885503"/>
            <a:ext cx="215900" cy="138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827584" y="940658"/>
            <a:ext cx="8899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66"/>
                </a:solidFill>
                <a:latin typeface="Consolas" pitchFamily="49" charset="0"/>
              </a:rPr>
              <a:t>bf=-1</a:t>
            </a:r>
          </a:p>
        </p:txBody>
      </p: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1518820" y="1542728"/>
            <a:ext cx="74892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66"/>
                </a:solidFill>
                <a:latin typeface="Consolas" pitchFamily="49" charset="0"/>
              </a:rPr>
              <a:t>bf=0</a:t>
            </a:r>
          </a:p>
        </p:txBody>
      </p:sp>
      <p:sp>
        <p:nvSpPr>
          <p:cNvPr id="51226" name="Oval 26"/>
          <p:cNvSpPr>
            <a:spLocks noChangeArrowheads="1"/>
          </p:cNvSpPr>
          <p:nvPr/>
        </p:nvSpPr>
        <p:spPr bwMode="auto">
          <a:xfrm>
            <a:off x="1878309" y="2296790"/>
            <a:ext cx="549275" cy="45561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227" name="Text Box 27"/>
          <p:cNvSpPr txBox="1">
            <a:spLocks noChangeArrowheads="1"/>
          </p:cNvSpPr>
          <p:nvPr/>
        </p:nvSpPr>
        <p:spPr bwMode="auto">
          <a:xfrm>
            <a:off x="1906884" y="2328540"/>
            <a:ext cx="4794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B</a:t>
            </a:r>
          </a:p>
        </p:txBody>
      </p:sp>
      <p:sp>
        <p:nvSpPr>
          <p:cNvPr id="51228" name="AutoShape 28"/>
          <p:cNvSpPr>
            <a:spLocks noChangeArrowheads="1"/>
          </p:cNvSpPr>
          <p:nvPr/>
        </p:nvSpPr>
        <p:spPr bwMode="auto">
          <a:xfrm>
            <a:off x="1590971" y="2982590"/>
            <a:ext cx="550863" cy="7556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1229" name="AutoShape 29"/>
          <p:cNvSpPr>
            <a:spLocks noChangeArrowheads="1"/>
          </p:cNvSpPr>
          <p:nvPr/>
        </p:nvSpPr>
        <p:spPr bwMode="auto">
          <a:xfrm>
            <a:off x="2238671" y="2982590"/>
            <a:ext cx="547688" cy="7556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1649709" y="3330253"/>
            <a:ext cx="481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B</a:t>
            </a:r>
            <a:r>
              <a:rPr lang="en-US" altLang="ko-KR" baseline="-25000">
                <a:latin typeface="Consolas" pitchFamily="49" charset="0"/>
              </a:rPr>
              <a:t>L</a:t>
            </a:r>
          </a:p>
        </p:txBody>
      </p:sp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2298996" y="3331840"/>
            <a:ext cx="4794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B</a:t>
            </a:r>
            <a:r>
              <a:rPr lang="en-US" altLang="ko-KR" baseline="-25000">
                <a:latin typeface="Consolas" pitchFamily="49" charset="0"/>
              </a:rPr>
              <a:t>R</a:t>
            </a:r>
          </a:p>
        </p:txBody>
      </p:sp>
      <p:sp>
        <p:nvSpPr>
          <p:cNvPr id="51232" name="AutoShape 32"/>
          <p:cNvSpPr>
            <a:spLocks noChangeArrowheads="1"/>
          </p:cNvSpPr>
          <p:nvPr/>
        </p:nvSpPr>
        <p:spPr bwMode="auto">
          <a:xfrm>
            <a:off x="921592" y="1896740"/>
            <a:ext cx="552450" cy="136842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1233" name="Text Box 33"/>
          <p:cNvSpPr txBox="1">
            <a:spLocks noChangeArrowheads="1"/>
          </p:cNvSpPr>
          <p:nvPr/>
        </p:nvSpPr>
        <p:spPr bwMode="auto">
          <a:xfrm>
            <a:off x="993030" y="2833365"/>
            <a:ext cx="481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A</a:t>
            </a:r>
            <a:r>
              <a:rPr lang="en-US" altLang="ko-KR" baseline="-25000">
                <a:latin typeface="Consolas" pitchFamily="49" charset="0"/>
              </a:rPr>
              <a:t>L</a:t>
            </a:r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1230788" y="2296790"/>
            <a:ext cx="74892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66"/>
                </a:solidFill>
                <a:latin typeface="Consolas" pitchFamily="49" charset="0"/>
              </a:rPr>
              <a:t>bf=0</a:t>
            </a:r>
          </a:p>
        </p:txBody>
      </p:sp>
      <p:sp>
        <p:nvSpPr>
          <p:cNvPr id="51236" name="Line 36"/>
          <p:cNvSpPr>
            <a:spLocks noChangeShapeType="1"/>
          </p:cNvSpPr>
          <p:nvPr/>
        </p:nvSpPr>
        <p:spPr bwMode="auto">
          <a:xfrm>
            <a:off x="634255" y="3265165"/>
            <a:ext cx="223837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1237" name="Line 37"/>
          <p:cNvSpPr>
            <a:spLocks noChangeShapeType="1"/>
          </p:cNvSpPr>
          <p:nvPr/>
        </p:nvSpPr>
        <p:spPr bwMode="auto">
          <a:xfrm>
            <a:off x="635842" y="1896740"/>
            <a:ext cx="223838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1238" name="Line 38"/>
          <p:cNvSpPr>
            <a:spLocks noChangeShapeType="1"/>
          </p:cNvSpPr>
          <p:nvPr/>
        </p:nvSpPr>
        <p:spPr bwMode="auto">
          <a:xfrm>
            <a:off x="778717" y="1896740"/>
            <a:ext cx="0" cy="1368425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1241" name="Line 41"/>
          <p:cNvSpPr>
            <a:spLocks noChangeShapeType="1"/>
          </p:cNvSpPr>
          <p:nvPr/>
        </p:nvSpPr>
        <p:spPr bwMode="auto">
          <a:xfrm>
            <a:off x="3280072" y="1780612"/>
            <a:ext cx="223837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1242" name="Line 42"/>
          <p:cNvSpPr>
            <a:spLocks noChangeShapeType="1"/>
          </p:cNvSpPr>
          <p:nvPr/>
        </p:nvSpPr>
        <p:spPr bwMode="auto">
          <a:xfrm>
            <a:off x="3428891" y="1774139"/>
            <a:ext cx="0" cy="1990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1248" name="Line 48"/>
          <p:cNvSpPr>
            <a:spLocks noChangeShapeType="1"/>
          </p:cNvSpPr>
          <p:nvPr/>
        </p:nvSpPr>
        <p:spPr bwMode="auto">
          <a:xfrm>
            <a:off x="3418184" y="3747137"/>
            <a:ext cx="485775" cy="6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1249" name="Line 49"/>
          <p:cNvSpPr>
            <a:spLocks noChangeShapeType="1"/>
          </p:cNvSpPr>
          <p:nvPr/>
        </p:nvSpPr>
        <p:spPr bwMode="auto">
          <a:xfrm>
            <a:off x="2158501" y="1251421"/>
            <a:ext cx="183882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51250" name="Line 50"/>
          <p:cNvSpPr>
            <a:spLocks noChangeShapeType="1"/>
          </p:cNvSpPr>
          <p:nvPr/>
        </p:nvSpPr>
        <p:spPr bwMode="auto">
          <a:xfrm>
            <a:off x="3778546" y="1249040"/>
            <a:ext cx="0" cy="25056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1251" name="AutoShape 51"/>
          <p:cNvSpPr>
            <a:spLocks noChangeArrowheads="1"/>
          </p:cNvSpPr>
          <p:nvPr/>
        </p:nvSpPr>
        <p:spPr bwMode="auto">
          <a:xfrm>
            <a:off x="4500563" y="1844874"/>
            <a:ext cx="431800" cy="1008062"/>
          </a:xfrm>
          <a:prstGeom prst="rightArrow">
            <a:avLst>
              <a:gd name="adj1" fmla="val 52444"/>
              <a:gd name="adj2" fmla="val 43384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280" name="Line 80"/>
          <p:cNvSpPr>
            <a:spLocks noChangeShapeType="1"/>
          </p:cNvSpPr>
          <p:nvPr/>
        </p:nvSpPr>
        <p:spPr bwMode="auto">
          <a:xfrm>
            <a:off x="7828915" y="1630070"/>
            <a:ext cx="106356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51281" name="Line 81"/>
          <p:cNvSpPr>
            <a:spLocks noChangeShapeType="1"/>
          </p:cNvSpPr>
          <p:nvPr/>
        </p:nvSpPr>
        <p:spPr bwMode="auto">
          <a:xfrm>
            <a:off x="8633916" y="1628800"/>
            <a:ext cx="0" cy="23040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1286" name="AutoShape 86"/>
          <p:cNvSpPr>
            <a:spLocks noChangeArrowheads="1"/>
          </p:cNvSpPr>
          <p:nvPr/>
        </p:nvSpPr>
        <p:spPr bwMode="auto">
          <a:xfrm>
            <a:off x="1620838" y="5302250"/>
            <a:ext cx="552450" cy="12938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1287" name="Text Box 87"/>
          <p:cNvSpPr txBox="1">
            <a:spLocks noChangeArrowheads="1"/>
          </p:cNvSpPr>
          <p:nvPr/>
        </p:nvSpPr>
        <p:spPr bwMode="auto">
          <a:xfrm>
            <a:off x="1693863" y="6165850"/>
            <a:ext cx="481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A</a:t>
            </a:r>
            <a:r>
              <a:rPr lang="en-US" altLang="ko-KR" baseline="-25000">
                <a:latin typeface="Consolas" pitchFamily="49" charset="0"/>
              </a:rPr>
              <a:t>L</a:t>
            </a:r>
          </a:p>
        </p:txBody>
      </p:sp>
      <p:sp>
        <p:nvSpPr>
          <p:cNvPr id="51288" name="AutoShape 88"/>
          <p:cNvSpPr>
            <a:spLocks noChangeArrowheads="1"/>
          </p:cNvSpPr>
          <p:nvPr/>
        </p:nvSpPr>
        <p:spPr bwMode="auto">
          <a:xfrm>
            <a:off x="2557463" y="5302250"/>
            <a:ext cx="552450" cy="12938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1289" name="Text Box 89"/>
          <p:cNvSpPr txBox="1">
            <a:spLocks noChangeArrowheads="1"/>
          </p:cNvSpPr>
          <p:nvPr/>
        </p:nvSpPr>
        <p:spPr bwMode="auto">
          <a:xfrm>
            <a:off x="2628900" y="5949950"/>
            <a:ext cx="481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B</a:t>
            </a:r>
            <a:r>
              <a:rPr lang="en-US" altLang="ko-KR" baseline="-25000">
                <a:latin typeface="Consolas" pitchFamily="49" charset="0"/>
              </a:rPr>
              <a:t>L</a:t>
            </a:r>
          </a:p>
        </p:txBody>
      </p:sp>
      <p:sp>
        <p:nvSpPr>
          <p:cNvPr id="51290" name="AutoShape 90"/>
          <p:cNvSpPr>
            <a:spLocks noChangeArrowheads="1"/>
          </p:cNvSpPr>
          <p:nvPr/>
        </p:nvSpPr>
        <p:spPr bwMode="auto">
          <a:xfrm>
            <a:off x="3290888" y="5302250"/>
            <a:ext cx="549275" cy="10033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1291" name="Text Box 91"/>
          <p:cNvSpPr txBox="1">
            <a:spLocks noChangeArrowheads="1"/>
          </p:cNvSpPr>
          <p:nvPr/>
        </p:nvSpPr>
        <p:spPr bwMode="auto">
          <a:xfrm>
            <a:off x="3351213" y="5878513"/>
            <a:ext cx="481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B</a:t>
            </a:r>
            <a:r>
              <a:rPr lang="en-US" altLang="ko-KR" baseline="-25000">
                <a:latin typeface="Consolas" pitchFamily="49" charset="0"/>
              </a:rPr>
              <a:t>R</a:t>
            </a:r>
          </a:p>
        </p:txBody>
      </p:sp>
      <p:sp>
        <p:nvSpPr>
          <p:cNvPr id="51292" name="AutoShape 92"/>
          <p:cNvSpPr>
            <a:spLocks noChangeArrowheads="1"/>
          </p:cNvSpPr>
          <p:nvPr/>
        </p:nvSpPr>
        <p:spPr bwMode="auto">
          <a:xfrm>
            <a:off x="3997325" y="5229225"/>
            <a:ext cx="552450" cy="136842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1293" name="Text Box 93"/>
          <p:cNvSpPr txBox="1">
            <a:spLocks noChangeArrowheads="1"/>
          </p:cNvSpPr>
          <p:nvPr/>
        </p:nvSpPr>
        <p:spPr bwMode="auto">
          <a:xfrm>
            <a:off x="4070350" y="6092825"/>
            <a:ext cx="481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C</a:t>
            </a:r>
            <a:r>
              <a:rPr lang="en-US" altLang="ko-KR" baseline="-25000">
                <a:latin typeface="Consolas" pitchFamily="49" charset="0"/>
              </a:rPr>
              <a:t>R</a:t>
            </a:r>
          </a:p>
        </p:txBody>
      </p:sp>
      <p:sp>
        <p:nvSpPr>
          <p:cNvPr id="51294" name="Oval 94"/>
          <p:cNvSpPr>
            <a:spLocks noChangeArrowheads="1"/>
          </p:cNvSpPr>
          <p:nvPr/>
        </p:nvSpPr>
        <p:spPr bwMode="auto">
          <a:xfrm>
            <a:off x="2816225" y="4043363"/>
            <a:ext cx="550863" cy="477837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295" name="Text Box 95"/>
          <p:cNvSpPr txBox="1">
            <a:spLocks noChangeArrowheads="1"/>
          </p:cNvSpPr>
          <p:nvPr/>
        </p:nvSpPr>
        <p:spPr bwMode="auto">
          <a:xfrm>
            <a:off x="2844800" y="4076700"/>
            <a:ext cx="481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B</a:t>
            </a:r>
          </a:p>
        </p:txBody>
      </p:sp>
      <p:sp>
        <p:nvSpPr>
          <p:cNvPr id="51296" name="Oval 96"/>
          <p:cNvSpPr>
            <a:spLocks noChangeArrowheads="1"/>
          </p:cNvSpPr>
          <p:nvPr/>
        </p:nvSpPr>
        <p:spPr bwMode="auto">
          <a:xfrm>
            <a:off x="2100263" y="4594225"/>
            <a:ext cx="550862" cy="4778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297" name="Text Box 97"/>
          <p:cNvSpPr txBox="1">
            <a:spLocks noChangeArrowheads="1"/>
          </p:cNvSpPr>
          <p:nvPr/>
        </p:nvSpPr>
        <p:spPr bwMode="auto">
          <a:xfrm>
            <a:off x="2125663" y="4652963"/>
            <a:ext cx="481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A</a:t>
            </a:r>
          </a:p>
        </p:txBody>
      </p:sp>
      <p:sp>
        <p:nvSpPr>
          <p:cNvPr id="51298" name="Oval 98"/>
          <p:cNvSpPr>
            <a:spLocks noChangeArrowheads="1"/>
          </p:cNvSpPr>
          <p:nvPr/>
        </p:nvSpPr>
        <p:spPr bwMode="auto">
          <a:xfrm>
            <a:off x="3541713" y="4605338"/>
            <a:ext cx="549275" cy="477837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299" name="Text Box 99"/>
          <p:cNvSpPr txBox="1">
            <a:spLocks noChangeArrowheads="1"/>
          </p:cNvSpPr>
          <p:nvPr/>
        </p:nvSpPr>
        <p:spPr bwMode="auto">
          <a:xfrm>
            <a:off x="3603625" y="4652963"/>
            <a:ext cx="481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C</a:t>
            </a:r>
          </a:p>
        </p:txBody>
      </p:sp>
      <p:sp>
        <p:nvSpPr>
          <p:cNvPr id="51300" name="Rectangle 100"/>
          <p:cNvSpPr>
            <a:spLocks noChangeArrowheads="1"/>
          </p:cNvSpPr>
          <p:nvPr/>
        </p:nvSpPr>
        <p:spPr bwMode="auto">
          <a:xfrm>
            <a:off x="2628900" y="6432550"/>
            <a:ext cx="431800" cy="142875"/>
          </a:xfrm>
          <a:prstGeom prst="rect">
            <a:avLst/>
          </a:prstGeom>
          <a:solidFill>
            <a:srgbClr val="92D050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1301" name="Line 101"/>
          <p:cNvSpPr>
            <a:spLocks noChangeShapeType="1"/>
          </p:cNvSpPr>
          <p:nvPr/>
        </p:nvSpPr>
        <p:spPr bwMode="auto">
          <a:xfrm flipV="1">
            <a:off x="3205163" y="3933825"/>
            <a:ext cx="21590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1302" name="Text Box 102"/>
          <p:cNvSpPr txBox="1">
            <a:spLocks noChangeArrowheads="1"/>
          </p:cNvSpPr>
          <p:nvPr/>
        </p:nvSpPr>
        <p:spPr bwMode="auto">
          <a:xfrm>
            <a:off x="2123728" y="4005064"/>
            <a:ext cx="74892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66"/>
                </a:solidFill>
                <a:latin typeface="Consolas" pitchFamily="49" charset="0"/>
              </a:rPr>
              <a:t>bf=0</a:t>
            </a:r>
          </a:p>
        </p:txBody>
      </p:sp>
      <p:sp>
        <p:nvSpPr>
          <p:cNvPr id="51303" name="Text Box 103"/>
          <p:cNvSpPr txBox="1">
            <a:spLocks noChangeArrowheads="1"/>
          </p:cNvSpPr>
          <p:nvPr/>
        </p:nvSpPr>
        <p:spPr bwMode="auto">
          <a:xfrm>
            <a:off x="1403648" y="4652963"/>
            <a:ext cx="74892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66"/>
                </a:solidFill>
                <a:latin typeface="Consolas" pitchFamily="49" charset="0"/>
              </a:rPr>
              <a:t>bf=0</a:t>
            </a:r>
          </a:p>
        </p:txBody>
      </p:sp>
      <p:sp>
        <p:nvSpPr>
          <p:cNvPr id="51304" name="Text Box 104"/>
          <p:cNvSpPr txBox="1">
            <a:spLocks noChangeArrowheads="1"/>
          </p:cNvSpPr>
          <p:nvPr/>
        </p:nvSpPr>
        <p:spPr bwMode="auto">
          <a:xfrm>
            <a:off x="4042052" y="4652963"/>
            <a:ext cx="8899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66"/>
                </a:solidFill>
                <a:latin typeface="Consolas" pitchFamily="49" charset="0"/>
              </a:rPr>
              <a:t>bf=-</a:t>
            </a:r>
            <a:r>
              <a:rPr lang="en-US" altLang="ko-KR" dirty="0">
                <a:solidFill>
                  <a:srgbClr val="FF0066"/>
                </a:solidFill>
                <a:latin typeface="Consolas" pitchFamily="49" charset="0"/>
              </a:rPr>
              <a:t>1</a:t>
            </a:r>
          </a:p>
        </p:txBody>
      </p:sp>
      <p:sp>
        <p:nvSpPr>
          <p:cNvPr id="51309" name="AutoShape 109"/>
          <p:cNvSpPr>
            <a:spLocks noChangeArrowheads="1"/>
          </p:cNvSpPr>
          <p:nvPr/>
        </p:nvSpPr>
        <p:spPr bwMode="auto">
          <a:xfrm rot="-2491255">
            <a:off x="4815080" y="3644664"/>
            <a:ext cx="431800" cy="935037"/>
          </a:xfrm>
          <a:prstGeom prst="leftArrow">
            <a:avLst>
              <a:gd name="adj1" fmla="val 58574"/>
              <a:gd name="adj2" fmla="val 4669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310" name="Text Box 110"/>
          <p:cNvSpPr txBox="1">
            <a:spLocks noChangeArrowheads="1"/>
          </p:cNvSpPr>
          <p:nvPr/>
        </p:nvSpPr>
        <p:spPr bwMode="auto">
          <a:xfrm>
            <a:off x="5283899" y="4293096"/>
            <a:ext cx="173637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RL Rotation</a:t>
            </a:r>
          </a:p>
        </p:txBody>
      </p:sp>
      <p:sp>
        <p:nvSpPr>
          <p:cNvPr id="51311" name="Text Box 111"/>
          <p:cNvSpPr txBox="1">
            <a:spLocks noChangeArrowheads="1"/>
          </p:cNvSpPr>
          <p:nvPr/>
        </p:nvSpPr>
        <p:spPr bwMode="auto">
          <a:xfrm>
            <a:off x="4067944" y="1136938"/>
            <a:ext cx="1216031" cy="8354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latin typeface="Consolas" pitchFamily="49" charset="0"/>
              </a:rPr>
              <a:t>Insert a node at B</a:t>
            </a:r>
            <a:r>
              <a:rPr lang="en-US" altLang="ko-KR" baseline="-25000" dirty="0">
                <a:latin typeface="Consolas" pitchFamily="49" charset="0"/>
              </a:rPr>
              <a:t>L</a:t>
            </a:r>
          </a:p>
        </p:txBody>
      </p:sp>
      <p:sp>
        <p:nvSpPr>
          <p:cNvPr id="51312" name="Line 112"/>
          <p:cNvSpPr>
            <a:spLocks noChangeShapeType="1"/>
          </p:cNvSpPr>
          <p:nvPr/>
        </p:nvSpPr>
        <p:spPr bwMode="auto">
          <a:xfrm flipH="1" flipV="1">
            <a:off x="7648575" y="1817688"/>
            <a:ext cx="576263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1313" name="Line 113"/>
          <p:cNvSpPr>
            <a:spLocks noChangeShapeType="1"/>
          </p:cNvSpPr>
          <p:nvPr/>
        </p:nvSpPr>
        <p:spPr bwMode="auto">
          <a:xfrm flipH="1">
            <a:off x="7216775" y="1833563"/>
            <a:ext cx="331788" cy="587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1314" name="Line 114"/>
          <p:cNvSpPr>
            <a:spLocks noChangeShapeType="1"/>
          </p:cNvSpPr>
          <p:nvPr/>
        </p:nvSpPr>
        <p:spPr bwMode="auto">
          <a:xfrm flipH="1">
            <a:off x="6973888" y="2519363"/>
            <a:ext cx="287337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1315" name="Line 115"/>
          <p:cNvSpPr>
            <a:spLocks noChangeShapeType="1"/>
          </p:cNvSpPr>
          <p:nvPr/>
        </p:nvSpPr>
        <p:spPr bwMode="auto">
          <a:xfrm>
            <a:off x="7188200" y="2587625"/>
            <a:ext cx="4318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1316" name="Line 116"/>
          <p:cNvSpPr>
            <a:spLocks noChangeShapeType="1"/>
          </p:cNvSpPr>
          <p:nvPr/>
        </p:nvSpPr>
        <p:spPr bwMode="auto">
          <a:xfrm flipH="1" flipV="1">
            <a:off x="7072313" y="1241425"/>
            <a:ext cx="360362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1317" name="Line 117"/>
          <p:cNvSpPr>
            <a:spLocks noChangeShapeType="1"/>
          </p:cNvSpPr>
          <p:nvPr/>
        </p:nvSpPr>
        <p:spPr bwMode="auto">
          <a:xfrm flipH="1">
            <a:off x="5991225" y="1341438"/>
            <a:ext cx="936625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1318" name="AutoShape 118"/>
          <p:cNvSpPr>
            <a:spLocks noChangeArrowheads="1"/>
          </p:cNvSpPr>
          <p:nvPr/>
        </p:nvSpPr>
        <p:spPr bwMode="auto">
          <a:xfrm>
            <a:off x="7935913" y="2460625"/>
            <a:ext cx="552450" cy="123348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1319" name="Oval 119"/>
          <p:cNvSpPr>
            <a:spLocks noChangeArrowheads="1"/>
          </p:cNvSpPr>
          <p:nvPr/>
        </p:nvSpPr>
        <p:spPr bwMode="auto">
          <a:xfrm>
            <a:off x="7307263" y="1501775"/>
            <a:ext cx="550862" cy="45561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1320" name="Oval 120"/>
          <p:cNvSpPr>
            <a:spLocks noChangeArrowheads="1"/>
          </p:cNvSpPr>
          <p:nvPr/>
        </p:nvSpPr>
        <p:spPr bwMode="auto">
          <a:xfrm>
            <a:off x="6678613" y="971550"/>
            <a:ext cx="547687" cy="45561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1321" name="Text Box 121"/>
          <p:cNvSpPr txBox="1">
            <a:spLocks noChangeArrowheads="1"/>
          </p:cNvSpPr>
          <p:nvPr/>
        </p:nvSpPr>
        <p:spPr bwMode="auto">
          <a:xfrm>
            <a:off x="7332663" y="1558925"/>
            <a:ext cx="481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C</a:t>
            </a:r>
          </a:p>
        </p:txBody>
      </p:sp>
      <p:sp>
        <p:nvSpPr>
          <p:cNvPr id="51322" name="Text Box 122"/>
          <p:cNvSpPr txBox="1">
            <a:spLocks noChangeArrowheads="1"/>
          </p:cNvSpPr>
          <p:nvPr/>
        </p:nvSpPr>
        <p:spPr bwMode="auto">
          <a:xfrm>
            <a:off x="6702425" y="1016000"/>
            <a:ext cx="4794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51323" name="Text Box 123"/>
          <p:cNvSpPr txBox="1">
            <a:spLocks noChangeArrowheads="1"/>
          </p:cNvSpPr>
          <p:nvPr/>
        </p:nvSpPr>
        <p:spPr bwMode="auto">
          <a:xfrm>
            <a:off x="8008938" y="3284538"/>
            <a:ext cx="481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C</a:t>
            </a:r>
            <a:r>
              <a:rPr lang="en-US" altLang="ko-KR" baseline="-25000">
                <a:latin typeface="Consolas" pitchFamily="49" charset="0"/>
              </a:rPr>
              <a:t>R</a:t>
            </a:r>
          </a:p>
        </p:txBody>
      </p:sp>
      <p:sp>
        <p:nvSpPr>
          <p:cNvPr id="51324" name="Line 124"/>
          <p:cNvSpPr>
            <a:spLocks noChangeShapeType="1"/>
          </p:cNvSpPr>
          <p:nvPr/>
        </p:nvSpPr>
        <p:spPr bwMode="auto">
          <a:xfrm flipV="1">
            <a:off x="6999288" y="833438"/>
            <a:ext cx="215900" cy="138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1325" name="Text Box 125"/>
          <p:cNvSpPr txBox="1">
            <a:spLocks noChangeArrowheads="1"/>
          </p:cNvSpPr>
          <p:nvPr/>
        </p:nvSpPr>
        <p:spPr bwMode="auto">
          <a:xfrm>
            <a:off x="5868144" y="908720"/>
            <a:ext cx="8899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66"/>
                </a:solidFill>
                <a:latin typeface="Consolas" pitchFamily="49" charset="0"/>
              </a:rPr>
              <a:t>bf=-2</a:t>
            </a:r>
          </a:p>
        </p:txBody>
      </p:sp>
      <p:sp>
        <p:nvSpPr>
          <p:cNvPr id="51326" name="Text Box 126"/>
          <p:cNvSpPr txBox="1">
            <a:spLocks noChangeArrowheads="1"/>
          </p:cNvSpPr>
          <p:nvPr/>
        </p:nvSpPr>
        <p:spPr bwMode="auto">
          <a:xfrm>
            <a:off x="6516216" y="1490663"/>
            <a:ext cx="8899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66"/>
                </a:solidFill>
                <a:latin typeface="Consolas" pitchFamily="49" charset="0"/>
              </a:rPr>
              <a:t>bf=+1</a:t>
            </a:r>
          </a:p>
        </p:txBody>
      </p:sp>
      <p:sp>
        <p:nvSpPr>
          <p:cNvPr id="51327" name="Oval 127"/>
          <p:cNvSpPr>
            <a:spLocks noChangeArrowheads="1"/>
          </p:cNvSpPr>
          <p:nvPr/>
        </p:nvSpPr>
        <p:spPr bwMode="auto">
          <a:xfrm>
            <a:off x="6972300" y="2244725"/>
            <a:ext cx="549275" cy="45561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1328" name="Text Box 128"/>
          <p:cNvSpPr txBox="1">
            <a:spLocks noChangeArrowheads="1"/>
          </p:cNvSpPr>
          <p:nvPr/>
        </p:nvSpPr>
        <p:spPr bwMode="auto">
          <a:xfrm>
            <a:off x="7000875" y="2276475"/>
            <a:ext cx="4794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B</a:t>
            </a:r>
          </a:p>
        </p:txBody>
      </p:sp>
      <p:sp>
        <p:nvSpPr>
          <p:cNvPr id="51329" name="AutoShape 129"/>
          <p:cNvSpPr>
            <a:spLocks noChangeArrowheads="1"/>
          </p:cNvSpPr>
          <p:nvPr/>
        </p:nvSpPr>
        <p:spPr bwMode="auto">
          <a:xfrm>
            <a:off x="6684963" y="2930525"/>
            <a:ext cx="550862" cy="100488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1330" name="AutoShape 130"/>
          <p:cNvSpPr>
            <a:spLocks noChangeArrowheads="1"/>
          </p:cNvSpPr>
          <p:nvPr/>
        </p:nvSpPr>
        <p:spPr bwMode="auto">
          <a:xfrm>
            <a:off x="7332663" y="2930525"/>
            <a:ext cx="547687" cy="7556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1331" name="Text Box 131"/>
          <p:cNvSpPr txBox="1">
            <a:spLocks noChangeArrowheads="1"/>
          </p:cNvSpPr>
          <p:nvPr/>
        </p:nvSpPr>
        <p:spPr bwMode="auto">
          <a:xfrm>
            <a:off x="6743700" y="3278188"/>
            <a:ext cx="481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B</a:t>
            </a:r>
            <a:r>
              <a:rPr lang="en-US" altLang="ko-KR" baseline="-25000">
                <a:latin typeface="Consolas" pitchFamily="49" charset="0"/>
              </a:rPr>
              <a:t>L</a:t>
            </a:r>
          </a:p>
        </p:txBody>
      </p:sp>
      <p:sp>
        <p:nvSpPr>
          <p:cNvPr id="51332" name="Text Box 132"/>
          <p:cNvSpPr txBox="1">
            <a:spLocks noChangeArrowheads="1"/>
          </p:cNvSpPr>
          <p:nvPr/>
        </p:nvSpPr>
        <p:spPr bwMode="auto">
          <a:xfrm>
            <a:off x="7392988" y="3279775"/>
            <a:ext cx="4794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B</a:t>
            </a:r>
            <a:r>
              <a:rPr lang="en-US" altLang="ko-KR" baseline="-25000">
                <a:latin typeface="Consolas" pitchFamily="49" charset="0"/>
              </a:rPr>
              <a:t>R</a:t>
            </a:r>
          </a:p>
        </p:txBody>
      </p:sp>
      <p:sp>
        <p:nvSpPr>
          <p:cNvPr id="51333" name="AutoShape 133"/>
          <p:cNvSpPr>
            <a:spLocks noChangeArrowheads="1"/>
          </p:cNvSpPr>
          <p:nvPr/>
        </p:nvSpPr>
        <p:spPr bwMode="auto">
          <a:xfrm>
            <a:off x="5703888" y="1844675"/>
            <a:ext cx="552450" cy="136842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1334" name="Text Box 134"/>
          <p:cNvSpPr txBox="1">
            <a:spLocks noChangeArrowheads="1"/>
          </p:cNvSpPr>
          <p:nvPr/>
        </p:nvSpPr>
        <p:spPr bwMode="auto">
          <a:xfrm>
            <a:off x="5775325" y="2781300"/>
            <a:ext cx="481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A</a:t>
            </a:r>
            <a:r>
              <a:rPr lang="en-US" altLang="ko-KR" baseline="-25000">
                <a:latin typeface="Consolas" pitchFamily="49" charset="0"/>
              </a:rPr>
              <a:t>L</a:t>
            </a:r>
          </a:p>
        </p:txBody>
      </p:sp>
      <p:sp>
        <p:nvSpPr>
          <p:cNvPr id="51335" name="Text Box 135"/>
          <p:cNvSpPr txBox="1">
            <a:spLocks noChangeArrowheads="1"/>
          </p:cNvSpPr>
          <p:nvPr/>
        </p:nvSpPr>
        <p:spPr bwMode="auto">
          <a:xfrm>
            <a:off x="6202292" y="2244725"/>
            <a:ext cx="8899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66"/>
                </a:solidFill>
                <a:latin typeface="Consolas" pitchFamily="49" charset="0"/>
              </a:rPr>
              <a:t>bf=+1</a:t>
            </a:r>
          </a:p>
        </p:txBody>
      </p:sp>
      <p:sp>
        <p:nvSpPr>
          <p:cNvPr id="51352" name="Line 152"/>
          <p:cNvSpPr>
            <a:spLocks noChangeShapeType="1"/>
          </p:cNvSpPr>
          <p:nvPr/>
        </p:nvSpPr>
        <p:spPr bwMode="auto">
          <a:xfrm>
            <a:off x="7304088" y="3933825"/>
            <a:ext cx="158839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51353" name="Rectangle 153"/>
          <p:cNvSpPr>
            <a:spLocks noChangeArrowheads="1"/>
          </p:cNvSpPr>
          <p:nvPr/>
        </p:nvSpPr>
        <p:spPr bwMode="auto">
          <a:xfrm>
            <a:off x="6761163" y="3789363"/>
            <a:ext cx="431800" cy="142875"/>
          </a:xfrm>
          <a:prstGeom prst="rect">
            <a:avLst/>
          </a:prstGeom>
          <a:solidFill>
            <a:srgbClr val="92D050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1247" name="Text Box 47"/>
          <p:cNvSpPr txBox="1">
            <a:spLocks noChangeArrowheads="1"/>
          </p:cNvSpPr>
          <p:nvPr/>
        </p:nvSpPr>
        <p:spPr bwMode="auto">
          <a:xfrm>
            <a:off x="3634557" y="2207096"/>
            <a:ext cx="433387" cy="396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i="1" dirty="0">
                <a:solidFill>
                  <a:schemeClr val="accent2"/>
                </a:solidFill>
                <a:latin typeface="Times New Roman" pitchFamily="18" charset="0"/>
              </a:rPr>
              <a:t>h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51235" name="Text Box 35"/>
          <p:cNvSpPr txBox="1">
            <a:spLocks noChangeArrowheads="1"/>
          </p:cNvSpPr>
          <p:nvPr/>
        </p:nvSpPr>
        <p:spPr bwMode="auto">
          <a:xfrm>
            <a:off x="467544" y="2328937"/>
            <a:ext cx="526106" cy="40011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i="1">
                <a:solidFill>
                  <a:schemeClr val="accent2"/>
                </a:solidFill>
                <a:latin typeface="Times New Roman" pitchFamily="18" charset="0"/>
              </a:rPr>
              <a:t>h</a:t>
            </a:r>
            <a:r>
              <a:rPr lang="en-US" altLang="ko-KR">
                <a:solidFill>
                  <a:schemeClr val="accent2"/>
                </a:solidFill>
                <a:latin typeface="Times New Roman" pitchFamily="18" charset="0"/>
              </a:rPr>
              <a:t>-2</a:t>
            </a:r>
            <a:endParaRPr lang="en-US" altLang="ko-KR">
              <a:solidFill>
                <a:schemeClr val="accent2"/>
              </a:solidFill>
            </a:endParaRPr>
          </a:p>
        </p:txBody>
      </p:sp>
      <p:sp>
        <p:nvSpPr>
          <p:cNvPr id="51239" name="Text Box 39"/>
          <p:cNvSpPr txBox="1">
            <a:spLocks noChangeArrowheads="1"/>
          </p:cNvSpPr>
          <p:nvPr/>
        </p:nvSpPr>
        <p:spPr bwMode="auto">
          <a:xfrm>
            <a:off x="3246380" y="2760340"/>
            <a:ext cx="502915" cy="30777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ko-KR" i="1" dirty="0">
                <a:solidFill>
                  <a:schemeClr val="accent2"/>
                </a:solidFill>
                <a:latin typeface="Times New Roman" pitchFamily="18" charset="0"/>
              </a:rPr>
              <a:t>h</a:t>
            </a:r>
            <a:r>
              <a:rPr lang="en-US" altLang="ko-KR" dirty="0">
                <a:solidFill>
                  <a:schemeClr val="accent2"/>
                </a:solidFill>
                <a:latin typeface="Times New Roman" pitchFamily="18" charset="0"/>
              </a:rPr>
              <a:t>-1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51278" name="Text Box 78"/>
          <p:cNvSpPr txBox="1">
            <a:spLocks noChangeArrowheads="1"/>
          </p:cNvSpPr>
          <p:nvPr/>
        </p:nvSpPr>
        <p:spPr bwMode="auto">
          <a:xfrm>
            <a:off x="8502972" y="2189971"/>
            <a:ext cx="317500" cy="396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ko-KR" i="1" dirty="0">
                <a:solidFill>
                  <a:schemeClr val="accent2"/>
                </a:solidFill>
                <a:latin typeface="Times New Roman" pitchFamily="18" charset="0"/>
              </a:rPr>
              <a:t>h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110" name="Line 36"/>
          <p:cNvSpPr>
            <a:spLocks noChangeShapeType="1"/>
          </p:cNvSpPr>
          <p:nvPr/>
        </p:nvSpPr>
        <p:spPr bwMode="auto">
          <a:xfrm>
            <a:off x="5416574" y="3217059"/>
            <a:ext cx="223837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11" name="Line 37"/>
          <p:cNvSpPr>
            <a:spLocks noChangeShapeType="1"/>
          </p:cNvSpPr>
          <p:nvPr/>
        </p:nvSpPr>
        <p:spPr bwMode="auto">
          <a:xfrm>
            <a:off x="5418161" y="1848634"/>
            <a:ext cx="223838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12" name="Line 38"/>
          <p:cNvSpPr>
            <a:spLocks noChangeShapeType="1"/>
          </p:cNvSpPr>
          <p:nvPr/>
        </p:nvSpPr>
        <p:spPr bwMode="auto">
          <a:xfrm>
            <a:off x="5561036" y="1848634"/>
            <a:ext cx="0" cy="1368425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13" name="Text Box 35"/>
          <p:cNvSpPr txBox="1">
            <a:spLocks noChangeArrowheads="1"/>
          </p:cNvSpPr>
          <p:nvPr/>
        </p:nvSpPr>
        <p:spPr bwMode="auto">
          <a:xfrm>
            <a:off x="5249863" y="2280831"/>
            <a:ext cx="526106" cy="40011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i="1">
                <a:solidFill>
                  <a:schemeClr val="accent2"/>
                </a:solidFill>
                <a:latin typeface="Times New Roman" pitchFamily="18" charset="0"/>
              </a:rPr>
              <a:t>h</a:t>
            </a:r>
            <a:r>
              <a:rPr lang="en-US" altLang="ko-KR">
                <a:solidFill>
                  <a:schemeClr val="accent2"/>
                </a:solidFill>
                <a:latin typeface="Times New Roman" pitchFamily="18" charset="0"/>
              </a:rPr>
              <a:t>-2</a:t>
            </a:r>
            <a:endParaRPr lang="en-US" altLang="ko-KR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8739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500" fill="hold"/>
                                        <p:tgtEl>
                                          <p:spTgt spid="513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513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513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513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nimBg="1"/>
      <p:bldP spid="51205" grpId="0" animBg="1"/>
      <p:bldP spid="51206" grpId="0" animBg="1"/>
      <p:bldP spid="51207" grpId="0" animBg="1"/>
      <p:bldP spid="51208" grpId="0" animBg="1"/>
      <p:bldP spid="51209" grpId="0" animBg="1"/>
      <p:bldP spid="51224" grpId="0"/>
      <p:bldP spid="51225" grpId="0"/>
      <p:bldP spid="51234" grpId="0"/>
      <p:bldP spid="51251" grpId="0" animBg="1"/>
      <p:bldP spid="51280" grpId="0" animBg="1"/>
      <p:bldP spid="51281" grpId="0" animBg="1"/>
      <p:bldP spid="51286" grpId="0" animBg="1"/>
      <p:bldP spid="51287" grpId="0"/>
      <p:bldP spid="51288" grpId="0" animBg="1"/>
      <p:bldP spid="51289" grpId="0"/>
      <p:bldP spid="51290" grpId="0" animBg="1"/>
      <p:bldP spid="51291" grpId="0"/>
      <p:bldP spid="51292" grpId="0" animBg="1"/>
      <p:bldP spid="51293" grpId="0"/>
      <p:bldP spid="51294" grpId="0" animBg="1"/>
      <p:bldP spid="51295" grpId="0"/>
      <p:bldP spid="51296" grpId="0" animBg="1"/>
      <p:bldP spid="51297" grpId="0"/>
      <p:bldP spid="51298" grpId="0" animBg="1"/>
      <p:bldP spid="51299" grpId="0"/>
      <p:bldP spid="51300" grpId="0" animBg="1"/>
      <p:bldP spid="51301" grpId="0" animBg="1"/>
      <p:bldP spid="51302" grpId="0"/>
      <p:bldP spid="51303" grpId="0"/>
      <p:bldP spid="51304" grpId="0"/>
      <p:bldP spid="51309" grpId="0" animBg="1"/>
      <p:bldP spid="51310" grpId="0"/>
      <p:bldP spid="51311" grpId="0"/>
      <p:bldP spid="51312" grpId="0" animBg="1"/>
      <p:bldP spid="51313" grpId="0" animBg="1"/>
      <p:bldP spid="51314" grpId="0" animBg="1"/>
      <p:bldP spid="51315" grpId="0" animBg="1"/>
      <p:bldP spid="51316" grpId="0" animBg="1"/>
      <p:bldP spid="51317" grpId="0" animBg="1"/>
      <p:bldP spid="51318" grpId="0" animBg="1"/>
      <p:bldP spid="51319" grpId="0" animBg="1"/>
      <p:bldP spid="51320" grpId="0" animBg="1"/>
      <p:bldP spid="51320" grpId="1" animBg="1"/>
      <p:bldP spid="51321" grpId="0"/>
      <p:bldP spid="51322" grpId="0"/>
      <p:bldP spid="51323" grpId="0"/>
      <p:bldP spid="51324" grpId="0" animBg="1"/>
      <p:bldP spid="51325" grpId="0"/>
      <p:bldP spid="51326" grpId="0"/>
      <p:bldP spid="51327" grpId="0" animBg="1"/>
      <p:bldP spid="51328" grpId="0"/>
      <p:bldP spid="51329" grpId="0" animBg="1"/>
      <p:bldP spid="51330" grpId="0" animBg="1"/>
      <p:bldP spid="51331" grpId="0"/>
      <p:bldP spid="51332" grpId="0"/>
      <p:bldP spid="51333" grpId="0" animBg="1"/>
      <p:bldP spid="51334" grpId="0"/>
      <p:bldP spid="51335" grpId="0"/>
      <p:bldP spid="51352" grpId="0" animBg="1"/>
      <p:bldP spid="51353" grpId="0" animBg="1"/>
      <p:bldP spid="5127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Rebalancing in AVL Tree – RL Rotation (2)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8F35514-32D8-477D-9394-3E2B42884208}" type="slidenum">
              <a:rPr lang="ko-KR" altLang="en-US" smtClean="0"/>
              <a:pPr/>
              <a:t>24</a:t>
            </a:fld>
            <a:r>
              <a:rPr lang="en-US" altLang="ko-KR"/>
              <a:t>-</a:t>
            </a:r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>
            <a:off x="3865563" y="4903788"/>
            <a:ext cx="43180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 flipH="1">
            <a:off x="3565525" y="4941888"/>
            <a:ext cx="287338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>
            <a:off x="2316163" y="5013325"/>
            <a:ext cx="50323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 flipH="1">
            <a:off x="1908175" y="4941888"/>
            <a:ext cx="50482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>
            <a:off x="3133725" y="4365625"/>
            <a:ext cx="57467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 flipH="1">
            <a:off x="2413000" y="4292600"/>
            <a:ext cx="5762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 flipH="1" flipV="1">
            <a:off x="2916238" y="1817688"/>
            <a:ext cx="576262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 flipH="1">
            <a:off x="2484438" y="1833563"/>
            <a:ext cx="331787" cy="587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 flipH="1">
            <a:off x="2241550" y="2519363"/>
            <a:ext cx="287338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2455863" y="2587625"/>
            <a:ext cx="4318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 flipH="1" flipV="1">
            <a:off x="2339975" y="1241425"/>
            <a:ext cx="360363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 flipH="1">
            <a:off x="1258888" y="1341438"/>
            <a:ext cx="936625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2239" name="AutoShape 15"/>
          <p:cNvSpPr>
            <a:spLocks noChangeArrowheads="1"/>
          </p:cNvSpPr>
          <p:nvPr/>
        </p:nvSpPr>
        <p:spPr bwMode="auto">
          <a:xfrm>
            <a:off x="3203575" y="2460625"/>
            <a:ext cx="552450" cy="123348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2240" name="Oval 16"/>
          <p:cNvSpPr>
            <a:spLocks noChangeArrowheads="1"/>
          </p:cNvSpPr>
          <p:nvPr/>
        </p:nvSpPr>
        <p:spPr bwMode="auto">
          <a:xfrm>
            <a:off x="2574925" y="1501775"/>
            <a:ext cx="550863" cy="45561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2241" name="Oval 17"/>
          <p:cNvSpPr>
            <a:spLocks noChangeArrowheads="1"/>
          </p:cNvSpPr>
          <p:nvPr/>
        </p:nvSpPr>
        <p:spPr bwMode="auto">
          <a:xfrm>
            <a:off x="1946275" y="971550"/>
            <a:ext cx="547688" cy="45561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2600325" y="1536719"/>
            <a:ext cx="481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C</a:t>
            </a:r>
          </a:p>
        </p:txBody>
      </p: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1970088" y="993794"/>
            <a:ext cx="4794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A</a:t>
            </a:r>
          </a:p>
        </p:txBody>
      </p:sp>
      <p:sp>
        <p:nvSpPr>
          <p:cNvPr id="52244" name="Text Box 20"/>
          <p:cNvSpPr txBox="1">
            <a:spLocks noChangeArrowheads="1"/>
          </p:cNvSpPr>
          <p:nvPr/>
        </p:nvSpPr>
        <p:spPr bwMode="auto">
          <a:xfrm>
            <a:off x="3276600" y="3262332"/>
            <a:ext cx="481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C</a:t>
            </a:r>
            <a:r>
              <a:rPr lang="en-US" altLang="ko-KR" baseline="-25000">
                <a:latin typeface="Consolas" pitchFamily="49" charset="0"/>
              </a:rPr>
              <a:t>R</a:t>
            </a: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 flipV="1">
            <a:off x="2266950" y="833438"/>
            <a:ext cx="215900" cy="138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2248" name="Oval 24"/>
          <p:cNvSpPr>
            <a:spLocks noChangeArrowheads="1"/>
          </p:cNvSpPr>
          <p:nvPr/>
        </p:nvSpPr>
        <p:spPr bwMode="auto">
          <a:xfrm>
            <a:off x="2239963" y="2244725"/>
            <a:ext cx="549275" cy="45561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2268538" y="2254269"/>
            <a:ext cx="4794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B</a:t>
            </a:r>
          </a:p>
        </p:txBody>
      </p:sp>
      <p:sp>
        <p:nvSpPr>
          <p:cNvPr id="52250" name="AutoShape 26"/>
          <p:cNvSpPr>
            <a:spLocks noChangeArrowheads="1"/>
          </p:cNvSpPr>
          <p:nvPr/>
        </p:nvSpPr>
        <p:spPr bwMode="auto">
          <a:xfrm>
            <a:off x="1952625" y="2930525"/>
            <a:ext cx="550863" cy="7556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2251" name="AutoShape 27"/>
          <p:cNvSpPr>
            <a:spLocks noChangeArrowheads="1"/>
          </p:cNvSpPr>
          <p:nvPr/>
        </p:nvSpPr>
        <p:spPr bwMode="auto">
          <a:xfrm>
            <a:off x="2600325" y="2930525"/>
            <a:ext cx="547688" cy="7556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2011363" y="3255982"/>
            <a:ext cx="481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B</a:t>
            </a:r>
            <a:r>
              <a:rPr lang="en-US" altLang="ko-KR" baseline="-25000">
                <a:latin typeface="Consolas" pitchFamily="49" charset="0"/>
              </a:rPr>
              <a:t>L</a:t>
            </a:r>
          </a:p>
        </p:txBody>
      </p:sp>
      <p:sp>
        <p:nvSpPr>
          <p:cNvPr id="52253" name="Text Box 29"/>
          <p:cNvSpPr txBox="1">
            <a:spLocks noChangeArrowheads="1"/>
          </p:cNvSpPr>
          <p:nvPr/>
        </p:nvSpPr>
        <p:spPr bwMode="auto">
          <a:xfrm>
            <a:off x="2660650" y="3257569"/>
            <a:ext cx="4794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B</a:t>
            </a:r>
            <a:r>
              <a:rPr lang="en-US" altLang="ko-KR" baseline="-25000">
                <a:latin typeface="Consolas" pitchFamily="49" charset="0"/>
              </a:rPr>
              <a:t>R</a:t>
            </a:r>
          </a:p>
        </p:txBody>
      </p:sp>
      <p:sp>
        <p:nvSpPr>
          <p:cNvPr id="52254" name="AutoShape 30"/>
          <p:cNvSpPr>
            <a:spLocks noChangeArrowheads="1"/>
          </p:cNvSpPr>
          <p:nvPr/>
        </p:nvSpPr>
        <p:spPr bwMode="auto">
          <a:xfrm>
            <a:off x="971550" y="1844675"/>
            <a:ext cx="552450" cy="136842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2255" name="Text Box 31"/>
          <p:cNvSpPr txBox="1">
            <a:spLocks noChangeArrowheads="1"/>
          </p:cNvSpPr>
          <p:nvPr/>
        </p:nvSpPr>
        <p:spPr bwMode="auto">
          <a:xfrm>
            <a:off x="1042988" y="2759094"/>
            <a:ext cx="481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A</a:t>
            </a:r>
            <a:r>
              <a:rPr lang="en-US" altLang="ko-KR" baseline="-25000">
                <a:latin typeface="Consolas" pitchFamily="49" charset="0"/>
              </a:rPr>
              <a:t>L</a:t>
            </a:r>
          </a:p>
        </p:txBody>
      </p:sp>
      <p:sp>
        <p:nvSpPr>
          <p:cNvPr id="52256" name="Text Box 32"/>
          <p:cNvSpPr txBox="1">
            <a:spLocks noChangeArrowheads="1"/>
          </p:cNvSpPr>
          <p:nvPr/>
        </p:nvSpPr>
        <p:spPr bwMode="auto">
          <a:xfrm>
            <a:off x="1524000" y="2222519"/>
            <a:ext cx="76835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66"/>
                </a:solidFill>
                <a:latin typeface="Consolas" pitchFamily="49" charset="0"/>
              </a:rPr>
              <a:t>bf=0</a:t>
            </a:r>
          </a:p>
        </p:txBody>
      </p:sp>
      <p:sp>
        <p:nvSpPr>
          <p:cNvPr id="52258" name="Line 34"/>
          <p:cNvSpPr>
            <a:spLocks noChangeShapeType="1"/>
          </p:cNvSpPr>
          <p:nvPr/>
        </p:nvSpPr>
        <p:spPr bwMode="auto">
          <a:xfrm>
            <a:off x="684213" y="3213100"/>
            <a:ext cx="223837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2259" name="Line 35"/>
          <p:cNvSpPr>
            <a:spLocks noChangeShapeType="1"/>
          </p:cNvSpPr>
          <p:nvPr/>
        </p:nvSpPr>
        <p:spPr bwMode="auto">
          <a:xfrm>
            <a:off x="685800" y="1844675"/>
            <a:ext cx="223838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2260" name="Line 36"/>
          <p:cNvSpPr>
            <a:spLocks noChangeShapeType="1"/>
          </p:cNvSpPr>
          <p:nvPr/>
        </p:nvSpPr>
        <p:spPr bwMode="auto">
          <a:xfrm>
            <a:off x="828675" y="1844675"/>
            <a:ext cx="0" cy="1368425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2262" name="Line 38"/>
          <p:cNvSpPr>
            <a:spLocks noChangeShapeType="1"/>
          </p:cNvSpPr>
          <p:nvPr/>
        </p:nvSpPr>
        <p:spPr bwMode="auto">
          <a:xfrm>
            <a:off x="3779838" y="1628800"/>
            <a:ext cx="223837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2263" name="Line 39"/>
          <p:cNvSpPr>
            <a:spLocks noChangeShapeType="1"/>
          </p:cNvSpPr>
          <p:nvPr/>
        </p:nvSpPr>
        <p:spPr bwMode="auto">
          <a:xfrm>
            <a:off x="3897313" y="1650115"/>
            <a:ext cx="0" cy="2062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2269" name="Line 45"/>
          <p:cNvSpPr>
            <a:spLocks noChangeShapeType="1"/>
          </p:cNvSpPr>
          <p:nvPr/>
        </p:nvSpPr>
        <p:spPr bwMode="auto">
          <a:xfrm>
            <a:off x="3779838" y="3716338"/>
            <a:ext cx="485775" cy="6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2270" name="Line 46"/>
          <p:cNvSpPr>
            <a:spLocks noChangeShapeType="1"/>
          </p:cNvSpPr>
          <p:nvPr/>
        </p:nvSpPr>
        <p:spPr bwMode="auto">
          <a:xfrm>
            <a:off x="2770188" y="1176338"/>
            <a:ext cx="14398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2271" name="Line 47"/>
          <p:cNvSpPr>
            <a:spLocks noChangeShapeType="1"/>
          </p:cNvSpPr>
          <p:nvPr/>
        </p:nvSpPr>
        <p:spPr bwMode="auto">
          <a:xfrm>
            <a:off x="4140200" y="1196975"/>
            <a:ext cx="0" cy="25400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2272" name="AutoShape 48"/>
          <p:cNvSpPr>
            <a:spLocks noChangeArrowheads="1"/>
          </p:cNvSpPr>
          <p:nvPr/>
        </p:nvSpPr>
        <p:spPr bwMode="auto">
          <a:xfrm>
            <a:off x="4500563" y="1773238"/>
            <a:ext cx="431800" cy="1008062"/>
          </a:xfrm>
          <a:prstGeom prst="rightArrow">
            <a:avLst>
              <a:gd name="adj1" fmla="val 52444"/>
              <a:gd name="adj2" fmla="val 43384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2274" name="Line 50"/>
          <p:cNvSpPr>
            <a:spLocks noChangeShapeType="1"/>
          </p:cNvSpPr>
          <p:nvPr/>
        </p:nvSpPr>
        <p:spPr bwMode="auto">
          <a:xfrm>
            <a:off x="7815382" y="1735156"/>
            <a:ext cx="861074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52275" name="Line 51"/>
          <p:cNvSpPr>
            <a:spLocks noChangeShapeType="1"/>
          </p:cNvSpPr>
          <p:nvPr/>
        </p:nvSpPr>
        <p:spPr bwMode="auto">
          <a:xfrm>
            <a:off x="8484918" y="1729581"/>
            <a:ext cx="0" cy="22176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2276" name="AutoShape 52"/>
          <p:cNvSpPr>
            <a:spLocks noChangeArrowheads="1"/>
          </p:cNvSpPr>
          <p:nvPr/>
        </p:nvSpPr>
        <p:spPr bwMode="auto">
          <a:xfrm>
            <a:off x="1620838" y="5302250"/>
            <a:ext cx="552450" cy="12938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2277" name="Text Box 53"/>
          <p:cNvSpPr txBox="1">
            <a:spLocks noChangeArrowheads="1"/>
          </p:cNvSpPr>
          <p:nvPr/>
        </p:nvSpPr>
        <p:spPr bwMode="auto">
          <a:xfrm>
            <a:off x="1693863" y="6143644"/>
            <a:ext cx="481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A</a:t>
            </a:r>
            <a:r>
              <a:rPr lang="en-US" altLang="ko-KR" baseline="-25000">
                <a:latin typeface="Consolas" pitchFamily="49" charset="0"/>
              </a:rPr>
              <a:t>L</a:t>
            </a:r>
          </a:p>
        </p:txBody>
      </p:sp>
      <p:sp>
        <p:nvSpPr>
          <p:cNvPr id="52278" name="AutoShape 54"/>
          <p:cNvSpPr>
            <a:spLocks noChangeArrowheads="1"/>
          </p:cNvSpPr>
          <p:nvPr/>
        </p:nvSpPr>
        <p:spPr bwMode="auto">
          <a:xfrm>
            <a:off x="2557463" y="5302250"/>
            <a:ext cx="552450" cy="10795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2279" name="Text Box 55"/>
          <p:cNvSpPr txBox="1">
            <a:spLocks noChangeArrowheads="1"/>
          </p:cNvSpPr>
          <p:nvPr/>
        </p:nvSpPr>
        <p:spPr bwMode="auto">
          <a:xfrm>
            <a:off x="2628900" y="5949950"/>
            <a:ext cx="481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B</a:t>
            </a:r>
            <a:r>
              <a:rPr lang="en-US" altLang="ko-KR" baseline="-25000">
                <a:latin typeface="Consolas" pitchFamily="49" charset="0"/>
              </a:rPr>
              <a:t>L</a:t>
            </a:r>
          </a:p>
        </p:txBody>
      </p:sp>
      <p:sp>
        <p:nvSpPr>
          <p:cNvPr id="52280" name="AutoShape 56"/>
          <p:cNvSpPr>
            <a:spLocks noChangeArrowheads="1"/>
          </p:cNvSpPr>
          <p:nvPr/>
        </p:nvSpPr>
        <p:spPr bwMode="auto">
          <a:xfrm>
            <a:off x="3290888" y="5302250"/>
            <a:ext cx="549275" cy="1295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2281" name="Text Box 57"/>
          <p:cNvSpPr txBox="1">
            <a:spLocks noChangeArrowheads="1"/>
          </p:cNvSpPr>
          <p:nvPr/>
        </p:nvSpPr>
        <p:spPr bwMode="auto">
          <a:xfrm>
            <a:off x="3351213" y="5878513"/>
            <a:ext cx="481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B</a:t>
            </a:r>
            <a:r>
              <a:rPr lang="en-US" altLang="ko-KR" baseline="-25000">
                <a:latin typeface="Consolas" pitchFamily="49" charset="0"/>
              </a:rPr>
              <a:t>R</a:t>
            </a:r>
          </a:p>
        </p:txBody>
      </p:sp>
      <p:sp>
        <p:nvSpPr>
          <p:cNvPr id="52282" name="AutoShape 58"/>
          <p:cNvSpPr>
            <a:spLocks noChangeArrowheads="1"/>
          </p:cNvSpPr>
          <p:nvPr/>
        </p:nvSpPr>
        <p:spPr bwMode="auto">
          <a:xfrm>
            <a:off x="3997325" y="5229225"/>
            <a:ext cx="552450" cy="136842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2283" name="Text Box 59"/>
          <p:cNvSpPr txBox="1">
            <a:spLocks noChangeArrowheads="1"/>
          </p:cNvSpPr>
          <p:nvPr/>
        </p:nvSpPr>
        <p:spPr bwMode="auto">
          <a:xfrm>
            <a:off x="4070350" y="6092825"/>
            <a:ext cx="481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C</a:t>
            </a:r>
            <a:r>
              <a:rPr lang="en-US" altLang="ko-KR" baseline="-25000">
                <a:latin typeface="Consolas" pitchFamily="49" charset="0"/>
              </a:rPr>
              <a:t>R</a:t>
            </a:r>
          </a:p>
        </p:txBody>
      </p:sp>
      <p:sp>
        <p:nvSpPr>
          <p:cNvPr id="52284" name="Oval 60"/>
          <p:cNvSpPr>
            <a:spLocks noChangeArrowheads="1"/>
          </p:cNvSpPr>
          <p:nvPr/>
        </p:nvSpPr>
        <p:spPr bwMode="auto">
          <a:xfrm>
            <a:off x="2816225" y="4043363"/>
            <a:ext cx="550863" cy="477837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2285" name="Text Box 61"/>
          <p:cNvSpPr txBox="1">
            <a:spLocks noChangeArrowheads="1"/>
          </p:cNvSpPr>
          <p:nvPr/>
        </p:nvSpPr>
        <p:spPr bwMode="auto">
          <a:xfrm>
            <a:off x="2844800" y="4054494"/>
            <a:ext cx="481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B</a:t>
            </a:r>
          </a:p>
        </p:txBody>
      </p:sp>
      <p:sp>
        <p:nvSpPr>
          <p:cNvPr id="52286" name="Oval 62"/>
          <p:cNvSpPr>
            <a:spLocks noChangeArrowheads="1"/>
          </p:cNvSpPr>
          <p:nvPr/>
        </p:nvSpPr>
        <p:spPr bwMode="auto">
          <a:xfrm>
            <a:off x="2100263" y="4594225"/>
            <a:ext cx="550862" cy="4778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2287" name="Text Box 63"/>
          <p:cNvSpPr txBox="1">
            <a:spLocks noChangeArrowheads="1"/>
          </p:cNvSpPr>
          <p:nvPr/>
        </p:nvSpPr>
        <p:spPr bwMode="auto">
          <a:xfrm>
            <a:off x="2125663" y="4630757"/>
            <a:ext cx="481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A</a:t>
            </a:r>
          </a:p>
        </p:txBody>
      </p:sp>
      <p:sp>
        <p:nvSpPr>
          <p:cNvPr id="52288" name="Oval 64"/>
          <p:cNvSpPr>
            <a:spLocks noChangeArrowheads="1"/>
          </p:cNvSpPr>
          <p:nvPr/>
        </p:nvSpPr>
        <p:spPr bwMode="auto">
          <a:xfrm>
            <a:off x="3541713" y="4605338"/>
            <a:ext cx="549275" cy="477837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2289" name="Text Box 65"/>
          <p:cNvSpPr txBox="1">
            <a:spLocks noChangeArrowheads="1"/>
          </p:cNvSpPr>
          <p:nvPr/>
        </p:nvSpPr>
        <p:spPr bwMode="auto">
          <a:xfrm>
            <a:off x="3603625" y="4630757"/>
            <a:ext cx="481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C</a:t>
            </a:r>
          </a:p>
        </p:txBody>
      </p:sp>
      <p:sp>
        <p:nvSpPr>
          <p:cNvPr id="52290" name="Rectangle 66"/>
          <p:cNvSpPr>
            <a:spLocks noChangeArrowheads="1"/>
          </p:cNvSpPr>
          <p:nvPr/>
        </p:nvSpPr>
        <p:spPr bwMode="auto">
          <a:xfrm>
            <a:off x="3348038" y="6432550"/>
            <a:ext cx="431800" cy="142875"/>
          </a:xfrm>
          <a:prstGeom prst="rect">
            <a:avLst/>
          </a:prstGeom>
          <a:solidFill>
            <a:srgbClr val="92D050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2291" name="Line 67"/>
          <p:cNvSpPr>
            <a:spLocks noChangeShapeType="1"/>
          </p:cNvSpPr>
          <p:nvPr/>
        </p:nvSpPr>
        <p:spPr bwMode="auto">
          <a:xfrm flipV="1">
            <a:off x="3205163" y="3933825"/>
            <a:ext cx="21590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2292" name="Text Box 68"/>
          <p:cNvSpPr txBox="1">
            <a:spLocks noChangeArrowheads="1"/>
          </p:cNvSpPr>
          <p:nvPr/>
        </p:nvSpPr>
        <p:spPr bwMode="auto">
          <a:xfrm>
            <a:off x="3314411" y="4043363"/>
            <a:ext cx="74892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66"/>
                </a:solidFill>
                <a:latin typeface="Consolas" pitchFamily="49" charset="0"/>
              </a:rPr>
              <a:t>bf=0</a:t>
            </a:r>
          </a:p>
        </p:txBody>
      </p:sp>
      <p:sp>
        <p:nvSpPr>
          <p:cNvPr id="52293" name="Text Box 69"/>
          <p:cNvSpPr txBox="1">
            <a:spLocks noChangeArrowheads="1"/>
          </p:cNvSpPr>
          <p:nvPr/>
        </p:nvSpPr>
        <p:spPr bwMode="auto">
          <a:xfrm>
            <a:off x="1331640" y="4613066"/>
            <a:ext cx="8899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66"/>
                </a:solidFill>
                <a:latin typeface="Consolas" pitchFamily="49" charset="0"/>
              </a:rPr>
              <a:t>bf=+1</a:t>
            </a:r>
          </a:p>
        </p:txBody>
      </p:sp>
      <p:sp>
        <p:nvSpPr>
          <p:cNvPr id="52294" name="Text Box 70"/>
          <p:cNvSpPr txBox="1">
            <a:spLocks noChangeArrowheads="1"/>
          </p:cNvSpPr>
          <p:nvPr/>
        </p:nvSpPr>
        <p:spPr bwMode="auto">
          <a:xfrm>
            <a:off x="4039100" y="4630757"/>
            <a:ext cx="74892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66"/>
                </a:solidFill>
                <a:latin typeface="Consolas" pitchFamily="49" charset="0"/>
              </a:rPr>
              <a:t>bf=0</a:t>
            </a:r>
          </a:p>
        </p:txBody>
      </p:sp>
      <p:sp>
        <p:nvSpPr>
          <p:cNvPr id="52295" name="Line 71"/>
          <p:cNvSpPr>
            <a:spLocks noChangeShapeType="1"/>
          </p:cNvSpPr>
          <p:nvPr/>
        </p:nvSpPr>
        <p:spPr bwMode="auto">
          <a:xfrm>
            <a:off x="1333500" y="4221163"/>
            <a:ext cx="0" cy="233045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2297" name="Line 73"/>
          <p:cNvSpPr>
            <a:spLocks noChangeShapeType="1"/>
          </p:cNvSpPr>
          <p:nvPr/>
        </p:nvSpPr>
        <p:spPr bwMode="auto">
          <a:xfrm>
            <a:off x="1189038" y="6597650"/>
            <a:ext cx="223837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2298" name="Line 74"/>
          <p:cNvSpPr>
            <a:spLocks noChangeShapeType="1"/>
          </p:cNvSpPr>
          <p:nvPr/>
        </p:nvSpPr>
        <p:spPr bwMode="auto">
          <a:xfrm>
            <a:off x="1213803" y="4221163"/>
            <a:ext cx="12239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2299" name="AutoShape 75"/>
          <p:cNvSpPr>
            <a:spLocks noChangeArrowheads="1"/>
          </p:cNvSpPr>
          <p:nvPr/>
        </p:nvSpPr>
        <p:spPr bwMode="auto">
          <a:xfrm rot="-2491255">
            <a:off x="4643438" y="4005263"/>
            <a:ext cx="431800" cy="935037"/>
          </a:xfrm>
          <a:prstGeom prst="leftArrow">
            <a:avLst>
              <a:gd name="adj1" fmla="val 58574"/>
              <a:gd name="adj2" fmla="val 4669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2300" name="Text Box 76"/>
          <p:cNvSpPr txBox="1">
            <a:spLocks noChangeArrowheads="1"/>
          </p:cNvSpPr>
          <p:nvPr/>
        </p:nvSpPr>
        <p:spPr bwMode="auto">
          <a:xfrm>
            <a:off x="5210175" y="4414857"/>
            <a:ext cx="17363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RL Rotation</a:t>
            </a:r>
          </a:p>
        </p:txBody>
      </p:sp>
      <p:sp>
        <p:nvSpPr>
          <p:cNvPr id="52301" name="Text Box 77"/>
          <p:cNvSpPr txBox="1">
            <a:spLocks noChangeArrowheads="1"/>
          </p:cNvSpPr>
          <p:nvPr/>
        </p:nvSpPr>
        <p:spPr bwMode="auto">
          <a:xfrm>
            <a:off x="4139952" y="908720"/>
            <a:ext cx="1216031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Insert a node at B</a:t>
            </a:r>
            <a:r>
              <a:rPr lang="en-US" altLang="ko-KR" baseline="-25000" dirty="0">
                <a:latin typeface="Consolas" pitchFamily="49" charset="0"/>
              </a:rPr>
              <a:t>R</a:t>
            </a:r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flipH="1" flipV="1">
            <a:off x="7589638" y="1817688"/>
            <a:ext cx="576263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 flipH="1">
            <a:off x="6991151" y="1833563"/>
            <a:ext cx="498475" cy="515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 flipH="1">
            <a:off x="6600626" y="2519363"/>
            <a:ext cx="287337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>
            <a:off x="6814938" y="2587625"/>
            <a:ext cx="4318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2306" name="Line 82"/>
          <p:cNvSpPr>
            <a:spLocks noChangeShapeType="1"/>
          </p:cNvSpPr>
          <p:nvPr/>
        </p:nvSpPr>
        <p:spPr bwMode="auto">
          <a:xfrm flipH="1" flipV="1">
            <a:off x="7013376" y="1241425"/>
            <a:ext cx="360362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 flipH="1">
            <a:off x="5932288" y="1341438"/>
            <a:ext cx="936625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2308" name="AutoShape 84"/>
          <p:cNvSpPr>
            <a:spLocks noChangeArrowheads="1"/>
          </p:cNvSpPr>
          <p:nvPr/>
        </p:nvSpPr>
        <p:spPr bwMode="auto">
          <a:xfrm>
            <a:off x="7876976" y="2460625"/>
            <a:ext cx="552450" cy="123348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2309" name="Oval 85"/>
          <p:cNvSpPr>
            <a:spLocks noChangeArrowheads="1"/>
          </p:cNvSpPr>
          <p:nvPr/>
        </p:nvSpPr>
        <p:spPr bwMode="auto">
          <a:xfrm>
            <a:off x="7248326" y="1501775"/>
            <a:ext cx="550862" cy="45561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2310" name="Oval 86"/>
          <p:cNvSpPr>
            <a:spLocks noChangeArrowheads="1"/>
          </p:cNvSpPr>
          <p:nvPr/>
        </p:nvSpPr>
        <p:spPr bwMode="auto">
          <a:xfrm>
            <a:off x="6619676" y="971550"/>
            <a:ext cx="547687" cy="45561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2311" name="Text Box 87"/>
          <p:cNvSpPr txBox="1">
            <a:spLocks noChangeArrowheads="1"/>
          </p:cNvSpPr>
          <p:nvPr/>
        </p:nvSpPr>
        <p:spPr bwMode="auto">
          <a:xfrm>
            <a:off x="7273726" y="1536719"/>
            <a:ext cx="481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C</a:t>
            </a:r>
          </a:p>
        </p:txBody>
      </p:sp>
      <p:sp>
        <p:nvSpPr>
          <p:cNvPr id="52312" name="Text Box 88"/>
          <p:cNvSpPr txBox="1">
            <a:spLocks noChangeArrowheads="1"/>
          </p:cNvSpPr>
          <p:nvPr/>
        </p:nvSpPr>
        <p:spPr bwMode="auto">
          <a:xfrm>
            <a:off x="6643488" y="1016000"/>
            <a:ext cx="4794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52313" name="Text Box 89"/>
          <p:cNvSpPr txBox="1">
            <a:spLocks noChangeArrowheads="1"/>
          </p:cNvSpPr>
          <p:nvPr/>
        </p:nvSpPr>
        <p:spPr bwMode="auto">
          <a:xfrm>
            <a:off x="7950001" y="3262332"/>
            <a:ext cx="481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C</a:t>
            </a:r>
            <a:r>
              <a:rPr lang="en-US" altLang="ko-KR" baseline="-25000">
                <a:latin typeface="Consolas" pitchFamily="49" charset="0"/>
              </a:rPr>
              <a:t>R</a:t>
            </a:r>
          </a:p>
        </p:txBody>
      </p:sp>
      <p:sp>
        <p:nvSpPr>
          <p:cNvPr id="52314" name="Line 90"/>
          <p:cNvSpPr>
            <a:spLocks noChangeShapeType="1"/>
          </p:cNvSpPr>
          <p:nvPr/>
        </p:nvSpPr>
        <p:spPr bwMode="auto">
          <a:xfrm flipV="1">
            <a:off x="6940351" y="833438"/>
            <a:ext cx="215900" cy="138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52315" name="Text Box 91"/>
          <p:cNvSpPr txBox="1">
            <a:spLocks noChangeArrowheads="1"/>
          </p:cNvSpPr>
          <p:nvPr/>
        </p:nvSpPr>
        <p:spPr bwMode="auto">
          <a:xfrm>
            <a:off x="5796136" y="868650"/>
            <a:ext cx="88998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66"/>
                </a:solidFill>
                <a:latin typeface="Consolas" pitchFamily="49" charset="0"/>
              </a:rPr>
              <a:t>bf=-2</a:t>
            </a:r>
          </a:p>
        </p:txBody>
      </p:sp>
      <p:sp>
        <p:nvSpPr>
          <p:cNvPr id="52316" name="Text Box 92"/>
          <p:cNvSpPr txBox="1">
            <a:spLocks noChangeArrowheads="1"/>
          </p:cNvSpPr>
          <p:nvPr/>
        </p:nvSpPr>
        <p:spPr bwMode="auto">
          <a:xfrm>
            <a:off x="7468968" y="1146344"/>
            <a:ext cx="88998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66"/>
                </a:solidFill>
                <a:latin typeface="Consolas" pitchFamily="49" charset="0"/>
              </a:rPr>
              <a:t>bf=+1</a:t>
            </a:r>
          </a:p>
        </p:txBody>
      </p:sp>
      <p:sp>
        <p:nvSpPr>
          <p:cNvPr id="52317" name="Oval 93"/>
          <p:cNvSpPr>
            <a:spLocks noChangeArrowheads="1"/>
          </p:cNvSpPr>
          <p:nvPr/>
        </p:nvSpPr>
        <p:spPr bwMode="auto">
          <a:xfrm>
            <a:off x="6599038" y="2244725"/>
            <a:ext cx="549275" cy="45561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2318" name="Text Box 94"/>
          <p:cNvSpPr txBox="1">
            <a:spLocks noChangeArrowheads="1"/>
          </p:cNvSpPr>
          <p:nvPr/>
        </p:nvSpPr>
        <p:spPr bwMode="auto">
          <a:xfrm>
            <a:off x="6627613" y="2254269"/>
            <a:ext cx="4794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B</a:t>
            </a:r>
          </a:p>
        </p:txBody>
      </p:sp>
      <p:sp>
        <p:nvSpPr>
          <p:cNvPr id="52319" name="AutoShape 95"/>
          <p:cNvSpPr>
            <a:spLocks noChangeArrowheads="1"/>
          </p:cNvSpPr>
          <p:nvPr/>
        </p:nvSpPr>
        <p:spPr bwMode="auto">
          <a:xfrm>
            <a:off x="6311701" y="2930525"/>
            <a:ext cx="550862" cy="7858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2320" name="AutoShape 96"/>
          <p:cNvSpPr>
            <a:spLocks noChangeArrowheads="1"/>
          </p:cNvSpPr>
          <p:nvPr/>
        </p:nvSpPr>
        <p:spPr bwMode="auto">
          <a:xfrm>
            <a:off x="6959401" y="2930525"/>
            <a:ext cx="547687" cy="10033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2321" name="Text Box 97"/>
          <p:cNvSpPr txBox="1">
            <a:spLocks noChangeArrowheads="1"/>
          </p:cNvSpPr>
          <p:nvPr/>
        </p:nvSpPr>
        <p:spPr bwMode="auto">
          <a:xfrm>
            <a:off x="6370438" y="3255982"/>
            <a:ext cx="481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B</a:t>
            </a:r>
            <a:r>
              <a:rPr lang="en-US" altLang="ko-KR" baseline="-25000">
                <a:latin typeface="Consolas" pitchFamily="49" charset="0"/>
              </a:rPr>
              <a:t>L</a:t>
            </a:r>
          </a:p>
        </p:txBody>
      </p:sp>
      <p:sp>
        <p:nvSpPr>
          <p:cNvPr id="52322" name="Text Box 98"/>
          <p:cNvSpPr txBox="1">
            <a:spLocks noChangeArrowheads="1"/>
          </p:cNvSpPr>
          <p:nvPr/>
        </p:nvSpPr>
        <p:spPr bwMode="auto">
          <a:xfrm>
            <a:off x="7019726" y="3257569"/>
            <a:ext cx="4794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B</a:t>
            </a:r>
            <a:r>
              <a:rPr lang="en-US" altLang="ko-KR" baseline="-25000">
                <a:latin typeface="Consolas" pitchFamily="49" charset="0"/>
              </a:rPr>
              <a:t>R</a:t>
            </a:r>
          </a:p>
        </p:txBody>
      </p:sp>
      <p:sp>
        <p:nvSpPr>
          <p:cNvPr id="52323" name="AutoShape 99"/>
          <p:cNvSpPr>
            <a:spLocks noChangeArrowheads="1"/>
          </p:cNvSpPr>
          <p:nvPr/>
        </p:nvSpPr>
        <p:spPr bwMode="auto">
          <a:xfrm>
            <a:off x="5644951" y="1844675"/>
            <a:ext cx="552450" cy="136842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2324" name="Text Box 100"/>
          <p:cNvSpPr txBox="1">
            <a:spLocks noChangeArrowheads="1"/>
          </p:cNvSpPr>
          <p:nvPr/>
        </p:nvSpPr>
        <p:spPr bwMode="auto">
          <a:xfrm>
            <a:off x="5716388" y="2759094"/>
            <a:ext cx="481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A</a:t>
            </a:r>
            <a:r>
              <a:rPr lang="en-US" altLang="ko-KR" baseline="-25000">
                <a:latin typeface="Consolas" pitchFamily="49" charset="0"/>
              </a:rPr>
              <a:t>L</a:t>
            </a:r>
          </a:p>
        </p:txBody>
      </p:sp>
      <p:sp>
        <p:nvSpPr>
          <p:cNvPr id="52325" name="Text Box 101"/>
          <p:cNvSpPr txBox="1">
            <a:spLocks noChangeArrowheads="1"/>
          </p:cNvSpPr>
          <p:nvPr/>
        </p:nvSpPr>
        <p:spPr bwMode="auto">
          <a:xfrm>
            <a:off x="6205886" y="1876762"/>
            <a:ext cx="8899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66"/>
                </a:solidFill>
                <a:latin typeface="Consolas" pitchFamily="49" charset="0"/>
              </a:rPr>
              <a:t>bf=-1</a:t>
            </a:r>
          </a:p>
        </p:txBody>
      </p:sp>
      <p:sp>
        <p:nvSpPr>
          <p:cNvPr id="52330" name="Line 106"/>
          <p:cNvSpPr>
            <a:spLocks noChangeShapeType="1"/>
          </p:cNvSpPr>
          <p:nvPr/>
        </p:nvSpPr>
        <p:spPr bwMode="auto">
          <a:xfrm>
            <a:off x="7567413" y="3933825"/>
            <a:ext cx="110904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52331" name="Rectangle 107"/>
          <p:cNvSpPr>
            <a:spLocks noChangeArrowheads="1"/>
          </p:cNvSpPr>
          <p:nvPr/>
        </p:nvSpPr>
        <p:spPr bwMode="auto">
          <a:xfrm>
            <a:off x="7037188" y="3789363"/>
            <a:ext cx="431800" cy="142875"/>
          </a:xfrm>
          <a:prstGeom prst="rect">
            <a:avLst/>
          </a:prstGeom>
          <a:solidFill>
            <a:srgbClr val="92D050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2268" name="Text Box 44"/>
          <p:cNvSpPr txBox="1">
            <a:spLocks noChangeArrowheads="1"/>
          </p:cNvSpPr>
          <p:nvPr/>
        </p:nvSpPr>
        <p:spPr bwMode="auto">
          <a:xfrm>
            <a:off x="3995614" y="1735156"/>
            <a:ext cx="360362" cy="396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i="1" dirty="0">
                <a:solidFill>
                  <a:schemeClr val="accent2"/>
                </a:solidFill>
                <a:latin typeface="Times New Roman" pitchFamily="18" charset="0"/>
              </a:rPr>
              <a:t>h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52257" name="Text Box 33"/>
          <p:cNvSpPr txBox="1">
            <a:spLocks noChangeArrowheads="1"/>
          </p:cNvSpPr>
          <p:nvPr/>
        </p:nvSpPr>
        <p:spPr bwMode="auto">
          <a:xfrm>
            <a:off x="517502" y="2276872"/>
            <a:ext cx="526106" cy="40011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i="1">
                <a:solidFill>
                  <a:schemeClr val="accent2"/>
                </a:solidFill>
                <a:latin typeface="Times New Roman" pitchFamily="18" charset="0"/>
              </a:rPr>
              <a:t>h</a:t>
            </a:r>
            <a:r>
              <a:rPr lang="en-US" altLang="ko-KR">
                <a:solidFill>
                  <a:schemeClr val="accent2"/>
                </a:solidFill>
                <a:latin typeface="Times New Roman" pitchFamily="18" charset="0"/>
              </a:rPr>
              <a:t>-2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52261" name="Text Box 37"/>
          <p:cNvSpPr txBox="1">
            <a:spLocks noChangeArrowheads="1"/>
          </p:cNvSpPr>
          <p:nvPr/>
        </p:nvSpPr>
        <p:spPr bwMode="auto">
          <a:xfrm>
            <a:off x="3618123" y="2708275"/>
            <a:ext cx="472866" cy="30777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ko-KR" i="1" dirty="0">
                <a:solidFill>
                  <a:schemeClr val="accent2"/>
                </a:solidFill>
                <a:latin typeface="Times New Roman" pitchFamily="18" charset="0"/>
              </a:rPr>
              <a:t>h</a:t>
            </a:r>
            <a:r>
              <a:rPr lang="en-US" altLang="ko-KR" dirty="0">
                <a:solidFill>
                  <a:schemeClr val="accent2"/>
                </a:solidFill>
                <a:latin typeface="Times New Roman" pitchFamily="18" charset="0"/>
              </a:rPr>
              <a:t>-1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52296" name="Text Box 72"/>
          <p:cNvSpPr txBox="1">
            <a:spLocks noChangeArrowheads="1"/>
          </p:cNvSpPr>
          <p:nvPr/>
        </p:nvSpPr>
        <p:spPr bwMode="auto">
          <a:xfrm>
            <a:off x="1115988" y="5013325"/>
            <a:ext cx="647700" cy="396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i="1">
                <a:solidFill>
                  <a:schemeClr val="accent2"/>
                </a:solidFill>
                <a:latin typeface="Times New Roman" pitchFamily="18" charset="0"/>
              </a:rPr>
              <a:t>h</a:t>
            </a:r>
            <a:endParaRPr lang="en-US" altLang="ko-KR">
              <a:solidFill>
                <a:schemeClr val="accent2"/>
              </a:solidFill>
            </a:endParaRPr>
          </a:p>
        </p:txBody>
      </p:sp>
      <p:sp>
        <p:nvSpPr>
          <p:cNvPr id="110" name="Line 34"/>
          <p:cNvSpPr>
            <a:spLocks noChangeShapeType="1"/>
          </p:cNvSpPr>
          <p:nvPr/>
        </p:nvSpPr>
        <p:spPr bwMode="auto">
          <a:xfrm>
            <a:off x="5372552" y="3203148"/>
            <a:ext cx="223837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11" name="Line 35"/>
          <p:cNvSpPr>
            <a:spLocks noChangeShapeType="1"/>
          </p:cNvSpPr>
          <p:nvPr/>
        </p:nvSpPr>
        <p:spPr bwMode="auto">
          <a:xfrm>
            <a:off x="5374139" y="1834723"/>
            <a:ext cx="223838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12" name="Line 36"/>
          <p:cNvSpPr>
            <a:spLocks noChangeShapeType="1"/>
          </p:cNvSpPr>
          <p:nvPr/>
        </p:nvSpPr>
        <p:spPr bwMode="auto">
          <a:xfrm>
            <a:off x="5517014" y="1834723"/>
            <a:ext cx="0" cy="1368425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13" name="Text Box 33"/>
          <p:cNvSpPr txBox="1">
            <a:spLocks noChangeArrowheads="1"/>
          </p:cNvSpPr>
          <p:nvPr/>
        </p:nvSpPr>
        <p:spPr bwMode="auto">
          <a:xfrm>
            <a:off x="5205841" y="2266920"/>
            <a:ext cx="526106" cy="40011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i="1">
                <a:solidFill>
                  <a:schemeClr val="accent2"/>
                </a:solidFill>
                <a:latin typeface="Times New Roman" pitchFamily="18" charset="0"/>
              </a:rPr>
              <a:t>h</a:t>
            </a:r>
            <a:r>
              <a:rPr lang="en-US" altLang="ko-KR">
                <a:solidFill>
                  <a:schemeClr val="accent2"/>
                </a:solidFill>
                <a:latin typeface="Times New Roman" pitchFamily="18" charset="0"/>
              </a:rPr>
              <a:t>-2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52273" name="Text Box 49"/>
          <p:cNvSpPr txBox="1">
            <a:spLocks noChangeArrowheads="1"/>
          </p:cNvSpPr>
          <p:nvPr/>
        </p:nvSpPr>
        <p:spPr bwMode="auto">
          <a:xfrm>
            <a:off x="8358955" y="2349500"/>
            <a:ext cx="317500" cy="396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ko-KR" i="1" dirty="0">
                <a:solidFill>
                  <a:schemeClr val="accent2"/>
                </a:solidFill>
                <a:latin typeface="Times New Roman" pitchFamily="18" charset="0"/>
              </a:rPr>
              <a:t>h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114" name="Text Box 32"/>
          <p:cNvSpPr txBox="1">
            <a:spLocks noChangeArrowheads="1"/>
          </p:cNvSpPr>
          <p:nvPr/>
        </p:nvSpPr>
        <p:spPr bwMode="auto">
          <a:xfrm>
            <a:off x="1862691" y="1546454"/>
            <a:ext cx="76835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66"/>
                </a:solidFill>
                <a:latin typeface="Consolas" pitchFamily="49" charset="0"/>
              </a:rPr>
              <a:t>bf=0</a:t>
            </a:r>
          </a:p>
        </p:txBody>
      </p:sp>
      <p:sp>
        <p:nvSpPr>
          <p:cNvPr id="115" name="Text Box 101"/>
          <p:cNvSpPr txBox="1">
            <a:spLocks noChangeArrowheads="1"/>
          </p:cNvSpPr>
          <p:nvPr/>
        </p:nvSpPr>
        <p:spPr bwMode="auto">
          <a:xfrm>
            <a:off x="1169904" y="937612"/>
            <a:ext cx="8899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66"/>
                </a:solidFill>
                <a:latin typeface="Consolas" pitchFamily="49" charset="0"/>
              </a:rPr>
              <a:t>bf=-1</a:t>
            </a:r>
          </a:p>
        </p:txBody>
      </p:sp>
    </p:spTree>
    <p:extLst>
      <p:ext uri="{BB962C8B-B14F-4D97-AF65-F5344CB8AC3E}">
        <p14:creationId xmlns:p14="http://schemas.microsoft.com/office/powerpoint/2010/main" val="11804371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523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523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523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523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animBg="1"/>
      <p:bldP spid="52228" grpId="0" animBg="1"/>
      <p:bldP spid="52229" grpId="0" animBg="1"/>
      <p:bldP spid="52230" grpId="0" animBg="1"/>
      <p:bldP spid="52231" grpId="0" animBg="1"/>
      <p:bldP spid="52232" grpId="0" animBg="1"/>
      <p:bldP spid="52256" grpId="0"/>
      <p:bldP spid="52272" grpId="0" animBg="1"/>
      <p:bldP spid="52274" grpId="0" animBg="1"/>
      <p:bldP spid="52275" grpId="0" animBg="1"/>
      <p:bldP spid="52276" grpId="0" animBg="1"/>
      <p:bldP spid="52277" grpId="0"/>
      <p:bldP spid="52278" grpId="0" animBg="1"/>
      <p:bldP spid="52279" grpId="0"/>
      <p:bldP spid="52280" grpId="0" animBg="1"/>
      <p:bldP spid="52281" grpId="0"/>
      <p:bldP spid="52282" grpId="0" animBg="1"/>
      <p:bldP spid="52283" grpId="0"/>
      <p:bldP spid="52284" grpId="0" animBg="1"/>
      <p:bldP spid="52285" grpId="0"/>
      <p:bldP spid="52286" grpId="0" animBg="1"/>
      <p:bldP spid="52287" grpId="0"/>
      <p:bldP spid="52288" grpId="0" animBg="1"/>
      <p:bldP spid="52289" grpId="0"/>
      <p:bldP spid="52290" grpId="0" animBg="1"/>
      <p:bldP spid="52291" grpId="0" animBg="1"/>
      <p:bldP spid="52292" grpId="0"/>
      <p:bldP spid="52293" grpId="0"/>
      <p:bldP spid="52294" grpId="0"/>
      <p:bldP spid="52295" grpId="0" animBg="1"/>
      <p:bldP spid="52297" grpId="0" animBg="1"/>
      <p:bldP spid="52298" grpId="0" animBg="1"/>
      <p:bldP spid="52299" grpId="0" animBg="1"/>
      <p:bldP spid="52300" grpId="0"/>
      <p:bldP spid="52301" grpId="0"/>
      <p:bldP spid="52302" grpId="0" animBg="1"/>
      <p:bldP spid="52303" grpId="0" animBg="1"/>
      <p:bldP spid="52304" grpId="0" animBg="1"/>
      <p:bldP spid="52304" grpId="1" animBg="1"/>
      <p:bldP spid="52305" grpId="0" animBg="1"/>
      <p:bldP spid="52306" grpId="0" animBg="1"/>
      <p:bldP spid="52306" grpId="1" animBg="1"/>
      <p:bldP spid="52307" grpId="0" animBg="1"/>
      <p:bldP spid="52308" grpId="0" animBg="1"/>
      <p:bldP spid="52309" grpId="0" animBg="1"/>
      <p:bldP spid="52310" grpId="0" animBg="1"/>
      <p:bldP spid="52310" grpId="1" animBg="1"/>
      <p:bldP spid="52311" grpId="0"/>
      <p:bldP spid="52312" grpId="0"/>
      <p:bldP spid="52313" grpId="0"/>
      <p:bldP spid="52314" grpId="0" animBg="1"/>
      <p:bldP spid="52315" grpId="0"/>
      <p:bldP spid="52316" grpId="0"/>
      <p:bldP spid="52317" grpId="0" animBg="1"/>
      <p:bldP spid="52318" grpId="0"/>
      <p:bldP spid="52319" grpId="0" animBg="1"/>
      <p:bldP spid="52320" grpId="0" animBg="1"/>
      <p:bldP spid="52321" grpId="0"/>
      <p:bldP spid="52322" grpId="0"/>
      <p:bldP spid="52323" grpId="0" animBg="1"/>
      <p:bldP spid="52324" grpId="0"/>
      <p:bldP spid="52325" grpId="0"/>
      <p:bldP spid="52330" grpId="0" animBg="1"/>
      <p:bldP spid="52331" grpId="0" animBg="1"/>
      <p:bldP spid="52331" grpId="1" animBg="1"/>
      <p:bldP spid="52296" grpId="0" animBg="1"/>
      <p:bldP spid="110" grpId="0" animBg="1"/>
      <p:bldP spid="111" grpId="0" animBg="1"/>
      <p:bldP spid="112" grpId="0" animBg="1"/>
      <p:bldP spid="113" grpId="0" animBg="1"/>
      <p:bldP spid="52273" grpId="0" animBg="1"/>
      <p:bldP spid="114" grpId="0"/>
      <p:bldP spid="1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Deletion from AVL Tree (1)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Delete a node x as in ordinary binary search tree.  </a:t>
            </a:r>
          </a:p>
          <a:p>
            <a:r>
              <a:rPr lang="en-US" sz="2000" dirty="0"/>
              <a:t>	Note that the last node deleted is a leaf.</a:t>
            </a:r>
          </a:p>
          <a:p>
            <a:endParaRPr lang="en-US" sz="2000" dirty="0"/>
          </a:p>
          <a:p>
            <a:r>
              <a:rPr lang="en-US" sz="2000" dirty="0"/>
              <a:t>Then trace the path from </a:t>
            </a:r>
            <a:r>
              <a:rPr lang="en-US" sz="2000" dirty="0">
                <a:solidFill>
                  <a:srgbClr val="FF0000"/>
                </a:solidFill>
              </a:rPr>
              <a:t>the new leaf towards the root.</a:t>
            </a:r>
          </a:p>
          <a:p>
            <a:r>
              <a:rPr lang="en-US" sz="2000" dirty="0"/>
              <a:t>For each node x encountered, check if |</a:t>
            </a:r>
            <a:r>
              <a:rPr lang="en-US" sz="2000" dirty="0" err="1"/>
              <a:t>hf</a:t>
            </a:r>
            <a:r>
              <a:rPr lang="en-US" sz="2000" dirty="0"/>
              <a:t>|&lt;2</a:t>
            </a:r>
          </a:p>
          <a:p>
            <a:r>
              <a:rPr lang="en-US" sz="2000" dirty="0"/>
              <a:t>	If yes, proceed to parent(x)</a:t>
            </a:r>
          </a:p>
          <a:p>
            <a:r>
              <a:rPr lang="en-US" sz="2000" dirty="0"/>
              <a:t>	If not, perform an appropriate rotation at x </a:t>
            </a:r>
          </a:p>
          <a:p>
            <a:endParaRPr lang="en-US" sz="2000" dirty="0"/>
          </a:p>
          <a:p>
            <a:r>
              <a:rPr lang="en-US" sz="2000" dirty="0"/>
              <a:t>For deletion, after we perform a rotation at x, we may have to perform a rotation at some ancestor of x. Thus, we must </a:t>
            </a:r>
            <a:r>
              <a:rPr lang="en-US" sz="2000" dirty="0">
                <a:solidFill>
                  <a:srgbClr val="FF0000"/>
                </a:solidFill>
              </a:rPr>
              <a:t>continue to trace the path until we reach the root</a:t>
            </a:r>
            <a:endParaRPr lang="en-US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8F35514-32D8-477D-9394-3E2B42884208}" type="slidenum">
              <a:rPr lang="ko-KR" altLang="en-US" smtClean="0"/>
              <a:pPr/>
              <a:t>25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Deletion from AVL Tree – Replacement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8F35514-32D8-477D-9394-3E2B42884208}" type="slidenum">
              <a:rPr lang="ko-KR" altLang="en-US" smtClean="0"/>
              <a:pPr/>
              <a:t>26</a:t>
            </a:fld>
            <a:r>
              <a:rPr lang="en-US" altLang="ko-KR"/>
              <a:t>-</a:t>
            </a:r>
          </a:p>
        </p:txBody>
      </p:sp>
      <p:sp>
        <p:nvSpPr>
          <p:cNvPr id="116781" name="Line 45"/>
          <p:cNvSpPr>
            <a:spLocks noChangeShapeType="1"/>
          </p:cNvSpPr>
          <p:nvPr/>
        </p:nvSpPr>
        <p:spPr bwMode="auto">
          <a:xfrm>
            <a:off x="2593975" y="3146425"/>
            <a:ext cx="431800" cy="504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782" name="Line 46"/>
          <p:cNvSpPr>
            <a:spLocks noChangeShapeType="1"/>
          </p:cNvSpPr>
          <p:nvPr/>
        </p:nvSpPr>
        <p:spPr bwMode="auto">
          <a:xfrm flipH="1">
            <a:off x="2016125" y="3074988"/>
            <a:ext cx="504825" cy="576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783" name="Line 47"/>
          <p:cNvSpPr>
            <a:spLocks noChangeShapeType="1"/>
          </p:cNvSpPr>
          <p:nvPr/>
        </p:nvSpPr>
        <p:spPr bwMode="auto">
          <a:xfrm>
            <a:off x="2947988" y="1706563"/>
            <a:ext cx="449262" cy="377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784" name="Line 48"/>
          <p:cNvSpPr>
            <a:spLocks noChangeShapeType="1"/>
          </p:cNvSpPr>
          <p:nvPr/>
        </p:nvSpPr>
        <p:spPr bwMode="auto">
          <a:xfrm>
            <a:off x="3449638" y="2354263"/>
            <a:ext cx="576262" cy="720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785" name="Line 49"/>
          <p:cNvSpPr>
            <a:spLocks noChangeShapeType="1"/>
          </p:cNvSpPr>
          <p:nvPr/>
        </p:nvSpPr>
        <p:spPr bwMode="auto">
          <a:xfrm flipH="1">
            <a:off x="1368425" y="2359025"/>
            <a:ext cx="452438" cy="379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786" name="Line 50"/>
          <p:cNvSpPr>
            <a:spLocks noChangeShapeType="1"/>
          </p:cNvSpPr>
          <p:nvPr/>
        </p:nvSpPr>
        <p:spPr bwMode="auto">
          <a:xfrm>
            <a:off x="2108200" y="2371725"/>
            <a:ext cx="404813" cy="4143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787" name="Oval 51"/>
          <p:cNvSpPr>
            <a:spLocks noChangeArrowheads="1"/>
          </p:cNvSpPr>
          <p:nvPr/>
        </p:nvSpPr>
        <p:spPr bwMode="auto">
          <a:xfrm>
            <a:off x="2479675" y="1427163"/>
            <a:ext cx="588963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788" name="Rectangle 52"/>
          <p:cNvSpPr>
            <a:spLocks noChangeArrowheads="1"/>
          </p:cNvSpPr>
          <p:nvPr/>
        </p:nvSpPr>
        <p:spPr bwMode="auto">
          <a:xfrm>
            <a:off x="2471967" y="1417638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  <a:cs typeface="Consolas" pitchFamily="49" charset="0"/>
              </a:rPr>
              <a:t>Mar</a:t>
            </a:r>
          </a:p>
        </p:txBody>
      </p:sp>
      <p:sp>
        <p:nvSpPr>
          <p:cNvPr id="116789" name="Oval 53"/>
          <p:cNvSpPr>
            <a:spLocks noChangeArrowheads="1"/>
          </p:cNvSpPr>
          <p:nvPr/>
        </p:nvSpPr>
        <p:spPr bwMode="auto">
          <a:xfrm>
            <a:off x="3665538" y="2786063"/>
            <a:ext cx="588962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790" name="Rectangle 54"/>
          <p:cNvSpPr>
            <a:spLocks noChangeArrowheads="1"/>
          </p:cNvSpPr>
          <p:nvPr/>
        </p:nvSpPr>
        <p:spPr bwMode="auto">
          <a:xfrm>
            <a:off x="3683230" y="2786063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  <a:cs typeface="Consolas" pitchFamily="49" charset="0"/>
              </a:rPr>
              <a:t>Nov</a:t>
            </a:r>
          </a:p>
        </p:txBody>
      </p:sp>
      <p:sp>
        <p:nvSpPr>
          <p:cNvPr id="116791" name="Oval 55"/>
          <p:cNvSpPr>
            <a:spLocks noChangeArrowheads="1"/>
          </p:cNvSpPr>
          <p:nvPr/>
        </p:nvSpPr>
        <p:spPr bwMode="auto">
          <a:xfrm>
            <a:off x="1663700" y="2052638"/>
            <a:ext cx="587375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792" name="Rectangle 56"/>
          <p:cNvSpPr>
            <a:spLocks noChangeArrowheads="1"/>
          </p:cNvSpPr>
          <p:nvPr/>
        </p:nvSpPr>
        <p:spPr bwMode="auto">
          <a:xfrm>
            <a:off x="1655992" y="2043113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  <a:cs typeface="Consolas" pitchFamily="49" charset="0"/>
              </a:rPr>
              <a:t>Aug</a:t>
            </a:r>
          </a:p>
        </p:txBody>
      </p:sp>
      <p:sp>
        <p:nvSpPr>
          <p:cNvPr id="116793" name="Oval 57"/>
          <p:cNvSpPr>
            <a:spLocks noChangeArrowheads="1"/>
          </p:cNvSpPr>
          <p:nvPr/>
        </p:nvSpPr>
        <p:spPr bwMode="auto">
          <a:xfrm>
            <a:off x="3168650" y="2071688"/>
            <a:ext cx="588963" cy="360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794" name="Rectangle 58"/>
          <p:cNvSpPr>
            <a:spLocks noChangeArrowheads="1"/>
          </p:cNvSpPr>
          <p:nvPr/>
        </p:nvSpPr>
        <p:spPr bwMode="auto">
          <a:xfrm>
            <a:off x="3162530" y="2060575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  <a:cs typeface="Consolas" pitchFamily="49" charset="0"/>
              </a:rPr>
              <a:t>May</a:t>
            </a:r>
          </a:p>
        </p:txBody>
      </p:sp>
      <p:sp>
        <p:nvSpPr>
          <p:cNvPr id="116795" name="Oval 59"/>
          <p:cNvSpPr>
            <a:spLocks noChangeArrowheads="1"/>
          </p:cNvSpPr>
          <p:nvPr/>
        </p:nvSpPr>
        <p:spPr bwMode="auto">
          <a:xfrm>
            <a:off x="949325" y="2709863"/>
            <a:ext cx="587375" cy="360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796" name="Rectangle 60"/>
          <p:cNvSpPr>
            <a:spLocks noChangeArrowheads="1"/>
          </p:cNvSpPr>
          <p:nvPr/>
        </p:nvSpPr>
        <p:spPr bwMode="auto">
          <a:xfrm>
            <a:off x="941617" y="2698750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  <a:cs typeface="Consolas" pitchFamily="49" charset="0"/>
              </a:rPr>
              <a:t>Apr</a:t>
            </a:r>
          </a:p>
        </p:txBody>
      </p:sp>
      <p:sp>
        <p:nvSpPr>
          <p:cNvPr id="116797" name="Line 61"/>
          <p:cNvSpPr>
            <a:spLocks noChangeShapeType="1"/>
          </p:cNvSpPr>
          <p:nvPr/>
        </p:nvSpPr>
        <p:spPr bwMode="auto">
          <a:xfrm flipH="1">
            <a:off x="2095500" y="1703388"/>
            <a:ext cx="452438" cy="377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798" name="Oval 62"/>
          <p:cNvSpPr>
            <a:spLocks noChangeArrowheads="1"/>
          </p:cNvSpPr>
          <p:nvPr/>
        </p:nvSpPr>
        <p:spPr bwMode="auto">
          <a:xfrm>
            <a:off x="2306638" y="2797175"/>
            <a:ext cx="588962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799" name="Rectangle 63"/>
          <p:cNvSpPr>
            <a:spLocks noChangeArrowheads="1"/>
          </p:cNvSpPr>
          <p:nvPr/>
        </p:nvSpPr>
        <p:spPr bwMode="auto">
          <a:xfrm>
            <a:off x="2300517" y="2786063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  <a:cs typeface="Consolas" pitchFamily="49" charset="0"/>
              </a:rPr>
              <a:t>Jan</a:t>
            </a:r>
          </a:p>
        </p:txBody>
      </p:sp>
      <p:sp>
        <p:nvSpPr>
          <p:cNvPr id="116801" name="Oval 65"/>
          <p:cNvSpPr>
            <a:spLocks noChangeArrowheads="1"/>
          </p:cNvSpPr>
          <p:nvPr/>
        </p:nvSpPr>
        <p:spPr bwMode="auto">
          <a:xfrm>
            <a:off x="1833563" y="3517900"/>
            <a:ext cx="588962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802" name="Rectangle 66"/>
          <p:cNvSpPr>
            <a:spLocks noChangeArrowheads="1"/>
          </p:cNvSpPr>
          <p:nvPr/>
        </p:nvSpPr>
        <p:spPr bwMode="auto">
          <a:xfrm>
            <a:off x="1826648" y="3506788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  <a:cs typeface="Consolas" pitchFamily="49" charset="0"/>
              </a:rPr>
              <a:t>Dec</a:t>
            </a:r>
          </a:p>
        </p:txBody>
      </p:sp>
      <p:sp>
        <p:nvSpPr>
          <p:cNvPr id="116803" name="Oval 67"/>
          <p:cNvSpPr>
            <a:spLocks noChangeArrowheads="1"/>
          </p:cNvSpPr>
          <p:nvPr/>
        </p:nvSpPr>
        <p:spPr bwMode="auto">
          <a:xfrm>
            <a:off x="2738438" y="3506788"/>
            <a:ext cx="588962" cy="360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804" name="Rectangle 68"/>
          <p:cNvSpPr>
            <a:spLocks noChangeArrowheads="1"/>
          </p:cNvSpPr>
          <p:nvPr/>
        </p:nvSpPr>
        <p:spPr bwMode="auto">
          <a:xfrm>
            <a:off x="2731523" y="3495675"/>
            <a:ext cx="60914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  <a:cs typeface="Consolas" pitchFamily="49" charset="0"/>
              </a:rPr>
              <a:t>Jul</a:t>
            </a:r>
          </a:p>
        </p:txBody>
      </p:sp>
      <p:sp>
        <p:nvSpPr>
          <p:cNvPr id="116808" name="Freeform 72"/>
          <p:cNvSpPr>
            <a:spLocks/>
          </p:cNvSpPr>
          <p:nvPr/>
        </p:nvSpPr>
        <p:spPr bwMode="auto">
          <a:xfrm>
            <a:off x="1699419" y="1703388"/>
            <a:ext cx="184731" cy="400110"/>
          </a:xfrm>
          <a:custGeom>
            <a:avLst/>
            <a:gdLst/>
            <a:ahLst/>
            <a:cxnLst>
              <a:cxn ang="0">
                <a:pos x="337" y="541"/>
              </a:cxn>
              <a:cxn ang="0">
                <a:pos x="292" y="372"/>
              </a:cxn>
              <a:cxn ang="0">
                <a:pos x="195" y="301"/>
              </a:cxn>
              <a:cxn ang="0">
                <a:pos x="168" y="310"/>
              </a:cxn>
              <a:cxn ang="0">
                <a:pos x="160" y="337"/>
              </a:cxn>
              <a:cxn ang="0">
                <a:pos x="186" y="328"/>
              </a:cxn>
              <a:cxn ang="0">
                <a:pos x="195" y="221"/>
              </a:cxn>
              <a:cxn ang="0">
                <a:pos x="186" y="195"/>
              </a:cxn>
              <a:cxn ang="0">
                <a:pos x="133" y="177"/>
              </a:cxn>
              <a:cxn ang="0">
                <a:pos x="106" y="168"/>
              </a:cxn>
              <a:cxn ang="0">
                <a:pos x="98" y="106"/>
              </a:cxn>
              <a:cxn ang="0">
                <a:pos x="53" y="53"/>
              </a:cxn>
              <a:cxn ang="0">
                <a:pos x="0" y="0"/>
              </a:cxn>
            </a:cxnLst>
            <a:rect l="0" t="0" r="r" b="b"/>
            <a:pathLst>
              <a:path w="360" h="541">
                <a:moveTo>
                  <a:pt x="337" y="541"/>
                </a:moveTo>
                <a:cubicBezTo>
                  <a:pt x="360" y="472"/>
                  <a:pt x="351" y="411"/>
                  <a:pt x="292" y="372"/>
                </a:cubicBezTo>
                <a:cubicBezTo>
                  <a:pt x="266" y="332"/>
                  <a:pt x="233" y="326"/>
                  <a:pt x="195" y="301"/>
                </a:cubicBezTo>
                <a:cubicBezTo>
                  <a:pt x="186" y="304"/>
                  <a:pt x="175" y="303"/>
                  <a:pt x="168" y="310"/>
                </a:cubicBezTo>
                <a:cubicBezTo>
                  <a:pt x="161" y="317"/>
                  <a:pt x="153" y="330"/>
                  <a:pt x="160" y="337"/>
                </a:cubicBezTo>
                <a:cubicBezTo>
                  <a:pt x="166" y="343"/>
                  <a:pt x="177" y="331"/>
                  <a:pt x="186" y="328"/>
                </a:cubicBezTo>
                <a:cubicBezTo>
                  <a:pt x="207" y="265"/>
                  <a:pt x="210" y="286"/>
                  <a:pt x="195" y="221"/>
                </a:cubicBezTo>
                <a:cubicBezTo>
                  <a:pt x="193" y="212"/>
                  <a:pt x="193" y="200"/>
                  <a:pt x="186" y="195"/>
                </a:cubicBezTo>
                <a:cubicBezTo>
                  <a:pt x="171" y="184"/>
                  <a:pt x="151" y="183"/>
                  <a:pt x="133" y="177"/>
                </a:cubicBezTo>
                <a:cubicBezTo>
                  <a:pt x="124" y="174"/>
                  <a:pt x="106" y="168"/>
                  <a:pt x="106" y="168"/>
                </a:cubicBezTo>
                <a:cubicBezTo>
                  <a:pt x="106" y="168"/>
                  <a:pt x="103" y="126"/>
                  <a:pt x="98" y="106"/>
                </a:cubicBezTo>
                <a:cubicBezTo>
                  <a:pt x="88" y="70"/>
                  <a:pt x="80" y="71"/>
                  <a:pt x="53" y="53"/>
                </a:cubicBezTo>
                <a:cubicBezTo>
                  <a:pt x="41" y="28"/>
                  <a:pt x="33" y="0"/>
                  <a:pt x="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809" name="Text Box 73"/>
          <p:cNvSpPr txBox="1">
            <a:spLocks noChangeArrowheads="1"/>
          </p:cNvSpPr>
          <p:nvPr/>
        </p:nvSpPr>
        <p:spPr bwMode="auto">
          <a:xfrm>
            <a:off x="797301" y="2252663"/>
            <a:ext cx="38183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116810" name="Text Box 74"/>
          <p:cNvSpPr txBox="1">
            <a:spLocks noChangeArrowheads="1"/>
          </p:cNvSpPr>
          <p:nvPr/>
        </p:nvSpPr>
        <p:spPr bwMode="auto">
          <a:xfrm>
            <a:off x="1732339" y="3116263"/>
            <a:ext cx="38183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116811" name="Line 75"/>
          <p:cNvSpPr>
            <a:spLocks noChangeShapeType="1"/>
          </p:cNvSpPr>
          <p:nvPr/>
        </p:nvSpPr>
        <p:spPr bwMode="auto">
          <a:xfrm>
            <a:off x="6888163" y="2854325"/>
            <a:ext cx="431800" cy="504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813" name="Line 77"/>
          <p:cNvSpPr>
            <a:spLocks noChangeShapeType="1"/>
          </p:cNvSpPr>
          <p:nvPr/>
        </p:nvSpPr>
        <p:spPr bwMode="auto">
          <a:xfrm>
            <a:off x="7242175" y="1414463"/>
            <a:ext cx="449263" cy="377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814" name="Line 78"/>
          <p:cNvSpPr>
            <a:spLocks noChangeShapeType="1"/>
          </p:cNvSpPr>
          <p:nvPr/>
        </p:nvSpPr>
        <p:spPr bwMode="auto">
          <a:xfrm>
            <a:off x="7743825" y="2062163"/>
            <a:ext cx="576263" cy="720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815" name="Line 79"/>
          <p:cNvSpPr>
            <a:spLocks noChangeShapeType="1"/>
          </p:cNvSpPr>
          <p:nvPr/>
        </p:nvSpPr>
        <p:spPr bwMode="auto">
          <a:xfrm flipH="1">
            <a:off x="5662613" y="2066925"/>
            <a:ext cx="452437" cy="379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816" name="Line 80"/>
          <p:cNvSpPr>
            <a:spLocks noChangeShapeType="1"/>
          </p:cNvSpPr>
          <p:nvPr/>
        </p:nvSpPr>
        <p:spPr bwMode="auto">
          <a:xfrm>
            <a:off x="6402388" y="2079625"/>
            <a:ext cx="404812" cy="4143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817" name="Oval 81"/>
          <p:cNvSpPr>
            <a:spLocks noChangeArrowheads="1"/>
          </p:cNvSpPr>
          <p:nvPr/>
        </p:nvSpPr>
        <p:spPr bwMode="auto">
          <a:xfrm>
            <a:off x="6773863" y="1135063"/>
            <a:ext cx="588962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818" name="Rectangle 82"/>
          <p:cNvSpPr>
            <a:spLocks noChangeArrowheads="1"/>
          </p:cNvSpPr>
          <p:nvPr/>
        </p:nvSpPr>
        <p:spPr bwMode="auto">
          <a:xfrm>
            <a:off x="6766154" y="1125538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  <a:cs typeface="Consolas" pitchFamily="49" charset="0"/>
              </a:rPr>
              <a:t>Mar</a:t>
            </a:r>
          </a:p>
        </p:txBody>
      </p:sp>
      <p:sp>
        <p:nvSpPr>
          <p:cNvPr id="116819" name="Oval 83"/>
          <p:cNvSpPr>
            <a:spLocks noChangeArrowheads="1"/>
          </p:cNvSpPr>
          <p:nvPr/>
        </p:nvSpPr>
        <p:spPr bwMode="auto">
          <a:xfrm>
            <a:off x="7959725" y="2493963"/>
            <a:ext cx="588963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820" name="Rectangle 84"/>
          <p:cNvSpPr>
            <a:spLocks noChangeArrowheads="1"/>
          </p:cNvSpPr>
          <p:nvPr/>
        </p:nvSpPr>
        <p:spPr bwMode="auto">
          <a:xfrm>
            <a:off x="7977417" y="2493963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  <a:cs typeface="Consolas" pitchFamily="49" charset="0"/>
              </a:rPr>
              <a:t>Nov</a:t>
            </a:r>
          </a:p>
        </p:txBody>
      </p:sp>
      <p:sp>
        <p:nvSpPr>
          <p:cNvPr id="116823" name="Oval 87"/>
          <p:cNvSpPr>
            <a:spLocks noChangeArrowheads="1"/>
          </p:cNvSpPr>
          <p:nvPr/>
        </p:nvSpPr>
        <p:spPr bwMode="auto">
          <a:xfrm>
            <a:off x="7462838" y="1779588"/>
            <a:ext cx="588962" cy="360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824" name="Rectangle 88"/>
          <p:cNvSpPr>
            <a:spLocks noChangeArrowheads="1"/>
          </p:cNvSpPr>
          <p:nvPr/>
        </p:nvSpPr>
        <p:spPr bwMode="auto">
          <a:xfrm>
            <a:off x="7456717" y="1768475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  <a:cs typeface="Consolas" pitchFamily="49" charset="0"/>
              </a:rPr>
              <a:t>May</a:t>
            </a:r>
          </a:p>
        </p:txBody>
      </p:sp>
      <p:sp>
        <p:nvSpPr>
          <p:cNvPr id="116825" name="Oval 89"/>
          <p:cNvSpPr>
            <a:spLocks noChangeArrowheads="1"/>
          </p:cNvSpPr>
          <p:nvPr/>
        </p:nvSpPr>
        <p:spPr bwMode="auto">
          <a:xfrm>
            <a:off x="5243513" y="2417763"/>
            <a:ext cx="587375" cy="360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826" name="Rectangle 90"/>
          <p:cNvSpPr>
            <a:spLocks noChangeArrowheads="1"/>
          </p:cNvSpPr>
          <p:nvPr/>
        </p:nvSpPr>
        <p:spPr bwMode="auto">
          <a:xfrm>
            <a:off x="5235804" y="2406650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  <a:cs typeface="Consolas" pitchFamily="49" charset="0"/>
              </a:rPr>
              <a:t>Apr</a:t>
            </a:r>
          </a:p>
        </p:txBody>
      </p:sp>
      <p:sp>
        <p:nvSpPr>
          <p:cNvPr id="116827" name="Line 91"/>
          <p:cNvSpPr>
            <a:spLocks noChangeShapeType="1"/>
          </p:cNvSpPr>
          <p:nvPr/>
        </p:nvSpPr>
        <p:spPr bwMode="auto">
          <a:xfrm flipH="1">
            <a:off x="6389688" y="1411288"/>
            <a:ext cx="452437" cy="377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828" name="Oval 92"/>
          <p:cNvSpPr>
            <a:spLocks noChangeArrowheads="1"/>
          </p:cNvSpPr>
          <p:nvPr/>
        </p:nvSpPr>
        <p:spPr bwMode="auto">
          <a:xfrm>
            <a:off x="6600825" y="2505075"/>
            <a:ext cx="588963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829" name="Rectangle 93"/>
          <p:cNvSpPr>
            <a:spLocks noChangeArrowheads="1"/>
          </p:cNvSpPr>
          <p:nvPr/>
        </p:nvSpPr>
        <p:spPr bwMode="auto">
          <a:xfrm>
            <a:off x="6594704" y="2493963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latin typeface="Consolas" pitchFamily="49" charset="0"/>
                <a:ea typeface="돋움" pitchFamily="50" charset="-127"/>
                <a:cs typeface="Consolas" pitchFamily="49" charset="0"/>
              </a:rPr>
              <a:t>Jan</a:t>
            </a:r>
          </a:p>
        </p:txBody>
      </p:sp>
      <p:sp>
        <p:nvSpPr>
          <p:cNvPr id="116832" name="Oval 96"/>
          <p:cNvSpPr>
            <a:spLocks noChangeArrowheads="1"/>
          </p:cNvSpPr>
          <p:nvPr/>
        </p:nvSpPr>
        <p:spPr bwMode="auto">
          <a:xfrm>
            <a:off x="7032625" y="3214688"/>
            <a:ext cx="588963" cy="360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833" name="Rectangle 97"/>
          <p:cNvSpPr>
            <a:spLocks noChangeArrowheads="1"/>
          </p:cNvSpPr>
          <p:nvPr/>
        </p:nvSpPr>
        <p:spPr bwMode="auto">
          <a:xfrm>
            <a:off x="7025711" y="3203575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  <a:cs typeface="Consolas" pitchFamily="49" charset="0"/>
              </a:rPr>
              <a:t>Jul</a:t>
            </a:r>
          </a:p>
        </p:txBody>
      </p:sp>
      <p:sp>
        <p:nvSpPr>
          <p:cNvPr id="116837" name="Oval 101"/>
          <p:cNvSpPr>
            <a:spLocks noChangeArrowheads="1"/>
          </p:cNvSpPr>
          <p:nvPr/>
        </p:nvSpPr>
        <p:spPr bwMode="auto">
          <a:xfrm>
            <a:off x="5934075" y="1779588"/>
            <a:ext cx="588963" cy="360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838" name="Rectangle 102"/>
          <p:cNvSpPr>
            <a:spLocks noChangeArrowheads="1"/>
          </p:cNvSpPr>
          <p:nvPr/>
        </p:nvSpPr>
        <p:spPr bwMode="auto">
          <a:xfrm>
            <a:off x="5927161" y="1768475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  <a:cs typeface="Consolas" pitchFamily="49" charset="0"/>
              </a:rPr>
              <a:t>Dec</a:t>
            </a:r>
          </a:p>
        </p:txBody>
      </p:sp>
      <p:sp>
        <p:nvSpPr>
          <p:cNvPr id="116839" name="AutoShape 103"/>
          <p:cNvSpPr>
            <a:spLocks noChangeArrowheads="1"/>
          </p:cNvSpPr>
          <p:nvPr/>
        </p:nvSpPr>
        <p:spPr bwMode="auto">
          <a:xfrm>
            <a:off x="4587474" y="2055535"/>
            <a:ext cx="257978" cy="659368"/>
          </a:xfrm>
          <a:prstGeom prst="rightArrow">
            <a:avLst>
              <a:gd name="adj1" fmla="val 60324"/>
              <a:gd name="adj2" fmla="val 47796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840" name="Freeform 104"/>
          <p:cNvSpPr>
            <a:spLocks/>
          </p:cNvSpPr>
          <p:nvPr/>
        </p:nvSpPr>
        <p:spPr bwMode="auto">
          <a:xfrm flipH="1">
            <a:off x="7077075" y="424468"/>
            <a:ext cx="571500" cy="858838"/>
          </a:xfrm>
          <a:custGeom>
            <a:avLst/>
            <a:gdLst/>
            <a:ahLst/>
            <a:cxnLst>
              <a:cxn ang="0">
                <a:pos x="337" y="541"/>
              </a:cxn>
              <a:cxn ang="0">
                <a:pos x="292" y="372"/>
              </a:cxn>
              <a:cxn ang="0">
                <a:pos x="195" y="301"/>
              </a:cxn>
              <a:cxn ang="0">
                <a:pos x="168" y="310"/>
              </a:cxn>
              <a:cxn ang="0">
                <a:pos x="160" y="337"/>
              </a:cxn>
              <a:cxn ang="0">
                <a:pos x="186" y="328"/>
              </a:cxn>
              <a:cxn ang="0">
                <a:pos x="195" y="221"/>
              </a:cxn>
              <a:cxn ang="0">
                <a:pos x="186" y="195"/>
              </a:cxn>
              <a:cxn ang="0">
                <a:pos x="133" y="177"/>
              </a:cxn>
              <a:cxn ang="0">
                <a:pos x="106" y="168"/>
              </a:cxn>
              <a:cxn ang="0">
                <a:pos x="98" y="106"/>
              </a:cxn>
              <a:cxn ang="0">
                <a:pos x="53" y="53"/>
              </a:cxn>
              <a:cxn ang="0">
                <a:pos x="0" y="0"/>
              </a:cxn>
            </a:cxnLst>
            <a:rect l="0" t="0" r="r" b="b"/>
            <a:pathLst>
              <a:path w="360" h="541">
                <a:moveTo>
                  <a:pt x="337" y="541"/>
                </a:moveTo>
                <a:cubicBezTo>
                  <a:pt x="360" y="472"/>
                  <a:pt x="351" y="411"/>
                  <a:pt x="292" y="372"/>
                </a:cubicBezTo>
                <a:cubicBezTo>
                  <a:pt x="266" y="332"/>
                  <a:pt x="233" y="326"/>
                  <a:pt x="195" y="301"/>
                </a:cubicBezTo>
                <a:cubicBezTo>
                  <a:pt x="186" y="304"/>
                  <a:pt x="175" y="303"/>
                  <a:pt x="168" y="310"/>
                </a:cubicBezTo>
                <a:cubicBezTo>
                  <a:pt x="161" y="317"/>
                  <a:pt x="153" y="330"/>
                  <a:pt x="160" y="337"/>
                </a:cubicBezTo>
                <a:cubicBezTo>
                  <a:pt x="166" y="343"/>
                  <a:pt x="177" y="331"/>
                  <a:pt x="186" y="328"/>
                </a:cubicBezTo>
                <a:cubicBezTo>
                  <a:pt x="207" y="265"/>
                  <a:pt x="210" y="286"/>
                  <a:pt x="195" y="221"/>
                </a:cubicBezTo>
                <a:cubicBezTo>
                  <a:pt x="193" y="212"/>
                  <a:pt x="193" y="200"/>
                  <a:pt x="186" y="195"/>
                </a:cubicBezTo>
                <a:cubicBezTo>
                  <a:pt x="171" y="184"/>
                  <a:pt x="151" y="183"/>
                  <a:pt x="133" y="177"/>
                </a:cubicBezTo>
                <a:cubicBezTo>
                  <a:pt x="124" y="174"/>
                  <a:pt x="106" y="168"/>
                  <a:pt x="106" y="168"/>
                </a:cubicBezTo>
                <a:cubicBezTo>
                  <a:pt x="106" y="168"/>
                  <a:pt x="103" y="126"/>
                  <a:pt x="98" y="106"/>
                </a:cubicBezTo>
                <a:cubicBezTo>
                  <a:pt x="88" y="70"/>
                  <a:pt x="80" y="71"/>
                  <a:pt x="53" y="53"/>
                </a:cubicBezTo>
                <a:cubicBezTo>
                  <a:pt x="41" y="28"/>
                  <a:pt x="33" y="0"/>
                  <a:pt x="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16843" name="Line 107"/>
          <p:cNvSpPr>
            <a:spLocks noChangeShapeType="1"/>
          </p:cNvSpPr>
          <p:nvPr/>
        </p:nvSpPr>
        <p:spPr bwMode="auto">
          <a:xfrm>
            <a:off x="6227763" y="4040188"/>
            <a:ext cx="519112" cy="450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844" name="Line 108"/>
          <p:cNvSpPr>
            <a:spLocks noChangeShapeType="1"/>
          </p:cNvSpPr>
          <p:nvPr/>
        </p:nvSpPr>
        <p:spPr bwMode="auto">
          <a:xfrm>
            <a:off x="6799263" y="4760913"/>
            <a:ext cx="576262" cy="720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845" name="Line 109"/>
          <p:cNvSpPr>
            <a:spLocks noChangeShapeType="1"/>
          </p:cNvSpPr>
          <p:nvPr/>
        </p:nvSpPr>
        <p:spPr bwMode="auto">
          <a:xfrm flipH="1">
            <a:off x="4718050" y="4765675"/>
            <a:ext cx="452438" cy="379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846" name="Line 110"/>
          <p:cNvSpPr>
            <a:spLocks noChangeShapeType="1"/>
          </p:cNvSpPr>
          <p:nvPr/>
        </p:nvSpPr>
        <p:spPr bwMode="auto">
          <a:xfrm>
            <a:off x="5457825" y="4778375"/>
            <a:ext cx="404813" cy="4143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849" name="Oval 113"/>
          <p:cNvSpPr>
            <a:spLocks noChangeArrowheads="1"/>
          </p:cNvSpPr>
          <p:nvPr/>
        </p:nvSpPr>
        <p:spPr bwMode="auto">
          <a:xfrm>
            <a:off x="7015163" y="5192713"/>
            <a:ext cx="588962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850" name="Rectangle 114"/>
          <p:cNvSpPr>
            <a:spLocks noChangeArrowheads="1"/>
          </p:cNvSpPr>
          <p:nvPr/>
        </p:nvSpPr>
        <p:spPr bwMode="auto">
          <a:xfrm>
            <a:off x="7032855" y="5192713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  <a:cs typeface="Consolas" pitchFamily="49" charset="0"/>
              </a:rPr>
              <a:t>Nov</a:t>
            </a:r>
          </a:p>
        </p:txBody>
      </p:sp>
      <p:sp>
        <p:nvSpPr>
          <p:cNvPr id="116851" name="Oval 115"/>
          <p:cNvSpPr>
            <a:spLocks noChangeArrowheads="1"/>
          </p:cNvSpPr>
          <p:nvPr/>
        </p:nvSpPr>
        <p:spPr bwMode="auto">
          <a:xfrm>
            <a:off x="6518275" y="4478338"/>
            <a:ext cx="588963" cy="360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852" name="Rectangle 116"/>
          <p:cNvSpPr>
            <a:spLocks noChangeArrowheads="1"/>
          </p:cNvSpPr>
          <p:nvPr/>
        </p:nvSpPr>
        <p:spPr bwMode="auto">
          <a:xfrm>
            <a:off x="6512155" y="4467225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  <a:cs typeface="Consolas" pitchFamily="49" charset="0"/>
              </a:rPr>
              <a:t>May</a:t>
            </a:r>
          </a:p>
        </p:txBody>
      </p:sp>
      <p:sp>
        <p:nvSpPr>
          <p:cNvPr id="116853" name="Oval 117"/>
          <p:cNvSpPr>
            <a:spLocks noChangeArrowheads="1"/>
          </p:cNvSpPr>
          <p:nvPr/>
        </p:nvSpPr>
        <p:spPr bwMode="auto">
          <a:xfrm>
            <a:off x="4298950" y="5116513"/>
            <a:ext cx="587375" cy="360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854" name="Rectangle 118"/>
          <p:cNvSpPr>
            <a:spLocks noChangeArrowheads="1"/>
          </p:cNvSpPr>
          <p:nvPr/>
        </p:nvSpPr>
        <p:spPr bwMode="auto">
          <a:xfrm>
            <a:off x="4291242" y="5105400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  <a:cs typeface="Consolas" pitchFamily="49" charset="0"/>
              </a:rPr>
              <a:t>Apr</a:t>
            </a:r>
          </a:p>
        </p:txBody>
      </p:sp>
      <p:sp>
        <p:nvSpPr>
          <p:cNvPr id="116855" name="Line 119"/>
          <p:cNvSpPr>
            <a:spLocks noChangeShapeType="1"/>
          </p:cNvSpPr>
          <p:nvPr/>
        </p:nvSpPr>
        <p:spPr bwMode="auto">
          <a:xfrm flipH="1">
            <a:off x="5445125" y="4110038"/>
            <a:ext cx="452438" cy="377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856" name="Oval 120"/>
          <p:cNvSpPr>
            <a:spLocks noChangeArrowheads="1"/>
          </p:cNvSpPr>
          <p:nvPr/>
        </p:nvSpPr>
        <p:spPr bwMode="auto">
          <a:xfrm>
            <a:off x="5656263" y="5203825"/>
            <a:ext cx="588962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857" name="Rectangle 121"/>
          <p:cNvSpPr>
            <a:spLocks noChangeArrowheads="1"/>
          </p:cNvSpPr>
          <p:nvPr/>
        </p:nvSpPr>
        <p:spPr bwMode="auto">
          <a:xfrm>
            <a:off x="5650142" y="5192713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  <a:cs typeface="Consolas" pitchFamily="49" charset="0"/>
              </a:rPr>
              <a:t>Jan</a:t>
            </a:r>
          </a:p>
        </p:txBody>
      </p:sp>
      <p:sp>
        <p:nvSpPr>
          <p:cNvPr id="116860" name="Oval 124"/>
          <p:cNvSpPr>
            <a:spLocks noChangeArrowheads="1"/>
          </p:cNvSpPr>
          <p:nvPr/>
        </p:nvSpPr>
        <p:spPr bwMode="auto">
          <a:xfrm>
            <a:off x="5775325" y="3763963"/>
            <a:ext cx="588963" cy="360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861" name="Rectangle 125"/>
          <p:cNvSpPr>
            <a:spLocks noChangeArrowheads="1"/>
          </p:cNvSpPr>
          <p:nvPr/>
        </p:nvSpPr>
        <p:spPr bwMode="auto">
          <a:xfrm>
            <a:off x="5768411" y="3752850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  <a:cs typeface="Consolas" pitchFamily="49" charset="0"/>
              </a:rPr>
              <a:t>Jul</a:t>
            </a:r>
          </a:p>
        </p:txBody>
      </p:sp>
      <p:sp>
        <p:nvSpPr>
          <p:cNvPr id="116862" name="Oval 126"/>
          <p:cNvSpPr>
            <a:spLocks noChangeArrowheads="1"/>
          </p:cNvSpPr>
          <p:nvPr/>
        </p:nvSpPr>
        <p:spPr bwMode="auto">
          <a:xfrm>
            <a:off x="4989513" y="4478338"/>
            <a:ext cx="588962" cy="360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863" name="Rectangle 127"/>
          <p:cNvSpPr>
            <a:spLocks noChangeArrowheads="1"/>
          </p:cNvSpPr>
          <p:nvPr/>
        </p:nvSpPr>
        <p:spPr bwMode="auto">
          <a:xfrm>
            <a:off x="4982598" y="4467225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  <a:cs typeface="Consolas" pitchFamily="49" charset="0"/>
              </a:rPr>
              <a:t>Dec</a:t>
            </a:r>
          </a:p>
        </p:txBody>
      </p:sp>
      <p:sp>
        <p:nvSpPr>
          <p:cNvPr id="116864" name="Text Box 128"/>
          <p:cNvSpPr txBox="1">
            <a:spLocks noChangeArrowheads="1"/>
          </p:cNvSpPr>
          <p:nvPr/>
        </p:nvSpPr>
        <p:spPr bwMode="auto">
          <a:xfrm>
            <a:off x="7645776" y="1316038"/>
            <a:ext cx="38183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116865" name="Text Box 129"/>
          <p:cNvSpPr txBox="1">
            <a:spLocks noChangeArrowheads="1"/>
          </p:cNvSpPr>
          <p:nvPr/>
        </p:nvSpPr>
        <p:spPr bwMode="auto">
          <a:xfrm>
            <a:off x="7213976" y="2757488"/>
            <a:ext cx="38183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116866" name="AutoShape 130"/>
          <p:cNvSpPr>
            <a:spLocks noChangeArrowheads="1"/>
          </p:cNvSpPr>
          <p:nvPr/>
        </p:nvSpPr>
        <p:spPr bwMode="auto">
          <a:xfrm rot="-2674580">
            <a:off x="6661150" y="3630186"/>
            <a:ext cx="431800" cy="678716"/>
          </a:xfrm>
          <a:prstGeom prst="leftArrow">
            <a:avLst>
              <a:gd name="adj1" fmla="val 58491"/>
              <a:gd name="adj2" fmla="val 41824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867" name="Freeform 131"/>
          <p:cNvSpPr>
            <a:spLocks/>
          </p:cNvSpPr>
          <p:nvPr/>
        </p:nvSpPr>
        <p:spPr bwMode="auto">
          <a:xfrm>
            <a:off x="4912065" y="4153602"/>
            <a:ext cx="427037" cy="400110"/>
          </a:xfrm>
          <a:custGeom>
            <a:avLst/>
            <a:gdLst/>
            <a:ahLst/>
            <a:cxnLst>
              <a:cxn ang="0">
                <a:pos x="337" y="541"/>
              </a:cxn>
              <a:cxn ang="0">
                <a:pos x="292" y="372"/>
              </a:cxn>
              <a:cxn ang="0">
                <a:pos x="195" y="301"/>
              </a:cxn>
              <a:cxn ang="0">
                <a:pos x="168" y="310"/>
              </a:cxn>
              <a:cxn ang="0">
                <a:pos x="160" y="337"/>
              </a:cxn>
              <a:cxn ang="0">
                <a:pos x="186" y="328"/>
              </a:cxn>
              <a:cxn ang="0">
                <a:pos x="195" y="221"/>
              </a:cxn>
              <a:cxn ang="0">
                <a:pos x="186" y="195"/>
              </a:cxn>
              <a:cxn ang="0">
                <a:pos x="133" y="177"/>
              </a:cxn>
              <a:cxn ang="0">
                <a:pos x="106" y="168"/>
              </a:cxn>
              <a:cxn ang="0">
                <a:pos x="98" y="106"/>
              </a:cxn>
              <a:cxn ang="0">
                <a:pos x="53" y="53"/>
              </a:cxn>
              <a:cxn ang="0">
                <a:pos x="0" y="0"/>
              </a:cxn>
            </a:cxnLst>
            <a:rect l="0" t="0" r="r" b="b"/>
            <a:pathLst>
              <a:path w="360" h="541">
                <a:moveTo>
                  <a:pt x="337" y="541"/>
                </a:moveTo>
                <a:cubicBezTo>
                  <a:pt x="360" y="472"/>
                  <a:pt x="351" y="411"/>
                  <a:pt x="292" y="372"/>
                </a:cubicBezTo>
                <a:cubicBezTo>
                  <a:pt x="266" y="332"/>
                  <a:pt x="233" y="326"/>
                  <a:pt x="195" y="301"/>
                </a:cubicBezTo>
                <a:cubicBezTo>
                  <a:pt x="186" y="304"/>
                  <a:pt x="175" y="303"/>
                  <a:pt x="168" y="310"/>
                </a:cubicBezTo>
                <a:cubicBezTo>
                  <a:pt x="161" y="317"/>
                  <a:pt x="153" y="330"/>
                  <a:pt x="160" y="337"/>
                </a:cubicBezTo>
                <a:cubicBezTo>
                  <a:pt x="166" y="343"/>
                  <a:pt x="177" y="331"/>
                  <a:pt x="186" y="328"/>
                </a:cubicBezTo>
                <a:cubicBezTo>
                  <a:pt x="207" y="265"/>
                  <a:pt x="210" y="286"/>
                  <a:pt x="195" y="221"/>
                </a:cubicBezTo>
                <a:cubicBezTo>
                  <a:pt x="193" y="212"/>
                  <a:pt x="193" y="200"/>
                  <a:pt x="186" y="195"/>
                </a:cubicBezTo>
                <a:cubicBezTo>
                  <a:pt x="171" y="184"/>
                  <a:pt x="151" y="183"/>
                  <a:pt x="133" y="177"/>
                </a:cubicBezTo>
                <a:cubicBezTo>
                  <a:pt x="124" y="174"/>
                  <a:pt x="106" y="168"/>
                  <a:pt x="106" y="168"/>
                </a:cubicBezTo>
                <a:cubicBezTo>
                  <a:pt x="106" y="168"/>
                  <a:pt x="103" y="126"/>
                  <a:pt x="98" y="106"/>
                </a:cubicBezTo>
                <a:cubicBezTo>
                  <a:pt x="88" y="70"/>
                  <a:pt x="80" y="71"/>
                  <a:pt x="53" y="53"/>
                </a:cubicBezTo>
                <a:cubicBezTo>
                  <a:pt x="41" y="28"/>
                  <a:pt x="33" y="0"/>
                  <a:pt x="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868" name="Text Box 132"/>
          <p:cNvSpPr txBox="1">
            <a:spLocks noChangeArrowheads="1"/>
          </p:cNvSpPr>
          <p:nvPr/>
        </p:nvSpPr>
        <p:spPr bwMode="auto">
          <a:xfrm>
            <a:off x="4134226" y="4760913"/>
            <a:ext cx="38183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116869" name="Text Box 133"/>
          <p:cNvSpPr txBox="1">
            <a:spLocks noChangeArrowheads="1"/>
          </p:cNvSpPr>
          <p:nvPr/>
        </p:nvSpPr>
        <p:spPr bwMode="auto">
          <a:xfrm>
            <a:off x="5789989" y="4760913"/>
            <a:ext cx="38183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116870" name="Line 134"/>
          <p:cNvSpPr>
            <a:spLocks noChangeShapeType="1"/>
          </p:cNvSpPr>
          <p:nvPr/>
        </p:nvSpPr>
        <p:spPr bwMode="auto">
          <a:xfrm>
            <a:off x="2247900" y="4586288"/>
            <a:ext cx="519113" cy="450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871" name="Line 135"/>
          <p:cNvSpPr>
            <a:spLocks noChangeShapeType="1"/>
          </p:cNvSpPr>
          <p:nvPr/>
        </p:nvSpPr>
        <p:spPr bwMode="auto">
          <a:xfrm>
            <a:off x="2819400" y="5307013"/>
            <a:ext cx="576263" cy="720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872" name="Line 136"/>
          <p:cNvSpPr>
            <a:spLocks noChangeShapeType="1"/>
          </p:cNvSpPr>
          <p:nvPr/>
        </p:nvSpPr>
        <p:spPr bwMode="auto">
          <a:xfrm flipH="1">
            <a:off x="1071563" y="5311775"/>
            <a:ext cx="452437" cy="379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874" name="Oval 138"/>
          <p:cNvSpPr>
            <a:spLocks noChangeArrowheads="1"/>
          </p:cNvSpPr>
          <p:nvPr/>
        </p:nvSpPr>
        <p:spPr bwMode="auto">
          <a:xfrm>
            <a:off x="3035300" y="5738813"/>
            <a:ext cx="588963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875" name="Rectangle 139"/>
          <p:cNvSpPr>
            <a:spLocks noChangeArrowheads="1"/>
          </p:cNvSpPr>
          <p:nvPr/>
        </p:nvSpPr>
        <p:spPr bwMode="auto">
          <a:xfrm>
            <a:off x="3052992" y="5738813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  <a:cs typeface="Consolas" pitchFamily="49" charset="0"/>
              </a:rPr>
              <a:t>Nov</a:t>
            </a:r>
          </a:p>
        </p:txBody>
      </p:sp>
      <p:sp>
        <p:nvSpPr>
          <p:cNvPr id="116876" name="Oval 140"/>
          <p:cNvSpPr>
            <a:spLocks noChangeArrowheads="1"/>
          </p:cNvSpPr>
          <p:nvPr/>
        </p:nvSpPr>
        <p:spPr bwMode="auto">
          <a:xfrm>
            <a:off x="2538413" y="5024438"/>
            <a:ext cx="588962" cy="360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877" name="Rectangle 141"/>
          <p:cNvSpPr>
            <a:spLocks noChangeArrowheads="1"/>
          </p:cNvSpPr>
          <p:nvPr/>
        </p:nvSpPr>
        <p:spPr bwMode="auto">
          <a:xfrm>
            <a:off x="2532292" y="5013325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  <a:cs typeface="Consolas" pitchFamily="49" charset="0"/>
              </a:rPr>
              <a:t>May</a:t>
            </a:r>
          </a:p>
        </p:txBody>
      </p:sp>
      <p:sp>
        <p:nvSpPr>
          <p:cNvPr id="116878" name="Oval 142"/>
          <p:cNvSpPr>
            <a:spLocks noChangeArrowheads="1"/>
          </p:cNvSpPr>
          <p:nvPr/>
        </p:nvSpPr>
        <p:spPr bwMode="auto">
          <a:xfrm>
            <a:off x="773113" y="5662613"/>
            <a:ext cx="587375" cy="360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879" name="Rectangle 143"/>
          <p:cNvSpPr>
            <a:spLocks noChangeArrowheads="1"/>
          </p:cNvSpPr>
          <p:nvPr/>
        </p:nvSpPr>
        <p:spPr bwMode="auto">
          <a:xfrm>
            <a:off x="765404" y="5651500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  <a:cs typeface="Consolas" pitchFamily="49" charset="0"/>
              </a:rPr>
              <a:t>Apr</a:t>
            </a:r>
          </a:p>
        </p:txBody>
      </p:sp>
      <p:sp>
        <p:nvSpPr>
          <p:cNvPr id="116880" name="Line 144"/>
          <p:cNvSpPr>
            <a:spLocks noChangeShapeType="1"/>
          </p:cNvSpPr>
          <p:nvPr/>
        </p:nvSpPr>
        <p:spPr bwMode="auto">
          <a:xfrm flipH="1">
            <a:off x="1798638" y="4656138"/>
            <a:ext cx="452437" cy="377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881" name="Oval 145"/>
          <p:cNvSpPr>
            <a:spLocks noChangeArrowheads="1"/>
          </p:cNvSpPr>
          <p:nvPr/>
        </p:nvSpPr>
        <p:spPr bwMode="auto">
          <a:xfrm>
            <a:off x="1404938" y="5024438"/>
            <a:ext cx="588962" cy="360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882" name="Rectangle 146"/>
          <p:cNvSpPr>
            <a:spLocks noChangeArrowheads="1"/>
          </p:cNvSpPr>
          <p:nvPr/>
        </p:nvSpPr>
        <p:spPr bwMode="auto">
          <a:xfrm>
            <a:off x="1398817" y="5013325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  <a:cs typeface="Consolas" pitchFamily="49" charset="0"/>
              </a:rPr>
              <a:t>Jan</a:t>
            </a:r>
          </a:p>
        </p:txBody>
      </p:sp>
      <p:sp>
        <p:nvSpPr>
          <p:cNvPr id="116883" name="Oval 147"/>
          <p:cNvSpPr>
            <a:spLocks noChangeArrowheads="1"/>
          </p:cNvSpPr>
          <p:nvPr/>
        </p:nvSpPr>
        <p:spPr bwMode="auto">
          <a:xfrm>
            <a:off x="1973263" y="4310063"/>
            <a:ext cx="588962" cy="360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884" name="Rectangle 148"/>
          <p:cNvSpPr>
            <a:spLocks noChangeArrowheads="1"/>
          </p:cNvSpPr>
          <p:nvPr/>
        </p:nvSpPr>
        <p:spPr bwMode="auto">
          <a:xfrm>
            <a:off x="1966348" y="4298950"/>
            <a:ext cx="60914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  <a:cs typeface="Consolas" pitchFamily="49" charset="0"/>
              </a:rPr>
              <a:t>Jul</a:t>
            </a:r>
          </a:p>
        </p:txBody>
      </p:sp>
      <p:sp>
        <p:nvSpPr>
          <p:cNvPr id="116890" name="AutoShape 154"/>
          <p:cNvSpPr>
            <a:spLocks noChangeArrowheads="1"/>
          </p:cNvSpPr>
          <p:nvPr/>
        </p:nvSpPr>
        <p:spPr bwMode="auto">
          <a:xfrm>
            <a:off x="3482280" y="4497407"/>
            <a:ext cx="234753" cy="744498"/>
          </a:xfrm>
          <a:prstGeom prst="leftArrow">
            <a:avLst>
              <a:gd name="adj1" fmla="val 53398"/>
              <a:gd name="adj2" fmla="val 40968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808" grpId="0" animBg="1"/>
      <p:bldP spid="116809" grpId="0"/>
      <p:bldP spid="116810" grpId="0"/>
      <p:bldP spid="116811" grpId="0" animBg="1"/>
      <p:bldP spid="116813" grpId="0" animBg="1"/>
      <p:bldP spid="116814" grpId="0" animBg="1"/>
      <p:bldP spid="116815" grpId="0" animBg="1"/>
      <p:bldP spid="116816" grpId="0" animBg="1"/>
      <p:bldP spid="116817" grpId="0" animBg="1"/>
      <p:bldP spid="116818" grpId="0"/>
      <p:bldP spid="116819" grpId="0" animBg="1"/>
      <p:bldP spid="116820" grpId="0"/>
      <p:bldP spid="116823" grpId="0" animBg="1"/>
      <p:bldP spid="116824" grpId="0"/>
      <p:bldP spid="116825" grpId="0" animBg="1"/>
      <p:bldP spid="116826" grpId="0"/>
      <p:bldP spid="116827" grpId="0" animBg="1"/>
      <p:bldP spid="116828" grpId="0" animBg="1"/>
      <p:bldP spid="116829" grpId="0"/>
      <p:bldP spid="116832" grpId="0" animBg="1"/>
      <p:bldP spid="116833" grpId="0"/>
      <p:bldP spid="116837" grpId="0" animBg="1"/>
      <p:bldP spid="116838" grpId="0"/>
      <p:bldP spid="116839" grpId="0" animBg="1"/>
      <p:bldP spid="116840" grpId="0" animBg="1"/>
      <p:bldP spid="116843" grpId="0" animBg="1"/>
      <p:bldP spid="116844" grpId="0" animBg="1"/>
      <p:bldP spid="116845" grpId="0" animBg="1"/>
      <p:bldP spid="116846" grpId="0" animBg="1"/>
      <p:bldP spid="116849" grpId="0" animBg="1"/>
      <p:bldP spid="116850" grpId="0"/>
      <p:bldP spid="116851" grpId="0" animBg="1"/>
      <p:bldP spid="116852" grpId="0"/>
      <p:bldP spid="116853" grpId="0" animBg="1"/>
      <p:bldP spid="116854" grpId="0"/>
      <p:bldP spid="116855" grpId="0" animBg="1"/>
      <p:bldP spid="116856" grpId="0" animBg="1"/>
      <p:bldP spid="116857" grpId="0"/>
      <p:bldP spid="116860" grpId="0" animBg="1"/>
      <p:bldP spid="116861" grpId="0"/>
      <p:bldP spid="116862" grpId="0" animBg="1"/>
      <p:bldP spid="116863" grpId="0"/>
      <p:bldP spid="116864" grpId="0"/>
      <p:bldP spid="116865" grpId="0"/>
      <p:bldP spid="116866" grpId="0" animBg="1"/>
      <p:bldP spid="116867" grpId="0" animBg="1"/>
      <p:bldP spid="116868" grpId="0"/>
      <p:bldP spid="116869" grpId="0"/>
      <p:bldP spid="116870" grpId="0" animBg="1"/>
      <p:bldP spid="116871" grpId="0" animBg="1"/>
      <p:bldP spid="116872" grpId="0" animBg="1"/>
      <p:bldP spid="116874" grpId="0" animBg="1"/>
      <p:bldP spid="116875" grpId="0"/>
      <p:bldP spid="116876" grpId="0" animBg="1"/>
      <p:bldP spid="116877" grpId="0"/>
      <p:bldP spid="116878" grpId="0" animBg="1"/>
      <p:bldP spid="116879" grpId="0"/>
      <p:bldP spid="116880" grpId="0" animBg="1"/>
      <p:bldP spid="116881" grpId="0" animBg="1"/>
      <p:bldP spid="116882" grpId="0"/>
      <p:bldP spid="116883" grpId="0" animBg="1"/>
      <p:bldP spid="116884" grpId="0"/>
      <p:bldP spid="11689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모서리가 둥근 직사각형 86"/>
          <p:cNvSpPr/>
          <p:nvPr/>
        </p:nvSpPr>
        <p:spPr bwMode="auto">
          <a:xfrm rot="19044761">
            <a:off x="5778404" y="1999265"/>
            <a:ext cx="648072" cy="2772000"/>
          </a:xfrm>
          <a:prstGeom prst="roundRect">
            <a:avLst/>
          </a:prstGeom>
          <a:solidFill>
            <a:srgbClr val="FFCC00"/>
          </a:solidFill>
          <a:ln w="9525" cap="flat" cmpd="sng" algn="ctr">
            <a:solidFill>
              <a:srgbClr val="FF006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862577" y="2223601"/>
            <a:ext cx="70532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bf=-1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Deletion from AVL Tree – Example (1)</a:t>
            </a:r>
            <a:endParaRPr lang="en-US" dirty="0"/>
          </a:p>
        </p:txBody>
      </p:sp>
      <p:sp>
        <p:nvSpPr>
          <p:cNvPr id="89" name="슬라이드 번호 개체 틀 8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8F35514-32D8-477D-9394-3E2B42884208}" type="slidenum">
              <a:rPr lang="ko-KR" altLang="en-US" smtClean="0"/>
              <a:pPr/>
              <a:t>27</a:t>
            </a:fld>
            <a:r>
              <a:rPr lang="en-US" altLang="ko-KR"/>
              <a:t>-</a:t>
            </a: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5372100" y="2606328"/>
            <a:ext cx="719137" cy="7191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960812" y="2682528"/>
            <a:ext cx="503238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3168650" y="1280766"/>
            <a:ext cx="530225" cy="434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1893887" y="2466628"/>
            <a:ext cx="504825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3960812" y="1999903"/>
            <a:ext cx="647700" cy="6111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952750" y="1963391"/>
            <a:ext cx="360362" cy="5032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4681537" y="1928466"/>
            <a:ext cx="574675" cy="466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5184775" y="2647603"/>
            <a:ext cx="288925" cy="646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2447925" y="1890366"/>
            <a:ext cx="433387" cy="504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960812" y="1280766"/>
            <a:ext cx="576263" cy="504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4383087" y="1683991"/>
            <a:ext cx="588963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4349750" y="1674466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Mar</a:t>
            </a: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5113337" y="2323753"/>
            <a:ext cx="588963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113337" y="2323753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Nov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3571875" y="990253"/>
            <a:ext cx="587375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560762" y="980728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Jan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4933950" y="3198466"/>
            <a:ext cx="588962" cy="360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4897437" y="3187353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May</a:t>
            </a:r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2100262" y="2369791"/>
            <a:ext cx="587375" cy="360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2079625" y="2358678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Aug</a:t>
            </a:r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613025" y="1614141"/>
            <a:ext cx="588962" cy="360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2592387" y="1603028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Dec</a:t>
            </a:r>
          </a:p>
        </p:txBody>
      </p:sp>
      <p:sp>
        <p:nvSpPr>
          <p:cNvPr id="29" name="Oval 31"/>
          <p:cNvSpPr>
            <a:spLocks noChangeArrowheads="1"/>
          </p:cNvSpPr>
          <p:nvPr/>
        </p:nvSpPr>
        <p:spPr bwMode="auto">
          <a:xfrm>
            <a:off x="3743325" y="2441228"/>
            <a:ext cx="588962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3763962" y="2430116"/>
            <a:ext cx="60914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Jul</a:t>
            </a:r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2968625" y="2406303"/>
            <a:ext cx="588962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2952750" y="2395191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Feb</a:t>
            </a:r>
          </a:p>
        </p:txBody>
      </p:sp>
      <p:sp>
        <p:nvSpPr>
          <p:cNvPr id="33" name="Oval 37"/>
          <p:cNvSpPr>
            <a:spLocks noChangeArrowheads="1"/>
          </p:cNvSpPr>
          <p:nvPr/>
        </p:nvSpPr>
        <p:spPr bwMode="auto">
          <a:xfrm>
            <a:off x="1550987" y="3054003"/>
            <a:ext cx="587375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1533525" y="3042891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Apr</a:t>
            </a:r>
          </a:p>
        </p:txBody>
      </p:sp>
      <p:sp>
        <p:nvSpPr>
          <p:cNvPr id="35" name="Oval 39"/>
          <p:cNvSpPr>
            <a:spLocks noChangeArrowheads="1"/>
          </p:cNvSpPr>
          <p:nvPr/>
        </p:nvSpPr>
        <p:spPr bwMode="auto">
          <a:xfrm>
            <a:off x="4187825" y="3196878"/>
            <a:ext cx="588962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36" name="Rectangle 40"/>
          <p:cNvSpPr>
            <a:spLocks noChangeArrowheads="1"/>
          </p:cNvSpPr>
          <p:nvPr/>
        </p:nvSpPr>
        <p:spPr bwMode="auto">
          <a:xfrm>
            <a:off x="4176712" y="3185766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Jun</a:t>
            </a:r>
          </a:p>
        </p:txBody>
      </p:sp>
      <p:sp>
        <p:nvSpPr>
          <p:cNvPr id="37" name="Oval 43"/>
          <p:cNvSpPr>
            <a:spLocks noChangeArrowheads="1"/>
          </p:cNvSpPr>
          <p:nvPr/>
        </p:nvSpPr>
        <p:spPr bwMode="auto">
          <a:xfrm>
            <a:off x="5726112" y="3182591"/>
            <a:ext cx="588963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38" name="Rectangle 44"/>
          <p:cNvSpPr>
            <a:spLocks noChangeArrowheads="1"/>
          </p:cNvSpPr>
          <p:nvPr/>
        </p:nvSpPr>
        <p:spPr bwMode="auto">
          <a:xfrm>
            <a:off x="5730875" y="3182591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Oct</a:t>
            </a:r>
          </a:p>
        </p:txBody>
      </p:sp>
      <p:sp>
        <p:nvSpPr>
          <p:cNvPr id="40" name="Line 47"/>
          <p:cNvSpPr>
            <a:spLocks noChangeShapeType="1"/>
          </p:cNvSpPr>
          <p:nvPr/>
        </p:nvSpPr>
        <p:spPr bwMode="auto">
          <a:xfrm>
            <a:off x="6192837" y="3476278"/>
            <a:ext cx="719138" cy="7191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1" name="Oval 48"/>
          <p:cNvSpPr>
            <a:spLocks noChangeArrowheads="1"/>
          </p:cNvSpPr>
          <p:nvPr/>
        </p:nvSpPr>
        <p:spPr bwMode="auto">
          <a:xfrm>
            <a:off x="6546850" y="4052541"/>
            <a:ext cx="588962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2" name="Rectangle 49"/>
          <p:cNvSpPr>
            <a:spLocks noChangeArrowheads="1"/>
          </p:cNvSpPr>
          <p:nvPr/>
        </p:nvSpPr>
        <p:spPr bwMode="auto">
          <a:xfrm>
            <a:off x="6551612" y="4052541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latin typeface="Consolas" pitchFamily="49" charset="0"/>
                <a:ea typeface="돋움" pitchFamily="50" charset="-127"/>
              </a:rPr>
              <a:t>Sep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2866" y="908720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Delete May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62577" y="2223601"/>
            <a:ext cx="705321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bf=-2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515975" y="2251745"/>
            <a:ext cx="2664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 RR case </a:t>
            </a:r>
            <a:r>
              <a:rPr lang="en-US">
                <a:latin typeface="Consolas" pitchFamily="49" charset="0"/>
                <a:cs typeface="Consolas" pitchFamily="49" charset="0"/>
                <a:sym typeface="Wingdings" pitchFamily="2" charset="2"/>
              </a:rPr>
              <a:t>in insertion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Line 3"/>
          <p:cNvSpPr>
            <a:spLocks noChangeShapeType="1"/>
          </p:cNvSpPr>
          <p:nvPr/>
        </p:nvSpPr>
        <p:spPr bwMode="auto">
          <a:xfrm flipH="1">
            <a:off x="4333408" y="5401947"/>
            <a:ext cx="289710" cy="622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8" name="Line 4"/>
          <p:cNvSpPr>
            <a:spLocks noChangeShapeType="1"/>
          </p:cNvSpPr>
          <p:nvPr/>
        </p:nvSpPr>
        <p:spPr bwMode="auto">
          <a:xfrm>
            <a:off x="3182863" y="5329716"/>
            <a:ext cx="503238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9" name="Line 5"/>
          <p:cNvSpPr>
            <a:spLocks noChangeShapeType="1"/>
          </p:cNvSpPr>
          <p:nvPr/>
        </p:nvSpPr>
        <p:spPr bwMode="auto">
          <a:xfrm flipH="1">
            <a:off x="2390701" y="3927954"/>
            <a:ext cx="530225" cy="434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0" name="Line 6"/>
          <p:cNvSpPr>
            <a:spLocks noChangeShapeType="1"/>
          </p:cNvSpPr>
          <p:nvPr/>
        </p:nvSpPr>
        <p:spPr bwMode="auto">
          <a:xfrm flipH="1">
            <a:off x="1115938" y="5113816"/>
            <a:ext cx="504825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1" name="Line 7"/>
          <p:cNvSpPr>
            <a:spLocks noChangeShapeType="1"/>
          </p:cNvSpPr>
          <p:nvPr/>
        </p:nvSpPr>
        <p:spPr bwMode="auto">
          <a:xfrm flipH="1">
            <a:off x="3182863" y="4647091"/>
            <a:ext cx="647700" cy="6111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2" name="Line 8"/>
          <p:cNvSpPr>
            <a:spLocks noChangeShapeType="1"/>
          </p:cNvSpPr>
          <p:nvPr/>
        </p:nvSpPr>
        <p:spPr bwMode="auto">
          <a:xfrm>
            <a:off x="2174801" y="4610579"/>
            <a:ext cx="360362" cy="5032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3" name="Line 9"/>
          <p:cNvSpPr>
            <a:spLocks noChangeShapeType="1"/>
          </p:cNvSpPr>
          <p:nvPr/>
        </p:nvSpPr>
        <p:spPr bwMode="auto">
          <a:xfrm>
            <a:off x="3903588" y="4575654"/>
            <a:ext cx="574675" cy="466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4" name="Line 11"/>
          <p:cNvSpPr>
            <a:spLocks noChangeShapeType="1"/>
          </p:cNvSpPr>
          <p:nvPr/>
        </p:nvSpPr>
        <p:spPr bwMode="auto">
          <a:xfrm flipH="1">
            <a:off x="1669976" y="4537554"/>
            <a:ext cx="433387" cy="504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>
            <a:off x="3182863" y="3927954"/>
            <a:ext cx="576263" cy="504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6" name="Oval 13"/>
          <p:cNvSpPr>
            <a:spLocks noChangeArrowheads="1"/>
          </p:cNvSpPr>
          <p:nvPr/>
        </p:nvSpPr>
        <p:spPr bwMode="auto">
          <a:xfrm>
            <a:off x="3605138" y="4331179"/>
            <a:ext cx="588963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3571801" y="4321654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Mar</a:t>
            </a:r>
          </a:p>
        </p:txBody>
      </p:sp>
      <p:sp>
        <p:nvSpPr>
          <p:cNvPr id="58" name="Oval 15"/>
          <p:cNvSpPr>
            <a:spLocks noChangeArrowheads="1"/>
          </p:cNvSpPr>
          <p:nvPr/>
        </p:nvSpPr>
        <p:spPr bwMode="auto">
          <a:xfrm>
            <a:off x="4168882" y="5908568"/>
            <a:ext cx="588963" cy="361950"/>
          </a:xfrm>
          <a:prstGeom prst="ellipse">
            <a:avLst/>
          </a:prstGeom>
          <a:solidFill>
            <a:srgbClr val="FFCC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9" name="Rectangle 16"/>
          <p:cNvSpPr>
            <a:spLocks noChangeArrowheads="1"/>
          </p:cNvSpPr>
          <p:nvPr/>
        </p:nvSpPr>
        <p:spPr bwMode="auto">
          <a:xfrm>
            <a:off x="4168882" y="5908568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latin typeface="Consolas" pitchFamily="49" charset="0"/>
                <a:ea typeface="돋움" pitchFamily="50" charset="-127"/>
              </a:rPr>
              <a:t>Nov</a:t>
            </a:r>
          </a:p>
        </p:txBody>
      </p:sp>
      <p:sp>
        <p:nvSpPr>
          <p:cNvPr id="60" name="Oval 18"/>
          <p:cNvSpPr>
            <a:spLocks noChangeArrowheads="1"/>
          </p:cNvSpPr>
          <p:nvPr/>
        </p:nvSpPr>
        <p:spPr bwMode="auto">
          <a:xfrm>
            <a:off x="2793926" y="3637441"/>
            <a:ext cx="587375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1" name="Rectangle 19"/>
          <p:cNvSpPr>
            <a:spLocks noChangeArrowheads="1"/>
          </p:cNvSpPr>
          <p:nvPr/>
        </p:nvSpPr>
        <p:spPr bwMode="auto">
          <a:xfrm>
            <a:off x="2782813" y="3627916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Jan</a:t>
            </a:r>
          </a:p>
        </p:txBody>
      </p:sp>
      <p:sp>
        <p:nvSpPr>
          <p:cNvPr id="62" name="Oval 24"/>
          <p:cNvSpPr>
            <a:spLocks noChangeArrowheads="1"/>
          </p:cNvSpPr>
          <p:nvPr/>
        </p:nvSpPr>
        <p:spPr bwMode="auto">
          <a:xfrm>
            <a:off x="1322313" y="5016979"/>
            <a:ext cx="587375" cy="360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3" name="Rectangle 25"/>
          <p:cNvSpPr>
            <a:spLocks noChangeArrowheads="1"/>
          </p:cNvSpPr>
          <p:nvPr/>
        </p:nvSpPr>
        <p:spPr bwMode="auto">
          <a:xfrm>
            <a:off x="1301676" y="5005866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Aug</a:t>
            </a:r>
          </a:p>
        </p:txBody>
      </p:sp>
      <p:sp>
        <p:nvSpPr>
          <p:cNvPr id="64" name="Oval 27"/>
          <p:cNvSpPr>
            <a:spLocks noChangeArrowheads="1"/>
          </p:cNvSpPr>
          <p:nvPr/>
        </p:nvSpPr>
        <p:spPr bwMode="auto">
          <a:xfrm>
            <a:off x="1835076" y="4261329"/>
            <a:ext cx="588962" cy="360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5" name="Rectangle 28"/>
          <p:cNvSpPr>
            <a:spLocks noChangeArrowheads="1"/>
          </p:cNvSpPr>
          <p:nvPr/>
        </p:nvSpPr>
        <p:spPr bwMode="auto">
          <a:xfrm>
            <a:off x="1814438" y="4250216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Dec</a:t>
            </a:r>
          </a:p>
        </p:txBody>
      </p:sp>
      <p:sp>
        <p:nvSpPr>
          <p:cNvPr id="66" name="Oval 31"/>
          <p:cNvSpPr>
            <a:spLocks noChangeArrowheads="1"/>
          </p:cNvSpPr>
          <p:nvPr/>
        </p:nvSpPr>
        <p:spPr bwMode="auto">
          <a:xfrm>
            <a:off x="2965376" y="5088416"/>
            <a:ext cx="588962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7" name="Rectangle 32"/>
          <p:cNvSpPr>
            <a:spLocks noChangeArrowheads="1"/>
          </p:cNvSpPr>
          <p:nvPr/>
        </p:nvSpPr>
        <p:spPr bwMode="auto">
          <a:xfrm>
            <a:off x="2950388" y="5077304"/>
            <a:ext cx="60914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latin typeface="Consolas" pitchFamily="49" charset="0"/>
                <a:ea typeface="돋움" pitchFamily="50" charset="-127"/>
              </a:rPr>
              <a:t>Jul</a:t>
            </a:r>
          </a:p>
        </p:txBody>
      </p:sp>
      <p:sp>
        <p:nvSpPr>
          <p:cNvPr id="68" name="Oval 34"/>
          <p:cNvSpPr>
            <a:spLocks noChangeArrowheads="1"/>
          </p:cNvSpPr>
          <p:nvPr/>
        </p:nvSpPr>
        <p:spPr bwMode="auto">
          <a:xfrm>
            <a:off x="2190676" y="5053491"/>
            <a:ext cx="588962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9" name="Rectangle 35"/>
          <p:cNvSpPr>
            <a:spLocks noChangeArrowheads="1"/>
          </p:cNvSpPr>
          <p:nvPr/>
        </p:nvSpPr>
        <p:spPr bwMode="auto">
          <a:xfrm>
            <a:off x="2174801" y="5042379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Feb</a:t>
            </a:r>
          </a:p>
        </p:txBody>
      </p:sp>
      <p:sp>
        <p:nvSpPr>
          <p:cNvPr id="70" name="Oval 37"/>
          <p:cNvSpPr>
            <a:spLocks noChangeArrowheads="1"/>
          </p:cNvSpPr>
          <p:nvPr/>
        </p:nvSpPr>
        <p:spPr bwMode="auto">
          <a:xfrm>
            <a:off x="773038" y="5701191"/>
            <a:ext cx="587375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1" name="Rectangle 38"/>
          <p:cNvSpPr>
            <a:spLocks noChangeArrowheads="1"/>
          </p:cNvSpPr>
          <p:nvPr/>
        </p:nvSpPr>
        <p:spPr bwMode="auto">
          <a:xfrm>
            <a:off x="755576" y="5690079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Apr</a:t>
            </a:r>
          </a:p>
        </p:txBody>
      </p:sp>
      <p:sp>
        <p:nvSpPr>
          <p:cNvPr id="72" name="Oval 39"/>
          <p:cNvSpPr>
            <a:spLocks noChangeArrowheads="1"/>
          </p:cNvSpPr>
          <p:nvPr/>
        </p:nvSpPr>
        <p:spPr bwMode="auto">
          <a:xfrm>
            <a:off x="3409876" y="5844066"/>
            <a:ext cx="588962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3" name="Rectangle 40"/>
          <p:cNvSpPr>
            <a:spLocks noChangeArrowheads="1"/>
          </p:cNvSpPr>
          <p:nvPr/>
        </p:nvSpPr>
        <p:spPr bwMode="auto">
          <a:xfrm>
            <a:off x="3398763" y="5832954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Jun</a:t>
            </a:r>
          </a:p>
        </p:txBody>
      </p:sp>
      <p:sp>
        <p:nvSpPr>
          <p:cNvPr id="74" name="Oval 43"/>
          <p:cNvSpPr>
            <a:spLocks noChangeArrowheads="1"/>
          </p:cNvSpPr>
          <p:nvPr/>
        </p:nvSpPr>
        <p:spPr bwMode="auto">
          <a:xfrm>
            <a:off x="4306045" y="5011422"/>
            <a:ext cx="588963" cy="361950"/>
          </a:xfrm>
          <a:prstGeom prst="ellipse">
            <a:avLst/>
          </a:prstGeom>
          <a:solidFill>
            <a:srgbClr val="FFCC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5" name="Rectangle 44"/>
          <p:cNvSpPr>
            <a:spLocks noChangeArrowheads="1"/>
          </p:cNvSpPr>
          <p:nvPr/>
        </p:nvSpPr>
        <p:spPr bwMode="auto">
          <a:xfrm>
            <a:off x="4310808" y="5011422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Oct</a:t>
            </a:r>
          </a:p>
        </p:txBody>
      </p:sp>
      <p:sp>
        <p:nvSpPr>
          <p:cNvPr id="76" name="Line 47"/>
          <p:cNvSpPr>
            <a:spLocks noChangeShapeType="1"/>
          </p:cNvSpPr>
          <p:nvPr/>
        </p:nvSpPr>
        <p:spPr bwMode="auto">
          <a:xfrm>
            <a:off x="4728166" y="5382724"/>
            <a:ext cx="654077" cy="7191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7" name="Oval 48"/>
          <p:cNvSpPr>
            <a:spLocks noChangeArrowheads="1"/>
          </p:cNvSpPr>
          <p:nvPr/>
        </p:nvSpPr>
        <p:spPr bwMode="auto">
          <a:xfrm>
            <a:off x="5126783" y="5881372"/>
            <a:ext cx="588962" cy="361950"/>
          </a:xfrm>
          <a:prstGeom prst="ellipse">
            <a:avLst/>
          </a:prstGeom>
          <a:solidFill>
            <a:srgbClr val="FFCC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8" name="Rectangle 49"/>
          <p:cNvSpPr>
            <a:spLocks noChangeArrowheads="1"/>
          </p:cNvSpPr>
          <p:nvPr/>
        </p:nvSpPr>
        <p:spPr bwMode="auto">
          <a:xfrm>
            <a:off x="5131545" y="5881372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latin typeface="Consolas" pitchFamily="49" charset="0"/>
                <a:ea typeface="돋움" pitchFamily="50" charset="-127"/>
              </a:rPr>
              <a:t>Sep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955324" y="489893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bf=0</a:t>
            </a:r>
          </a:p>
        </p:txBody>
      </p:sp>
      <p:sp>
        <p:nvSpPr>
          <p:cNvPr id="80" name="아래쪽 화살표 79"/>
          <p:cNvSpPr/>
          <p:nvPr/>
        </p:nvSpPr>
        <p:spPr bwMode="auto">
          <a:xfrm rot="2620543">
            <a:off x="4686592" y="3751773"/>
            <a:ext cx="756205" cy="736059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998642" y="405318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bf=0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49915" y="343573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bf=0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72913" y="162827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bf=-1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55532" y="91008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bf=-1</a:t>
            </a:r>
          </a:p>
        </p:txBody>
      </p:sp>
    </p:spTree>
    <p:extLst>
      <p:ext uri="{BB962C8B-B14F-4D97-AF65-F5344CB8AC3E}">
        <p14:creationId xmlns:p14="http://schemas.microsoft.com/office/powerpoint/2010/main" val="366957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12" grpId="0" animBg="1"/>
      <p:bldP spid="21" grpId="0" animBg="1"/>
      <p:bldP spid="22" grpId="0"/>
      <p:bldP spid="45" grpId="0" animBg="1"/>
      <p:bldP spid="46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58" grpId="0" animBg="1"/>
      <p:bldP spid="59" grpId="0"/>
      <p:bldP spid="60" grpId="0" animBg="1"/>
      <p:bldP spid="61" grpId="0"/>
      <p:bldP spid="62" grpId="0" animBg="1"/>
      <p:bldP spid="63" grpId="0"/>
      <p:bldP spid="64" grpId="0" animBg="1"/>
      <p:bldP spid="65" grpId="0"/>
      <p:bldP spid="66" grpId="0" animBg="1"/>
      <p:bldP spid="67" grpId="0"/>
      <p:bldP spid="68" grpId="0" animBg="1"/>
      <p:bldP spid="69" grpId="0"/>
      <p:bldP spid="70" grpId="0" animBg="1"/>
      <p:bldP spid="71" grpId="0"/>
      <p:bldP spid="72" grpId="0" animBg="1"/>
      <p:bldP spid="73" grpId="0"/>
      <p:bldP spid="74" grpId="0" animBg="1"/>
      <p:bldP spid="75" grpId="0"/>
      <p:bldP spid="76" grpId="0" animBg="1"/>
      <p:bldP spid="77" grpId="0" animBg="1"/>
      <p:bldP spid="78" grpId="0"/>
      <p:bldP spid="79" grpId="0"/>
      <p:bldP spid="80" grpId="0" animBg="1"/>
      <p:bldP spid="81" grpId="0"/>
      <p:bldP spid="82" grpId="0"/>
      <p:bldP spid="83" grpId="0"/>
      <p:bldP spid="8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모서리가 둥근 직사각형 170"/>
          <p:cNvSpPr/>
          <p:nvPr/>
        </p:nvSpPr>
        <p:spPr bwMode="auto">
          <a:xfrm rot="18275654">
            <a:off x="2529568" y="2517383"/>
            <a:ext cx="649509" cy="2772000"/>
          </a:xfrm>
          <a:prstGeom prst="roundRect">
            <a:avLst/>
          </a:prstGeom>
          <a:solidFill>
            <a:srgbClr val="FFCC00"/>
          </a:solidFill>
          <a:ln w="9525" cap="flat" cmpd="sng" algn="ctr">
            <a:solidFill>
              <a:srgbClr val="FF006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0" name="모서리가 둥근 직사각형 169"/>
          <p:cNvSpPr/>
          <p:nvPr/>
        </p:nvSpPr>
        <p:spPr bwMode="auto">
          <a:xfrm rot="13188618">
            <a:off x="3859313" y="1313780"/>
            <a:ext cx="648072" cy="2592000"/>
          </a:xfrm>
          <a:prstGeom prst="roundRect">
            <a:avLst/>
          </a:prstGeom>
          <a:solidFill>
            <a:srgbClr val="FFCC00"/>
          </a:solidFill>
          <a:ln w="9525" cap="flat" cmpd="sng" algn="ctr">
            <a:solidFill>
              <a:srgbClr val="FF006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3" name="제목 1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Deletion from AVL Tree – Example (2)</a:t>
            </a:r>
            <a:endParaRPr lang="en-US" dirty="0"/>
          </a:p>
        </p:txBody>
      </p:sp>
      <p:sp>
        <p:nvSpPr>
          <p:cNvPr id="173" name="슬라이드 번호 개체 틀 17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8F35514-32D8-477D-9394-3E2B42884208}" type="slidenum">
              <a:rPr lang="ko-KR" altLang="en-US" smtClean="0"/>
              <a:pPr/>
              <a:t>28</a:t>
            </a:fld>
            <a:r>
              <a:rPr lang="en-US" altLang="ko-KR"/>
              <a:t>-</a:t>
            </a:r>
          </a:p>
        </p:txBody>
      </p:sp>
      <p:sp>
        <p:nvSpPr>
          <p:cNvPr id="43" name="Line 3"/>
          <p:cNvSpPr>
            <a:spLocks noChangeShapeType="1"/>
          </p:cNvSpPr>
          <p:nvPr/>
        </p:nvSpPr>
        <p:spPr bwMode="auto">
          <a:xfrm>
            <a:off x="7103827" y="2750344"/>
            <a:ext cx="719137" cy="7191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4" name="Line 4"/>
          <p:cNvSpPr>
            <a:spLocks noChangeShapeType="1"/>
          </p:cNvSpPr>
          <p:nvPr/>
        </p:nvSpPr>
        <p:spPr bwMode="auto">
          <a:xfrm>
            <a:off x="5692539" y="2826544"/>
            <a:ext cx="503238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5" name="Line 5"/>
          <p:cNvSpPr>
            <a:spLocks noChangeShapeType="1"/>
          </p:cNvSpPr>
          <p:nvPr/>
        </p:nvSpPr>
        <p:spPr bwMode="auto">
          <a:xfrm flipH="1">
            <a:off x="4900377" y="1424782"/>
            <a:ext cx="530225" cy="434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6" name="Line 6"/>
          <p:cNvSpPr>
            <a:spLocks noChangeShapeType="1"/>
          </p:cNvSpPr>
          <p:nvPr/>
        </p:nvSpPr>
        <p:spPr bwMode="auto">
          <a:xfrm flipH="1">
            <a:off x="3625614" y="2610644"/>
            <a:ext cx="504825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7" name="Line 7"/>
          <p:cNvSpPr>
            <a:spLocks noChangeShapeType="1"/>
          </p:cNvSpPr>
          <p:nvPr/>
        </p:nvSpPr>
        <p:spPr bwMode="auto">
          <a:xfrm flipH="1">
            <a:off x="5692539" y="2143919"/>
            <a:ext cx="647700" cy="6111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8" name="Line 8"/>
          <p:cNvSpPr>
            <a:spLocks noChangeShapeType="1"/>
          </p:cNvSpPr>
          <p:nvPr/>
        </p:nvSpPr>
        <p:spPr bwMode="auto">
          <a:xfrm>
            <a:off x="4684477" y="2107407"/>
            <a:ext cx="360362" cy="5032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9" name="Line 9"/>
          <p:cNvSpPr>
            <a:spLocks noChangeShapeType="1"/>
          </p:cNvSpPr>
          <p:nvPr/>
        </p:nvSpPr>
        <p:spPr bwMode="auto">
          <a:xfrm>
            <a:off x="6413264" y="2072482"/>
            <a:ext cx="574675" cy="466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0" name="Line 10"/>
          <p:cNvSpPr>
            <a:spLocks noChangeShapeType="1"/>
          </p:cNvSpPr>
          <p:nvPr/>
        </p:nvSpPr>
        <p:spPr bwMode="auto">
          <a:xfrm flipV="1">
            <a:off x="6916502" y="2791619"/>
            <a:ext cx="288925" cy="646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1" name="Line 11"/>
          <p:cNvSpPr>
            <a:spLocks noChangeShapeType="1"/>
          </p:cNvSpPr>
          <p:nvPr/>
        </p:nvSpPr>
        <p:spPr bwMode="auto">
          <a:xfrm flipH="1">
            <a:off x="4179652" y="2034382"/>
            <a:ext cx="433387" cy="504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>
            <a:off x="5692539" y="1424782"/>
            <a:ext cx="576263" cy="504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3" name="Oval 13"/>
          <p:cNvSpPr>
            <a:spLocks noChangeArrowheads="1"/>
          </p:cNvSpPr>
          <p:nvPr/>
        </p:nvSpPr>
        <p:spPr bwMode="auto">
          <a:xfrm>
            <a:off x="6114814" y="1828007"/>
            <a:ext cx="588963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5" name="Oval 15"/>
          <p:cNvSpPr>
            <a:spLocks noChangeArrowheads="1"/>
          </p:cNvSpPr>
          <p:nvPr/>
        </p:nvSpPr>
        <p:spPr bwMode="auto">
          <a:xfrm>
            <a:off x="6845064" y="2467769"/>
            <a:ext cx="588963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6" name="Rectangle 16"/>
          <p:cNvSpPr>
            <a:spLocks noChangeArrowheads="1"/>
          </p:cNvSpPr>
          <p:nvPr/>
        </p:nvSpPr>
        <p:spPr bwMode="auto">
          <a:xfrm>
            <a:off x="6845064" y="2467769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Nov</a:t>
            </a:r>
          </a:p>
        </p:txBody>
      </p:sp>
      <p:sp>
        <p:nvSpPr>
          <p:cNvPr id="57" name="Oval 18"/>
          <p:cNvSpPr>
            <a:spLocks noChangeArrowheads="1"/>
          </p:cNvSpPr>
          <p:nvPr/>
        </p:nvSpPr>
        <p:spPr bwMode="auto">
          <a:xfrm>
            <a:off x="5303602" y="1134269"/>
            <a:ext cx="587375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292489" y="1124744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Jan</a:t>
            </a:r>
          </a:p>
        </p:txBody>
      </p:sp>
      <p:sp>
        <p:nvSpPr>
          <p:cNvPr id="59" name="Oval 21"/>
          <p:cNvSpPr>
            <a:spLocks noChangeArrowheads="1"/>
          </p:cNvSpPr>
          <p:nvPr/>
        </p:nvSpPr>
        <p:spPr bwMode="auto">
          <a:xfrm>
            <a:off x="6665677" y="3342482"/>
            <a:ext cx="588962" cy="360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6629164" y="3331369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May</a:t>
            </a:r>
          </a:p>
        </p:txBody>
      </p:sp>
      <p:sp>
        <p:nvSpPr>
          <p:cNvPr id="62" name="Oval 24"/>
          <p:cNvSpPr>
            <a:spLocks noChangeArrowheads="1"/>
          </p:cNvSpPr>
          <p:nvPr/>
        </p:nvSpPr>
        <p:spPr bwMode="auto">
          <a:xfrm>
            <a:off x="3831989" y="2513807"/>
            <a:ext cx="587375" cy="360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3" name="Rectangle 25"/>
          <p:cNvSpPr>
            <a:spLocks noChangeArrowheads="1"/>
          </p:cNvSpPr>
          <p:nvPr/>
        </p:nvSpPr>
        <p:spPr bwMode="auto">
          <a:xfrm>
            <a:off x="3811352" y="2502694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Aug</a:t>
            </a:r>
          </a:p>
        </p:txBody>
      </p:sp>
      <p:sp>
        <p:nvSpPr>
          <p:cNvPr id="64" name="Oval 27"/>
          <p:cNvSpPr>
            <a:spLocks noChangeArrowheads="1"/>
          </p:cNvSpPr>
          <p:nvPr/>
        </p:nvSpPr>
        <p:spPr bwMode="auto">
          <a:xfrm>
            <a:off x="4344752" y="1758157"/>
            <a:ext cx="588962" cy="360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5" name="Rectangle 28"/>
          <p:cNvSpPr>
            <a:spLocks noChangeArrowheads="1"/>
          </p:cNvSpPr>
          <p:nvPr/>
        </p:nvSpPr>
        <p:spPr bwMode="auto">
          <a:xfrm>
            <a:off x="4324114" y="1747044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Dec</a:t>
            </a:r>
          </a:p>
        </p:txBody>
      </p:sp>
      <p:sp>
        <p:nvSpPr>
          <p:cNvPr id="67" name="Oval 31"/>
          <p:cNvSpPr>
            <a:spLocks noChangeArrowheads="1"/>
          </p:cNvSpPr>
          <p:nvPr/>
        </p:nvSpPr>
        <p:spPr bwMode="auto">
          <a:xfrm>
            <a:off x="5475052" y="2585244"/>
            <a:ext cx="588962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8" name="Rectangle 32"/>
          <p:cNvSpPr>
            <a:spLocks noChangeArrowheads="1"/>
          </p:cNvSpPr>
          <p:nvPr/>
        </p:nvSpPr>
        <p:spPr bwMode="auto">
          <a:xfrm>
            <a:off x="5495689" y="2574132"/>
            <a:ext cx="60914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Jul</a:t>
            </a:r>
          </a:p>
        </p:txBody>
      </p:sp>
      <p:sp>
        <p:nvSpPr>
          <p:cNvPr id="69" name="Oval 34"/>
          <p:cNvSpPr>
            <a:spLocks noChangeArrowheads="1"/>
          </p:cNvSpPr>
          <p:nvPr/>
        </p:nvSpPr>
        <p:spPr bwMode="auto">
          <a:xfrm>
            <a:off x="4700352" y="2550319"/>
            <a:ext cx="588962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0" name="Rectangle 35"/>
          <p:cNvSpPr>
            <a:spLocks noChangeArrowheads="1"/>
          </p:cNvSpPr>
          <p:nvPr/>
        </p:nvSpPr>
        <p:spPr bwMode="auto">
          <a:xfrm>
            <a:off x="4684477" y="2539207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Feb</a:t>
            </a:r>
          </a:p>
        </p:txBody>
      </p:sp>
      <p:sp>
        <p:nvSpPr>
          <p:cNvPr id="71" name="Oval 37"/>
          <p:cNvSpPr>
            <a:spLocks noChangeArrowheads="1"/>
          </p:cNvSpPr>
          <p:nvPr/>
        </p:nvSpPr>
        <p:spPr bwMode="auto">
          <a:xfrm>
            <a:off x="3282714" y="3198019"/>
            <a:ext cx="587375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2" name="Rectangle 38"/>
          <p:cNvSpPr>
            <a:spLocks noChangeArrowheads="1"/>
          </p:cNvSpPr>
          <p:nvPr/>
        </p:nvSpPr>
        <p:spPr bwMode="auto">
          <a:xfrm>
            <a:off x="3265252" y="3186907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Apr</a:t>
            </a:r>
          </a:p>
        </p:txBody>
      </p:sp>
      <p:sp>
        <p:nvSpPr>
          <p:cNvPr id="73" name="Oval 39"/>
          <p:cNvSpPr>
            <a:spLocks noChangeArrowheads="1"/>
          </p:cNvSpPr>
          <p:nvPr/>
        </p:nvSpPr>
        <p:spPr bwMode="auto">
          <a:xfrm>
            <a:off x="5919552" y="3340894"/>
            <a:ext cx="588962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4" name="Rectangle 40"/>
          <p:cNvSpPr>
            <a:spLocks noChangeArrowheads="1"/>
          </p:cNvSpPr>
          <p:nvPr/>
        </p:nvSpPr>
        <p:spPr bwMode="auto">
          <a:xfrm>
            <a:off x="5908439" y="3329782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Jun</a:t>
            </a:r>
          </a:p>
        </p:txBody>
      </p:sp>
      <p:sp>
        <p:nvSpPr>
          <p:cNvPr id="76" name="Oval 43"/>
          <p:cNvSpPr>
            <a:spLocks noChangeArrowheads="1"/>
          </p:cNvSpPr>
          <p:nvPr/>
        </p:nvSpPr>
        <p:spPr bwMode="auto">
          <a:xfrm>
            <a:off x="7457839" y="3326607"/>
            <a:ext cx="588963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7" name="Rectangle 44"/>
          <p:cNvSpPr>
            <a:spLocks noChangeArrowheads="1"/>
          </p:cNvSpPr>
          <p:nvPr/>
        </p:nvSpPr>
        <p:spPr bwMode="auto">
          <a:xfrm>
            <a:off x="7462602" y="3326607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Oct</a:t>
            </a:r>
          </a:p>
        </p:txBody>
      </p:sp>
      <p:sp>
        <p:nvSpPr>
          <p:cNvPr id="79" name="Line 47"/>
          <p:cNvSpPr>
            <a:spLocks noChangeShapeType="1"/>
          </p:cNvSpPr>
          <p:nvPr/>
        </p:nvSpPr>
        <p:spPr bwMode="auto">
          <a:xfrm>
            <a:off x="7924564" y="3620294"/>
            <a:ext cx="719138" cy="7191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80" name="Oval 48"/>
          <p:cNvSpPr>
            <a:spLocks noChangeArrowheads="1"/>
          </p:cNvSpPr>
          <p:nvPr/>
        </p:nvSpPr>
        <p:spPr bwMode="auto">
          <a:xfrm>
            <a:off x="8278577" y="4196557"/>
            <a:ext cx="588962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81" name="Rectangle 49"/>
          <p:cNvSpPr>
            <a:spLocks noChangeArrowheads="1"/>
          </p:cNvSpPr>
          <p:nvPr/>
        </p:nvSpPr>
        <p:spPr bwMode="auto">
          <a:xfrm>
            <a:off x="8283339" y="4196557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latin typeface="Consolas" pitchFamily="49" charset="0"/>
                <a:ea typeface="돋움" pitchFamily="50" charset="-127"/>
              </a:rPr>
              <a:t>Sep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72435" y="1052736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Delete Feb</a:t>
            </a:r>
          </a:p>
        </p:txBody>
      </p:sp>
      <p:sp>
        <p:nvSpPr>
          <p:cNvPr id="86" name="Rectangle 32"/>
          <p:cNvSpPr>
            <a:spLocks noChangeArrowheads="1"/>
          </p:cNvSpPr>
          <p:nvPr/>
        </p:nvSpPr>
        <p:spPr bwMode="auto">
          <a:xfrm>
            <a:off x="6138564" y="1810642"/>
            <a:ext cx="60914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latin typeface="Consolas" pitchFamily="49" charset="0"/>
                <a:ea typeface="돋움" pitchFamily="50" charset="-127"/>
              </a:rPr>
              <a:t>Mar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699385" y="1717520"/>
            <a:ext cx="56425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bf=1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933583" y="1866246"/>
            <a:ext cx="1898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/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LL case in insertion </a:t>
            </a:r>
          </a:p>
        </p:txBody>
      </p:sp>
      <p:sp>
        <p:nvSpPr>
          <p:cNvPr id="126" name="Line 3"/>
          <p:cNvSpPr>
            <a:spLocks noChangeShapeType="1"/>
          </p:cNvSpPr>
          <p:nvPr/>
        </p:nvSpPr>
        <p:spPr bwMode="auto">
          <a:xfrm>
            <a:off x="3694499" y="4706307"/>
            <a:ext cx="719137" cy="7191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7" name="Line 4"/>
          <p:cNvSpPr>
            <a:spLocks noChangeShapeType="1"/>
          </p:cNvSpPr>
          <p:nvPr/>
        </p:nvSpPr>
        <p:spPr bwMode="auto">
          <a:xfrm>
            <a:off x="2283211" y="4782507"/>
            <a:ext cx="503238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8" name="Line 5"/>
          <p:cNvSpPr>
            <a:spLocks noChangeShapeType="1"/>
          </p:cNvSpPr>
          <p:nvPr/>
        </p:nvSpPr>
        <p:spPr bwMode="auto">
          <a:xfrm flipH="1">
            <a:off x="1265649" y="3380745"/>
            <a:ext cx="530225" cy="434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9" name="Line 6"/>
          <p:cNvSpPr>
            <a:spLocks noChangeShapeType="1"/>
          </p:cNvSpPr>
          <p:nvPr/>
        </p:nvSpPr>
        <p:spPr bwMode="auto">
          <a:xfrm>
            <a:off x="1318818" y="4074482"/>
            <a:ext cx="315153" cy="4752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30" name="Line 7"/>
          <p:cNvSpPr>
            <a:spLocks noChangeShapeType="1"/>
          </p:cNvSpPr>
          <p:nvPr/>
        </p:nvSpPr>
        <p:spPr bwMode="auto">
          <a:xfrm flipH="1">
            <a:off x="2057811" y="4099882"/>
            <a:ext cx="647700" cy="6111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32" name="Line 9"/>
          <p:cNvSpPr>
            <a:spLocks noChangeShapeType="1"/>
          </p:cNvSpPr>
          <p:nvPr/>
        </p:nvSpPr>
        <p:spPr bwMode="auto">
          <a:xfrm>
            <a:off x="2778536" y="4028445"/>
            <a:ext cx="745870" cy="466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33" name="Line 10"/>
          <p:cNvSpPr>
            <a:spLocks noChangeShapeType="1"/>
          </p:cNvSpPr>
          <p:nvPr/>
        </p:nvSpPr>
        <p:spPr bwMode="auto">
          <a:xfrm flipV="1">
            <a:off x="3507174" y="4747582"/>
            <a:ext cx="288925" cy="646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34" name="Line 11"/>
          <p:cNvSpPr>
            <a:spLocks noChangeShapeType="1"/>
          </p:cNvSpPr>
          <p:nvPr/>
        </p:nvSpPr>
        <p:spPr bwMode="auto">
          <a:xfrm flipH="1">
            <a:off x="824119" y="3990345"/>
            <a:ext cx="433387" cy="504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35" name="Line 12"/>
          <p:cNvSpPr>
            <a:spLocks noChangeShapeType="1"/>
          </p:cNvSpPr>
          <p:nvPr/>
        </p:nvSpPr>
        <p:spPr bwMode="auto">
          <a:xfrm>
            <a:off x="2057811" y="3380745"/>
            <a:ext cx="576263" cy="504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36" name="Oval 13"/>
          <p:cNvSpPr>
            <a:spLocks noChangeArrowheads="1"/>
          </p:cNvSpPr>
          <p:nvPr/>
        </p:nvSpPr>
        <p:spPr bwMode="auto">
          <a:xfrm>
            <a:off x="2480086" y="3783970"/>
            <a:ext cx="588963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37" name="Oval 15"/>
          <p:cNvSpPr>
            <a:spLocks noChangeArrowheads="1"/>
          </p:cNvSpPr>
          <p:nvPr/>
        </p:nvSpPr>
        <p:spPr bwMode="auto">
          <a:xfrm>
            <a:off x="3435736" y="4423732"/>
            <a:ext cx="588963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38" name="Rectangle 16"/>
          <p:cNvSpPr>
            <a:spLocks noChangeArrowheads="1"/>
          </p:cNvSpPr>
          <p:nvPr/>
        </p:nvSpPr>
        <p:spPr bwMode="auto">
          <a:xfrm>
            <a:off x="3435736" y="4423732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Nov</a:t>
            </a:r>
          </a:p>
        </p:txBody>
      </p:sp>
      <p:sp>
        <p:nvSpPr>
          <p:cNvPr id="139" name="Oval 18"/>
          <p:cNvSpPr>
            <a:spLocks noChangeArrowheads="1"/>
          </p:cNvSpPr>
          <p:nvPr/>
        </p:nvSpPr>
        <p:spPr bwMode="auto">
          <a:xfrm>
            <a:off x="1668874" y="3090232"/>
            <a:ext cx="587375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40" name="Rectangle 19"/>
          <p:cNvSpPr>
            <a:spLocks noChangeArrowheads="1"/>
          </p:cNvSpPr>
          <p:nvPr/>
        </p:nvSpPr>
        <p:spPr bwMode="auto">
          <a:xfrm>
            <a:off x="1657761" y="3080707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Jan</a:t>
            </a:r>
          </a:p>
        </p:txBody>
      </p:sp>
      <p:sp>
        <p:nvSpPr>
          <p:cNvPr id="141" name="Oval 21"/>
          <p:cNvSpPr>
            <a:spLocks noChangeArrowheads="1"/>
          </p:cNvSpPr>
          <p:nvPr/>
        </p:nvSpPr>
        <p:spPr bwMode="auto">
          <a:xfrm>
            <a:off x="3256349" y="5298445"/>
            <a:ext cx="588962" cy="360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42" name="Rectangle 22"/>
          <p:cNvSpPr>
            <a:spLocks noChangeArrowheads="1"/>
          </p:cNvSpPr>
          <p:nvPr/>
        </p:nvSpPr>
        <p:spPr bwMode="auto">
          <a:xfrm>
            <a:off x="3219836" y="5287332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May</a:t>
            </a:r>
          </a:p>
        </p:txBody>
      </p:sp>
      <p:sp>
        <p:nvSpPr>
          <p:cNvPr id="143" name="Oval 24"/>
          <p:cNvSpPr>
            <a:spLocks noChangeArrowheads="1"/>
          </p:cNvSpPr>
          <p:nvPr/>
        </p:nvSpPr>
        <p:spPr bwMode="auto">
          <a:xfrm>
            <a:off x="476456" y="4469770"/>
            <a:ext cx="587375" cy="360362"/>
          </a:xfrm>
          <a:prstGeom prst="ellipse">
            <a:avLst/>
          </a:prstGeom>
          <a:solidFill>
            <a:srgbClr val="FFCC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44" name="Rectangle 25"/>
          <p:cNvSpPr>
            <a:spLocks noChangeArrowheads="1"/>
          </p:cNvSpPr>
          <p:nvPr/>
        </p:nvSpPr>
        <p:spPr bwMode="auto">
          <a:xfrm>
            <a:off x="455820" y="4458657"/>
            <a:ext cx="60914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latin typeface="Consolas" pitchFamily="49" charset="0"/>
                <a:ea typeface="돋움" pitchFamily="50" charset="-127"/>
              </a:rPr>
              <a:t>Apr</a:t>
            </a:r>
          </a:p>
        </p:txBody>
      </p:sp>
      <p:sp>
        <p:nvSpPr>
          <p:cNvPr id="145" name="Oval 27"/>
          <p:cNvSpPr>
            <a:spLocks noChangeArrowheads="1"/>
          </p:cNvSpPr>
          <p:nvPr/>
        </p:nvSpPr>
        <p:spPr bwMode="auto">
          <a:xfrm>
            <a:off x="989219" y="3714120"/>
            <a:ext cx="588962" cy="360362"/>
          </a:xfrm>
          <a:prstGeom prst="ellipse">
            <a:avLst/>
          </a:prstGeom>
          <a:solidFill>
            <a:srgbClr val="FFCC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46" name="Rectangle 28"/>
          <p:cNvSpPr>
            <a:spLocks noChangeArrowheads="1"/>
          </p:cNvSpPr>
          <p:nvPr/>
        </p:nvSpPr>
        <p:spPr bwMode="auto">
          <a:xfrm>
            <a:off x="968581" y="3703007"/>
            <a:ext cx="60914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latin typeface="Consolas" pitchFamily="49" charset="0"/>
                <a:ea typeface="돋움" pitchFamily="50" charset="-127"/>
              </a:rPr>
              <a:t>Aug</a:t>
            </a:r>
          </a:p>
        </p:txBody>
      </p:sp>
      <p:sp>
        <p:nvSpPr>
          <p:cNvPr id="147" name="Oval 31"/>
          <p:cNvSpPr>
            <a:spLocks noChangeArrowheads="1"/>
          </p:cNvSpPr>
          <p:nvPr/>
        </p:nvSpPr>
        <p:spPr bwMode="auto">
          <a:xfrm>
            <a:off x="2065724" y="4541207"/>
            <a:ext cx="588962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48" name="Rectangle 32"/>
          <p:cNvSpPr>
            <a:spLocks noChangeArrowheads="1"/>
          </p:cNvSpPr>
          <p:nvPr/>
        </p:nvSpPr>
        <p:spPr bwMode="auto">
          <a:xfrm>
            <a:off x="2086361" y="4530095"/>
            <a:ext cx="60914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Jul</a:t>
            </a:r>
          </a:p>
        </p:txBody>
      </p:sp>
      <p:sp>
        <p:nvSpPr>
          <p:cNvPr id="151" name="Oval 37"/>
          <p:cNvSpPr>
            <a:spLocks noChangeArrowheads="1"/>
          </p:cNvSpPr>
          <p:nvPr/>
        </p:nvSpPr>
        <p:spPr bwMode="auto">
          <a:xfrm>
            <a:off x="1291072" y="4489378"/>
            <a:ext cx="587375" cy="360363"/>
          </a:xfrm>
          <a:prstGeom prst="ellipse">
            <a:avLst/>
          </a:prstGeom>
          <a:solidFill>
            <a:srgbClr val="FFCC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2" name="Rectangle 38"/>
          <p:cNvSpPr>
            <a:spLocks noChangeArrowheads="1"/>
          </p:cNvSpPr>
          <p:nvPr/>
        </p:nvSpPr>
        <p:spPr bwMode="auto">
          <a:xfrm>
            <a:off x="1273610" y="4478266"/>
            <a:ext cx="60914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latin typeface="Consolas" pitchFamily="49" charset="0"/>
                <a:ea typeface="돋움" pitchFamily="50" charset="-127"/>
              </a:rPr>
              <a:t>Dec</a:t>
            </a:r>
          </a:p>
        </p:txBody>
      </p:sp>
      <p:sp>
        <p:nvSpPr>
          <p:cNvPr id="153" name="Oval 39"/>
          <p:cNvSpPr>
            <a:spLocks noChangeArrowheads="1"/>
          </p:cNvSpPr>
          <p:nvPr/>
        </p:nvSpPr>
        <p:spPr bwMode="auto">
          <a:xfrm>
            <a:off x="2510224" y="5296857"/>
            <a:ext cx="588962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4" name="Rectangle 40"/>
          <p:cNvSpPr>
            <a:spLocks noChangeArrowheads="1"/>
          </p:cNvSpPr>
          <p:nvPr/>
        </p:nvSpPr>
        <p:spPr bwMode="auto">
          <a:xfrm>
            <a:off x="2499111" y="5285745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Jun</a:t>
            </a:r>
          </a:p>
        </p:txBody>
      </p:sp>
      <p:sp>
        <p:nvSpPr>
          <p:cNvPr id="155" name="Oval 43"/>
          <p:cNvSpPr>
            <a:spLocks noChangeArrowheads="1"/>
          </p:cNvSpPr>
          <p:nvPr/>
        </p:nvSpPr>
        <p:spPr bwMode="auto">
          <a:xfrm>
            <a:off x="4048511" y="5282570"/>
            <a:ext cx="588963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6" name="Rectangle 44"/>
          <p:cNvSpPr>
            <a:spLocks noChangeArrowheads="1"/>
          </p:cNvSpPr>
          <p:nvPr/>
        </p:nvSpPr>
        <p:spPr bwMode="auto">
          <a:xfrm>
            <a:off x="4053274" y="5282570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Oct</a:t>
            </a:r>
          </a:p>
        </p:txBody>
      </p:sp>
      <p:sp>
        <p:nvSpPr>
          <p:cNvPr id="157" name="Line 47"/>
          <p:cNvSpPr>
            <a:spLocks noChangeShapeType="1"/>
          </p:cNvSpPr>
          <p:nvPr/>
        </p:nvSpPr>
        <p:spPr bwMode="auto">
          <a:xfrm>
            <a:off x="4515236" y="5576257"/>
            <a:ext cx="719138" cy="7191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8" name="Oval 48"/>
          <p:cNvSpPr>
            <a:spLocks noChangeArrowheads="1"/>
          </p:cNvSpPr>
          <p:nvPr/>
        </p:nvSpPr>
        <p:spPr bwMode="auto">
          <a:xfrm>
            <a:off x="4763072" y="5967695"/>
            <a:ext cx="588962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9" name="Rectangle 49"/>
          <p:cNvSpPr>
            <a:spLocks noChangeArrowheads="1"/>
          </p:cNvSpPr>
          <p:nvPr/>
        </p:nvSpPr>
        <p:spPr bwMode="auto">
          <a:xfrm>
            <a:off x="4767834" y="5967695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latin typeface="Consolas" pitchFamily="49" charset="0"/>
                <a:ea typeface="돋움" pitchFamily="50" charset="-127"/>
              </a:rPr>
              <a:t>Sep</a:t>
            </a:r>
          </a:p>
        </p:txBody>
      </p:sp>
      <p:sp>
        <p:nvSpPr>
          <p:cNvPr id="160" name="Rectangle 32"/>
          <p:cNvSpPr>
            <a:spLocks noChangeArrowheads="1"/>
          </p:cNvSpPr>
          <p:nvPr/>
        </p:nvSpPr>
        <p:spPr bwMode="auto">
          <a:xfrm>
            <a:off x="2503836" y="3766605"/>
            <a:ext cx="60914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latin typeface="Consolas" pitchFamily="49" charset="0"/>
                <a:ea typeface="돋움" pitchFamily="50" charset="-127"/>
              </a:rPr>
              <a:t>Mar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251520" y="367348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bf=0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755576" y="299695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bf=-2</a:t>
            </a:r>
          </a:p>
        </p:txBody>
      </p:sp>
      <p:sp>
        <p:nvSpPr>
          <p:cNvPr id="166" name="아래쪽 화살표 165"/>
          <p:cNvSpPr/>
          <p:nvPr/>
        </p:nvSpPr>
        <p:spPr bwMode="auto">
          <a:xfrm rot="2620543">
            <a:off x="4383593" y="3735730"/>
            <a:ext cx="756205" cy="736059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397629" y="102027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bf=-1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3686752" y="1700808"/>
            <a:ext cx="564257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bf=2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5523305" y="4969706"/>
            <a:ext cx="1898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/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 RR case in insertion </a:t>
            </a:r>
          </a:p>
        </p:txBody>
      </p:sp>
    </p:spTree>
    <p:extLst>
      <p:ext uri="{BB962C8B-B14F-4D97-AF65-F5344CB8AC3E}">
        <p14:creationId xmlns:p14="http://schemas.microsoft.com/office/powerpoint/2010/main" val="12715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  <p:bldP spid="170" grpId="0" animBg="1"/>
      <p:bldP spid="48" grpId="0" animBg="1"/>
      <p:bldP spid="69" grpId="0" animBg="1"/>
      <p:bldP spid="70" grpId="0"/>
      <p:bldP spid="88" grpId="0"/>
      <p:bldP spid="89" grpId="0"/>
      <p:bldP spid="126" grpId="0" animBg="1"/>
      <p:bldP spid="127" grpId="0" animBg="1"/>
      <p:bldP spid="128" grpId="0" animBg="1"/>
      <p:bldP spid="129" grpId="0" animBg="1"/>
      <p:bldP spid="130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/>
      <p:bldP spid="139" grpId="0" animBg="1"/>
      <p:bldP spid="140" grpId="0"/>
      <p:bldP spid="141" grpId="0" animBg="1"/>
      <p:bldP spid="142" grpId="0"/>
      <p:bldP spid="143" grpId="0" animBg="1"/>
      <p:bldP spid="144" grpId="0"/>
      <p:bldP spid="145" grpId="0" animBg="1"/>
      <p:bldP spid="146" grpId="0"/>
      <p:bldP spid="147" grpId="0" animBg="1"/>
      <p:bldP spid="148" grpId="0"/>
      <p:bldP spid="151" grpId="0" animBg="1"/>
      <p:bldP spid="152" grpId="0"/>
      <p:bldP spid="153" grpId="0" animBg="1"/>
      <p:bldP spid="154" grpId="0"/>
      <p:bldP spid="155" grpId="0" animBg="1"/>
      <p:bldP spid="156" grpId="0"/>
      <p:bldP spid="157" grpId="0" animBg="1"/>
      <p:bldP spid="158" grpId="0" animBg="1"/>
      <p:bldP spid="159" grpId="0"/>
      <p:bldP spid="160" grpId="0"/>
      <p:bldP spid="161" grpId="0"/>
      <p:bldP spid="165" grpId="0"/>
      <p:bldP spid="166" grpId="0" animBg="1"/>
      <p:bldP spid="167" grpId="0"/>
      <p:bldP spid="168" grpId="0" animBg="1"/>
      <p:bldP spid="16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모서리가 둥근 직사각형 76"/>
          <p:cNvSpPr/>
          <p:nvPr/>
        </p:nvSpPr>
        <p:spPr bwMode="auto">
          <a:xfrm rot="18275654">
            <a:off x="2483651" y="1125106"/>
            <a:ext cx="649509" cy="2772000"/>
          </a:xfrm>
          <a:prstGeom prst="roundRect">
            <a:avLst/>
          </a:prstGeom>
          <a:solidFill>
            <a:srgbClr val="FFCC00"/>
          </a:solidFill>
          <a:ln w="9525" cap="flat" cmpd="sng" algn="ctr">
            <a:solidFill>
              <a:srgbClr val="FF006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5" name="Line 9"/>
          <p:cNvSpPr>
            <a:spLocks noChangeShapeType="1"/>
          </p:cNvSpPr>
          <p:nvPr/>
        </p:nvSpPr>
        <p:spPr bwMode="auto">
          <a:xfrm>
            <a:off x="4278208" y="4173016"/>
            <a:ext cx="480490" cy="3819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0" name="Line 9"/>
          <p:cNvSpPr>
            <a:spLocks noChangeShapeType="1"/>
          </p:cNvSpPr>
          <p:nvPr/>
        </p:nvSpPr>
        <p:spPr bwMode="auto">
          <a:xfrm>
            <a:off x="7057201" y="1923701"/>
            <a:ext cx="745870" cy="466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Deletion from AVL Tree – Example (3)</a:t>
            </a:r>
            <a:endParaRPr lang="en-US" dirty="0"/>
          </a:p>
        </p:txBody>
      </p:sp>
      <p:sp>
        <p:nvSpPr>
          <p:cNvPr id="79" name="슬라이드 번호 개체 틀 7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8F35514-32D8-477D-9394-3E2B42884208}" type="slidenum">
              <a:rPr lang="ko-KR" altLang="en-US" smtClean="0"/>
              <a:pPr/>
              <a:t>29</a:t>
            </a:fld>
            <a:r>
              <a:rPr lang="en-US" altLang="ko-KR"/>
              <a:t>-</a:t>
            </a: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7583004" y="2542861"/>
            <a:ext cx="719137" cy="7191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6690630" y="3341946"/>
            <a:ext cx="503238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>
            <a:off x="5941719" y="2620644"/>
            <a:ext cx="372537" cy="52770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6040351" y="3314381"/>
            <a:ext cx="315153" cy="4752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6259893" y="2636962"/>
            <a:ext cx="473756" cy="55986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7395679" y="2584136"/>
            <a:ext cx="288925" cy="646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5636013" y="3103103"/>
            <a:ext cx="487363" cy="84639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6366719" y="1923701"/>
            <a:ext cx="733861" cy="45408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761175" y="1696130"/>
            <a:ext cx="588963" cy="361950"/>
          </a:xfrm>
          <a:prstGeom prst="ellipse">
            <a:avLst/>
          </a:prstGeom>
          <a:solidFill>
            <a:srgbClr val="FFCC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7343911" y="2335892"/>
            <a:ext cx="588963" cy="361950"/>
          </a:xfrm>
          <a:prstGeom prst="ellipse">
            <a:avLst/>
          </a:prstGeom>
          <a:solidFill>
            <a:srgbClr val="FFCC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7343911" y="2335892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Nov</a:t>
            </a:r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5966206" y="2330131"/>
            <a:ext cx="587375" cy="361950"/>
          </a:xfrm>
          <a:prstGeom prst="ellipse">
            <a:avLst/>
          </a:prstGeom>
          <a:solidFill>
            <a:srgbClr val="FFCC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5955093" y="2320606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Jan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7144854" y="2973793"/>
            <a:ext cx="588962" cy="360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7108341" y="2974909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May</a:t>
            </a:r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5367707" y="3768523"/>
            <a:ext cx="587375" cy="360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5347071" y="3748328"/>
            <a:ext cx="60914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latin typeface="Consolas" pitchFamily="49" charset="0"/>
                <a:ea typeface="돋움" pitchFamily="50" charset="-127"/>
              </a:rPr>
              <a:t>Apr</a:t>
            </a:r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>
            <a:off x="5710752" y="2973793"/>
            <a:ext cx="588962" cy="360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5690114" y="2974909"/>
            <a:ext cx="60914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latin typeface="Consolas" pitchFamily="49" charset="0"/>
                <a:ea typeface="돋움" pitchFamily="50" charset="-127"/>
              </a:rPr>
              <a:t>Aug</a:t>
            </a:r>
          </a:p>
        </p:txBody>
      </p:sp>
      <p:sp>
        <p:nvSpPr>
          <p:cNvPr id="25" name="Oval 31"/>
          <p:cNvSpPr>
            <a:spLocks noChangeArrowheads="1"/>
          </p:cNvSpPr>
          <p:nvPr/>
        </p:nvSpPr>
        <p:spPr bwMode="auto">
          <a:xfrm>
            <a:off x="6390493" y="3020684"/>
            <a:ext cx="588962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6411130" y="3021800"/>
            <a:ext cx="60914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Jul</a:t>
            </a:r>
          </a:p>
        </p:txBody>
      </p:sp>
      <p:sp>
        <p:nvSpPr>
          <p:cNvPr id="27" name="Oval 37"/>
          <p:cNvSpPr>
            <a:spLocks noChangeArrowheads="1"/>
          </p:cNvSpPr>
          <p:nvPr/>
        </p:nvSpPr>
        <p:spPr bwMode="auto">
          <a:xfrm>
            <a:off x="6012605" y="3768523"/>
            <a:ext cx="587375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" name="Rectangle 38"/>
          <p:cNvSpPr>
            <a:spLocks noChangeArrowheads="1"/>
          </p:cNvSpPr>
          <p:nvPr/>
        </p:nvSpPr>
        <p:spPr bwMode="auto">
          <a:xfrm>
            <a:off x="5995143" y="3748328"/>
            <a:ext cx="60914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latin typeface="Consolas" pitchFamily="49" charset="0"/>
                <a:ea typeface="돋움" pitchFamily="50" charset="-127"/>
              </a:rPr>
              <a:t>Dec</a:t>
            </a:r>
          </a:p>
        </p:txBody>
      </p:sp>
      <p:sp>
        <p:nvSpPr>
          <p:cNvPr id="29" name="Oval 39"/>
          <p:cNvSpPr>
            <a:spLocks noChangeArrowheads="1"/>
          </p:cNvSpPr>
          <p:nvPr/>
        </p:nvSpPr>
        <p:spPr bwMode="auto">
          <a:xfrm>
            <a:off x="6917643" y="3768523"/>
            <a:ext cx="588962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30" name="Rectangle 40"/>
          <p:cNvSpPr>
            <a:spLocks noChangeArrowheads="1"/>
          </p:cNvSpPr>
          <p:nvPr/>
        </p:nvSpPr>
        <p:spPr bwMode="auto">
          <a:xfrm>
            <a:off x="6906530" y="3748328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Jun</a:t>
            </a:r>
          </a:p>
        </p:txBody>
      </p:sp>
      <p:sp>
        <p:nvSpPr>
          <p:cNvPr id="31" name="Oval 43"/>
          <p:cNvSpPr>
            <a:spLocks noChangeArrowheads="1"/>
          </p:cNvSpPr>
          <p:nvPr/>
        </p:nvSpPr>
        <p:spPr bwMode="auto">
          <a:xfrm>
            <a:off x="7937016" y="2972999"/>
            <a:ext cx="588963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32" name="Rectangle 44"/>
          <p:cNvSpPr>
            <a:spLocks noChangeArrowheads="1"/>
          </p:cNvSpPr>
          <p:nvPr/>
        </p:nvSpPr>
        <p:spPr bwMode="auto">
          <a:xfrm>
            <a:off x="7941779" y="2974909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Oct</a:t>
            </a:r>
          </a:p>
        </p:txBody>
      </p:sp>
      <p:sp>
        <p:nvSpPr>
          <p:cNvPr id="33" name="Line 47"/>
          <p:cNvSpPr>
            <a:spLocks noChangeShapeType="1"/>
          </p:cNvSpPr>
          <p:nvPr/>
        </p:nvSpPr>
        <p:spPr bwMode="auto">
          <a:xfrm>
            <a:off x="8188461" y="3314381"/>
            <a:ext cx="425623" cy="60946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34" name="Oval 48"/>
          <p:cNvSpPr>
            <a:spLocks noChangeArrowheads="1"/>
          </p:cNvSpPr>
          <p:nvPr/>
        </p:nvSpPr>
        <p:spPr bwMode="auto">
          <a:xfrm>
            <a:off x="8319603" y="3767729"/>
            <a:ext cx="588962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35" name="Rectangle 49"/>
          <p:cNvSpPr>
            <a:spLocks noChangeArrowheads="1"/>
          </p:cNvSpPr>
          <p:nvPr/>
        </p:nvSpPr>
        <p:spPr bwMode="auto">
          <a:xfrm>
            <a:off x="8355347" y="3748328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latin typeface="Consolas" pitchFamily="49" charset="0"/>
                <a:ea typeface="돋움" pitchFamily="50" charset="-127"/>
              </a:rPr>
              <a:t>Sep</a:t>
            </a:r>
          </a:p>
        </p:txBody>
      </p: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6784925" y="1678765"/>
            <a:ext cx="60914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latin typeface="Consolas" pitchFamily="49" charset="0"/>
                <a:ea typeface="돋움" pitchFamily="50" charset="-127"/>
              </a:rPr>
              <a:t>Mar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41720" y="167876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bf=0</a:t>
            </a:r>
          </a:p>
        </p:txBody>
      </p:sp>
      <p:sp>
        <p:nvSpPr>
          <p:cNvPr id="41" name="Line 3"/>
          <p:cNvSpPr>
            <a:spLocks noChangeShapeType="1"/>
          </p:cNvSpPr>
          <p:nvPr/>
        </p:nvSpPr>
        <p:spPr bwMode="auto">
          <a:xfrm>
            <a:off x="3606503" y="3279028"/>
            <a:ext cx="719137" cy="7191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2" name="Line 4"/>
          <p:cNvSpPr>
            <a:spLocks noChangeShapeType="1"/>
          </p:cNvSpPr>
          <p:nvPr/>
        </p:nvSpPr>
        <p:spPr bwMode="auto">
          <a:xfrm>
            <a:off x="2283211" y="3355228"/>
            <a:ext cx="503238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3" name="Line 5"/>
          <p:cNvSpPr>
            <a:spLocks noChangeShapeType="1"/>
          </p:cNvSpPr>
          <p:nvPr/>
        </p:nvSpPr>
        <p:spPr bwMode="auto">
          <a:xfrm flipH="1">
            <a:off x="1265649" y="1953466"/>
            <a:ext cx="530225" cy="434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1318818" y="2647203"/>
            <a:ext cx="315153" cy="4752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 flipH="1">
            <a:off x="2057811" y="2672603"/>
            <a:ext cx="647700" cy="6111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>
            <a:off x="2778536" y="2601166"/>
            <a:ext cx="745870" cy="466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7" name="Line 10"/>
          <p:cNvSpPr>
            <a:spLocks noChangeShapeType="1"/>
          </p:cNvSpPr>
          <p:nvPr/>
        </p:nvSpPr>
        <p:spPr bwMode="auto">
          <a:xfrm flipV="1">
            <a:off x="3419178" y="3320303"/>
            <a:ext cx="288925" cy="646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8" name="Line 11"/>
          <p:cNvSpPr>
            <a:spLocks noChangeShapeType="1"/>
          </p:cNvSpPr>
          <p:nvPr/>
        </p:nvSpPr>
        <p:spPr bwMode="auto">
          <a:xfrm flipH="1">
            <a:off x="824119" y="2563066"/>
            <a:ext cx="433387" cy="504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>
            <a:off x="2057811" y="1953466"/>
            <a:ext cx="576263" cy="504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0" name="Oval 13"/>
          <p:cNvSpPr>
            <a:spLocks noChangeArrowheads="1"/>
          </p:cNvSpPr>
          <p:nvPr/>
        </p:nvSpPr>
        <p:spPr bwMode="auto">
          <a:xfrm>
            <a:off x="2480086" y="2356691"/>
            <a:ext cx="588963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1" name="Oval 15"/>
          <p:cNvSpPr>
            <a:spLocks noChangeArrowheads="1"/>
          </p:cNvSpPr>
          <p:nvPr/>
        </p:nvSpPr>
        <p:spPr bwMode="auto">
          <a:xfrm>
            <a:off x="3347740" y="2996453"/>
            <a:ext cx="588963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2" name="Rectangle 16"/>
          <p:cNvSpPr>
            <a:spLocks noChangeArrowheads="1"/>
          </p:cNvSpPr>
          <p:nvPr/>
        </p:nvSpPr>
        <p:spPr bwMode="auto">
          <a:xfrm>
            <a:off x="3347740" y="2996453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Nov</a:t>
            </a:r>
          </a:p>
        </p:txBody>
      </p:sp>
      <p:sp>
        <p:nvSpPr>
          <p:cNvPr id="53" name="Oval 18"/>
          <p:cNvSpPr>
            <a:spLocks noChangeArrowheads="1"/>
          </p:cNvSpPr>
          <p:nvPr/>
        </p:nvSpPr>
        <p:spPr bwMode="auto">
          <a:xfrm>
            <a:off x="1668874" y="1662953"/>
            <a:ext cx="587375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4" name="Rectangle 19"/>
          <p:cNvSpPr>
            <a:spLocks noChangeArrowheads="1"/>
          </p:cNvSpPr>
          <p:nvPr/>
        </p:nvSpPr>
        <p:spPr bwMode="auto">
          <a:xfrm>
            <a:off x="1657761" y="1653428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Jan</a:t>
            </a:r>
          </a:p>
        </p:txBody>
      </p:sp>
      <p:sp>
        <p:nvSpPr>
          <p:cNvPr id="55" name="Oval 21"/>
          <p:cNvSpPr>
            <a:spLocks noChangeArrowheads="1"/>
          </p:cNvSpPr>
          <p:nvPr/>
        </p:nvSpPr>
        <p:spPr bwMode="auto">
          <a:xfrm>
            <a:off x="3168353" y="3871166"/>
            <a:ext cx="588962" cy="360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6" name="Rectangle 22"/>
          <p:cNvSpPr>
            <a:spLocks noChangeArrowheads="1"/>
          </p:cNvSpPr>
          <p:nvPr/>
        </p:nvSpPr>
        <p:spPr bwMode="auto">
          <a:xfrm>
            <a:off x="3131840" y="3860053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May</a:t>
            </a:r>
          </a:p>
        </p:txBody>
      </p:sp>
      <p:sp>
        <p:nvSpPr>
          <p:cNvPr id="57" name="Oval 24"/>
          <p:cNvSpPr>
            <a:spLocks noChangeArrowheads="1"/>
          </p:cNvSpPr>
          <p:nvPr/>
        </p:nvSpPr>
        <p:spPr bwMode="auto">
          <a:xfrm>
            <a:off x="476456" y="3042491"/>
            <a:ext cx="587375" cy="360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8" name="Rectangle 25"/>
          <p:cNvSpPr>
            <a:spLocks noChangeArrowheads="1"/>
          </p:cNvSpPr>
          <p:nvPr/>
        </p:nvSpPr>
        <p:spPr bwMode="auto">
          <a:xfrm>
            <a:off x="455820" y="3031378"/>
            <a:ext cx="60914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latin typeface="Consolas" pitchFamily="49" charset="0"/>
                <a:ea typeface="돋움" pitchFamily="50" charset="-127"/>
              </a:rPr>
              <a:t>Apr</a:t>
            </a:r>
          </a:p>
        </p:txBody>
      </p:sp>
      <p:sp>
        <p:nvSpPr>
          <p:cNvPr id="59" name="Oval 27"/>
          <p:cNvSpPr>
            <a:spLocks noChangeArrowheads="1"/>
          </p:cNvSpPr>
          <p:nvPr/>
        </p:nvSpPr>
        <p:spPr bwMode="auto">
          <a:xfrm>
            <a:off x="989219" y="2286841"/>
            <a:ext cx="588962" cy="360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0" name="Rectangle 28"/>
          <p:cNvSpPr>
            <a:spLocks noChangeArrowheads="1"/>
          </p:cNvSpPr>
          <p:nvPr/>
        </p:nvSpPr>
        <p:spPr bwMode="auto">
          <a:xfrm>
            <a:off x="968581" y="2275728"/>
            <a:ext cx="60914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latin typeface="Consolas" pitchFamily="49" charset="0"/>
                <a:ea typeface="돋움" pitchFamily="50" charset="-127"/>
              </a:rPr>
              <a:t>Aug</a:t>
            </a:r>
          </a:p>
        </p:txBody>
      </p:sp>
      <p:sp>
        <p:nvSpPr>
          <p:cNvPr id="61" name="Oval 31"/>
          <p:cNvSpPr>
            <a:spLocks noChangeArrowheads="1"/>
          </p:cNvSpPr>
          <p:nvPr/>
        </p:nvSpPr>
        <p:spPr bwMode="auto">
          <a:xfrm>
            <a:off x="2065724" y="3113928"/>
            <a:ext cx="588962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2" name="Rectangle 32"/>
          <p:cNvSpPr>
            <a:spLocks noChangeArrowheads="1"/>
          </p:cNvSpPr>
          <p:nvPr/>
        </p:nvSpPr>
        <p:spPr bwMode="auto">
          <a:xfrm>
            <a:off x="2086361" y="3102816"/>
            <a:ext cx="60914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Jul</a:t>
            </a:r>
          </a:p>
        </p:txBody>
      </p:sp>
      <p:sp>
        <p:nvSpPr>
          <p:cNvPr id="63" name="Oval 37"/>
          <p:cNvSpPr>
            <a:spLocks noChangeArrowheads="1"/>
          </p:cNvSpPr>
          <p:nvPr/>
        </p:nvSpPr>
        <p:spPr bwMode="auto">
          <a:xfrm>
            <a:off x="1291072" y="3062099"/>
            <a:ext cx="587375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4" name="Rectangle 38"/>
          <p:cNvSpPr>
            <a:spLocks noChangeArrowheads="1"/>
          </p:cNvSpPr>
          <p:nvPr/>
        </p:nvSpPr>
        <p:spPr bwMode="auto">
          <a:xfrm>
            <a:off x="1273610" y="3050987"/>
            <a:ext cx="60914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latin typeface="Consolas" pitchFamily="49" charset="0"/>
                <a:ea typeface="돋움" pitchFamily="50" charset="-127"/>
              </a:rPr>
              <a:t>Dec</a:t>
            </a:r>
          </a:p>
        </p:txBody>
      </p:sp>
      <p:sp>
        <p:nvSpPr>
          <p:cNvPr id="65" name="Oval 39"/>
          <p:cNvSpPr>
            <a:spLocks noChangeArrowheads="1"/>
          </p:cNvSpPr>
          <p:nvPr/>
        </p:nvSpPr>
        <p:spPr bwMode="auto">
          <a:xfrm>
            <a:off x="2510224" y="3869578"/>
            <a:ext cx="588962" cy="360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6" name="Rectangle 40"/>
          <p:cNvSpPr>
            <a:spLocks noChangeArrowheads="1"/>
          </p:cNvSpPr>
          <p:nvPr/>
        </p:nvSpPr>
        <p:spPr bwMode="auto">
          <a:xfrm>
            <a:off x="2499111" y="3858466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Jun</a:t>
            </a:r>
          </a:p>
        </p:txBody>
      </p:sp>
      <p:sp>
        <p:nvSpPr>
          <p:cNvPr id="67" name="Oval 43"/>
          <p:cNvSpPr>
            <a:spLocks noChangeArrowheads="1"/>
          </p:cNvSpPr>
          <p:nvPr/>
        </p:nvSpPr>
        <p:spPr bwMode="auto">
          <a:xfrm>
            <a:off x="3960515" y="3855291"/>
            <a:ext cx="588963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8" name="Rectangle 44"/>
          <p:cNvSpPr>
            <a:spLocks noChangeArrowheads="1"/>
          </p:cNvSpPr>
          <p:nvPr/>
        </p:nvSpPr>
        <p:spPr bwMode="auto">
          <a:xfrm>
            <a:off x="3965278" y="3855291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latin typeface="Consolas" pitchFamily="49" charset="0"/>
                <a:ea typeface="돋움" pitchFamily="50" charset="-127"/>
              </a:rPr>
              <a:t>Oct</a:t>
            </a:r>
          </a:p>
        </p:txBody>
      </p:sp>
      <p:sp>
        <p:nvSpPr>
          <p:cNvPr id="69" name="Oval 48"/>
          <p:cNvSpPr>
            <a:spLocks noChangeArrowheads="1"/>
          </p:cNvSpPr>
          <p:nvPr/>
        </p:nvSpPr>
        <p:spPr bwMode="auto">
          <a:xfrm>
            <a:off x="4499992" y="4540416"/>
            <a:ext cx="588962" cy="361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0" name="Rectangle 49"/>
          <p:cNvSpPr>
            <a:spLocks noChangeArrowheads="1"/>
          </p:cNvSpPr>
          <p:nvPr/>
        </p:nvSpPr>
        <p:spPr bwMode="auto">
          <a:xfrm>
            <a:off x="4504754" y="4540416"/>
            <a:ext cx="60914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latin typeface="Consolas" pitchFamily="49" charset="0"/>
                <a:ea typeface="돋움" pitchFamily="50" charset="-127"/>
              </a:rPr>
              <a:t>Sep</a:t>
            </a:r>
          </a:p>
        </p:txBody>
      </p:sp>
      <p:sp>
        <p:nvSpPr>
          <p:cNvPr id="71" name="Rectangle 32"/>
          <p:cNvSpPr>
            <a:spLocks noChangeArrowheads="1"/>
          </p:cNvSpPr>
          <p:nvPr/>
        </p:nvSpPr>
        <p:spPr bwMode="auto">
          <a:xfrm>
            <a:off x="2503836" y="2339326"/>
            <a:ext cx="60914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latin typeface="Consolas" pitchFamily="49" charset="0"/>
                <a:ea typeface="돋움" pitchFamily="50" charset="-127"/>
              </a:rPr>
              <a:t>Mar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51520" y="224620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bf=0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43984" y="154503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bf=-2</a:t>
            </a:r>
          </a:p>
        </p:txBody>
      </p:sp>
      <p:sp>
        <p:nvSpPr>
          <p:cNvPr id="76" name="오른쪽 화살표 75"/>
          <p:cNvSpPr/>
          <p:nvPr/>
        </p:nvSpPr>
        <p:spPr bwMode="auto">
          <a:xfrm>
            <a:off x="4452347" y="2186192"/>
            <a:ext cx="618746" cy="102329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985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 animBg="1"/>
      <p:bldP spid="35" grpId="0"/>
      <p:bldP spid="36" grpId="0"/>
      <p:bldP spid="38" grpId="0"/>
      <p:bldP spid="7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Binary Search Tree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8F35514-32D8-477D-9394-3E2B42884208}" type="slidenum">
              <a:rPr lang="ko-KR" altLang="en-US" smtClean="0"/>
              <a:pPr/>
              <a:t>3</a:t>
            </a:fld>
            <a:r>
              <a:rPr lang="en-US" altLang="ko-KR"/>
              <a:t>-</a:t>
            </a:r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2268538" y="1556792"/>
            <a:ext cx="719138" cy="79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 flipH="1">
            <a:off x="1547813" y="1701255"/>
            <a:ext cx="64770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1908175" y="1198017"/>
            <a:ext cx="719138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1189038" y="2096542"/>
            <a:ext cx="719138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2700338" y="2096542"/>
            <a:ext cx="719138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2051050" y="1340892"/>
            <a:ext cx="466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if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1292225" y="2221955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do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2684463" y="2221955"/>
            <a:ext cx="8905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while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539750" y="693192"/>
            <a:ext cx="806450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A possible binary search tree with items (if, do, while)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539750" y="2925217"/>
            <a:ext cx="82804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A possible binary search tree with items (if, do, while, void, for)</a:t>
            </a:r>
          </a:p>
        </p:txBody>
      </p:sp>
      <p:sp>
        <p:nvSpPr>
          <p:cNvPr id="14364" name="Line 28"/>
          <p:cNvSpPr>
            <a:spLocks noChangeShapeType="1"/>
          </p:cNvSpPr>
          <p:nvPr/>
        </p:nvSpPr>
        <p:spPr bwMode="auto">
          <a:xfrm flipH="1">
            <a:off x="1476375" y="4582567"/>
            <a:ext cx="1727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2427288" y="3863429"/>
            <a:ext cx="920750" cy="646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H="1">
            <a:off x="1476375" y="3790404"/>
            <a:ext cx="877888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4354" name="Oval 18"/>
          <p:cNvSpPr>
            <a:spLocks noChangeArrowheads="1"/>
          </p:cNvSpPr>
          <p:nvPr/>
        </p:nvSpPr>
        <p:spPr bwMode="auto">
          <a:xfrm>
            <a:off x="2017713" y="3358604"/>
            <a:ext cx="719137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355" name="Oval 19"/>
          <p:cNvSpPr>
            <a:spLocks noChangeArrowheads="1"/>
          </p:cNvSpPr>
          <p:nvPr/>
        </p:nvSpPr>
        <p:spPr bwMode="auto">
          <a:xfrm>
            <a:off x="1203325" y="4149179"/>
            <a:ext cx="719138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356" name="Oval 20"/>
          <p:cNvSpPr>
            <a:spLocks noChangeArrowheads="1"/>
          </p:cNvSpPr>
          <p:nvPr/>
        </p:nvSpPr>
        <p:spPr bwMode="auto">
          <a:xfrm>
            <a:off x="2859088" y="4149179"/>
            <a:ext cx="719137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2068513" y="3501479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for</a:t>
            </a:r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1306513" y="4292054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do</a:t>
            </a:r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2843213" y="4293642"/>
            <a:ext cx="8899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while</a:t>
            </a:r>
          </a:p>
        </p:txBody>
      </p:sp>
      <p:sp>
        <p:nvSpPr>
          <p:cNvPr id="14360" name="Oval 24"/>
          <p:cNvSpPr>
            <a:spLocks noChangeArrowheads="1"/>
          </p:cNvSpPr>
          <p:nvPr/>
        </p:nvSpPr>
        <p:spPr bwMode="auto">
          <a:xfrm>
            <a:off x="1933575" y="4869904"/>
            <a:ext cx="719138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1946562" y="5003350"/>
            <a:ext cx="7489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void</a:t>
            </a:r>
          </a:p>
        </p:txBody>
      </p:sp>
      <p:sp>
        <p:nvSpPr>
          <p:cNvPr id="14362" name="Oval 26"/>
          <p:cNvSpPr>
            <a:spLocks noChangeArrowheads="1"/>
          </p:cNvSpPr>
          <p:nvPr/>
        </p:nvSpPr>
        <p:spPr bwMode="auto">
          <a:xfrm>
            <a:off x="1001713" y="5517604"/>
            <a:ext cx="719137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1142976" y="5641447"/>
            <a:ext cx="4667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if</a:t>
            </a:r>
          </a:p>
        </p:txBody>
      </p:sp>
      <p:grpSp>
        <p:nvGrpSpPr>
          <p:cNvPr id="14382" name="Group 46"/>
          <p:cNvGrpSpPr>
            <a:grpSpLocks/>
          </p:cNvGrpSpPr>
          <p:nvPr/>
        </p:nvGrpSpPr>
        <p:grpSpPr bwMode="auto">
          <a:xfrm>
            <a:off x="4932362" y="3503067"/>
            <a:ext cx="3394074" cy="2374900"/>
            <a:chOff x="3107" y="2433"/>
            <a:chExt cx="2138" cy="1496"/>
          </a:xfrm>
        </p:grpSpPr>
        <p:sp>
          <p:nvSpPr>
            <p:cNvPr id="14378" name="Line 42"/>
            <p:cNvSpPr>
              <a:spLocks noChangeShapeType="1"/>
            </p:cNvSpPr>
            <p:nvPr/>
          </p:nvSpPr>
          <p:spPr bwMode="auto">
            <a:xfrm>
              <a:off x="4458" y="3204"/>
              <a:ext cx="408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65" name="Line 29"/>
            <p:cNvSpPr>
              <a:spLocks noChangeShapeType="1"/>
            </p:cNvSpPr>
            <p:nvPr/>
          </p:nvSpPr>
          <p:spPr bwMode="auto">
            <a:xfrm flipH="1">
              <a:off x="4049" y="3204"/>
              <a:ext cx="318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4366" name="Line 30"/>
            <p:cNvSpPr>
              <a:spLocks noChangeShapeType="1"/>
            </p:cNvSpPr>
            <p:nvPr/>
          </p:nvSpPr>
          <p:spPr bwMode="auto">
            <a:xfrm>
              <a:off x="3878" y="2751"/>
              <a:ext cx="580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4367" name="Line 31"/>
            <p:cNvSpPr>
              <a:spLocks noChangeShapeType="1"/>
            </p:cNvSpPr>
            <p:nvPr/>
          </p:nvSpPr>
          <p:spPr bwMode="auto">
            <a:xfrm flipH="1">
              <a:off x="3279" y="2705"/>
              <a:ext cx="553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4368" name="Oval 32"/>
            <p:cNvSpPr>
              <a:spLocks noChangeArrowheads="1"/>
            </p:cNvSpPr>
            <p:nvPr/>
          </p:nvSpPr>
          <p:spPr bwMode="auto">
            <a:xfrm>
              <a:off x="3620" y="2433"/>
              <a:ext cx="453" cy="4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69" name="Oval 33"/>
            <p:cNvSpPr>
              <a:spLocks noChangeArrowheads="1"/>
            </p:cNvSpPr>
            <p:nvPr/>
          </p:nvSpPr>
          <p:spPr bwMode="auto">
            <a:xfrm>
              <a:off x="3107" y="2931"/>
              <a:ext cx="453" cy="4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70" name="Oval 34"/>
            <p:cNvSpPr>
              <a:spLocks noChangeArrowheads="1"/>
            </p:cNvSpPr>
            <p:nvPr/>
          </p:nvSpPr>
          <p:spPr bwMode="auto">
            <a:xfrm>
              <a:off x="4150" y="2931"/>
              <a:ext cx="453" cy="4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71" name="Text Box 35"/>
            <p:cNvSpPr txBox="1">
              <a:spLocks noChangeArrowheads="1"/>
            </p:cNvSpPr>
            <p:nvPr/>
          </p:nvSpPr>
          <p:spPr bwMode="auto">
            <a:xfrm>
              <a:off x="3652" y="2523"/>
              <a:ext cx="38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</a:rPr>
                <a:t>for</a:t>
              </a:r>
            </a:p>
          </p:txBody>
        </p:sp>
        <p:sp>
          <p:nvSpPr>
            <p:cNvPr id="14372" name="Text Box 36"/>
            <p:cNvSpPr txBox="1">
              <a:spLocks noChangeArrowheads="1"/>
            </p:cNvSpPr>
            <p:nvPr/>
          </p:nvSpPr>
          <p:spPr bwMode="auto">
            <a:xfrm>
              <a:off x="3172" y="3021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</a:rPr>
                <a:t>do</a:t>
              </a:r>
            </a:p>
          </p:txBody>
        </p:sp>
        <p:sp>
          <p:nvSpPr>
            <p:cNvPr id="14373" name="Text Box 37"/>
            <p:cNvSpPr txBox="1">
              <a:spLocks noChangeArrowheads="1"/>
            </p:cNvSpPr>
            <p:nvPr/>
          </p:nvSpPr>
          <p:spPr bwMode="auto">
            <a:xfrm>
              <a:off x="4130" y="3015"/>
              <a:ext cx="47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</a:rPr>
                <a:t>void</a:t>
              </a:r>
            </a:p>
          </p:txBody>
        </p:sp>
        <p:sp>
          <p:nvSpPr>
            <p:cNvPr id="14374" name="Oval 38"/>
            <p:cNvSpPr>
              <a:spLocks noChangeArrowheads="1"/>
            </p:cNvSpPr>
            <p:nvPr/>
          </p:nvSpPr>
          <p:spPr bwMode="auto">
            <a:xfrm>
              <a:off x="4692" y="3521"/>
              <a:ext cx="453" cy="4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75" name="Text Box 39"/>
            <p:cNvSpPr txBox="1">
              <a:spLocks noChangeArrowheads="1"/>
            </p:cNvSpPr>
            <p:nvPr/>
          </p:nvSpPr>
          <p:spPr bwMode="auto">
            <a:xfrm>
              <a:off x="4684" y="3612"/>
              <a:ext cx="5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</a:rPr>
                <a:t>while</a:t>
              </a:r>
            </a:p>
          </p:txBody>
        </p:sp>
        <p:sp>
          <p:nvSpPr>
            <p:cNvPr id="14376" name="Oval 40"/>
            <p:cNvSpPr>
              <a:spLocks noChangeArrowheads="1"/>
            </p:cNvSpPr>
            <p:nvPr/>
          </p:nvSpPr>
          <p:spPr bwMode="auto">
            <a:xfrm>
              <a:off x="3842" y="3521"/>
              <a:ext cx="453" cy="4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77" name="Text Box 41"/>
            <p:cNvSpPr txBox="1">
              <a:spLocks noChangeArrowheads="1"/>
            </p:cNvSpPr>
            <p:nvPr/>
          </p:nvSpPr>
          <p:spPr bwMode="auto">
            <a:xfrm>
              <a:off x="3924" y="3612"/>
              <a:ext cx="29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</a:rPr>
                <a:t>if</a:t>
              </a:r>
            </a:p>
          </p:txBody>
        </p:sp>
      </p:grpSp>
      <p:sp>
        <p:nvSpPr>
          <p:cNvPr id="14379" name="Text Box 43"/>
          <p:cNvSpPr txBox="1">
            <a:spLocks noChangeArrowheads="1"/>
          </p:cNvSpPr>
          <p:nvPr/>
        </p:nvSpPr>
        <p:spPr bwMode="auto">
          <a:xfrm>
            <a:off x="2916238" y="5301704"/>
            <a:ext cx="286488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Consolas" pitchFamily="49" charset="0"/>
              </a:rPr>
              <a:t>Are they optimal???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1" grpId="0" build="p" autoUpdateAnimBg="0"/>
      <p:bldP spid="14364" grpId="0" animBg="1"/>
      <p:bldP spid="14352" grpId="0" animBg="1"/>
      <p:bldP spid="14353" grpId="0" animBg="1"/>
      <p:bldP spid="14354" grpId="0" animBg="1"/>
      <p:bldP spid="14355" grpId="0" animBg="1"/>
      <p:bldP spid="14356" grpId="0" animBg="1"/>
      <p:bldP spid="14357" grpId="0"/>
      <p:bldP spid="14358" grpId="0"/>
      <p:bldP spid="14359" grpId="0"/>
      <p:bldP spid="14360" grpId="0" animBg="1"/>
      <p:bldP spid="14361" grpId="0"/>
      <p:bldP spid="14362" grpId="0" animBg="1"/>
      <p:bldP spid="14363" grpId="0"/>
      <p:bldP spid="14379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Comparison of Various Structures</a:t>
            </a:r>
          </a:p>
        </p:txBody>
      </p:sp>
      <p:graphicFrame>
        <p:nvGraphicFramePr>
          <p:cNvPr id="96310" name="Group 54"/>
          <p:cNvGraphicFramePr>
            <a:graphicFrameLocks noGrp="1"/>
          </p:cNvGraphicFramePr>
          <p:nvPr>
            <p:ph idx="1"/>
          </p:nvPr>
        </p:nvGraphicFramePr>
        <p:xfrm>
          <a:off x="468313" y="727075"/>
          <a:ext cx="8167688" cy="3958591"/>
        </p:xfrm>
        <a:graphic>
          <a:graphicData uri="http://schemas.openxmlformats.org/drawingml/2006/table">
            <a:tbl>
              <a:tblPr/>
              <a:tblGrid>
                <a:gridCol w="2041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8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0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0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Operation</a:t>
                      </a:r>
                    </a:p>
                  </a:txBody>
                  <a:tcPr marL="93050" marR="93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Sequential list (sorted)</a:t>
                      </a:r>
                    </a:p>
                  </a:txBody>
                  <a:tcPr marL="93050" marR="9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Linked list</a:t>
                      </a:r>
                    </a:p>
                  </a:txBody>
                  <a:tcPr marL="93050" marR="9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AVL tree</a:t>
                      </a:r>
                    </a:p>
                  </a:txBody>
                  <a:tcPr marL="93050" marR="9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Search for </a:t>
                      </a:r>
                      <a:r>
                        <a:rPr kumimoji="1" lang="en-US" altLang="ko-KR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x</a:t>
                      </a:r>
                    </a:p>
                  </a:txBody>
                  <a:tcPr marL="93050" marR="93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O(log 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n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)</a:t>
                      </a:r>
                    </a:p>
                  </a:txBody>
                  <a:tcPr marL="93050" marR="9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O(</a:t>
                      </a:r>
                      <a:r>
                        <a:rPr kumimoji="1" lang="en-US" altLang="ko-KR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n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)</a:t>
                      </a:r>
                    </a:p>
                  </a:txBody>
                  <a:tcPr marL="93050" marR="9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O(log </a:t>
                      </a:r>
                      <a:r>
                        <a:rPr kumimoji="1" lang="en-US" altLang="ko-KR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n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)</a:t>
                      </a:r>
                    </a:p>
                  </a:txBody>
                  <a:tcPr marL="93050" marR="9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Search for</a:t>
                      </a:r>
                      <a:r>
                        <a:rPr kumimoji="1" lang="en-US" altLang="ko-KR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 k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th item</a:t>
                      </a:r>
                    </a:p>
                  </a:txBody>
                  <a:tcPr marL="93050" marR="93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O(1)</a:t>
                      </a:r>
                    </a:p>
                  </a:txBody>
                  <a:tcPr marL="93050" marR="9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O(</a:t>
                      </a:r>
                      <a:r>
                        <a:rPr kumimoji="1" lang="en-US" altLang="ko-KR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k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)</a:t>
                      </a:r>
                    </a:p>
                  </a:txBody>
                  <a:tcPr marL="93050" marR="9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O(log </a:t>
                      </a:r>
                      <a:r>
                        <a:rPr kumimoji="1" lang="en-US" altLang="ko-KR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n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)</a:t>
                      </a:r>
                    </a:p>
                  </a:txBody>
                  <a:tcPr marL="93050" marR="9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Delete </a:t>
                      </a:r>
                      <a:r>
                        <a:rPr kumimoji="1" lang="en-US" altLang="ko-KR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x</a:t>
                      </a:r>
                    </a:p>
                  </a:txBody>
                  <a:tcPr marL="93050" marR="93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O(</a:t>
                      </a:r>
                      <a:r>
                        <a:rPr kumimoji="1" lang="en-US" altLang="ko-KR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n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)</a:t>
                      </a:r>
                    </a:p>
                  </a:txBody>
                  <a:tcPr marL="93050" marR="9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O(1) (doubly linked or position is known)</a:t>
                      </a:r>
                    </a:p>
                  </a:txBody>
                  <a:tcPr marL="93050" marR="9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O(log </a:t>
                      </a:r>
                      <a:r>
                        <a:rPr kumimoji="1" lang="en-US" altLang="ko-KR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n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)</a:t>
                      </a:r>
                    </a:p>
                  </a:txBody>
                  <a:tcPr marL="93050" marR="9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Delete </a:t>
                      </a:r>
                      <a:r>
                        <a:rPr kumimoji="1" lang="en-US" altLang="ko-KR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k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th item</a:t>
                      </a:r>
                    </a:p>
                  </a:txBody>
                  <a:tcPr marL="93050" marR="93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O(</a:t>
                      </a:r>
                      <a:r>
                        <a:rPr kumimoji="1" lang="en-US" altLang="ko-KR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n-k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)</a:t>
                      </a:r>
                    </a:p>
                  </a:txBody>
                  <a:tcPr marL="93050" marR="9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O(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k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)</a:t>
                      </a:r>
                    </a:p>
                  </a:txBody>
                  <a:tcPr marL="93050" marR="9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O(log 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n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)</a:t>
                      </a:r>
                    </a:p>
                  </a:txBody>
                  <a:tcPr marL="93050" marR="9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Insert</a:t>
                      </a:r>
                      <a:r>
                        <a:rPr kumimoji="1" lang="en-US" altLang="ko-KR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 x</a:t>
                      </a:r>
                    </a:p>
                  </a:txBody>
                  <a:tcPr marL="93050" marR="93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O(</a:t>
                      </a:r>
                      <a:r>
                        <a:rPr kumimoji="1" lang="en-US" altLang="ko-KR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n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)</a:t>
                      </a:r>
                    </a:p>
                  </a:txBody>
                  <a:tcPr marL="93050" marR="9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O(1) (if position is known)</a:t>
                      </a:r>
                    </a:p>
                  </a:txBody>
                  <a:tcPr marL="93050" marR="9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O(log 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n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</a:rPr>
                        <a:t>)</a:t>
                      </a:r>
                    </a:p>
                  </a:txBody>
                  <a:tcPr marL="93050" marR="9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8F35514-32D8-477D-9394-3E2B42884208}" type="slidenum">
              <a:rPr lang="ko-KR" altLang="en-US" smtClean="0"/>
              <a:pPr/>
              <a:t>30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of Binary Search Tree (1)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Extended binary search tree</a:t>
            </a:r>
          </a:p>
          <a:p>
            <a:pPr lvl="1"/>
            <a:r>
              <a:rPr lang="en-US" altLang="ko-KR" sz="1800" dirty="0"/>
              <a:t>Placing a special square node at every null link</a:t>
            </a:r>
          </a:p>
          <a:p>
            <a:pPr lvl="1"/>
            <a:r>
              <a:rPr lang="en-US" altLang="ko-KR" sz="1800" dirty="0"/>
              <a:t>External node: not part of original tree </a:t>
            </a:r>
          </a:p>
          <a:p>
            <a:pPr lvl="1"/>
            <a:r>
              <a:rPr lang="en-US" altLang="ko-KR" sz="1800" dirty="0"/>
              <a:t>Internal node: part of original tree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Cost of binary search tree</a:t>
            </a:r>
          </a:p>
          <a:p>
            <a:pPr lvl="1"/>
            <a:r>
              <a:rPr lang="en-US" altLang="ko-KR" sz="1800" dirty="0"/>
              <a:t>Assume the binary search tree contains the identifiers </a:t>
            </a:r>
            <a:r>
              <a:rPr lang="en-US" altLang="ko-KR" sz="1800" i="1" dirty="0">
                <a:latin typeface="Times New Roman" pitchFamily="18" charset="0"/>
              </a:rPr>
              <a:t>a</a:t>
            </a:r>
            <a:r>
              <a:rPr lang="en-US" altLang="ko-KR" sz="1800" baseline="-25000" dirty="0">
                <a:latin typeface="Times New Roman" pitchFamily="18" charset="0"/>
              </a:rPr>
              <a:t>1</a:t>
            </a:r>
            <a:r>
              <a:rPr lang="en-US" altLang="ko-KR" sz="1800" dirty="0"/>
              <a:t>, </a:t>
            </a:r>
            <a:r>
              <a:rPr lang="en-US" altLang="ko-KR" sz="1800" i="1" dirty="0">
                <a:latin typeface="Times New Roman" pitchFamily="18" charset="0"/>
              </a:rPr>
              <a:t>a</a:t>
            </a:r>
            <a:r>
              <a:rPr lang="en-US" altLang="ko-KR" sz="1800" baseline="-25000" dirty="0">
                <a:latin typeface="Times New Roman" pitchFamily="18" charset="0"/>
              </a:rPr>
              <a:t>2</a:t>
            </a:r>
            <a:r>
              <a:rPr lang="en-US" altLang="ko-KR" sz="1800" dirty="0"/>
              <a:t>, …, </a:t>
            </a:r>
            <a:r>
              <a:rPr lang="en-US" altLang="ko-KR" sz="1800" i="1" dirty="0">
                <a:latin typeface="Times New Roman" pitchFamily="18" charset="0"/>
              </a:rPr>
              <a:t>a</a:t>
            </a:r>
            <a:r>
              <a:rPr lang="en-US" altLang="ko-KR" sz="1800" i="1" baseline="-25000" dirty="0">
                <a:latin typeface="Times New Roman" pitchFamily="18" charset="0"/>
              </a:rPr>
              <a:t>n</a:t>
            </a:r>
            <a:r>
              <a:rPr lang="en-US" altLang="ko-KR" sz="1800" dirty="0"/>
              <a:t> with </a:t>
            </a:r>
            <a:r>
              <a:rPr lang="en-US" altLang="ko-KR" sz="1800" i="1" dirty="0">
                <a:latin typeface="Times New Roman" pitchFamily="18" charset="0"/>
              </a:rPr>
              <a:t>a</a:t>
            </a:r>
            <a:r>
              <a:rPr lang="en-US" altLang="ko-KR" sz="1800" baseline="-25000" dirty="0">
                <a:latin typeface="Times New Roman" pitchFamily="18" charset="0"/>
              </a:rPr>
              <a:t>1</a:t>
            </a:r>
            <a:r>
              <a:rPr lang="en-US" altLang="ko-KR" sz="1800" dirty="0"/>
              <a:t> </a:t>
            </a:r>
            <a:r>
              <a:rPr lang="en-US" altLang="ko-KR" sz="1800" dirty="0">
                <a:latin typeface="Times New Roman" pitchFamily="18" charset="0"/>
              </a:rPr>
              <a:t>&lt;</a:t>
            </a:r>
            <a:r>
              <a:rPr lang="en-US" altLang="ko-KR" sz="1800" dirty="0"/>
              <a:t> </a:t>
            </a:r>
            <a:r>
              <a:rPr lang="en-US" altLang="ko-KR" sz="1800" i="1" dirty="0">
                <a:latin typeface="Times New Roman" pitchFamily="18" charset="0"/>
              </a:rPr>
              <a:t>a</a:t>
            </a:r>
            <a:r>
              <a:rPr lang="en-US" altLang="ko-KR" sz="1800" baseline="-25000" dirty="0">
                <a:latin typeface="Times New Roman" pitchFamily="18" charset="0"/>
              </a:rPr>
              <a:t>2</a:t>
            </a:r>
            <a:r>
              <a:rPr lang="en-US" altLang="ko-KR" sz="1800" dirty="0"/>
              <a:t> </a:t>
            </a:r>
            <a:r>
              <a:rPr lang="en-US" altLang="ko-KR" sz="1800" dirty="0">
                <a:latin typeface="Times New Roman" pitchFamily="18" charset="0"/>
              </a:rPr>
              <a:t>&lt;</a:t>
            </a:r>
            <a:r>
              <a:rPr lang="en-US" altLang="ko-KR" sz="1800" dirty="0"/>
              <a:t> … </a:t>
            </a:r>
            <a:r>
              <a:rPr lang="en-US" altLang="ko-KR" sz="1800" dirty="0">
                <a:latin typeface="Times New Roman" pitchFamily="18" charset="0"/>
              </a:rPr>
              <a:t>&lt;</a:t>
            </a:r>
            <a:r>
              <a:rPr lang="en-US" altLang="ko-KR" sz="1800" dirty="0"/>
              <a:t> </a:t>
            </a:r>
            <a:r>
              <a:rPr lang="en-US" altLang="ko-KR" sz="1800" i="1" dirty="0">
                <a:latin typeface="Times New Roman" pitchFamily="18" charset="0"/>
              </a:rPr>
              <a:t>a</a:t>
            </a:r>
            <a:r>
              <a:rPr lang="en-US" altLang="ko-KR" sz="1800" i="1" baseline="-25000" dirty="0">
                <a:latin typeface="Times New Roman" pitchFamily="18" charset="0"/>
              </a:rPr>
              <a:t>n</a:t>
            </a:r>
            <a:endParaRPr lang="en-US" altLang="ko-KR" sz="1800" dirty="0"/>
          </a:p>
          <a:p>
            <a:pPr lvl="1"/>
            <a:r>
              <a:rPr lang="en-US" altLang="ko-KR" sz="1800" dirty="0"/>
              <a:t>When only successful search is made, the cost of binary search tree is 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>
              <a:buFontTx/>
              <a:buNone/>
            </a:pPr>
            <a:r>
              <a:rPr lang="en-US" altLang="ko-KR" sz="1800" dirty="0"/>
              <a:t>where </a:t>
            </a:r>
            <a:r>
              <a:rPr lang="en-US" altLang="ko-KR" sz="1800" i="1" dirty="0">
                <a:latin typeface="Times New Roman" pitchFamily="18" charset="0"/>
              </a:rPr>
              <a:t>p</a:t>
            </a:r>
            <a:r>
              <a:rPr lang="en-US" altLang="ko-KR" sz="1800" i="1" baseline="-25000" dirty="0">
                <a:latin typeface="Times New Roman" pitchFamily="18" charset="0"/>
              </a:rPr>
              <a:t>i</a:t>
            </a:r>
            <a:r>
              <a:rPr lang="en-US" altLang="ko-KR" sz="1800" i="1" dirty="0">
                <a:latin typeface="Times New Roman" pitchFamily="18" charset="0"/>
              </a:rPr>
              <a:t> </a:t>
            </a:r>
            <a:r>
              <a:rPr lang="en-US" altLang="ko-KR" sz="1800" dirty="0"/>
              <a:t>is the probability of searching for </a:t>
            </a:r>
            <a:r>
              <a:rPr lang="en-US" altLang="ko-KR" sz="1800" i="1" dirty="0" err="1">
                <a:latin typeface="Times New Roman" pitchFamily="18" charset="0"/>
              </a:rPr>
              <a:t>a</a:t>
            </a:r>
            <a:r>
              <a:rPr lang="en-US" altLang="ko-KR" sz="1800" i="1" baseline="-25000" dirty="0" err="1">
                <a:latin typeface="Times New Roman" pitchFamily="18" charset="0"/>
              </a:rPr>
              <a:t>i</a:t>
            </a:r>
            <a:endParaRPr lang="en-US" altLang="ko-KR" sz="1800" i="1" baseline="-25000" dirty="0">
              <a:latin typeface="Times New Roman" pitchFamily="18" charset="0"/>
            </a:endParaRPr>
          </a:p>
          <a:p>
            <a:pPr lvl="1"/>
            <a:endParaRPr lang="en-US" altLang="ko-KR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8F35514-32D8-477D-9394-3E2B42884208}" type="slidenum">
              <a:rPr lang="ko-KR" altLang="en-US" smtClean="0"/>
              <a:pPr/>
              <a:t>4</a:t>
            </a:fld>
            <a:r>
              <a:rPr lang="en-US" altLang="ko-KR"/>
              <a:t>-</a:t>
            </a:r>
          </a:p>
        </p:txBody>
      </p:sp>
      <p:grpSp>
        <p:nvGrpSpPr>
          <p:cNvPr id="46101" name="Group 21"/>
          <p:cNvGrpSpPr>
            <a:grpSpLocks/>
          </p:cNvGrpSpPr>
          <p:nvPr/>
        </p:nvGrpSpPr>
        <p:grpSpPr bwMode="auto">
          <a:xfrm>
            <a:off x="6211889" y="1124744"/>
            <a:ext cx="2574953" cy="1893900"/>
            <a:chOff x="3778" y="891"/>
            <a:chExt cx="1732" cy="1337"/>
          </a:xfrm>
        </p:grpSpPr>
        <p:sp>
          <p:nvSpPr>
            <p:cNvPr id="46096" name="Line 16"/>
            <p:cNvSpPr>
              <a:spLocks noChangeShapeType="1"/>
            </p:cNvSpPr>
            <p:nvPr/>
          </p:nvSpPr>
          <p:spPr bwMode="auto">
            <a:xfrm flipH="1">
              <a:off x="3878" y="1729"/>
              <a:ext cx="22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46097" name="Line 17"/>
            <p:cNvSpPr>
              <a:spLocks noChangeShapeType="1"/>
            </p:cNvSpPr>
            <p:nvPr/>
          </p:nvSpPr>
          <p:spPr bwMode="auto">
            <a:xfrm>
              <a:off x="4241" y="1729"/>
              <a:ext cx="22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46098" name="Line 18"/>
            <p:cNvSpPr>
              <a:spLocks noChangeShapeType="1"/>
            </p:cNvSpPr>
            <p:nvPr/>
          </p:nvSpPr>
          <p:spPr bwMode="auto">
            <a:xfrm flipH="1">
              <a:off x="4967" y="1729"/>
              <a:ext cx="226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46099" name="Line 19"/>
            <p:cNvSpPr>
              <a:spLocks noChangeShapeType="1"/>
            </p:cNvSpPr>
            <p:nvPr/>
          </p:nvSpPr>
          <p:spPr bwMode="auto">
            <a:xfrm>
              <a:off x="5103" y="1683"/>
              <a:ext cx="31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46084" name="Line 4"/>
            <p:cNvSpPr>
              <a:spLocks noChangeShapeType="1"/>
            </p:cNvSpPr>
            <p:nvPr/>
          </p:nvSpPr>
          <p:spPr bwMode="auto">
            <a:xfrm>
              <a:off x="4650" y="1117"/>
              <a:ext cx="498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46085" name="Line 5"/>
            <p:cNvSpPr>
              <a:spLocks noChangeShapeType="1"/>
            </p:cNvSpPr>
            <p:nvPr/>
          </p:nvSpPr>
          <p:spPr bwMode="auto">
            <a:xfrm flipH="1">
              <a:off x="4150" y="1208"/>
              <a:ext cx="454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46086" name="Oval 6"/>
            <p:cNvSpPr>
              <a:spLocks noChangeArrowheads="1"/>
            </p:cNvSpPr>
            <p:nvPr/>
          </p:nvSpPr>
          <p:spPr bwMode="auto">
            <a:xfrm>
              <a:off x="4423" y="891"/>
              <a:ext cx="453" cy="4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6087" name="Oval 7"/>
            <p:cNvSpPr>
              <a:spLocks noChangeArrowheads="1"/>
            </p:cNvSpPr>
            <p:nvPr/>
          </p:nvSpPr>
          <p:spPr bwMode="auto">
            <a:xfrm>
              <a:off x="3970" y="1434"/>
              <a:ext cx="453" cy="4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6088" name="Oval 8"/>
            <p:cNvSpPr>
              <a:spLocks noChangeArrowheads="1"/>
            </p:cNvSpPr>
            <p:nvPr/>
          </p:nvSpPr>
          <p:spPr bwMode="auto">
            <a:xfrm>
              <a:off x="4922" y="1434"/>
              <a:ext cx="453" cy="4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6089" name="Text Box 9"/>
            <p:cNvSpPr txBox="1">
              <a:spLocks noChangeArrowheads="1"/>
            </p:cNvSpPr>
            <p:nvPr/>
          </p:nvSpPr>
          <p:spPr bwMode="auto">
            <a:xfrm>
              <a:off x="4513" y="981"/>
              <a:ext cx="295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latin typeface="Consolas" pitchFamily="49" charset="0"/>
                </a:rPr>
                <a:t>if</a:t>
              </a:r>
            </a:p>
          </p:txBody>
        </p:sp>
        <p:sp>
          <p:nvSpPr>
            <p:cNvPr id="46090" name="Text Box 10"/>
            <p:cNvSpPr txBox="1">
              <a:spLocks noChangeArrowheads="1"/>
            </p:cNvSpPr>
            <p:nvPr/>
          </p:nvSpPr>
          <p:spPr bwMode="auto">
            <a:xfrm>
              <a:off x="4035" y="1513"/>
              <a:ext cx="295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800">
                  <a:latin typeface="Consolas" pitchFamily="49" charset="0"/>
                </a:rPr>
                <a:t>do</a:t>
              </a:r>
            </a:p>
          </p:txBody>
        </p:sp>
        <p:sp>
          <p:nvSpPr>
            <p:cNvPr id="46091" name="Text Box 11"/>
            <p:cNvSpPr txBox="1">
              <a:spLocks noChangeArrowheads="1"/>
            </p:cNvSpPr>
            <p:nvPr/>
          </p:nvSpPr>
          <p:spPr bwMode="auto">
            <a:xfrm>
              <a:off x="4912" y="1513"/>
              <a:ext cx="550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800">
                  <a:latin typeface="Consolas" pitchFamily="49" charset="0"/>
                </a:rPr>
                <a:t>while</a:t>
              </a:r>
            </a:p>
          </p:txBody>
        </p:sp>
        <p:sp>
          <p:nvSpPr>
            <p:cNvPr id="46092" name="Rectangle 12"/>
            <p:cNvSpPr>
              <a:spLocks noChangeArrowheads="1"/>
            </p:cNvSpPr>
            <p:nvPr/>
          </p:nvSpPr>
          <p:spPr bwMode="auto">
            <a:xfrm>
              <a:off x="3778" y="2001"/>
              <a:ext cx="181" cy="22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6093" name="Rectangle 13"/>
            <p:cNvSpPr>
              <a:spLocks noChangeArrowheads="1"/>
            </p:cNvSpPr>
            <p:nvPr/>
          </p:nvSpPr>
          <p:spPr bwMode="auto">
            <a:xfrm>
              <a:off x="4367" y="2002"/>
              <a:ext cx="181" cy="22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6094" name="Rectangle 14"/>
            <p:cNvSpPr>
              <a:spLocks noChangeArrowheads="1"/>
            </p:cNvSpPr>
            <p:nvPr/>
          </p:nvSpPr>
          <p:spPr bwMode="auto">
            <a:xfrm>
              <a:off x="4876" y="2001"/>
              <a:ext cx="181" cy="22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6095" name="Rectangle 15"/>
            <p:cNvSpPr>
              <a:spLocks noChangeArrowheads="1"/>
            </p:cNvSpPr>
            <p:nvPr/>
          </p:nvSpPr>
          <p:spPr bwMode="auto">
            <a:xfrm>
              <a:off x="5329" y="2001"/>
              <a:ext cx="181" cy="22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aphicFrame>
        <p:nvGraphicFramePr>
          <p:cNvPr id="4610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560947"/>
              </p:ext>
            </p:extLst>
          </p:nvPr>
        </p:nvGraphicFramePr>
        <p:xfrm>
          <a:off x="3230563" y="4221163"/>
          <a:ext cx="2154237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7" name="수식" r:id="rId3" imgW="965160" imgH="431640" progId="Equation.3">
                  <p:embed/>
                </p:oleObj>
              </mc:Choice>
              <mc:Fallback>
                <p:oleObj name="수식" r:id="rId3" imgW="965160" imgH="43164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563" y="4221163"/>
                        <a:ext cx="2154237" cy="96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of Binary Search Tree (2)</a:t>
            </a:r>
            <a:endParaRPr lang="ko-KR" alt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To take the unsuccessful searches into consideration</a:t>
            </a:r>
            <a:r>
              <a:rPr lang="ko-KR" altLang="en-US" sz="2000" dirty="0"/>
              <a:t>, </a:t>
            </a:r>
          </a:p>
          <a:p>
            <a:pPr lvl="1"/>
            <a:r>
              <a:rPr lang="en-US" altLang="ko-KR" sz="1800" dirty="0"/>
              <a:t>We consider every external node as failure node</a:t>
            </a:r>
          </a:p>
          <a:p>
            <a:pPr lvl="1"/>
            <a:r>
              <a:rPr lang="en-US" altLang="ko-KR" sz="1800" dirty="0"/>
              <a:t>We may partition the identifiers not in the binary search tree into </a:t>
            </a:r>
            <a:r>
              <a:rPr lang="en-US" altLang="ko-KR" sz="1800" i="1" dirty="0">
                <a:latin typeface="Times New Roman" pitchFamily="18" charset="0"/>
              </a:rPr>
              <a:t>n</a:t>
            </a:r>
            <a:r>
              <a:rPr lang="en-US" altLang="ko-KR" sz="1800" dirty="0"/>
              <a:t>+1 classes </a:t>
            </a:r>
            <a:r>
              <a:rPr lang="en-US" altLang="ko-KR" sz="1800" i="1" dirty="0" err="1">
                <a:latin typeface="Times New Roman" pitchFamily="18" charset="0"/>
              </a:rPr>
              <a:t>E</a:t>
            </a:r>
            <a:r>
              <a:rPr lang="en-US" altLang="ko-KR" sz="1800" i="1" baseline="-25000" dirty="0" err="1">
                <a:latin typeface="Times New Roman" pitchFamily="18" charset="0"/>
              </a:rPr>
              <a:t>i</a:t>
            </a:r>
            <a:r>
              <a:rPr lang="en-US" altLang="ko-KR" sz="1800" dirty="0"/>
              <a:t>, 0 </a:t>
            </a:r>
            <a:r>
              <a:rPr lang="en-US" altLang="ko-KR" sz="1800" dirty="0">
                <a:sym typeface="Symbol" pitchFamily="18" charset="2"/>
              </a:rPr>
              <a:t> </a:t>
            </a:r>
            <a:r>
              <a:rPr lang="en-US" altLang="ko-KR" sz="1800" i="1" dirty="0" err="1">
                <a:latin typeface="Times New Roman" pitchFamily="18" charset="0"/>
              </a:rPr>
              <a:t>i</a:t>
            </a:r>
            <a:r>
              <a:rPr lang="en-US" altLang="ko-KR" sz="1800" dirty="0"/>
              <a:t> </a:t>
            </a:r>
            <a:r>
              <a:rPr lang="en-US" altLang="ko-KR" sz="1800" dirty="0">
                <a:sym typeface="Symbol" pitchFamily="18" charset="2"/>
              </a:rPr>
              <a:t></a:t>
            </a:r>
            <a:r>
              <a:rPr lang="en-US" altLang="ko-KR" sz="1800" dirty="0"/>
              <a:t> </a:t>
            </a:r>
            <a:r>
              <a:rPr lang="en-US" altLang="ko-KR" sz="1800" i="1" dirty="0">
                <a:latin typeface="Times New Roman" pitchFamily="18" charset="0"/>
              </a:rPr>
              <a:t>n</a:t>
            </a:r>
          </a:p>
          <a:p>
            <a:pPr lvl="1"/>
            <a:r>
              <a:rPr lang="en-US" altLang="ko-KR" sz="1800" dirty="0"/>
              <a:t> </a:t>
            </a:r>
            <a:r>
              <a:rPr lang="en-US" altLang="ko-KR" sz="1800" i="1" dirty="0">
                <a:latin typeface="Times New Roman" pitchFamily="18" charset="0"/>
              </a:rPr>
              <a:t>E</a:t>
            </a:r>
            <a:r>
              <a:rPr lang="en-US" altLang="ko-KR" sz="1800" i="1" baseline="-25000" dirty="0">
                <a:latin typeface="Times New Roman" pitchFamily="18" charset="0"/>
              </a:rPr>
              <a:t>0</a:t>
            </a:r>
            <a:r>
              <a:rPr lang="en-US" altLang="ko-KR" sz="1800" dirty="0"/>
              <a:t> contains all identifiers </a:t>
            </a:r>
            <a:r>
              <a:rPr lang="en-US" altLang="ko-KR" sz="1800" i="1" dirty="0">
                <a:latin typeface="Times New Roman" pitchFamily="18" charset="0"/>
              </a:rPr>
              <a:t>x</a:t>
            </a:r>
            <a:r>
              <a:rPr lang="en-US" altLang="ko-KR" sz="1800" dirty="0"/>
              <a:t> </a:t>
            </a:r>
            <a:r>
              <a:rPr lang="en-US" altLang="ko-KR" sz="1800" i="1" dirty="0">
                <a:latin typeface="Times New Roman" pitchFamily="18" charset="0"/>
              </a:rPr>
              <a:t>&lt; a</a:t>
            </a:r>
            <a:r>
              <a:rPr lang="en-US" altLang="ko-KR" sz="1800" i="1" baseline="-25000" dirty="0">
                <a:latin typeface="Times New Roman" pitchFamily="18" charset="0"/>
              </a:rPr>
              <a:t>1</a:t>
            </a:r>
          </a:p>
          <a:p>
            <a:pPr lvl="1"/>
            <a:r>
              <a:rPr lang="en-US" altLang="ko-KR" sz="1800" dirty="0"/>
              <a:t> </a:t>
            </a:r>
            <a:r>
              <a:rPr lang="en-US" altLang="ko-KR" sz="1800" i="1" dirty="0" err="1">
                <a:latin typeface="Times New Roman" pitchFamily="18" charset="0"/>
              </a:rPr>
              <a:t>E</a:t>
            </a:r>
            <a:r>
              <a:rPr lang="en-US" altLang="ko-KR" sz="1800" i="1" baseline="-25000" dirty="0" err="1">
                <a:latin typeface="Times New Roman" pitchFamily="18" charset="0"/>
              </a:rPr>
              <a:t>i</a:t>
            </a:r>
            <a:r>
              <a:rPr lang="en-US" altLang="ko-KR" sz="1800" dirty="0"/>
              <a:t> contains all identifiers </a:t>
            </a:r>
            <a:r>
              <a:rPr lang="en-US" altLang="ko-KR" sz="1800" i="1" dirty="0">
                <a:latin typeface="Times New Roman" pitchFamily="18" charset="0"/>
              </a:rPr>
              <a:t>x</a:t>
            </a:r>
            <a:r>
              <a:rPr lang="en-US" altLang="ko-KR" sz="1800" dirty="0"/>
              <a:t> such that  </a:t>
            </a:r>
            <a:r>
              <a:rPr lang="en-US" altLang="ko-KR" sz="1800" i="1" dirty="0" err="1">
                <a:latin typeface="Times New Roman" pitchFamily="18" charset="0"/>
              </a:rPr>
              <a:t>a</a:t>
            </a:r>
            <a:r>
              <a:rPr lang="en-US" altLang="ko-KR" sz="1800" i="1" baseline="-25000" dirty="0" err="1">
                <a:latin typeface="Times New Roman" pitchFamily="18" charset="0"/>
              </a:rPr>
              <a:t>i</a:t>
            </a:r>
            <a:r>
              <a:rPr lang="en-US" altLang="ko-KR" sz="1800" i="1" dirty="0">
                <a:latin typeface="Times New Roman" pitchFamily="18" charset="0"/>
              </a:rPr>
              <a:t> &lt; x &lt; a</a:t>
            </a:r>
            <a:r>
              <a:rPr lang="en-US" altLang="ko-KR" sz="1800" i="1" baseline="-25000" dirty="0">
                <a:latin typeface="Times New Roman" pitchFamily="18" charset="0"/>
              </a:rPr>
              <a:t>i+1</a:t>
            </a:r>
          </a:p>
          <a:p>
            <a:r>
              <a:rPr lang="en-US" altLang="ko-KR" sz="2000" dirty="0"/>
              <a:t>Total cost of binary search tree</a:t>
            </a:r>
          </a:p>
          <a:p>
            <a:pPr>
              <a:buFontTx/>
              <a:buAutoNum type="arabicPeriod" startAt="4"/>
            </a:pPr>
            <a:endParaRPr lang="en-US" altLang="ko-KR" sz="2000" dirty="0"/>
          </a:p>
          <a:p>
            <a:pPr>
              <a:buFontTx/>
              <a:buAutoNum type="arabicPeriod" startAt="4"/>
            </a:pPr>
            <a:endParaRPr lang="en-US" altLang="ko-KR" sz="2000" dirty="0"/>
          </a:p>
          <a:p>
            <a:pPr>
              <a:buFontTx/>
              <a:buAutoNum type="arabicPeriod" startAt="4"/>
            </a:pP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Optimal binary search tree</a:t>
            </a:r>
          </a:p>
          <a:p>
            <a:pPr lvl="1">
              <a:buFontTx/>
              <a:buNone/>
            </a:pPr>
            <a:r>
              <a:rPr lang="en-US" altLang="ko-KR" sz="1800" dirty="0"/>
              <a:t>Minimizes the cost over all possible binary search trees for a given set of identifiers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8F35514-32D8-477D-9394-3E2B42884208}" type="slidenum">
              <a:rPr lang="ko-KR" altLang="en-US" smtClean="0"/>
              <a:pPr/>
              <a:t>5</a:t>
            </a:fld>
            <a:r>
              <a:rPr lang="en-US" altLang="ko-KR"/>
              <a:t>-</a:t>
            </a:r>
          </a:p>
        </p:txBody>
      </p:sp>
      <p:grpSp>
        <p:nvGrpSpPr>
          <p:cNvPr id="47111" name="Group 7"/>
          <p:cNvGrpSpPr>
            <a:grpSpLocks/>
          </p:cNvGrpSpPr>
          <p:nvPr/>
        </p:nvGrpSpPr>
        <p:grpSpPr bwMode="auto">
          <a:xfrm>
            <a:off x="16633" y="2927740"/>
            <a:ext cx="8927052" cy="1119749"/>
            <a:chOff x="316" y="2208"/>
            <a:chExt cx="6100" cy="846"/>
          </a:xfrm>
        </p:grpSpPr>
        <p:graphicFrame>
          <p:nvGraphicFramePr>
            <p:cNvPr id="4710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6616163"/>
                </p:ext>
              </p:extLst>
            </p:nvPr>
          </p:nvGraphicFramePr>
          <p:xfrm>
            <a:off x="1348" y="2208"/>
            <a:ext cx="4213" cy="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29" name="수식" r:id="rId3" imgW="2997000" imgH="431640" progId="Equation.3">
                    <p:embed/>
                  </p:oleObj>
                </mc:Choice>
                <mc:Fallback>
                  <p:oleObj name="수식" r:id="rId3" imgW="2997000" imgH="43164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8" y="2208"/>
                          <a:ext cx="4213" cy="6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0" name="Rectangle 6"/>
            <p:cNvSpPr>
              <a:spLocks noChangeArrowheads="1"/>
            </p:cNvSpPr>
            <p:nvPr/>
          </p:nvSpPr>
          <p:spPr bwMode="auto">
            <a:xfrm>
              <a:off x="316" y="2752"/>
              <a:ext cx="6100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vl="1">
                <a:spcBef>
                  <a:spcPct val="20000"/>
                </a:spcBef>
              </a:pPr>
              <a:r>
                <a:rPr lang="en-US" altLang="ko-KR" dirty="0">
                  <a:latin typeface="Consolas" pitchFamily="49" charset="0"/>
                </a:rPr>
                <a:t>where</a:t>
              </a:r>
              <a:r>
                <a:rPr lang="en-US" altLang="ko-KR" dirty="0"/>
                <a:t> </a:t>
              </a:r>
              <a:r>
                <a:rPr lang="en-US" altLang="ko-KR" i="1" dirty="0" err="1">
                  <a:latin typeface="Times New Roman" pitchFamily="18" charset="0"/>
                </a:rPr>
                <a:t>q</a:t>
              </a:r>
              <a:r>
                <a:rPr lang="en-US" altLang="ko-KR" i="1" baseline="-25000" dirty="0" err="1">
                  <a:latin typeface="Times New Roman" pitchFamily="18" charset="0"/>
                </a:rPr>
                <a:t>i</a:t>
              </a:r>
              <a:r>
                <a:rPr lang="en-US" altLang="ko-KR" i="1" dirty="0">
                  <a:latin typeface="Times New Roman" pitchFamily="18" charset="0"/>
                </a:rPr>
                <a:t> </a:t>
              </a:r>
              <a:r>
                <a:rPr lang="en-US" altLang="ko-KR" dirty="0">
                  <a:latin typeface="Consolas" pitchFamily="49" charset="0"/>
                </a:rPr>
                <a:t>is the probability of searching for identifier in</a:t>
              </a:r>
              <a:r>
                <a:rPr lang="en-US" altLang="ko-KR" i="1" dirty="0">
                  <a:latin typeface="Consolas" pitchFamily="49" charset="0"/>
                </a:rPr>
                <a:t> </a:t>
              </a:r>
              <a:r>
                <a:rPr lang="en-US" altLang="ko-KR" i="1" dirty="0" err="1">
                  <a:latin typeface="Times New Roman" pitchFamily="18" charset="0"/>
                </a:rPr>
                <a:t>E</a:t>
              </a:r>
              <a:r>
                <a:rPr lang="en-US" altLang="ko-KR" i="1" baseline="-25000" dirty="0" err="1">
                  <a:latin typeface="Times New Roman" pitchFamily="18" charset="0"/>
                </a:rPr>
                <a:t>i</a:t>
              </a:r>
              <a:endParaRPr lang="en-US" altLang="ko-KR" i="1" baseline="-25000" dirty="0">
                <a:latin typeface="Times New Roman" pitchFamily="18" charset="0"/>
              </a:endParaRPr>
            </a:p>
          </p:txBody>
        </p:sp>
      </p:grpSp>
      <p:graphicFrame>
        <p:nvGraphicFramePr>
          <p:cNvPr id="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175248"/>
              </p:ext>
            </p:extLst>
          </p:nvPr>
        </p:nvGraphicFramePr>
        <p:xfrm>
          <a:off x="5724128" y="4352330"/>
          <a:ext cx="2065338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30" name="수식" r:id="rId5" imgW="1002960" imgH="431640" progId="Equation.3">
                  <p:embed/>
                </p:oleObj>
              </mc:Choice>
              <mc:Fallback>
                <p:oleObj name="수식" r:id="rId5" imgW="1002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4352330"/>
                        <a:ext cx="2065338" cy="804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Performance of Binary Search Tree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Time complexity of binary search tree</a:t>
            </a:r>
          </a:p>
          <a:p>
            <a:pPr lvl="1"/>
            <a:r>
              <a:rPr lang="en-US" altLang="ko-KR" sz="1800" dirty="0"/>
              <a:t>average case: O(log</a:t>
            </a:r>
            <a:r>
              <a:rPr lang="en-US" altLang="ko-KR" sz="1800" baseline="-25000" dirty="0"/>
              <a:t>2</a:t>
            </a:r>
            <a:r>
              <a:rPr lang="en-US" altLang="ko-KR" sz="1800" i="1" dirty="0">
                <a:latin typeface="Times New Roman" pitchFamily="18" charset="0"/>
              </a:rPr>
              <a:t>n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/>
              <a:t>worst case: O(</a:t>
            </a:r>
            <a:r>
              <a:rPr lang="en-US" altLang="ko-KR" sz="1800" i="1" dirty="0">
                <a:latin typeface="Times New Roman" pitchFamily="18" charset="0"/>
              </a:rPr>
              <a:t>n</a:t>
            </a:r>
            <a:r>
              <a:rPr lang="en-US" altLang="ko-KR" sz="1800" dirty="0"/>
              <a:t>)</a:t>
            </a:r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If we maintain the binary search tree as a complete binary tree</a:t>
            </a:r>
          </a:p>
          <a:p>
            <a:pPr lvl="1"/>
            <a:r>
              <a:rPr lang="en-US" altLang="ko-KR" sz="1800" dirty="0"/>
              <a:t>Minimize the average and maximum search time</a:t>
            </a:r>
          </a:p>
          <a:p>
            <a:pPr lvl="1"/>
            <a:r>
              <a:rPr lang="en-US" altLang="ko-KR" sz="1800" dirty="0"/>
              <a:t>Average and worst case: O(log</a:t>
            </a:r>
            <a:r>
              <a:rPr lang="en-US" altLang="ko-KR" sz="1800" baseline="-25000" dirty="0"/>
              <a:t>2</a:t>
            </a:r>
            <a:r>
              <a:rPr lang="en-US" altLang="ko-KR" sz="1800" i="1" dirty="0">
                <a:latin typeface="Times New Roman" pitchFamily="18" charset="0"/>
              </a:rPr>
              <a:t>n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/>
              <a:t>Significant increase in the time required to add new element because of reconstruction of the tree </a:t>
            </a:r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Method of growing balanced binary trees</a:t>
            </a:r>
          </a:p>
          <a:p>
            <a:pPr lvl="1"/>
            <a:r>
              <a:rPr lang="en-US" altLang="ko-KR" sz="1800" dirty="0"/>
              <a:t>Balanced binary trees</a:t>
            </a:r>
          </a:p>
          <a:p>
            <a:pPr lvl="1"/>
            <a:r>
              <a:rPr lang="en-US" altLang="ko-KR" sz="1800" dirty="0"/>
              <a:t>Average and worst case: O(log</a:t>
            </a:r>
            <a:r>
              <a:rPr lang="en-US" altLang="ko-KR" sz="1800" baseline="-25000" dirty="0"/>
              <a:t>2</a:t>
            </a:r>
            <a:r>
              <a:rPr lang="en-US" altLang="ko-KR" sz="1800" i="1" dirty="0">
                <a:latin typeface="Times New Roman" pitchFamily="18" charset="0"/>
              </a:rPr>
              <a:t>n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8F35514-32D8-477D-9394-3E2B42884208}" type="slidenum">
              <a:rPr lang="ko-KR" altLang="en-US" smtClean="0"/>
              <a:pPr/>
              <a:t>6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AVL Trees (1)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An AVL tree is a kind of balanced binary search tree, named after its inventors, </a:t>
            </a:r>
            <a:r>
              <a:rPr lang="en-US" altLang="ko-KR" sz="2000" dirty="0" err="1"/>
              <a:t>Adelson-Velskii</a:t>
            </a:r>
            <a:r>
              <a:rPr lang="en-US" altLang="ko-KR" sz="2000" dirty="0"/>
              <a:t> and Landis in 1962</a:t>
            </a:r>
          </a:p>
          <a:p>
            <a:endParaRPr lang="en-US" altLang="ko-KR" sz="2000" dirty="0"/>
          </a:p>
          <a:p>
            <a:r>
              <a:rPr lang="en-US" altLang="ko-KR" sz="2000" dirty="0"/>
              <a:t>Height balanced binary tree</a:t>
            </a:r>
          </a:p>
          <a:p>
            <a:pPr lvl="1"/>
            <a:r>
              <a:rPr lang="en-US" altLang="ko-KR" sz="1800" dirty="0"/>
              <a:t>An empty binary tree is height balanced</a:t>
            </a:r>
          </a:p>
          <a:p>
            <a:pPr lvl="1"/>
            <a:r>
              <a:rPr lang="en-US" altLang="ko-KR" sz="1800" dirty="0"/>
              <a:t>If T is a nonempty binary tree with T</a:t>
            </a:r>
            <a:r>
              <a:rPr lang="en-US" altLang="ko-KR" sz="1800" baseline="-25000" dirty="0"/>
              <a:t>L</a:t>
            </a:r>
            <a:r>
              <a:rPr lang="en-US" altLang="ko-KR" sz="1800" dirty="0"/>
              <a:t> and T</a:t>
            </a:r>
            <a:r>
              <a:rPr lang="en-US" altLang="ko-KR" sz="1800" baseline="-25000" dirty="0"/>
              <a:t>R</a:t>
            </a:r>
            <a:r>
              <a:rPr lang="en-US" altLang="ko-KR" sz="1800" dirty="0"/>
              <a:t> as its left and right </a:t>
            </a:r>
            <a:r>
              <a:rPr lang="en-US" altLang="ko-KR" sz="1800" dirty="0" err="1"/>
              <a:t>subtrees</a:t>
            </a:r>
            <a:r>
              <a:rPr lang="en-US" altLang="ko-KR" sz="1800" dirty="0"/>
              <a:t>, T is height balanced </a:t>
            </a:r>
            <a:r>
              <a:rPr lang="en-US" altLang="ko-KR" sz="1800" dirty="0" err="1"/>
              <a:t>iff</a:t>
            </a:r>
            <a:r>
              <a:rPr lang="en-US" altLang="ko-KR" sz="1800" dirty="0"/>
              <a:t> </a:t>
            </a:r>
          </a:p>
          <a:p>
            <a:pPr lvl="2"/>
            <a:r>
              <a:rPr lang="en-US" altLang="ko-KR" sz="1600" dirty="0"/>
              <a:t>T</a:t>
            </a:r>
            <a:r>
              <a:rPr lang="en-US" altLang="ko-KR" sz="1600" baseline="-25000" dirty="0"/>
              <a:t>L</a:t>
            </a:r>
            <a:r>
              <a:rPr lang="en-US" altLang="ko-KR" sz="1600" dirty="0"/>
              <a:t> and T</a:t>
            </a:r>
            <a:r>
              <a:rPr lang="en-US" altLang="ko-KR" sz="1600" baseline="-25000" dirty="0"/>
              <a:t>R</a:t>
            </a:r>
            <a:r>
              <a:rPr lang="en-US" altLang="ko-KR" sz="1600" dirty="0"/>
              <a:t> are height balanced, and</a:t>
            </a:r>
          </a:p>
          <a:p>
            <a:pPr lvl="2"/>
            <a:r>
              <a:rPr lang="en-US" altLang="ko-KR" sz="1600" dirty="0"/>
              <a:t>|</a:t>
            </a:r>
            <a:r>
              <a:rPr lang="en-US" altLang="ko-KR" sz="1600" dirty="0" err="1"/>
              <a:t>h</a:t>
            </a:r>
            <a:r>
              <a:rPr lang="en-US" altLang="ko-KR" sz="1600" baseline="-25000" dirty="0" err="1"/>
              <a:t>L</a:t>
            </a:r>
            <a:r>
              <a:rPr lang="en-US" altLang="ko-KR" sz="1600" dirty="0"/>
              <a:t> - </a:t>
            </a:r>
            <a:r>
              <a:rPr lang="en-US" altLang="ko-KR" sz="1600" dirty="0" err="1"/>
              <a:t>h</a:t>
            </a:r>
            <a:r>
              <a:rPr lang="en-US" altLang="ko-KR" sz="1600" baseline="-25000" dirty="0" err="1"/>
              <a:t>R</a:t>
            </a:r>
            <a:r>
              <a:rPr lang="en-US" altLang="ko-KR" sz="1600" dirty="0"/>
              <a:t>| </a:t>
            </a:r>
            <a:r>
              <a:rPr lang="en-US" altLang="ko-KR" sz="1600" dirty="0">
                <a:sym typeface="Symbol" pitchFamily="18" charset="2"/>
              </a:rPr>
              <a:t></a:t>
            </a:r>
            <a:r>
              <a:rPr lang="en-US" altLang="ko-KR" sz="1600" dirty="0"/>
              <a:t> 1 where </a:t>
            </a:r>
            <a:r>
              <a:rPr lang="en-US" altLang="ko-KR" sz="1600" dirty="0" err="1"/>
              <a:t>h</a:t>
            </a:r>
            <a:r>
              <a:rPr lang="en-US" altLang="ko-KR" sz="1600" baseline="-25000" dirty="0" err="1"/>
              <a:t>L</a:t>
            </a:r>
            <a:r>
              <a:rPr lang="en-US" altLang="ko-KR" sz="1600" dirty="0"/>
              <a:t> and </a:t>
            </a:r>
            <a:r>
              <a:rPr lang="en-US" altLang="ko-KR" sz="1600" dirty="0" err="1"/>
              <a:t>h</a:t>
            </a:r>
            <a:r>
              <a:rPr lang="en-US" altLang="ko-KR" sz="1600" baseline="-25000" dirty="0" err="1"/>
              <a:t>R</a:t>
            </a:r>
            <a:r>
              <a:rPr lang="en-US" altLang="ko-KR" sz="1600" dirty="0"/>
              <a:t> are height of T</a:t>
            </a:r>
            <a:r>
              <a:rPr lang="en-US" altLang="ko-KR" sz="1600" baseline="-25000" dirty="0"/>
              <a:t>L</a:t>
            </a:r>
            <a:r>
              <a:rPr lang="en-US" altLang="ko-KR" sz="1600" dirty="0"/>
              <a:t> and T</a:t>
            </a:r>
            <a:r>
              <a:rPr lang="en-US" altLang="ko-KR" sz="1600" baseline="-25000" dirty="0"/>
              <a:t>R</a:t>
            </a:r>
            <a:r>
              <a:rPr lang="en-US" altLang="ko-KR" sz="1600" dirty="0"/>
              <a:t>, respectively</a:t>
            </a:r>
          </a:p>
          <a:p>
            <a:endParaRPr lang="en-US" altLang="ko-KR" sz="2000" dirty="0"/>
          </a:p>
          <a:p>
            <a:r>
              <a:rPr lang="en-US" altLang="ko-KR" sz="2000" dirty="0"/>
              <a:t>Balance factor, BF(T), of node T in a binary tree</a:t>
            </a:r>
          </a:p>
          <a:p>
            <a:pPr lvl="1"/>
            <a:r>
              <a:rPr lang="en-US" altLang="ko-KR" sz="1800" dirty="0"/>
              <a:t>(</a:t>
            </a:r>
            <a:r>
              <a:rPr lang="en-US" altLang="ko-KR" sz="1800" dirty="0" err="1"/>
              <a:t>h</a:t>
            </a:r>
            <a:r>
              <a:rPr lang="en-US" altLang="ko-KR" sz="1800" baseline="-25000" dirty="0" err="1"/>
              <a:t>L</a:t>
            </a:r>
            <a:r>
              <a:rPr lang="en-US" altLang="ko-KR" sz="1800" dirty="0"/>
              <a:t> – </a:t>
            </a:r>
            <a:r>
              <a:rPr lang="en-US" altLang="ko-KR" sz="1800" dirty="0" err="1"/>
              <a:t>h</a:t>
            </a:r>
            <a:r>
              <a:rPr lang="en-US" altLang="ko-KR" sz="1800" baseline="-25000" dirty="0" err="1"/>
              <a:t>R</a:t>
            </a:r>
            <a:r>
              <a:rPr lang="en-US" altLang="ko-KR" sz="1800" dirty="0"/>
              <a:t>),  where </a:t>
            </a:r>
            <a:r>
              <a:rPr lang="en-US" altLang="ko-KR" sz="1800" dirty="0" err="1"/>
              <a:t>h</a:t>
            </a:r>
            <a:r>
              <a:rPr lang="en-US" altLang="ko-KR" sz="1800" baseline="-25000" dirty="0" err="1"/>
              <a:t>L</a:t>
            </a:r>
            <a:r>
              <a:rPr lang="en-US" altLang="ko-KR" sz="1800" dirty="0"/>
              <a:t> and </a:t>
            </a:r>
            <a:r>
              <a:rPr lang="en-US" altLang="ko-KR" sz="1800" dirty="0" err="1"/>
              <a:t>h</a:t>
            </a:r>
            <a:r>
              <a:rPr lang="en-US" altLang="ko-KR" sz="1800" baseline="-25000" dirty="0" err="1"/>
              <a:t>R</a:t>
            </a:r>
            <a:r>
              <a:rPr lang="en-US" altLang="ko-KR" sz="1800" baseline="-25000" dirty="0"/>
              <a:t> </a:t>
            </a:r>
            <a:r>
              <a:rPr lang="en-US" altLang="ko-KR" sz="1800" dirty="0"/>
              <a:t>are heights of left and right </a:t>
            </a:r>
            <a:r>
              <a:rPr lang="en-US" altLang="ko-KR" sz="1800" dirty="0" err="1"/>
              <a:t>subtree</a:t>
            </a:r>
            <a:r>
              <a:rPr lang="en-US" altLang="ko-KR" sz="1800" dirty="0"/>
              <a:t> of T</a:t>
            </a:r>
          </a:p>
          <a:p>
            <a:pPr lvl="1"/>
            <a:r>
              <a:rPr lang="en-US" altLang="ko-KR" sz="1800" dirty="0"/>
              <a:t>For any node T in an AVL tree  BF(T) = -1, 0, or 1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8F35514-32D8-477D-9394-3E2B42884208}" type="slidenum">
              <a:rPr lang="ko-KR" altLang="en-US" smtClean="0"/>
              <a:pPr/>
              <a:t>7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AVL Trees (2)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8F35514-32D8-477D-9394-3E2B42884208}" type="slidenum">
              <a:rPr lang="ko-KR" altLang="en-US" smtClean="0"/>
              <a:pPr/>
              <a:t>8</a:t>
            </a:fld>
            <a:r>
              <a:rPr lang="en-US" altLang="ko-KR"/>
              <a:t>-</a:t>
            </a:r>
          </a:p>
        </p:txBody>
      </p:sp>
      <p:pic>
        <p:nvPicPr>
          <p:cNvPr id="10" name="Picture 6" descr="AVL1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169042" y="1596199"/>
            <a:ext cx="3087687" cy="3011488"/>
          </a:xfrm>
          <a:prstGeom prst="rect">
            <a:avLst/>
          </a:prstGeom>
          <a:noFill/>
          <a:ln/>
        </p:spPr>
      </p:pic>
      <p:pic>
        <p:nvPicPr>
          <p:cNvPr id="11" name="Picture 8" descr="AVL_extrem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0032" y="1596199"/>
            <a:ext cx="3122612" cy="2616200"/>
          </a:xfrm>
          <a:prstGeom prst="rect">
            <a:avLst/>
          </a:prstGeom>
          <a:noFill/>
          <a:ln/>
        </p:spPr>
      </p:pic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567531" y="3594877"/>
            <a:ext cx="2464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800" i="1" dirty="0">
                <a:latin typeface="Consolas" pitchFamily="49" charset="0"/>
                <a:cs typeface="Consolas" pitchFamily="49" charset="0"/>
              </a:rPr>
              <a:t>Yes, it’s AVL tree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06605" y="2928112"/>
            <a:ext cx="88998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66"/>
                </a:solidFill>
                <a:latin typeface="Consolas" pitchFamily="49" charset="0"/>
                <a:cs typeface="Consolas" pitchFamily="49" charset="0"/>
              </a:rPr>
              <a:t>bf=+1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289976" y="3264186"/>
            <a:ext cx="74892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66"/>
                </a:solidFill>
                <a:latin typeface="Consolas" pitchFamily="49" charset="0"/>
                <a:cs typeface="Consolas" pitchFamily="49" charset="0"/>
              </a:rPr>
              <a:t>bf=0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87629" y="3685349"/>
            <a:ext cx="74892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66"/>
                </a:solidFill>
                <a:latin typeface="Consolas" pitchFamily="49" charset="0"/>
                <a:cs typeface="Consolas" pitchFamily="49" charset="0"/>
              </a:rPr>
              <a:t>bf=0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122537" y="2228054"/>
            <a:ext cx="88998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66"/>
                </a:solidFill>
                <a:latin typeface="Consolas" pitchFamily="49" charset="0"/>
                <a:cs typeface="Consolas" pitchFamily="49" charset="0"/>
              </a:rPr>
              <a:t>bf=+1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729509" y="2912872"/>
            <a:ext cx="74892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66"/>
                </a:solidFill>
                <a:latin typeface="Consolas" pitchFamily="49" charset="0"/>
                <a:cs typeface="Consolas" pitchFamily="49" charset="0"/>
              </a:rPr>
              <a:t>bf=0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3522232" y="1956562"/>
            <a:ext cx="8899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66"/>
                </a:solidFill>
                <a:latin typeface="Consolas" pitchFamily="49" charset="0"/>
                <a:cs typeface="Consolas" pitchFamily="49" charset="0"/>
              </a:rPr>
              <a:t>bf=+1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585607" y="1308862"/>
            <a:ext cx="8899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66"/>
                </a:solidFill>
                <a:latin typeface="Consolas" pitchFamily="49" charset="0"/>
                <a:cs typeface="Consolas" pitchFamily="49" charset="0"/>
              </a:rPr>
              <a:t>bf=+1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5691688" y="3953653"/>
            <a:ext cx="28440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800" i="1" dirty="0">
                <a:latin typeface="Consolas" pitchFamily="49" charset="0"/>
                <a:cs typeface="Consolas" pitchFamily="49" charset="0"/>
              </a:rPr>
              <a:t>No, it’s not AVL tree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579807" y="4030094"/>
            <a:ext cx="74892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66"/>
                </a:solidFill>
                <a:latin typeface="Consolas" pitchFamily="49" charset="0"/>
                <a:cs typeface="Consolas" pitchFamily="49" charset="0"/>
              </a:rPr>
              <a:t>bf=0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4806285" y="3467862"/>
            <a:ext cx="8899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66"/>
                </a:solidFill>
                <a:latin typeface="Consolas" pitchFamily="49" charset="0"/>
                <a:cs typeface="Consolas" pitchFamily="49" charset="0"/>
              </a:rPr>
              <a:t>bf=+1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408955" y="3502886"/>
            <a:ext cx="74892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66"/>
                </a:solidFill>
                <a:latin typeface="Consolas" pitchFamily="49" charset="0"/>
                <a:cs typeface="Consolas" pitchFamily="49" charset="0"/>
              </a:rPr>
              <a:t>bf=0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5020573" y="2820162"/>
            <a:ext cx="8899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66"/>
                </a:solidFill>
                <a:latin typeface="Consolas" pitchFamily="49" charset="0"/>
                <a:cs typeface="Consolas" pitchFamily="49" charset="0"/>
              </a:rPr>
              <a:t>bf=+1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601802" y="3132582"/>
            <a:ext cx="74892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66"/>
                </a:solidFill>
                <a:latin typeface="Consolas" pitchFamily="49" charset="0"/>
                <a:cs typeface="Consolas" pitchFamily="49" charset="0"/>
              </a:rPr>
              <a:t>bf=0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491753" y="2243899"/>
            <a:ext cx="8899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66"/>
                </a:solidFill>
                <a:latin typeface="Consolas" pitchFamily="49" charset="0"/>
                <a:cs typeface="Consolas" pitchFamily="49" charset="0"/>
              </a:rPr>
              <a:t>bf=+2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7507805" y="3102776"/>
            <a:ext cx="74892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66"/>
                </a:solidFill>
                <a:latin typeface="Consolas" pitchFamily="49" charset="0"/>
                <a:cs typeface="Consolas" pitchFamily="49" charset="0"/>
              </a:rPr>
              <a:t>bf=0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8106978" y="2243899"/>
            <a:ext cx="8899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66"/>
                </a:solidFill>
                <a:latin typeface="Consolas" pitchFamily="49" charset="0"/>
                <a:cs typeface="Consolas" pitchFamily="49" charset="0"/>
              </a:rPr>
              <a:t>bf=+1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6267891" y="1596199"/>
            <a:ext cx="8899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66"/>
                </a:solidFill>
                <a:latin typeface="Consolas" pitchFamily="49" charset="0"/>
                <a:cs typeface="Consolas" pitchFamily="49" charset="0"/>
              </a:rPr>
              <a:t>bf=+2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AVL Trees (3)</a:t>
            </a:r>
            <a:endParaRPr lang="ko-KR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A</a:t>
            </a:r>
            <a:r>
              <a:rPr lang="en-US" altLang="ko-KR" sz="1800" dirty="0">
                <a:solidFill>
                  <a:schemeClr val="hlink"/>
                </a:solidFill>
              </a:rPr>
              <a:t> </a:t>
            </a:r>
            <a:r>
              <a:rPr lang="en-US" altLang="ko-KR" sz="1800" dirty="0">
                <a:solidFill>
                  <a:schemeClr val="accent2"/>
                </a:solidFill>
              </a:rPr>
              <a:t>rotation</a:t>
            </a:r>
            <a:r>
              <a:rPr lang="en-US" altLang="ko-KR" sz="1800" dirty="0"/>
              <a:t> is a local operation in a search tree that preserves in-order traversal key ordering</a:t>
            </a:r>
          </a:p>
          <a:p>
            <a:endParaRPr lang="en-US" altLang="ko-KR" sz="1000" dirty="0"/>
          </a:p>
          <a:p>
            <a:r>
              <a:rPr lang="en-US" altLang="ko-KR" sz="1800" dirty="0"/>
              <a:t>Rebalancing using four kinds of rotations</a:t>
            </a:r>
          </a:p>
          <a:p>
            <a:pPr lvl="1"/>
            <a:r>
              <a:rPr lang="en-US" altLang="ko-KR" sz="1600" dirty="0">
                <a:latin typeface="Times New Roman" pitchFamily="18" charset="0"/>
              </a:rPr>
              <a:t>Y</a:t>
            </a:r>
            <a:r>
              <a:rPr lang="en-US" altLang="ko-KR" sz="1600" dirty="0"/>
              <a:t>: new inserted node, </a:t>
            </a:r>
          </a:p>
          <a:p>
            <a:pPr lvl="1"/>
            <a:r>
              <a:rPr lang="en-US" altLang="ko-KR" sz="1600" dirty="0">
                <a:latin typeface="Times New Roman" pitchFamily="18" charset="0"/>
              </a:rPr>
              <a:t>A</a:t>
            </a:r>
            <a:r>
              <a:rPr lang="en-US" altLang="ko-KR" sz="1600" dirty="0"/>
              <a:t>: the nearest ancestor of </a:t>
            </a:r>
            <a:r>
              <a:rPr lang="en-US" altLang="ko-KR" sz="1600" dirty="0">
                <a:latin typeface="Times New Roman" pitchFamily="18" charset="0"/>
              </a:rPr>
              <a:t>Y</a:t>
            </a:r>
            <a:r>
              <a:rPr lang="en-US" altLang="ko-KR" sz="1600" dirty="0"/>
              <a:t>,  whose balance factor becomes ±2</a:t>
            </a:r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LL</a:t>
            </a:r>
            <a:r>
              <a:rPr lang="en-US" altLang="ko-KR" sz="1600" dirty="0"/>
              <a:t> : </a:t>
            </a:r>
            <a:r>
              <a:rPr lang="en-US" altLang="ko-KR" sz="1600" dirty="0">
                <a:latin typeface="Times New Roman" pitchFamily="18" charset="0"/>
              </a:rPr>
              <a:t>Y</a:t>
            </a:r>
            <a:r>
              <a:rPr lang="en-US" altLang="ko-KR" sz="1600" dirty="0"/>
              <a:t> is inserted in the </a:t>
            </a:r>
            <a:r>
              <a:rPr lang="en-US" altLang="ko-KR" sz="1600" dirty="0">
                <a:solidFill>
                  <a:srgbClr val="FF0000"/>
                </a:solidFill>
              </a:rPr>
              <a:t>left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subtree</a:t>
            </a:r>
            <a:r>
              <a:rPr lang="en-US" altLang="ko-KR" sz="1600" dirty="0"/>
              <a:t> of </a:t>
            </a:r>
            <a:r>
              <a:rPr lang="en-US" altLang="ko-KR" sz="1600" dirty="0">
                <a:solidFill>
                  <a:srgbClr val="FF0000"/>
                </a:solidFill>
              </a:rPr>
              <a:t>left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subtree</a:t>
            </a:r>
            <a:r>
              <a:rPr lang="en-US" altLang="ko-KR" sz="1600" dirty="0"/>
              <a:t> of </a:t>
            </a:r>
            <a:r>
              <a:rPr lang="en-US" altLang="ko-KR" sz="1600" dirty="0">
                <a:latin typeface="Times New Roman" pitchFamily="18" charset="0"/>
              </a:rPr>
              <a:t>A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LR</a:t>
            </a:r>
            <a:r>
              <a:rPr lang="en-US" altLang="ko-KR" sz="1600" dirty="0"/>
              <a:t> : </a:t>
            </a:r>
            <a:r>
              <a:rPr lang="en-US" altLang="ko-KR" sz="1600" dirty="0">
                <a:latin typeface="Times New Roman" pitchFamily="18" charset="0"/>
              </a:rPr>
              <a:t>Y</a:t>
            </a:r>
            <a:r>
              <a:rPr lang="en-US" altLang="ko-KR" sz="1600" dirty="0"/>
              <a:t> is inserted in the </a:t>
            </a:r>
            <a:r>
              <a:rPr lang="en-US" altLang="ko-KR" sz="1600" dirty="0">
                <a:solidFill>
                  <a:srgbClr val="FF0000"/>
                </a:solidFill>
              </a:rPr>
              <a:t>right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subtree</a:t>
            </a:r>
            <a:r>
              <a:rPr lang="en-US" altLang="ko-KR" sz="1600" dirty="0"/>
              <a:t> of the </a:t>
            </a:r>
            <a:r>
              <a:rPr lang="en-US" altLang="ko-KR" sz="1600" dirty="0">
                <a:solidFill>
                  <a:srgbClr val="FF0000"/>
                </a:solidFill>
              </a:rPr>
              <a:t>left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subtree</a:t>
            </a:r>
            <a:r>
              <a:rPr lang="en-US" altLang="ko-KR" sz="1600" dirty="0"/>
              <a:t> of </a:t>
            </a:r>
            <a:r>
              <a:rPr lang="en-US" altLang="ko-KR" sz="1600" dirty="0">
                <a:latin typeface="Times New Roman" pitchFamily="18" charset="0"/>
              </a:rPr>
              <a:t>A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RR</a:t>
            </a:r>
            <a:r>
              <a:rPr lang="en-US" altLang="ko-KR" sz="1600" dirty="0"/>
              <a:t> : </a:t>
            </a:r>
            <a:r>
              <a:rPr lang="en-US" altLang="ko-KR" sz="1600" dirty="0">
                <a:latin typeface="Times New Roman" pitchFamily="18" charset="0"/>
              </a:rPr>
              <a:t>Y</a:t>
            </a:r>
            <a:r>
              <a:rPr lang="en-US" altLang="ko-KR" sz="1600" dirty="0"/>
              <a:t> is inserted in the </a:t>
            </a:r>
            <a:r>
              <a:rPr lang="en-US" altLang="ko-KR" sz="1600" dirty="0">
                <a:solidFill>
                  <a:srgbClr val="FF0000"/>
                </a:solidFill>
              </a:rPr>
              <a:t>right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subtree</a:t>
            </a:r>
            <a:r>
              <a:rPr lang="en-US" altLang="ko-KR" sz="1600" dirty="0"/>
              <a:t> of the </a:t>
            </a:r>
            <a:r>
              <a:rPr lang="en-US" altLang="ko-KR" sz="1600" dirty="0">
                <a:solidFill>
                  <a:srgbClr val="FF0000"/>
                </a:solidFill>
              </a:rPr>
              <a:t>right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subtree</a:t>
            </a:r>
            <a:r>
              <a:rPr lang="en-US" altLang="ko-KR" sz="1600" dirty="0"/>
              <a:t> of </a:t>
            </a:r>
            <a:r>
              <a:rPr lang="en-US" altLang="ko-KR" sz="1600" dirty="0">
                <a:latin typeface="Times New Roman" pitchFamily="18" charset="0"/>
              </a:rPr>
              <a:t>A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RL</a:t>
            </a:r>
            <a:r>
              <a:rPr lang="en-US" altLang="ko-KR" sz="1600" dirty="0"/>
              <a:t> : </a:t>
            </a:r>
            <a:r>
              <a:rPr lang="en-US" altLang="ko-KR" sz="1600" dirty="0">
                <a:latin typeface="Times New Roman" pitchFamily="18" charset="0"/>
              </a:rPr>
              <a:t>Y</a:t>
            </a:r>
            <a:r>
              <a:rPr lang="en-US" altLang="ko-KR" sz="1600" dirty="0"/>
              <a:t> is inserted in the </a:t>
            </a:r>
            <a:r>
              <a:rPr lang="en-US" altLang="ko-KR" sz="1600" dirty="0">
                <a:solidFill>
                  <a:srgbClr val="FF0000"/>
                </a:solidFill>
              </a:rPr>
              <a:t>left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subtree</a:t>
            </a:r>
            <a:r>
              <a:rPr lang="en-US" altLang="ko-KR" sz="1600" dirty="0"/>
              <a:t> of the </a:t>
            </a:r>
            <a:r>
              <a:rPr lang="en-US" altLang="ko-KR" sz="1600" dirty="0">
                <a:solidFill>
                  <a:srgbClr val="FF0000"/>
                </a:solidFill>
              </a:rPr>
              <a:t>right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subtree</a:t>
            </a:r>
            <a:r>
              <a:rPr lang="en-US" altLang="ko-KR" sz="1600" dirty="0"/>
              <a:t> of </a:t>
            </a:r>
            <a:r>
              <a:rPr lang="en-US" altLang="ko-KR" sz="1600" dirty="0">
                <a:latin typeface="Times New Roman" pitchFamily="18" charset="0"/>
              </a:rPr>
              <a:t>A</a:t>
            </a:r>
          </a:p>
          <a:p>
            <a:pPr lvl="1"/>
            <a:r>
              <a:rPr lang="en-US" altLang="ko-KR" sz="1600" dirty="0"/>
              <a:t>Height of the </a:t>
            </a:r>
            <a:r>
              <a:rPr lang="en-US" altLang="ko-KR" sz="1600" dirty="0" err="1"/>
              <a:t>subtrees</a:t>
            </a:r>
            <a:r>
              <a:rPr lang="en-US" altLang="ko-KR" sz="1600" dirty="0"/>
              <a:t> which are not involved in the rotation remain unchanged </a:t>
            </a:r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Insertion into an AVL tree</a:t>
            </a:r>
          </a:p>
          <a:p>
            <a:pPr lvl="1"/>
            <a:r>
              <a:rPr lang="en-US" altLang="ko-KR" sz="1600" dirty="0"/>
              <a:t>Time to insert a new identifier: O(</a:t>
            </a:r>
            <a:r>
              <a:rPr lang="en-US" altLang="ko-KR" sz="1600" i="1" dirty="0">
                <a:latin typeface="Times New Roman" pitchFamily="18" charset="0"/>
              </a:rPr>
              <a:t>h</a:t>
            </a:r>
            <a:r>
              <a:rPr lang="en-US" altLang="ko-KR" sz="1600" dirty="0"/>
              <a:t>), where </a:t>
            </a:r>
            <a:r>
              <a:rPr lang="en-US" altLang="ko-KR" sz="1600" i="1" dirty="0">
                <a:latin typeface="Times New Roman" pitchFamily="18" charset="0"/>
              </a:rPr>
              <a:t>h</a:t>
            </a:r>
            <a:r>
              <a:rPr lang="en-US" altLang="ko-KR" sz="1600" dirty="0"/>
              <a:t> is the height of the tree before insertion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8F35514-32D8-477D-9394-3E2B42884208}" type="slidenum">
              <a:rPr lang="ko-KR" altLang="en-US" smtClean="0"/>
              <a:pPr/>
              <a:t>9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h1_basic">
  <a:themeElements>
    <a:clrScheme name="사용자 지정 3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5959FE"/>
      </a:hlink>
      <a:folHlink>
        <a:srgbClr val="B2B2B2"/>
      </a:folHlink>
    </a:clrScheme>
    <a:fontScheme name="기본 디자인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ch9_search-ani</Template>
  <TotalTime>2430</TotalTime>
  <Words>2141</Words>
  <Application>Microsoft Office PowerPoint</Application>
  <PresentationFormat>화면 슬라이드 쇼(4:3)</PresentationFormat>
  <Paragraphs>777</Paragraphs>
  <Slides>30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굴림</vt:lpstr>
      <vt:lpstr>Comic Sans MS</vt:lpstr>
      <vt:lpstr>Consolas</vt:lpstr>
      <vt:lpstr>Courier New</vt:lpstr>
      <vt:lpstr>Times New Roman</vt:lpstr>
      <vt:lpstr>Wingdings</vt:lpstr>
      <vt:lpstr>Wingdings 2</vt:lpstr>
      <vt:lpstr>ch1_basic</vt:lpstr>
      <vt:lpstr>수식</vt:lpstr>
      <vt:lpstr>Search Structures</vt:lpstr>
      <vt:lpstr>Contents</vt:lpstr>
      <vt:lpstr>Binary Search Tree</vt:lpstr>
      <vt:lpstr>Evaluation of Binary Search Tree (1)</vt:lpstr>
      <vt:lpstr>Evaluation of Binary Search Tree (2)</vt:lpstr>
      <vt:lpstr>Performance of Binary Search Tree</vt:lpstr>
      <vt:lpstr>AVL Trees (1)</vt:lpstr>
      <vt:lpstr>AVL Trees (2)</vt:lpstr>
      <vt:lpstr>AVL Trees (3)</vt:lpstr>
      <vt:lpstr>AVL Tree Rebalancing</vt:lpstr>
      <vt:lpstr>Example of AVL Tree Insertion (1)</vt:lpstr>
      <vt:lpstr>Example of AVL Tree Insertion (2)</vt:lpstr>
      <vt:lpstr>Example of AVL Tree Insertion (3)</vt:lpstr>
      <vt:lpstr>Example of AVL Tree Insertion (4)</vt:lpstr>
      <vt:lpstr>Example of AVL Tree Insertion (5)</vt:lpstr>
      <vt:lpstr>Example of AVL Tree Insertion (6)</vt:lpstr>
      <vt:lpstr>Example of AVL Tree Insertion (7)</vt:lpstr>
      <vt:lpstr>Example of AVL Tree Insertion (8)</vt:lpstr>
      <vt:lpstr>Rebalancing in AVL Tree – LL Rotation</vt:lpstr>
      <vt:lpstr>Rebalancing in AVL Tree – LR Rotation (1)</vt:lpstr>
      <vt:lpstr>Rebalancing in AVL Tree – LR Rotation (2)</vt:lpstr>
      <vt:lpstr>Rebalancing in AVL Tree – RR Rotation</vt:lpstr>
      <vt:lpstr>Rebalancing in AVL Tree – RL Rotation (1)</vt:lpstr>
      <vt:lpstr>Rebalancing in AVL Tree – RL Rotation (2)</vt:lpstr>
      <vt:lpstr>Deletion from AVL Tree (1)</vt:lpstr>
      <vt:lpstr>Deletion from AVL Tree – Replacement</vt:lpstr>
      <vt:lpstr>Deletion from AVL Tree – Example (1)</vt:lpstr>
      <vt:lpstr>Deletion from AVL Tree – Example (2)</vt:lpstr>
      <vt:lpstr>Deletion from AVL Tree – Example (3)</vt:lpstr>
      <vt:lpstr>Comparison of Various Structures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</dc:creator>
  <cp:lastModifiedBy>익준 염</cp:lastModifiedBy>
  <cp:revision>2241</cp:revision>
  <cp:lastPrinted>2012-06-05T07:45:30Z</cp:lastPrinted>
  <dcterms:created xsi:type="dcterms:W3CDTF">1601-01-01T00:00:00Z</dcterms:created>
  <dcterms:modified xsi:type="dcterms:W3CDTF">2019-12-10T01:24:47Z</dcterms:modified>
</cp:coreProperties>
</file>