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63" r:id="rId5"/>
    <p:sldId id="264" r:id="rId6"/>
    <p:sldId id="265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08서울남산체 B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779" autoAdjust="0"/>
  </p:normalViewPr>
  <p:slideViewPr>
    <p:cSldViewPr snapToGrid="0">
      <p:cViewPr varScale="1">
        <p:scale>
          <a:sx n="73" d="100"/>
          <a:sy n="73" d="100"/>
        </p:scale>
        <p:origin x="12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44F85-4041-4750-82C4-1C682286557F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BA54C-F883-4487-8583-07DD6FCB4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0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가족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연인을 </a:t>
            </a:r>
            <a:r>
              <a:rPr lang="ko-KR" altLang="en-US" dirty="0" err="1" smtClean="0"/>
              <a:t>타겟팅한</a:t>
            </a:r>
            <a:r>
              <a:rPr lang="ko-KR" altLang="en-US" dirty="0" smtClean="0"/>
              <a:t> 가족영화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로맨틱코미디 등이 유행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BA54C-F883-4487-8583-07DD6FCB46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명량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해운대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도둑들</a:t>
            </a:r>
            <a:r>
              <a:rPr lang="en-US" altLang="ko-KR" dirty="0" smtClean="0"/>
              <a:t>,</a:t>
            </a:r>
            <a:r>
              <a:rPr lang="ko-KR" altLang="en-US" dirty="0" smtClean="0"/>
              <a:t>암살</a:t>
            </a:r>
            <a:r>
              <a:rPr lang="en-US" altLang="ko-KR" dirty="0" smtClean="0"/>
              <a:t>,</a:t>
            </a:r>
            <a:r>
              <a:rPr lang="ko-KR" altLang="en-US" dirty="0" smtClean="0"/>
              <a:t>괴물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BA54C-F883-4487-8583-07DD6FCB46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8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6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5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1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0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6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5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C4A6-9536-443C-93C8-58C2555F82F4}" type="datetimeFigureOut">
              <a:rPr lang="ko-KR" altLang="en-US" smtClean="0"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2630-8563-446E-95A5-B30C5EF1E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9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10675" y="1314450"/>
            <a:ext cx="2409699" cy="22159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영화</a:t>
            </a:r>
            <a:endParaRPr lang="en-US" altLang="ko-KR" sz="2800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 흥행공식을 밝히다</a:t>
            </a:r>
            <a:endParaRPr lang="en-US" altLang="ko-KR" sz="2000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데이터분석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홍태하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송용훈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조준호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46770" y="857250"/>
            <a:ext cx="2937510" cy="293751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tatic.news.zum.com/images/18/2012/08/17/20120817.01110131000001.01L.jpg_13451026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21640" y="403436"/>
            <a:ext cx="234872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#4.COMPANY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52019" y="977457"/>
            <a:ext cx="408797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제작사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배급사가 흥행을 주도하는가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9"/>
          <a:stretch/>
        </p:blipFill>
        <p:spPr>
          <a:xfrm>
            <a:off x="1057984" y="1553621"/>
            <a:ext cx="10076033" cy="37295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3508" y="5840820"/>
            <a:ext cx="378501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편당 매출에서 디즈니의 선전이 돋보임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4400" y="2044700"/>
            <a:ext cx="838200" cy="2870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nyculturebeat.com/files/attach/images/285/568/303/003/58e0cdae971093ebd49a172c26c5d5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28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21640" y="403436"/>
            <a:ext cx="234872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#4.COMPANY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52019" y="977457"/>
            <a:ext cx="408797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제작사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배급사가 흥행을 주도하는가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4"/>
          <a:stretch/>
        </p:blipFill>
        <p:spPr>
          <a:xfrm>
            <a:off x="1074253" y="1676255"/>
            <a:ext cx="10076033" cy="3670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27979" y="5676167"/>
            <a:ext cx="413606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편당 관객수에서도 디즈니의 선전이 돋보임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적은 제작편수에도 확고한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지지층을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형성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79800" y="2235200"/>
            <a:ext cx="804817" cy="2870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8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ojsfile.ohmynews.com/STD_IMG_FILE/2012/1005/IE001496755_ST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21640" y="403436"/>
            <a:ext cx="234872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#4.COMPANY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52019" y="977457"/>
            <a:ext cx="408797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제작사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배급사가 흥행을 주도하는가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84" y="1481048"/>
            <a:ext cx="10076033" cy="4012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9976" y="5852366"/>
            <a:ext cx="457208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상위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편만 놓고 보면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천만영화를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다수 보유한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CJ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SHOWBOX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돋보임 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67000" y="1993900"/>
            <a:ext cx="838200" cy="2870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61221" y="2667000"/>
            <a:ext cx="742879" cy="21971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mg.visualdive.co.kr/sites/2/2015/08/NISI20150828_00058316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21640" y="403436"/>
            <a:ext cx="234872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#4.COMPANY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52019" y="977457"/>
            <a:ext cx="408797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제작사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배급사가 흥행을 주도하는가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84" y="1481048"/>
            <a:ext cx="10076033" cy="4012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9976" y="5840820"/>
            <a:ext cx="457208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상위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편만 놓고 보면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천만영화를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다수 보유한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CJ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SHOWBOX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돋보임 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0" y="1968500"/>
            <a:ext cx="787400" cy="2895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61221" y="2433105"/>
            <a:ext cx="742879" cy="24309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ojsfile.ohmynews.com/STD_IMG_FILE/2013/0801/IE001606202_ST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69036" y="2464133"/>
            <a:ext cx="1989647" cy="548620"/>
            <a:chOff x="1316959" y="2290293"/>
            <a:chExt cx="1989647" cy="548620"/>
          </a:xfrm>
        </p:grpSpPr>
        <p:sp>
          <p:nvSpPr>
            <p:cNvPr id="4" name="TextBox 3"/>
            <p:cNvSpPr txBox="1"/>
            <p:nvPr/>
          </p:nvSpPr>
          <p:spPr>
            <a:xfrm>
              <a:off x="1316959" y="2290293"/>
              <a:ext cx="1989647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#1.SEASON</a:t>
              </a:r>
              <a:endPara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1337962" y="2838913"/>
              <a:ext cx="1968644" cy="0"/>
            </a:xfrm>
            <a:prstGeom prst="line">
              <a:avLst/>
            </a:prstGeom>
            <a:ln w="28575">
              <a:solidFill>
                <a:schemeClr val="bg1">
                  <a:alpha val="9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9302600" y="2464133"/>
            <a:ext cx="2348720" cy="548620"/>
            <a:chOff x="8973642" y="2485647"/>
            <a:chExt cx="2348720" cy="548620"/>
          </a:xfrm>
        </p:grpSpPr>
        <p:sp>
          <p:nvSpPr>
            <p:cNvPr id="8" name="TextBox 7"/>
            <p:cNvSpPr txBox="1"/>
            <p:nvPr/>
          </p:nvSpPr>
          <p:spPr>
            <a:xfrm>
              <a:off x="8973642" y="2485647"/>
              <a:ext cx="2348720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#4.COMPANY</a:t>
              </a:r>
              <a:endPara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9163679" y="3034267"/>
              <a:ext cx="2158683" cy="0"/>
            </a:xfrm>
            <a:prstGeom prst="line">
              <a:avLst/>
            </a:prstGeom>
            <a:ln w="28575">
              <a:solidFill>
                <a:schemeClr val="bg1">
                  <a:alpha val="9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586540" y="2464133"/>
            <a:ext cx="1968644" cy="548620"/>
            <a:chOff x="1773391" y="4154013"/>
            <a:chExt cx="1968644" cy="548620"/>
          </a:xfrm>
        </p:grpSpPr>
        <p:sp>
          <p:nvSpPr>
            <p:cNvPr id="11" name="TextBox 10"/>
            <p:cNvSpPr txBox="1"/>
            <p:nvPr/>
          </p:nvSpPr>
          <p:spPr>
            <a:xfrm>
              <a:off x="1781325" y="4154013"/>
              <a:ext cx="1952778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#2.SCREEN</a:t>
              </a:r>
              <a:endPara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773391" y="4702633"/>
              <a:ext cx="1968644" cy="0"/>
            </a:xfrm>
            <a:prstGeom prst="line">
              <a:avLst/>
            </a:prstGeom>
            <a:ln w="28575">
              <a:solidFill>
                <a:schemeClr val="bg1">
                  <a:alpha val="9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283041" y="2464133"/>
            <a:ext cx="2129109" cy="548620"/>
            <a:chOff x="5031444" y="403436"/>
            <a:chExt cx="2129109" cy="548620"/>
          </a:xfrm>
        </p:grpSpPr>
        <p:sp>
          <p:nvSpPr>
            <p:cNvPr id="14" name="TextBox 13"/>
            <p:cNvSpPr txBox="1"/>
            <p:nvPr/>
          </p:nvSpPr>
          <p:spPr>
            <a:xfrm>
              <a:off x="5031444" y="403436"/>
              <a:ext cx="2129109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#3.SHOWED</a:t>
              </a:r>
              <a:endPara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111677" y="952056"/>
              <a:ext cx="1968644" cy="0"/>
            </a:xfrm>
            <a:prstGeom prst="line">
              <a:avLst/>
            </a:prstGeom>
            <a:ln w="28575">
              <a:solidFill>
                <a:schemeClr val="bg1">
                  <a:alpha val="9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89499" y="3408600"/>
            <a:ext cx="234872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여름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(7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월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과 겨울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(12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월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6243" y="4158055"/>
            <a:ext cx="155523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봄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가을 비수기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7143" y="3381253"/>
            <a:ext cx="99258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다다익선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0467" y="4171728"/>
            <a:ext cx="128592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신중한 결정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1060" y="3408600"/>
            <a:ext cx="120097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다다다익선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2587" y="4158055"/>
            <a:ext cx="127791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유연한 조절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03827" y="3381253"/>
            <a:ext cx="274626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CJ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SHOWBOX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 대기업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10240" y="4019328"/>
            <a:ext cx="273344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자본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제작능력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배급망을 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모두 가진 대기업 주도 지속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6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36749" y="1178787"/>
            <a:ext cx="8318502" cy="4500426"/>
            <a:chOff x="2419348" y="1441132"/>
            <a:chExt cx="7410452" cy="4410075"/>
          </a:xfrm>
        </p:grpSpPr>
        <p:sp>
          <p:nvSpPr>
            <p:cNvPr id="9" name="직사각형 8"/>
            <p:cNvSpPr/>
            <p:nvPr/>
          </p:nvSpPr>
          <p:spPr>
            <a:xfrm>
              <a:off x="2419348" y="1441132"/>
              <a:ext cx="7410451" cy="4410075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350" y="1441132"/>
              <a:ext cx="7410450" cy="441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5573261" y="403436"/>
            <a:ext cx="104547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540375" y="952056"/>
            <a:ext cx="1111248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9616" y="5929726"/>
            <a:ext cx="7072770" cy="6155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영화진흥위원회 한국영화</a:t>
            </a:r>
            <a:r>
              <a:rPr lang="en-US" altLang="ko-KR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외국영화 박스오피스 각 </a:t>
            </a:r>
            <a:r>
              <a:rPr lang="en-US" altLang="ko-KR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200</a:t>
            </a:r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</a:t>
            </a:r>
            <a:r>
              <a:rPr lang="en-US" altLang="ko-KR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총 </a:t>
            </a:r>
            <a:r>
              <a:rPr lang="en-US" altLang="ko-KR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400</a:t>
            </a:r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</a:t>
            </a:r>
            <a:endParaRPr lang="en-US" altLang="ko-KR" sz="2000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관객별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순위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년도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개봉월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총매출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총관객수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스크린수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상영횟수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배급사</a:t>
            </a:r>
            <a:endParaRPr lang="ko-KR" altLang="en-US" sz="1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5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7817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01178" y="403436"/>
            <a:ext cx="198964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#1.SEASON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4026" y="977457"/>
            <a:ext cx="322395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달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계절에 흥행하는가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10080" r="52051" b="53136"/>
          <a:stretch/>
        </p:blipFill>
        <p:spPr>
          <a:xfrm>
            <a:off x="1449390" y="2212268"/>
            <a:ext cx="9085398" cy="27788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7147" y="5357408"/>
            <a:ext cx="245772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개봉월별 흥행 영화 편수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1628" y="5856578"/>
            <a:ext cx="322876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월과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12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월에 흥행영화 다수포진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59848" y="3067050"/>
            <a:ext cx="0" cy="105918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177418" y="2868930"/>
            <a:ext cx="0" cy="125730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1604" y="2599218"/>
            <a:ext cx="51648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7</a:t>
            </a:r>
            <a:r>
              <a:rPr lang="ko-KR" altLang="en-US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월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69481" y="2414552"/>
            <a:ext cx="61587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12</a:t>
            </a:r>
            <a:r>
              <a:rPr lang="ko-KR" altLang="en-US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월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2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file21.uf.tistory.com/original/2351CC3C53ACB6D335BD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01178" y="403436"/>
            <a:ext cx="198964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#1.SEASON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60168" r="51916" b="2787"/>
          <a:stretch/>
        </p:blipFill>
        <p:spPr>
          <a:xfrm>
            <a:off x="1381472" y="2230063"/>
            <a:ext cx="9429054" cy="29043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14488" y="5357408"/>
            <a:ext cx="316304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개봉월별 흥행 영화 평균 관객수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8093" y="5856578"/>
            <a:ext cx="187583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월의 압도적 우위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4026" y="977457"/>
            <a:ext cx="322395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달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계절에 흥행하는가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62718" y="2615446"/>
            <a:ext cx="0" cy="1583104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1254" y="2287748"/>
            <a:ext cx="50045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7</a:t>
            </a:r>
            <a:r>
              <a:rPr lang="ko-KR" altLang="en-US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월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3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file28.uf.tistory.com/image/2273474455EBFDDE124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01178" y="403436"/>
            <a:ext cx="198964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#1.SEASON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83075" y="3192724"/>
            <a:ext cx="217559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계절별 흥행영화 편수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0323" y="3885727"/>
            <a:ext cx="212109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봄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가을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여름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겨울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" b="1629"/>
          <a:stretch/>
        </p:blipFill>
        <p:spPr>
          <a:xfrm>
            <a:off x="511650" y="1904113"/>
            <a:ext cx="7638098" cy="4242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8028" y="4162726"/>
            <a:ext cx="6014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가을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1424" y="4162726"/>
            <a:ext cx="39305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봄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6633" y="4162726"/>
            <a:ext cx="58862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여름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7724" y="4162726"/>
            <a:ext cx="58862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겨울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84026" y="977457"/>
            <a:ext cx="322395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달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계절에 흥행하는가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3783" y="4532058"/>
            <a:ext cx="355417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야외활동에 적합한 봄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가을이 비수기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6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ojsfile.ohmynews.com/STD_IMG_FILE/2013/0219/IE001550205_ST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01178" y="403436"/>
            <a:ext cx="198964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#1.SEASON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10714" r="52187" b="58155"/>
          <a:stretch/>
        </p:blipFill>
        <p:spPr>
          <a:xfrm>
            <a:off x="304800" y="1853756"/>
            <a:ext cx="5397500" cy="19943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6" t="10452" r="1959" b="58416"/>
          <a:stretch/>
        </p:blipFill>
        <p:spPr>
          <a:xfrm>
            <a:off x="6228460" y="1905001"/>
            <a:ext cx="5456554" cy="1994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60682" r="52042" b="8449"/>
          <a:stretch/>
        </p:blipFill>
        <p:spPr>
          <a:xfrm>
            <a:off x="304800" y="4343400"/>
            <a:ext cx="5421121" cy="19775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7" t="58065" r="1888" b="7663"/>
          <a:stretch/>
        </p:blipFill>
        <p:spPr>
          <a:xfrm>
            <a:off x="6228461" y="4216401"/>
            <a:ext cx="5460999" cy="2195454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787400" y="2819546"/>
            <a:ext cx="45974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69100" y="3124346"/>
            <a:ext cx="45974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87400" y="5397646"/>
            <a:ext cx="45974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69100" y="5524646"/>
            <a:ext cx="45974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026" y="977457"/>
            <a:ext cx="322395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달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계절에 흥행하는가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4264" y="1954914"/>
            <a:ext cx="401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봄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4076" y="4411775"/>
            <a:ext cx="6014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가을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4971" y="4411775"/>
            <a:ext cx="58862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겨울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44971" y="1987180"/>
            <a:ext cx="58862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여름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6400" y="665046"/>
            <a:ext cx="1778000" cy="67137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95248" y="714490"/>
            <a:ext cx="76815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500</a:t>
            </a:r>
            <a:r>
              <a:rPr lang="ko-KR" altLang="en-US" sz="1400" dirty="0" err="1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만명</a:t>
            </a:r>
            <a:endParaRPr lang="en-US" altLang="ko-KR" sz="1400" dirty="0" smtClean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기준</a:t>
            </a:r>
            <a:endParaRPr lang="en-US" altLang="ko-KR" sz="1400" dirty="0" smtClean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86864" y="977603"/>
            <a:ext cx="64503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87400" y="1873872"/>
            <a:ext cx="774700" cy="957488"/>
          </a:xfrm>
          <a:prstGeom prst="ellipse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87400" y="4388289"/>
            <a:ext cx="774700" cy="957488"/>
          </a:xfrm>
          <a:prstGeom prst="ellipse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680200" y="1846643"/>
            <a:ext cx="1574800" cy="1482550"/>
          </a:xfrm>
          <a:prstGeom prst="ellipse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680200" y="4134513"/>
            <a:ext cx="1574800" cy="1482550"/>
          </a:xfrm>
          <a:prstGeom prst="ellipse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5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osun.com/media/photo/news/200312/200312140191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19611" y="403436"/>
            <a:ext cx="195277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#2.SCREEN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6288" y="977457"/>
            <a:ext cx="379943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많은 스크린을 확보하는 것이 중요한가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5" b="2969"/>
          <a:stretch/>
        </p:blipFill>
        <p:spPr>
          <a:xfrm>
            <a:off x="590550" y="1740194"/>
            <a:ext cx="6896100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24886" y="2964124"/>
            <a:ext cx="206018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스크린 수 별 관객수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4523" y="3657127"/>
            <a:ext cx="330090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전반적으로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스크린수와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관객 수는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양의 상관관계를 가짐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6096000" y="1904113"/>
            <a:ext cx="85549" cy="855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65320" y="2614305"/>
            <a:ext cx="85549" cy="855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38774" y="4488825"/>
            <a:ext cx="85549" cy="855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87879" y="2832855"/>
            <a:ext cx="85549" cy="855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89859" y="2781596"/>
            <a:ext cx="85549" cy="855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89907" y="4300766"/>
            <a:ext cx="867545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트랜스포머</a:t>
            </a:r>
            <a:endParaRPr lang="en-US" altLang="ko-KR" sz="1200" dirty="0" smtClean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1200" dirty="0" err="1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사라진시대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3297" y="1798886"/>
            <a:ext cx="46038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명량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8273" y="2313449"/>
            <a:ext cx="72968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국제시장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75408" y="2666850"/>
            <a:ext cx="598241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베테랑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0833" y="2572155"/>
            <a:ext cx="598241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아바타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74319" y="3384837"/>
            <a:ext cx="85549" cy="855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65138" y="3124137"/>
            <a:ext cx="74251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왕의남자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1586344" y="3470386"/>
            <a:ext cx="5471108" cy="2063151"/>
          </a:xfrm>
          <a:prstGeom prst="line">
            <a:avLst/>
          </a:prstGeom>
          <a:ln w="25400" cmpd="sng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56233" y="3539636"/>
            <a:ext cx="556285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15361" y="3401136"/>
            <a:ext cx="6367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1000</a:t>
            </a:r>
            <a:r>
              <a:rPr lang="ko-KR" altLang="en-US" sz="1200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4.uf.tistory.com/image/134F5A274A86AF551F0F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5" r="4697" b="2969"/>
          <a:stretch/>
        </p:blipFill>
        <p:spPr>
          <a:xfrm>
            <a:off x="984250" y="1676401"/>
            <a:ext cx="657225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1444" y="403436"/>
            <a:ext cx="212910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#3.SHOWED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76628" y="977457"/>
            <a:ext cx="343876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상영횟수는 관객흥행과 비례하는가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3066" y="2760924"/>
            <a:ext cx="197522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상영횟수 별 관객수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5761" y="3453927"/>
            <a:ext cx="3369833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스크린수와의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관계보다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상영횟수와 관객 수의 관계가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더욱 뚜렷한 양의 상관관계를 가짐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23155" y="3490827"/>
            <a:ext cx="490841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39161" y="3352327"/>
            <a:ext cx="6367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1000</a:t>
            </a:r>
            <a:r>
              <a:rPr lang="ko-KR" altLang="en-US" sz="1200" dirty="0" smtClean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</a:t>
            </a:r>
            <a:endParaRPr lang="ko-KR" altLang="en-US" sz="1200" dirty="0">
              <a:solidFill>
                <a:srgbClr val="C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18762" y="4700928"/>
            <a:ext cx="2843829" cy="36933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유동적인 조절 가능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137462" y="2676087"/>
            <a:ext cx="5351891" cy="2816065"/>
          </a:xfrm>
          <a:prstGeom prst="line">
            <a:avLst/>
          </a:prstGeom>
          <a:ln w="25400" cmpd="sng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8714063">
            <a:off x="1465509" y="3327324"/>
            <a:ext cx="6182550" cy="12524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9000"/>
                </a:schemeClr>
              </a:gs>
              <a:gs pos="58000">
                <a:srgbClr val="002060">
                  <a:alpha val="6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.cine21.com/resize/cine21/still/2006/0315/M0020045_theriver_11%5bW578-%5d.jpg?W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2414" r="2074" b="4229"/>
          <a:stretch/>
        </p:blipFill>
        <p:spPr>
          <a:xfrm>
            <a:off x="2261972" y="1586509"/>
            <a:ext cx="7668055" cy="3443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1640" y="403436"/>
            <a:ext cx="234872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#4.COMPANY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111677" y="952056"/>
            <a:ext cx="1968644" cy="0"/>
          </a:xfrm>
          <a:prstGeom prst="line">
            <a:avLst/>
          </a:prstGeom>
          <a:ln w="28575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2019" y="977457"/>
            <a:ext cx="408797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제작사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배급사가 흥행을 주도하는가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1864111" y="3676186"/>
            <a:ext cx="192392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CINEMA SERVICE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2930063" y="4194757"/>
            <a:ext cx="88678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CJ ENT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422140" y="4139453"/>
            <a:ext cx="99738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CJ E&amp;M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4008795" y="4178727"/>
            <a:ext cx="91884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DISNEY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4730102" y="4352653"/>
            <a:ext cx="57098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ETC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rot="5400000">
            <a:off x="5265460" y="4340630"/>
            <a:ext cx="59503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FOX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5699028" y="4226817"/>
            <a:ext cx="82266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LOTTE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5400000">
            <a:off x="6304117" y="4284525"/>
            <a:ext cx="70724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NEXT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6573378" y="4006405"/>
            <a:ext cx="126348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SHOWBOX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375636" y="4261282"/>
            <a:ext cx="7537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ONY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7608027" y="3946292"/>
            <a:ext cx="138371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UNIVERSIAL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8048806" y="3839692"/>
            <a:ext cx="159691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WARNER BRO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5919" y="5272376"/>
            <a:ext cx="378020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전체 흥행영화 편수를 제작사별로 분류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2973" y="5837723"/>
            <a:ext cx="3506088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영화시장에서도 대기업의 주도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멀티플렉스를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보유하여 배급망 확보</a:t>
            </a:r>
            <a:endParaRPr lang="ko-KR" altLang="en-US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16338" y="1727200"/>
            <a:ext cx="1089580" cy="309561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55872" y="2324246"/>
            <a:ext cx="506363" cy="249856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875155" y="2898890"/>
            <a:ext cx="506363" cy="192392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349</Words>
  <Application>Microsoft Office PowerPoint</Application>
  <PresentationFormat>와이드스크린</PresentationFormat>
  <Paragraphs>108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08서울남산체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Yonghoon</dc:creator>
  <cp:lastModifiedBy>Yonghoon</cp:lastModifiedBy>
  <cp:revision>21</cp:revision>
  <dcterms:created xsi:type="dcterms:W3CDTF">2015-12-05T17:38:51Z</dcterms:created>
  <dcterms:modified xsi:type="dcterms:W3CDTF">2015-12-06T05:57:55Z</dcterms:modified>
</cp:coreProperties>
</file>