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had a meeting with Erik yesterday. He thought we had come a far way and liked our solution so far. He had some ideas for improvements but also noted that we needed to set a clear scope for our project so we are done by our deadline.</a:t>
            </a:r>
          </a:p>
          <a:p>
            <a:pPr lvl="0">
              <a:spcBef>
                <a:spcPts val="0"/>
              </a:spcBef>
              <a:buNone/>
            </a:pPr>
            <a:r>
              <a:t/>
            </a:r>
            <a:endParaRPr/>
          </a:p>
          <a:p>
            <a:pPr lvl="0">
              <a:spcBef>
                <a:spcPts val="0"/>
              </a:spcBef>
              <a:buNone/>
            </a:pPr>
            <a:r>
              <a:rPr lang="en"/>
              <a:t>We had some flaws in how we thought the centerboard worked. For dinghy’s the centerboard is not meant to act as a counterweight to pull the boat down which it is more meant to do for bigger boats. The centerboard is merely there as an extra stiff rudder so the dinghy won’t drift with the wind.</a:t>
            </a:r>
          </a:p>
          <a:p>
            <a:pPr lvl="0">
              <a:spcBef>
                <a:spcPts val="0"/>
              </a:spcBef>
              <a:buNone/>
            </a:pPr>
            <a:r>
              <a:t/>
            </a:r>
            <a:endParaRPr/>
          </a:p>
          <a:p>
            <a:pPr lvl="0">
              <a:spcBef>
                <a:spcPts val="0"/>
              </a:spcBef>
              <a:buNone/>
            </a:pPr>
            <a:r>
              <a:rPr lang="en"/>
              <a:t>The thing that had us most interested was to implement a port for NMEA communication on our main node. NMEA is a universal communication protocol for marine systems. This means that in the near possible future if we would like to add some instrument or sensor it could easily be done if we had such a port.</a:t>
            </a:r>
          </a:p>
          <a:p>
            <a:pPr lvl="0">
              <a:spcBef>
                <a:spcPts val="0"/>
              </a:spcBef>
              <a:buNone/>
            </a:pPr>
            <a:r>
              <a:rPr lang="en"/>
              <a:t>Another idea we thought was interesting was adding an extra pressure sensor on the front part of the centerboard so that we can measure the speed of water current and compare this to our GPS’s speed over ground.</a:t>
            </a:r>
          </a:p>
          <a:p>
            <a:pPr lvl="0">
              <a:spcBef>
                <a:spcPts val="0"/>
              </a:spcBef>
              <a:buNone/>
            </a:pPr>
            <a:r>
              <a:rPr lang="en"/>
              <a:t>He also mentioned some extraordinary battery which was manufactured by SAFT, which he had used himself. The battery was said to last n-times longer than a normal battery.</a:t>
            </a:r>
          </a:p>
          <a:p>
            <a:pPr lvl="0">
              <a:spcBef>
                <a:spcPts val="0"/>
              </a:spcBef>
              <a:buNone/>
            </a:pPr>
            <a:r>
              <a:rPr lang="en"/>
              <a:t>Maneuvering waves is a big part of dinghy sailing, so we also thought it could be cool if we could locate some patterns to see how the user maneuvers around them, but this would be hard to implement if we can’t test our product.</a:t>
            </a:r>
          </a:p>
          <a:p>
            <a:pPr lvl="0">
              <a:spcBef>
                <a:spcPts val="0"/>
              </a:spcBef>
              <a:buNone/>
            </a:pPr>
            <a:r>
              <a:t/>
            </a:r>
            <a:endParaRPr/>
          </a:p>
          <a:p>
            <a:pPr lvl="0">
              <a:spcBef>
                <a:spcPts val="0"/>
              </a:spcBef>
              <a:buNone/>
            </a:pPr>
            <a:r>
              <a:rPr lang="en"/>
              <a:t>We’ve conducted tests with some dummy data in labview.</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Dummy data kan nu genereras</a:t>
            </a:r>
          </a:p>
          <a:p>
            <a:pPr lvl="0">
              <a:spcBef>
                <a:spcPts val="0"/>
              </a:spcBef>
              <a:buNone/>
            </a:pPr>
            <a:r>
              <a:t/>
            </a:r>
            <a:endParaRPr/>
          </a:p>
          <a:p>
            <a:pPr lvl="0">
              <a:spcBef>
                <a:spcPts val="0"/>
              </a:spcBef>
              <a:buNone/>
            </a:pPr>
            <a:r>
              <a:rPr lang="en"/>
              <a:t>Dummy datan är överförd till labview</a:t>
            </a:r>
          </a:p>
          <a:p>
            <a:pPr lvl="0">
              <a:spcBef>
                <a:spcPts val="0"/>
              </a:spcBef>
              <a:buNone/>
            </a:pPr>
            <a:r>
              <a:t/>
            </a:r>
            <a:endParaRPr/>
          </a:p>
          <a:p>
            <a:pPr lvl="0">
              <a:spcBef>
                <a:spcPts val="0"/>
              </a:spcBef>
              <a:buNone/>
            </a:pPr>
            <a:r>
              <a:rPr lang="en"/>
              <a:t>Här ser vi rudder och centerboard data och även lutning</a:t>
            </a:r>
          </a:p>
          <a:p>
            <a:pPr lvl="0">
              <a:spcBef>
                <a:spcPts val="0"/>
              </a:spcBef>
              <a:buNone/>
            </a:pPr>
            <a:r>
              <a:t/>
            </a:r>
            <a:endParaRPr/>
          </a:p>
          <a:p>
            <a:pPr lvl="0">
              <a:spcBef>
                <a:spcPts val="0"/>
              </a:spcBef>
              <a:buNone/>
            </a:pPr>
            <a:r>
              <a:rPr lang="en"/>
              <a:t>Motivation = analysis*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jp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9.png"/><Relationship Id="rId4"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7.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en"/>
              <a:t>Dinghy</a:t>
            </a:r>
          </a:p>
        </p:txBody>
      </p:sp>
      <p:sp>
        <p:nvSpPr>
          <p:cNvPr id="55" name="Shape 55"/>
          <p:cNvSpPr txBox="1"/>
          <p:nvPr>
            <p:ph idx="1" type="subTitle"/>
          </p:nvPr>
        </p:nvSpPr>
        <p:spPr>
          <a:xfrm>
            <a:off x="1184250" y="2890400"/>
            <a:ext cx="6775500" cy="792600"/>
          </a:xfrm>
          <a:prstGeom prst="rect">
            <a:avLst/>
          </a:prstGeom>
        </p:spPr>
        <p:txBody>
          <a:bodyPr anchorCtr="0" anchor="t" bIns="91425" lIns="91425" rIns="91425" tIns="91425">
            <a:noAutofit/>
          </a:bodyPr>
          <a:lstStyle/>
          <a:p>
            <a:pPr lvl="0" rtl="0">
              <a:spcBef>
                <a:spcPts val="0"/>
              </a:spcBef>
              <a:buNone/>
            </a:pPr>
            <a:r>
              <a:rPr lang="en"/>
              <a:t>Mattias, Niklas, David, Fredrik, Jesper, Alexander, Björn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Mainboard_IMU.png" id="130" name="Shape 130"/>
          <p:cNvPicPr preferRelativeResize="0"/>
          <p:nvPr/>
        </p:nvPicPr>
        <p:blipFill>
          <a:blip r:embed="rId3">
            <a:alphaModFix/>
          </a:blip>
          <a:stretch>
            <a:fillRect/>
          </a:stretch>
        </p:blipFill>
        <p:spPr>
          <a:xfrm>
            <a:off x="835489" y="0"/>
            <a:ext cx="7473020" cy="5143499"/>
          </a:xfrm>
          <a:prstGeom prst="rect">
            <a:avLst/>
          </a:prstGeom>
          <a:noFill/>
          <a:ln>
            <a:noFill/>
          </a:ln>
        </p:spPr>
      </p:pic>
      <p:sp>
        <p:nvSpPr>
          <p:cNvPr id="131" name="Shape 131"/>
          <p:cNvSpPr txBox="1"/>
          <p:nvPr/>
        </p:nvSpPr>
        <p:spPr>
          <a:xfrm>
            <a:off x="3929100" y="255700"/>
            <a:ext cx="1285800" cy="309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MAINBOARD</a:t>
            </a:r>
          </a:p>
        </p:txBody>
      </p:sp>
      <p:sp>
        <p:nvSpPr>
          <p:cNvPr id="132" name="Shape 132"/>
          <p:cNvSpPr txBox="1"/>
          <p:nvPr/>
        </p:nvSpPr>
        <p:spPr>
          <a:xfrm>
            <a:off x="4912150" y="2449300"/>
            <a:ext cx="605400" cy="4014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 IMU</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Mainboard_Photosensor.png" id="139" name="Shape 139"/>
          <p:cNvPicPr preferRelativeResize="0"/>
          <p:nvPr/>
        </p:nvPicPr>
        <p:blipFill>
          <a:blip r:embed="rId3">
            <a:alphaModFix/>
          </a:blip>
          <a:stretch>
            <a:fillRect/>
          </a:stretch>
        </p:blipFill>
        <p:spPr>
          <a:xfrm>
            <a:off x="835489" y="0"/>
            <a:ext cx="7473020" cy="5143499"/>
          </a:xfrm>
          <a:prstGeom prst="rect">
            <a:avLst/>
          </a:prstGeom>
          <a:noFill/>
          <a:ln>
            <a:noFill/>
          </a:ln>
        </p:spPr>
      </p:pic>
      <p:pic>
        <p:nvPicPr>
          <p:cNvPr descr="skruvplint.jpg" id="140" name="Shape 140"/>
          <p:cNvPicPr preferRelativeResize="0"/>
          <p:nvPr/>
        </p:nvPicPr>
        <p:blipFill>
          <a:blip r:embed="rId4">
            <a:alphaModFix/>
          </a:blip>
          <a:stretch>
            <a:fillRect/>
          </a:stretch>
        </p:blipFill>
        <p:spPr>
          <a:xfrm>
            <a:off x="3054825" y="2975825"/>
            <a:ext cx="1333500" cy="1905000"/>
          </a:xfrm>
          <a:prstGeom prst="rect">
            <a:avLst/>
          </a:prstGeom>
          <a:noFill/>
          <a:ln>
            <a:noFill/>
          </a:ln>
        </p:spPr>
      </p:pic>
      <p:sp>
        <p:nvSpPr>
          <p:cNvPr id="141" name="Shape 141"/>
          <p:cNvSpPr txBox="1"/>
          <p:nvPr/>
        </p:nvSpPr>
        <p:spPr>
          <a:xfrm>
            <a:off x="3929100" y="255700"/>
            <a:ext cx="1285800" cy="309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MAINBOARD</a:t>
            </a:r>
          </a:p>
        </p:txBody>
      </p:sp>
      <p:sp>
        <p:nvSpPr>
          <p:cNvPr id="142" name="Shape 142"/>
          <p:cNvSpPr txBox="1"/>
          <p:nvPr/>
        </p:nvSpPr>
        <p:spPr>
          <a:xfrm>
            <a:off x="4680850" y="2415275"/>
            <a:ext cx="1333500" cy="3945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  Photosensor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enterboard_unedited.png" id="149" name="Shape 149"/>
          <p:cNvPicPr preferRelativeResize="0"/>
          <p:nvPr/>
        </p:nvPicPr>
        <p:blipFill>
          <a:blip r:embed="rId3">
            <a:alphaModFix/>
          </a:blip>
          <a:stretch>
            <a:fillRect/>
          </a:stretch>
        </p:blipFill>
        <p:spPr>
          <a:xfrm>
            <a:off x="0" y="175443"/>
            <a:ext cx="9144000" cy="4792612"/>
          </a:xfrm>
          <a:prstGeom prst="rect">
            <a:avLst/>
          </a:prstGeom>
          <a:noFill/>
          <a:ln>
            <a:noFill/>
          </a:ln>
        </p:spPr>
      </p:pic>
      <p:sp>
        <p:nvSpPr>
          <p:cNvPr id="150" name="Shape 150"/>
          <p:cNvSpPr txBox="1"/>
          <p:nvPr/>
        </p:nvSpPr>
        <p:spPr>
          <a:xfrm>
            <a:off x="3741900" y="507425"/>
            <a:ext cx="1653300" cy="309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CENTERBOARD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enterboard_Ultrasound.png" id="157" name="Shape 157"/>
          <p:cNvPicPr preferRelativeResize="0"/>
          <p:nvPr/>
        </p:nvPicPr>
        <p:blipFill>
          <a:blip r:embed="rId3">
            <a:alphaModFix/>
          </a:blip>
          <a:stretch>
            <a:fillRect/>
          </a:stretch>
        </p:blipFill>
        <p:spPr>
          <a:xfrm>
            <a:off x="0" y="175443"/>
            <a:ext cx="9144000" cy="4792612"/>
          </a:xfrm>
          <a:prstGeom prst="rect">
            <a:avLst/>
          </a:prstGeom>
          <a:noFill/>
          <a:ln>
            <a:noFill/>
          </a:ln>
        </p:spPr>
      </p:pic>
      <p:sp>
        <p:nvSpPr>
          <p:cNvPr id="158" name="Shape 158"/>
          <p:cNvSpPr txBox="1"/>
          <p:nvPr/>
        </p:nvSpPr>
        <p:spPr>
          <a:xfrm>
            <a:off x="3741900" y="507425"/>
            <a:ext cx="1653300" cy="309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CENTERBOARD</a:t>
            </a:r>
          </a:p>
        </p:txBody>
      </p:sp>
      <p:sp>
        <p:nvSpPr>
          <p:cNvPr id="159" name="Shape 159"/>
          <p:cNvSpPr txBox="1"/>
          <p:nvPr/>
        </p:nvSpPr>
        <p:spPr>
          <a:xfrm>
            <a:off x="4098750" y="2009175"/>
            <a:ext cx="1562700" cy="3660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a:t>Ultrasonic sensor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enterboard_Strain.png" id="166" name="Shape 166"/>
          <p:cNvPicPr preferRelativeResize="0"/>
          <p:nvPr/>
        </p:nvPicPr>
        <p:blipFill>
          <a:blip r:embed="rId3">
            <a:alphaModFix/>
          </a:blip>
          <a:stretch>
            <a:fillRect/>
          </a:stretch>
        </p:blipFill>
        <p:spPr>
          <a:xfrm>
            <a:off x="0" y="175443"/>
            <a:ext cx="9144000" cy="4792612"/>
          </a:xfrm>
          <a:prstGeom prst="rect">
            <a:avLst/>
          </a:prstGeom>
          <a:noFill/>
          <a:ln>
            <a:noFill/>
          </a:ln>
        </p:spPr>
      </p:pic>
      <p:sp>
        <p:nvSpPr>
          <p:cNvPr id="167" name="Shape 167"/>
          <p:cNvSpPr txBox="1"/>
          <p:nvPr/>
        </p:nvSpPr>
        <p:spPr>
          <a:xfrm>
            <a:off x="3741900" y="507425"/>
            <a:ext cx="1653300" cy="309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CENTERBOARD</a:t>
            </a:r>
          </a:p>
        </p:txBody>
      </p:sp>
      <p:sp>
        <p:nvSpPr>
          <p:cNvPr id="168" name="Shape 168"/>
          <p:cNvSpPr txBox="1"/>
          <p:nvPr/>
        </p:nvSpPr>
        <p:spPr>
          <a:xfrm>
            <a:off x="4095300" y="1995475"/>
            <a:ext cx="1226700" cy="375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Strain gauge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enterboard_Pressure.png" id="175" name="Shape 175"/>
          <p:cNvPicPr preferRelativeResize="0"/>
          <p:nvPr/>
        </p:nvPicPr>
        <p:blipFill>
          <a:blip r:embed="rId3">
            <a:alphaModFix/>
          </a:blip>
          <a:stretch>
            <a:fillRect/>
          </a:stretch>
        </p:blipFill>
        <p:spPr>
          <a:xfrm>
            <a:off x="0" y="175443"/>
            <a:ext cx="9144000" cy="4792612"/>
          </a:xfrm>
          <a:prstGeom prst="rect">
            <a:avLst/>
          </a:prstGeom>
          <a:noFill/>
          <a:ln>
            <a:noFill/>
          </a:ln>
        </p:spPr>
      </p:pic>
      <p:sp>
        <p:nvSpPr>
          <p:cNvPr id="176" name="Shape 176"/>
          <p:cNvSpPr txBox="1"/>
          <p:nvPr/>
        </p:nvSpPr>
        <p:spPr>
          <a:xfrm>
            <a:off x="3745350" y="507425"/>
            <a:ext cx="1653300" cy="309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CENTERBOARD</a:t>
            </a:r>
          </a:p>
        </p:txBody>
      </p:sp>
      <p:sp>
        <p:nvSpPr>
          <p:cNvPr id="177" name="Shape 177"/>
          <p:cNvSpPr txBox="1"/>
          <p:nvPr/>
        </p:nvSpPr>
        <p:spPr>
          <a:xfrm>
            <a:off x="4098750" y="2009175"/>
            <a:ext cx="1482300" cy="375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Pressure sensor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83" name="Shape 1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Backrudder.png" id="184" name="Shape 184"/>
          <p:cNvPicPr preferRelativeResize="0"/>
          <p:nvPr/>
        </p:nvPicPr>
        <p:blipFill>
          <a:blip r:embed="rId3">
            <a:alphaModFix/>
          </a:blip>
          <a:stretch>
            <a:fillRect/>
          </a:stretch>
        </p:blipFill>
        <p:spPr>
          <a:xfrm>
            <a:off x="0" y="154965"/>
            <a:ext cx="9144000" cy="4833569"/>
          </a:xfrm>
          <a:prstGeom prst="rect">
            <a:avLst/>
          </a:prstGeom>
          <a:noFill/>
          <a:ln>
            <a:noFill/>
          </a:ln>
        </p:spPr>
      </p:pic>
      <p:sp>
        <p:nvSpPr>
          <p:cNvPr id="185" name="Shape 185"/>
          <p:cNvSpPr txBox="1"/>
          <p:nvPr/>
        </p:nvSpPr>
        <p:spPr>
          <a:xfrm>
            <a:off x="4058400" y="503475"/>
            <a:ext cx="1027200" cy="3198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RUDDER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txBox="1"/>
          <p:nvPr/>
        </p:nvSpPr>
        <p:spPr>
          <a:xfrm>
            <a:off x="2041075" y="1381125"/>
            <a:ext cx="3918900" cy="4572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partlistaproto1.png" id="193" name="Shape 193"/>
          <p:cNvPicPr preferRelativeResize="0"/>
          <p:nvPr/>
        </p:nvPicPr>
        <p:blipFill>
          <a:blip r:embed="rId3">
            <a:alphaModFix/>
          </a:blip>
          <a:stretch>
            <a:fillRect/>
          </a:stretch>
        </p:blipFill>
        <p:spPr>
          <a:xfrm>
            <a:off x="869588" y="0"/>
            <a:ext cx="7404821"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Application</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 </a:t>
            </a:r>
          </a:p>
        </p:txBody>
      </p:sp>
      <p:pic>
        <p:nvPicPr>
          <p:cNvPr descr="Image result for android app" id="200" name="Shape 200"/>
          <p:cNvPicPr preferRelativeResize="0"/>
          <p:nvPr/>
        </p:nvPicPr>
        <p:blipFill>
          <a:blip r:embed="rId3">
            <a:alphaModFix/>
          </a:blip>
          <a:stretch>
            <a:fillRect/>
          </a:stretch>
        </p:blipFill>
        <p:spPr>
          <a:xfrm>
            <a:off x="5371425" y="907550"/>
            <a:ext cx="3354200" cy="3177675"/>
          </a:xfrm>
          <a:prstGeom prst="rect">
            <a:avLst/>
          </a:prstGeom>
          <a:noFill/>
          <a:ln>
            <a:noFill/>
          </a:ln>
        </p:spPr>
      </p:pic>
      <p:pic>
        <p:nvPicPr>
          <p:cNvPr descr="Bildresultat för graphing" id="201" name="Shape 201"/>
          <p:cNvPicPr preferRelativeResize="0"/>
          <p:nvPr/>
        </p:nvPicPr>
        <p:blipFill>
          <a:blip r:embed="rId4">
            <a:alphaModFix/>
          </a:blip>
          <a:stretch>
            <a:fillRect/>
          </a:stretch>
        </p:blipFill>
        <p:spPr>
          <a:xfrm>
            <a:off x="1190325" y="1506422"/>
            <a:ext cx="2161800" cy="2993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Application</a:t>
            </a:r>
          </a:p>
          <a:p>
            <a:pPr lvl="0" rtl="0">
              <a:spcBef>
                <a:spcPts val="0"/>
              </a:spcBef>
              <a:buNone/>
            </a:pPr>
            <a:r>
              <a:rPr lang="en"/>
              <a:t>Ideas</a:t>
            </a:r>
          </a:p>
        </p:txBody>
      </p:sp>
      <p:pic>
        <p:nvPicPr>
          <p:cNvPr id="207" name="Shape 207"/>
          <p:cNvPicPr preferRelativeResize="0"/>
          <p:nvPr/>
        </p:nvPicPr>
        <p:blipFill>
          <a:blip r:embed="rId3">
            <a:alphaModFix/>
          </a:blip>
          <a:stretch>
            <a:fillRect/>
          </a:stretch>
        </p:blipFill>
        <p:spPr>
          <a:xfrm>
            <a:off x="3168943" y="0"/>
            <a:ext cx="2806113" cy="51434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p:nvPr/>
        </p:nvSpPr>
        <p:spPr>
          <a:xfrm>
            <a:off x="2853400" y="933200"/>
            <a:ext cx="1388100" cy="965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4546200" y="2160425"/>
            <a:ext cx="1540500" cy="2983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2748500" y="2160425"/>
            <a:ext cx="1622100" cy="1239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a:off x="666325" y="2429525"/>
            <a:ext cx="1622100" cy="2475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 name="Shape 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Hur ser systemet ut?</a:t>
            </a:r>
          </a:p>
        </p:txBody>
      </p:sp>
      <p:pic>
        <p:nvPicPr>
          <p:cNvPr descr="System_overall_design.png" id="65" name="Shape 65"/>
          <p:cNvPicPr preferRelativeResize="0"/>
          <p:nvPr/>
        </p:nvPicPr>
        <p:blipFill>
          <a:blip r:embed="rId3">
            <a:alphaModFix/>
          </a:blip>
          <a:stretch>
            <a:fillRect/>
          </a:stretch>
        </p:blipFill>
        <p:spPr>
          <a:xfrm>
            <a:off x="886937" y="1017725"/>
            <a:ext cx="7370124" cy="409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Real-time feedback</a:t>
            </a:r>
          </a:p>
        </p:txBody>
      </p:sp>
      <p:sp>
        <p:nvSpPr>
          <p:cNvPr id="213" name="Shape 213"/>
          <p:cNvSpPr txBox="1"/>
          <p:nvPr>
            <p:ph idx="1" type="body"/>
          </p:nvPr>
        </p:nvSpPr>
        <p:spPr>
          <a:xfrm>
            <a:off x="311700" y="1152475"/>
            <a:ext cx="42567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
              <a:t>Meeting with Erik Gustafsson</a:t>
            </a:r>
          </a:p>
          <a:p>
            <a:pPr indent="-298450" lvl="1" marL="914400" rtl="0">
              <a:spcBef>
                <a:spcPts val="0"/>
              </a:spcBef>
              <a:spcAft>
                <a:spcPts val="0"/>
              </a:spcAft>
              <a:buClr>
                <a:schemeClr val="dk1"/>
              </a:buClr>
              <a:buSzPct val="78571"/>
            </a:pPr>
            <a:r>
              <a:rPr lang="en"/>
              <a:t>Silva Nexus (NMEA)</a:t>
            </a:r>
          </a:p>
          <a:p>
            <a:pPr indent="-298450" lvl="1" marL="914400" rtl="0">
              <a:spcBef>
                <a:spcPts val="0"/>
              </a:spcBef>
              <a:spcAft>
                <a:spcPts val="0"/>
              </a:spcAft>
              <a:buClr>
                <a:schemeClr val="dk1"/>
              </a:buClr>
              <a:buSzPct val="78571"/>
            </a:pPr>
            <a:r>
              <a:rPr lang="en"/>
              <a:t>Centerboard extra pressure sensor</a:t>
            </a:r>
          </a:p>
          <a:p>
            <a:pPr indent="-298450" lvl="1" marL="914400" rtl="0">
              <a:spcBef>
                <a:spcPts val="0"/>
              </a:spcBef>
              <a:spcAft>
                <a:spcPts val="0"/>
              </a:spcAft>
              <a:buClr>
                <a:schemeClr val="dk1"/>
              </a:buClr>
              <a:buSzPct val="78571"/>
            </a:pPr>
            <a:r>
              <a:rPr lang="en"/>
              <a:t>Digital compass</a:t>
            </a:r>
          </a:p>
          <a:p>
            <a:pPr indent="-298450" lvl="1" marL="914400" rtl="0">
              <a:spcBef>
                <a:spcPts val="0"/>
              </a:spcBef>
              <a:spcAft>
                <a:spcPts val="0"/>
              </a:spcAft>
              <a:buClr>
                <a:schemeClr val="dk1"/>
              </a:buClr>
              <a:buSzPct val="78571"/>
            </a:pPr>
            <a:r>
              <a:rPr lang="en"/>
              <a:t>Wave patterns</a:t>
            </a:r>
          </a:p>
          <a:p>
            <a:pPr indent="-298450" lvl="1" marL="914400" rtl="0">
              <a:spcBef>
                <a:spcPts val="0"/>
              </a:spcBef>
              <a:spcAft>
                <a:spcPts val="0"/>
              </a:spcAft>
              <a:buClr>
                <a:schemeClr val="dk1"/>
              </a:buClr>
              <a:buSzPct val="78571"/>
            </a:pPr>
            <a:r>
              <a:rPr lang="en"/>
              <a:t>Compare Speed over Ground/Water</a:t>
            </a:r>
          </a:p>
          <a:p>
            <a:pPr indent="-298450" lvl="1" marL="914400" rtl="0">
              <a:spcBef>
                <a:spcPts val="0"/>
              </a:spcBef>
              <a:spcAft>
                <a:spcPts val="0"/>
              </a:spcAft>
              <a:buClr>
                <a:schemeClr val="dk1"/>
              </a:buClr>
              <a:buSzPct val="78571"/>
            </a:pPr>
            <a:r>
              <a:rPr lang="en"/>
              <a:t>SAFT battery</a:t>
            </a:r>
          </a:p>
          <a:p>
            <a:pPr indent="0" lvl="0" marL="457200" rtl="0">
              <a:spcBef>
                <a:spcPts val="0"/>
              </a:spcBef>
              <a:spcAft>
                <a:spcPts val="0"/>
              </a:spcAft>
              <a:buNone/>
            </a:pPr>
            <a:r>
              <a:t/>
            </a:r>
            <a:endParaRPr/>
          </a:p>
          <a:p>
            <a:pPr indent="-228600" lvl="0" marL="457200" marR="0" rtl="0" algn="l">
              <a:lnSpc>
                <a:spcPct val="115000"/>
              </a:lnSpc>
              <a:spcBef>
                <a:spcPts val="0"/>
              </a:spcBef>
              <a:spcAft>
                <a:spcPts val="1600"/>
              </a:spcAft>
            </a:pPr>
            <a:r>
              <a:rPr lang="en"/>
              <a:t> Labview tests with binary dummy data</a:t>
            </a:r>
          </a:p>
        </p:txBody>
      </p:sp>
      <p:pic>
        <p:nvPicPr>
          <p:cNvPr descr="Image result for pico laser" id="214" name="Shape 214"/>
          <p:cNvPicPr preferRelativeResize="0"/>
          <p:nvPr/>
        </p:nvPicPr>
        <p:blipFill>
          <a:blip r:embed="rId3">
            <a:alphaModFix/>
          </a:blip>
          <a:stretch>
            <a:fillRect/>
          </a:stretch>
        </p:blipFill>
        <p:spPr>
          <a:xfrm>
            <a:off x="4652424" y="0"/>
            <a:ext cx="4491575" cy="3238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Logging and statistics</a:t>
            </a:r>
          </a:p>
        </p:txBody>
      </p:sp>
      <p:sp>
        <p:nvSpPr>
          <p:cNvPr id="220" name="Shape 220"/>
          <p:cNvSpPr txBox="1"/>
          <p:nvPr>
            <p:ph idx="1" type="body"/>
          </p:nvPr>
        </p:nvSpPr>
        <p:spPr>
          <a:xfrm>
            <a:off x="311700" y="1070600"/>
            <a:ext cx="8520600" cy="485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381000" lvl="0" marL="457200" rtl="0">
              <a:spcBef>
                <a:spcPts val="0"/>
              </a:spcBef>
              <a:buSzPct val="100000"/>
            </a:pPr>
            <a:r>
              <a:rPr lang="en" sz="2400"/>
              <a:t>Dummy Data</a:t>
            </a:r>
          </a:p>
        </p:txBody>
      </p:sp>
      <p:sp>
        <p:nvSpPr>
          <p:cNvPr id="221" name="Shape 221"/>
          <p:cNvSpPr txBox="1"/>
          <p:nvPr>
            <p:ph idx="1" type="body"/>
          </p:nvPr>
        </p:nvSpPr>
        <p:spPr>
          <a:xfrm>
            <a:off x="311700" y="1652450"/>
            <a:ext cx="8520600" cy="4413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spcAft>
                <a:spcPts val="0"/>
              </a:spcAft>
              <a:buClr>
                <a:srgbClr val="434343"/>
              </a:buClr>
            </a:pPr>
            <a:r>
              <a:rPr lang="en" sz="2400">
                <a:solidFill>
                  <a:srgbClr val="434343"/>
                </a:solidFill>
              </a:rPr>
              <a:t>Överfört till labview</a:t>
            </a:r>
          </a:p>
        </p:txBody>
      </p:sp>
      <p:pic>
        <p:nvPicPr>
          <p:cNvPr id="222" name="Shape 222"/>
          <p:cNvPicPr preferRelativeResize="0"/>
          <p:nvPr/>
        </p:nvPicPr>
        <p:blipFill>
          <a:blip r:embed="rId3">
            <a:alphaModFix/>
          </a:blip>
          <a:stretch>
            <a:fillRect/>
          </a:stretch>
        </p:blipFill>
        <p:spPr>
          <a:xfrm>
            <a:off x="311700" y="2190500"/>
            <a:ext cx="8520600" cy="2790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Sensor Node</a:t>
            </a:r>
          </a:p>
        </p:txBody>
      </p:sp>
      <p:pic>
        <p:nvPicPr>
          <p:cNvPr descr="Sensor_node_graph.png" id="71" name="Shape 71"/>
          <p:cNvPicPr preferRelativeResize="0"/>
          <p:nvPr/>
        </p:nvPicPr>
        <p:blipFill rotWithShape="1">
          <a:blip r:embed="rId3">
            <a:alphaModFix/>
          </a:blip>
          <a:srcRect b="159" l="0" r="0" t="159"/>
          <a:stretch/>
        </p:blipFill>
        <p:spPr>
          <a:xfrm>
            <a:off x="1700212" y="1493262"/>
            <a:ext cx="5743574" cy="3171825"/>
          </a:xfrm>
          <a:prstGeom prst="rect">
            <a:avLst/>
          </a:prstGeom>
          <a:noFill/>
          <a:ln>
            <a:noFill/>
          </a:ln>
        </p:spPr>
      </p:pic>
      <p:sp>
        <p:nvSpPr>
          <p:cNvPr id="72" name="Shape 72"/>
          <p:cNvSpPr txBox="1"/>
          <p:nvPr>
            <p:ph type="title"/>
          </p:nvPr>
        </p:nvSpPr>
        <p:spPr>
          <a:xfrm>
            <a:off x="311700" y="498850"/>
            <a:ext cx="8520600" cy="572700"/>
          </a:xfrm>
          <a:prstGeom prst="rect">
            <a:avLst/>
          </a:prstGeom>
        </p:spPr>
        <p:txBody>
          <a:bodyPr anchorCtr="0" anchor="t" bIns="91425" lIns="91425" rIns="91425" tIns="91425">
            <a:noAutofit/>
          </a:bodyPr>
          <a:lstStyle/>
          <a:p>
            <a:pPr lvl="0" rtl="0">
              <a:spcBef>
                <a:spcPts val="0"/>
              </a:spcBef>
              <a:buNone/>
            </a:pPr>
            <a:r>
              <a:rPr lang="en"/>
              <a:t>Main Board</a:t>
            </a:r>
          </a:p>
        </p:txBody>
      </p:sp>
      <p:pic>
        <p:nvPicPr>
          <p:cNvPr descr="Black_Box.png" id="73" name="Shape 73"/>
          <p:cNvPicPr preferRelativeResize="0"/>
          <p:nvPr/>
        </p:nvPicPr>
        <p:blipFill rotWithShape="1">
          <a:blip r:embed="rId4">
            <a:alphaModFix/>
          </a:blip>
          <a:srcRect b="0" l="0" r="0" t="0"/>
          <a:stretch/>
        </p:blipFill>
        <p:spPr>
          <a:xfrm>
            <a:off x="1361237" y="1493262"/>
            <a:ext cx="6219825" cy="317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0"/>
                                        </p:tgtEl>
                                      </p:cBhvr>
                                    </p:animEffect>
                                    <p:set>
                                      <p:cBhvr>
                                        <p:cTn dur="1" fill="hold">
                                          <p:stCondLst>
                                            <p:cond delay="1000"/>
                                          </p:stCondLst>
                                        </p:cTn>
                                        <p:tgtEl>
                                          <p:spTgt spid="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1"/>
                                        </p:tgtEl>
                                      </p:cBhvr>
                                    </p:animEffect>
                                    <p:set>
                                      <p:cBhvr>
                                        <p:cTn dur="1" fill="hold">
                                          <p:stCondLst>
                                            <p:cond delay="1000"/>
                                          </p:stCondLst>
                                        </p:cTn>
                                        <p:tgtEl>
                                          <p:spTgt spid="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pic>
        <p:nvPicPr>
          <p:cNvPr descr="Strain_gauge.png" id="78" name="Shape 78"/>
          <p:cNvPicPr preferRelativeResize="0"/>
          <p:nvPr/>
        </p:nvPicPr>
        <p:blipFill>
          <a:blip r:embed="rId3">
            <a:alphaModFix/>
          </a:blip>
          <a:stretch>
            <a:fillRect/>
          </a:stretch>
        </p:blipFill>
        <p:spPr>
          <a:xfrm>
            <a:off x="5484398" y="47675"/>
            <a:ext cx="3671899" cy="3890550"/>
          </a:xfrm>
          <a:prstGeom prst="rect">
            <a:avLst/>
          </a:prstGeom>
          <a:noFill/>
          <a:ln>
            <a:noFill/>
          </a:ln>
        </p:spPr>
      </p:pic>
      <p:pic>
        <p:nvPicPr>
          <p:cNvPr descr="MPXV2202DP-Pressure_sensor.png" id="79" name="Shape 79"/>
          <p:cNvPicPr preferRelativeResize="0"/>
          <p:nvPr/>
        </p:nvPicPr>
        <p:blipFill>
          <a:blip r:embed="rId4">
            <a:alphaModFix/>
          </a:blip>
          <a:stretch>
            <a:fillRect/>
          </a:stretch>
        </p:blipFill>
        <p:spPr>
          <a:xfrm>
            <a:off x="4922925" y="47674"/>
            <a:ext cx="4105774" cy="3416400"/>
          </a:xfrm>
          <a:prstGeom prst="rect">
            <a:avLst/>
          </a:prstGeom>
          <a:noFill/>
          <a:ln>
            <a:noFill/>
          </a:ln>
        </p:spPr>
      </p:pic>
      <p:pic>
        <p:nvPicPr>
          <p:cNvPr descr="OPTO_SWITCH.png" id="80" name="Shape 80"/>
          <p:cNvPicPr preferRelativeResize="0"/>
          <p:nvPr/>
        </p:nvPicPr>
        <p:blipFill>
          <a:blip r:embed="rId5">
            <a:alphaModFix/>
          </a:blip>
          <a:stretch>
            <a:fillRect/>
          </a:stretch>
        </p:blipFill>
        <p:spPr>
          <a:xfrm>
            <a:off x="5685662" y="465237"/>
            <a:ext cx="2886075" cy="2581275"/>
          </a:xfrm>
          <a:prstGeom prst="rect">
            <a:avLst/>
          </a:prstGeom>
          <a:noFill/>
          <a:ln>
            <a:noFill/>
          </a:ln>
        </p:spPr>
      </p:pic>
      <p:pic>
        <p:nvPicPr>
          <p:cNvPr descr="Ultrasonic_sensor.png" id="81" name="Shape 81"/>
          <p:cNvPicPr preferRelativeResize="0"/>
          <p:nvPr/>
        </p:nvPicPr>
        <p:blipFill>
          <a:blip r:embed="rId6">
            <a:alphaModFix/>
          </a:blip>
          <a:stretch>
            <a:fillRect/>
          </a:stretch>
        </p:blipFill>
        <p:spPr>
          <a:xfrm>
            <a:off x="5243787" y="711499"/>
            <a:ext cx="4285863" cy="2562900"/>
          </a:xfrm>
          <a:prstGeom prst="rect">
            <a:avLst/>
          </a:prstGeom>
          <a:noFill/>
          <a:ln>
            <a:noFill/>
          </a:ln>
        </p:spPr>
      </p:pic>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Sensors</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Pressure sensor for centerboard </a:t>
            </a:r>
            <a:r>
              <a:rPr lang="en" sz="1400">
                <a:solidFill>
                  <a:schemeClr val="dk1"/>
                </a:solidFill>
                <a:highlight>
                  <a:srgbClr val="FFFFFF"/>
                </a:highlight>
              </a:rPr>
              <a:t>MP3V5010DP</a:t>
            </a:r>
          </a:p>
          <a:p>
            <a:pPr indent="-228600" lvl="0" marL="457200" rtl="0">
              <a:spcBef>
                <a:spcPts val="0"/>
              </a:spcBef>
              <a:spcAft>
                <a:spcPts val="1000"/>
              </a:spcAft>
            </a:pPr>
            <a:r>
              <a:rPr lang="en"/>
              <a:t>Strain gauges on centerboard  </a:t>
            </a:r>
            <a:r>
              <a:rPr lang="en" sz="1400">
                <a:solidFill>
                  <a:schemeClr val="dk1"/>
                </a:solidFill>
                <a:highlight>
                  <a:srgbClr val="FFFFFF"/>
                </a:highlight>
              </a:rPr>
              <a:t>250UN</a:t>
            </a:r>
          </a:p>
          <a:p>
            <a:pPr indent="-228600" lvl="0" marL="457200" rtl="0">
              <a:spcBef>
                <a:spcPts val="0"/>
              </a:spcBef>
              <a:spcAft>
                <a:spcPts val="1000"/>
              </a:spcAft>
            </a:pPr>
            <a:r>
              <a:rPr lang="en"/>
              <a:t>Ultrasonic sensor for height of centerboard </a:t>
            </a:r>
            <a:r>
              <a:rPr lang="en" sz="1400">
                <a:solidFill>
                  <a:schemeClr val="dk1"/>
                </a:solidFill>
                <a:highlight>
                  <a:srgbClr val="FFFFFF"/>
                </a:highlight>
              </a:rPr>
              <a:t>HC-SR04</a:t>
            </a:r>
          </a:p>
          <a:p>
            <a:pPr indent="-228600" lvl="0" marL="457200" rtl="0">
              <a:spcBef>
                <a:spcPts val="0"/>
              </a:spcBef>
              <a:spcAft>
                <a:spcPts val="1000"/>
              </a:spcAft>
            </a:pPr>
            <a:r>
              <a:rPr lang="en"/>
              <a:t>Optic sensor for measuring strips on centerboard </a:t>
            </a:r>
            <a:r>
              <a:rPr lang="en" sz="1400">
                <a:solidFill>
                  <a:schemeClr val="dk1"/>
                </a:solidFill>
                <a:highlight>
                  <a:srgbClr val="FFFFFF"/>
                </a:highlight>
              </a:rPr>
              <a:t>OPB732WZ</a:t>
            </a:r>
          </a:p>
          <a:p>
            <a:pPr lvl="0" rtl="0">
              <a:lnSpc>
                <a:spcPct val="115000"/>
              </a:lnSpc>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9"/>
                                        </p:tgtEl>
                                      </p:cBhvr>
                                    </p:animEffect>
                                    <p:set>
                                      <p:cBhvr>
                                        <p:cTn dur="1" fill="hold">
                                          <p:stCondLst>
                                            <p:cond delay="1000"/>
                                          </p:stCondLst>
                                        </p:cTn>
                                        <p:tgtEl>
                                          <p:spTgt spid="7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8"/>
                                        </p:tgtEl>
                                      </p:cBhvr>
                                    </p:animEffect>
                                    <p:set>
                                      <p:cBhvr>
                                        <p:cTn dur="1" fill="hold">
                                          <p:stCondLst>
                                            <p:cond delay="1000"/>
                                          </p:stCondLst>
                                        </p:cTn>
                                        <p:tgtEl>
                                          <p:spTgt spid="7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1"/>
                                        </p:tgtEl>
                                      </p:cBhvr>
                                    </p:animEffect>
                                    <p:set>
                                      <p:cBhvr>
                                        <p:cTn dur="1" fill="hold">
                                          <p:stCondLst>
                                            <p:cond delay="1000"/>
                                          </p:stCondLst>
                                        </p:cTn>
                                        <p:tgtEl>
                                          <p:spTgt spid="8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8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Position and Orientation</a:t>
            </a:r>
          </a:p>
        </p:txBody>
      </p:sp>
      <p:sp>
        <p:nvSpPr>
          <p:cNvPr id="89" name="Shape 89"/>
          <p:cNvSpPr txBox="1"/>
          <p:nvPr>
            <p:ph idx="1" type="body"/>
          </p:nvPr>
        </p:nvSpPr>
        <p:spPr>
          <a:xfrm>
            <a:off x="311700" y="1152475"/>
            <a:ext cx="8520600" cy="34164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pPr>
            <a:r>
              <a:rPr lang="en"/>
              <a:t>MPU-6000 for inclination</a:t>
            </a:r>
          </a:p>
          <a:p>
            <a:pPr indent="-228600" lvl="0" marL="457200" rtl="0">
              <a:spcBef>
                <a:spcPts val="0"/>
              </a:spcBef>
            </a:pPr>
            <a:r>
              <a:rPr lang="en"/>
              <a:t>3 axis gyroscope and accelerometer</a:t>
            </a:r>
          </a:p>
          <a:p>
            <a:pPr lvl="0" rtl="0">
              <a:spcBef>
                <a:spcPts val="0"/>
              </a:spcBef>
              <a:buNone/>
            </a:pPr>
            <a:r>
              <a:t/>
            </a:r>
            <a:endParaRPr/>
          </a:p>
        </p:txBody>
      </p:sp>
      <p:pic>
        <p:nvPicPr>
          <p:cNvPr descr="MPU6000.jpg" id="90" name="Shape 90"/>
          <p:cNvPicPr preferRelativeResize="0"/>
          <p:nvPr/>
        </p:nvPicPr>
        <p:blipFill>
          <a:blip r:embed="rId3">
            <a:alphaModFix/>
          </a:blip>
          <a:stretch>
            <a:fillRect/>
          </a:stretch>
        </p:blipFill>
        <p:spPr>
          <a:xfrm>
            <a:off x="5036725" y="2366375"/>
            <a:ext cx="2332650" cy="18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Components and Communication</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RN42 bluetooth module</a:t>
            </a:r>
          </a:p>
          <a:p>
            <a:pPr lvl="0">
              <a:spcBef>
                <a:spcPts val="0"/>
              </a:spcBef>
              <a:buNone/>
            </a:pPr>
            <a:r>
              <a:t/>
            </a:r>
            <a:endParaRPr/>
          </a:p>
        </p:txBody>
      </p:sp>
      <p:pic>
        <p:nvPicPr>
          <p:cNvPr descr="BT.jpg" id="97" name="Shape 97"/>
          <p:cNvPicPr preferRelativeResize="0"/>
          <p:nvPr/>
        </p:nvPicPr>
        <p:blipFill>
          <a:blip r:embed="rId3">
            <a:alphaModFix/>
          </a:blip>
          <a:stretch>
            <a:fillRect/>
          </a:stretch>
        </p:blipFill>
        <p:spPr>
          <a:xfrm>
            <a:off x="4250550" y="1518225"/>
            <a:ext cx="4339824" cy="268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Mainboard_unedited.png" id="104" name="Shape 104"/>
          <p:cNvPicPr preferRelativeResize="0"/>
          <p:nvPr/>
        </p:nvPicPr>
        <p:blipFill>
          <a:blip r:embed="rId3">
            <a:alphaModFix/>
          </a:blip>
          <a:stretch>
            <a:fillRect/>
          </a:stretch>
        </p:blipFill>
        <p:spPr>
          <a:xfrm>
            <a:off x="835489" y="0"/>
            <a:ext cx="7473020" cy="5143499"/>
          </a:xfrm>
          <a:prstGeom prst="rect">
            <a:avLst/>
          </a:prstGeom>
          <a:noFill/>
          <a:ln>
            <a:noFill/>
          </a:ln>
        </p:spPr>
      </p:pic>
      <p:sp>
        <p:nvSpPr>
          <p:cNvPr id="105" name="Shape 105"/>
          <p:cNvSpPr txBox="1"/>
          <p:nvPr/>
        </p:nvSpPr>
        <p:spPr>
          <a:xfrm>
            <a:off x="3929100" y="255700"/>
            <a:ext cx="1285800" cy="309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MAINBOARD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Mainboard_MCU.png" id="112" name="Shape 112"/>
          <p:cNvPicPr preferRelativeResize="0"/>
          <p:nvPr/>
        </p:nvPicPr>
        <p:blipFill>
          <a:blip r:embed="rId3">
            <a:alphaModFix/>
          </a:blip>
          <a:stretch>
            <a:fillRect/>
          </a:stretch>
        </p:blipFill>
        <p:spPr>
          <a:xfrm>
            <a:off x="835489" y="0"/>
            <a:ext cx="7473020" cy="5143499"/>
          </a:xfrm>
          <a:prstGeom prst="rect">
            <a:avLst/>
          </a:prstGeom>
          <a:noFill/>
          <a:ln>
            <a:noFill/>
          </a:ln>
        </p:spPr>
      </p:pic>
      <p:sp>
        <p:nvSpPr>
          <p:cNvPr id="113" name="Shape 113"/>
          <p:cNvSpPr txBox="1"/>
          <p:nvPr/>
        </p:nvSpPr>
        <p:spPr>
          <a:xfrm>
            <a:off x="3929100" y="255700"/>
            <a:ext cx="1285800" cy="309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MAINBOARD</a:t>
            </a:r>
          </a:p>
        </p:txBody>
      </p:sp>
      <p:sp>
        <p:nvSpPr>
          <p:cNvPr id="114" name="Shape 114"/>
          <p:cNvSpPr txBox="1"/>
          <p:nvPr/>
        </p:nvSpPr>
        <p:spPr>
          <a:xfrm>
            <a:off x="4912150" y="2449300"/>
            <a:ext cx="605400" cy="4014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a:t>MCU</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Mainboard_BT.png" id="121" name="Shape 121"/>
          <p:cNvPicPr preferRelativeResize="0"/>
          <p:nvPr/>
        </p:nvPicPr>
        <p:blipFill>
          <a:blip r:embed="rId3">
            <a:alphaModFix/>
          </a:blip>
          <a:stretch>
            <a:fillRect/>
          </a:stretch>
        </p:blipFill>
        <p:spPr>
          <a:xfrm>
            <a:off x="835489" y="0"/>
            <a:ext cx="7473020" cy="5143499"/>
          </a:xfrm>
          <a:prstGeom prst="rect">
            <a:avLst/>
          </a:prstGeom>
          <a:noFill/>
          <a:ln>
            <a:noFill/>
          </a:ln>
        </p:spPr>
      </p:pic>
      <p:sp>
        <p:nvSpPr>
          <p:cNvPr id="122" name="Shape 122"/>
          <p:cNvSpPr txBox="1"/>
          <p:nvPr/>
        </p:nvSpPr>
        <p:spPr>
          <a:xfrm>
            <a:off x="3929100" y="255700"/>
            <a:ext cx="1285800" cy="309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MAINBOARD</a:t>
            </a:r>
          </a:p>
        </p:txBody>
      </p:sp>
      <p:sp>
        <p:nvSpPr>
          <p:cNvPr id="123" name="Shape 123"/>
          <p:cNvSpPr txBox="1"/>
          <p:nvPr/>
        </p:nvSpPr>
        <p:spPr>
          <a:xfrm>
            <a:off x="4680850" y="2415275"/>
            <a:ext cx="1136100" cy="4218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  Bluetooth</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