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57" r:id="rId4"/>
    <p:sldId id="278" r:id="rId5"/>
    <p:sldId id="259" r:id="rId6"/>
    <p:sldId id="258" r:id="rId7"/>
    <p:sldId id="261" r:id="rId8"/>
    <p:sldId id="262" r:id="rId9"/>
    <p:sldId id="265" r:id="rId10"/>
    <p:sldId id="263" r:id="rId11"/>
    <p:sldId id="264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99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9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1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4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0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1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7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9918-CD47-4FA1-8361-748A89C5F187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C4B5-863A-405A-AC8B-461C5FC30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rilledCheese BTN" panose="020B06040604020402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9090" y="182305"/>
            <a:ext cx="10278233" cy="6655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090" y="1115191"/>
            <a:ext cx="11753658" cy="1278566"/>
          </a:xfrm>
        </p:spPr>
        <p:txBody>
          <a:bodyPr>
            <a:noAutofit/>
          </a:bodyPr>
          <a:lstStyle/>
          <a:p>
            <a:r>
              <a:rPr lang="en-GB" sz="8000" dirty="0">
                <a:ln w="28575"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Introduction to Python</a:t>
            </a:r>
            <a:br>
              <a:rPr lang="en-GB" sz="8000" dirty="0">
                <a:ln w="28575">
                  <a:solidFill>
                    <a:schemeClr val="tx1"/>
                  </a:solidFill>
                </a:ln>
                <a:solidFill>
                  <a:srgbClr val="00FF00"/>
                </a:solidFill>
              </a:rPr>
            </a:br>
            <a:r>
              <a:rPr lang="en-GB" sz="8000" dirty="0">
                <a:ln w="28575">
                  <a:solidFill>
                    <a:schemeClr val="tx1"/>
                  </a:solidFill>
                </a:ln>
                <a:solidFill>
                  <a:srgbClr val="00FF00"/>
                </a:solidFill>
              </a:rPr>
              <a:t>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335" y="3326642"/>
            <a:ext cx="2575413" cy="3407711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27119" y="3304442"/>
            <a:ext cx="6197600" cy="126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b="1" dirty="0">
                <a:latin typeface="VAGRounded BT" panose="020F0702020204020204" pitchFamily="34" charset="0"/>
              </a:rPr>
              <a:t>Part 3: Adding Comments to your Code</a:t>
            </a:r>
          </a:p>
        </p:txBody>
      </p:sp>
    </p:spTree>
    <p:extLst>
      <p:ext uri="{BB962C8B-B14F-4D97-AF65-F5344CB8AC3E}">
        <p14:creationId xmlns:p14="http://schemas.microsoft.com/office/powerpoint/2010/main" val="423853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768216"/>
          </a:xfrm>
        </p:spPr>
        <p:txBody>
          <a:bodyPr/>
          <a:lstStyle/>
          <a:p>
            <a:r>
              <a:rPr lang="en-GB" dirty="0"/>
              <a:t>Task 2: Pro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01312"/>
              </p:ext>
            </p:extLst>
          </p:nvPr>
        </p:nvGraphicFramePr>
        <p:xfrm>
          <a:off x="4413421" y="2516812"/>
          <a:ext cx="3505200" cy="41155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457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388">
                <a:tc>
                  <a:txBody>
                    <a:bodyPr/>
                    <a:lstStyle/>
                    <a:p>
                      <a:pPr algn="l"/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068946"/>
            <a:ext cx="105156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400" dirty="0">
                <a:solidFill>
                  <a:srgbClr val="FFFF00"/>
                </a:solidFill>
              </a:rPr>
              <a:t>Write out the code below:</a:t>
            </a:r>
          </a:p>
          <a:p>
            <a:pPr marL="514350" indent="-514350">
              <a:buAutoNum type="arabicPeriod"/>
            </a:pPr>
            <a:r>
              <a:rPr lang="en-GB" sz="2400" b="1" dirty="0">
                <a:solidFill>
                  <a:srgbClr val="FFFF00"/>
                </a:solidFill>
              </a:rPr>
              <a:t>Comment out </a:t>
            </a:r>
            <a:r>
              <a:rPr lang="en-GB" sz="2400" dirty="0">
                <a:solidFill>
                  <a:srgbClr val="FFFF00"/>
                </a:solidFill>
              </a:rPr>
              <a:t>the code lines that print out </a:t>
            </a:r>
            <a:r>
              <a:rPr lang="en-GB" sz="2400" b="1" dirty="0">
                <a:solidFill>
                  <a:srgbClr val="FFFF00"/>
                </a:solidFill>
              </a:rPr>
              <a:t>variables b </a:t>
            </a:r>
            <a:r>
              <a:rPr lang="en-GB" sz="2400" dirty="0">
                <a:solidFill>
                  <a:srgbClr val="FFFF00"/>
                </a:solidFill>
              </a:rPr>
              <a:t>and</a:t>
            </a:r>
            <a:r>
              <a:rPr lang="en-GB" sz="2400" b="1" dirty="0">
                <a:solidFill>
                  <a:srgbClr val="FFFF00"/>
                </a:solidFill>
              </a:rPr>
              <a:t> c </a:t>
            </a:r>
            <a:r>
              <a:rPr lang="en-GB" sz="2400" dirty="0">
                <a:solidFill>
                  <a:srgbClr val="FFFF00"/>
                </a:solidFill>
              </a:rPr>
              <a:t>so only </a:t>
            </a:r>
            <a:r>
              <a:rPr lang="en-GB" sz="2400" b="1" dirty="0">
                <a:solidFill>
                  <a:srgbClr val="FFFF00"/>
                </a:solidFill>
              </a:rPr>
              <a:t>x</a:t>
            </a:r>
            <a:r>
              <a:rPr lang="en-GB" sz="2400" dirty="0">
                <a:solidFill>
                  <a:srgbClr val="FFFF00"/>
                </a:solidFill>
              </a:rPr>
              <a:t> is outputted.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62" t="8889" r="78700" b="64925"/>
          <a:stretch/>
        </p:blipFill>
        <p:spPr>
          <a:xfrm>
            <a:off x="5022739" y="3254847"/>
            <a:ext cx="2284223" cy="3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5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Task 2: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293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Add a print screen to show your coding here.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6507" y="1825625"/>
            <a:ext cx="4957293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 a print screen to show your output solution here.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227B1-F035-439B-91DF-8F725E264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64" t="4272" r="61917" b="61295"/>
          <a:stretch/>
        </p:blipFill>
        <p:spPr>
          <a:xfrm>
            <a:off x="941033" y="2627790"/>
            <a:ext cx="4128117" cy="3519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F364C-A26C-4E21-8A69-1195995F0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8" t="38317" r="54490" b="27249"/>
          <a:stretch/>
        </p:blipFill>
        <p:spPr>
          <a:xfrm>
            <a:off x="6396507" y="2698811"/>
            <a:ext cx="4887126" cy="31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8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14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3200" dirty="0">
                <a:solidFill>
                  <a:srgbClr val="FFFF00"/>
                </a:solidFill>
              </a:rPr>
              <a:t>Now you have learned some programming skills, it’s time to put them into practice!</a:t>
            </a:r>
          </a:p>
          <a:p>
            <a:r>
              <a:rPr lang="en-GB" sz="3200" dirty="0">
                <a:solidFill>
                  <a:srgbClr val="FFFF00"/>
                </a:solidFill>
              </a:rPr>
              <a:t>Complete the following programming challenges. </a:t>
            </a:r>
            <a:r>
              <a:rPr lang="en-GB" sz="3200" b="1" dirty="0">
                <a:solidFill>
                  <a:srgbClr val="FFFF00"/>
                </a:solidFill>
              </a:rPr>
              <a:t>Start with the Rookie challenge</a:t>
            </a:r>
            <a:r>
              <a:rPr lang="en-GB" sz="3200" dirty="0">
                <a:solidFill>
                  <a:srgbClr val="FFFF00"/>
                </a:solidFill>
              </a:rPr>
              <a:t> and see how far you can push yourself. </a:t>
            </a:r>
          </a:p>
          <a:p>
            <a:r>
              <a:rPr lang="en-GB" sz="3200" dirty="0">
                <a:solidFill>
                  <a:srgbClr val="FFFF00"/>
                </a:solidFill>
              </a:rPr>
              <a:t>Finally, complete the </a:t>
            </a:r>
            <a:r>
              <a:rPr lang="en-GB" sz="3200" b="1" dirty="0">
                <a:solidFill>
                  <a:srgbClr val="FFFF00"/>
                </a:solidFill>
              </a:rPr>
              <a:t>debugging challenge</a:t>
            </a:r>
            <a:r>
              <a:rPr lang="en-GB" sz="3200" dirty="0">
                <a:solidFill>
                  <a:srgbClr val="FFFF00"/>
                </a:solidFill>
              </a:rPr>
              <a:t>. </a:t>
            </a:r>
          </a:p>
          <a:p>
            <a:r>
              <a:rPr lang="en-GB" sz="3200" dirty="0">
                <a:solidFill>
                  <a:srgbClr val="FFFF00"/>
                </a:solidFill>
              </a:rPr>
              <a:t>Once you have finished your challenges, </a:t>
            </a:r>
            <a:r>
              <a:rPr lang="en-GB" sz="3200" b="1" dirty="0">
                <a:solidFill>
                  <a:srgbClr val="FFFF00"/>
                </a:solidFill>
              </a:rPr>
              <a:t>complete the review</a:t>
            </a:r>
            <a:r>
              <a:rPr lang="en-GB" sz="3200" dirty="0">
                <a:solidFill>
                  <a:srgbClr val="FFFF00"/>
                </a:solidFill>
              </a:rPr>
              <a:t>. Look back at the skills you have learned so far to help you solve the challenge.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8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2" y="302508"/>
            <a:ext cx="10515600" cy="1325563"/>
          </a:xfrm>
        </p:spPr>
        <p:txBody>
          <a:bodyPr/>
          <a:lstStyle/>
          <a:p>
            <a:r>
              <a:rPr lang="en-GB" dirty="0"/>
              <a:t>Programming Challenge: Rookie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36" y="1862630"/>
            <a:ext cx="9857168" cy="404440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Write out the code below and add a suitable comment to explain what is happening for each line of code:</a:t>
            </a: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8090" y="193183"/>
            <a:ext cx="28848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Add a print screen of your solutions to the next slide.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4006" y="6141591"/>
            <a:ext cx="19189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GrilledCheese BTN" panose="020B0604060402040206" pitchFamily="34" charset="0"/>
              </a:rPr>
              <a:t>1 Mark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61" t="9003" r="46881" b="76524"/>
          <a:stretch/>
        </p:blipFill>
        <p:spPr>
          <a:xfrm>
            <a:off x="1969476" y="3173045"/>
            <a:ext cx="6467998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Programming Challenge: Rookie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293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Add a print screen to show your coding here.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6507" y="1825625"/>
            <a:ext cx="4957293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 a print screen to show your output solution here.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14212-E9EE-45CD-9957-5FB286F1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92" t="4013" r="22743" b="61424"/>
          <a:stretch/>
        </p:blipFill>
        <p:spPr>
          <a:xfrm>
            <a:off x="708572" y="2840855"/>
            <a:ext cx="5387428" cy="3116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40F369-1844-4A67-9FA9-6BCC052FB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3" t="36551" r="53981" b="29450"/>
          <a:stretch/>
        </p:blipFill>
        <p:spPr>
          <a:xfrm>
            <a:off x="6396507" y="2840856"/>
            <a:ext cx="5042281" cy="31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5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Challenge: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701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Write out the code below and add a suitable comment to explain what is happening for each line of code: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7786" y="193183"/>
            <a:ext cx="30651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Add a print screen of your solutions to the next slide.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4006" y="6128712"/>
            <a:ext cx="19189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GrilledCheese BTN" panose="020B0604060402040206" pitchFamily="34" charset="0"/>
              </a:rPr>
              <a:t>1 Mark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21" t="8889" r="34886" b="79829"/>
          <a:stretch/>
        </p:blipFill>
        <p:spPr>
          <a:xfrm>
            <a:off x="1359165" y="3026562"/>
            <a:ext cx="9473670" cy="176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2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Programming Challenge: Pro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293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Add a print screen to show your coding here.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6507" y="1825625"/>
            <a:ext cx="4957293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 a print screen to show your output solution here.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6D674-4620-4178-B2D8-0BD00C7D7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3" t="3754" r="16845" b="64142"/>
          <a:stretch/>
        </p:blipFill>
        <p:spPr>
          <a:xfrm>
            <a:off x="648810" y="2803448"/>
            <a:ext cx="5447190" cy="3373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A7DEB7-302E-49E6-B021-293205752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18" t="36551" r="54418" b="25696"/>
          <a:stretch/>
        </p:blipFill>
        <p:spPr>
          <a:xfrm>
            <a:off x="6480698" y="2803448"/>
            <a:ext cx="4521600" cy="31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Challenge: Beast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3993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Write out the code below and add a suitable comment to explain what is happening for each line of code: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7786" y="193183"/>
            <a:ext cx="30651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Add a print screen of your solutions to the next slide.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94006" y="6128712"/>
            <a:ext cx="19189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GrilledCheese BTN" panose="020B0604060402040206" pitchFamily="34" charset="0"/>
              </a:rPr>
              <a:t>1 Mark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01" t="8661" r="39324" b="71510"/>
          <a:stretch/>
        </p:blipFill>
        <p:spPr>
          <a:xfrm>
            <a:off x="2916623" y="3001107"/>
            <a:ext cx="6892354" cy="24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1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Programming Challenge: Beast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293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Add a print screen to show your coding here.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6507" y="1825625"/>
            <a:ext cx="4957293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 a print screen to show your output solution here.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6DA50-4E88-4ACE-BAF0-F0A7D311C3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7" t="36551" r="54199" b="27897"/>
          <a:stretch/>
        </p:blipFill>
        <p:spPr>
          <a:xfrm>
            <a:off x="6396505" y="2782193"/>
            <a:ext cx="4805249" cy="3112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C0389-854A-4391-BC06-EEDC3E60B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2" t="4141" r="41383" b="68933"/>
          <a:stretch/>
        </p:blipFill>
        <p:spPr>
          <a:xfrm>
            <a:off x="751642" y="2782193"/>
            <a:ext cx="5043852" cy="33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7626" y="1054030"/>
            <a:ext cx="1164842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</a:rPr>
              <a:t>Which of the following lines of code below would output the following statement:</a:t>
            </a:r>
          </a:p>
          <a:p>
            <a:endParaRPr lang="en-GB" sz="2400" dirty="0">
              <a:solidFill>
                <a:srgbClr val="FFFF00"/>
              </a:solidFill>
            </a:endParaRPr>
          </a:p>
          <a:p>
            <a:endParaRPr lang="en-GB" sz="2400" dirty="0">
              <a:solidFill>
                <a:srgbClr val="FFFF00"/>
              </a:solidFill>
            </a:endParaRPr>
          </a:p>
          <a:p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39" y="230414"/>
            <a:ext cx="10515600" cy="716700"/>
          </a:xfrm>
        </p:spPr>
        <p:txBody>
          <a:bodyPr/>
          <a:lstStyle/>
          <a:p>
            <a:r>
              <a:rPr lang="en-GB" dirty="0"/>
              <a:t>Debugging Question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42425"/>
              </p:ext>
            </p:extLst>
          </p:nvPr>
        </p:nvGraphicFramePr>
        <p:xfrm>
          <a:off x="523779" y="3328019"/>
          <a:ext cx="492259" cy="3323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797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97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971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7626" y="2747096"/>
            <a:ext cx="1162533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FF00"/>
                </a:solidFill>
              </a:rPr>
              <a:t>Highlight the correct cell in green: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4006" y="6128712"/>
            <a:ext cx="19189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GrilledCheese BTN" panose="020B0604060402040206" pitchFamily="34" charset="0"/>
              </a:rPr>
              <a:t>1 Mark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1" t="20399" r="65113" b="76980"/>
          <a:stretch/>
        </p:blipFill>
        <p:spPr>
          <a:xfrm>
            <a:off x="1914551" y="1623568"/>
            <a:ext cx="8394576" cy="692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540" t="11624" r="43283" b="78918"/>
          <a:stretch/>
        </p:blipFill>
        <p:spPr>
          <a:xfrm>
            <a:off x="1141251" y="4525829"/>
            <a:ext cx="5327641" cy="961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559" t="11525" r="44066" b="78872"/>
          <a:stretch/>
        </p:blipFill>
        <p:spPr>
          <a:xfrm>
            <a:off x="1141251" y="5647799"/>
            <a:ext cx="5321485" cy="989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421" t="11624" r="44002" b="78804"/>
          <a:stretch/>
        </p:blipFill>
        <p:spPr>
          <a:xfrm>
            <a:off x="1141251" y="3372420"/>
            <a:ext cx="5321485" cy="982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779463"/>
          </a:xfrm>
        </p:spPr>
        <p:txBody>
          <a:bodyPr/>
          <a:lstStyle/>
          <a:p>
            <a:r>
              <a:rPr lang="en-GB" dirty="0"/>
              <a:t>How to use this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395" y="1135491"/>
            <a:ext cx="7262611" cy="553863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Within each unit, you will learn how to develop and apply a range of Python programming skills. Skill explanations are in </a:t>
            </a:r>
            <a:r>
              <a:rPr lang="en-GB" b="1" dirty="0">
                <a:solidFill>
                  <a:srgbClr val="FFFF00"/>
                </a:solidFill>
              </a:rPr>
              <a:t>pink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After reading the explanation of a skill, apply it within the given tasks. The tasks are categorised into </a:t>
            </a:r>
            <a:r>
              <a:rPr lang="en-GB" b="1" dirty="0">
                <a:solidFill>
                  <a:srgbClr val="FF0000"/>
                </a:solidFill>
              </a:rPr>
              <a:t>Rookie</a:t>
            </a:r>
            <a:r>
              <a:rPr lang="en-GB" dirty="0">
                <a:solidFill>
                  <a:srgbClr val="FFFF00"/>
                </a:solidFill>
              </a:rPr>
              <a:t> (Easy), </a:t>
            </a:r>
            <a:r>
              <a:rPr lang="en-GB" b="1" dirty="0">
                <a:solidFill>
                  <a:srgbClr val="FFC000"/>
                </a:solidFill>
              </a:rPr>
              <a:t>Pro</a:t>
            </a:r>
            <a:r>
              <a:rPr lang="en-GB" dirty="0">
                <a:solidFill>
                  <a:srgbClr val="FFFF00"/>
                </a:solidFill>
              </a:rPr>
              <a:t> (Medium) or </a:t>
            </a:r>
            <a:r>
              <a:rPr lang="en-GB" b="1" dirty="0">
                <a:solidFill>
                  <a:srgbClr val="92D050"/>
                </a:solidFill>
              </a:rPr>
              <a:t>Beast</a:t>
            </a:r>
            <a:r>
              <a:rPr lang="en-GB" dirty="0">
                <a:solidFill>
                  <a:srgbClr val="FFFF00"/>
                </a:solidFill>
              </a:rPr>
              <a:t> (Hard). 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Once you have learned how to apply your new skills, demonstrate your ability by completing the given challenges. Don’t forget the debugging task! </a:t>
            </a:r>
          </a:p>
          <a:p>
            <a:r>
              <a:rPr lang="en-GB" dirty="0">
                <a:solidFill>
                  <a:srgbClr val="FFFF00"/>
                </a:solidFill>
              </a:rPr>
              <a:t> Once complete, review your performance!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9" y="90888"/>
            <a:ext cx="586691" cy="776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684" y="292433"/>
            <a:ext cx="3070416" cy="172710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52560" y="2215967"/>
            <a:ext cx="3655657" cy="2177635"/>
            <a:chOff x="1678300" y="416401"/>
            <a:chExt cx="4464826" cy="26736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8300" y="416401"/>
              <a:ext cx="2942214" cy="16549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5714" y="1035933"/>
              <a:ext cx="2942215" cy="16549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0911" y="1435020"/>
              <a:ext cx="2942215" cy="165499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352560" y="4557794"/>
            <a:ext cx="3655657" cy="2116080"/>
            <a:chOff x="8130443" y="4652429"/>
            <a:chExt cx="3655657" cy="21160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0443" y="4652429"/>
              <a:ext cx="2609304" cy="146773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09718" y="4977482"/>
              <a:ext cx="2623553" cy="147574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62547" y="5292760"/>
              <a:ext cx="2623553" cy="1475749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655201" y="1148370"/>
            <a:ext cx="5806974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22225">
                  <a:noFill/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Skill Explanations: 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99FF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Pink Slides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97107" y="2797844"/>
            <a:ext cx="4523162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22225">
                  <a:noFill/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Tasks: 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00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Rookie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CCFF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 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Pro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CCFF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 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92D05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Beast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19741" y="4470876"/>
            <a:ext cx="5455917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22225">
                  <a:noFill/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Challenges: 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00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Rookie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CCFF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 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C0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Pro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FFCCFF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 </a:t>
            </a:r>
            <a:r>
              <a:rPr lang="en-US" sz="3200" dirty="0">
                <a:ln w="22225">
                  <a:noFill/>
                  <a:prstDash val="solid"/>
                </a:ln>
                <a:solidFill>
                  <a:srgbClr val="92D05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GrilledCheese BTN" panose="020B0604060402040206" pitchFamily="34" charset="0"/>
              </a:rPr>
              <a:t>Beast</a:t>
            </a:r>
          </a:p>
        </p:txBody>
      </p:sp>
    </p:spTree>
    <p:extLst>
      <p:ext uri="{BB962C8B-B14F-4D97-AF65-F5344CB8AC3E}">
        <p14:creationId xmlns:p14="http://schemas.microsoft.com/office/powerpoint/2010/main" val="141190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GB" dirty="0"/>
              <a:t>Challenges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129311"/>
              </p:ext>
            </p:extLst>
          </p:nvPr>
        </p:nvGraphicFramePr>
        <p:xfrm>
          <a:off x="838200" y="1149776"/>
          <a:ext cx="105156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Your Score (Max 1 mark each)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/>
                        <a:t>Rookie</a:t>
                      </a:r>
                      <a:r>
                        <a:rPr lang="en-GB" sz="2800" baseline="0"/>
                        <a:t> Challenge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Pro 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Beast 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Debugging 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3847162"/>
            <a:ext cx="10515600" cy="277257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u="sng" dirty="0"/>
              <a:t>Unit Review</a:t>
            </a:r>
          </a:p>
          <a:p>
            <a:r>
              <a:rPr lang="en-GB" sz="2400" dirty="0"/>
              <a:t>What Went Well: Nothing wrong in this one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Even Better If: </a:t>
            </a:r>
            <a:r>
              <a:rPr lang="en-GB" sz="2400"/>
              <a:t>no comment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0468" y="72807"/>
            <a:ext cx="5853332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Complete the table below to help you identify what areas you are confident at and which areas you need to improve further:</a:t>
            </a:r>
          </a:p>
        </p:txBody>
      </p:sp>
    </p:spTree>
    <p:extLst>
      <p:ext uri="{BB962C8B-B14F-4D97-AF65-F5344CB8AC3E}">
        <p14:creationId xmlns:p14="http://schemas.microsoft.com/office/powerpoint/2010/main" val="175020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9698" y="4567813"/>
            <a:ext cx="10019763" cy="14742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69698" y="3169842"/>
            <a:ext cx="10019763" cy="13979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69699" y="1690688"/>
            <a:ext cx="10019763" cy="14791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851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GrilledCheese BTN" panose="020B0604060402040206" pitchFamily="34" charset="0"/>
              </a:rPr>
              <a:t>Rookie</a:t>
            </a:r>
          </a:p>
          <a:p>
            <a:r>
              <a:rPr lang="en-GB" dirty="0"/>
              <a:t>To understand why adding comments to your code is useful.</a:t>
            </a:r>
          </a:p>
          <a:p>
            <a:r>
              <a:rPr lang="en-GB" dirty="0"/>
              <a:t>To be able to add comments within your python code.</a:t>
            </a:r>
          </a:p>
          <a:p>
            <a:pPr marL="0" indent="0">
              <a:buNone/>
            </a:pPr>
            <a:r>
              <a:rPr lang="en-GB" dirty="0">
                <a:latin typeface="GrilledCheese BTN" panose="020B0604060402040206" pitchFamily="34" charset="0"/>
              </a:rPr>
              <a:t>Pro</a:t>
            </a:r>
          </a:p>
          <a:p>
            <a:r>
              <a:rPr lang="en-GB" dirty="0"/>
              <a:t>To write comments which help to explain what programming techniques you have used.</a:t>
            </a:r>
          </a:p>
          <a:p>
            <a:pPr marL="0" indent="0">
              <a:buNone/>
            </a:pPr>
            <a:r>
              <a:rPr lang="en-GB" dirty="0">
                <a:latin typeface="GrilledCheese BTN" panose="020B0604060402040206" pitchFamily="34" charset="0"/>
              </a:rPr>
              <a:t>Beast</a:t>
            </a:r>
          </a:p>
          <a:p>
            <a:r>
              <a:rPr lang="en-GB" dirty="0"/>
              <a:t>To write clear and precise comments which means that someone else can understand your programming techniques.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340" y="5885181"/>
            <a:ext cx="1402938" cy="908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451" y="470165"/>
            <a:ext cx="1055233" cy="13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631288"/>
              </p:ext>
            </p:extLst>
          </p:nvPr>
        </p:nvGraphicFramePr>
        <p:xfrm>
          <a:off x="5178552" y="1435614"/>
          <a:ext cx="6480048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Confidence</a:t>
                      </a:r>
                      <a:r>
                        <a:rPr lang="en-GB" sz="2400" baseline="0" dirty="0"/>
                        <a:t> </a:t>
                      </a:r>
                    </a:p>
                    <a:p>
                      <a:pPr algn="ctr"/>
                      <a:r>
                        <a:rPr lang="en-GB" sz="2400" baseline="0" dirty="0"/>
                        <a:t>Level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Adding comments in</a:t>
                      </a:r>
                      <a:r>
                        <a:rPr lang="en-GB" sz="2400" baseline="0" dirty="0"/>
                        <a:t> Python  </a:t>
                      </a:r>
                      <a:r>
                        <a:rPr lang="en-GB" sz="2400" b="1" baseline="0" dirty="0"/>
                        <a:t>#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Comment out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0907" y="1435614"/>
            <a:ext cx="4235768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Once you complete a skill, colour code the box to show your level of confidence. You can always revisit the skill later on to boost your confidence.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0907" y="2973468"/>
          <a:ext cx="4235768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 </a:t>
                      </a:r>
                    </a:p>
                    <a:p>
                      <a:pPr algn="ctr"/>
                      <a:r>
                        <a:rPr lang="en-GB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 am very good at this skill and could show a friend how to do it.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 am confident I can perform this skill on my 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 need to improve my understanding of this skill.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138" y="312729"/>
            <a:ext cx="1815062" cy="11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4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add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1825625"/>
            <a:ext cx="11145794" cy="486018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</a:rPr>
              <a:t>Programmers add comments within their code for the following reasons:</a:t>
            </a:r>
          </a:p>
          <a:p>
            <a:r>
              <a:rPr lang="en-GB" dirty="0">
                <a:solidFill>
                  <a:srgbClr val="FFFF00"/>
                </a:solidFill>
              </a:rPr>
              <a:t>It helps explain the programming techniques written and how they work.</a:t>
            </a:r>
          </a:p>
          <a:p>
            <a:r>
              <a:rPr lang="en-GB" dirty="0">
                <a:solidFill>
                  <a:srgbClr val="FFFF00"/>
                </a:solidFill>
              </a:rPr>
              <a:t>If a programmer wants to reuse their code in the future, using comments will help identify the required piece of code.</a:t>
            </a:r>
          </a:p>
          <a:p>
            <a:r>
              <a:rPr lang="en-GB" dirty="0">
                <a:solidFill>
                  <a:srgbClr val="FFFF00"/>
                </a:solidFill>
              </a:rPr>
              <a:t>They provide explanations for other people who may wish to use the code, or learn the same programming technique.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50" t="10931" r="39759" b="78619"/>
          <a:stretch/>
        </p:blipFill>
        <p:spPr>
          <a:xfrm>
            <a:off x="1687556" y="4773267"/>
            <a:ext cx="8825814" cy="1651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33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GB" dirty="0"/>
              <a:t>Skill 1: Adding comments in python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7517" y="1142931"/>
            <a:ext cx="10736283" cy="496954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dirty="0"/>
              <a:t>To add a comment, simply type in a hashtag symbol </a:t>
            </a:r>
            <a:r>
              <a:rPr lang="en-GB" b="1" dirty="0"/>
              <a:t>#</a:t>
            </a:r>
            <a:r>
              <a:rPr lang="en-GB" dirty="0"/>
              <a:t> followed by the required information.</a:t>
            </a:r>
          </a:p>
          <a:p>
            <a:r>
              <a:rPr lang="en-GB" dirty="0"/>
              <a:t>You write it like this: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a rule, always add comments to explain the code below the comment.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1450" t="10931" r="39759" b="78619"/>
          <a:stretch/>
        </p:blipFill>
        <p:spPr>
          <a:xfrm>
            <a:off x="987292" y="2743979"/>
            <a:ext cx="10034632" cy="1877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63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768216"/>
          </a:xfrm>
        </p:spPr>
        <p:txBody>
          <a:bodyPr/>
          <a:lstStyle/>
          <a:p>
            <a:r>
              <a:rPr lang="en-GB" dirty="0"/>
              <a:t>Task 1: Rookie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61530"/>
              </p:ext>
            </p:extLst>
          </p:nvPr>
        </p:nvGraphicFramePr>
        <p:xfrm>
          <a:off x="838200" y="2285252"/>
          <a:ext cx="10515600" cy="41155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457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Pseudo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388"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800" dirty="0"/>
                    </a:p>
                    <a:p>
                      <a:pPr algn="l"/>
                      <a:endParaRPr lang="en-GB" sz="2800" dirty="0"/>
                    </a:p>
                    <a:p>
                      <a:pPr algn="l"/>
                      <a:r>
                        <a:rPr lang="en-GB" sz="2800" dirty="0"/>
                        <a:t>START</a:t>
                      </a:r>
                    </a:p>
                    <a:p>
                      <a:pPr algn="l"/>
                      <a:r>
                        <a:rPr lang="en-GB" sz="2800" dirty="0"/>
                        <a:t>variable</a:t>
                      </a:r>
                      <a:r>
                        <a:rPr lang="en-GB" sz="2800" baseline="0" dirty="0"/>
                        <a:t> = Hello world</a:t>
                      </a:r>
                      <a:endParaRPr lang="en-GB" sz="2800" dirty="0"/>
                    </a:p>
                    <a:p>
                      <a:pPr algn="l"/>
                      <a:r>
                        <a:rPr lang="en-GB" sz="2800" dirty="0"/>
                        <a:t>OUTPUT: variable</a:t>
                      </a:r>
                    </a:p>
                    <a:p>
                      <a:pPr algn="l"/>
                      <a:r>
                        <a:rPr lang="en-GB" sz="2800" dirty="0"/>
                        <a:t>EEND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/>
                        <a:t>Add comments to the code below: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345" y="940159"/>
            <a:ext cx="105156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400" dirty="0">
                <a:solidFill>
                  <a:srgbClr val="FFFF00"/>
                </a:solidFill>
              </a:rPr>
              <a:t>Store the phrase </a:t>
            </a:r>
            <a:r>
              <a:rPr lang="en-GB" sz="2400" b="1" dirty="0">
                <a:solidFill>
                  <a:srgbClr val="FFFF00"/>
                </a:solidFill>
              </a:rPr>
              <a:t>Hello World </a:t>
            </a:r>
            <a:r>
              <a:rPr lang="en-GB" sz="2400" dirty="0">
                <a:solidFill>
                  <a:srgbClr val="FFFF00"/>
                </a:solidFill>
              </a:rPr>
              <a:t>within a suitable variable.</a:t>
            </a:r>
          </a:p>
          <a:p>
            <a:pPr marL="514350" indent="-514350">
              <a:buAutoNum type="arabicPeriod"/>
            </a:pPr>
            <a:r>
              <a:rPr lang="en-GB" sz="2400" dirty="0">
                <a:solidFill>
                  <a:srgbClr val="FFFF00"/>
                </a:solidFill>
              </a:rPr>
              <a:t>Print the variable.</a:t>
            </a:r>
          </a:p>
          <a:p>
            <a:pPr marL="514350" indent="-514350">
              <a:buAutoNum type="arabicPeriod"/>
            </a:pPr>
            <a:r>
              <a:rPr lang="en-GB" sz="2400" dirty="0">
                <a:solidFill>
                  <a:srgbClr val="FFFF00"/>
                </a:solidFill>
              </a:rPr>
              <a:t>Add comments to your code to explain what you have done.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6" y="64394"/>
            <a:ext cx="525728" cy="6956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1450" t="10571" r="76425" b="80420"/>
          <a:stretch/>
        </p:blipFill>
        <p:spPr>
          <a:xfrm>
            <a:off x="8344681" y="3972556"/>
            <a:ext cx="2340930" cy="1003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41" y="3132679"/>
            <a:ext cx="184724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1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7293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Add a print screen to show your coding here.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6507" y="1825625"/>
            <a:ext cx="4957293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 a print screen to show your output solution here.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B0CCE-B096-4FD2-BADA-947748191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t="3883" r="45877" b="60935"/>
          <a:stretch/>
        </p:blipFill>
        <p:spPr>
          <a:xfrm>
            <a:off x="918227" y="2938507"/>
            <a:ext cx="4797238" cy="246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1ED33-BE4D-4AAF-8DA5-A8A1580D2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2" t="36551" r="52465" b="36570"/>
          <a:stretch/>
        </p:blipFill>
        <p:spPr>
          <a:xfrm>
            <a:off x="6396506" y="2835136"/>
            <a:ext cx="5031831" cy="23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2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GB" dirty="0"/>
              <a:t>Skill 2: Comment out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42931"/>
            <a:ext cx="10740242" cy="521036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Another useful technique you could use comment for is to temporarily remove a line of code.  </a:t>
            </a:r>
          </a:p>
          <a:p>
            <a:r>
              <a:rPr lang="en-GB" dirty="0">
                <a:solidFill>
                  <a:schemeClr val="bg1"/>
                </a:solidFill>
              </a:rPr>
              <a:t>For example, if you only want to use a print command to check if a variable is storing the correct information, you may want to comment it out: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5" y="64393"/>
            <a:ext cx="710535" cy="940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08" t="34286" r="44490" b="22054"/>
          <a:stretch/>
        </p:blipFill>
        <p:spPr>
          <a:xfrm>
            <a:off x="3102708" y="3899877"/>
            <a:ext cx="8185939" cy="2110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168" y="3594594"/>
            <a:ext cx="2039815" cy="286232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As you can see, this piece of code is only used to check that data is being stored in the name variable. It can be uncommented at a later date.</a:t>
            </a:r>
          </a:p>
        </p:txBody>
      </p:sp>
      <p:cxnSp>
        <p:nvCxnSpPr>
          <p:cNvPr id="7" name="Straight Arrow Connector 6"/>
          <p:cNvCxnSpPr>
            <a:stCxn id="4" idx="3"/>
            <a:endCxn id="3" idx="1"/>
          </p:cNvCxnSpPr>
          <p:nvPr/>
        </p:nvCxnSpPr>
        <p:spPr>
          <a:xfrm flipV="1">
            <a:off x="2328983" y="4954954"/>
            <a:ext cx="773725" cy="70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1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963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GrilledCheese BTN</vt:lpstr>
      <vt:lpstr>VAGRounded BT</vt:lpstr>
      <vt:lpstr>Office Theme</vt:lpstr>
      <vt:lpstr>Introduction to Python Programming</vt:lpstr>
      <vt:lpstr>How to use this resource</vt:lpstr>
      <vt:lpstr>Learning Objectives</vt:lpstr>
      <vt:lpstr>Skill Contents</vt:lpstr>
      <vt:lpstr>Why do we add comments?</vt:lpstr>
      <vt:lpstr>Skill 1: Adding comments in python</vt:lpstr>
      <vt:lpstr>Task 1: Rookie</vt:lpstr>
      <vt:lpstr>Task 1: Solution</vt:lpstr>
      <vt:lpstr>Skill 2: Comment out code</vt:lpstr>
      <vt:lpstr>Task 2: Pro</vt:lpstr>
      <vt:lpstr>Skill Task 2: Solution</vt:lpstr>
      <vt:lpstr>Programming Challenges</vt:lpstr>
      <vt:lpstr>Programming Challenge: Rookie</vt:lpstr>
      <vt:lpstr>Programming Challenge: Rookie - Answer</vt:lpstr>
      <vt:lpstr>Programming Challenge: Pro</vt:lpstr>
      <vt:lpstr>Programming Challenge: Pro - Answer</vt:lpstr>
      <vt:lpstr>Programming Challenge: Beast</vt:lpstr>
      <vt:lpstr>Programming Challenge: Beast - Answer</vt:lpstr>
      <vt:lpstr>Debugging Question</vt:lpstr>
      <vt:lpstr>Challenges Review</vt:lpstr>
    </vt:vector>
  </TitlesOfParts>
  <Company>Rob-Bot Resources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- comments</dc:title>
  <dc:creator>Rob-Bot</dc:creator>
  <cp:lastModifiedBy>Mohd Hidayat Mohd Yusof</cp:lastModifiedBy>
  <cp:revision>44</cp:revision>
  <dcterms:created xsi:type="dcterms:W3CDTF">2017-11-02T13:51:20Z</dcterms:created>
  <dcterms:modified xsi:type="dcterms:W3CDTF">2021-09-04T16:29:55Z</dcterms:modified>
</cp:coreProperties>
</file>