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5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12192000" cy="6858000"/>
  <p:notesSz cx="6858000" cy="9144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1" d="100"/>
          <a:sy n="111" d="100"/>
        </p:scale>
        <p:origin x="144" y="256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 /><Relationship Id="rId59" Type="http://schemas.openxmlformats.org/officeDocument/2006/relationships/tableStyles" Target="tableStyles.xml" /><Relationship Id="rId6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3ECFFBF-C70B-0042-B51E-255BE1F28EA2}" type="datetimeFigureOut">
              <a:rPr lang="de-DE"/>
              <a:t>07.02.25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5FAA9F3-9DE8-444F-806D-E82476F7F824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98E39F-75C9-8D3C-D0E8-A0E3E9116CAD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0501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04729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83572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CA8B9A-E3D1-8755-E245-3F99B1A91C1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15364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135187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74222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06A42B-9B9C-D4EE-D564-EDB41B9DB8F7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63132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49054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35269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562C04-4AF0-2432-415B-2E33BD3B9730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63456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334267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688159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03B5FE-BEAC-DFFD-6FBD-39B33E4E95F8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43481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11187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60331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DA1918-1DB5-A8B7-21E2-FBB81B002399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52BEC2-8175-14CA-D830-57C7F124B12E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2415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37102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06836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167104-5BAC-4D7E-57EC-57659A1260E3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A25030-5E97-52F2-2ED5-3554D5856A77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40637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23478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1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You can check that the conda environment was created by using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conda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info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--envs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1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 your Terminal</a:t>
            </a:r>
            <a:endParaRPr/>
          </a:p>
        </p:txBody>
      </p:sp>
      <p:sp>
        <p:nvSpPr>
          <p:cNvPr id="11670712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0A72F8-E617-0A3C-973B-F9CDD6876749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DE255B-A9A1-F5FE-B7A8-CA7838B4E8B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CB4871-B51B-9B70-92DA-6F7CC9D31A19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2887A5-3015-103F-BE87-1FD3EE7CF88B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654BCA-1B2B-E518-2796-7A6DB35EB0BA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33A9D0-2E02-AA90-ED79-BBF9D030F3EE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E45D31-DD70-84C2-FB9B-0171186156B0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525C6E-5C2C-856D-48E9-4194134FC0CA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B64FA0-0F69-85BE-C73B-5985C1271231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Check out examples branch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5C479C-D373-71D1-CB69-149A32A50512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DC17C4-0F4A-FA1F-53D2-0C8ABBACEAF4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47353E-B6B4-D8F6-DA83-64DA6D998F85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B2B664-ADD1-B453-89CA-87C694231F1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BF3614-EA01-881E-2739-8CFC2F4FF2E3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4DEED5-CAF6-0B89-235C-B8483679DDAB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80A896-032B-3BA2-A9F0-4B84D277D947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000" b="1" i="0" u="none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x /= </a:t>
            </a:r>
            <a:r>
              <a:rPr sz="1000" b="1" i="0" u="none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sz="1000" b="1" i="0" u="none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# equivalent to</a:t>
            </a:r>
            <a:r>
              <a:rPr sz="1000" b="1" i="0" u="none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 x = x / </a:t>
            </a:r>
            <a:r>
              <a:rPr sz="1000" b="1" i="0" u="none">
                <a:solidFill>
                  <a:schemeClr val="tx1"/>
                </a:solidFill>
                <a:latin typeface="Courier New"/>
                <a:ea typeface="Courier New"/>
                <a:cs typeface="Courier New"/>
              </a:rPr>
              <a:t>3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A46F04-603B-11A3-6765-4AC243DBA47D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5FAA9F3-9DE8-444F-806D-E82476F7F824}" type="slidenum">
              <a:rPr lang="de-DE"/>
              <a:t>14</a:t>
            </a:fld>
            <a:endParaRPr lang="de-DE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86D029-3BC3-E567-B686-509A3B0769FE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3754948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5459539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2127721416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5B8AF8B3-2996-8770-1CAB-43B7EAA8ADCD}" type="slidenum">
              <a:rPr lang="de-DE"/>
              <a:t/>
            </a:fld>
            <a:endParaRPr lang="de-DE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771538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6685837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Interface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1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class only supports a single session state variable (though it can be a list with multiple elements). For more complexuse cases, you can use Blocks,</a:t>
            </a:r>
            <a:endParaRPr lang="de-DE"/>
          </a:p>
        </p:txBody>
      </p:sp>
      <p:sp>
        <p:nvSpPr>
          <p:cNvPr id="68268052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3970601-63E7-02FF-55A1-285ECECBDAA1}" type="slidenum">
              <a:rPr lang="de-DE"/>
              <a:t/>
            </a:fld>
            <a:endParaRPr lang="de-DE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468178-52A2-BD0C-1528-854E7E06C5DE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29230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65356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494832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4DFE7E-AE2C-7A76-B066-D223EFD9D094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23657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663213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289489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4E3071-1D5D-D9DF-2B03-E8021A17F464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B28FF12-8CAD-F59B-F967-0579FE5ED052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1C66AE-787A-896B-121A-8B96EF02C08D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8E4597-B5CE-8F5F-AAFD-9A0B6B54D65F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540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89614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548187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E800BB-0E3D-8EEC-E3EE-8CC9168A2AB1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907D55-B336-903A-3D00-DE03F548BA55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CF4028-F569-F302-D253-8DEEE5C0A116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76204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64934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87812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FF647C-9F42-FC09-656C-31DC485CAC0D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35192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09918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72709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10AAEF-A0CE-87A9-5EBB-E16D7D5F4EE0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C75B67-30F4-6500-D5A5-972EC3713ED0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35617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02090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36318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A3AD67-5EE3-A785-9005-6CF935EE5591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43449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961145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28573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11498F-D4CD-9A2C-1ECA-183B65EEA28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333599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971955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85263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54BB73-D803-4537-B166-674B9693A71E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84390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44333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89190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E804D5-1E27-FEA5-83F4-2E9C72A1F3D5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8285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915772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580729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B8092D-4962-818E-F178-050D5C41A177}" type="slidenum">
              <a:rPr/>
              <a:t/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48751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26077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13948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E4F591-C6B4-866C-2925-9CB1F7FE29F5}" type="slidenum">
              <a:rPr/>
              <a:t/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6A0A8B-634F-1C28-D5BE-43F95D5E6A0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55005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115444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1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 you don’t initialize conda after installation, you might see a “conda not found” error, even though conda is installed : </a:t>
            </a:r>
            <a:r>
              <a:rPr lang="de-DE" sz="11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https://docs.anaconda.com/reference/troubleshooting/#conda-cmd-not-found</a:t>
            </a:r>
            <a:endParaRPr sz="11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1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15643085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77373D-BE73-D39F-839D-496F6CF590F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12089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363837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83384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57113A-05F3-AC13-2F80-BEFA86E84777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21556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431064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60455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F572F4-573D-D75F-1877-786A952283F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90451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65500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84680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7E0DB1-26E0-BB1E-92D7-0D05709B2DA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D8ACC6F-3006-F248-8406-1AAFA6D0619A}" type="datetimeFigureOut">
              <a:rPr lang="de-DE"/>
              <a:t>05.02.25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916B10-59D3-E04A-A1C0-A03EC83CD44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D8ACC6F-3006-F248-8406-1AAFA6D0619A}" type="datetimeFigureOut">
              <a:rPr lang="de-DE"/>
              <a:t>05.02.25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916B10-59D3-E04A-A1C0-A03EC83CD44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D8ACC6F-3006-F248-8406-1AAFA6D0619A}" type="datetimeFigureOut">
              <a:rPr lang="de-DE"/>
              <a:t>05.02.25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916B10-59D3-E04A-A1C0-A03EC83CD44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D8ACC6F-3006-F248-8406-1AAFA6D0619A}" type="datetimeFigureOut">
              <a:rPr lang="de-DE"/>
              <a:t>05.02.25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916B10-59D3-E04A-A1C0-A03EC83CD44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Abschnitts-&#10;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D8ACC6F-3006-F248-8406-1AAFA6D0619A}" type="datetimeFigureOut">
              <a:rPr lang="de-DE"/>
              <a:t>05.02.25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916B10-59D3-E04A-A1C0-A03EC83CD44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D8ACC6F-3006-F248-8406-1AAFA6D0619A}" type="datetimeFigureOut">
              <a:rPr lang="de-DE"/>
              <a:t>05.02.25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916B10-59D3-E04A-A1C0-A03EC83CD44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D8ACC6F-3006-F248-8406-1AAFA6D0619A}" type="datetimeFigureOut">
              <a:rPr lang="de-DE"/>
              <a:t>05.02.25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916B10-59D3-E04A-A1C0-A03EC83CD44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D8ACC6F-3006-F248-8406-1AAFA6D0619A}" type="datetimeFigureOut">
              <a:rPr lang="de-DE"/>
              <a:t>05.02.25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916B10-59D3-E04A-A1C0-A03EC83CD44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D8ACC6F-3006-F248-8406-1AAFA6D0619A}" type="datetimeFigureOut">
              <a:rPr lang="de-DE"/>
              <a:t>05.02.25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916B10-59D3-E04A-A1C0-A03EC83CD44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D8ACC6F-3006-F248-8406-1AAFA6D0619A}" type="datetimeFigureOut">
              <a:rPr lang="de-DE"/>
              <a:t>05.02.25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916B10-59D3-E04A-A1C0-A03EC83CD44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D8ACC6F-3006-F248-8406-1AAFA6D0619A}" type="datetimeFigureOut">
              <a:rPr lang="de-DE"/>
              <a:t>05.02.25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916B10-59D3-E04A-A1C0-A03EC83CD443}" type="slidenum">
              <a:rPr lang="de-DE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D8ACC6F-3006-F248-8406-1AAFA6D0619A}" type="datetimeFigureOut">
              <a:rPr lang="de-DE"/>
              <a:t>05.02.25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916B10-59D3-E04A-A1C0-A03EC83CD443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127.0.0.1:7860/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://127.0.0.1:7860" TargetMode="Externa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media1.sv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127.0.0.1:7861/" TargetMode="External"/><Relationship Id="rId4" Type="http://schemas.openxmlformats.org/officeDocument/2006/relationships/image" Target="../media/image10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127.0.0.1:7862/" TargetMode="External"/><Relationship Id="rId4" Type="http://schemas.openxmlformats.org/officeDocument/2006/relationships/image" Target="../media/image11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127.0.0.1:7863/" TargetMode="External"/><Relationship Id="rId4" Type="http://schemas.openxmlformats.org/officeDocument/2006/relationships/image" Target="../media/image12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radio.app/docs#components" TargetMode="Externa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emf"/><Relationship Id="rId4" Type="http://schemas.openxmlformats.org/officeDocument/2006/relationships/hyperlink" Target="http://127.0.0.1:7863/" TargetMode="External"/><Relationship Id="rId5" Type="http://schemas.openxmlformats.org/officeDocument/2006/relationships/image" Target="../media/image14.png"/><Relationship Id="rId6" Type="http://schemas.openxmlformats.org/officeDocument/2006/relationships/hyperlink" Target="http://127.0.0.1:7864" TargetMode="Externa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127.0.0.1:7865" TargetMode="External"/><Relationship Id="rId4" Type="http://schemas.openxmlformats.org/officeDocument/2006/relationships/image" Target="../media/image15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127.0.0.1:7866" TargetMode="Externa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anaconda.com/miniconda/system-requirements/" TargetMode="Externa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gradio.app/main/docs/gradio/audio#event-listeners" TargetMode="External"/><Relationship Id="rId4" Type="http://schemas.openxmlformats.org/officeDocument/2006/relationships/hyperlink" Target="https://www.gradio.app/main/docs/gradio/dropdown#event-listeners" TargetMode="Externa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127.0.0.1:7868" TargetMode="Externa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127.0.0.1:7869" TargetMode="External"/><Relationship Id="rId4" Type="http://schemas.openxmlformats.org/officeDocument/2006/relationships/image" Target="../media/image17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127.0.0.1:7870" TargetMode="Externa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127.0.0.1:7871" TargetMode="External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-CMS/ki-konkret-hackathon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github.com/HU-CMS/ki-konkret-hackathon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AI-tools with LLMs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 How </a:t>
            </a:r>
            <a:r>
              <a:rPr lang="de-DE"/>
              <a:t>to Gradio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51470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conda</a:t>
            </a:r>
            <a:r>
              <a:rPr lang="de-DE"/>
              <a:t>  - Python </a:t>
            </a:r>
            <a:r>
              <a:rPr lang="de-DE"/>
              <a:t>Environment</a:t>
            </a:r>
            <a:endParaRPr lang="de-DE"/>
          </a:p>
        </p:txBody>
      </p:sp>
      <p:sp>
        <p:nvSpPr>
          <p:cNvPr id="71976135" name="Inhaltsplatzhalter 2"/>
          <p:cNvSpPr>
            <a:spLocks noGrp="1"/>
          </p:cNvSpPr>
          <p:nvPr>
            <p:ph idx="1"/>
          </p:nvPr>
        </p:nvSpPr>
        <p:spPr bwMode="auto">
          <a:xfrm>
            <a:off x="838198" y="1539874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Because environments are isolated spaces, you can only work with one at a time. Selecting an environment to work with is called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activating 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it</a:t>
            </a:r>
            <a:endParaRPr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Create the environment</a:t>
            </a:r>
            <a:br>
              <a:rPr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endParaRPr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Activate / deactivate the environment</a:t>
            </a:r>
            <a:endParaRPr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14393930" name=""/>
          <p:cNvSpPr txBox="1"/>
          <p:nvPr/>
        </p:nvSpPr>
        <p:spPr bwMode="auto">
          <a:xfrm flipH="0" flipV="0">
            <a:off x="1041451" y="3314700"/>
            <a:ext cx="10677717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# Replace &lt;ENV_NAME&gt; with a name for your environment</a:t>
            </a:r>
            <a:endParaRPr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# Replace &lt;PACKAGE&gt; with your desired package</a:t>
            </a:r>
            <a:endParaRPr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# Replace &lt;VERSION&gt; with your desired version (optional)</a:t>
            </a:r>
            <a:endParaRPr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1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conda create --name &lt;ENV_NAME&gt; &lt;PACKAGE&gt;=&lt;VERSION&gt;</a:t>
            </a:r>
            <a:br>
              <a:rPr sz="1600" b="1" i="1">
                <a:highlight>
                  <a:srgbClr val="FFFF00"/>
                </a:highlight>
                <a:latin typeface="FreeMono"/>
                <a:cs typeface="FreeMono"/>
              </a:rPr>
            </a:br>
            <a:br>
              <a:rPr sz="1600" b="1" i="1">
                <a:latin typeface="FreeMono"/>
                <a:cs typeface="FreeMono"/>
              </a:rPr>
            </a:br>
            <a:r>
              <a:rPr sz="1600" b="1" i="1">
                <a:latin typeface="FreeMono"/>
                <a:cs typeface="FreeMono"/>
              </a:rPr>
              <a:t>ex: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conda create --name myenv python=3.11 beautifulsoup4 docutils jinja2=3.1.4 wheel</a:t>
            </a:r>
            <a:endParaRPr sz="1600" b="1" i="1">
              <a:highlight>
                <a:srgbClr val="FFFF00"/>
              </a:highlight>
              <a:latin typeface="FreeMono"/>
              <a:cs typeface="FreeMono"/>
            </a:endParaRPr>
          </a:p>
        </p:txBody>
      </p:sp>
      <p:sp>
        <p:nvSpPr>
          <p:cNvPr id="384946576" name=""/>
          <p:cNvSpPr txBox="1"/>
          <p:nvPr/>
        </p:nvSpPr>
        <p:spPr bwMode="auto">
          <a:xfrm flipH="0" flipV="0">
            <a:off x="1041451" y="5791199"/>
            <a:ext cx="11099668" cy="1128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# Replace &lt;ENV_NAME&gt; with the name of the environment you want to activate</a:t>
            </a:r>
            <a:r>
              <a:rPr/>
              <a:t> / deactivate</a:t>
            </a:r>
            <a:endParaRPr lang="de-DE"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b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de-DE" sz="1600" b="1" i="1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conda activate &lt;ENV_NAME&gt;</a:t>
            </a:r>
            <a:r>
              <a:rPr sz="1600" b="1" i="1">
                <a:highlight>
                  <a:srgbClr val="FFFF00"/>
                </a:highlight>
                <a:latin typeface="FreeMono"/>
                <a:cs typeface="FreeMono"/>
              </a:rPr>
              <a:t> </a:t>
            </a:r>
            <a:r>
              <a:rPr sz="1600" b="1" i="1">
                <a:latin typeface="FreeMono"/>
                <a:cs typeface="FreeMono"/>
              </a:rPr>
              <a:t>| </a:t>
            </a:r>
            <a:r>
              <a:rPr lang="de-DE" sz="1600" b="1" i="1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conda deactivate &lt;ENV_NAME&gt;</a:t>
            </a:r>
            <a:r>
              <a:rPr/>
              <a:t> : </a:t>
            </a:r>
            <a:endParaRPr sz="1600" b="1" i="1">
              <a:highlight>
                <a:srgbClr val="FFFF00"/>
              </a:highlight>
              <a:latin typeface="FreeMono"/>
              <a:cs typeface="FreeMono"/>
            </a:endParaRPr>
          </a:p>
          <a:p>
            <a:pPr>
              <a:defRPr/>
            </a:pPr>
            <a:endParaRPr sz="1600" b="1" i="1">
              <a:highlight>
                <a:srgbClr val="FFFF00"/>
              </a:highlight>
              <a:latin typeface="FreeMono"/>
              <a:cs typeface="Free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3495489" name="Titel 1"/>
          <p:cNvSpPr>
            <a:spLocks noGrp="1"/>
          </p:cNvSpPr>
          <p:nvPr>
            <p:ph type="title"/>
          </p:nvPr>
        </p:nvSpPr>
        <p:spPr bwMode="auto">
          <a:xfrm>
            <a:off x="838198" y="26987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de-DE"/>
              <a:t>conda</a:t>
            </a:r>
            <a:r>
              <a:rPr lang="de-DE"/>
              <a:t>  - Python </a:t>
            </a:r>
            <a:r>
              <a:rPr lang="de-DE"/>
              <a:t>Environment : packages</a:t>
            </a:r>
            <a:endParaRPr lang="de-DE"/>
          </a:p>
        </p:txBody>
      </p:sp>
      <p:sp>
        <p:nvSpPr>
          <p:cNvPr id="1289269433" name="Inhaltsplatzhalter 2"/>
          <p:cNvSpPr>
            <a:spLocks noGrp="1"/>
          </p:cNvSpPr>
          <p:nvPr>
            <p:ph idx="1"/>
          </p:nvPr>
        </p:nvSpPr>
        <p:spPr bwMode="auto">
          <a:xfrm>
            <a:off x="838198" y="1539874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You can use the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conda package manager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to access and install over 8,000 open-source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data science and machine learning conda packages from Anaconda’s public repository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and thousands more community-developed packages published on Anaconda.org and conda-forge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Use the conda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install 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command to install packages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into an environment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. If no environment is specified in the command, conda installs the package in the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working environment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conda strongly recommends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installing your project packages in a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separate conda environment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protects your base environment from breaking 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due to complex dependency conflicts and allows you to easily manage and reproduce your environment on other machines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7268944" name="Titel 1"/>
          <p:cNvSpPr>
            <a:spLocks noGrp="1"/>
          </p:cNvSpPr>
          <p:nvPr>
            <p:ph type="title"/>
          </p:nvPr>
        </p:nvSpPr>
        <p:spPr bwMode="auto">
          <a:xfrm>
            <a:off x="838198" y="26987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de-DE"/>
              <a:t>conda</a:t>
            </a:r>
            <a:r>
              <a:rPr lang="de-DE"/>
              <a:t>  - Python </a:t>
            </a:r>
            <a:r>
              <a:rPr lang="de-DE"/>
              <a:t>Environment : packages</a:t>
            </a:r>
            <a:endParaRPr lang="de-DE"/>
          </a:p>
        </p:txBody>
      </p:sp>
      <p:sp>
        <p:nvSpPr>
          <p:cNvPr id="1859048592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Search packages</a:t>
            </a:r>
            <a:br>
              <a:rPr/>
            </a:br>
            <a:br>
              <a:rPr/>
            </a:br>
            <a:endParaRPr/>
          </a:p>
          <a:p>
            <a:pPr>
              <a:defRPr/>
            </a:pPr>
            <a:r>
              <a:rPr/>
              <a:t>Install packages</a:t>
            </a:r>
            <a:endParaRPr/>
          </a:p>
        </p:txBody>
      </p:sp>
      <p:sp>
        <p:nvSpPr>
          <p:cNvPr id="287676404" name=""/>
          <p:cNvSpPr txBox="1"/>
          <p:nvPr/>
        </p:nvSpPr>
        <p:spPr bwMode="auto">
          <a:xfrm flipH="0" flipV="0">
            <a:off x="1144948" y="2381248"/>
            <a:ext cx="2865788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conda search &lt;PACKAGE&gt;</a:t>
            </a:r>
            <a:endParaRPr b="1"/>
          </a:p>
        </p:txBody>
      </p:sp>
      <p:sp>
        <p:nvSpPr>
          <p:cNvPr id="744129356" name=""/>
          <p:cNvSpPr txBox="1"/>
          <p:nvPr/>
        </p:nvSpPr>
        <p:spPr bwMode="auto">
          <a:xfrm flipH="0" flipV="0">
            <a:off x="1144948" y="3711552"/>
            <a:ext cx="9937006" cy="5794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conda install </a:t>
            </a:r>
            <a:endParaRPr lang="de-DE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&lt;PACKAGE&gt;=&lt;VERSION&gt; &lt;PACKAGE&gt;=&lt;VERSION&gt; &lt;PACKAGE&gt;=&lt;VERSION&gt; --name &lt;ENVIRONMENT&gt;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5552303" name="Titel 1"/>
          <p:cNvSpPr>
            <a:spLocks noGrp="1"/>
          </p:cNvSpPr>
          <p:nvPr>
            <p:ph type="title"/>
          </p:nvPr>
        </p:nvSpPr>
        <p:spPr bwMode="auto">
          <a:xfrm>
            <a:off x="838198" y="26987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de-DE"/>
              <a:t>conda</a:t>
            </a:r>
            <a:r>
              <a:rPr lang="de-DE"/>
              <a:t>  - Python </a:t>
            </a:r>
            <a:r>
              <a:rPr lang="de-DE"/>
              <a:t>Environment : pip packages</a:t>
            </a:r>
            <a:endParaRPr lang="de-DE"/>
          </a:p>
        </p:txBody>
      </p:sp>
      <p:sp>
        <p:nvSpPr>
          <p:cNvPr id="1107411519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Most  popular packages from the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PyPI repository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are available in either Anaconda’s public repository,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anaconda.org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or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conda-forge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. 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However, you might need to use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pip package manager 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if a package or specific version is not available through conda channels</a:t>
            </a:r>
            <a:br>
              <a:rPr/>
            </a:br>
            <a:br>
              <a:rPr/>
            </a:br>
            <a:br>
              <a:rPr/>
            </a:br>
            <a:endParaRPr/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Installing packages using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pip modifies your conda environment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but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conda is not aware of these modifications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As a result, when conda later attempts to modify the environment, there’s a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h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igh probability that dependency conflicts will arise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between the conda-tracked packages and the untracked pip packages, which can lead to a broken environment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/>
          </a:p>
        </p:txBody>
      </p:sp>
      <p:sp>
        <p:nvSpPr>
          <p:cNvPr id="1813060138" name=""/>
          <p:cNvSpPr txBox="1"/>
          <p:nvPr/>
        </p:nvSpPr>
        <p:spPr bwMode="auto">
          <a:xfrm flipH="0" flipV="0">
            <a:off x="1504151" y="3101621"/>
            <a:ext cx="3063874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pip install &lt;PACKAGE&gt;</a:t>
            </a:r>
            <a:endParaRPr b="1">
              <a:latin typeface="FreeMono"/>
              <a:cs typeface="Free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2078153" name="Titel 1"/>
          <p:cNvSpPr>
            <a:spLocks noGrp="1"/>
          </p:cNvSpPr>
          <p:nvPr>
            <p:ph type="title"/>
          </p:nvPr>
        </p:nvSpPr>
        <p:spPr bwMode="auto">
          <a:xfrm>
            <a:off x="838198" y="26987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de-DE"/>
              <a:t>conda</a:t>
            </a:r>
            <a:r>
              <a:rPr lang="de-DE"/>
              <a:t>  - Python </a:t>
            </a:r>
            <a:r>
              <a:rPr lang="de-DE"/>
              <a:t>Environment : </a:t>
            </a:r>
            <a:r>
              <a:rPr lang="de-DE" sz="3600" b="1"/>
              <a:t>environment.yml</a:t>
            </a:r>
            <a:endParaRPr b="1"/>
          </a:p>
        </p:txBody>
      </p:sp>
      <p:sp>
        <p:nvSpPr>
          <p:cNvPr id="732569660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de-DE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To create a stable environment that includes pip packages, Anaconda recommends writing an</a:t>
            </a:r>
            <a:r>
              <a:rPr lang="de-DE" sz="21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environment.yml file and then building an environment from that file.</a:t>
            </a:r>
            <a:endParaRPr lang="de-DE" sz="21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de-DE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make sure to add </a:t>
            </a:r>
            <a:r>
              <a:rPr lang="de-DE" sz="21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pip </a:t>
            </a:r>
            <a:r>
              <a:rPr lang="de-DE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and its dependencies last, since conda builds environments in the order listed</a:t>
            </a:r>
            <a:endParaRPr lang="de-DE" sz="21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de-DE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Syntax example:</a:t>
            </a:r>
            <a:r>
              <a:rPr lang="de-DE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				</a:t>
            </a:r>
            <a:endParaRPr lang="de-DE" sz="21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de-DE"/>
          </a:p>
          <a:p>
            <a:pPr>
              <a:defRPr/>
            </a:pPr>
            <a:endParaRPr/>
          </a:p>
        </p:txBody>
      </p:sp>
      <p:sp>
        <p:nvSpPr>
          <p:cNvPr id="1271066279" name=""/>
          <p:cNvSpPr txBox="1"/>
          <p:nvPr/>
        </p:nvSpPr>
        <p:spPr bwMode="auto">
          <a:xfrm flipH="0" flipV="0">
            <a:off x="1538789" y="3707542"/>
            <a:ext cx="3532259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name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 env-name</a:t>
            </a:r>
            <a:endParaRPr lang="de-DE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channels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endParaRPr lang="de-DE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- conda-forge</a:t>
            </a:r>
            <a:endParaRPr lang="de-DE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- defaults</a:t>
            </a:r>
            <a:endParaRPr lang="de-DE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dependencies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endParaRPr lang="de-DE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- python=3.7</a:t>
            </a:r>
            <a:endParaRPr lang="de-DE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- codecov</a:t>
            </a:r>
            <a:endParaRPr lang="de-DE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10612378" name=""/>
          <p:cNvSpPr txBox="1"/>
          <p:nvPr/>
        </p:nvSpPr>
        <p:spPr bwMode="auto">
          <a:xfrm flipH="0" flipV="0">
            <a:off x="5088479" y="3707542"/>
            <a:ext cx="5525939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name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 is the name of the environment</a:t>
            </a:r>
            <a:endParaRPr lang="de-DE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channels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 are the locations where packages are stored.</a:t>
            </a:r>
            <a:endParaRPr lang="de-DE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dependencies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 are the packages on which the project is dependent</a:t>
            </a:r>
            <a:endParaRPr/>
          </a:p>
        </p:txBody>
      </p:sp>
      <p:sp>
        <p:nvSpPr>
          <p:cNvPr id="652310679" name=""/>
          <p:cNvSpPr txBox="1"/>
          <p:nvPr/>
        </p:nvSpPr>
        <p:spPr bwMode="auto">
          <a:xfrm flipH="0" flipV="0">
            <a:off x="5088479" y="5078962"/>
            <a:ext cx="6745859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8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By default, packages are automatically downloaded and updated from the </a:t>
            </a:r>
            <a:r>
              <a:rPr lang="de-DE" sz="18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default channel,</a:t>
            </a:r>
            <a:r>
              <a:rPr lang="de-DE" sz="18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which may require a paid license, as described in the repository terms of service. The </a:t>
            </a:r>
            <a:r>
              <a:rPr lang="de-DE" sz="18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conda-forge channel is free for all to use.</a:t>
            </a:r>
            <a:endParaRPr b="1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5245371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Prompts and Prompt Design</a:t>
            </a:r>
            <a:endParaRPr/>
          </a:p>
        </p:txBody>
      </p:sp>
      <p:sp>
        <p:nvSpPr>
          <p:cNvPr id="45117409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916598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12200060" cy="6862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0792179" name="Titel 1"/>
          <p:cNvSpPr>
            <a:spLocks noGrp="1"/>
          </p:cNvSpPr>
          <p:nvPr>
            <p:ph type="title"/>
          </p:nvPr>
        </p:nvSpPr>
        <p:spPr bwMode="auto">
          <a:xfrm>
            <a:off x="838198" y="26987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de-DE"/>
              <a:t>conda</a:t>
            </a:r>
            <a:r>
              <a:rPr lang="de-DE"/>
              <a:t>  - Python </a:t>
            </a:r>
            <a:r>
              <a:rPr lang="de-DE"/>
              <a:t>Environment : </a:t>
            </a:r>
            <a:r>
              <a:rPr lang="de-DE" sz="3600" b="1"/>
              <a:t>environment.yml</a:t>
            </a:r>
            <a:endParaRPr b="1"/>
          </a:p>
        </p:txBody>
      </p:sp>
      <p:sp>
        <p:nvSpPr>
          <p:cNvPr id="1027811831" name=""/>
          <p:cNvSpPr txBox="1"/>
          <p:nvPr/>
        </p:nvSpPr>
        <p:spPr bwMode="auto">
          <a:xfrm flipH="0" flipV="0">
            <a:off x="1232807" y="1500958"/>
            <a:ext cx="9529540" cy="1737720"/>
          </a:xfrm>
          <a:prstGeom prst="rect">
            <a:avLst/>
          </a:prstGeom>
          <a:solidFill>
            <a:srgbClr val="FFC000">
              <a:alpha val="20000"/>
            </a:srgbClr>
          </a:solidFill>
          <a:ln w="12699">
            <a:solidFill>
              <a:srgbClr val="FF0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 lang="de-DE" b="1"/>
              <a:t>Open and create environment.yml which installs the following packages; make sure to search to see if any need to be installed with pip</a:t>
            </a:r>
            <a:br>
              <a:rPr lang="de-DE" b="1"/>
            </a:br>
            <a:endParaRPr b="1"/>
          </a:p>
          <a:p>
            <a:pPr marL="283879" indent="-283879">
              <a:buFont typeface="Arial"/>
              <a:buChar char="•"/>
              <a:defRPr/>
            </a:pPr>
            <a:r>
              <a:rPr lang="de-DE" b="1">
                <a:solidFill>
                  <a:srgbClr val="0070C0"/>
                </a:solidFill>
              </a:rPr>
              <a:t>gradio</a:t>
            </a:r>
            <a:endParaRPr b="1"/>
          </a:p>
          <a:p>
            <a:pPr marL="283879" indent="-283879">
              <a:buFont typeface="Arial"/>
              <a:buChar char="•"/>
              <a:defRPr/>
            </a:pPr>
            <a:r>
              <a:rPr lang="de-DE" b="1">
                <a:solidFill>
                  <a:srgbClr val="0070C0"/>
                </a:solidFill>
              </a:rPr>
              <a:t>gradio_client</a:t>
            </a:r>
            <a:endParaRPr b="1">
              <a:solidFill>
                <a:srgbClr val="0070C0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de-DE" b="1">
                <a:solidFill>
                  <a:srgbClr val="0070C0"/>
                </a:solidFill>
              </a:rPr>
              <a:t>transformers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2005388518" name=""/>
          <p:cNvSpPr txBox="1"/>
          <p:nvPr/>
        </p:nvSpPr>
        <p:spPr bwMode="auto">
          <a:xfrm flipH="0" flipV="0">
            <a:off x="1232808" y="3333749"/>
            <a:ext cx="9515141" cy="914760"/>
          </a:xfrm>
          <a:prstGeom prst="rect">
            <a:avLst/>
          </a:prstGeom>
          <a:solidFill>
            <a:srgbClr val="FFC000">
              <a:alpha val="20000"/>
            </a:srgbClr>
          </a:solidFill>
          <a:ln w="12699">
            <a:solidFill>
              <a:srgbClr val="FF0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b="1"/>
              <a:t>2. Create your environment using the environment.yml file</a:t>
            </a:r>
            <a:br>
              <a:rPr lang="de-DE" b="1"/>
            </a:br>
            <a:endParaRPr b="1"/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conda env create --file environment.yml</a:t>
            </a:r>
            <a:endParaRPr/>
          </a:p>
        </p:txBody>
      </p:sp>
      <p:sp>
        <p:nvSpPr>
          <p:cNvPr id="696008736" name=""/>
          <p:cNvSpPr txBox="1"/>
          <p:nvPr/>
        </p:nvSpPr>
        <p:spPr bwMode="auto">
          <a:xfrm flipH="0" flipV="0">
            <a:off x="1232808" y="4381499"/>
            <a:ext cx="9544660" cy="914760"/>
          </a:xfrm>
          <a:prstGeom prst="rect">
            <a:avLst/>
          </a:prstGeom>
          <a:solidFill>
            <a:srgbClr val="FFC000">
              <a:alpha val="20000"/>
            </a:srgbClr>
          </a:solidFill>
          <a:ln w="12699">
            <a:solidFill>
              <a:srgbClr val="FF0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b="1"/>
              <a:t>3. Add </a:t>
            </a:r>
            <a:r>
              <a:rPr lang="de-DE" b="1" i="1">
                <a:solidFill>
                  <a:srgbClr val="0070C0"/>
                </a:solidFill>
              </a:rPr>
              <a:t>torch </a:t>
            </a:r>
            <a:r>
              <a:rPr lang="de-DE" b="1" i="1"/>
              <a:t>and </a:t>
            </a:r>
            <a:r>
              <a:rPr lang="de-DE" sz="1800" b="1" i="1" u="none" strike="noStrike" cap="none" spc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openai</a:t>
            </a:r>
            <a:r>
              <a:rPr lang="de-DE" b="1" i="1">
                <a:solidFill>
                  <a:srgbClr val="0070C0"/>
                </a:solidFill>
              </a:rPr>
              <a:t> </a:t>
            </a:r>
            <a:r>
              <a:rPr lang="de-DE" b="1" i="0"/>
              <a:t>to your environment file and update the environment</a:t>
            </a:r>
            <a:br>
              <a:rPr lang="de-DE" b="1"/>
            </a:br>
            <a:endParaRPr lang="de-DE" b="1"/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conda env update --file environment.yml --prune</a:t>
            </a:r>
            <a:endParaRPr sz="1800" b="1">
              <a:latin typeface="FreeMono"/>
              <a:cs typeface="FreeMono"/>
            </a:endParaRPr>
          </a:p>
        </p:txBody>
      </p:sp>
      <p:sp>
        <p:nvSpPr>
          <p:cNvPr id="103475710" name=""/>
          <p:cNvSpPr txBox="1"/>
          <p:nvPr/>
        </p:nvSpPr>
        <p:spPr bwMode="auto">
          <a:xfrm flipH="0" flipV="0">
            <a:off x="1232808" y="5486398"/>
            <a:ext cx="9569499" cy="1189080"/>
          </a:xfrm>
          <a:prstGeom prst="rect">
            <a:avLst/>
          </a:prstGeom>
          <a:solidFill>
            <a:srgbClr val="FFC000">
              <a:alpha val="20000"/>
            </a:srgbClr>
          </a:solidFill>
          <a:ln w="12699">
            <a:solidFill>
              <a:srgbClr val="FF0000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b="1"/>
              <a:t>4. Delete the environment</a:t>
            </a:r>
            <a:r>
              <a:rPr lang="de-DE" b="1"/>
              <a:t>, verify it is deleted </a:t>
            </a:r>
            <a:endParaRPr lang="de-DE" b="1"/>
          </a:p>
          <a:p>
            <a:pPr>
              <a:defRPr/>
            </a:pPr>
            <a:b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conda remove --name ki-konkret-hackathon --all</a:t>
            </a:r>
            <a:endParaRPr lang="de-DE" sz="18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conda info --envs</a:t>
            </a:r>
            <a:endParaRPr sz="1800" b="1">
              <a:latin typeface="FreeMono"/>
              <a:cs typeface="Free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1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3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00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PyCharm</a:t>
            </a:r>
            <a:r>
              <a:rPr lang="de-DE"/>
              <a:t> a Python IDE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PyCharm is an IDE that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integrates with IPython Notebook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has an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interactive Python consol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e, and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supports Anaconda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as well as multiple scientific packages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PyCharm also supports creating virtual environments for Python with conda</a:t>
            </a:r>
            <a:endParaRPr lang="de-DE"/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creating a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new conda environment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when you create a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new Python project in PyCharm</a:t>
            </a:r>
            <a:endParaRPr sz="24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configure an existing conda environment 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for a new project, or switch conda environments within a project that already exists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678963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591993" y="794543"/>
            <a:ext cx="4173156" cy="3385972"/>
          </a:xfrm>
          <a:prstGeom prst="rect">
            <a:avLst/>
          </a:prstGeom>
          <a:ln w="12700">
            <a:solidFill>
              <a:srgbClr val="000000">
                <a:alpha val="23000"/>
              </a:srgbClr>
            </a:solidFill>
          </a:ln>
        </p:spPr>
      </p:pic>
      <p:sp>
        <p:nvSpPr>
          <p:cNvPr id="212314741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PyCharm</a:t>
            </a:r>
            <a:r>
              <a:rPr lang="de-DE"/>
              <a:t> a Python IDE</a:t>
            </a:r>
            <a:endParaRPr/>
          </a:p>
        </p:txBody>
      </p:sp>
      <p:sp>
        <p:nvSpPr>
          <p:cNvPr id="829151340" name=""/>
          <p:cNvSpPr txBox="1"/>
          <p:nvPr/>
        </p:nvSpPr>
        <p:spPr bwMode="auto">
          <a:xfrm flipH="0" flipV="0">
            <a:off x="931596" y="1725912"/>
            <a:ext cx="62571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After opening PyCharm, 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click New Project</a:t>
            </a:r>
            <a:endParaRPr sz="1800"/>
          </a:p>
        </p:txBody>
      </p:sp>
      <p:sp>
        <p:nvSpPr>
          <p:cNvPr id="810182706" name=""/>
          <p:cNvSpPr txBox="1"/>
          <p:nvPr/>
        </p:nvSpPr>
        <p:spPr bwMode="auto">
          <a:xfrm flipH="0" flipV="0">
            <a:off x="931596" y="3265835"/>
            <a:ext cx="709928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Select 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Custom environment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then select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Generate New</a:t>
            </a:r>
            <a:endParaRPr b="1"/>
          </a:p>
        </p:txBody>
      </p:sp>
      <p:sp>
        <p:nvSpPr>
          <p:cNvPr id="1697266802" name=""/>
          <p:cNvSpPr txBox="1"/>
          <p:nvPr/>
        </p:nvSpPr>
        <p:spPr bwMode="auto">
          <a:xfrm flipH="0" flipV="0">
            <a:off x="904278" y="3816955"/>
            <a:ext cx="710000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From the 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Type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dropdown, select 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Conda</a:t>
            </a:r>
            <a:endParaRPr b="1"/>
          </a:p>
        </p:txBody>
      </p:sp>
      <p:sp>
        <p:nvSpPr>
          <p:cNvPr id="402508231" name=""/>
          <p:cNvSpPr txBox="1"/>
          <p:nvPr/>
        </p:nvSpPr>
        <p:spPr bwMode="auto">
          <a:xfrm flipH="0" flipV="0">
            <a:off x="904278" y="4345622"/>
            <a:ext cx="710144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From the 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ython version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dropdown 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select the Python version you want</a:t>
            </a:r>
            <a:endParaRPr b="1"/>
          </a:p>
        </p:txBody>
      </p:sp>
      <p:sp>
        <p:nvSpPr>
          <p:cNvPr id="1699258079" name=""/>
          <p:cNvSpPr txBox="1"/>
          <p:nvPr/>
        </p:nvSpPr>
        <p:spPr bwMode="auto">
          <a:xfrm flipH="0" flipV="0">
            <a:off x="904278" y="4874290"/>
            <a:ext cx="710072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Create your 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environment name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.</a:t>
            </a:r>
            <a:endParaRPr b="1"/>
          </a:p>
        </p:txBody>
      </p:sp>
      <p:sp>
        <p:nvSpPr>
          <p:cNvPr id="602482541" name=""/>
          <p:cNvSpPr txBox="1"/>
          <p:nvPr/>
        </p:nvSpPr>
        <p:spPr bwMode="auto">
          <a:xfrm flipH="0" flipV="0">
            <a:off x="904277" y="2759619"/>
            <a:ext cx="710684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Add a 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main.py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file to your project by selecting 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Create welcome script</a:t>
            </a:r>
            <a:endParaRPr sz="1800" b="1"/>
          </a:p>
        </p:txBody>
      </p:sp>
      <p:sp>
        <p:nvSpPr>
          <p:cNvPr id="538647387" name=""/>
          <p:cNvSpPr txBox="1"/>
          <p:nvPr/>
        </p:nvSpPr>
        <p:spPr bwMode="auto">
          <a:xfrm flipH="0" flipV="0">
            <a:off x="930157" y="2284268"/>
            <a:ext cx="710072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In the New Project screen, 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create the project name and its location</a:t>
            </a:r>
            <a:endParaRPr sz="18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1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48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18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26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25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0460738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2900778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917558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11873733" cy="6678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68858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Who are we ?</a:t>
            </a:r>
            <a:r>
              <a:rPr/>
              <a:t> </a:t>
            </a:r>
            <a:r>
              <a:rPr lang="en-GB" sz="44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Let’s get acquainted</a:t>
            </a:r>
            <a:endParaRPr/>
          </a:p>
        </p:txBody>
      </p:sp>
      <p:sp>
        <p:nvSpPr>
          <p:cNvPr id="32875686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Who am I? </a:t>
            </a:r>
            <a:endParaRPr/>
          </a:p>
          <a:p>
            <a:pPr lvl="1">
              <a:defRPr/>
            </a:pPr>
            <a:r>
              <a:rPr/>
              <a:t>I am </a:t>
            </a:r>
            <a:r>
              <a:rPr/>
              <a:t>Rolf Guescini</a:t>
            </a:r>
            <a:endParaRPr/>
          </a:p>
          <a:p>
            <a:pPr>
              <a:defRPr/>
            </a:pPr>
            <a:r>
              <a:rPr/>
              <a:t>What do you do?</a:t>
            </a:r>
            <a:endParaRPr/>
          </a:p>
          <a:p>
            <a:pPr lvl="1">
              <a:defRPr/>
            </a:pPr>
            <a:r>
              <a:rPr/>
              <a:t>I work as a developer and information architect at “Computer and Medienservice” at Humboldt-Universität zu Berlin</a:t>
            </a:r>
            <a:endParaRPr/>
          </a:p>
          <a:p>
            <a:pPr lvl="0">
              <a:defRPr/>
            </a:pPr>
            <a:r>
              <a:rPr/>
              <a:t>Why are you here today?</a:t>
            </a:r>
            <a:endParaRPr/>
          </a:p>
          <a:p>
            <a:pPr lvl="1">
              <a:defRPr/>
            </a:pPr>
            <a:r>
              <a:rPr/>
              <a:t>I am interested in seeing what tools we might come up with</a:t>
            </a:r>
            <a:endParaRPr/>
          </a:p>
          <a:p>
            <a:pPr lvl="1">
              <a:defRPr/>
            </a:pPr>
            <a:r>
              <a:rPr/>
              <a:t>To have fun of course :D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574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4961944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291723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0"/>
            <a:ext cx="11955341" cy="67248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286270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Präzise Prompts</a:t>
            </a:r>
            <a:endParaRPr/>
          </a:p>
        </p:txBody>
      </p:sp>
      <p:sp>
        <p:nvSpPr>
          <p:cNvPr id="1555587146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Aspekte für den System Prompt</a:t>
            </a:r>
            <a:endParaRPr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Welche Aufgabe soll erledigt werden?</a:t>
            </a:r>
            <a:endParaRPr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Was soll auf keinen Fall passieren</a:t>
            </a:r>
            <a:r>
              <a:rPr/>
              <a:t>?</a:t>
            </a:r>
            <a:endParaRPr sz="22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welchem Kontext wird die Aufgabe gestellt?</a:t>
            </a:r>
            <a:endParaRPr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Duktus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und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Ansprache</a:t>
            </a:r>
            <a:endParaRPr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Mehrsprachigkeit</a:t>
            </a:r>
            <a:endParaRPr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Aktuelles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Datum und Datum der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Daten</a:t>
            </a:r>
            <a:endParaRPr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Gewünschte Ausgabeformate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192579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Anthropic System Prompts</a:t>
            </a:r>
            <a:endParaRPr/>
          </a:p>
        </p:txBody>
      </p:sp>
      <p:sp>
        <p:nvSpPr>
          <p:cNvPr id="348661512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https://docs.anthropic.com/en/release-notes/system-prompts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577615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Templates für die Ausgabe</a:t>
            </a:r>
            <a:endParaRPr/>
          </a:p>
        </p:txBody>
      </p:sp>
      <p:sp>
        <p:nvSpPr>
          <p:cNvPr id="1733346316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Analysiere den folgenden Fehler in meinem Code und liefere einen strukturierten Fehlerbericht nach genau diesem Template:</a:t>
            </a:r>
            <a:endParaRPr lang="en-GB"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# FEHLERANALYSE</a:t>
            </a:r>
            <a:endParaRPr lang="en-GB"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## FEHLERBESCHREIBUNG</a:t>
            </a:r>
            <a:endParaRPr lang="en-GB"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[1-2 Sätze zum Fehler]</a:t>
            </a:r>
            <a:endParaRPr lang="en-GB"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## PROBLEMATISCHE ZEILE(N)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7686903" name="Inhaltsplatzhalter 2"/>
          <p:cNvSpPr>
            <a:spLocks noGrp="1"/>
          </p:cNvSpPr>
          <p:nvPr>
            <p:ph idx="1"/>
          </p:nvPr>
        </p:nvSpPr>
        <p:spPr bwMode="auto">
          <a:xfrm flipH="0" flipV="0">
            <a:off x="838198" y="365124"/>
            <a:ext cx="5181599" cy="581183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Analysiere das folgende Dokument hinsichtlich Rechtschreibung, Stil, Zielgruppeneignung und Klarheit der Darstellung. 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Halte dich EXAKT an folgendes Ausgabeformat ohne Abweichungen oder zusätzliche Erklärungen: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# Dokumentanalyse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## Kurzfassung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{{2-3 Sätze zur Gesamteinschätzung des Dokuments}}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## Rechtschreibprüfung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Bewertung: {{Gut/Mittel/Verbesserungswürdig}}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Top-3-Fehler: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 {{Fehler 1}}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 {{Fehler 2}}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 {{Fehler 3}}</a:t>
            </a:r>
            <a:endParaRPr sz="4800"/>
          </a:p>
        </p:txBody>
      </p:sp>
      <p:sp>
        <p:nvSpPr>
          <p:cNvPr id="67067980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9503" name="Inhaltsplatzhalter 3"/>
          <p:cNvSpPr>
            <a:spLocks noGrp="1"/>
          </p:cNvSpPr>
          <p:nvPr>
            <p:ph sz="half" idx="2"/>
          </p:nvPr>
        </p:nvSpPr>
        <p:spPr bwMode="auto">
          <a:xfrm flipH="0" flipV="0">
            <a:off x="6172200" y="365124"/>
            <a:ext cx="5181599" cy="5811837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## Stilprüfung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Bewertung: {{Gut/Mittel/Verbesserungswürdig}}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Stärken: {{Hauptstärke des Stils}}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Schwächen: {{Hauptschwäche des Stils}}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## Zielgruppenprüfung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Bewertung: {{Gut/Mittel/Verbesserungswürdig}}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Passt für: {{Zielgruppe}}</a:t>
            </a:r>
            <a:endParaRPr sz="48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Anpassungsbedarf: {{Wichtigste Anpassung}}</a:t>
            </a:r>
            <a:endParaRPr sz="14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endParaRPr sz="14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GB" sz="14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Zu analysierendes Dokument:</a:t>
            </a:r>
            <a:endParaRPr lang="en-GB" sz="1400" b="0" i="0" u="none" strike="noStrike" cap="none" spc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r>
              <a:rPr lang="en-GB" sz="14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[Hier folgt der Text des zu analysierenden Dokuments]</a:t>
            </a:r>
            <a:endParaRPr sz="14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endParaRPr sz="4800"/>
          </a:p>
          <a:p>
            <a:pPr marL="0" indent="0">
              <a:buFont typeface="Arial"/>
              <a:buNone/>
              <a:defRPr/>
            </a:pP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00551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Einzelne Aufgaben</a:t>
            </a:r>
            <a:endParaRPr/>
          </a:p>
        </p:txBody>
      </p:sp>
      <p:sp>
        <p:nvSpPr>
          <p:cNvPr id="737729827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 marL="0" indent="0">
              <a:buFont typeface="Arial"/>
              <a:buNone/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Du bist ein Expertensystem für die Überarbeitung von Texten</a:t>
            </a:r>
            <a:endParaRPr lang="en-GB"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          Deine Aufgabe ist es, Texte zu erkennen, die überarbeitet werden müssen</a:t>
            </a:r>
            <a:endParaRPr lang="en-GB"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          Antworte AUSSCHLIESSLICH in diesem JSON-Format:</a:t>
            </a:r>
            <a:endParaRPr lang="en-GB"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          {</a:t>
            </a:r>
            <a:endParaRPr lang="en-GB"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              "should_revise": false,</a:t>
            </a:r>
            <a:endParaRPr lang="en-GB"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              "revise_text": [],</a:t>
            </a:r>
            <a:endParaRPr lang="en-GB"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              "revise_reason": "Begründung"</a:t>
            </a:r>
            <a:endParaRPr lang="en-GB" sz="2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          }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WICHTIGE REGELN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IMMER ÜBERARBEITEN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NIE ÜBERARBEITEN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Gradio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open-source Python library that allows you to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quickly create user-friendly,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interactive web applications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that allow users to interact with models, data, and other types of Python code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Easy Integration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It’s very e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asy to integrate with any model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whether it’s from libraries like TensorFlow, PyTorch, Hugging Face Transformers, or even your own custom models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Interactive Interfaces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 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Gradio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automatically generates interactive interfaces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like textboxes, buttons, image uploaders, sliders, and more, depending on the input/output type of your model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Sharing and Collaboration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 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Gradio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allows you to launch a web-based demo with just one line of code. You can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share 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this demo with others by simply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sending them a link, enabling real-time collaboration or feedback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the</a:t>
            </a:r>
            <a:r>
              <a:rPr lang="de-DE" b="1"/>
              <a:t> </a:t>
            </a:r>
            <a:r>
              <a:rPr lang="de-DE" b="1"/>
              <a:t>gr.Interface</a:t>
            </a:r>
            <a:r>
              <a:rPr lang="de-DE" b="1"/>
              <a:t> </a:t>
            </a:r>
            <a:r>
              <a:rPr lang="de-DE" b="1"/>
              <a:t>class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de-DE"/>
              <a:t>high-level </a:t>
            </a:r>
            <a:r>
              <a:rPr lang="de-DE"/>
              <a:t>abstraction</a:t>
            </a:r>
            <a:r>
              <a:rPr lang="de-DE"/>
              <a:t> in </a:t>
            </a:r>
            <a:r>
              <a:rPr lang="de-DE"/>
              <a:t>Gradio</a:t>
            </a:r>
            <a:r>
              <a:rPr lang="de-DE"/>
              <a:t> </a:t>
            </a:r>
            <a:r>
              <a:rPr lang="de-DE"/>
              <a:t>that</a:t>
            </a:r>
            <a:r>
              <a:rPr lang="de-DE"/>
              <a:t> </a:t>
            </a:r>
            <a:r>
              <a:rPr lang="de-DE"/>
              <a:t>allows</a:t>
            </a:r>
            <a:r>
              <a:rPr lang="de-DE"/>
              <a:t> </a:t>
            </a:r>
            <a:r>
              <a:rPr lang="de-DE"/>
              <a:t>you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quickly</a:t>
            </a:r>
            <a:r>
              <a:rPr lang="de-DE"/>
              <a:t> </a:t>
            </a:r>
            <a:r>
              <a:rPr lang="de-DE"/>
              <a:t>create</a:t>
            </a:r>
            <a:r>
              <a:rPr lang="de-DE"/>
              <a:t> a </a:t>
            </a:r>
            <a:r>
              <a:rPr lang="de-DE"/>
              <a:t>demo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any</a:t>
            </a:r>
            <a:r>
              <a:rPr lang="de-DE"/>
              <a:t> Python </a:t>
            </a:r>
            <a:r>
              <a:rPr lang="de-DE"/>
              <a:t>function</a:t>
            </a:r>
            <a:r>
              <a:rPr lang="de-DE"/>
              <a:t> </a:t>
            </a:r>
            <a:r>
              <a:rPr lang="de-DE"/>
              <a:t>simply</a:t>
            </a:r>
            <a:r>
              <a:rPr lang="de-DE"/>
              <a:t> </a:t>
            </a:r>
            <a:r>
              <a:rPr lang="de-DE"/>
              <a:t>by</a:t>
            </a:r>
            <a:r>
              <a:rPr lang="de-DE"/>
              <a:t> </a:t>
            </a:r>
            <a:r>
              <a:rPr lang="de-DE"/>
              <a:t>specifying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input</a:t>
            </a:r>
            <a:r>
              <a:rPr lang="de-DE"/>
              <a:t> </a:t>
            </a:r>
            <a:r>
              <a:rPr lang="de-DE"/>
              <a:t>types</a:t>
            </a:r>
            <a:r>
              <a:rPr lang="de-DE"/>
              <a:t> and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output</a:t>
            </a:r>
            <a:r>
              <a:rPr lang="de-DE"/>
              <a:t> </a:t>
            </a:r>
            <a:r>
              <a:rPr lang="de-DE"/>
              <a:t>types</a:t>
            </a:r>
            <a:endParaRPr lang="de-DE"/>
          </a:p>
          <a:p>
            <a:pPr>
              <a:defRPr/>
            </a:pPr>
            <a:r>
              <a:rPr lang="de-DE"/>
              <a:t>the</a:t>
            </a:r>
            <a:r>
              <a:rPr lang="de-DE"/>
              <a:t> Interface </a:t>
            </a:r>
            <a:r>
              <a:rPr lang="de-DE"/>
              <a:t>class</a:t>
            </a:r>
            <a:r>
              <a:rPr lang="de-DE"/>
              <a:t> </a:t>
            </a:r>
            <a:r>
              <a:rPr lang="de-DE"/>
              <a:t>is</a:t>
            </a:r>
            <a:r>
              <a:rPr lang="de-DE"/>
              <a:t> </a:t>
            </a:r>
            <a:r>
              <a:rPr lang="de-DE"/>
              <a:t>initialized</a:t>
            </a:r>
            <a:r>
              <a:rPr lang="de-DE"/>
              <a:t> </a:t>
            </a:r>
            <a:r>
              <a:rPr lang="de-DE"/>
              <a:t>with</a:t>
            </a:r>
            <a:r>
              <a:rPr lang="de-DE"/>
              <a:t> </a:t>
            </a:r>
            <a:r>
              <a:rPr lang="de-DE"/>
              <a:t>three</a:t>
            </a:r>
            <a:r>
              <a:rPr lang="de-DE"/>
              <a:t> </a:t>
            </a:r>
            <a:r>
              <a:rPr lang="de-DE"/>
              <a:t>required</a:t>
            </a:r>
            <a:r>
              <a:rPr lang="de-DE"/>
              <a:t> </a:t>
            </a:r>
            <a:r>
              <a:rPr lang="de-DE"/>
              <a:t>parameters</a:t>
            </a:r>
            <a:r>
              <a:rPr lang="de-DE"/>
              <a:t>:</a:t>
            </a:r>
            <a:endParaRPr/>
          </a:p>
          <a:p>
            <a:pPr>
              <a:defRPr/>
            </a:pPr>
            <a:r>
              <a:rPr lang="de-DE" b="1"/>
              <a:t>fn</a:t>
            </a:r>
            <a:r>
              <a:rPr lang="de-DE" b="1"/>
              <a:t>: </a:t>
            </a:r>
            <a:endParaRPr/>
          </a:p>
          <a:p>
            <a:pPr lvl="1">
              <a:defRPr/>
            </a:pPr>
            <a:r>
              <a:rPr lang="de-DE"/>
              <a:t>the</a:t>
            </a:r>
            <a:r>
              <a:rPr lang="de-DE"/>
              <a:t> </a:t>
            </a:r>
            <a:r>
              <a:rPr lang="de-DE" b="1"/>
              <a:t>function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wrap</a:t>
            </a:r>
            <a:r>
              <a:rPr lang="de-DE"/>
              <a:t> a </a:t>
            </a:r>
            <a:r>
              <a:rPr lang="de-DE"/>
              <a:t>user</a:t>
            </a:r>
            <a:r>
              <a:rPr lang="de-DE"/>
              <a:t> interface (UI) </a:t>
            </a:r>
            <a:r>
              <a:rPr lang="de-DE"/>
              <a:t>around</a:t>
            </a:r>
            <a:endParaRPr lang="de-DE"/>
          </a:p>
          <a:p>
            <a:pPr>
              <a:defRPr/>
            </a:pPr>
            <a:r>
              <a:rPr lang="de-DE" b="1"/>
              <a:t>inputs</a:t>
            </a:r>
            <a:r>
              <a:rPr lang="de-DE" b="1"/>
              <a:t>: </a:t>
            </a:r>
            <a:r>
              <a:rPr lang="de-DE"/>
              <a:t>which</a:t>
            </a:r>
            <a:r>
              <a:rPr lang="de-DE"/>
              <a:t> </a:t>
            </a:r>
            <a:r>
              <a:rPr lang="de-DE"/>
              <a:t>Gradio</a:t>
            </a:r>
            <a:r>
              <a:rPr lang="de-DE"/>
              <a:t> </a:t>
            </a:r>
            <a:r>
              <a:rPr lang="de-DE"/>
              <a:t>component</a:t>
            </a:r>
            <a:r>
              <a:rPr lang="de-DE"/>
              <a:t>(s)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use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input</a:t>
            </a:r>
            <a:r>
              <a:rPr lang="de-DE"/>
              <a:t>. </a:t>
            </a:r>
            <a:endParaRPr/>
          </a:p>
          <a:p>
            <a:pPr lvl="1">
              <a:defRPr/>
            </a:pPr>
            <a:r>
              <a:rPr lang="de-DE"/>
              <a:t>The </a:t>
            </a:r>
            <a:r>
              <a:rPr lang="de-DE"/>
              <a:t>number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components</a:t>
            </a:r>
            <a:r>
              <a:rPr lang="de-DE"/>
              <a:t> </a:t>
            </a:r>
            <a:r>
              <a:rPr lang="de-DE"/>
              <a:t>should</a:t>
            </a:r>
            <a:r>
              <a:rPr lang="de-DE"/>
              <a:t> match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number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arguments</a:t>
            </a:r>
            <a:r>
              <a:rPr lang="de-DE"/>
              <a:t> in </a:t>
            </a:r>
            <a:r>
              <a:rPr lang="de-DE"/>
              <a:t>your</a:t>
            </a:r>
            <a:r>
              <a:rPr lang="de-DE"/>
              <a:t> </a:t>
            </a:r>
            <a:r>
              <a:rPr lang="de-DE"/>
              <a:t>function</a:t>
            </a:r>
            <a:r>
              <a:rPr lang="de-DE"/>
              <a:t>.</a:t>
            </a:r>
            <a:endParaRPr/>
          </a:p>
          <a:p>
            <a:pPr>
              <a:defRPr/>
            </a:pPr>
            <a:r>
              <a:rPr lang="de-DE" b="1"/>
              <a:t>outputs</a:t>
            </a:r>
            <a:r>
              <a:rPr lang="de-DE" b="1"/>
              <a:t>: </a:t>
            </a:r>
            <a:r>
              <a:rPr lang="de-DE"/>
              <a:t>which</a:t>
            </a:r>
            <a:r>
              <a:rPr lang="de-DE"/>
              <a:t> </a:t>
            </a:r>
            <a:r>
              <a:rPr lang="de-DE"/>
              <a:t>Gradio</a:t>
            </a:r>
            <a:r>
              <a:rPr lang="de-DE"/>
              <a:t> </a:t>
            </a:r>
            <a:r>
              <a:rPr lang="de-DE"/>
              <a:t>component</a:t>
            </a:r>
            <a:r>
              <a:rPr lang="de-DE"/>
              <a:t>(s)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use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output</a:t>
            </a:r>
            <a:r>
              <a:rPr lang="de-DE"/>
              <a:t>. </a:t>
            </a:r>
            <a:endParaRPr/>
          </a:p>
          <a:p>
            <a:pPr lvl="1">
              <a:defRPr/>
            </a:pPr>
            <a:r>
              <a:rPr lang="de-DE"/>
              <a:t>The </a:t>
            </a:r>
            <a:r>
              <a:rPr lang="de-DE"/>
              <a:t>number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components</a:t>
            </a:r>
            <a:r>
              <a:rPr lang="de-DE"/>
              <a:t> </a:t>
            </a:r>
            <a:r>
              <a:rPr lang="de-DE"/>
              <a:t>should</a:t>
            </a:r>
            <a:r>
              <a:rPr lang="de-DE"/>
              <a:t> match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number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return</a:t>
            </a:r>
            <a:r>
              <a:rPr lang="de-DE"/>
              <a:t> </a:t>
            </a:r>
            <a:r>
              <a:rPr lang="de-DE"/>
              <a:t>values</a:t>
            </a:r>
            <a:r>
              <a:rPr lang="de-DE"/>
              <a:t> </a:t>
            </a:r>
            <a:r>
              <a:rPr lang="de-DE"/>
              <a:t>from</a:t>
            </a:r>
            <a:r>
              <a:rPr lang="de-DE"/>
              <a:t> </a:t>
            </a:r>
            <a:r>
              <a:rPr lang="de-DE"/>
              <a:t>your</a:t>
            </a:r>
            <a:r>
              <a:rPr lang="de-DE"/>
              <a:t> </a:t>
            </a:r>
            <a:r>
              <a:rPr lang="de-DE"/>
              <a:t>function</a:t>
            </a:r>
            <a:endParaRPr lang="de-DE"/>
          </a:p>
          <a:p>
            <a:pPr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gr.Interface</a:t>
            </a:r>
            <a:r>
              <a:rPr lang="de-DE" b="1"/>
              <a:t>: Hello World	</a:t>
            </a:r>
            <a:endParaRPr/>
          </a:p>
        </p:txBody>
      </p:sp>
      <p:pic>
        <p:nvPicPr>
          <p:cNvPr id="4" name="Grafik 3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920032" y="4910357"/>
            <a:ext cx="9057735" cy="1419258"/>
          </a:xfrm>
          <a:prstGeom prst="rect">
            <a:avLst/>
          </a:prstGeom>
        </p:spPr>
      </p:pic>
      <p:sp>
        <p:nvSpPr>
          <p:cNvPr id="684817335" name="Inhaltsplatzhalter 2"/>
          <p:cNvSpPr>
            <a:spLocks noGrp="1"/>
          </p:cNvSpPr>
          <p:nvPr/>
        </p:nvSpPr>
        <p:spPr bwMode="auto">
          <a:xfrm flipH="0" flipV="0">
            <a:off x="923735" y="3158378"/>
            <a:ext cx="6488574" cy="1622093"/>
          </a:xfr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de-DE" sz="1600" b="1">
                <a:solidFill>
                  <a:srgbClr val="7030A0"/>
                </a:solidFill>
                <a:latin typeface="FreeMono"/>
                <a:ea typeface="FreeMono"/>
                <a:cs typeface="FreeMono"/>
              </a:rPr>
              <a:t>demo</a:t>
            </a:r>
            <a:r>
              <a:rPr lang="de-DE" sz="1600" b="1">
                <a:latin typeface="FreeMono"/>
                <a:ea typeface="FreeMono"/>
                <a:cs typeface="FreeMono"/>
              </a:rPr>
              <a:t> = </a:t>
            </a:r>
            <a:r>
              <a:rPr lang="de-DE" sz="1600" b="1">
                <a:solidFill>
                  <a:srgbClr val="C00000"/>
                </a:solidFill>
                <a:latin typeface="FreeMono"/>
                <a:ea typeface="FreeMono"/>
                <a:cs typeface="FreeMono"/>
              </a:rPr>
              <a:t>gr</a:t>
            </a:r>
            <a:r>
              <a:rPr lang="de-DE" sz="1600" b="1">
                <a:latin typeface="FreeMono"/>
                <a:ea typeface="FreeMono"/>
                <a:cs typeface="FreeMono"/>
              </a:rPr>
              <a:t>.</a:t>
            </a:r>
            <a:r>
              <a:rPr lang="de-DE" sz="1600" b="1">
                <a:solidFill>
                  <a:srgbClr val="00B050"/>
                </a:solidFill>
                <a:latin typeface="FreeMono"/>
                <a:ea typeface="FreeMono"/>
                <a:cs typeface="FreeMono"/>
              </a:rPr>
              <a:t>Interface</a:t>
            </a:r>
            <a:r>
              <a:rPr lang="de-DE" sz="1600" b="1">
                <a:latin typeface="FreeMono"/>
                <a:ea typeface="FreeMono"/>
                <a:cs typeface="FreeMono"/>
              </a:rPr>
              <a:t>( </a:t>
            </a:r>
            <a:br>
              <a:rPr lang="de-DE" sz="1600" b="1">
                <a:latin typeface="FreeMono"/>
                <a:ea typeface="FreeMono"/>
                <a:cs typeface="FreeMono"/>
              </a:rPr>
            </a:br>
            <a:r>
              <a:rPr lang="de-DE" sz="1600" b="1">
                <a:latin typeface="FreeMono"/>
                <a:ea typeface="FreeMono"/>
                <a:cs typeface="FreeMono"/>
              </a:rPr>
              <a:t>	</a:t>
            </a:r>
            <a:r>
              <a:rPr lang="de-DE" sz="1600" b="1">
                <a:latin typeface="FreeMono"/>
                <a:ea typeface="FreeMono"/>
                <a:cs typeface="FreeMono"/>
              </a:rPr>
              <a:t>fn</a:t>
            </a:r>
            <a:r>
              <a:rPr lang="de-DE" sz="1600" b="1">
                <a:latin typeface="FreeMono"/>
                <a:ea typeface="FreeMono"/>
                <a:cs typeface="FreeMono"/>
              </a:rPr>
              <a:t>=</a:t>
            </a:r>
            <a:r>
              <a:rPr lang="de-DE" sz="1600" b="1">
                <a:solidFill>
                  <a:schemeClr val="accent1"/>
                </a:solidFill>
                <a:latin typeface="FreeMono"/>
                <a:ea typeface="FreeMono"/>
                <a:cs typeface="FreeMono"/>
              </a:rPr>
              <a:t>greet</a:t>
            </a:r>
            <a:r>
              <a:rPr lang="de-DE" sz="1600" b="1">
                <a:latin typeface="FreeMono"/>
                <a:ea typeface="FreeMono"/>
                <a:cs typeface="FreeMono"/>
              </a:rPr>
              <a:t>, </a:t>
            </a:r>
            <a:endParaRPr sz="1600">
              <a:latin typeface="FreeMono"/>
              <a:cs typeface="FreeMono"/>
            </a:endParaRPr>
          </a:p>
          <a:p>
            <a:pPr marL="0" indent="0">
              <a:buNone/>
              <a:defRPr/>
            </a:pPr>
            <a:r>
              <a:rPr lang="de-DE" sz="1600" b="1">
                <a:latin typeface="FreeMono"/>
                <a:ea typeface="FreeMono"/>
                <a:cs typeface="FreeMono"/>
              </a:rPr>
              <a:t>	</a:t>
            </a:r>
            <a:r>
              <a:rPr lang="de-DE" sz="1600" b="1">
                <a:latin typeface="FreeMono"/>
                <a:ea typeface="FreeMono"/>
                <a:cs typeface="FreeMono"/>
              </a:rPr>
              <a:t>inputs</a:t>
            </a:r>
            <a:r>
              <a:rPr lang="de-DE" sz="1600" b="1">
                <a:latin typeface="FreeMono"/>
                <a:ea typeface="FreeMono"/>
                <a:cs typeface="FreeMono"/>
              </a:rPr>
              <a:t>=["</a:t>
            </a:r>
            <a:r>
              <a:rPr lang="de-DE" sz="1600" b="1">
                <a:latin typeface="FreeMono"/>
                <a:ea typeface="FreeMono"/>
                <a:cs typeface="FreeMono"/>
              </a:rPr>
              <a:t>text</a:t>
            </a:r>
            <a:r>
              <a:rPr lang="de-DE" sz="1600" b="1">
                <a:latin typeface="FreeMono"/>
                <a:ea typeface="FreeMono"/>
                <a:cs typeface="FreeMono"/>
              </a:rPr>
              <a:t>", "</a:t>
            </a:r>
            <a:r>
              <a:rPr lang="de-DE" sz="1600" b="1">
                <a:latin typeface="FreeMono"/>
                <a:ea typeface="FreeMono"/>
                <a:cs typeface="FreeMono"/>
              </a:rPr>
              <a:t>slider</a:t>
            </a:r>
            <a:r>
              <a:rPr lang="de-DE" sz="1600" b="1">
                <a:latin typeface="FreeMono"/>
                <a:ea typeface="FreeMono"/>
                <a:cs typeface="FreeMono"/>
              </a:rPr>
              <a:t>"], </a:t>
            </a:r>
            <a:endParaRPr sz="1600">
              <a:latin typeface="FreeMono"/>
              <a:cs typeface="FreeMono"/>
            </a:endParaRPr>
          </a:p>
          <a:p>
            <a:pPr marL="0" indent="0">
              <a:buNone/>
              <a:defRPr/>
            </a:pPr>
            <a:r>
              <a:rPr lang="de-DE" sz="1600" b="1">
                <a:latin typeface="FreeMono"/>
                <a:ea typeface="FreeMono"/>
                <a:cs typeface="FreeMono"/>
              </a:rPr>
              <a:t>	</a:t>
            </a:r>
            <a:r>
              <a:rPr lang="de-DE" sz="1600" b="1">
                <a:latin typeface="FreeMono"/>
                <a:ea typeface="FreeMono"/>
                <a:cs typeface="FreeMono"/>
              </a:rPr>
              <a:t>outputs</a:t>
            </a:r>
            <a:r>
              <a:rPr lang="de-DE" sz="1600" b="1">
                <a:latin typeface="FreeMono"/>
                <a:ea typeface="FreeMono"/>
                <a:cs typeface="FreeMono"/>
              </a:rPr>
              <a:t>=["</a:t>
            </a:r>
            <a:r>
              <a:rPr lang="de-DE" sz="1600" b="1">
                <a:latin typeface="FreeMono"/>
                <a:ea typeface="FreeMono"/>
                <a:cs typeface="FreeMono"/>
              </a:rPr>
              <a:t>text</a:t>
            </a:r>
            <a:r>
              <a:rPr lang="de-DE" sz="1600" b="1">
                <a:latin typeface="FreeMono"/>
                <a:ea typeface="FreeMono"/>
                <a:cs typeface="FreeMono"/>
              </a:rPr>
              <a:t>"]</a:t>
            </a:r>
            <a:endParaRPr sz="1600">
              <a:latin typeface="FreeMono"/>
              <a:cs typeface="FreeMono"/>
            </a:endParaRPr>
          </a:p>
          <a:p>
            <a:pPr marL="0" indent="0">
              <a:buNone/>
              <a:defRPr/>
            </a:pPr>
            <a:r>
              <a:rPr lang="de-DE" sz="1600" b="1">
                <a:latin typeface="FreeMono"/>
                <a:ea typeface="FreeMono"/>
                <a:cs typeface="FreeMono"/>
              </a:rPr>
              <a:t>               ) </a:t>
            </a:r>
            <a:endParaRPr sz="1600">
              <a:latin typeface="FreeMono"/>
              <a:cs typeface="FreeMono"/>
            </a:endParaRPr>
          </a:p>
          <a:p>
            <a:pPr marL="0" indent="0">
              <a:buNone/>
              <a:defRPr/>
            </a:pPr>
            <a:endParaRPr>
              <a:latin typeface="FreeMono"/>
              <a:cs typeface="FreeMono"/>
            </a:endParaRPr>
          </a:p>
        </p:txBody>
      </p:sp>
      <p:sp>
        <p:nvSpPr>
          <p:cNvPr id="588970512" name="Inhaltsplatzhalter 2"/>
          <p:cNvSpPr>
            <a:spLocks noGrp="1"/>
          </p:cNvSpPr>
          <p:nvPr/>
        </p:nvSpPr>
        <p:spPr bwMode="auto">
          <a:xfrm flipH="0" flipV="0">
            <a:off x="887792" y="2282405"/>
            <a:ext cx="8063952" cy="1110650"/>
          </a:xfr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de-DE" sz="1600" b="1">
                <a:latin typeface="FreeMono"/>
                <a:ea typeface="FreeMono"/>
                <a:cs typeface="FreeMono"/>
              </a:rPr>
              <a:t>def</a:t>
            </a:r>
            <a:r>
              <a:rPr lang="de-DE" sz="1600" b="1">
                <a:latin typeface="FreeMono"/>
                <a:ea typeface="FreeMono"/>
                <a:cs typeface="FreeMono"/>
              </a:rPr>
              <a:t> </a:t>
            </a:r>
            <a:r>
              <a:rPr lang="de-DE" sz="1600" b="1">
                <a:solidFill>
                  <a:schemeClr val="accent1"/>
                </a:solidFill>
                <a:latin typeface="FreeMono"/>
                <a:ea typeface="FreeMono"/>
                <a:cs typeface="FreeMono"/>
              </a:rPr>
              <a:t>greet</a:t>
            </a:r>
            <a:r>
              <a:rPr lang="de-DE" sz="1600" b="1">
                <a:latin typeface="FreeMono"/>
                <a:ea typeface="FreeMono"/>
                <a:cs typeface="FreeMono"/>
              </a:rPr>
              <a:t>(</a:t>
            </a:r>
            <a:r>
              <a:rPr lang="de-DE" sz="1600" b="1">
                <a:latin typeface="FreeMono"/>
                <a:ea typeface="FreeMono"/>
                <a:cs typeface="FreeMono"/>
              </a:rPr>
              <a:t>name</a:t>
            </a:r>
            <a:r>
              <a:rPr lang="de-DE" sz="1600" b="1">
                <a:latin typeface="FreeMono"/>
                <a:ea typeface="FreeMono"/>
                <a:cs typeface="FreeMono"/>
              </a:rPr>
              <a:t>, </a:t>
            </a:r>
            <a:r>
              <a:rPr lang="de-DE" sz="1600" b="1">
                <a:latin typeface="FreeMono"/>
                <a:ea typeface="FreeMono"/>
                <a:cs typeface="FreeMono"/>
              </a:rPr>
              <a:t>intensity</a:t>
            </a:r>
            <a:r>
              <a:rPr lang="de-DE" sz="1600" b="1">
                <a:latin typeface="FreeMono"/>
                <a:ea typeface="FreeMono"/>
                <a:cs typeface="FreeMono"/>
              </a:rPr>
              <a:t>):</a:t>
            </a:r>
            <a:endParaRPr sz="1600" b="1">
              <a:latin typeface="FreeMono"/>
              <a:cs typeface="FreeMono"/>
            </a:endParaRPr>
          </a:p>
          <a:p>
            <a:pPr marL="0" indent="0">
              <a:buNone/>
              <a:defRPr/>
            </a:pPr>
            <a:r>
              <a:rPr lang="de-DE" sz="1600" b="1">
                <a:latin typeface="FreeMono"/>
                <a:ea typeface="FreeMono"/>
                <a:cs typeface="FreeMono"/>
              </a:rPr>
              <a:t>	</a:t>
            </a:r>
            <a:r>
              <a:rPr lang="de-DE" sz="1600" b="1">
                <a:latin typeface="FreeMono"/>
                <a:ea typeface="FreeMono"/>
                <a:cs typeface="FreeMono"/>
              </a:rPr>
              <a:t>return</a:t>
            </a:r>
            <a:r>
              <a:rPr lang="de-DE" sz="1600" b="1">
                <a:latin typeface="FreeMono"/>
                <a:ea typeface="FreeMono"/>
                <a:cs typeface="FreeMono"/>
              </a:rPr>
              <a:t> "Hello, " + </a:t>
            </a:r>
            <a:r>
              <a:rPr lang="de-DE" sz="1600" b="1">
                <a:latin typeface="FreeMono"/>
                <a:ea typeface="FreeMono"/>
                <a:cs typeface="FreeMono"/>
              </a:rPr>
              <a:t>name</a:t>
            </a:r>
            <a:r>
              <a:rPr lang="de-DE" sz="1600" b="1">
                <a:latin typeface="FreeMono"/>
                <a:ea typeface="FreeMono"/>
                <a:cs typeface="FreeMono"/>
              </a:rPr>
              <a:t> + "!" * </a:t>
            </a:r>
            <a:r>
              <a:rPr lang="de-DE" sz="1600" b="1">
                <a:latin typeface="FreeMono"/>
                <a:ea typeface="FreeMono"/>
                <a:cs typeface="FreeMono"/>
              </a:rPr>
              <a:t>int</a:t>
            </a:r>
            <a:r>
              <a:rPr lang="de-DE" sz="1600" b="1">
                <a:latin typeface="FreeMono"/>
                <a:ea typeface="FreeMono"/>
                <a:cs typeface="FreeMono"/>
              </a:rPr>
              <a:t>(</a:t>
            </a:r>
            <a:r>
              <a:rPr lang="de-DE" sz="1600" b="1">
                <a:latin typeface="FreeMono"/>
                <a:ea typeface="FreeMono"/>
                <a:cs typeface="FreeMono"/>
              </a:rPr>
              <a:t>intensity</a:t>
            </a:r>
            <a:r>
              <a:rPr lang="de-DE" sz="1600" b="1">
                <a:latin typeface="FreeMono"/>
                <a:ea typeface="FreeMono"/>
                <a:cs typeface="FreeMono"/>
              </a:rPr>
              <a:t>) </a:t>
            </a:r>
            <a:endParaRPr sz="1600">
              <a:latin typeface="FreeMono"/>
              <a:cs typeface="FreeMono"/>
            </a:endParaRPr>
          </a:p>
        </p:txBody>
      </p:sp>
      <p:sp>
        <p:nvSpPr>
          <p:cNvPr id="1305901759" name="Inhaltsplatzhalter 2"/>
          <p:cNvSpPr>
            <a:spLocks noGrp="1"/>
          </p:cNvSpPr>
          <p:nvPr/>
        </p:nvSpPr>
        <p:spPr bwMode="auto">
          <a:xfrm flipH="0" flipV="0">
            <a:off x="923735" y="1720642"/>
            <a:ext cx="2546641" cy="292187"/>
          </a:xfr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de-DE" sz="1600" b="1">
                <a:latin typeface="FreeMono"/>
                <a:ea typeface="FreeMono"/>
                <a:cs typeface="FreeMono"/>
              </a:rPr>
              <a:t>import</a:t>
            </a:r>
            <a:r>
              <a:rPr lang="de-DE" sz="1600" b="1">
                <a:latin typeface="FreeMono"/>
                <a:ea typeface="FreeMono"/>
                <a:cs typeface="FreeMono"/>
              </a:rPr>
              <a:t> </a:t>
            </a:r>
            <a:r>
              <a:rPr lang="de-DE" sz="1600" b="1">
                <a:latin typeface="FreeMono"/>
                <a:ea typeface="FreeMono"/>
                <a:cs typeface="FreeMono"/>
              </a:rPr>
              <a:t>gradio</a:t>
            </a:r>
            <a:r>
              <a:rPr lang="de-DE" sz="1600" b="1">
                <a:latin typeface="FreeMono"/>
                <a:ea typeface="FreeMono"/>
                <a:cs typeface="FreeMono"/>
              </a:rPr>
              <a:t> </a:t>
            </a:r>
            <a:r>
              <a:rPr lang="de-DE" sz="1600" b="1">
                <a:latin typeface="FreeMono"/>
                <a:ea typeface="FreeMono"/>
                <a:cs typeface="FreeMono"/>
              </a:rPr>
              <a:t>as</a:t>
            </a:r>
            <a:r>
              <a:rPr lang="de-DE" sz="1600" b="1">
                <a:latin typeface="FreeMono"/>
                <a:ea typeface="FreeMono"/>
                <a:cs typeface="FreeMono"/>
              </a:rPr>
              <a:t> </a:t>
            </a:r>
            <a:r>
              <a:rPr lang="de-DE" sz="1600" b="1">
                <a:solidFill>
                  <a:srgbClr val="C00000"/>
                </a:solidFill>
                <a:latin typeface="FreeMono"/>
                <a:ea typeface="FreeMono"/>
                <a:cs typeface="FreeMono"/>
              </a:rPr>
              <a:t>gr</a:t>
            </a:r>
            <a:endParaRPr sz="1600">
              <a:latin typeface="FreeMono"/>
              <a:cs typeface="FreeMono"/>
            </a:endParaRPr>
          </a:p>
        </p:txBody>
      </p:sp>
      <p:sp>
        <p:nvSpPr>
          <p:cNvPr id="341745318" name=""/>
          <p:cNvSpPr txBox="1"/>
          <p:nvPr/>
        </p:nvSpPr>
        <p:spPr bwMode="auto">
          <a:xfrm flipH="0" flipV="0">
            <a:off x="887792" y="4860161"/>
            <a:ext cx="2032241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600" b="1" i="0" u="sng" strike="noStrike" cap="none" spc="0">
                <a:solidFill>
                  <a:srgbClr val="7030A0"/>
                </a:solidFill>
                <a:latin typeface="FreeMono"/>
                <a:ea typeface="FreeMono"/>
                <a:cs typeface="FreeMono"/>
                <a:hlinkClick r:id="rId5" tooltip="http://127.0.0.1:7860"/>
              </a:rPr>
              <a:t>demo</a:t>
            </a:r>
            <a:r>
              <a:rPr lang="de-DE" sz="1600" b="1" i="0" u="sng" strike="noStrike" cap="none" spc="0">
                <a:solidFill>
                  <a:srgbClr val="7030A0"/>
                </a:solidFill>
                <a:latin typeface="FreeMono"/>
                <a:ea typeface="FreeMono"/>
                <a:cs typeface="FreeMono"/>
                <a:hlinkClick r:id="rId5" tooltip="http://127.0.0.1:7860"/>
              </a:rPr>
              <a:t>.</a:t>
            </a:r>
            <a:r>
              <a:rPr lang="de-DE" sz="1600" b="1" i="0" u="sng" strike="noStrike" cap="none" spc="0">
                <a:solidFill>
                  <a:srgbClr val="7030A0"/>
                </a:solidFill>
                <a:latin typeface="FreeMono"/>
                <a:ea typeface="FreeMono"/>
                <a:cs typeface="FreeMono"/>
                <a:hlinkClick r:id="rId5" tooltip="http://127.0.0.1:7860"/>
              </a:rPr>
              <a:t>launch</a:t>
            </a:r>
            <a:r>
              <a:rPr lang="de-DE" sz="1600" b="1" i="0" u="sng" strike="noStrike" cap="none" spc="0">
                <a:solidFill>
                  <a:srgbClr val="7030A0"/>
                </a:solidFill>
                <a:latin typeface="FreeMono"/>
                <a:ea typeface="FreeMono"/>
                <a:cs typeface="FreeMono"/>
                <a:hlinkClick r:id="rId5" tooltip="http://127.0.0.1:7860"/>
              </a:rPr>
              <a:t>()</a:t>
            </a:r>
            <a:endParaRPr sz="1600">
              <a:latin typeface="FreeMono"/>
              <a:cs typeface="Free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90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97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81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74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Gradio</a:t>
            </a:r>
            <a:r>
              <a:rPr lang="de-DE" b="1"/>
              <a:t> Components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2258579"/>
          </a:xfrm>
        </p:spPr>
        <p:txBody>
          <a:bodyPr/>
          <a:lstStyle/>
          <a:p>
            <a:pPr>
              <a:defRPr/>
            </a:pPr>
            <a:r>
              <a:rPr lang="de-DE"/>
              <a:t>Gradio</a:t>
            </a:r>
            <a:r>
              <a:rPr lang="de-DE"/>
              <a:t> </a:t>
            </a:r>
            <a:r>
              <a:rPr lang="de-DE"/>
              <a:t>includes</a:t>
            </a:r>
            <a:r>
              <a:rPr lang="de-DE"/>
              <a:t> </a:t>
            </a:r>
            <a:r>
              <a:rPr lang="de-DE"/>
              <a:t>more</a:t>
            </a:r>
            <a:r>
              <a:rPr lang="de-DE"/>
              <a:t> </a:t>
            </a:r>
            <a:r>
              <a:rPr lang="de-DE"/>
              <a:t>than</a:t>
            </a:r>
            <a:r>
              <a:rPr lang="de-DE"/>
              <a:t> 30 </a:t>
            </a:r>
            <a:r>
              <a:rPr lang="de-DE"/>
              <a:t>pre-built</a:t>
            </a:r>
            <a:r>
              <a:rPr lang="de-DE"/>
              <a:t> </a:t>
            </a:r>
            <a:r>
              <a:rPr lang="de-DE"/>
              <a:t>components</a:t>
            </a:r>
            <a:r>
              <a:rPr lang="de-DE"/>
              <a:t> (</a:t>
            </a:r>
            <a:r>
              <a:rPr lang="de-DE"/>
              <a:t>as</a:t>
            </a:r>
            <a:r>
              <a:rPr lang="de-DE"/>
              <a:t> </a:t>
            </a:r>
            <a:r>
              <a:rPr lang="de-DE"/>
              <a:t>well</a:t>
            </a:r>
            <a:r>
              <a:rPr lang="de-DE"/>
              <a:t> </a:t>
            </a:r>
            <a:r>
              <a:rPr lang="de-DE"/>
              <a:t>as</a:t>
            </a:r>
            <a:r>
              <a:rPr lang="de-DE"/>
              <a:t> </a:t>
            </a:r>
            <a:r>
              <a:rPr lang="de-DE"/>
              <a:t>many</a:t>
            </a:r>
            <a:r>
              <a:rPr lang="de-DE"/>
              <a:t> community-</a:t>
            </a:r>
            <a:r>
              <a:rPr lang="de-DE"/>
              <a:t>built</a:t>
            </a:r>
            <a:r>
              <a:rPr lang="de-DE"/>
              <a:t> </a:t>
            </a:r>
            <a:r>
              <a:rPr lang="de-DE"/>
              <a:t>custom</a:t>
            </a:r>
            <a:r>
              <a:rPr lang="de-DE"/>
              <a:t> </a:t>
            </a:r>
            <a:r>
              <a:rPr lang="de-DE"/>
              <a:t>components</a:t>
            </a:r>
            <a:r>
              <a:rPr lang="de-DE"/>
              <a:t>) </a:t>
            </a:r>
            <a:r>
              <a:rPr lang="de-DE"/>
              <a:t>that</a:t>
            </a:r>
            <a:r>
              <a:rPr lang="de-DE"/>
              <a:t> </a:t>
            </a:r>
            <a:r>
              <a:rPr lang="de-DE"/>
              <a:t>can</a:t>
            </a:r>
            <a:r>
              <a:rPr lang="de-DE"/>
              <a:t> </a:t>
            </a:r>
            <a:r>
              <a:rPr lang="de-DE"/>
              <a:t>be</a:t>
            </a:r>
            <a:r>
              <a:rPr lang="de-DE"/>
              <a:t> </a:t>
            </a:r>
            <a:r>
              <a:rPr lang="de-DE"/>
              <a:t>used</a:t>
            </a:r>
            <a:r>
              <a:rPr lang="de-DE"/>
              <a:t> </a:t>
            </a:r>
            <a:r>
              <a:rPr lang="de-DE"/>
              <a:t>as</a:t>
            </a:r>
            <a:r>
              <a:rPr lang="de-DE"/>
              <a:t> </a:t>
            </a:r>
            <a:r>
              <a:rPr lang="de-DE"/>
              <a:t>inputs</a:t>
            </a:r>
            <a:r>
              <a:rPr lang="de-DE"/>
              <a:t> </a:t>
            </a:r>
            <a:r>
              <a:rPr lang="de-DE"/>
              <a:t>or</a:t>
            </a:r>
            <a:r>
              <a:rPr lang="de-DE"/>
              <a:t> </a:t>
            </a:r>
            <a:r>
              <a:rPr lang="de-DE"/>
              <a:t>outputs</a:t>
            </a:r>
            <a:r>
              <a:rPr lang="de-DE"/>
              <a:t> in </a:t>
            </a:r>
            <a:r>
              <a:rPr lang="de-DE"/>
              <a:t>your</a:t>
            </a:r>
            <a:r>
              <a:rPr lang="de-DE"/>
              <a:t> </a:t>
            </a:r>
            <a:r>
              <a:rPr lang="de-DE"/>
              <a:t>demo</a:t>
            </a:r>
            <a:endParaRPr lang="de-DE"/>
          </a:p>
        </p:txBody>
      </p:sp>
      <p:pic>
        <p:nvPicPr>
          <p:cNvPr id="1247382697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1109067" y="3045113"/>
            <a:ext cx="10118181" cy="1800000"/>
          </a:xfrm>
          <a:prstGeom prst="rect">
            <a:avLst/>
          </a:prstGeom>
        </p:spPr>
      </p:pic>
      <p:sp>
        <p:nvSpPr>
          <p:cNvPr id="76239574" name=""/>
          <p:cNvSpPr txBox="1"/>
          <p:nvPr/>
        </p:nvSpPr>
        <p:spPr bwMode="auto">
          <a:xfrm flipH="0" flipV="0">
            <a:off x="820431" y="2972953"/>
            <a:ext cx="9917507" cy="3932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correspond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science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i.e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sz="2800"/>
          </a:p>
          <a:p>
            <a:pPr marL="741079" lvl="1" indent="-283879" algn="l">
              <a:buFont typeface="Arial"/>
              <a:buChar char="•"/>
              <a:defRPr/>
            </a:pPr>
            <a:r>
              <a:rPr lang="de-DE" sz="2800"/>
              <a:t>the</a:t>
            </a:r>
            <a:r>
              <a:rPr lang="de-DE" sz="2800"/>
              <a:t> </a:t>
            </a:r>
            <a:r>
              <a:rPr lang="de-DE" sz="2800" b="1"/>
              <a:t>gr.Image</a:t>
            </a:r>
            <a:r>
              <a:rPr lang="de-DE" sz="2800" b="1"/>
              <a:t> </a:t>
            </a:r>
            <a:r>
              <a:rPr lang="de-DE" sz="2800"/>
              <a:t>component</a:t>
            </a:r>
            <a:r>
              <a:rPr lang="de-DE" sz="2800"/>
              <a:t> </a:t>
            </a:r>
            <a:r>
              <a:rPr lang="de-DE" sz="2800"/>
              <a:t>is</a:t>
            </a:r>
            <a:r>
              <a:rPr lang="de-DE" sz="2800"/>
              <a:t> </a:t>
            </a:r>
            <a:r>
              <a:rPr lang="de-DE" sz="2800"/>
              <a:t>designed</a:t>
            </a:r>
            <a:r>
              <a:rPr lang="de-DE" sz="2800"/>
              <a:t> </a:t>
            </a:r>
            <a:r>
              <a:rPr lang="de-DE" sz="2800"/>
              <a:t>to</a:t>
            </a:r>
            <a:r>
              <a:rPr lang="de-DE" sz="2800"/>
              <a:t> handle </a:t>
            </a:r>
            <a:r>
              <a:rPr lang="de-DE" sz="2800"/>
              <a:t>input</a:t>
            </a:r>
            <a:r>
              <a:rPr lang="de-DE" sz="2800"/>
              <a:t> </a:t>
            </a:r>
            <a:r>
              <a:rPr lang="de-DE" sz="2800"/>
              <a:t>or</a:t>
            </a:r>
            <a:r>
              <a:rPr lang="de-DE" sz="2800"/>
              <a:t> </a:t>
            </a:r>
            <a:r>
              <a:rPr lang="de-DE" sz="2800"/>
              <a:t>output</a:t>
            </a:r>
            <a:r>
              <a:rPr lang="de-DE" sz="2800"/>
              <a:t> </a:t>
            </a:r>
            <a:r>
              <a:rPr lang="de-DE" sz="2800"/>
              <a:t>images</a:t>
            </a:r>
            <a:endParaRPr sz="2800"/>
          </a:p>
          <a:p>
            <a:pPr marL="741079" lvl="1" indent="-283879" algn="l">
              <a:buFont typeface="Arial"/>
              <a:buChar char="•"/>
              <a:defRPr/>
            </a:pPr>
            <a:r>
              <a:rPr lang="de-DE" sz="2800"/>
              <a:t>the</a:t>
            </a:r>
            <a:r>
              <a:rPr lang="de-DE" sz="2800"/>
              <a:t> </a:t>
            </a:r>
            <a:r>
              <a:rPr lang="de-DE" sz="2800" b="1"/>
              <a:t>gr.Label</a:t>
            </a:r>
            <a:r>
              <a:rPr lang="de-DE" sz="2800" b="1"/>
              <a:t> </a:t>
            </a:r>
            <a:r>
              <a:rPr lang="de-DE" sz="2800"/>
              <a:t>component</a:t>
            </a:r>
            <a:r>
              <a:rPr lang="de-DE" sz="2800"/>
              <a:t> </a:t>
            </a:r>
            <a:r>
              <a:rPr lang="de-DE" sz="2800"/>
              <a:t>displays</a:t>
            </a:r>
            <a:r>
              <a:rPr lang="de-DE" sz="2800"/>
              <a:t> </a:t>
            </a:r>
            <a:r>
              <a:rPr lang="de-DE" sz="2800"/>
              <a:t>classification</a:t>
            </a:r>
            <a:r>
              <a:rPr lang="de-DE" sz="2800"/>
              <a:t> </a:t>
            </a:r>
            <a:r>
              <a:rPr lang="de-DE" sz="2800"/>
              <a:t>labels</a:t>
            </a:r>
            <a:r>
              <a:rPr lang="de-DE" sz="2800"/>
              <a:t> and </a:t>
            </a:r>
            <a:r>
              <a:rPr lang="de-DE" sz="2800"/>
              <a:t>probabilities</a:t>
            </a:r>
            <a:endParaRPr sz="2800"/>
          </a:p>
          <a:p>
            <a:pPr marL="741079" lvl="1" indent="-283879" algn="l">
              <a:buFont typeface="Arial"/>
              <a:buChar char="•"/>
              <a:defRPr/>
            </a:pPr>
            <a:r>
              <a:rPr lang="de-DE" sz="2800"/>
              <a:t>the</a:t>
            </a:r>
            <a:r>
              <a:rPr lang="de-DE" sz="2800"/>
              <a:t> </a:t>
            </a:r>
            <a:r>
              <a:rPr lang="de-DE" sz="2800" b="1"/>
              <a:t>gr.LinePlot</a:t>
            </a:r>
            <a:r>
              <a:rPr lang="de-DE" sz="2800" b="1"/>
              <a:t> </a:t>
            </a:r>
            <a:r>
              <a:rPr lang="de-DE" sz="2800"/>
              <a:t>component</a:t>
            </a:r>
            <a:r>
              <a:rPr lang="de-DE" sz="2800"/>
              <a:t> </a:t>
            </a:r>
            <a:r>
              <a:rPr lang="de-DE" sz="2800"/>
              <a:t>displays</a:t>
            </a:r>
            <a:r>
              <a:rPr lang="de-DE" sz="2800"/>
              <a:t> </a:t>
            </a:r>
            <a:r>
              <a:rPr lang="de-DE" sz="2800"/>
              <a:t>line</a:t>
            </a:r>
            <a:r>
              <a:rPr lang="de-DE" sz="2800"/>
              <a:t> </a:t>
            </a:r>
            <a:r>
              <a:rPr lang="de-DE" sz="2800"/>
              <a:t>plots</a:t>
            </a:r>
            <a:endParaRPr sz="2800"/>
          </a:p>
          <a:p>
            <a:pPr marL="741078" lvl="1" indent="-283878" algn="l">
              <a:buFont typeface="Arial"/>
              <a:buChar char="•"/>
              <a:defRPr/>
            </a:pPr>
            <a:r>
              <a:rPr sz="2800"/>
              <a:t>the </a:t>
            </a:r>
            <a:r>
              <a:rPr sz="2800" b="1"/>
              <a:t>gr.Dataset </a:t>
            </a:r>
            <a:r>
              <a:rPr sz="2800" b="0"/>
              <a:t>component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Creates a gallery or table to display data samples</a:t>
            </a:r>
            <a:endParaRPr sz="28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3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3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3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Prerequisites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Chat AI API key for 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https://chat-ai.academiccloud.de</a:t>
            </a:r>
            <a:endParaRPr lang="de-DE"/>
          </a:p>
          <a:p>
            <a:pPr>
              <a:defRPr/>
            </a:pPr>
            <a:r>
              <a:rPr lang="de-DE"/>
              <a:t>MiniConda</a:t>
            </a:r>
            <a:endParaRPr lang="de-DE"/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Python 3.12</a:t>
            </a:r>
            <a:r>
              <a:rPr lang="de-DE" sz="24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4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de-DE" sz="24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4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higher</a:t>
            </a:r>
            <a:endParaRPr lang="de-DE" sz="2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PyCharm or PyCharm Community</a:t>
            </a:r>
            <a:endParaRPr sz="2800"/>
          </a:p>
          <a:p>
            <a:pPr lvl="0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Component</a:t>
            </a:r>
            <a:r>
              <a:rPr lang="de-DE" b="1"/>
              <a:t> Attributes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748341" y="1735765"/>
            <a:ext cx="4682923" cy="481824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/>
              <a:t>In Hello </a:t>
            </a:r>
            <a:r>
              <a:rPr lang="de-DE"/>
              <a:t>world</a:t>
            </a:r>
            <a:r>
              <a:rPr lang="de-DE"/>
              <a:t>, </a:t>
            </a:r>
            <a:r>
              <a:rPr lang="de-DE"/>
              <a:t>we</a:t>
            </a:r>
            <a:r>
              <a:rPr lang="de-DE"/>
              <a:t> </a:t>
            </a:r>
            <a:r>
              <a:rPr lang="de-DE"/>
              <a:t>used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 b="1"/>
              <a:t>default</a:t>
            </a:r>
            <a:r>
              <a:rPr lang="de-DE" b="1"/>
              <a:t> </a:t>
            </a:r>
            <a:r>
              <a:rPr lang="de-DE" b="1"/>
              <a:t>versions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gr.Textbox</a:t>
            </a:r>
            <a:r>
              <a:rPr lang="de-DE"/>
              <a:t> and </a:t>
            </a:r>
            <a:r>
              <a:rPr lang="de-DE"/>
              <a:t>gr.Slider</a:t>
            </a:r>
            <a:r>
              <a:rPr lang="de-DE"/>
              <a:t> </a:t>
            </a:r>
            <a:r>
              <a:rPr lang="de-DE"/>
              <a:t>with</a:t>
            </a:r>
            <a:r>
              <a:rPr lang="de-DE"/>
              <a:t> </a:t>
            </a:r>
            <a:r>
              <a:rPr lang="de-DE"/>
              <a:t>default</a:t>
            </a:r>
            <a:r>
              <a:rPr lang="de-DE"/>
              <a:t> </a:t>
            </a:r>
            <a:r>
              <a:rPr lang="de-DE"/>
              <a:t>attributes</a:t>
            </a:r>
            <a:endParaRPr lang="de-DE"/>
          </a:p>
          <a:p>
            <a:pPr>
              <a:defRPr/>
            </a:pPr>
            <a:r>
              <a:rPr lang="de-DE"/>
              <a:t>using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 b="1"/>
              <a:t>actual</a:t>
            </a:r>
            <a:r>
              <a:rPr lang="de-DE" b="1"/>
              <a:t> </a:t>
            </a:r>
            <a:r>
              <a:rPr lang="de-DE" b="1"/>
              <a:t>classes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gr.Textbox</a:t>
            </a:r>
            <a:r>
              <a:rPr lang="de-DE"/>
              <a:t> and </a:t>
            </a:r>
            <a:r>
              <a:rPr lang="de-DE"/>
              <a:t>gr.Slider</a:t>
            </a:r>
            <a:r>
              <a:rPr lang="de-DE"/>
              <a:t> </a:t>
            </a:r>
            <a:r>
              <a:rPr lang="de-DE"/>
              <a:t>instead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string</a:t>
            </a:r>
            <a:r>
              <a:rPr lang="de-DE"/>
              <a:t> </a:t>
            </a:r>
            <a:r>
              <a:rPr lang="de-DE"/>
              <a:t>shortcuts</a:t>
            </a:r>
            <a:r>
              <a:rPr lang="de-DE"/>
              <a:t>, </a:t>
            </a:r>
            <a:r>
              <a:rPr lang="de-DE"/>
              <a:t>you</a:t>
            </a:r>
            <a:r>
              <a:rPr lang="de-DE"/>
              <a:t> </a:t>
            </a:r>
            <a:r>
              <a:rPr lang="de-DE"/>
              <a:t>have</a:t>
            </a:r>
            <a:r>
              <a:rPr lang="de-DE"/>
              <a:t> </a:t>
            </a:r>
            <a:r>
              <a:rPr lang="de-DE"/>
              <a:t>access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much</a:t>
            </a:r>
            <a:r>
              <a:rPr lang="de-DE"/>
              <a:t> </a:t>
            </a:r>
            <a:r>
              <a:rPr lang="de-DE"/>
              <a:t>more</a:t>
            </a:r>
            <a:r>
              <a:rPr lang="de-DE"/>
              <a:t> </a:t>
            </a:r>
            <a:r>
              <a:rPr lang="de-DE" b="1"/>
              <a:t>customizability</a:t>
            </a:r>
            <a:r>
              <a:rPr lang="de-DE" b="1"/>
              <a:t> </a:t>
            </a:r>
            <a:r>
              <a:rPr lang="de-DE" b="1"/>
              <a:t>through</a:t>
            </a:r>
            <a:r>
              <a:rPr lang="de-DE" b="1"/>
              <a:t> </a:t>
            </a:r>
            <a:r>
              <a:rPr lang="de-DE" b="1"/>
              <a:t>component</a:t>
            </a:r>
            <a:r>
              <a:rPr lang="de-DE" b="1"/>
              <a:t> </a:t>
            </a:r>
            <a:r>
              <a:rPr lang="de-DE" b="1"/>
              <a:t>attributes</a:t>
            </a:r>
            <a:endParaRPr lang="de-DE"/>
          </a:p>
        </p:txBody>
      </p:sp>
      <p:pic>
        <p:nvPicPr>
          <p:cNvPr id="6" name="Grafik 5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943600" y="5623565"/>
            <a:ext cx="5955175" cy="1167871"/>
          </a:xfrm>
          <a:prstGeom prst="rect">
            <a:avLst/>
          </a:prstGeom>
        </p:spPr>
      </p:pic>
      <p:sp>
        <p:nvSpPr>
          <p:cNvPr id="1983820984" name=""/>
          <p:cNvSpPr txBox="1"/>
          <p:nvPr/>
        </p:nvSpPr>
        <p:spPr bwMode="auto">
          <a:xfrm flipH="0" flipV="0">
            <a:off x="6033456" y="4537491"/>
            <a:ext cx="6218450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	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outputs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=[</a:t>
            </a:r>
            <a:r>
              <a:rPr lang="de-DE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gr.Textbox</a:t>
            </a:r>
            <a:r>
              <a:rPr lang="de-DE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(</a:t>
            </a:r>
            <a:endParaRPr lang="de-DE" sz="1600" b="1" i="0" u="none" strike="noStrike" cap="none" spc="0">
              <a:solidFill>
                <a:schemeClr val="tx1"/>
              </a:solidFill>
              <a:highlight>
                <a:srgbClr val="FFFF00"/>
              </a:highlight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	</a:t>
            </a:r>
            <a:r>
              <a:rPr lang="de-DE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label</a:t>
            </a:r>
            <a:r>
              <a:rPr lang="de-DE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="</a:t>
            </a:r>
            <a:r>
              <a:rPr lang="de-DE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greeting</a:t>
            </a:r>
            <a:r>
              <a:rPr lang="de-DE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", </a:t>
            </a:r>
            <a:r>
              <a:rPr lang="de-DE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lines</a:t>
            </a:r>
            <a:r>
              <a:rPr lang="de-DE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=3)</a:t>
            </a:r>
            <a:endParaRPr lang="de-DE" sz="1600" b="1" i="0" u="none" strike="noStrike" cap="none" spc="0">
              <a:solidFill>
                <a:schemeClr val="tx1"/>
              </a:solidFill>
              <a:highlight>
                <a:srgbClr val="FFFF00"/>
              </a:highlight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	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] ) </a:t>
            </a:r>
            <a:endParaRPr sz="1600">
              <a:latin typeface="FreeMono"/>
              <a:cs typeface="FreeMono"/>
            </a:endParaRPr>
          </a:p>
        </p:txBody>
      </p:sp>
      <p:sp>
        <p:nvSpPr>
          <p:cNvPr id="1691886733" name=""/>
          <p:cNvSpPr txBox="1"/>
          <p:nvPr/>
        </p:nvSpPr>
        <p:spPr bwMode="auto">
          <a:xfrm flipH="0" flipV="0">
            <a:off x="6014992" y="2610185"/>
            <a:ext cx="621233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	</a:t>
            </a:r>
            <a:endParaRPr sz="1800"/>
          </a:p>
        </p:txBody>
      </p:sp>
      <p:sp>
        <p:nvSpPr>
          <p:cNvPr id="820320625" name=""/>
          <p:cNvSpPr txBox="1"/>
          <p:nvPr/>
        </p:nvSpPr>
        <p:spPr bwMode="auto">
          <a:xfrm flipH="0" flipV="0">
            <a:off x="6033457" y="1690686"/>
            <a:ext cx="6214491" cy="2042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import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gradio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as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</a:t>
            </a:r>
            <a:r>
              <a:rPr lang="de-DE" sz="1600" b="1" i="0" u="none" strike="noStrike" cap="none" spc="0">
                <a:solidFill>
                  <a:srgbClr val="C00000"/>
                </a:solidFill>
                <a:latin typeface="FreeMono"/>
                <a:ea typeface="FreeMono"/>
                <a:cs typeface="FreeMono"/>
              </a:rPr>
              <a:t>gr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</a:t>
            </a:r>
            <a:endParaRPr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600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def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</a:t>
            </a:r>
            <a:r>
              <a:rPr lang="de-DE" sz="1600" b="1" i="0" u="none" strike="noStrike" cap="none" spc="0">
                <a:solidFill>
                  <a:schemeClr val="accent1"/>
                </a:solidFill>
                <a:latin typeface="FreeMono"/>
                <a:ea typeface="FreeMono"/>
                <a:cs typeface="FreeMono"/>
              </a:rPr>
              <a:t>greet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name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,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intensity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): </a:t>
            </a:r>
            <a:endParaRPr sz="1600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return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"Hello, " +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name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+ "!" *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intensity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</a:t>
            </a:r>
            <a:endParaRPr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600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rgbClr val="FF0000"/>
                </a:solidFill>
                <a:latin typeface="FreeMono"/>
                <a:ea typeface="FreeMono"/>
                <a:cs typeface="FreeMono"/>
              </a:rPr>
              <a:t>demo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= </a:t>
            </a:r>
            <a:r>
              <a:rPr lang="de-DE" sz="1600" b="1" i="0" u="none" strike="noStrike" cap="none" spc="0">
                <a:solidFill>
                  <a:srgbClr val="C00000"/>
                </a:solidFill>
                <a:latin typeface="FreeMono"/>
                <a:ea typeface="FreeMono"/>
                <a:cs typeface="FreeMono"/>
              </a:rPr>
              <a:t>gr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.Interface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 </a:t>
            </a:r>
            <a:endParaRPr sz="1600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fn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</a:t>
            </a:r>
            <a:r>
              <a:rPr lang="de-DE" sz="1600" b="1" i="0" u="none" strike="noStrike" cap="none" spc="0">
                <a:solidFill>
                  <a:schemeClr val="accent1"/>
                </a:solidFill>
                <a:latin typeface="FreeMono"/>
                <a:ea typeface="FreeMono"/>
                <a:cs typeface="FreeMono"/>
              </a:rPr>
              <a:t>greet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, </a:t>
            </a:r>
            <a:endParaRPr sz="1600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inputs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=["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text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", </a:t>
            </a:r>
            <a:endParaRPr sz="1600">
              <a:latin typeface="FreeMono"/>
              <a:cs typeface="FreeMono"/>
            </a:endParaRPr>
          </a:p>
        </p:txBody>
      </p:sp>
      <p:sp>
        <p:nvSpPr>
          <p:cNvPr id="1721313913" name=""/>
          <p:cNvSpPr txBox="1"/>
          <p:nvPr/>
        </p:nvSpPr>
        <p:spPr bwMode="auto">
          <a:xfrm flipH="0" flipV="0">
            <a:off x="6994855" y="3693302"/>
            <a:ext cx="6216650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gr.Slider</a:t>
            </a:r>
            <a:r>
              <a:rPr lang="de-DE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(</a:t>
            </a:r>
            <a:r>
              <a:rPr lang="de-DE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value</a:t>
            </a:r>
            <a:r>
              <a:rPr lang="de-DE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=2, </a:t>
            </a:r>
            <a:r>
              <a:rPr lang="de-DE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minimum</a:t>
            </a:r>
            <a:r>
              <a:rPr lang="de-DE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=1, </a:t>
            </a:r>
            <a:endParaRPr lang="de-DE" sz="1600" b="1" i="0" u="none" strike="noStrike" cap="none" spc="0">
              <a:solidFill>
                <a:schemeClr val="tx1"/>
              </a:solidFill>
              <a:highlight>
                <a:srgbClr val="FFFF00"/>
              </a:highlight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</a:t>
            </a:r>
            <a:r>
              <a:rPr lang="de-DE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maximum=10</a:t>
            </a:r>
            <a:r>
              <a:rPr lang="de-DE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, </a:t>
            </a:r>
            <a:r>
              <a:rPr lang="de-DE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step</a:t>
            </a:r>
            <a:r>
              <a:rPr lang="de-DE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=1)</a:t>
            </a:r>
            <a:endParaRPr lang="de-DE" sz="1600" b="1" i="0" u="none" strike="noStrike" cap="none" spc="0">
              <a:solidFill>
                <a:schemeClr val="tx1"/>
              </a:solidFill>
              <a:highlight>
                <a:srgbClr val="FFFF00"/>
              </a:highlight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],</a:t>
            </a:r>
            <a:endParaRPr sz="1600">
              <a:latin typeface="FreeMono"/>
              <a:cs typeface="FreeMono"/>
            </a:endParaRPr>
          </a:p>
        </p:txBody>
      </p:sp>
      <p:sp>
        <p:nvSpPr>
          <p:cNvPr id="524646078" name=""/>
          <p:cNvSpPr txBox="1"/>
          <p:nvPr/>
        </p:nvSpPr>
        <p:spPr bwMode="auto">
          <a:xfrm flipH="0" flipV="0">
            <a:off x="5943600" y="5162841"/>
            <a:ext cx="6211611" cy="6099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600" b="1" i="0" u="none" strike="noStrike" cap="none" spc="0">
                <a:solidFill>
                  <a:srgbClr val="FF0000"/>
                </a:solidFill>
                <a:latin typeface="FreeMono"/>
                <a:ea typeface="FreeMono"/>
                <a:cs typeface="FreeMono"/>
              </a:rPr>
              <a:t>demo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.launch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()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</a:t>
            </a:r>
            <a:endParaRPr sz="1600">
              <a:latin typeface="FreeMono"/>
              <a:cs typeface="FreeMono"/>
            </a:endParaRPr>
          </a:p>
          <a:p>
            <a:pPr>
              <a:defRPr/>
            </a:pPr>
            <a:endParaRPr sz="1800">
              <a:latin typeface="FreeMono"/>
              <a:cs typeface="Free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1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82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64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Multiple Input and Output Components	</a:t>
            </a:r>
            <a:endParaRPr/>
          </a:p>
        </p:txBody>
      </p:sp>
      <p:pic>
        <p:nvPicPr>
          <p:cNvPr id="5" name="Grafik 4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317357" y="4996392"/>
            <a:ext cx="7772400" cy="1750035"/>
          </a:xfrm>
          <a:prstGeom prst="rect">
            <a:avLst/>
          </a:prstGeom>
        </p:spPr>
      </p:pic>
      <p:sp>
        <p:nvSpPr>
          <p:cNvPr id="698492938" name="Inhaltsplatzhalter 2"/>
          <p:cNvSpPr>
            <a:spLocks noGrp="1"/>
          </p:cNvSpPr>
          <p:nvPr/>
        </p:nvSpPr>
        <p:spPr bwMode="auto">
          <a:xfrm>
            <a:off x="838198" y="1653656"/>
            <a:ext cx="7784938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45000" lnSpcReduction="11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de-DE" b="1">
                <a:latin typeface="Consolas"/>
                <a:cs typeface="Consolas"/>
              </a:rPr>
              <a:t>import</a:t>
            </a:r>
            <a:r>
              <a:rPr lang="de-DE" b="1">
                <a:latin typeface="Consolas"/>
                <a:cs typeface="Consolas"/>
              </a:rPr>
              <a:t> </a:t>
            </a:r>
            <a:r>
              <a:rPr lang="de-DE" b="1">
                <a:latin typeface="Consolas"/>
                <a:cs typeface="Consolas"/>
              </a:rPr>
              <a:t>gradio</a:t>
            </a:r>
            <a:r>
              <a:rPr lang="de-DE" b="1">
                <a:latin typeface="Consolas"/>
                <a:cs typeface="Consolas"/>
              </a:rPr>
              <a:t> </a:t>
            </a:r>
            <a:r>
              <a:rPr lang="de-DE" b="1">
                <a:latin typeface="Consolas"/>
                <a:cs typeface="Consolas"/>
              </a:rPr>
              <a:t>as</a:t>
            </a:r>
            <a:r>
              <a:rPr lang="de-DE" b="1">
                <a:latin typeface="Consolas"/>
                <a:cs typeface="Consolas"/>
              </a:rPr>
              <a:t> </a:t>
            </a:r>
            <a:r>
              <a:rPr lang="de-DE" b="1">
                <a:solidFill>
                  <a:srgbClr val="C00000"/>
                </a:solidFill>
                <a:latin typeface="Consolas"/>
                <a:cs typeface="Consolas"/>
              </a:rPr>
              <a:t>gr</a:t>
            </a:r>
            <a:endParaRPr lang="de-DE" b="1">
              <a:solidFill>
                <a:srgbClr val="C00000"/>
              </a:solidFill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de-DE" b="1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de-DE" b="1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de-DE" b="1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de-DE" b="1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de-DE" b="1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/>
          </a:p>
          <a:p>
            <a:pPr marL="0" indent="0">
              <a:buNone/>
              <a:defRPr/>
            </a:pPr>
            <a:endParaRPr lang="de-DE" b="1"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de-DE" b="1">
                <a:solidFill>
                  <a:srgbClr val="7030A0"/>
                </a:solidFill>
                <a:latin typeface="Consolas"/>
                <a:cs typeface="Consolas"/>
              </a:rPr>
              <a:t>demo</a:t>
            </a:r>
            <a:r>
              <a:rPr lang="de-DE" b="1">
                <a:latin typeface="Consolas"/>
                <a:cs typeface="Consolas"/>
              </a:rPr>
              <a:t> = </a:t>
            </a:r>
            <a:r>
              <a:rPr lang="de-DE" b="1">
                <a:solidFill>
                  <a:srgbClr val="C00000"/>
                </a:solidFill>
                <a:latin typeface="Consolas"/>
                <a:cs typeface="Consolas"/>
              </a:rPr>
              <a:t>gr</a:t>
            </a:r>
            <a:r>
              <a:rPr lang="de-DE" b="1">
                <a:latin typeface="Consolas"/>
                <a:cs typeface="Consolas"/>
              </a:rPr>
              <a:t>.Interface</a:t>
            </a:r>
            <a:r>
              <a:rPr lang="de-DE" b="1">
                <a:latin typeface="Consolas"/>
                <a:cs typeface="Consolas"/>
              </a:rPr>
              <a:t>(</a:t>
            </a:r>
            <a:endParaRPr lang="de-DE" b="1"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de-DE" b="1">
                <a:latin typeface="Consolas"/>
                <a:cs typeface="Consolas"/>
              </a:rPr>
              <a:t>    </a:t>
            </a:r>
            <a:r>
              <a:rPr lang="de-DE" b="1">
                <a:latin typeface="Consolas"/>
                <a:cs typeface="Consolas"/>
              </a:rPr>
              <a:t>fn</a:t>
            </a:r>
            <a:r>
              <a:rPr lang="de-DE" b="1">
                <a:latin typeface="Consolas"/>
                <a:cs typeface="Consolas"/>
              </a:rPr>
              <a:t>=</a:t>
            </a:r>
            <a:r>
              <a:rPr lang="de-DE" b="1">
                <a:solidFill>
                  <a:schemeClr val="accent1"/>
                </a:solidFill>
                <a:latin typeface="Consolas"/>
                <a:cs typeface="Consolas"/>
              </a:rPr>
              <a:t>greet</a:t>
            </a:r>
            <a:r>
              <a:rPr lang="de-DE" b="1">
                <a:latin typeface="Consolas"/>
                <a:cs typeface="Consolas"/>
              </a:rPr>
              <a:t>,</a:t>
            </a:r>
            <a:endParaRPr/>
          </a:p>
          <a:p>
            <a:pPr marL="0" indent="0">
              <a:buNone/>
              <a:defRPr/>
            </a:pPr>
            <a:r>
              <a:rPr lang="de-DE" b="1">
                <a:latin typeface="Consolas"/>
                <a:cs typeface="Consolas"/>
              </a:rPr>
              <a:t>    </a:t>
            </a:r>
            <a:r>
              <a:rPr lang="de-DE" b="1">
                <a:latin typeface="Consolas"/>
                <a:cs typeface="Consolas"/>
              </a:rPr>
              <a:t>inputs</a:t>
            </a:r>
            <a:r>
              <a:rPr lang="de-DE" b="1">
                <a:latin typeface="Consolas"/>
                <a:cs typeface="Consolas"/>
              </a:rPr>
              <a:t>=["</a:t>
            </a:r>
            <a:r>
              <a:rPr lang="de-DE" b="1">
                <a:solidFill>
                  <a:srgbClr val="FF0000"/>
                </a:solidFill>
                <a:latin typeface="Consolas"/>
                <a:cs typeface="Consolas"/>
              </a:rPr>
              <a:t>text</a:t>
            </a:r>
            <a:r>
              <a:rPr lang="de-DE" b="1">
                <a:solidFill>
                  <a:srgbClr val="FF0000"/>
                </a:solidFill>
                <a:latin typeface="Consolas"/>
                <a:cs typeface="Consolas"/>
              </a:rPr>
              <a:t>",</a:t>
            </a:r>
            <a:r>
              <a:rPr lang="de-DE" b="1">
                <a:latin typeface="Consolas"/>
                <a:cs typeface="Consolas"/>
              </a:rPr>
              <a:t> </a:t>
            </a:r>
            <a:r>
              <a:rPr lang="de-DE" b="1">
                <a:solidFill>
                  <a:srgbClr val="00B0F0"/>
                </a:solidFill>
                <a:latin typeface="Consolas"/>
                <a:cs typeface="Consolas"/>
              </a:rPr>
              <a:t>"</a:t>
            </a:r>
            <a:r>
              <a:rPr lang="de-DE" b="1">
                <a:solidFill>
                  <a:srgbClr val="00B0F0"/>
                </a:solidFill>
                <a:latin typeface="Consolas"/>
                <a:cs typeface="Consolas"/>
              </a:rPr>
              <a:t>checkbox</a:t>
            </a:r>
            <a:r>
              <a:rPr lang="de-DE" b="1">
                <a:solidFill>
                  <a:srgbClr val="00B0F0"/>
                </a:solidFill>
                <a:latin typeface="Consolas"/>
                <a:cs typeface="Consolas"/>
              </a:rPr>
              <a:t>"</a:t>
            </a:r>
            <a:r>
              <a:rPr lang="de-DE" b="1">
                <a:latin typeface="Consolas"/>
                <a:cs typeface="Consolas"/>
              </a:rPr>
              <a:t>, </a:t>
            </a:r>
            <a:r>
              <a:rPr lang="de-DE" b="1">
                <a:solidFill>
                  <a:srgbClr val="00B050"/>
                </a:solidFill>
                <a:latin typeface="Consolas"/>
                <a:cs typeface="Consolas"/>
              </a:rPr>
              <a:t>gr.Slider</a:t>
            </a:r>
            <a:r>
              <a:rPr lang="de-DE" b="1">
                <a:solidFill>
                  <a:srgbClr val="00B050"/>
                </a:solidFill>
                <a:latin typeface="Consolas"/>
                <a:cs typeface="Consolas"/>
              </a:rPr>
              <a:t>(0, 100)</a:t>
            </a:r>
            <a:r>
              <a:rPr lang="de-DE" b="1">
                <a:latin typeface="Consolas"/>
                <a:cs typeface="Consolas"/>
              </a:rPr>
              <a:t>],</a:t>
            </a:r>
            <a:endParaRPr/>
          </a:p>
          <a:p>
            <a:pPr marL="0" indent="0">
              <a:buNone/>
              <a:defRPr/>
            </a:pPr>
            <a:r>
              <a:rPr lang="de-DE" b="1">
                <a:latin typeface="Consolas"/>
                <a:cs typeface="Consolas"/>
              </a:rPr>
              <a:t>    </a:t>
            </a:r>
            <a:r>
              <a:rPr lang="de-DE" b="1">
                <a:highlight>
                  <a:srgbClr val="FFFF00"/>
                </a:highlight>
                <a:latin typeface="Consolas"/>
                <a:cs typeface="Consolas"/>
              </a:rPr>
              <a:t>outputs</a:t>
            </a:r>
            <a:r>
              <a:rPr lang="de-DE" b="1">
                <a:highlight>
                  <a:srgbClr val="FFFF00"/>
                </a:highlight>
                <a:latin typeface="Consolas"/>
                <a:cs typeface="Consolas"/>
              </a:rPr>
              <a:t>=["</a:t>
            </a:r>
            <a:r>
              <a:rPr lang="de-DE" b="1">
                <a:highlight>
                  <a:srgbClr val="FFFF00"/>
                </a:highlight>
                <a:latin typeface="Consolas"/>
                <a:cs typeface="Consolas"/>
              </a:rPr>
              <a:t>text</a:t>
            </a:r>
            <a:r>
              <a:rPr lang="de-DE" b="1">
                <a:highlight>
                  <a:srgbClr val="FFFF00"/>
                </a:highlight>
                <a:latin typeface="Consolas"/>
                <a:cs typeface="Consolas"/>
              </a:rPr>
              <a:t>", "</a:t>
            </a:r>
            <a:r>
              <a:rPr lang="de-DE" b="1">
                <a:highlight>
                  <a:srgbClr val="FFFF00"/>
                </a:highlight>
                <a:latin typeface="Consolas"/>
                <a:cs typeface="Consolas"/>
              </a:rPr>
              <a:t>number</a:t>
            </a:r>
            <a:r>
              <a:rPr lang="de-DE" b="1">
                <a:highlight>
                  <a:srgbClr val="FFFF00"/>
                </a:highlight>
                <a:latin typeface="Consolas"/>
                <a:cs typeface="Consolas"/>
              </a:rPr>
              <a:t>"],</a:t>
            </a:r>
            <a:endParaRPr/>
          </a:p>
          <a:p>
            <a:pPr marL="0" indent="0">
              <a:buNone/>
              <a:defRPr/>
            </a:pPr>
            <a:r>
              <a:rPr lang="de-DE" b="1">
                <a:latin typeface="Consolas"/>
                <a:cs typeface="Consolas"/>
              </a:rPr>
              <a:t>)</a:t>
            </a:r>
            <a:endParaRPr/>
          </a:p>
          <a:p>
            <a:pPr marL="0" indent="0">
              <a:buNone/>
              <a:defRPr/>
            </a:pPr>
            <a:r>
              <a:rPr lang="de-DE" b="1">
                <a:solidFill>
                  <a:srgbClr val="7030A0"/>
                </a:solidFill>
                <a:latin typeface="Consolas"/>
                <a:cs typeface="Consolas"/>
              </a:rPr>
              <a:t>demo</a:t>
            </a:r>
            <a:r>
              <a:rPr lang="de-DE" b="1">
                <a:latin typeface="Consolas"/>
                <a:cs typeface="Consolas"/>
              </a:rPr>
              <a:t>.launch</a:t>
            </a:r>
            <a:r>
              <a:rPr lang="de-DE" b="1">
                <a:latin typeface="Consolas"/>
                <a:cs typeface="Consolas"/>
              </a:rPr>
              <a:t>()</a:t>
            </a:r>
            <a:endParaRPr/>
          </a:p>
          <a:p>
            <a:pPr>
              <a:defRPr/>
            </a:pPr>
            <a:endParaRPr lang="de-DE">
              <a:latin typeface="Consolas"/>
              <a:cs typeface="Consolas"/>
            </a:endParaRPr>
          </a:p>
        </p:txBody>
      </p:sp>
      <p:sp>
        <p:nvSpPr>
          <p:cNvPr id="1941646051" name="Inhaltsplatzhalter 2"/>
          <p:cNvSpPr>
            <a:spLocks noGrp="1"/>
          </p:cNvSpPr>
          <p:nvPr/>
        </p:nvSpPr>
        <p:spPr bwMode="auto">
          <a:xfrm flipH="0" flipV="0">
            <a:off x="843970" y="1653655"/>
            <a:ext cx="8872828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sz="2000" b="1">
              <a:latin typeface="FreeMono"/>
              <a:cs typeface="FreeMono"/>
            </a:endParaRPr>
          </a:p>
          <a:p>
            <a:pPr marL="0" indent="0">
              <a:buNone/>
              <a:defRPr/>
            </a:pPr>
            <a:r>
              <a:rPr lang="de-DE" sz="2000" b="1">
                <a:latin typeface="FreeMono"/>
                <a:ea typeface="FreeMono"/>
                <a:cs typeface="FreeMono"/>
              </a:rPr>
              <a:t>def</a:t>
            </a:r>
            <a:r>
              <a:rPr lang="de-DE" sz="2000" b="1">
                <a:latin typeface="FreeMono"/>
                <a:ea typeface="FreeMono"/>
                <a:cs typeface="FreeMono"/>
              </a:rPr>
              <a:t> </a:t>
            </a:r>
            <a:r>
              <a:rPr lang="de-DE" sz="2000" b="1">
                <a:solidFill>
                  <a:schemeClr val="accent1"/>
                </a:solidFill>
                <a:latin typeface="FreeMono"/>
                <a:ea typeface="FreeMono"/>
                <a:cs typeface="FreeMono"/>
              </a:rPr>
              <a:t>greet</a:t>
            </a:r>
            <a:r>
              <a:rPr lang="de-DE" sz="2000" b="1">
                <a:latin typeface="FreeMono"/>
                <a:ea typeface="FreeMono"/>
                <a:cs typeface="FreeMono"/>
              </a:rPr>
              <a:t>(</a:t>
            </a:r>
            <a:r>
              <a:rPr lang="de-DE" sz="2000" b="1">
                <a:solidFill>
                  <a:srgbClr val="FF0000"/>
                </a:solidFill>
                <a:latin typeface="FreeMono"/>
                <a:ea typeface="FreeMono"/>
                <a:cs typeface="FreeMono"/>
              </a:rPr>
              <a:t>name</a:t>
            </a:r>
            <a:r>
              <a:rPr lang="de-DE" sz="2000" b="1">
                <a:latin typeface="FreeMono"/>
                <a:ea typeface="FreeMono"/>
                <a:cs typeface="FreeMono"/>
              </a:rPr>
              <a:t>, </a:t>
            </a:r>
            <a:r>
              <a:rPr lang="de-DE" sz="2000" b="1">
                <a:solidFill>
                  <a:srgbClr val="00B0F0"/>
                </a:solidFill>
                <a:latin typeface="FreeMono"/>
                <a:ea typeface="FreeMono"/>
                <a:cs typeface="FreeMono"/>
              </a:rPr>
              <a:t>is_morning</a:t>
            </a:r>
            <a:r>
              <a:rPr lang="de-DE" sz="2000" b="1">
                <a:latin typeface="FreeMono"/>
                <a:ea typeface="FreeMono"/>
                <a:cs typeface="FreeMono"/>
              </a:rPr>
              <a:t>, </a:t>
            </a:r>
            <a:r>
              <a:rPr lang="de-DE" sz="2000" b="1">
                <a:solidFill>
                  <a:srgbClr val="00B050"/>
                </a:solidFill>
                <a:latin typeface="FreeMono"/>
                <a:ea typeface="FreeMono"/>
                <a:cs typeface="FreeMono"/>
              </a:rPr>
              <a:t>temperature</a:t>
            </a:r>
            <a:r>
              <a:rPr lang="de-DE" sz="2000" b="1">
                <a:latin typeface="FreeMono"/>
                <a:ea typeface="FreeMono"/>
                <a:cs typeface="FreeMono"/>
              </a:rPr>
              <a:t>):</a:t>
            </a:r>
            <a:endParaRPr sz="2000">
              <a:latin typeface="FreeMono"/>
              <a:cs typeface="FreeMono"/>
            </a:endParaRPr>
          </a:p>
          <a:p>
            <a:pPr marL="0" indent="0">
              <a:buNone/>
              <a:defRPr/>
            </a:pPr>
            <a:r>
              <a:rPr lang="de-DE" sz="2000" b="1">
                <a:latin typeface="FreeMono"/>
                <a:ea typeface="FreeMono"/>
                <a:cs typeface="FreeMono"/>
              </a:rPr>
              <a:t>    </a:t>
            </a:r>
            <a:r>
              <a:rPr lang="de-DE" sz="2000" b="1">
                <a:latin typeface="FreeMono"/>
                <a:ea typeface="FreeMono"/>
                <a:cs typeface="FreeMono"/>
              </a:rPr>
              <a:t>salutation</a:t>
            </a:r>
            <a:r>
              <a:rPr lang="de-DE" sz="2000" b="1">
                <a:latin typeface="FreeMono"/>
                <a:ea typeface="FreeMono"/>
                <a:cs typeface="FreeMono"/>
              </a:rPr>
              <a:t> = "</a:t>
            </a:r>
            <a:r>
              <a:rPr lang="de-DE" sz="2000" b="1">
                <a:latin typeface="FreeMono"/>
                <a:ea typeface="FreeMono"/>
                <a:cs typeface="FreeMono"/>
              </a:rPr>
              <a:t>Good</a:t>
            </a:r>
            <a:r>
              <a:rPr lang="de-DE" sz="2000" b="1">
                <a:latin typeface="FreeMono"/>
                <a:ea typeface="FreeMono"/>
                <a:cs typeface="FreeMono"/>
              </a:rPr>
              <a:t> </a:t>
            </a:r>
            <a:r>
              <a:rPr lang="de-DE" sz="2000" b="1">
                <a:latin typeface="FreeMono"/>
                <a:ea typeface="FreeMono"/>
                <a:cs typeface="FreeMono"/>
              </a:rPr>
              <a:t>morning</a:t>
            </a:r>
            <a:r>
              <a:rPr lang="de-DE" sz="2000" b="1">
                <a:latin typeface="FreeMono"/>
                <a:ea typeface="FreeMono"/>
                <a:cs typeface="FreeMono"/>
              </a:rPr>
              <a:t>" </a:t>
            </a:r>
            <a:r>
              <a:rPr lang="de-DE" sz="2000" b="1">
                <a:latin typeface="FreeMono"/>
                <a:ea typeface="FreeMono"/>
                <a:cs typeface="FreeMono"/>
              </a:rPr>
              <a:t>if</a:t>
            </a:r>
            <a:r>
              <a:rPr lang="de-DE" sz="2000" b="1">
                <a:latin typeface="FreeMono"/>
                <a:ea typeface="FreeMono"/>
                <a:cs typeface="FreeMono"/>
              </a:rPr>
              <a:t> </a:t>
            </a:r>
            <a:r>
              <a:rPr lang="de-DE" sz="2000" b="1">
                <a:latin typeface="FreeMono"/>
                <a:ea typeface="FreeMono"/>
                <a:cs typeface="FreeMono"/>
              </a:rPr>
              <a:t>is_morning</a:t>
            </a:r>
            <a:r>
              <a:rPr lang="de-DE" sz="2000" b="1">
                <a:latin typeface="FreeMono"/>
                <a:ea typeface="FreeMono"/>
                <a:cs typeface="FreeMono"/>
              </a:rPr>
              <a:t> </a:t>
            </a:r>
            <a:r>
              <a:rPr lang="de-DE" sz="2000" b="1">
                <a:latin typeface="FreeMono"/>
                <a:ea typeface="FreeMono"/>
                <a:cs typeface="FreeMono"/>
              </a:rPr>
              <a:t>else</a:t>
            </a:r>
            <a:r>
              <a:rPr lang="de-DE" sz="2000" b="1">
                <a:latin typeface="FreeMono"/>
                <a:ea typeface="FreeMono"/>
                <a:cs typeface="FreeMono"/>
              </a:rPr>
              <a:t> "</a:t>
            </a:r>
            <a:r>
              <a:rPr lang="de-DE" sz="2000" b="1">
                <a:latin typeface="FreeMono"/>
                <a:ea typeface="FreeMono"/>
                <a:cs typeface="FreeMono"/>
              </a:rPr>
              <a:t>Good</a:t>
            </a:r>
            <a:r>
              <a:rPr lang="de-DE" sz="2000" b="1">
                <a:latin typeface="FreeMono"/>
                <a:ea typeface="FreeMono"/>
                <a:cs typeface="FreeMono"/>
              </a:rPr>
              <a:t> </a:t>
            </a:r>
            <a:r>
              <a:rPr lang="de-DE" sz="2000" b="1">
                <a:latin typeface="FreeMono"/>
                <a:ea typeface="FreeMono"/>
                <a:cs typeface="FreeMono"/>
              </a:rPr>
              <a:t>evening</a:t>
            </a:r>
            <a:r>
              <a:rPr lang="de-DE" sz="2000" b="1">
                <a:latin typeface="FreeMono"/>
                <a:ea typeface="FreeMono"/>
                <a:cs typeface="FreeMono"/>
              </a:rPr>
              <a:t>"</a:t>
            </a:r>
            <a:endParaRPr sz="2000">
              <a:latin typeface="FreeMono"/>
              <a:cs typeface="FreeMono"/>
            </a:endParaRPr>
          </a:p>
          <a:p>
            <a:pPr marL="0" indent="0">
              <a:buNone/>
              <a:defRPr/>
            </a:pPr>
            <a:r>
              <a:rPr lang="de-DE" sz="2000" b="1">
                <a:latin typeface="FreeMono"/>
                <a:ea typeface="FreeMono"/>
                <a:cs typeface="FreeMono"/>
              </a:rPr>
              <a:t>    </a:t>
            </a:r>
            <a:r>
              <a:rPr lang="de-DE" sz="2000" b="1">
                <a:latin typeface="FreeMono"/>
                <a:ea typeface="FreeMono"/>
                <a:cs typeface="FreeMono"/>
              </a:rPr>
              <a:t>greeting</a:t>
            </a:r>
            <a:r>
              <a:rPr lang="de-DE" sz="2000" b="1">
                <a:latin typeface="FreeMono"/>
                <a:ea typeface="FreeMono"/>
                <a:cs typeface="FreeMono"/>
              </a:rPr>
              <a:t> = f"{</a:t>
            </a:r>
            <a:r>
              <a:rPr lang="de-DE" sz="2000" b="1">
                <a:latin typeface="FreeMono"/>
                <a:ea typeface="FreeMono"/>
                <a:cs typeface="FreeMono"/>
              </a:rPr>
              <a:t>salutation</a:t>
            </a:r>
            <a:r>
              <a:rPr lang="de-DE" sz="2000" b="1">
                <a:latin typeface="FreeMono"/>
                <a:ea typeface="FreeMono"/>
                <a:cs typeface="FreeMono"/>
              </a:rPr>
              <a:t>} {</a:t>
            </a:r>
            <a:r>
              <a:rPr lang="de-DE" sz="2000" b="1">
                <a:latin typeface="FreeMono"/>
                <a:ea typeface="FreeMono"/>
                <a:cs typeface="FreeMono"/>
              </a:rPr>
              <a:t>name</a:t>
            </a:r>
            <a:r>
              <a:rPr lang="de-DE" sz="2000" b="1">
                <a:latin typeface="FreeMono"/>
                <a:ea typeface="FreeMono"/>
                <a:cs typeface="FreeMono"/>
              </a:rPr>
              <a:t>}. </a:t>
            </a:r>
            <a:r>
              <a:rPr lang="de-DE" sz="2000" b="1">
                <a:latin typeface="FreeMono"/>
                <a:ea typeface="FreeMono"/>
                <a:cs typeface="FreeMono"/>
              </a:rPr>
              <a:t>It</a:t>
            </a:r>
            <a:r>
              <a:rPr lang="de-DE" sz="2000" b="1">
                <a:latin typeface="FreeMono"/>
                <a:ea typeface="FreeMono"/>
                <a:cs typeface="FreeMono"/>
              </a:rPr>
              <a:t> </a:t>
            </a:r>
            <a:r>
              <a:rPr lang="de-DE" sz="2000" b="1">
                <a:latin typeface="FreeMono"/>
                <a:ea typeface="FreeMono"/>
                <a:cs typeface="FreeMono"/>
              </a:rPr>
              <a:t>is</a:t>
            </a:r>
            <a:r>
              <a:rPr lang="de-DE" sz="2000" b="1">
                <a:latin typeface="FreeMono"/>
                <a:ea typeface="FreeMono"/>
                <a:cs typeface="FreeMono"/>
              </a:rPr>
              <a:t> {</a:t>
            </a:r>
            <a:r>
              <a:rPr lang="de-DE" sz="2000" b="1">
                <a:latin typeface="FreeMono"/>
                <a:ea typeface="FreeMono"/>
                <a:cs typeface="FreeMono"/>
              </a:rPr>
              <a:t>temperature</a:t>
            </a:r>
            <a:r>
              <a:rPr lang="de-DE" sz="2000" b="1">
                <a:latin typeface="FreeMono"/>
                <a:ea typeface="FreeMono"/>
                <a:cs typeface="FreeMono"/>
              </a:rPr>
              <a:t>} </a:t>
            </a:r>
            <a:r>
              <a:rPr lang="de-DE" sz="2000" b="1">
                <a:latin typeface="FreeMono"/>
                <a:ea typeface="FreeMono"/>
                <a:cs typeface="FreeMono"/>
              </a:rPr>
              <a:t>degrees</a:t>
            </a:r>
            <a:r>
              <a:rPr lang="de-DE" sz="2000" b="1">
                <a:latin typeface="FreeMono"/>
                <a:ea typeface="FreeMono"/>
                <a:cs typeface="FreeMono"/>
              </a:rPr>
              <a:t> </a:t>
            </a:r>
            <a:r>
              <a:rPr lang="de-DE" sz="2000" b="1">
                <a:latin typeface="FreeMono"/>
                <a:ea typeface="FreeMono"/>
                <a:cs typeface="FreeMono"/>
              </a:rPr>
              <a:t>today</a:t>
            </a:r>
            <a:r>
              <a:rPr lang="de-DE" sz="2000" b="1">
                <a:latin typeface="FreeMono"/>
                <a:ea typeface="FreeMono"/>
                <a:cs typeface="FreeMono"/>
              </a:rPr>
              <a:t>"</a:t>
            </a:r>
            <a:endParaRPr sz="2000">
              <a:latin typeface="FreeMono"/>
              <a:cs typeface="FreeMono"/>
            </a:endParaRPr>
          </a:p>
          <a:p>
            <a:pPr marL="0" indent="0">
              <a:buNone/>
              <a:defRPr/>
            </a:pPr>
            <a:r>
              <a:rPr lang="de-DE" sz="2000" b="1">
                <a:latin typeface="FreeMono"/>
                <a:ea typeface="FreeMono"/>
                <a:cs typeface="FreeMono"/>
              </a:rPr>
              <a:t>    </a:t>
            </a:r>
            <a:r>
              <a:rPr lang="de-DE" sz="2000" b="1">
                <a:latin typeface="FreeMono"/>
                <a:ea typeface="FreeMono"/>
                <a:cs typeface="FreeMono"/>
              </a:rPr>
              <a:t>celsius</a:t>
            </a:r>
            <a:r>
              <a:rPr lang="de-DE" sz="2000" b="1">
                <a:latin typeface="FreeMono"/>
                <a:ea typeface="FreeMono"/>
                <a:cs typeface="FreeMono"/>
              </a:rPr>
              <a:t> = (</a:t>
            </a:r>
            <a:r>
              <a:rPr lang="de-DE" sz="2000" b="1">
                <a:latin typeface="FreeMono"/>
                <a:ea typeface="FreeMono"/>
                <a:cs typeface="FreeMono"/>
              </a:rPr>
              <a:t>temperature</a:t>
            </a:r>
            <a:r>
              <a:rPr lang="de-DE" sz="2000" b="1">
                <a:latin typeface="FreeMono"/>
                <a:ea typeface="FreeMono"/>
                <a:cs typeface="FreeMono"/>
              </a:rPr>
              <a:t> - 32) * 5 / 9</a:t>
            </a:r>
            <a:endParaRPr sz="2000">
              <a:latin typeface="FreeMono"/>
              <a:cs typeface="FreeMono"/>
            </a:endParaRPr>
          </a:p>
          <a:p>
            <a:pPr marL="0" indent="0">
              <a:buNone/>
              <a:defRPr/>
            </a:pPr>
            <a:r>
              <a:rPr lang="de-DE" sz="2000" b="1">
                <a:latin typeface="FreeMono"/>
                <a:ea typeface="FreeMono"/>
                <a:cs typeface="FreeMono"/>
              </a:rPr>
              <a:t>    </a:t>
            </a:r>
            <a:r>
              <a:rPr lang="de-DE" sz="2000" b="1"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return</a:t>
            </a:r>
            <a:r>
              <a:rPr lang="de-DE" sz="2000" b="1"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 </a:t>
            </a:r>
            <a:r>
              <a:rPr lang="de-DE" sz="2000" b="1"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greeting</a:t>
            </a:r>
            <a:r>
              <a:rPr lang="de-DE" sz="2000" b="1"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, </a:t>
            </a:r>
            <a:r>
              <a:rPr lang="de-DE" sz="2000" b="1"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round</a:t>
            </a:r>
            <a:r>
              <a:rPr lang="de-DE" sz="2000" b="1"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(</a:t>
            </a:r>
            <a:r>
              <a:rPr lang="de-DE" sz="2000" b="1"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celsius</a:t>
            </a:r>
            <a:r>
              <a:rPr lang="de-DE" sz="2000" b="1"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, 2)</a:t>
            </a:r>
            <a:endParaRPr sz="2000">
              <a:latin typeface="FreeMono"/>
              <a:cs typeface="FreeMono"/>
            </a:endParaRPr>
          </a:p>
          <a:p>
            <a:pPr marL="0" indent="0">
              <a:buNone/>
              <a:defRPr/>
            </a:pPr>
            <a:endParaRPr sz="2000">
              <a:latin typeface="FreeMono"/>
              <a:cs typeface="FreeMono"/>
            </a:endParaRPr>
          </a:p>
          <a:p>
            <a:pPr marL="0" indent="0">
              <a:buNone/>
              <a:defRPr/>
            </a:pPr>
            <a:r>
              <a:rPr sz="2000">
                <a:latin typeface="FreeMono"/>
                <a:ea typeface="FreeMono"/>
                <a:cs typeface="FreeMono"/>
              </a:rPr>
              <a:t>_</a:t>
            </a:r>
            <a:endParaRPr sz="2000">
              <a:latin typeface="FreeMono"/>
              <a:cs typeface="FreeMono"/>
            </a:endParaRPr>
          </a:p>
          <a:p>
            <a:pPr marL="0" indent="0">
              <a:buNone/>
              <a:defRPr/>
            </a:pPr>
            <a:endParaRPr sz="2000" b="1">
              <a:latin typeface="FreeMono"/>
              <a:cs typeface="FreeMono"/>
            </a:endParaRPr>
          </a:p>
          <a:p>
            <a:pPr marL="0" indent="0">
              <a:buNone/>
              <a:defRPr/>
            </a:pPr>
            <a:endParaRPr sz="2000">
              <a:latin typeface="FreeMono"/>
              <a:cs typeface="FreeMono"/>
            </a:endParaRPr>
          </a:p>
          <a:p>
            <a:pPr marL="0" indent="0">
              <a:buNone/>
              <a:defRPr/>
            </a:pPr>
            <a:endParaRPr sz="2000" b="1">
              <a:latin typeface="FreeMono"/>
              <a:cs typeface="FreeMono"/>
            </a:endParaRPr>
          </a:p>
          <a:p>
            <a:pPr marL="0" indent="0">
              <a:buNone/>
              <a:defRPr/>
            </a:pPr>
            <a:endParaRPr sz="2000" b="1">
              <a:latin typeface="FreeMono"/>
              <a:cs typeface="FreeMono"/>
            </a:endParaRPr>
          </a:p>
          <a:p>
            <a:pPr>
              <a:defRPr/>
            </a:pPr>
            <a:endParaRPr sz="1800">
              <a:latin typeface="FreeMono"/>
              <a:cs typeface="Free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9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64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Component</a:t>
            </a:r>
            <a:r>
              <a:rPr lang="de-DE" b="1"/>
              <a:t> </a:t>
            </a:r>
            <a:r>
              <a:rPr lang="de-DE" b="1"/>
              <a:t>example</a:t>
            </a:r>
            <a:endParaRPr lang="de-DE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975631" y="1690687"/>
            <a:ext cx="4259483" cy="488373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de-DE"/>
              <a:t>Gradio</a:t>
            </a:r>
            <a:r>
              <a:rPr lang="de-DE"/>
              <a:t> </a:t>
            </a:r>
            <a:r>
              <a:rPr lang="de-DE"/>
              <a:t>supports</a:t>
            </a:r>
            <a:r>
              <a:rPr lang="de-DE"/>
              <a:t> </a:t>
            </a:r>
            <a:r>
              <a:rPr lang="de-DE"/>
              <a:t>many</a:t>
            </a:r>
            <a:r>
              <a:rPr lang="de-DE"/>
              <a:t> </a:t>
            </a:r>
            <a:r>
              <a:rPr lang="de-DE"/>
              <a:t>types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components</a:t>
            </a:r>
            <a:r>
              <a:rPr lang="de-DE"/>
              <a:t>, such </a:t>
            </a:r>
            <a:r>
              <a:rPr lang="de-DE"/>
              <a:t>as</a:t>
            </a:r>
            <a:r>
              <a:rPr lang="de-DE"/>
              <a:t> </a:t>
            </a:r>
            <a:r>
              <a:rPr lang="de-DE" b="1"/>
              <a:t>Image</a:t>
            </a:r>
            <a:r>
              <a:rPr lang="de-DE"/>
              <a:t>, </a:t>
            </a:r>
            <a:r>
              <a:rPr lang="de-DE"/>
              <a:t>DataFrame</a:t>
            </a:r>
            <a:r>
              <a:rPr lang="de-DE"/>
              <a:t>, Video, </a:t>
            </a:r>
            <a:r>
              <a:rPr lang="de-DE"/>
              <a:t>or</a:t>
            </a:r>
            <a:r>
              <a:rPr lang="de-DE"/>
              <a:t> Label</a:t>
            </a:r>
            <a:br>
              <a:rPr lang="de-DE"/>
            </a:br>
            <a:endParaRPr lang="de-DE"/>
          </a:p>
          <a:p>
            <a:pPr>
              <a:defRPr/>
            </a:pPr>
            <a:r>
              <a:rPr lang="de-DE"/>
              <a:t>When</a:t>
            </a:r>
            <a:r>
              <a:rPr lang="de-DE"/>
              <a:t> </a:t>
            </a:r>
            <a:r>
              <a:rPr lang="de-DE"/>
              <a:t>using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Image </a:t>
            </a:r>
            <a:r>
              <a:rPr lang="de-DE"/>
              <a:t>component</a:t>
            </a:r>
            <a:r>
              <a:rPr lang="de-DE"/>
              <a:t> </a:t>
            </a:r>
            <a:r>
              <a:rPr lang="de-DE"/>
              <a:t>as</a:t>
            </a:r>
            <a:r>
              <a:rPr lang="de-DE"/>
              <a:t> </a:t>
            </a:r>
            <a:r>
              <a:rPr lang="de-DE"/>
              <a:t>input</a:t>
            </a:r>
            <a:r>
              <a:rPr lang="de-DE"/>
              <a:t>, </a:t>
            </a:r>
            <a:r>
              <a:rPr lang="de-DE"/>
              <a:t>your</a:t>
            </a:r>
            <a:r>
              <a:rPr lang="de-DE"/>
              <a:t> </a:t>
            </a:r>
            <a:r>
              <a:rPr lang="de-DE"/>
              <a:t>function</a:t>
            </a:r>
            <a:r>
              <a:rPr lang="de-DE"/>
              <a:t> will </a:t>
            </a:r>
            <a:r>
              <a:rPr lang="de-DE"/>
              <a:t>receive</a:t>
            </a:r>
            <a:r>
              <a:rPr lang="de-DE"/>
              <a:t> a </a:t>
            </a:r>
            <a:r>
              <a:rPr lang="de-DE" b="1"/>
              <a:t>NumPy</a:t>
            </a:r>
            <a:r>
              <a:rPr lang="de-DE" b="1"/>
              <a:t> </a:t>
            </a:r>
            <a:r>
              <a:rPr lang="de-DE" b="1"/>
              <a:t>array</a:t>
            </a:r>
            <a:r>
              <a:rPr lang="de-DE" b="1"/>
              <a:t> </a:t>
            </a:r>
            <a:r>
              <a:rPr lang="de-DE" b="1"/>
              <a:t>with</a:t>
            </a:r>
            <a:r>
              <a:rPr lang="de-DE" b="1"/>
              <a:t> </a:t>
            </a:r>
            <a:r>
              <a:rPr lang="de-DE" b="1"/>
              <a:t>the</a:t>
            </a:r>
            <a:r>
              <a:rPr lang="de-DE" b="1"/>
              <a:t> </a:t>
            </a:r>
            <a:r>
              <a:rPr lang="de-DE" b="1"/>
              <a:t>shape</a:t>
            </a:r>
            <a:r>
              <a:rPr lang="de-DE"/>
              <a:t> (</a:t>
            </a:r>
            <a:r>
              <a:rPr lang="de-DE"/>
              <a:t>height</a:t>
            </a:r>
            <a:r>
              <a:rPr lang="de-DE"/>
              <a:t>, </a:t>
            </a:r>
            <a:r>
              <a:rPr lang="de-DE"/>
              <a:t>width</a:t>
            </a:r>
            <a:r>
              <a:rPr lang="de-DE"/>
              <a:t>, 3), </a:t>
            </a:r>
            <a:r>
              <a:rPr lang="de-DE"/>
              <a:t>where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last </a:t>
            </a:r>
            <a:r>
              <a:rPr lang="de-DE"/>
              <a:t>dimension</a:t>
            </a:r>
            <a:r>
              <a:rPr lang="de-DE"/>
              <a:t> </a:t>
            </a:r>
            <a:r>
              <a:rPr lang="de-DE"/>
              <a:t>represents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RGB </a:t>
            </a:r>
            <a:r>
              <a:rPr lang="de-DE"/>
              <a:t>values</a:t>
            </a:r>
            <a:r>
              <a:rPr lang="de-DE"/>
              <a:t>. </a:t>
            </a:r>
            <a:endParaRPr lang="de-DE"/>
          </a:p>
          <a:p>
            <a:pPr>
              <a:defRPr/>
            </a:pPr>
            <a:r>
              <a:rPr lang="de-DE"/>
              <a:t>We'll</a:t>
            </a:r>
            <a:r>
              <a:rPr lang="de-DE"/>
              <a:t> </a:t>
            </a:r>
            <a:r>
              <a:rPr lang="de-DE" b="1"/>
              <a:t>return</a:t>
            </a:r>
            <a:r>
              <a:rPr lang="de-DE" b="1"/>
              <a:t> </a:t>
            </a:r>
            <a:r>
              <a:rPr lang="de-DE"/>
              <a:t>an </a:t>
            </a:r>
            <a:r>
              <a:rPr lang="de-DE"/>
              <a:t>image</a:t>
            </a:r>
            <a:r>
              <a:rPr lang="de-DE"/>
              <a:t> </a:t>
            </a:r>
            <a:r>
              <a:rPr lang="de-DE"/>
              <a:t>as</a:t>
            </a:r>
            <a:r>
              <a:rPr lang="de-DE"/>
              <a:t> </a:t>
            </a:r>
            <a:r>
              <a:rPr lang="de-DE"/>
              <a:t>well</a:t>
            </a:r>
            <a:r>
              <a:rPr lang="de-DE"/>
              <a:t> in </a:t>
            </a:r>
            <a:r>
              <a:rPr lang="de-DE"/>
              <a:t>the</a:t>
            </a:r>
            <a:r>
              <a:rPr lang="de-DE"/>
              <a:t> form </a:t>
            </a:r>
            <a:r>
              <a:rPr lang="de-DE"/>
              <a:t>of</a:t>
            </a:r>
            <a:r>
              <a:rPr lang="de-DE"/>
              <a:t> a </a:t>
            </a:r>
            <a:r>
              <a:rPr lang="de-DE" b="1"/>
              <a:t>NumPy</a:t>
            </a:r>
            <a:r>
              <a:rPr lang="de-DE" b="1"/>
              <a:t> </a:t>
            </a:r>
            <a:r>
              <a:rPr lang="de-DE" b="1"/>
              <a:t>array</a:t>
            </a:r>
            <a:r>
              <a:rPr lang="de-DE"/>
              <a:t>. </a:t>
            </a:r>
            <a:endParaRPr lang="de-DE"/>
          </a:p>
          <a:p>
            <a:pPr>
              <a:defRPr/>
            </a:pPr>
            <a:r>
              <a:rPr lang="de-DE"/>
              <a:t>Gradio</a:t>
            </a:r>
            <a:r>
              <a:rPr lang="de-DE"/>
              <a:t> </a:t>
            </a:r>
            <a:r>
              <a:rPr lang="de-DE"/>
              <a:t>handles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/>
              <a:t>preprocessing</a:t>
            </a:r>
            <a:r>
              <a:rPr lang="de-DE"/>
              <a:t> and </a:t>
            </a:r>
            <a:r>
              <a:rPr lang="de-DE"/>
              <a:t>postprocessing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convert</a:t>
            </a:r>
            <a:r>
              <a:rPr lang="de-DE"/>
              <a:t> </a:t>
            </a:r>
            <a:r>
              <a:rPr lang="de-DE"/>
              <a:t>images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NumPy</a:t>
            </a:r>
            <a:r>
              <a:rPr lang="de-DE"/>
              <a:t> </a:t>
            </a:r>
            <a:r>
              <a:rPr lang="de-DE"/>
              <a:t>arrays</a:t>
            </a:r>
            <a:r>
              <a:rPr lang="de-DE"/>
              <a:t> and vice </a:t>
            </a:r>
            <a:r>
              <a:rPr lang="de-DE"/>
              <a:t>versa</a:t>
            </a:r>
            <a:endParaRPr lang="de-DE"/>
          </a:p>
        </p:txBody>
      </p:sp>
      <p:pic>
        <p:nvPicPr>
          <p:cNvPr id="7" name="Grafik 6">
            <a:hlinkClick r:id="rId3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765647" y="5700970"/>
            <a:ext cx="4259483" cy="1028066"/>
          </a:xfrm>
          <a:prstGeom prst="rect">
            <a:avLst/>
          </a:prstGeom>
        </p:spPr>
      </p:pic>
      <p:sp>
        <p:nvSpPr>
          <p:cNvPr id="1688315306" name="Textfeld 4"/>
          <p:cNvSpPr txBox="1"/>
          <p:nvPr/>
        </p:nvSpPr>
        <p:spPr bwMode="auto">
          <a:xfrm flipH="0" flipV="0">
            <a:off x="5826424" y="1567581"/>
            <a:ext cx="5211117" cy="57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import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numpy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as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np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import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gradio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as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</a:t>
            </a:r>
            <a:r>
              <a:rPr lang="de-DE" sz="1600" b="1" i="0" u="none" strike="noStrike" cap="none" spc="0">
                <a:solidFill>
                  <a:srgbClr val="C00000"/>
                </a:solidFill>
                <a:latin typeface="FreeMono"/>
                <a:ea typeface="FreeMono"/>
                <a:cs typeface="FreeMono"/>
              </a:rPr>
              <a:t>gr</a:t>
            </a:r>
            <a:endParaRPr sz="1600" b="1">
              <a:solidFill>
                <a:srgbClr val="C00000"/>
              </a:solidFill>
              <a:latin typeface="FreeMono"/>
              <a:cs typeface="FreeMono"/>
            </a:endParaRPr>
          </a:p>
        </p:txBody>
      </p:sp>
      <p:sp>
        <p:nvSpPr>
          <p:cNvPr id="701039710" name="Textfeld 4"/>
          <p:cNvSpPr txBox="1"/>
          <p:nvPr/>
        </p:nvSpPr>
        <p:spPr bwMode="auto">
          <a:xfrm>
            <a:off x="5833615" y="2211147"/>
            <a:ext cx="6104535" cy="1554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def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</a:t>
            </a:r>
            <a:r>
              <a:rPr lang="de-DE" sz="1600" b="1" i="0" u="none" strike="noStrike" cap="none" spc="0">
                <a:solidFill>
                  <a:schemeClr val="accent1"/>
                </a:solidFill>
                <a:latin typeface="FreeMono"/>
                <a:ea typeface="FreeMono"/>
                <a:cs typeface="FreeMono"/>
              </a:rPr>
              <a:t>sepia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input_image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):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</a:t>
            </a:r>
            <a:r>
              <a:rPr lang="de-DE" sz="1600" b="1" i="0" u="none" strike="noStrike" cap="none" spc="0">
                <a:solidFill>
                  <a:schemeClr val="accent2">
                    <a:lumMod val="75000"/>
                  </a:schemeClr>
                </a:solidFill>
                <a:latin typeface="FreeMono"/>
                <a:ea typeface="FreeMono"/>
                <a:cs typeface="FreeMono"/>
              </a:rPr>
              <a:t>sepia_filter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=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np.array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([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[0.393, 0.769, 0.189],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[0.349, 0.686, 0.168],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[0.272, 0.534, 0.131]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])</a:t>
            </a:r>
            <a:endParaRPr sz="1600" b="1">
              <a:latin typeface="FreeMono"/>
              <a:cs typeface="FreeMono"/>
            </a:endParaRPr>
          </a:p>
        </p:txBody>
      </p:sp>
      <p:sp>
        <p:nvSpPr>
          <p:cNvPr id="1804738394" name="Textfeld 4"/>
          <p:cNvSpPr txBox="1"/>
          <p:nvPr/>
        </p:nvSpPr>
        <p:spPr bwMode="auto">
          <a:xfrm>
            <a:off x="6283627" y="3718505"/>
            <a:ext cx="6126135" cy="131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sepia_image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=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input_image.dot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</a:t>
            </a:r>
            <a:r>
              <a:rPr lang="de-DE" sz="1600" b="1" i="0" u="none" strike="noStrike" cap="none" spc="0">
                <a:solidFill>
                  <a:schemeClr val="accent2">
                    <a:lumMod val="75000"/>
                  </a:schemeClr>
                </a:solidFill>
                <a:latin typeface="FreeMono"/>
                <a:ea typeface="FreeMono"/>
                <a:cs typeface="FreeMono"/>
              </a:rPr>
              <a:t>sepia_filter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.T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)</a:t>
            </a:r>
            <a:b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# sepia_image = sepia_image / sepia_image.max()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sepia_image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/=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sepia_image.max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()</a:t>
            </a:r>
            <a:endParaRPr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return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sepia_image</a:t>
            </a:r>
            <a:endParaRPr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</p:txBody>
      </p:sp>
      <p:sp>
        <p:nvSpPr>
          <p:cNvPr id="1925503136" name="Textfeld 4"/>
          <p:cNvSpPr txBox="1"/>
          <p:nvPr/>
        </p:nvSpPr>
        <p:spPr bwMode="auto">
          <a:xfrm>
            <a:off x="5833615" y="5049490"/>
            <a:ext cx="6102735" cy="335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demo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= </a:t>
            </a:r>
            <a:r>
              <a:rPr lang="de-DE" sz="1600" b="1" i="0" u="none" strike="noStrike" cap="none" spc="0">
                <a:solidFill>
                  <a:srgbClr val="C00000"/>
                </a:solidFill>
                <a:latin typeface="FreeMono"/>
                <a:ea typeface="FreeMono"/>
                <a:cs typeface="FreeMono"/>
              </a:rPr>
              <a:t>gr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.Interface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</a:t>
            </a:r>
            <a:r>
              <a:rPr lang="de-DE" sz="1600" b="1" i="0" u="none" strike="noStrike" cap="none" spc="0">
                <a:solidFill>
                  <a:schemeClr val="accent1"/>
                </a:solidFill>
                <a:latin typeface="FreeMono"/>
                <a:ea typeface="FreeMono"/>
                <a:cs typeface="FreeMono"/>
              </a:rPr>
              <a:t>sepia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, </a:t>
            </a:r>
            <a:r>
              <a:rPr lang="de-DE" sz="1600" b="1" i="0" u="none" strike="noStrike" cap="none" spc="0">
                <a:solidFill>
                  <a:srgbClr val="00B050"/>
                </a:solidFill>
                <a:latin typeface="FreeMono"/>
                <a:ea typeface="FreeMono"/>
                <a:cs typeface="FreeMono"/>
              </a:rPr>
              <a:t>gr.Image</a:t>
            </a:r>
            <a:r>
              <a:rPr lang="de-DE" sz="1600" b="1" i="0" u="none" strike="noStrike" cap="none" spc="0">
                <a:solidFill>
                  <a:srgbClr val="00B050"/>
                </a:solidFill>
                <a:latin typeface="FreeMono"/>
                <a:ea typeface="FreeMono"/>
                <a:cs typeface="FreeMono"/>
              </a:rPr>
              <a:t>()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, "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image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")</a:t>
            </a:r>
            <a:endParaRPr sz="1600" b="1">
              <a:latin typeface="FreeMono"/>
              <a:cs typeface="FreeMono"/>
            </a:endParaRPr>
          </a:p>
        </p:txBody>
      </p:sp>
      <p:sp>
        <p:nvSpPr>
          <p:cNvPr id="1459084925" name="Textfeld 4"/>
          <p:cNvSpPr txBox="1"/>
          <p:nvPr/>
        </p:nvSpPr>
        <p:spPr bwMode="auto">
          <a:xfrm flipH="0" flipV="0">
            <a:off x="5794048" y="5474820"/>
            <a:ext cx="2157401" cy="335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demo.launch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()</a:t>
            </a:r>
            <a:endParaRPr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31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0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03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73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08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Example</a:t>
            </a:r>
            <a:r>
              <a:rPr lang="de-DE" b="1"/>
              <a:t> Inputs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9995704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/>
              <a:t>You</a:t>
            </a:r>
            <a:r>
              <a:rPr lang="de-DE"/>
              <a:t> </a:t>
            </a:r>
            <a:r>
              <a:rPr lang="de-DE"/>
              <a:t>can</a:t>
            </a:r>
            <a:r>
              <a:rPr lang="de-DE"/>
              <a:t> </a:t>
            </a:r>
            <a:r>
              <a:rPr lang="de-DE"/>
              <a:t>provide</a:t>
            </a:r>
            <a:r>
              <a:rPr lang="de-DE"/>
              <a:t> </a:t>
            </a:r>
            <a:r>
              <a:rPr lang="de-DE"/>
              <a:t>example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that</a:t>
            </a:r>
            <a:r>
              <a:rPr lang="de-DE"/>
              <a:t> a </a:t>
            </a:r>
            <a:r>
              <a:rPr lang="de-DE"/>
              <a:t>user</a:t>
            </a:r>
            <a:r>
              <a:rPr lang="de-DE"/>
              <a:t> </a:t>
            </a:r>
            <a:r>
              <a:rPr lang="de-DE"/>
              <a:t>can</a:t>
            </a:r>
            <a:r>
              <a:rPr lang="de-DE"/>
              <a:t> </a:t>
            </a:r>
            <a:r>
              <a:rPr lang="de-DE"/>
              <a:t>easily</a:t>
            </a:r>
            <a:r>
              <a:rPr lang="de-DE"/>
              <a:t> </a:t>
            </a:r>
            <a:r>
              <a:rPr lang="de-DE"/>
              <a:t>load</a:t>
            </a:r>
            <a:r>
              <a:rPr lang="de-DE"/>
              <a:t> </a:t>
            </a:r>
            <a:r>
              <a:rPr lang="de-DE"/>
              <a:t>into</a:t>
            </a:r>
            <a:r>
              <a:rPr lang="de-DE"/>
              <a:t> Interface.</a:t>
            </a:r>
            <a:endParaRPr/>
          </a:p>
          <a:p>
            <a:pPr>
              <a:defRPr/>
            </a:pPr>
            <a:r>
              <a:rPr lang="de-DE"/>
              <a:t>This </a:t>
            </a:r>
            <a:r>
              <a:rPr lang="de-DE"/>
              <a:t>can</a:t>
            </a:r>
            <a:r>
              <a:rPr lang="de-DE"/>
              <a:t> </a:t>
            </a:r>
            <a:r>
              <a:rPr lang="de-DE"/>
              <a:t>be</a:t>
            </a:r>
            <a:r>
              <a:rPr lang="de-DE"/>
              <a:t> </a:t>
            </a:r>
            <a:r>
              <a:rPr lang="de-DE"/>
              <a:t>helpful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 b="1"/>
              <a:t>demonstrate</a:t>
            </a:r>
            <a:r>
              <a:rPr lang="de-DE" b="1"/>
              <a:t> </a:t>
            </a:r>
            <a:r>
              <a:rPr lang="de-DE" b="1"/>
              <a:t>the</a:t>
            </a:r>
            <a:r>
              <a:rPr lang="de-DE" b="1"/>
              <a:t> </a:t>
            </a:r>
            <a:r>
              <a:rPr lang="de-DE" b="1"/>
              <a:t>types</a:t>
            </a:r>
            <a:r>
              <a:rPr lang="de-DE" b="1"/>
              <a:t> </a:t>
            </a:r>
            <a:r>
              <a:rPr lang="de-DE" b="1"/>
              <a:t>of</a:t>
            </a:r>
            <a:r>
              <a:rPr lang="de-DE" b="1"/>
              <a:t> </a:t>
            </a:r>
            <a:r>
              <a:rPr lang="de-DE" b="1"/>
              <a:t>inputs</a:t>
            </a:r>
            <a:r>
              <a:rPr lang="de-DE" b="1"/>
              <a:t> </a:t>
            </a:r>
            <a:r>
              <a:rPr lang="de-DE" b="1"/>
              <a:t>the</a:t>
            </a:r>
            <a:r>
              <a:rPr lang="de-DE" b="1"/>
              <a:t> </a:t>
            </a:r>
            <a:r>
              <a:rPr lang="de-DE" b="1"/>
              <a:t>model</a:t>
            </a:r>
            <a:r>
              <a:rPr lang="de-DE" b="1"/>
              <a:t> </a:t>
            </a:r>
            <a:r>
              <a:rPr lang="de-DE" b="1"/>
              <a:t>expects</a:t>
            </a:r>
            <a:r>
              <a:rPr lang="de-DE"/>
              <a:t>, </a:t>
            </a:r>
            <a:r>
              <a:rPr lang="de-DE"/>
              <a:t>as</a:t>
            </a:r>
            <a:r>
              <a:rPr lang="de-DE"/>
              <a:t> </a:t>
            </a:r>
            <a:r>
              <a:rPr lang="de-DE"/>
              <a:t>well</a:t>
            </a:r>
            <a:r>
              <a:rPr lang="de-DE"/>
              <a:t> </a:t>
            </a:r>
            <a:r>
              <a:rPr lang="de-DE"/>
              <a:t>as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provide</a:t>
            </a:r>
            <a:r>
              <a:rPr lang="de-DE"/>
              <a:t> a </a:t>
            </a:r>
            <a:r>
              <a:rPr lang="de-DE"/>
              <a:t>way</a:t>
            </a:r>
            <a:r>
              <a:rPr lang="de-DE"/>
              <a:t> </a:t>
            </a:r>
            <a:r>
              <a:rPr lang="de-DE"/>
              <a:t>to</a:t>
            </a:r>
            <a:r>
              <a:rPr lang="de-DE" b="1"/>
              <a:t> </a:t>
            </a:r>
            <a:r>
              <a:rPr lang="de-DE" b="1"/>
              <a:t>explore</a:t>
            </a:r>
            <a:r>
              <a:rPr lang="de-DE" b="1"/>
              <a:t> </a:t>
            </a:r>
            <a:r>
              <a:rPr lang="de-DE" b="1"/>
              <a:t>your</a:t>
            </a:r>
            <a:r>
              <a:rPr lang="de-DE" b="1"/>
              <a:t> </a:t>
            </a:r>
            <a:r>
              <a:rPr lang="de-DE" b="1"/>
              <a:t>dataset</a:t>
            </a:r>
            <a:r>
              <a:rPr lang="de-DE"/>
              <a:t> in </a:t>
            </a:r>
            <a:r>
              <a:rPr lang="de-DE"/>
              <a:t>conjunction</a:t>
            </a:r>
            <a:r>
              <a:rPr lang="de-DE"/>
              <a:t> </a:t>
            </a:r>
            <a:r>
              <a:rPr lang="de-DE"/>
              <a:t>with</a:t>
            </a:r>
            <a:r>
              <a:rPr lang="de-DE"/>
              <a:t> </a:t>
            </a:r>
            <a:r>
              <a:rPr lang="de-DE"/>
              <a:t>your</a:t>
            </a:r>
            <a:r>
              <a:rPr lang="de-DE"/>
              <a:t> </a:t>
            </a:r>
            <a:r>
              <a:rPr lang="de-DE"/>
              <a:t>model</a:t>
            </a:r>
            <a:r>
              <a:rPr lang="de-DE"/>
              <a:t>.</a:t>
            </a:r>
            <a:endParaRPr/>
          </a:p>
          <a:p>
            <a:pPr>
              <a:defRPr/>
            </a:pPr>
            <a:r>
              <a:rPr lang="de-DE"/>
              <a:t>To</a:t>
            </a:r>
            <a:r>
              <a:rPr lang="de-DE"/>
              <a:t> </a:t>
            </a:r>
            <a:r>
              <a:rPr lang="de-DE"/>
              <a:t>load</a:t>
            </a:r>
            <a:r>
              <a:rPr lang="de-DE"/>
              <a:t> </a:t>
            </a:r>
            <a:r>
              <a:rPr lang="de-DE"/>
              <a:t>example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, </a:t>
            </a:r>
            <a:r>
              <a:rPr lang="de-DE"/>
              <a:t>you</a:t>
            </a:r>
            <a:r>
              <a:rPr lang="de-DE"/>
              <a:t> </a:t>
            </a:r>
            <a:r>
              <a:rPr lang="de-DE"/>
              <a:t>can</a:t>
            </a:r>
            <a:r>
              <a:rPr lang="de-DE"/>
              <a:t> </a:t>
            </a:r>
            <a:r>
              <a:rPr lang="de-DE"/>
              <a:t>provide</a:t>
            </a:r>
            <a:r>
              <a:rPr lang="de-DE"/>
              <a:t> a </a:t>
            </a:r>
            <a:r>
              <a:rPr lang="de-DE" b="1"/>
              <a:t>nested</a:t>
            </a:r>
            <a:r>
              <a:rPr lang="de-DE" b="1"/>
              <a:t> </a:t>
            </a:r>
            <a:r>
              <a:rPr lang="de-DE" b="1"/>
              <a:t>list</a:t>
            </a:r>
            <a:r>
              <a:rPr lang="de-DE"/>
              <a:t>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 b="1"/>
              <a:t>examples</a:t>
            </a:r>
            <a:r>
              <a:rPr lang="de-DE" b="1"/>
              <a:t>=</a:t>
            </a:r>
            <a:r>
              <a:rPr lang="de-DE"/>
              <a:t> </a:t>
            </a:r>
            <a:r>
              <a:rPr lang="de-DE"/>
              <a:t>keyword</a:t>
            </a:r>
            <a:r>
              <a:rPr lang="de-DE"/>
              <a:t> </a:t>
            </a:r>
            <a:r>
              <a:rPr lang="de-DE"/>
              <a:t>argument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the</a:t>
            </a:r>
            <a:r>
              <a:rPr lang="de-DE"/>
              <a:t> Interface </a:t>
            </a:r>
            <a:r>
              <a:rPr lang="de-DE"/>
              <a:t>constructor</a:t>
            </a:r>
            <a:endParaRPr lang="de-DE"/>
          </a:p>
          <a:p>
            <a:pPr>
              <a:defRPr/>
            </a:pPr>
            <a:r>
              <a:rPr lang="de-DE"/>
              <a:t>The </a:t>
            </a:r>
            <a:r>
              <a:rPr lang="de-DE"/>
              <a:t>format</a:t>
            </a:r>
            <a:r>
              <a:rPr lang="de-DE"/>
              <a:t> </a:t>
            </a:r>
            <a:r>
              <a:rPr lang="de-DE"/>
              <a:t>of</a:t>
            </a:r>
            <a:r>
              <a:rPr lang="de-DE"/>
              <a:t> </a:t>
            </a:r>
            <a:r>
              <a:rPr lang="de-DE"/>
              <a:t>example</a:t>
            </a:r>
            <a:r>
              <a:rPr lang="de-DE"/>
              <a:t> </a:t>
            </a:r>
            <a:r>
              <a:rPr lang="de-DE"/>
              <a:t>data</a:t>
            </a:r>
            <a:r>
              <a:rPr lang="de-DE"/>
              <a:t> </a:t>
            </a:r>
            <a:r>
              <a:rPr lang="de-DE"/>
              <a:t>for</a:t>
            </a:r>
            <a:r>
              <a:rPr lang="de-DE"/>
              <a:t> </a:t>
            </a:r>
            <a:r>
              <a:rPr lang="de-DE"/>
              <a:t>each</a:t>
            </a:r>
            <a:r>
              <a:rPr lang="de-DE"/>
              <a:t> </a:t>
            </a:r>
            <a:r>
              <a:rPr lang="de-DE"/>
              <a:t>component</a:t>
            </a:r>
            <a:r>
              <a:rPr lang="de-DE"/>
              <a:t> </a:t>
            </a:r>
            <a:r>
              <a:rPr lang="de-DE"/>
              <a:t>is</a:t>
            </a:r>
            <a:r>
              <a:rPr lang="de-DE"/>
              <a:t> </a:t>
            </a:r>
            <a:r>
              <a:rPr lang="de-DE"/>
              <a:t>specified</a:t>
            </a:r>
            <a:r>
              <a:rPr lang="de-DE"/>
              <a:t> in </a:t>
            </a:r>
            <a:r>
              <a:rPr lang="de-DE"/>
              <a:t>the</a:t>
            </a:r>
            <a:r>
              <a:rPr lang="de-DE"/>
              <a:t> </a:t>
            </a:r>
            <a:r>
              <a:rPr lang="de-DE" u="sng">
                <a:hlinkClick r:id="rId3" tooltip="https://gradio.app/docs#components"/>
              </a:rPr>
              <a:t>Docs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Example</a:t>
            </a:r>
            <a:r>
              <a:rPr lang="de-DE" b="1"/>
              <a:t> Inputs : Toy </a:t>
            </a:r>
            <a:r>
              <a:rPr lang="de-DE" b="1"/>
              <a:t>Calculator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8" name="Grafik 7">
            <a:hlinkClick r:id="rId4"/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352849" y="3044335"/>
            <a:ext cx="3000949" cy="1406770"/>
          </a:xfrm>
          <a:prstGeom prst="rect">
            <a:avLst/>
          </a:prstGeom>
        </p:spPr>
      </p:pic>
      <p:sp>
        <p:nvSpPr>
          <p:cNvPr id="901439905" name="Textfeld 3"/>
          <p:cNvSpPr txBox="1"/>
          <p:nvPr/>
        </p:nvSpPr>
        <p:spPr bwMode="auto">
          <a:xfrm flipH="0" flipV="0">
            <a:off x="205750" y="1462860"/>
            <a:ext cx="4971589" cy="82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1">
                <a:latin typeface="FreeMono"/>
                <a:ea typeface="FreeMono"/>
                <a:cs typeface="FreeMono"/>
              </a:rPr>
              <a:t>import</a:t>
            </a:r>
            <a:r>
              <a:rPr lang="de-DE" sz="1600" b="1">
                <a:latin typeface="FreeMono"/>
                <a:ea typeface="FreeMono"/>
                <a:cs typeface="FreeMono"/>
              </a:rPr>
              <a:t> </a:t>
            </a:r>
            <a:r>
              <a:rPr lang="de-DE" sz="1600" b="1">
                <a:latin typeface="FreeMono"/>
                <a:ea typeface="FreeMono"/>
                <a:cs typeface="FreeMono"/>
              </a:rPr>
              <a:t>gradio</a:t>
            </a:r>
            <a:r>
              <a:rPr lang="de-DE" sz="1600" b="1">
                <a:latin typeface="FreeMono"/>
                <a:ea typeface="FreeMono"/>
                <a:cs typeface="FreeMono"/>
              </a:rPr>
              <a:t> </a:t>
            </a:r>
            <a:r>
              <a:rPr lang="de-DE" sz="1600" b="1">
                <a:latin typeface="FreeMono"/>
                <a:ea typeface="FreeMono"/>
                <a:cs typeface="FreeMono"/>
              </a:rPr>
              <a:t>as</a:t>
            </a:r>
            <a:r>
              <a:rPr lang="de-DE" sz="1600" b="1">
                <a:latin typeface="FreeMono"/>
                <a:ea typeface="FreeMono"/>
                <a:cs typeface="FreeMono"/>
              </a:rPr>
              <a:t> </a:t>
            </a:r>
            <a:r>
              <a:rPr lang="de-DE" sz="1600" b="1">
                <a:solidFill>
                  <a:srgbClr val="C00000"/>
                </a:solidFill>
                <a:latin typeface="FreeMono"/>
                <a:ea typeface="FreeMono"/>
                <a:cs typeface="FreeMono"/>
              </a:rPr>
              <a:t>gr</a:t>
            </a:r>
            <a:endParaRPr sz="1600" b="1">
              <a:solidFill>
                <a:srgbClr val="C00000"/>
              </a:solidFill>
              <a:latin typeface="FreeMono"/>
              <a:cs typeface="FreeMono"/>
            </a:endParaRPr>
          </a:p>
          <a:p>
            <a:pPr>
              <a:defRPr/>
            </a:pP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>
                <a:latin typeface="FreeMono"/>
                <a:ea typeface="FreeMono"/>
                <a:cs typeface="FreeMono"/>
              </a:rPr>
              <a:t>def</a:t>
            </a:r>
            <a:r>
              <a:rPr lang="de-DE" sz="1600" b="1">
                <a:latin typeface="FreeMono"/>
                <a:ea typeface="FreeMono"/>
                <a:cs typeface="FreeMono"/>
              </a:rPr>
              <a:t> </a:t>
            </a:r>
            <a:r>
              <a:rPr lang="de-DE" sz="1600" b="1">
                <a:solidFill>
                  <a:schemeClr val="accent1"/>
                </a:solidFill>
                <a:latin typeface="FreeMono"/>
                <a:ea typeface="FreeMono"/>
                <a:cs typeface="FreeMono"/>
              </a:rPr>
              <a:t>calculator</a:t>
            </a:r>
            <a:r>
              <a:rPr lang="de-DE" sz="1600" b="1">
                <a:latin typeface="FreeMono"/>
                <a:ea typeface="FreeMono"/>
                <a:cs typeface="FreeMono"/>
              </a:rPr>
              <a:t>(</a:t>
            </a:r>
            <a:r>
              <a:rPr lang="de-DE" sz="1600" b="1">
                <a:solidFill>
                  <a:schemeClr val="accent4"/>
                </a:solidFill>
                <a:latin typeface="FreeMono"/>
                <a:ea typeface="FreeMono"/>
                <a:cs typeface="FreeMono"/>
              </a:rPr>
              <a:t>num1</a:t>
            </a:r>
            <a:r>
              <a:rPr lang="de-DE" sz="1600" b="1">
                <a:latin typeface="FreeMono"/>
                <a:ea typeface="FreeMono"/>
                <a:cs typeface="FreeMono"/>
              </a:rPr>
              <a:t>, </a:t>
            </a:r>
            <a:r>
              <a:rPr lang="de-DE" sz="1600" b="1">
                <a:latin typeface="FreeMono"/>
                <a:ea typeface="FreeMono"/>
                <a:cs typeface="FreeMono"/>
              </a:rPr>
              <a:t>operation</a:t>
            </a:r>
            <a:r>
              <a:rPr lang="de-DE" sz="1600" b="1">
                <a:latin typeface="FreeMono"/>
                <a:ea typeface="FreeMono"/>
                <a:cs typeface="FreeMono"/>
              </a:rPr>
              <a:t>, </a:t>
            </a:r>
            <a:r>
              <a:rPr lang="de-DE" sz="1600" b="1">
                <a:solidFill>
                  <a:schemeClr val="accent6"/>
                </a:solidFill>
                <a:latin typeface="FreeMono"/>
                <a:ea typeface="FreeMono"/>
                <a:cs typeface="FreeMono"/>
              </a:rPr>
              <a:t>num2</a:t>
            </a:r>
            <a:r>
              <a:rPr lang="de-DE" sz="1600" b="1">
                <a:latin typeface="FreeMono"/>
                <a:ea typeface="FreeMono"/>
                <a:cs typeface="FreeMono"/>
              </a:rPr>
              <a:t>):</a:t>
            </a:r>
            <a:endParaRPr sz="1600" b="1">
              <a:latin typeface="FreeMono"/>
              <a:cs typeface="FreeMono"/>
            </a:endParaRPr>
          </a:p>
        </p:txBody>
      </p:sp>
      <p:sp>
        <p:nvSpPr>
          <p:cNvPr id="491329032" name="Textfeld 3"/>
          <p:cNvSpPr txBox="1"/>
          <p:nvPr/>
        </p:nvSpPr>
        <p:spPr bwMode="auto">
          <a:xfrm flipH="0" flipV="0">
            <a:off x="-155045" y="2275092"/>
            <a:ext cx="7156674" cy="2774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1">
                <a:latin typeface="FreeMono"/>
                <a:ea typeface="FreeMono"/>
                <a:cs typeface="FreeMono"/>
              </a:rPr>
              <a:t>    </a:t>
            </a:r>
            <a:r>
              <a:rPr lang="de-DE" sz="1600" b="1">
                <a:latin typeface="FreeMono"/>
                <a:ea typeface="FreeMono"/>
                <a:cs typeface="FreeMono"/>
              </a:rPr>
              <a:t>if</a:t>
            </a:r>
            <a:r>
              <a:rPr lang="de-DE" sz="1600" b="1">
                <a:latin typeface="FreeMono"/>
                <a:ea typeface="FreeMono"/>
                <a:cs typeface="FreeMono"/>
              </a:rPr>
              <a:t> </a:t>
            </a:r>
            <a:r>
              <a:rPr lang="de-DE" sz="1600" b="1">
                <a:latin typeface="FreeMono"/>
                <a:ea typeface="FreeMono"/>
                <a:cs typeface="FreeMono"/>
              </a:rPr>
              <a:t>operation</a:t>
            </a:r>
            <a:r>
              <a:rPr lang="de-DE" sz="1600" b="1">
                <a:latin typeface="FreeMono"/>
                <a:ea typeface="FreeMono"/>
                <a:cs typeface="FreeMono"/>
              </a:rPr>
              <a:t> == "</a:t>
            </a:r>
            <a:r>
              <a:rPr lang="de-DE" sz="1600" b="1">
                <a:latin typeface="FreeMono"/>
                <a:ea typeface="FreeMono"/>
                <a:cs typeface="FreeMono"/>
              </a:rPr>
              <a:t>add</a:t>
            </a:r>
            <a:r>
              <a:rPr lang="de-DE" sz="1600" b="1">
                <a:latin typeface="FreeMono"/>
                <a:ea typeface="FreeMono"/>
                <a:cs typeface="FreeMono"/>
              </a:rPr>
              <a:t>":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>
                <a:latin typeface="FreeMono"/>
                <a:ea typeface="FreeMono"/>
                <a:cs typeface="FreeMono"/>
              </a:rPr>
              <a:t>        </a:t>
            </a:r>
            <a:r>
              <a:rPr lang="de-DE" sz="1600" b="1">
                <a:latin typeface="FreeMono"/>
                <a:ea typeface="FreeMono"/>
                <a:cs typeface="FreeMono"/>
              </a:rPr>
              <a:t>return</a:t>
            </a:r>
            <a:r>
              <a:rPr lang="de-DE" sz="1600" b="1">
                <a:latin typeface="FreeMono"/>
                <a:ea typeface="FreeMono"/>
                <a:cs typeface="FreeMono"/>
              </a:rPr>
              <a:t> num1 + num2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>
                <a:latin typeface="FreeMono"/>
                <a:ea typeface="FreeMono"/>
                <a:cs typeface="FreeMono"/>
              </a:rPr>
              <a:t>    </a:t>
            </a:r>
            <a:r>
              <a:rPr lang="de-DE" sz="1600" b="1">
                <a:latin typeface="FreeMono"/>
                <a:ea typeface="FreeMono"/>
                <a:cs typeface="FreeMono"/>
              </a:rPr>
              <a:t>elif</a:t>
            </a:r>
            <a:r>
              <a:rPr lang="de-DE" sz="1600" b="1">
                <a:latin typeface="FreeMono"/>
                <a:ea typeface="FreeMono"/>
                <a:cs typeface="FreeMono"/>
              </a:rPr>
              <a:t> </a:t>
            </a:r>
            <a:r>
              <a:rPr lang="de-DE" sz="1600" b="1">
                <a:latin typeface="FreeMono"/>
                <a:ea typeface="FreeMono"/>
                <a:cs typeface="FreeMono"/>
              </a:rPr>
              <a:t>operation</a:t>
            </a:r>
            <a:r>
              <a:rPr lang="de-DE" sz="1600" b="1">
                <a:latin typeface="FreeMono"/>
                <a:ea typeface="FreeMono"/>
                <a:cs typeface="FreeMono"/>
              </a:rPr>
              <a:t> == "</a:t>
            </a:r>
            <a:r>
              <a:rPr lang="de-DE" sz="1600" b="1">
                <a:latin typeface="FreeMono"/>
                <a:ea typeface="FreeMono"/>
                <a:cs typeface="FreeMono"/>
              </a:rPr>
              <a:t>subtract</a:t>
            </a:r>
            <a:r>
              <a:rPr lang="de-DE" sz="1600" b="1">
                <a:latin typeface="FreeMono"/>
                <a:ea typeface="FreeMono"/>
                <a:cs typeface="FreeMono"/>
              </a:rPr>
              <a:t>":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>
                <a:latin typeface="FreeMono"/>
                <a:ea typeface="FreeMono"/>
                <a:cs typeface="FreeMono"/>
              </a:rPr>
              <a:t>        </a:t>
            </a:r>
            <a:r>
              <a:rPr lang="de-DE" sz="1600" b="1">
                <a:latin typeface="FreeMono"/>
                <a:ea typeface="FreeMono"/>
                <a:cs typeface="FreeMono"/>
              </a:rPr>
              <a:t>return</a:t>
            </a:r>
            <a:r>
              <a:rPr lang="de-DE" sz="1600" b="1">
                <a:latin typeface="FreeMono"/>
                <a:ea typeface="FreeMono"/>
                <a:cs typeface="FreeMono"/>
              </a:rPr>
              <a:t> num1 - num2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>
                <a:latin typeface="FreeMono"/>
                <a:ea typeface="FreeMono"/>
                <a:cs typeface="FreeMono"/>
              </a:rPr>
              <a:t>    </a:t>
            </a:r>
            <a:r>
              <a:rPr lang="de-DE" sz="1600" b="1">
                <a:latin typeface="FreeMono"/>
                <a:ea typeface="FreeMono"/>
                <a:cs typeface="FreeMono"/>
              </a:rPr>
              <a:t>elif</a:t>
            </a:r>
            <a:r>
              <a:rPr lang="de-DE" sz="1600" b="1">
                <a:latin typeface="FreeMono"/>
                <a:ea typeface="FreeMono"/>
                <a:cs typeface="FreeMono"/>
              </a:rPr>
              <a:t> </a:t>
            </a:r>
            <a:r>
              <a:rPr lang="de-DE" sz="1600" b="1">
                <a:latin typeface="FreeMono"/>
                <a:ea typeface="FreeMono"/>
                <a:cs typeface="FreeMono"/>
              </a:rPr>
              <a:t>operation</a:t>
            </a:r>
            <a:r>
              <a:rPr lang="de-DE" sz="1600" b="1">
                <a:latin typeface="FreeMono"/>
                <a:ea typeface="FreeMono"/>
                <a:cs typeface="FreeMono"/>
              </a:rPr>
              <a:t> == "</a:t>
            </a:r>
            <a:r>
              <a:rPr lang="de-DE" sz="1600" b="1">
                <a:latin typeface="FreeMono"/>
                <a:ea typeface="FreeMono"/>
                <a:cs typeface="FreeMono"/>
              </a:rPr>
              <a:t>multiply</a:t>
            </a:r>
            <a:r>
              <a:rPr lang="de-DE" sz="1600" b="1">
                <a:latin typeface="FreeMono"/>
                <a:ea typeface="FreeMono"/>
                <a:cs typeface="FreeMono"/>
              </a:rPr>
              <a:t>":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>
                <a:latin typeface="FreeMono"/>
                <a:ea typeface="FreeMono"/>
                <a:cs typeface="FreeMono"/>
              </a:rPr>
              <a:t>        </a:t>
            </a:r>
            <a:r>
              <a:rPr lang="de-DE" sz="1600" b="1">
                <a:latin typeface="FreeMono"/>
                <a:ea typeface="FreeMono"/>
                <a:cs typeface="FreeMono"/>
              </a:rPr>
              <a:t>return</a:t>
            </a:r>
            <a:r>
              <a:rPr lang="de-DE" sz="1600" b="1">
                <a:latin typeface="FreeMono"/>
                <a:ea typeface="FreeMono"/>
                <a:cs typeface="FreeMono"/>
              </a:rPr>
              <a:t> num1 * num2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>
                <a:latin typeface="FreeMono"/>
                <a:ea typeface="FreeMono"/>
                <a:cs typeface="FreeMono"/>
              </a:rPr>
              <a:t>    </a:t>
            </a:r>
            <a:r>
              <a:rPr lang="de-DE" sz="1600" b="1">
                <a:latin typeface="FreeMono"/>
                <a:ea typeface="FreeMono"/>
                <a:cs typeface="FreeMono"/>
              </a:rPr>
              <a:t>elif</a:t>
            </a:r>
            <a:r>
              <a:rPr lang="de-DE" sz="1600" b="1">
                <a:latin typeface="FreeMono"/>
                <a:ea typeface="FreeMono"/>
                <a:cs typeface="FreeMono"/>
              </a:rPr>
              <a:t> </a:t>
            </a:r>
            <a:r>
              <a:rPr lang="de-DE" sz="1600" b="1">
                <a:latin typeface="FreeMono"/>
                <a:ea typeface="FreeMono"/>
                <a:cs typeface="FreeMono"/>
              </a:rPr>
              <a:t>operation</a:t>
            </a:r>
            <a:r>
              <a:rPr lang="de-DE" sz="1600" b="1">
                <a:latin typeface="FreeMono"/>
                <a:ea typeface="FreeMono"/>
                <a:cs typeface="FreeMono"/>
              </a:rPr>
              <a:t> == "divide":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>
                <a:latin typeface="FreeMono"/>
                <a:ea typeface="FreeMono"/>
                <a:cs typeface="FreeMono"/>
              </a:rPr>
              <a:t>        </a:t>
            </a:r>
            <a:r>
              <a:rPr lang="de-DE" sz="1600" b="1">
                <a:latin typeface="FreeMono"/>
                <a:ea typeface="FreeMono"/>
                <a:cs typeface="FreeMono"/>
              </a:rPr>
              <a:t>if</a:t>
            </a:r>
            <a:r>
              <a:rPr lang="de-DE" sz="1600" b="1">
                <a:latin typeface="FreeMono"/>
                <a:ea typeface="FreeMono"/>
                <a:cs typeface="FreeMono"/>
              </a:rPr>
              <a:t> num2 == 0: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>
                <a:latin typeface="FreeMono"/>
                <a:ea typeface="FreeMono"/>
                <a:cs typeface="FreeMono"/>
              </a:rPr>
              <a:t>            </a:t>
            </a:r>
            <a:r>
              <a:rPr lang="de-DE" sz="1600" b="1">
                <a:latin typeface="FreeMono"/>
                <a:ea typeface="FreeMono"/>
                <a:cs typeface="FreeMono"/>
              </a:rPr>
              <a:t>raise</a:t>
            </a:r>
            <a:r>
              <a:rPr lang="de-DE" sz="1600" b="1">
                <a:latin typeface="FreeMono"/>
                <a:ea typeface="FreeMono"/>
                <a:cs typeface="FreeMono"/>
              </a:rPr>
              <a:t> </a:t>
            </a:r>
            <a:r>
              <a:rPr lang="de-DE" sz="1600" b="1">
                <a:latin typeface="FreeMono"/>
                <a:ea typeface="FreeMono"/>
                <a:cs typeface="FreeMono"/>
              </a:rPr>
              <a:t>gr.Error</a:t>
            </a:r>
            <a:r>
              <a:rPr lang="de-DE" sz="1600" b="1">
                <a:latin typeface="FreeMono"/>
                <a:ea typeface="FreeMono"/>
                <a:cs typeface="FreeMono"/>
              </a:rPr>
              <a:t>("</a:t>
            </a:r>
            <a:r>
              <a:rPr lang="de-DE" sz="1600" b="1">
                <a:latin typeface="FreeMono"/>
                <a:ea typeface="FreeMono"/>
                <a:cs typeface="FreeMono"/>
              </a:rPr>
              <a:t>Cannot</a:t>
            </a:r>
            <a:r>
              <a:rPr lang="de-DE" sz="1600" b="1">
                <a:latin typeface="FreeMono"/>
                <a:ea typeface="FreeMono"/>
                <a:cs typeface="FreeMono"/>
              </a:rPr>
              <a:t> divide </a:t>
            </a:r>
            <a:r>
              <a:rPr lang="de-DE" sz="1600" b="1">
                <a:latin typeface="FreeMono"/>
                <a:ea typeface="FreeMono"/>
                <a:cs typeface="FreeMono"/>
              </a:rPr>
              <a:t>by</a:t>
            </a:r>
            <a:r>
              <a:rPr lang="de-DE" sz="1600" b="1">
                <a:latin typeface="FreeMono"/>
                <a:ea typeface="FreeMono"/>
                <a:cs typeface="FreeMono"/>
              </a:rPr>
              <a:t> </a:t>
            </a:r>
            <a:r>
              <a:rPr lang="de-DE" sz="1600" b="1">
                <a:latin typeface="FreeMono"/>
                <a:ea typeface="FreeMono"/>
                <a:cs typeface="FreeMono"/>
              </a:rPr>
              <a:t>zero</a:t>
            </a:r>
            <a:r>
              <a:rPr lang="de-DE" sz="1600" b="1">
                <a:latin typeface="FreeMono"/>
                <a:ea typeface="FreeMono"/>
                <a:cs typeface="FreeMono"/>
              </a:rPr>
              <a:t>!")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>
                <a:latin typeface="FreeMono"/>
                <a:ea typeface="FreeMono"/>
                <a:cs typeface="FreeMono"/>
              </a:rPr>
              <a:t>        </a:t>
            </a:r>
            <a:r>
              <a:rPr lang="de-DE" sz="1600" b="1">
                <a:latin typeface="FreeMono"/>
                <a:ea typeface="FreeMono"/>
                <a:cs typeface="FreeMono"/>
              </a:rPr>
              <a:t>return</a:t>
            </a:r>
            <a:r>
              <a:rPr lang="de-DE" sz="1600" b="1">
                <a:latin typeface="FreeMono"/>
                <a:ea typeface="FreeMono"/>
                <a:cs typeface="FreeMono"/>
              </a:rPr>
              <a:t> num1 / num2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>
                <a:latin typeface="FreeMono"/>
                <a:ea typeface="FreeMono"/>
                <a:cs typeface="FreeMono"/>
              </a:rPr>
              <a:t>  </a:t>
            </a:r>
            <a:endParaRPr sz="1600" b="1">
              <a:latin typeface="FreeMono"/>
              <a:cs typeface="FreeMono"/>
            </a:endParaRPr>
          </a:p>
        </p:txBody>
      </p:sp>
      <p:sp>
        <p:nvSpPr>
          <p:cNvPr id="910302320" name="Textfeld 3"/>
          <p:cNvSpPr txBox="1"/>
          <p:nvPr/>
        </p:nvSpPr>
        <p:spPr bwMode="auto">
          <a:xfrm>
            <a:off x="5337127" y="1462860"/>
            <a:ext cx="4719080" cy="57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demo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= </a:t>
            </a:r>
            <a:r>
              <a:rPr lang="de-DE" sz="1600" b="1" i="0" u="none" strike="noStrike" cap="none" spc="0">
                <a:solidFill>
                  <a:srgbClr val="C00000"/>
                </a:solidFill>
                <a:latin typeface="FreeMono"/>
                <a:ea typeface="FreeMono"/>
                <a:cs typeface="FreeMono"/>
              </a:rPr>
              <a:t>gr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.Interface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</a:t>
            </a:r>
            <a:r>
              <a:rPr lang="de-DE" sz="1600" b="1" i="0" u="none" strike="noStrike" cap="none" spc="0">
                <a:solidFill>
                  <a:schemeClr val="accent1"/>
                </a:solidFill>
                <a:latin typeface="FreeMono"/>
                <a:ea typeface="FreeMono"/>
                <a:cs typeface="FreeMono"/>
              </a:rPr>
              <a:t>calculator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,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</a:t>
            </a:r>
            <a:endParaRPr sz="1800"/>
          </a:p>
        </p:txBody>
      </p:sp>
      <p:sp>
        <p:nvSpPr>
          <p:cNvPr id="1639958869" name="Textfeld 3"/>
          <p:cNvSpPr txBox="1"/>
          <p:nvPr/>
        </p:nvSpPr>
        <p:spPr bwMode="auto">
          <a:xfrm>
            <a:off x="5066989" y="1967973"/>
            <a:ext cx="4723760" cy="2377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  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[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"</a:t>
            </a:r>
            <a:r>
              <a:rPr lang="de-DE" sz="1600" b="1" i="0" u="none" strike="noStrike" cap="none" spc="0">
                <a:solidFill>
                  <a:schemeClr val="accent4"/>
                </a:solidFill>
                <a:latin typeface="FreeMono"/>
                <a:ea typeface="FreeMono"/>
                <a:cs typeface="FreeMono"/>
              </a:rPr>
              <a:t>number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",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gr.Radio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(["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add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", "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subtract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", 	"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multiply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", "divide"]),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"</a:t>
            </a:r>
            <a:r>
              <a:rPr lang="de-DE" sz="1600" b="1" i="0" u="none" strike="noStrike" cap="none" spc="0">
                <a:solidFill>
                  <a:schemeClr val="accent6"/>
                </a:solidFill>
                <a:latin typeface="FreeMono"/>
                <a:ea typeface="FreeMono"/>
                <a:cs typeface="FreeMono"/>
              </a:rPr>
              <a:t>number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"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],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   </a:t>
            </a:r>
            <a:endParaRPr sz="1800"/>
          </a:p>
          <a:p>
            <a:pPr>
              <a:defRPr/>
            </a:pPr>
            <a:endParaRPr sz="1800"/>
          </a:p>
          <a:p>
            <a:pPr>
              <a:defRPr/>
            </a:pPr>
            <a:endParaRPr/>
          </a:p>
        </p:txBody>
      </p:sp>
      <p:sp>
        <p:nvSpPr>
          <p:cNvPr id="847137851" name="Textfeld 3"/>
          <p:cNvSpPr txBox="1"/>
          <p:nvPr/>
        </p:nvSpPr>
        <p:spPr bwMode="auto">
          <a:xfrm flipH="0" flipV="0">
            <a:off x="5248778" y="3699790"/>
            <a:ext cx="6749496" cy="2774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  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"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number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",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</a:t>
            </a:r>
            <a:r>
              <a:rPr lang="de-DE" sz="1600" b="1" i="0" u="none" strike="noStrike" cap="none" spc="0">
                <a:solidFill>
                  <a:srgbClr val="7030A0"/>
                </a:solidFill>
                <a:latin typeface="FreeMono"/>
                <a:ea typeface="FreeMono"/>
                <a:cs typeface="FreeMono"/>
              </a:rPr>
              <a:t>examples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=[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[45, "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add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", 3],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[3.14, "divide", 2],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[144, "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multiply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", 2.5],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[0, "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subtract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", 1.2],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],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title="Example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Calculator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",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description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="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Here's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a sample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calculator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.",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)</a:t>
            </a:r>
            <a:endParaRPr sz="1600" b="1">
              <a:latin typeface="FreeMono"/>
              <a:cs typeface="FreeMono"/>
            </a:endParaRPr>
          </a:p>
          <a:p>
            <a:pPr>
              <a:defRPr/>
            </a:pPr>
            <a:r>
              <a:rPr lang="de-DE" sz="1600" b="1" i="0" u="sng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  <a:hlinkClick r:id="rId6" tooltip="http://127.0.0.1:7864"/>
              </a:rPr>
              <a:t>demo.launch</a:t>
            </a:r>
            <a:r>
              <a:rPr lang="de-DE" sz="1600" b="1" i="0" u="sng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  <a:hlinkClick r:id="rId6" tooltip="http://127.0.0.1:7864"/>
              </a:rPr>
              <a:t>()</a:t>
            </a:r>
            <a:endParaRPr sz="1600" b="1">
              <a:latin typeface="FreeMono"/>
              <a:cs typeface="Free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3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0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5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13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871357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Interface State</a:t>
            </a:r>
            <a:endParaRPr lang="de-DE"/>
          </a:p>
        </p:txBody>
      </p:sp>
      <p:sp>
        <p:nvSpPr>
          <p:cNvPr id="1129319813" name="Inhaltsplatzhalter 2"/>
          <p:cNvSpPr>
            <a:spLocks noGrp="1"/>
          </p:cNvSpPr>
          <p:nvPr>
            <p:ph idx="1"/>
          </p:nvPr>
        </p:nvSpPr>
        <p:spPr bwMode="auto">
          <a:xfrm>
            <a:off x="838198" y="1825624"/>
            <a:ext cx="9995703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There are two approaches to state in Gradio: global state and session state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Global State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If the state is something that should be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accessible 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to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all function calls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all users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you can create a variable outside the function call and access it inside the function</a:t>
            </a:r>
            <a:endParaRPr lang="de-DE" sz="2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0">
              <a:defRPr/>
            </a:pP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Session State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Gradio supports is session state, where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data persists across multiple submits within a page session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. However, data is not shared between different users of your model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826068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b="1"/>
              <a:t>Interface State: Session state</a:t>
            </a:r>
            <a:endParaRPr lang="de-DE"/>
          </a:p>
        </p:txBody>
      </p:sp>
      <p:sp>
        <p:nvSpPr>
          <p:cNvPr id="791949865" name=""/>
          <p:cNvSpPr txBox="1"/>
          <p:nvPr/>
        </p:nvSpPr>
        <p:spPr bwMode="auto">
          <a:xfrm flipH="0" flipV="0">
            <a:off x="5248307" y="1696603"/>
            <a:ext cx="7869106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1" i="0" u="none">
                <a:solidFill>
                  <a:srgbClr val="000080"/>
                </a:solidFill>
                <a:latin typeface="Consolas"/>
                <a:ea typeface="Consolas"/>
                <a:cs typeface="Consolas"/>
              </a:rPr>
              <a:t>def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600" b="0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store_message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message: 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history: 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list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[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str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):      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endParaRPr sz="16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output = {         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endParaRPr sz="1600" b="1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 	</a:t>
            </a:r>
            <a:r>
              <a:rPr sz="1600" b="1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"Current messages"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: message,         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endParaRPr sz="16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    	</a:t>
            </a:r>
            <a:r>
              <a:rPr sz="1600" b="1" i="0" u="none">
                <a:solidFill>
                  <a:srgbClr val="008000"/>
                </a:solidFill>
                <a:latin typeface="Consolas"/>
                <a:ea typeface="Consolas"/>
                <a:cs typeface="Consolas"/>
              </a:rPr>
              <a:t>"Previous messages"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: history[::-</a:t>
            </a:r>
            <a:r>
              <a:rPr sz="1600" b="0" i="0" u="none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1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]     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endParaRPr sz="1600" b="1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}</a:t>
            </a:r>
            <a:endParaRPr sz="1600" b="1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</a:t>
            </a:r>
            <a:endParaRPr sz="1600" b="1" i="0" u="none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history.append(message)</a:t>
            </a:r>
            <a:b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</a:b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	</a:t>
            </a:r>
            <a:endParaRPr sz="1600" b="1" i="0" u="none">
              <a:solidFill>
                <a:srgbClr val="000080"/>
              </a:solidFill>
              <a:latin typeface="Consolas"/>
              <a:ea typeface="Consolas"/>
              <a:cs typeface="Consolas"/>
            </a:endParaRPr>
          </a:p>
          <a:p>
            <a:pPr>
              <a:defRPr/>
            </a:pPr>
            <a:r>
              <a:rPr sz="1600" b="1" i="0" u="none">
                <a:solidFill>
                  <a:srgbClr val="000080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sz="1600" b="1" i="0" u="none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output, history</a:t>
            </a:r>
            <a:endParaRPr sz="1600" b="1" i="0" u="none">
              <a:solidFill>
                <a:srgbClr val="000000"/>
              </a:solidFill>
              <a:latin typeface="FreeMono"/>
              <a:ea typeface="FreeMono"/>
              <a:cs typeface="FreeMono"/>
            </a:endParaRPr>
          </a:p>
        </p:txBody>
      </p:sp>
      <p:sp>
        <p:nvSpPr>
          <p:cNvPr id="1224491900" name=""/>
          <p:cNvSpPr txBox="1"/>
          <p:nvPr/>
        </p:nvSpPr>
        <p:spPr bwMode="auto">
          <a:xfrm flipH="0" flipV="0">
            <a:off x="5248307" y="4116594"/>
            <a:ext cx="77302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demo 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=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 </a:t>
            </a:r>
            <a:r>
              <a:rPr sz="1600" b="1" i="0" u="none">
                <a:solidFill>
                  <a:srgbClr val="FF0000"/>
                </a:solidFill>
                <a:latin typeface="FreeMono"/>
                <a:ea typeface="FreeMono"/>
                <a:cs typeface="FreeMono"/>
              </a:rPr>
              <a:t>gr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.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Interface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(</a:t>
            </a:r>
            <a:endParaRPr sz="1600" b="1" i="0" u="none">
              <a:solidFill>
                <a:srgbClr val="000000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		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fn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=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store_message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,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                     </a:t>
            </a:r>
            <a:endParaRPr sz="1600" b="1" i="0" u="none">
              <a:solidFill>
                <a:srgbClr val="000000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		inputs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=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[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"textbox"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,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 </a:t>
            </a:r>
            <a:r>
              <a:rPr sz="1600" b="1" i="0" u="none">
                <a:solidFill>
                  <a:srgbClr val="0070C0"/>
                </a:solidFill>
                <a:latin typeface="FreeMono"/>
                <a:ea typeface="FreeMono"/>
                <a:cs typeface="FreeMono"/>
              </a:rPr>
              <a:t>gr</a:t>
            </a:r>
            <a:r>
              <a:rPr sz="1600" b="1" i="0" u="none">
                <a:solidFill>
                  <a:srgbClr val="0070C0"/>
                </a:solidFill>
                <a:latin typeface="FreeMono"/>
                <a:ea typeface="FreeMono"/>
                <a:cs typeface="FreeMono"/>
              </a:rPr>
              <a:t>.</a:t>
            </a:r>
            <a:r>
              <a:rPr sz="1600" b="1" i="0" u="none">
                <a:solidFill>
                  <a:srgbClr val="0070C0"/>
                </a:solidFill>
                <a:latin typeface="FreeMono"/>
                <a:ea typeface="FreeMono"/>
                <a:cs typeface="FreeMono"/>
              </a:rPr>
              <a:t>State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(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value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=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[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]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)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]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,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                     		outputs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=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[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"</a:t>
            </a:r>
            <a:r>
              <a:rPr sz="1600" b="1" i="0" u="none">
                <a:solidFill>
                  <a:srgbClr val="00B050"/>
                </a:solidFill>
                <a:latin typeface="FreeMono"/>
                <a:ea typeface="FreeMono"/>
                <a:cs typeface="FreeMono"/>
              </a:rPr>
              <a:t>json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"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,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 </a:t>
            </a:r>
            <a:r>
              <a:rPr sz="1600" b="1" i="0" u="none">
                <a:solidFill>
                  <a:srgbClr val="0070C0"/>
                </a:solidFill>
                <a:latin typeface="FreeMono"/>
                <a:ea typeface="FreeMono"/>
                <a:cs typeface="FreeMono"/>
              </a:rPr>
              <a:t>gr</a:t>
            </a:r>
            <a:r>
              <a:rPr sz="1600" b="1" i="0" u="none">
                <a:solidFill>
                  <a:srgbClr val="0070C0"/>
                </a:solidFill>
                <a:latin typeface="FreeMono"/>
                <a:ea typeface="FreeMono"/>
                <a:cs typeface="FreeMono"/>
              </a:rPr>
              <a:t>.</a:t>
            </a:r>
            <a:r>
              <a:rPr sz="1600" b="1" i="0" u="none">
                <a:solidFill>
                  <a:srgbClr val="0070C0"/>
                </a:solidFill>
                <a:latin typeface="FreeMono"/>
                <a:ea typeface="FreeMono"/>
                <a:cs typeface="FreeMono"/>
              </a:rPr>
              <a:t>State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(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)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]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)</a:t>
            </a:r>
            <a:r>
              <a:rPr sz="1600" b="1" i="0" u="none">
                <a:solidFill>
                  <a:srgbClr val="000000"/>
                </a:solidFill>
                <a:latin typeface="FreeMono"/>
                <a:ea typeface="FreeMono"/>
                <a:cs typeface="FreeMono"/>
              </a:rPr>
              <a:t>  </a:t>
            </a:r>
            <a:endParaRPr sz="1600" b="1" i="0" u="none">
              <a:solidFill>
                <a:srgbClr val="000000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sz="1600" b="1" i="0" u="sng">
                <a:solidFill>
                  <a:srgbClr val="000000"/>
                </a:solidFill>
                <a:latin typeface="FreeMono"/>
                <a:ea typeface="FreeMono"/>
                <a:cs typeface="FreeMono"/>
                <a:hlinkClick r:id="rId3" tooltip="http://127.0.0.1:7865"/>
              </a:rPr>
              <a:t>demo</a:t>
            </a:r>
            <a:r>
              <a:rPr sz="1600" b="1" i="0" u="sng">
                <a:solidFill>
                  <a:srgbClr val="000000"/>
                </a:solidFill>
                <a:latin typeface="FreeMono"/>
                <a:ea typeface="FreeMono"/>
                <a:cs typeface="FreeMono"/>
                <a:hlinkClick r:id="rId3" tooltip="http://127.0.0.1:7865"/>
              </a:rPr>
              <a:t>.</a:t>
            </a:r>
            <a:r>
              <a:rPr sz="1600" b="1" i="0" u="sng">
                <a:solidFill>
                  <a:srgbClr val="000000"/>
                </a:solidFill>
                <a:latin typeface="FreeMono"/>
                <a:ea typeface="FreeMono"/>
                <a:cs typeface="FreeMono"/>
                <a:hlinkClick r:id="rId3" tooltip="http://127.0.0.1:7865"/>
              </a:rPr>
              <a:t>launch</a:t>
            </a:r>
            <a:r>
              <a:rPr sz="1600" b="1" i="0" u="sng">
                <a:solidFill>
                  <a:srgbClr val="000000"/>
                </a:solidFill>
                <a:latin typeface="FreeMono"/>
                <a:ea typeface="FreeMono"/>
                <a:cs typeface="FreeMono"/>
                <a:hlinkClick r:id="rId3" tooltip="http://127.0.0.1:7865"/>
              </a:rPr>
              <a:t>(</a:t>
            </a:r>
            <a:r>
              <a:rPr sz="1600" b="1" i="0" u="sng">
                <a:solidFill>
                  <a:srgbClr val="000000"/>
                </a:solidFill>
                <a:latin typeface="FreeMono"/>
                <a:ea typeface="FreeMono"/>
                <a:cs typeface="FreeMono"/>
                <a:hlinkClick r:id="rId3" tooltip="http://127.0.0.1:7865"/>
              </a:rPr>
              <a:t>)</a:t>
            </a:r>
            <a:endParaRPr sz="1600" b="1">
              <a:latin typeface="FreeMono"/>
              <a:cs typeface="FreeMono"/>
            </a:endParaRPr>
          </a:p>
        </p:txBody>
      </p:sp>
      <p:sp>
        <p:nvSpPr>
          <p:cNvPr id="943912918" name=""/>
          <p:cNvSpPr txBox="1"/>
          <p:nvPr/>
        </p:nvSpPr>
        <p:spPr bwMode="auto">
          <a:xfrm flipH="0" flipV="0">
            <a:off x="1143320" y="5279221"/>
            <a:ext cx="773133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1600" b="1">
              <a:latin typeface="FreeMono"/>
              <a:cs typeface="FreeMono"/>
            </a:endParaRPr>
          </a:p>
        </p:txBody>
      </p:sp>
      <p:pic>
        <p:nvPicPr>
          <p:cNvPr id="205059483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930042" y="5594176"/>
            <a:ext cx="4505636" cy="1201130"/>
          </a:xfrm>
          <a:prstGeom prst="rect">
            <a:avLst/>
          </a:prstGeom>
        </p:spPr>
      </p:pic>
      <p:sp>
        <p:nvSpPr>
          <p:cNvPr id="1079924783" name="Inhaltsplatzhalter 2"/>
          <p:cNvSpPr>
            <a:spLocks noGrp="1"/>
          </p:cNvSpPr>
          <p:nvPr>
            <p:ph idx="1"/>
          </p:nvPr>
        </p:nvSpPr>
        <p:spPr bwMode="auto">
          <a:xfrm flipH="0" flipV="0">
            <a:off x="419675" y="1600604"/>
            <a:ext cx="4531915" cy="49225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To store data in a session state, you need to do three things: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349965" indent="-349965">
              <a:buFont typeface="Arial"/>
              <a:buAutoNum type="arabicPeriod"/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Pass in an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extra parameter into your function, which represents the state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of the interface.</a:t>
            </a:r>
            <a:endParaRPr lang="de-DE" sz="2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349965" indent="-349965">
              <a:buFont typeface="Arial"/>
              <a:buAutoNum type="arabicPeriod"/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At the end of the function,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return the updated value of the state as an extra return value</a:t>
            </a:r>
            <a:endParaRPr sz="24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349965" indent="-349965">
              <a:buFont typeface="Arial"/>
              <a:buAutoNum type="arabicPeriod"/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Add the 'state' input and 'state' output components 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when creating your Interface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49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9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9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Blocks and </a:t>
            </a:r>
            <a:r>
              <a:rPr lang="de-DE"/>
              <a:t>block layout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 flipH="0" flipV="0">
            <a:off x="907883" y="1825623"/>
            <a:ext cx="4807784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First,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note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gr.Blocks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()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demo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clause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Blocks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app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code will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contained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within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this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clause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Next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come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Components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Components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are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automatically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added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Blocks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as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they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are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created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within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clause</a:t>
            </a:r>
            <a:endParaRPr sz="22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GB" sz="2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By </a:t>
            </a:r>
            <a:r>
              <a:rPr lang="en-GB" sz="2200" b="1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default</a:t>
            </a:r>
            <a:r>
              <a:rPr lang="en-GB" sz="2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components in Blocks are arranged </a:t>
            </a:r>
            <a:r>
              <a:rPr lang="en-GB" sz="2200" b="1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vertically</a:t>
            </a:r>
            <a:endParaRPr lang="en-GB" sz="2200" b="1" i="0" u="none" strike="noStrike" cap="none" spc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en-GB" sz="1800" b="1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 gr.Row()</a:t>
            </a:r>
            <a:r>
              <a:rPr lang="en-GB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to arrange </a:t>
            </a:r>
            <a:r>
              <a:rPr lang="en-GB" sz="1800" b="1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vertically</a:t>
            </a:r>
            <a:endParaRPr lang="en-GB" sz="1800" b="0" i="0" u="none" strike="noStrike" cap="none" spc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en-GB" sz="1800" b="1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 gr.Column() </a:t>
            </a:r>
            <a:r>
              <a:rPr lang="en-GB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 arrange </a:t>
            </a:r>
            <a:r>
              <a:rPr lang="en-GB" sz="1800" b="1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horizontally</a:t>
            </a:r>
            <a:endParaRPr lang="en-GB" sz="2200" b="0" i="0" u="none" strike="noStrike" cap="none" spc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GB" sz="2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Under the hood, this layout structure uses the </a:t>
            </a:r>
            <a:r>
              <a:rPr lang="en-GB" sz="2200" b="1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flexbox </a:t>
            </a:r>
            <a:r>
              <a:rPr lang="en-GB" sz="2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model of web development</a:t>
            </a:r>
            <a:endParaRPr sz="2200"/>
          </a:p>
        </p:txBody>
      </p:sp>
      <p:sp>
        <p:nvSpPr>
          <p:cNvPr id="1896240716" name=""/>
          <p:cNvSpPr txBox="1"/>
          <p:nvPr/>
        </p:nvSpPr>
        <p:spPr bwMode="auto">
          <a:xfrm flipH="0" flipV="0">
            <a:off x="5870862" y="1861704"/>
            <a:ext cx="5787475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with gr.Blocks() as </a:t>
            </a:r>
            <a:r>
              <a:rPr lang="en-GB" sz="1600" b="1" i="0" u="none" strike="noStrike" cap="none" spc="0">
                <a:solidFill>
                  <a:srgbClr val="00B050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demo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:</a:t>
            </a:r>
            <a:b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name = gr.Textbox(label="Name")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output = gr.Textbox(label="Output Box")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greet_btn = gr.Button("Greet")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rgbClr val="00B050"/>
                </a:solidFill>
                <a:latin typeface="FreeMono"/>
                <a:ea typeface="FreeMono"/>
                <a:cs typeface="FreeMono"/>
              </a:rPr>
              <a:t>demo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.launch()</a:t>
            </a:r>
            <a:endParaRPr/>
          </a:p>
        </p:txBody>
      </p:sp>
      <p:sp>
        <p:nvSpPr>
          <p:cNvPr id="887729836" name=""/>
          <p:cNvSpPr txBox="1"/>
          <p:nvPr/>
        </p:nvSpPr>
        <p:spPr bwMode="auto">
          <a:xfrm flipH="0" flipV="0">
            <a:off x="5943020" y="1980317"/>
            <a:ext cx="6000422" cy="3017879"/>
          </a:xfrm>
          <a:prstGeom prst="rect">
            <a:avLst/>
          </a:prstGeom>
          <a:noFill/>
          <a:ln w="12700">
            <a:solidFill>
              <a:srgbClr val="000000">
                <a:alpha val="99999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with gr.Blocks() as </a:t>
            </a:r>
            <a:r>
              <a:rPr lang="en-GB" sz="1600" b="1" i="0" u="none" strike="noStrike" cap="none" spc="0">
                <a:solidFill>
                  <a:srgbClr val="00B050"/>
                </a:solidFill>
                <a:latin typeface="FreeMono"/>
                <a:ea typeface="FreeMono"/>
                <a:cs typeface="FreeMono"/>
              </a:rPr>
              <a:t>demo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: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</a:t>
            </a:r>
            <a:r>
              <a:rPr lang="en-GB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with gr.Row()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: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</a:t>
            </a:r>
            <a:r>
              <a:rPr lang="en-GB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with gr.Column(scale=1, min_with=300):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name = gr.Textbox(label="Name")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</a:t>
            </a:r>
            <a:r>
              <a:rPr lang="en-GB" sz="16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with gr.Column(scale=1, min_with=300):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  age = gr.Textbox(label="Name")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with gr.Row():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	output = gr.Textbox(label="Output Box")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with gr.Row():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	greet_btn = gr.Button("Greet")</a:t>
            </a:r>
            <a:br>
              <a:rPr lang="en-GB" sz="1600" b="1" i="0" u="none" strike="noStrike" cap="none" spc="0">
                <a:solidFill>
                  <a:schemeClr val="tx1"/>
                </a:solidFill>
                <a:latin typeface="FreeMono"/>
                <a:cs typeface="FreeMono"/>
              </a:rPr>
            </a:br>
            <a:endParaRPr lang="en-GB"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rgbClr val="00B050"/>
                </a:solidFill>
                <a:latin typeface="FreeMono"/>
                <a:ea typeface="FreeMono"/>
                <a:cs typeface="FreeMono"/>
              </a:rPr>
              <a:t>demo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.launch()</a:t>
            </a:r>
            <a:endParaRPr/>
          </a:p>
        </p:txBody>
      </p:sp>
      <p:pic>
        <p:nvPicPr>
          <p:cNvPr id="21332339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5126851"/>
            <a:ext cx="5652909" cy="12237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24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24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72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2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645545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Blocks and </a:t>
            </a:r>
            <a:r>
              <a:rPr lang="de-DE"/>
              <a:t>event</a:t>
            </a:r>
            <a:r>
              <a:rPr lang="de-DE"/>
              <a:t> </a:t>
            </a:r>
            <a:r>
              <a:rPr lang="de-DE"/>
              <a:t>listeners</a:t>
            </a:r>
            <a:endParaRPr lang="de-DE"/>
          </a:p>
        </p:txBody>
      </p:sp>
      <p:sp>
        <p:nvSpPr>
          <p:cNvPr id="854682615" name="Inhaltsplatzhalter 2"/>
          <p:cNvSpPr>
            <a:spLocks noGrp="1"/>
          </p:cNvSpPr>
          <p:nvPr>
            <p:ph idx="1"/>
          </p:nvPr>
        </p:nvSpPr>
        <p:spPr bwMode="auto">
          <a:xfrm flipH="0" flipV="0">
            <a:off x="662541" y="2006022"/>
            <a:ext cx="4807782" cy="399775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Components also come with certain events that they support. These are </a:t>
            </a:r>
            <a:r>
              <a:rPr sz="20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methods that are triggered with user actions</a:t>
            </a:r>
            <a:endParaRPr sz="2000">
              <a:latin typeface="Calibri"/>
              <a:cs typeface="Calibri"/>
            </a:endParaRPr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Event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listeners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define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flow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within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app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Event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listener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take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multiple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inputs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outputs</a:t>
            </a:r>
            <a:r>
              <a:rPr sz="2200"/>
              <a:t>, as a </a:t>
            </a:r>
            <a:r>
              <a:rPr sz="2200" b="1"/>
              <a:t>dictionary </a:t>
            </a:r>
            <a:r>
              <a:rPr sz="2200"/>
              <a:t>or a </a:t>
            </a:r>
            <a:r>
              <a:rPr sz="2200" b="1"/>
              <a:t>list</a:t>
            </a:r>
            <a:endParaRPr sz="2200"/>
          </a:p>
          <a:p>
            <a:pPr lvl="1">
              <a:defRPr/>
            </a:pPr>
            <a:r>
              <a:rPr sz="1800" b="1" i="1"/>
              <a:t>The callback function must, in the case of multiple outputs,  return a list or dictionary of VALUES for the components</a:t>
            </a:r>
            <a:endParaRPr sz="1800"/>
          </a:p>
          <a:p>
            <a:pPr lvl="1">
              <a:defRPr/>
            </a:pPr>
            <a:r>
              <a:rPr sz="1800"/>
              <a:t>One can also return a new component in case one wants to change the configuration of the component</a:t>
            </a:r>
            <a:endParaRPr sz="1800"/>
          </a:p>
          <a:p>
            <a:pPr>
              <a:defRPr/>
            </a:pPr>
            <a:r>
              <a:rPr lang="en-GB" sz="20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Finally</a:t>
            </a:r>
            <a:r>
              <a:rPr lang="en-GB" sz="20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en-GB" sz="20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GB" sz="20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en-GB" sz="20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GB" sz="2000" b="1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click</a:t>
            </a:r>
            <a:r>
              <a:rPr lang="en-GB" sz="2000" b="1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()</a:t>
            </a:r>
            <a:r>
              <a:rPr lang="en-GB" sz="2000" b="1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GB" sz="2000" b="1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event</a:t>
            </a:r>
            <a:r>
              <a:rPr lang="en-GB" sz="2000" b="1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GB" sz="2000" b="1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listener</a:t>
            </a:r>
            <a:endParaRPr sz="2000"/>
          </a:p>
        </p:txBody>
      </p:sp>
      <p:sp>
        <p:nvSpPr>
          <p:cNvPr id="1157006678" name=""/>
          <p:cNvSpPr txBox="1"/>
          <p:nvPr/>
        </p:nvSpPr>
        <p:spPr bwMode="auto">
          <a:xfrm flipH="0" flipV="0">
            <a:off x="5860794" y="1958518"/>
            <a:ext cx="6358248" cy="4480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with gr.Blocks() as </a:t>
            </a:r>
            <a:r>
              <a:rPr lang="en-GB" sz="1600" b="1" i="0" u="none" strike="noStrike" cap="none" spc="0">
                <a:solidFill>
                  <a:srgbClr val="00B050"/>
                </a:solidFill>
                <a:latin typeface="FreeMono"/>
                <a:ea typeface="FreeMono"/>
                <a:cs typeface="FreeMono"/>
              </a:rPr>
              <a:t>demo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: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with gr.Row():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with gr.Column(scale=1,min_width=300):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 name = gr.Textbox(label="Name")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with gr.Column(scale=1,min_width=300):</a:t>
            </a:r>
            <a:endParaRPr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 age = gr.Textbox(label="Age")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cs typeface="FreeMono"/>
              </a:rPr>
              <a:t>    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with gr.Row():</a:t>
            </a:r>
            <a:endParaRPr lang="en-GB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output = gr.Textbox(label="Output Box")</a:t>
            </a:r>
            <a:endParaRPr lang="en-GB"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with gr.Row():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	greet_btn = gr.Button("Greet")</a:t>
            </a:r>
            <a:br>
              <a:rPr lang="en-GB" sz="1600" b="1" i="0" u="none" strike="noStrike" cap="none" spc="0">
                <a:solidFill>
                  <a:schemeClr val="tx1"/>
                </a:solidFill>
                <a:latin typeface="FreeMono"/>
                <a:cs typeface="FreeMono"/>
              </a:rPr>
            </a:br>
            <a:endParaRPr lang="en-GB"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	greet_btn.</a:t>
            </a:r>
            <a:r>
              <a:rPr lang="en-GB" sz="1600" b="1" i="0" u="none" strike="noStrike" cap="none" spc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click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	</a:t>
            </a:r>
            <a:r>
              <a:rPr lang="en-GB" sz="1600" b="1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fn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=greet, </a:t>
            </a:r>
            <a:b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	</a:t>
            </a:r>
            <a:r>
              <a:rPr lang="en-GB" sz="1600" b="1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inputs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=[name,age], </a:t>
            </a:r>
            <a:b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	</a:t>
            </a:r>
            <a:r>
              <a:rPr lang="en-GB" sz="1600" b="1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outputs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=output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)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endParaRPr lang="en-GB"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600" b="1" i="0" u="sng" strike="noStrike" cap="none" spc="0">
                <a:solidFill>
                  <a:srgbClr val="00B050"/>
                </a:solidFill>
                <a:latin typeface="FreeMono"/>
                <a:ea typeface="FreeMono"/>
                <a:cs typeface="FreeMono"/>
                <a:hlinkClick r:id="rId3" tooltip="http://127.0.0.1:7866"/>
              </a:rPr>
              <a:t>demo</a:t>
            </a:r>
            <a:r>
              <a:rPr lang="en-GB" sz="1600" b="1" i="0" strike="noStrike" cap="none" spc="0">
                <a:latin typeface="FreeMono"/>
                <a:ea typeface="FreeMono"/>
                <a:cs typeface="FreeMono"/>
              </a:rPr>
              <a:t>.launch()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00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751438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Blocks and </a:t>
            </a:r>
            <a:r>
              <a:rPr lang="de-DE"/>
              <a:t>event</a:t>
            </a:r>
            <a:r>
              <a:rPr lang="de-DE"/>
              <a:t> </a:t>
            </a:r>
            <a:r>
              <a:rPr lang="de-DE"/>
              <a:t>listeners: I / O</a:t>
            </a:r>
            <a:endParaRPr lang="de-DE"/>
          </a:p>
        </p:txBody>
      </p:sp>
      <p:sp>
        <p:nvSpPr>
          <p:cNvPr id="1909152442" name="Inhaltsplatzhalter 2"/>
          <p:cNvSpPr>
            <a:spLocks noGrp="1"/>
          </p:cNvSpPr>
          <p:nvPr>
            <p:ph idx="1"/>
          </p:nvPr>
        </p:nvSpPr>
        <p:spPr bwMode="auto">
          <a:xfrm flipH="0" flipV="0">
            <a:off x="662541" y="2006022"/>
            <a:ext cx="4807782" cy="106795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 inputs and outputs between components and events are basically of one of two formats</a:t>
            </a:r>
            <a:endParaRPr sz="2200"/>
          </a:p>
        </p:txBody>
      </p:sp>
      <p:sp>
        <p:nvSpPr>
          <p:cNvPr id="1085101389" name=""/>
          <p:cNvSpPr txBox="1"/>
          <p:nvPr/>
        </p:nvSpPr>
        <p:spPr bwMode="auto">
          <a:xfrm flipH="0" flipV="0">
            <a:off x="6798863" y="2302740"/>
            <a:ext cx="5300013" cy="2042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def greet(name_string, year_string):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return [name_string,year_string]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greet_btn.</a:t>
            </a:r>
            <a:r>
              <a:rPr lang="en-GB" sz="1600" b="1" i="0" u="none" strike="noStrike" cap="none" spc="0">
                <a:solidFill>
                  <a:schemeClr val="accent2">
                    <a:lumMod val="75000"/>
                  </a:schemeClr>
                </a:solidFill>
                <a:latin typeface="FreeMono"/>
                <a:ea typeface="FreeMono"/>
                <a:cs typeface="FreeMono"/>
              </a:rPr>
              <a:t>click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fn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=greet, </a:t>
            </a:r>
            <a:b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en-GB" sz="1600" b="1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inputs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=[name,age], </a:t>
            </a:r>
            <a:b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en-GB" sz="1600" b="1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</a:t>
            </a:r>
            <a:r>
              <a:rPr lang="en-GB" sz="1600" b="1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outputs=[output_name, output_year]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)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</p:txBody>
      </p:sp>
      <p:sp>
        <p:nvSpPr>
          <p:cNvPr id="1847530420" name="Inhaltsplatzhalter 2"/>
          <p:cNvSpPr>
            <a:spLocks noGrp="1"/>
          </p:cNvSpPr>
          <p:nvPr/>
        </p:nvSpPr>
        <p:spPr bwMode="auto">
          <a:xfrm flipH="0" flipV="0">
            <a:off x="670623" y="3168649"/>
            <a:ext cx="3213012" cy="49703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list 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of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arguments</a:t>
            </a:r>
            <a:endParaRPr sz="2200"/>
          </a:p>
        </p:txBody>
      </p:sp>
      <p:sp>
        <p:nvSpPr>
          <p:cNvPr id="1440679793" name="Inhaltsplatzhalter 2"/>
          <p:cNvSpPr>
            <a:spLocks noGrp="1"/>
          </p:cNvSpPr>
          <p:nvPr/>
        </p:nvSpPr>
        <p:spPr bwMode="auto">
          <a:xfrm flipH="0" flipV="0">
            <a:off x="670623" y="3543876"/>
            <a:ext cx="3274675" cy="6990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 </a:t>
            </a:r>
            <a:r>
              <a:rPr lang="en-GB" sz="2200" b="1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dictionary </a:t>
            </a:r>
            <a:r>
              <a:rPr lang="en-GB" sz="2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keyed by</a:t>
            </a:r>
            <a:br>
              <a:rPr lang="en-GB" sz="2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lang="en-GB" sz="2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the </a:t>
            </a:r>
            <a:r>
              <a:rPr lang="en-GB" sz="2200" b="1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component name</a:t>
            </a:r>
            <a:endParaRPr sz="2200"/>
          </a:p>
        </p:txBody>
      </p:sp>
      <p:sp>
        <p:nvSpPr>
          <p:cNvPr id="1631157984" name=""/>
          <p:cNvSpPr txBox="1"/>
          <p:nvPr/>
        </p:nvSpPr>
        <p:spPr bwMode="auto">
          <a:xfrm flipH="0" flipV="0">
            <a:off x="4255559" y="3543876"/>
            <a:ext cx="8319567" cy="2042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def greet(data):			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return {output_name: data[name], </a:t>
            </a:r>
            <a:r>
              <a:rPr lang="en-GB" sz="1600" b="1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output_year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: data[age]}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greet_btn.</a:t>
            </a:r>
            <a:r>
              <a:rPr lang="en-GB" sz="1600" b="1" i="0" u="none" strike="noStrike" cap="none" spc="0">
                <a:solidFill>
                  <a:schemeClr val="accent2">
                    <a:lumMod val="75000"/>
                  </a:schemeClr>
                </a:solidFill>
                <a:latin typeface="FreeMono"/>
                <a:ea typeface="FreeMono"/>
                <a:cs typeface="FreeMono"/>
              </a:rPr>
              <a:t>click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fn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=greet, </a:t>
            </a:r>
            <a:b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en-GB" sz="1600" b="1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inputs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={name,age}, </a:t>
            </a:r>
            <a:b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en-GB" sz="1600" b="1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</a:t>
            </a:r>
            <a:r>
              <a:rPr lang="en-GB" sz="1600" b="1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outputs=[output_name, output_year]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)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</p:txBody>
      </p:sp>
      <p:sp>
        <p:nvSpPr>
          <p:cNvPr id="1200315541" name="Inhaltsplatzhalter 2"/>
          <p:cNvSpPr>
            <a:spLocks noGrp="1"/>
          </p:cNvSpPr>
          <p:nvPr/>
        </p:nvSpPr>
        <p:spPr bwMode="auto">
          <a:xfrm flipH="0" flipV="0">
            <a:off x="632522" y="4273548"/>
            <a:ext cx="5713076" cy="180340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</a:t>
            </a:r>
            <a:r>
              <a:rPr lang="en-GB" sz="2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ictionary returns are helpful when an event listener affects many components on return, or conditionally affects outputs and not others</a:t>
            </a:r>
            <a:endParaRPr lang="en-GB" sz="2800" b="0" i="0" u="none" strike="noStrike" cap="none" spc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en-GB" sz="24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Using keyed dictionaries for instance, gives us the possibility of not updating some components</a:t>
            </a:r>
            <a:endParaRPr sz="2800"/>
          </a:p>
        </p:txBody>
      </p:sp>
      <p:sp>
        <p:nvSpPr>
          <p:cNvPr id="1760924927" name=""/>
          <p:cNvSpPr txBox="1"/>
          <p:nvPr/>
        </p:nvSpPr>
        <p:spPr bwMode="auto">
          <a:xfrm flipH="0" flipV="0">
            <a:off x="6745649" y="4140198"/>
            <a:ext cx="5291160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def greet(data):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if data[age] is None: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 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return {output_name: data[name]}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else: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		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 return {output_name: data[name], 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	</a:t>
            </a:r>
            <a:r>
              <a:rPr lang="en-GB" sz="1600" b="1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output_year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: data[age]}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)</a:t>
            </a:r>
            <a:endParaRPr lang="en-GB" sz="16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3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7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15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15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92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31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MiniConda</a:t>
            </a:r>
            <a:r>
              <a:rPr lang="de-DE"/>
              <a:t>  / Python </a:t>
            </a:r>
            <a:r>
              <a:rPr lang="de-DE"/>
              <a:t>Environment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Miniconda is a miniature installation of Anaconda Distribution that includes only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conda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Python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the packages they both depend on, and a small number of other useful packages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If one needs more packages,  the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conda install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command enables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access to thousands of packages available by default in Anaconda’s public repo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or from other channels, like conda-forge or bioconda</a:t>
            </a:r>
            <a:endParaRPr lang="de-DE"/>
          </a:p>
          <a:p>
            <a:pPr>
              <a:defRPr/>
            </a:pPr>
            <a:r>
              <a:rPr lang="de-DE"/>
              <a:t>System </a:t>
            </a:r>
            <a:r>
              <a:rPr lang="de-DE" u="sng">
                <a:hlinkClick r:id="rId3" tooltip="https://docs.anaconda.com/miniconda/system-requirements/"/>
              </a:rPr>
              <a:t>Requirements</a:t>
            </a:r>
            <a:r>
              <a:rPr lang="de-DE"/>
              <a:t>:</a:t>
            </a:r>
            <a:r>
              <a:rPr lang="de-DE"/>
              <a:t> / Older versions Archive: </a:t>
            </a:r>
            <a:r>
              <a:rPr lang="de-DE" sz="2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https://repo.anaconda.com/miniconda/</a:t>
            </a:r>
            <a:endParaRPr b="1"/>
          </a:p>
          <a:p>
            <a:pPr lvl="1">
              <a:defRPr/>
            </a:pPr>
            <a:r>
              <a:rPr lang="de-DE" sz="20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Operating system: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endParaRPr lang="de-DE" sz="20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2"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Windows 10 or later, 64-bit macOS 10.15+ (for Intel) or 64-bit macOS 11.1+ (for Apple Silicon), or Linux, including Ubuntu, RedHat, CentOS 7+, and others.</a:t>
            </a:r>
            <a:endParaRPr lang="de-DE" sz="16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System architecture: </a:t>
            </a:r>
            <a:br>
              <a:rPr lang="de-DE" sz="16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	Windows - 64-bit x86; macOS - 64-bit x86 or Apple Silicon (ARM64); Linux - 64-bit x86, 64-bit aarch64 (AWS Graviton2), or s390x (Linux on IBM Z &amp; LinuxONE).</a:t>
            </a:r>
            <a:endParaRPr lang="de-DE" sz="20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15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Minimum 400 MB disk space to download and install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		</a:t>
            </a:r>
            <a:endParaRPr lang="de-DE" sz="16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111012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Types of Event Listeners</a:t>
            </a:r>
            <a:endParaRPr/>
          </a:p>
        </p:txBody>
      </p:sp>
      <p:sp>
        <p:nvSpPr>
          <p:cNvPr id="1566492965" name="Inhaltsplatzhalter 2"/>
          <p:cNvSpPr>
            <a:spLocks noGrp="1"/>
          </p:cNvSpPr>
          <p:nvPr>
            <p:ph idx="1"/>
          </p:nvPr>
        </p:nvSpPr>
        <p:spPr bwMode="auto">
          <a:xfrm flipH="0" flipV="0">
            <a:off x="838197" y="1594714"/>
            <a:ext cx="10515600" cy="503468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>
              <a:defRPr/>
            </a:pPr>
            <a:r>
              <a:rPr lang="de-DE" sz="7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Components support different event listeners , and event listener parameters i.e:</a:t>
            </a:r>
            <a:endParaRPr sz="7200"/>
          </a:p>
          <a:p>
            <a:pPr lvl="1">
              <a:defRPr/>
            </a:pPr>
            <a:r>
              <a:rPr lang="de-DE" sz="7200" b="1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3" tooltip="https://www.gradio.app/main/docs/gradio/audio#event-listeners"/>
              </a:rPr>
              <a:t>Audio</a:t>
            </a:r>
            <a:endParaRPr sz="7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defRPr/>
            </a:pPr>
            <a:r>
              <a:rPr lang="de-DE" sz="7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stream</a:t>
            </a:r>
            <a:endParaRPr sz="7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defRPr/>
            </a:pPr>
            <a:r>
              <a:rPr lang="de-DE" sz="7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play</a:t>
            </a:r>
            <a:endParaRPr sz="7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defRPr/>
            </a:pPr>
            <a:r>
              <a:rPr lang="de-DE" sz="7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pause</a:t>
            </a:r>
            <a:endParaRPr sz="7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defRPr/>
            </a:pPr>
            <a:r>
              <a:rPr lang="de-DE" sz="7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start_recording</a:t>
            </a:r>
            <a:endParaRPr sz="7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defRPr/>
            </a:pPr>
            <a:r>
              <a:rPr lang="de-DE" sz="7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Image</a:t>
            </a:r>
            <a:endParaRPr sz="7200" b="1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defRPr/>
            </a:pPr>
            <a:r>
              <a:rPr lang="de-DE" sz="7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clear</a:t>
            </a:r>
            <a:endParaRPr sz="7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defRPr/>
            </a:pPr>
            <a:r>
              <a:rPr lang="de-DE" sz="7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upload</a:t>
            </a:r>
            <a:endParaRPr sz="7200"/>
          </a:p>
          <a:p>
            <a:pPr>
              <a:defRPr/>
            </a:pPr>
            <a:r>
              <a:rPr lang="de-DE" sz="7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many are common with </a:t>
            </a:r>
            <a:r>
              <a:rPr lang="de-DE" sz="72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4" tooltip="https://www.gradio.app/main/docs/gradio/dropdown#event-listeners"/>
              </a:rPr>
              <a:t>mutiple components</a:t>
            </a:r>
            <a:endParaRPr sz="7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7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click</a:t>
            </a:r>
            <a:endParaRPr sz="7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7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select</a:t>
            </a:r>
            <a:endParaRPr sz="7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defRPr/>
            </a:pPr>
            <a:r>
              <a:rPr sz="72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double_click</a:t>
            </a:r>
            <a:endParaRPr sz="7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defRPr/>
            </a:pPr>
            <a:r>
              <a:rPr lang="de-DE" sz="7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change</a:t>
            </a:r>
            <a:endParaRPr sz="7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defRPr/>
            </a:pPr>
            <a:r>
              <a:rPr lang="de-DE" sz="7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submit</a:t>
            </a:r>
            <a:endParaRPr sz="7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defRPr/>
            </a:pPr>
            <a:r>
              <a:rPr lang="de-DE" sz="7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focus</a:t>
            </a:r>
            <a:endParaRPr sz="7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defRPr/>
            </a:pPr>
            <a:r>
              <a:rPr lang="de-DE" sz="7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blur</a:t>
            </a:r>
            <a:endParaRPr sz="7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defRPr/>
            </a:pPr>
            <a:r>
              <a:rPr lang="de-DE" sz="7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key_up</a:t>
            </a:r>
            <a:endParaRPr sz="7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1931103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Types of Event Listeners: EventData helper</a:t>
            </a:r>
            <a:endParaRPr/>
          </a:p>
        </p:txBody>
      </p:sp>
      <p:sp>
        <p:nvSpPr>
          <p:cNvPr id="1917507865" name="Inhaltsplatzhalter 2"/>
          <p:cNvSpPr>
            <a:spLocks noGrp="1"/>
          </p:cNvSpPr>
          <p:nvPr>
            <p:ph idx="1"/>
          </p:nvPr>
        </p:nvSpPr>
        <p:spPr bwMode="auto">
          <a:xfrm flipH="0" flipV="0">
            <a:off x="838197" y="1536987"/>
            <a:ext cx="4329870" cy="51882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lvl="0">
              <a:defRPr/>
            </a:pPr>
            <a:r>
              <a:rPr sz="2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When </a:t>
            </a:r>
            <a:r>
              <a:rPr sz="2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gr.EventData</a:t>
            </a:r>
            <a:r>
              <a:rPr sz="2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or one of its subclasses is </a:t>
            </a:r>
            <a:r>
              <a:rPr sz="2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added as a type hint</a:t>
            </a:r>
            <a:r>
              <a:rPr sz="2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an argument of a function, a </a:t>
            </a:r>
            <a:r>
              <a:rPr sz="2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gr.EventData object will automatically be passed as the value of that argument.</a:t>
            </a:r>
            <a:endParaRPr sz="2000" b="1" i="1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0"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attributes of this object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contains information about the event that triggered the listener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. 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0"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gr.EventData object itself contains a .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target 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attribute that refers to the component that triggered the event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0"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subclasses of gr.EventData contains additional attributes that are different for each class. </a:t>
            </a:r>
            <a:endParaRPr lang="de-DE" sz="20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2">
              <a:defRPr/>
            </a:pPr>
            <a:endParaRPr lang="de-DE" sz="2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64841542" name=""/>
          <p:cNvSpPr txBox="1"/>
          <p:nvPr/>
        </p:nvSpPr>
        <p:spPr bwMode="auto">
          <a:xfrm flipH="0" flipV="0">
            <a:off x="5240226" y="1392669"/>
            <a:ext cx="6990021" cy="542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import gradio as gr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with gr.Blocks() as demo: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images = [("images/cat.jpg", "Cat"), ("images/dog.jpg", "Dog"), ("images/cat2.jpg", "Cat too"), ("images/dog2.jpg", "Dog too")]</a:t>
            </a:r>
            <a:br>
              <a:rPr sz="1400" b="1">
                <a:latin typeface="FreeMono"/>
                <a:ea typeface="FreeMono"/>
                <a:cs typeface="FreeMono"/>
              </a:rPr>
            </a:b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</a:t>
            </a:r>
            <a:r>
              <a:rPr lang="en-GB" sz="1400" b="1" i="0" u="none" strike="noStrike" cap="none" spc="0">
                <a:solidFill>
                  <a:srgbClr val="00B050"/>
                </a:solidFill>
                <a:latin typeface="FreeMono"/>
                <a:ea typeface="FreeMono"/>
                <a:cs typeface="FreeMono"/>
              </a:rPr>
              <a:t>table 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 gr.Dataframe([[1, 2, 3], [4, 5, 6]])</a:t>
            </a:r>
            <a:br>
              <a:rPr sz="1400" b="1">
                <a:latin typeface="FreeMono"/>
                <a:ea typeface="FreeMono"/>
                <a:cs typeface="FreeMono"/>
              </a:rPr>
            </a:b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</a:t>
            </a:r>
            <a:r>
              <a:rPr lang="en-GB" sz="1400" b="1" i="0" u="none" strike="noStrike" cap="none" spc="0">
                <a:solidFill>
                  <a:srgbClr val="7030A0"/>
                </a:solidFill>
                <a:latin typeface="FreeMono"/>
                <a:ea typeface="FreeMono"/>
                <a:cs typeface="FreeMono"/>
              </a:rPr>
              <a:t>gallery 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 gr.Gallery( images,  object_fit="contain", height="auto")</a:t>
            </a:r>
            <a:br>
              <a:rPr sz="1400" b="1">
                <a:latin typeface="FreeMono"/>
                <a:ea typeface="FreeMono"/>
                <a:cs typeface="FreeMono"/>
              </a:rPr>
            </a:b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</a:t>
            </a:r>
            <a:r>
              <a:rPr lang="en-GB" sz="1400" b="1" i="0" u="none" strike="noStrike" cap="none" spc="0">
                <a:solidFill>
                  <a:schemeClr val="accent5"/>
                </a:solidFill>
                <a:latin typeface="FreeMono"/>
                <a:ea typeface="FreeMono"/>
                <a:cs typeface="FreeMono"/>
              </a:rPr>
              <a:t>textbox 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 gr.Textbox("Hello Cats &amp; Dogs!")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</a:t>
            </a:r>
            <a:r>
              <a:rPr lang="en-GB" sz="1400" b="1" i="0" u="none" strike="noStrike" cap="none" spc="0">
                <a:solidFill>
                  <a:schemeClr val="accent4">
                    <a:lumMod val="60000"/>
                    <a:lumOff val="40000"/>
                  </a:schemeClr>
                </a:solidFill>
                <a:latin typeface="FreeMono"/>
                <a:ea typeface="FreeMono"/>
                <a:cs typeface="FreeMono"/>
              </a:rPr>
              <a:t>statement 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 gr.Textbox()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def </a:t>
            </a:r>
            <a:r>
              <a:rPr lang="en-GB" sz="1400" b="1" i="0" u="none" strike="noStrike" cap="none" spc="0">
                <a:solidFill>
                  <a:schemeClr val="accent2"/>
                </a:solidFill>
                <a:latin typeface="FreeMono"/>
                <a:ea typeface="FreeMono"/>
                <a:cs typeface="FreeMono"/>
              </a:rPr>
              <a:t>on_select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</a:t>
            </a:r>
            <a:r>
              <a:rPr lang="en-GB" sz="1400" b="1" i="0" u="none" strike="noStrike" cap="none" spc="0">
                <a:solidFill>
                  <a:srgbClr val="C00000"/>
                </a:solidFill>
                <a:latin typeface="FreeMono"/>
                <a:ea typeface="FreeMono"/>
                <a:cs typeface="FreeMono"/>
              </a:rPr>
              <a:t>value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, </a:t>
            </a:r>
            <a:r>
              <a:rPr lang="en-GB" sz="1400" b="1" i="0" u="none" strike="noStrike" cap="none" spc="0">
                <a:solidFill>
                  <a:srgbClr val="00B0F0"/>
                </a:solidFill>
                <a:latin typeface="FreeMono"/>
                <a:ea typeface="FreeMono"/>
                <a:cs typeface="FreeMono"/>
              </a:rPr>
              <a:t>evt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: </a:t>
            </a:r>
            <a:r>
              <a:rPr lang="en-GB" sz="14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gr.EventData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):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return f"The {</a:t>
            </a:r>
            <a:r>
              <a:rPr lang="en-GB" sz="1400" b="1" i="0" u="none" strike="noStrike" cap="none" spc="0">
                <a:solidFill>
                  <a:srgbClr val="00B0F0"/>
                </a:solidFill>
                <a:latin typeface="FreeMono"/>
                <a:ea typeface="FreeMono"/>
                <a:cs typeface="FreeMono"/>
              </a:rPr>
              <a:t>evt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.target} component was selected, and its value was {</a:t>
            </a:r>
            <a:r>
              <a:rPr lang="en-GB" sz="1400" b="1" i="0" u="none" strike="noStrike" cap="none" spc="0">
                <a:solidFill>
                  <a:srgbClr val="C00000"/>
                </a:solidFill>
                <a:latin typeface="FreeMono"/>
                <a:ea typeface="FreeMono"/>
                <a:cs typeface="FreeMono"/>
              </a:rPr>
              <a:t>value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}."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table.select(</a:t>
            </a:r>
            <a:r>
              <a:rPr lang="en-GB" sz="1400" b="1" i="0" u="none" strike="noStrike" cap="none" spc="0">
                <a:solidFill>
                  <a:schemeClr val="accent2"/>
                </a:solidFill>
                <a:latin typeface="FreeMono"/>
                <a:ea typeface="FreeMono"/>
                <a:cs typeface="FreeMono"/>
              </a:rPr>
              <a:t>on_select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, </a:t>
            </a:r>
            <a:r>
              <a:rPr lang="en-GB" sz="1400" b="1" i="0" u="none" strike="noStrike" cap="none" spc="0">
                <a:solidFill>
                  <a:srgbClr val="00B050"/>
                </a:solidFill>
                <a:latin typeface="FreeMono"/>
                <a:ea typeface="FreeMono"/>
                <a:cs typeface="FreeMono"/>
              </a:rPr>
              <a:t>table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, </a:t>
            </a:r>
            <a:r>
              <a:rPr lang="en-GB" sz="1400" b="1" i="0" u="none" strike="noStrike" cap="none" spc="0">
                <a:solidFill>
                  <a:schemeClr val="accent4">
                    <a:lumMod val="60000"/>
                    <a:lumOff val="40000"/>
                  </a:schemeClr>
                </a:solidFill>
                <a:latin typeface="FreeMono"/>
                <a:ea typeface="FreeMono"/>
                <a:cs typeface="FreeMono"/>
              </a:rPr>
              <a:t>statement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)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gallery.select(</a:t>
            </a:r>
            <a:r>
              <a:rPr lang="en-GB" sz="1400" b="1" i="0" u="none" strike="noStrike" cap="none" spc="0">
                <a:solidFill>
                  <a:schemeClr val="accent2"/>
                </a:solidFill>
                <a:latin typeface="FreeMono"/>
                <a:ea typeface="FreeMono"/>
                <a:cs typeface="FreeMono"/>
              </a:rPr>
              <a:t>on_select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, </a:t>
            </a:r>
            <a:r>
              <a:rPr lang="en-GB" sz="1400" b="1" i="0" u="none" strike="noStrike" cap="none" spc="0">
                <a:solidFill>
                  <a:srgbClr val="7030A0"/>
                </a:solidFill>
                <a:latin typeface="FreeMono"/>
                <a:ea typeface="FreeMono"/>
                <a:cs typeface="FreeMono"/>
              </a:rPr>
              <a:t>gallery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, </a:t>
            </a:r>
            <a:r>
              <a:rPr lang="en-GB" sz="1400" b="1" i="0" u="none" strike="noStrike" cap="none" spc="0">
                <a:solidFill>
                  <a:schemeClr val="accent4">
                    <a:lumMod val="60000"/>
                    <a:lumOff val="40000"/>
                  </a:schemeClr>
                </a:solidFill>
                <a:latin typeface="FreeMono"/>
                <a:ea typeface="FreeMono"/>
                <a:cs typeface="FreeMono"/>
              </a:rPr>
              <a:t>statement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)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textbox.select(</a:t>
            </a:r>
            <a:r>
              <a:rPr lang="en-GB" sz="1400" b="1" i="0" u="none" strike="noStrike" cap="none" spc="0">
                <a:solidFill>
                  <a:schemeClr val="accent2"/>
                </a:solidFill>
                <a:latin typeface="FreeMono"/>
                <a:ea typeface="FreeMono"/>
                <a:cs typeface="FreeMono"/>
              </a:rPr>
              <a:t>on_select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, </a:t>
            </a:r>
            <a:r>
              <a:rPr lang="en-GB" sz="1400" b="1" i="0" u="none" strike="noStrike" cap="none" spc="0">
                <a:solidFill>
                  <a:schemeClr val="accent5"/>
                </a:solidFill>
                <a:latin typeface="FreeMono"/>
                <a:ea typeface="FreeMono"/>
                <a:cs typeface="FreeMono"/>
              </a:rPr>
              <a:t>textbox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, </a:t>
            </a:r>
            <a:r>
              <a:rPr lang="en-GB" sz="1400" b="1" i="0" u="none" strike="noStrike" cap="none" spc="0">
                <a:solidFill>
                  <a:schemeClr val="accent4">
                    <a:lumMod val="60000"/>
                    <a:lumOff val="40000"/>
                  </a:schemeClr>
                </a:solidFill>
                <a:latin typeface="FreeMono"/>
                <a:ea typeface="FreeMono"/>
                <a:cs typeface="FreeMono"/>
              </a:rPr>
              <a:t>statement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)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sng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  <a:hlinkClick r:id="rId3" tooltip="http://127.0.0.1:7868"/>
              </a:rPr>
              <a:t>demo.launch()</a:t>
            </a:r>
            <a:endParaRPr sz="1400" b="1">
              <a:latin typeface="FreeMono"/>
              <a:cs typeface="Free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84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0168615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Types of Event Listeners: on (.....)helper</a:t>
            </a:r>
            <a:endParaRPr/>
          </a:p>
        </p:txBody>
      </p:sp>
      <p:sp>
        <p:nvSpPr>
          <p:cNvPr id="1803306604" name="Inhaltsplatzhalt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28144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Sets up an event listener that triggers a function when the specified event(s) occur. 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 is especially useful </a:t>
            </a: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when the same function should be triggered by multiple events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83700573" name=""/>
          <p:cNvSpPr txBox="1"/>
          <p:nvPr/>
        </p:nvSpPr>
        <p:spPr bwMode="auto">
          <a:xfrm flipH="0" flipV="0">
            <a:off x="922964" y="2981811"/>
            <a:ext cx="4050950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import gradio as </a:t>
            </a:r>
            <a:r>
              <a:rPr lang="de-DE" sz="1400" b="0" i="0" u="none" strike="noStrike" cap="none" spc="0">
                <a:solidFill>
                  <a:srgbClr val="92D050"/>
                </a:solidFill>
                <a:latin typeface="FreeMono"/>
                <a:ea typeface="FreeMono"/>
                <a:cs typeface="FreeMono"/>
              </a:rPr>
              <a:t>gr</a:t>
            </a:r>
            <a:endParaRPr sz="1400" b="0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400" b="0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with gr.Blocks() as </a:t>
            </a:r>
            <a:r>
              <a:rPr lang="de-DE" sz="1400" b="0" i="0" u="none" strike="noStrike" cap="none" spc="0">
                <a:solidFill>
                  <a:srgbClr val="FFC000"/>
                </a:solidFill>
                <a:latin typeface="FreeMono"/>
                <a:ea typeface="FreeMono"/>
                <a:cs typeface="FreeMono"/>
              </a:rPr>
              <a:t>demo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:</a:t>
            </a:r>
            <a:endParaRPr sz="1400" b="0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with gr.Row():</a:t>
            </a:r>
            <a:endParaRPr sz="1400" b="0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input = gr.Textbox()</a:t>
            </a:r>
            <a:endParaRPr sz="1400" b="0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button = gr.Button("Submit")</a:t>
            </a:r>
            <a:endParaRPr sz="1400" b="0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output = gr.Textbox()</a:t>
            </a:r>
            <a:endParaRPr sz="1400" b="0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</a:t>
            </a:r>
            <a:r>
              <a:rPr lang="de-DE" sz="1400" b="1" i="0" u="none" strike="noStrike" cap="none" spc="0">
                <a:solidFill>
                  <a:srgbClr val="92D050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gr</a:t>
            </a:r>
            <a:r>
              <a:rPr lang="de-DE" sz="14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.on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</a:t>
            </a:r>
            <a:r>
              <a:rPr lang="de-DE" sz="1400" b="1" i="0" u="none" strike="noStrike" cap="none" spc="0">
                <a:solidFill>
                  <a:srgbClr val="00B0F0"/>
                </a:solidFill>
                <a:latin typeface="FreeMono"/>
                <a:ea typeface="FreeMono"/>
                <a:cs typeface="FreeMono"/>
              </a:rPr>
              <a:t>triggers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=[button.click, 				 input.submit],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</a:t>
            </a:r>
            <a:r>
              <a:rPr lang="de-DE" sz="1400" b="1" i="0" u="none" strike="noStrike" cap="none" spc="0">
                <a:solidFill>
                  <a:srgbClr val="00B050"/>
                </a:solidFill>
                <a:latin typeface="FreeMono"/>
                <a:ea typeface="FreeMono"/>
                <a:cs typeface="FreeMono"/>
              </a:rPr>
              <a:t>fn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=lambda x: x,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</a:t>
            </a:r>
            <a:r>
              <a:rPr lang="de-DE" sz="1400" b="1" i="0" u="none" strike="noStrike" cap="none" spc="0">
                <a:solidFill>
                  <a:srgbClr val="FF0000"/>
                </a:solidFill>
                <a:latin typeface="FreeMono"/>
                <a:ea typeface="FreeMono"/>
                <a:cs typeface="FreeMono"/>
              </a:rPr>
              <a:t>inputs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=[input],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</a:t>
            </a:r>
            <a:r>
              <a:rPr lang="de-DE" sz="1400" b="1" i="0" u="none" strike="noStrike" cap="none" spc="0">
                <a:solidFill>
                  <a:srgbClr val="7030A0"/>
                </a:solidFill>
                <a:latin typeface="FreeMono"/>
                <a:ea typeface="FreeMono"/>
                <a:cs typeface="FreeMono"/>
              </a:rPr>
              <a:t>outputs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=[output]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)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0" i="0" u="none" strike="noStrike" cap="none" spc="0">
                <a:solidFill>
                  <a:srgbClr val="FFC000"/>
                </a:solidFill>
                <a:latin typeface="FreeMono"/>
                <a:ea typeface="FreeMono"/>
                <a:cs typeface="FreeMono"/>
              </a:rPr>
              <a:t>demo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.launch()</a:t>
            </a:r>
            <a:endParaRPr sz="1400" b="0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</p:txBody>
      </p:sp>
      <p:sp>
        <p:nvSpPr>
          <p:cNvPr id="989053947" name=""/>
          <p:cNvSpPr txBox="1"/>
          <p:nvPr/>
        </p:nvSpPr>
        <p:spPr bwMode="auto">
          <a:xfrm flipH="0" flipV="0">
            <a:off x="6711025" y="2582273"/>
            <a:ext cx="500052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One can use </a:t>
            </a:r>
            <a:r>
              <a:rPr lang="de-DE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decorator syntax</a:t>
            </a:r>
            <a:r>
              <a:rPr lang="de-DE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as well:</a:t>
            </a:r>
            <a:endParaRPr/>
          </a:p>
        </p:txBody>
      </p:sp>
      <p:sp>
        <p:nvSpPr>
          <p:cNvPr id="1414927183" name=""/>
          <p:cNvSpPr txBox="1"/>
          <p:nvPr/>
        </p:nvSpPr>
        <p:spPr bwMode="auto">
          <a:xfrm flipH="0" flipV="0">
            <a:off x="6707484" y="3009173"/>
            <a:ext cx="5155881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import gradio as </a:t>
            </a:r>
            <a:r>
              <a:rPr lang="de-DE" sz="1400" b="0" i="0" u="none" strike="noStrike" cap="none" spc="0">
                <a:solidFill>
                  <a:srgbClr val="92D050"/>
                </a:solidFill>
                <a:latin typeface="FreeMono"/>
                <a:ea typeface="FreeMono"/>
                <a:cs typeface="FreeMono"/>
              </a:rPr>
              <a:t>gr</a:t>
            </a:r>
            <a:endParaRPr sz="1400" b="0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400" b="0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with gr.Blocks() as </a:t>
            </a:r>
            <a:r>
              <a:rPr lang="de-DE" sz="1400" b="0" i="0" u="none" strike="noStrike" cap="none" spc="0">
                <a:solidFill>
                  <a:srgbClr val="FFC000"/>
                </a:solidFill>
                <a:latin typeface="FreeMono"/>
                <a:ea typeface="FreeMono"/>
                <a:cs typeface="FreeMono"/>
              </a:rPr>
              <a:t>demo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:</a:t>
            </a:r>
            <a:endParaRPr sz="1400" b="0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name = gr.Textbox(label="Name")</a:t>
            </a:r>
            <a:endParaRPr sz="1400" b="0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output = gr.Textbox(label="Output Box")</a:t>
            </a:r>
            <a:endParaRPr sz="1400" b="0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greet_btn = gr.Button("Greet")</a:t>
            </a:r>
            <a:endParaRPr sz="1400" b="0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400" b="0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</a:t>
            </a:r>
            <a:r>
              <a:rPr lang="de-DE" sz="14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 </a:t>
            </a:r>
            <a:r>
              <a:rPr lang="de-DE" sz="1400" b="1" i="1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@</a:t>
            </a:r>
            <a:r>
              <a:rPr lang="de-DE" sz="1400" b="1" i="1" u="none" strike="noStrike" cap="none" spc="0">
                <a:solidFill>
                  <a:srgbClr val="92D050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gr</a:t>
            </a:r>
            <a:r>
              <a:rPr lang="de-DE" sz="1400" b="1" i="1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.on</a:t>
            </a:r>
            <a:r>
              <a:rPr lang="de-DE" sz="1400" b="0" i="1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(</a:t>
            </a:r>
            <a:br>
              <a:rPr lang="de-DE" sz="1400" b="0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de-DE" sz="1400" b="0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</a:t>
            </a:r>
            <a:r>
              <a:rPr lang="de-DE" sz="1400" b="1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triggers=[name.submit, greet_btn.click], </a:t>
            </a:r>
            <a:r>
              <a:rPr lang="de-DE" sz="1400" b="0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		                  	inputs=name, </a:t>
            </a:r>
            <a:br>
              <a:rPr lang="de-DE" sz="1400" b="0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de-DE" sz="1400" b="0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outputs=output)</a:t>
            </a:r>
            <a:endParaRPr sz="1400" b="0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	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def greet(name):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		 return "Hello " + name + "!"</a:t>
            </a:r>
            <a:endParaRPr sz="1400" b="0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400" b="0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400" b="0" i="0" u="none" strike="noStrike" cap="none" spc="0">
                <a:solidFill>
                  <a:srgbClr val="FFC000"/>
                </a:solidFill>
                <a:latin typeface="FreeMono"/>
                <a:ea typeface="FreeMono"/>
                <a:cs typeface="FreeMono"/>
              </a:rPr>
              <a:t>demo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.launch()</a:t>
            </a:r>
            <a:endParaRPr sz="1400" b="0">
              <a:latin typeface="FreeMono"/>
              <a:cs typeface="Free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8157228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Multiple Data Flows</a:t>
            </a:r>
            <a:endParaRPr/>
          </a:p>
        </p:txBody>
      </p:sp>
      <p:sp>
        <p:nvSpPr>
          <p:cNvPr id="1477828051" name="Inhaltsplatzhalter 2"/>
          <p:cNvSpPr>
            <a:spLocks noGrp="1"/>
          </p:cNvSpPr>
          <p:nvPr>
            <p:ph idx="1"/>
          </p:nvPr>
        </p:nvSpPr>
        <p:spPr bwMode="auto">
          <a:xfrm flipH="0" flipV="0">
            <a:off x="853455" y="1825623"/>
            <a:ext cx="9654384" cy="4351338"/>
          </a:xfrm>
        </p:spPr>
        <p:txBody>
          <a:bodyPr/>
          <a:lstStyle/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 Blocks app is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not limited to a single data flow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the way Interfaces are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As apps get more complex,  many data flows connect various Components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An example,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could be a demo where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the output of one model (a speech-to-text model) gets fed into the next model 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(a sentiment classifier)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7761251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Multiple Data Flows</a:t>
            </a:r>
            <a:endParaRPr/>
          </a:p>
        </p:txBody>
      </p:sp>
      <p:sp>
        <p:nvSpPr>
          <p:cNvPr id="1203960889" name=""/>
          <p:cNvSpPr txBox="1"/>
          <p:nvPr/>
        </p:nvSpPr>
        <p:spPr bwMode="auto">
          <a:xfrm flipH="0" flipV="0">
            <a:off x="885857" y="1918607"/>
            <a:ext cx="104774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550293479" name=""/>
          <p:cNvSpPr txBox="1"/>
          <p:nvPr/>
        </p:nvSpPr>
        <p:spPr bwMode="auto">
          <a:xfrm flipH="0" flipV="0">
            <a:off x="228584" y="1537603"/>
            <a:ext cx="6685363" cy="42066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from </a:t>
            </a:r>
            <a:r>
              <a:rPr lang="de-DE" sz="1800" b="1" i="0" u="none" strike="noStrike" cap="none" spc="0">
                <a:solidFill>
                  <a:schemeClr val="accent1"/>
                </a:solidFill>
                <a:latin typeface="FreeMono"/>
                <a:ea typeface="FreeMono"/>
                <a:cs typeface="FreeMono"/>
              </a:rPr>
              <a:t>transformers 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import pipeline	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import gradio as </a:t>
            </a:r>
            <a:r>
              <a:rPr lang="de-DE" sz="1800" b="1" i="0" u="none" strike="noStrike" cap="none" spc="0">
                <a:solidFill>
                  <a:srgbClr val="C00000"/>
                </a:solidFill>
                <a:latin typeface="FreeMono"/>
                <a:ea typeface="FreeMono"/>
                <a:cs typeface="FreeMono"/>
              </a:rPr>
              <a:t>gr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asr = pipeline("</a:t>
            </a:r>
            <a:r>
              <a:rPr lang="de-DE" sz="1800" b="1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automatic-speech-recognition", "facebook/wav2vec2-base-960h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")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classifier = pipeline("text-classification")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def speech_to_text(speech):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text = asr(speech)["text"]  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return text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def text_to_sentiment(text):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return classifier(text)[0]["label"]  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rgbClr val="00B050"/>
                </a:solidFill>
                <a:latin typeface="FreeMono"/>
                <a:ea typeface="FreeMono"/>
                <a:cs typeface="FreeMono"/>
              </a:rPr>
              <a:t>demo 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 gr.Blocks()</a:t>
            </a:r>
            <a:endParaRPr sz="1800" b="1">
              <a:latin typeface="FreeMono"/>
              <a:cs typeface="FreeMono"/>
            </a:endParaRPr>
          </a:p>
        </p:txBody>
      </p:sp>
      <p:sp>
        <p:nvSpPr>
          <p:cNvPr id="413157529" name=""/>
          <p:cNvSpPr txBox="1"/>
          <p:nvPr/>
        </p:nvSpPr>
        <p:spPr bwMode="auto">
          <a:xfrm flipH="0" flipV="0">
            <a:off x="6119839" y="1462859"/>
            <a:ext cx="6117108" cy="39322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with </a:t>
            </a:r>
            <a:r>
              <a:rPr lang="de-DE" sz="1800" b="1" i="0" u="none" strike="noStrike" cap="none" spc="0">
                <a:solidFill>
                  <a:srgbClr val="00B050"/>
                </a:solidFill>
                <a:latin typeface="FreeMono"/>
                <a:ea typeface="FreeMono"/>
                <a:cs typeface="FreeMono"/>
              </a:rPr>
              <a:t>demo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: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audio_file = gr.Audio(type="</a:t>
            </a:r>
            <a:r>
              <a:rPr lang="de-DE" sz="1800" b="1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filepath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")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text = gr.Textbox()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label = gr.Label()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b1 = gr.Button("Recognize Speech")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b2 = gr.Button("Classify Sentiment")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b1.click(speech_to_text, inputs=audio_file, outputs=text)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b2.click(text_to_sentiment, inputs=text, outputs=label)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sng" strike="noStrike" cap="none" spc="0">
                <a:solidFill>
                  <a:srgbClr val="00B050"/>
                </a:solidFill>
                <a:latin typeface="FreeMono"/>
                <a:ea typeface="FreeMono"/>
                <a:cs typeface="FreeMono"/>
                <a:hlinkClick r:id="rId3" tooltip="http://127.0.0.1:7869"/>
              </a:rPr>
              <a:t>demo</a:t>
            </a:r>
            <a:r>
              <a:rPr lang="de-DE" sz="1800" b="1" i="0" u="sng" strike="noStrike" cap="none" spc="0">
                <a:solidFill>
                  <a:srgbClr val="00B050"/>
                </a:solidFill>
                <a:latin typeface="FreeMono"/>
                <a:ea typeface="FreeMono"/>
                <a:cs typeface="FreeMono"/>
                <a:hlinkClick r:id="rId3" tooltip="http://127.0.0.1:7869"/>
              </a:rPr>
              <a:t>.launch()</a:t>
            </a:r>
            <a:endParaRPr sz="1800" b="1">
              <a:latin typeface="FreeMono"/>
              <a:cs typeface="FreeMono"/>
            </a:endParaRPr>
          </a:p>
        </p:txBody>
      </p:sp>
      <p:pic>
        <p:nvPicPr>
          <p:cNvPr id="150261536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097726" y="4886913"/>
            <a:ext cx="3777924" cy="195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198786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Blocks: Managing State</a:t>
            </a:r>
            <a:endParaRPr/>
          </a:p>
        </p:txBody>
      </p:sp>
      <p:sp>
        <p:nvSpPr>
          <p:cNvPr id="505228917" name="Inhaltsplatzhalter 2"/>
          <p:cNvSpPr>
            <a:spLocks noGrp="1"/>
          </p:cNvSpPr>
          <p:nvPr>
            <p:ph idx="1"/>
          </p:nvPr>
        </p:nvSpPr>
        <p:spPr bwMode="auto">
          <a:xfrm flipH="0" flipV="0">
            <a:off x="853454" y="1825623"/>
            <a:ext cx="9654383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Managing state in blocks, follow the same patterns as for Interfaces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Blocks, in addition, add the possibility of using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browser state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(v &gt; </a:t>
            </a:r>
            <a:r>
              <a:rPr lang="de-DE" sz="27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5.17.1, still not packaged for conda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) , 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persisting values for each user in 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browser's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localStorage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allowing data to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persist even after the page is refreshed or closed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.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To use local state: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807165" lvl="1" indent="-349965">
              <a:buFont typeface="Arial"/>
              <a:buAutoNum type="arabicPeriod"/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Create a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gr.BrowserState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object. You can optionally provide an initial default value and a key to identify the data in the browser's localStorage</a:t>
            </a:r>
            <a:endParaRPr lang="de-DE" sz="2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807165" lvl="1" indent="-349965">
              <a:buFont typeface="Arial"/>
              <a:buAutoNum type="arabicPeriod"/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Use it like a regular gr.State component in event listeners as inputs and outputs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698680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Dynamic Apps with the Render Decorator</a:t>
            </a:r>
            <a:endParaRPr/>
          </a:p>
        </p:txBody>
      </p:sp>
      <p:sp>
        <p:nvSpPr>
          <p:cNvPr id="3952600" name="Inhaltsplatzhalter 2"/>
          <p:cNvSpPr>
            <a:spLocks noGrp="1"/>
          </p:cNvSpPr>
          <p:nvPr>
            <p:ph idx="1"/>
          </p:nvPr>
        </p:nvSpPr>
        <p:spPr bwMode="auto">
          <a:xfrm flipH="0" flipV="0">
            <a:off x="453403" y="1690687"/>
            <a:ext cx="5149245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de-DE" sz="27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components and event listeners you define in a Blocks </a:t>
            </a:r>
            <a:br>
              <a:rPr lang="de-DE" sz="27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r>
              <a:rPr lang="de-DE" sz="27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so far have been fixed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de-DE" sz="27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</a:t>
            </a:r>
            <a:r>
              <a:rPr lang="de-DE" sz="27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@gr.render decorator</a:t>
            </a:r>
            <a:r>
              <a:rPr lang="de-DE" sz="27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introduces the ability to dynamically change this</a:t>
            </a:r>
            <a:endParaRPr lang="de-DE" sz="27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383008" indent="-383008">
              <a:buFont typeface="Arial"/>
              <a:buAutoNum type="arabicPeriod"/>
              <a:defRPr/>
            </a:pPr>
            <a:r>
              <a:rPr lang="de-DE" sz="27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Create a function and attach the </a:t>
            </a:r>
            <a:r>
              <a:rPr lang="de-DE" sz="27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@gr.render decorator</a:t>
            </a:r>
            <a:r>
              <a:rPr lang="de-DE" sz="27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to it</a:t>
            </a:r>
            <a:endParaRPr lang="de-DE" sz="27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383008" indent="-383008">
              <a:buFont typeface="Arial"/>
              <a:buAutoNum type="arabicPeriod"/>
              <a:defRPr/>
            </a:pPr>
            <a:r>
              <a:rPr lang="de-DE" sz="27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Add the input components</a:t>
            </a:r>
            <a:r>
              <a:rPr lang="de-DE" sz="27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to the inputs= argument of @gr.render, and create a corresponding argument in your function for each component</a:t>
            </a:r>
            <a:endParaRPr lang="de-DE" sz="27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383008" indent="-383008">
              <a:buFont typeface="Arial"/>
              <a:buAutoNum type="arabicPeriod"/>
              <a:defRPr/>
            </a:pPr>
            <a:r>
              <a:rPr lang="de-DE" sz="23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Add all components</a:t>
            </a:r>
            <a:r>
              <a:rPr lang="de-DE" sz="23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inside the function that </a:t>
            </a:r>
            <a:r>
              <a:rPr lang="de-DE" sz="23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you want to render</a:t>
            </a:r>
            <a:r>
              <a:rPr lang="de-DE" sz="23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based on the inputs</a:t>
            </a:r>
            <a:endParaRPr lang="de-DE" sz="27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29769005" name=""/>
          <p:cNvSpPr txBox="1"/>
          <p:nvPr/>
        </p:nvSpPr>
        <p:spPr bwMode="auto">
          <a:xfrm flipH="0" flipV="0">
            <a:off x="5353032" y="3176586"/>
            <a:ext cx="6698321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@gr.render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</a:t>
            </a:r>
            <a:endParaRPr lang="de-DE" sz="18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     </a:t>
            </a:r>
            <a:r>
              <a:rPr lang="de-DE" sz="1800" b="1" i="0" u="none" strike="noStrike" cap="none" spc="0">
                <a:solidFill>
                  <a:schemeClr val="tx2">
                    <a:lumMod val="75000"/>
                    <a:lumOff val="25000"/>
                  </a:schemeClr>
                </a:solidFill>
                <a:latin typeface="FreeMono"/>
                <a:ea typeface="FreeMono"/>
                <a:cs typeface="FreeMono"/>
              </a:rPr>
              <a:t>inputs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=[</a:t>
            </a:r>
            <a:r>
              <a:rPr lang="de-DE" sz="1800" b="1" i="0" u="none" strike="noStrike" cap="none" spc="0">
                <a:solidFill>
                  <a:srgbClr val="FF0000"/>
                </a:solidFill>
                <a:latin typeface="FreeMono"/>
                <a:ea typeface="FreeMono"/>
                <a:cs typeface="FreeMono"/>
              </a:rPr>
              <a:t>input_text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, </a:t>
            </a:r>
            <a:r>
              <a:rPr lang="de-DE" sz="1800" b="1" i="0" u="none" strike="noStrike" cap="none" spc="0">
                <a:solidFill>
                  <a:srgbClr val="0070C0"/>
                </a:solidFill>
                <a:latin typeface="FreeMono"/>
                <a:ea typeface="FreeMono"/>
                <a:cs typeface="FreeMono"/>
              </a:rPr>
              <a:t>mode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], 				     </a:t>
            </a:r>
            <a:r>
              <a:rPr lang="de-DE" sz="1800" b="1" i="0" u="none" strike="noStrike" cap="none" spc="0">
                <a:solidFill>
                  <a:srgbClr val="00B050"/>
                </a:solidFill>
                <a:latin typeface="FreeMono"/>
                <a:ea typeface="FreeMono"/>
                <a:cs typeface="FreeMono"/>
              </a:rPr>
              <a:t>triggers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=[input_text.submit])</a:t>
            </a:r>
            <a:endParaRPr sz="1800" b="1">
              <a:latin typeface="FreeMono"/>
              <a:cs typeface="FreeMono"/>
            </a:endParaRPr>
          </a:p>
        </p:txBody>
      </p:sp>
      <p:sp>
        <p:nvSpPr>
          <p:cNvPr id="790694879" name=""/>
          <p:cNvSpPr txBox="1"/>
          <p:nvPr/>
        </p:nvSpPr>
        <p:spPr bwMode="auto">
          <a:xfrm flipH="0" flipV="0">
            <a:off x="5448281" y="4071934"/>
            <a:ext cx="6696880" cy="28350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def show_split(</a:t>
            </a:r>
            <a:r>
              <a:rPr lang="de-DE" sz="1800" b="1" i="0" u="none" strike="noStrike" cap="none" spc="0">
                <a:solidFill>
                  <a:srgbClr val="FF0000"/>
                </a:solidFill>
                <a:latin typeface="FreeMono"/>
                <a:ea typeface="FreeMono"/>
                <a:cs typeface="FreeMono"/>
              </a:rPr>
              <a:t>text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, </a:t>
            </a:r>
            <a:r>
              <a:rPr lang="de-DE" sz="1800" b="1" i="0" u="none" strike="noStrike" cap="none" spc="0">
                <a:solidFill>
                  <a:srgbClr val="0070C0"/>
                </a:solidFill>
                <a:latin typeface="FreeMono"/>
                <a:ea typeface="FreeMono"/>
                <a:cs typeface="FreeMono"/>
              </a:rPr>
              <a:t>mode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):</a:t>
            </a:r>
            <a:endParaRPr lang="de-DE"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if len(</a:t>
            </a:r>
            <a:r>
              <a:rPr lang="de-DE" sz="1800" b="1" i="0" u="none" strike="noStrike" cap="none" spc="0">
                <a:solidFill>
                  <a:srgbClr val="FF0000"/>
                </a:solidFill>
                <a:latin typeface="FreeMono"/>
                <a:ea typeface="FreeMono"/>
                <a:cs typeface="FreeMono"/>
              </a:rPr>
              <a:t>text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) == 0:</a:t>
            </a:r>
            <a:endParaRPr lang="de-DE"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    gr.Markdown("## No Input Provided")</a:t>
            </a:r>
            <a:endParaRPr lang="de-DE"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else:</a:t>
            </a:r>
            <a:endParaRPr lang="de-DE"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    for letter in </a:t>
            </a:r>
            <a:r>
              <a:rPr lang="de-DE" sz="1800" b="1" i="0" u="none" strike="noStrike" cap="none" spc="0">
                <a:solidFill>
                  <a:srgbClr val="FF0000"/>
                </a:solidFill>
                <a:latin typeface="FreeMono"/>
                <a:ea typeface="FreeMono"/>
                <a:cs typeface="FreeMono"/>
              </a:rPr>
              <a:t>text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:</a:t>
            </a:r>
            <a:endParaRPr lang="de-DE"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        if </a:t>
            </a:r>
            <a:r>
              <a:rPr lang="de-DE" sz="1800" b="1" i="0" u="none" strike="noStrike" cap="none" spc="0">
                <a:solidFill>
                  <a:srgbClr val="0070C0"/>
                </a:solidFill>
                <a:latin typeface="FreeMono"/>
                <a:ea typeface="FreeMono"/>
                <a:cs typeface="FreeMono"/>
              </a:rPr>
              <a:t>mode 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== "textbox":</a:t>
            </a:r>
            <a:endParaRPr lang="de-DE"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            </a:t>
            </a:r>
            <a:r>
              <a:rPr lang="de-DE" sz="18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gr.Textbox(letter)</a:t>
            </a:r>
            <a:endParaRPr lang="de-DE"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        else:</a:t>
            </a:r>
            <a:endParaRPr lang="de-DE"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            </a:t>
            </a:r>
            <a:r>
              <a:rPr lang="de-DE" sz="1800" b="1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FreeMono"/>
                <a:ea typeface="FreeMono"/>
                <a:cs typeface="FreeMono"/>
              </a:rPr>
              <a:t>gr.Button(letter)</a:t>
            </a:r>
            <a:endParaRPr sz="1800" b="1">
              <a:latin typeface="FreeMono"/>
              <a:cs typeface="FreeMono"/>
            </a:endParaRPr>
          </a:p>
          <a:p>
            <a:pPr>
              <a:defRPr/>
            </a:pPr>
            <a:r>
              <a:rPr sz="1800" b="1" u="sng">
                <a:latin typeface="FreeMono"/>
                <a:cs typeface="FreeMono"/>
                <a:hlinkClick r:id="rId3" tooltip="http://127.0.0.1:7870"/>
              </a:rPr>
              <a:t>demo.launch()</a:t>
            </a:r>
            <a:endParaRPr sz="1800" b="1">
              <a:latin typeface="FreeMono"/>
              <a:cs typeface="FreeMono"/>
            </a:endParaRPr>
          </a:p>
        </p:txBody>
      </p:sp>
      <p:sp>
        <p:nvSpPr>
          <p:cNvPr id="1695148642" name=""/>
          <p:cNvSpPr txBox="1"/>
          <p:nvPr/>
        </p:nvSpPr>
        <p:spPr bwMode="auto">
          <a:xfrm flipH="0" flipV="0">
            <a:off x="5353032" y="1462086"/>
            <a:ext cx="6688241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import gradio as </a:t>
            </a:r>
            <a:r>
              <a:rPr lang="de-DE" sz="1800" b="1" i="0" u="none" strike="noStrike" cap="none" spc="0">
                <a:solidFill>
                  <a:srgbClr val="C00000"/>
                </a:solidFill>
                <a:latin typeface="FreeMono"/>
                <a:ea typeface="FreeMono"/>
                <a:cs typeface="FreeMono"/>
              </a:rPr>
              <a:t>gr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with </a:t>
            </a:r>
            <a:r>
              <a:rPr lang="de-DE" sz="1800" b="1" i="0" u="none" strike="noStrike" cap="none" spc="0">
                <a:solidFill>
                  <a:srgbClr val="C00000"/>
                </a:solidFill>
                <a:latin typeface="FreeMono"/>
                <a:ea typeface="FreeMono"/>
                <a:cs typeface="FreeMono"/>
              </a:rPr>
              <a:t>gr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.Blocks() as demo: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</a:t>
            </a:r>
            <a:r>
              <a:rPr lang="de-DE" sz="1800" b="1" i="0" u="none" strike="noStrike" cap="none" spc="0">
                <a:solidFill>
                  <a:srgbClr val="FF0000"/>
                </a:solidFill>
                <a:latin typeface="FreeMono"/>
                <a:ea typeface="FreeMono"/>
                <a:cs typeface="FreeMono"/>
              </a:rPr>
              <a:t>input_text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= gr.Textbox(label="input")</a:t>
            </a:r>
            <a:endParaRPr sz="18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</a:t>
            </a:r>
            <a:r>
              <a:rPr lang="de-DE" sz="1800" b="1" i="0" u="none" strike="noStrike" cap="none" spc="0">
                <a:solidFill>
                  <a:srgbClr val="0070C0"/>
                </a:solidFill>
                <a:latin typeface="FreeMono"/>
                <a:ea typeface="FreeMono"/>
                <a:cs typeface="FreeMono"/>
              </a:rPr>
              <a:t>mode </a:t>
            </a:r>
            <a:r>
              <a:rPr lang="de-DE" sz="18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= gr.Radio(["textbox", "button"], value="textbox")</a:t>
            </a:r>
            <a:endParaRPr sz="1800" b="1">
              <a:latin typeface="FreeMono"/>
              <a:cs typeface="Free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1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7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OpenAI</a:t>
            </a:r>
            <a:r>
              <a:rPr lang="de-DE"/>
              <a:t> API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OpenAI has the first easy-to-use API for an LLM</a:t>
            </a:r>
            <a:endParaRPr/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OpenAI’s  REST API Sepcification allows one to interact with models like GPT through standard HTTP requests, but is seemingly also becoming a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de facto standard API implementation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for interaction with other, open source models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such as the KISSKI Chat AI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Typical end points include: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POST /v1/chat/completions</a:t>
            </a:r>
            <a:endParaRPr sz="20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2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Given a prompt, the model will return one or more predicted completions along with the probabilities of alternative tokens at each position</a:t>
            </a:r>
            <a:endParaRPr sz="20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POST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/embeddings</a:t>
            </a:r>
            <a:endParaRPr sz="20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2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Get a vector representation of a given input that can be easily consumed by machine learning models and algorithmss to measure the relatedness of text strings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201983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OpenAI</a:t>
            </a:r>
            <a:r>
              <a:rPr lang="de-DE"/>
              <a:t> API</a:t>
            </a:r>
            <a:r>
              <a:rPr/>
              <a:t> Class for our projects</a:t>
            </a:r>
            <a:endParaRPr/>
          </a:p>
        </p:txBody>
      </p:sp>
      <p:sp>
        <p:nvSpPr>
          <p:cNvPr id="611478224" name=""/>
          <p:cNvSpPr txBox="1"/>
          <p:nvPr/>
        </p:nvSpPr>
        <p:spPr bwMode="auto">
          <a:xfrm flipH="0" flipV="0">
            <a:off x="932412" y="1748571"/>
            <a:ext cx="6843736" cy="2438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400" b="1" i="0" u="none" strike="noStrike" cap="none" spc="0">
                <a:solidFill>
                  <a:srgbClr val="0070C0"/>
                </a:solidFill>
                <a:latin typeface="FreeMono"/>
                <a:ea typeface="FreeMono"/>
                <a:cs typeface="FreeMono"/>
              </a:rPr>
              <a:t>class LLM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def __init__(self, api_key, base_url, model_name):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self.api_key = api_key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self.base_url = base_url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self.model_name = model_name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# Start OpenAI client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</a:t>
            </a:r>
            <a:r>
              <a:rPr lang="en-GB" sz="1400" b="1" i="0" u="none" strike="noStrike" cap="none" spc="0">
                <a:solidFill>
                  <a:srgbClr val="00B050"/>
                </a:solidFill>
                <a:latin typeface="FreeMono"/>
                <a:ea typeface="FreeMono"/>
                <a:cs typeface="FreeMono"/>
              </a:rPr>
              <a:t>self.client = OpenAI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   api_key=self.api_key,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   base_url=self.base_url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)</a:t>
            </a:r>
            <a:endParaRPr sz="1400" b="1">
              <a:latin typeface="FreeMono"/>
              <a:cs typeface="FreeMono"/>
            </a:endParaRPr>
          </a:p>
        </p:txBody>
      </p:sp>
      <p:sp>
        <p:nvSpPr>
          <p:cNvPr id="1033602574" name=""/>
          <p:cNvSpPr txBox="1"/>
          <p:nvPr/>
        </p:nvSpPr>
        <p:spPr bwMode="auto">
          <a:xfrm flipH="0" flipV="0">
            <a:off x="1351512" y="4282581"/>
            <a:ext cx="10557406" cy="2438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def create_chat_completion(self, message):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chat_completion = </a:t>
            </a:r>
            <a:r>
              <a:rPr lang="en-GB" sz="1400" b="1" i="0" u="none" strike="noStrike" cap="none" spc="0">
                <a:solidFill>
                  <a:srgbClr val="FF0000"/>
                </a:solidFill>
                <a:latin typeface="FreeMono"/>
                <a:ea typeface="FreeMono"/>
                <a:cs typeface="FreeMono"/>
              </a:rPr>
              <a:t>self.client.chat.completions.create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messages = [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            {"role":"system",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                     "content":"You are a helpful assistant"},</a:t>
            </a:r>
            <a:r>
              <a:rPr sz="1400" b="1"/>
              <a:t> </a:t>
            </a:r>
            <a:r>
              <a:rPr sz="1200" b="0" i="0" u="none">
                <a:solidFill>
                  <a:srgbClr val="7A7E85"/>
                </a:solidFill>
                <a:latin typeface="Arial"/>
                <a:ea typeface="Arial"/>
                <a:cs typeface="Arial"/>
              </a:rPr>
              <a:t>#set behavioral context of model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             {"role":"user", 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"content": message}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            ],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</a:t>
            </a:r>
            <a:r>
              <a:rPr lang="en-GB" sz="1400" b="1" i="0" u="none" strike="noStrike" cap="none" spc="0">
                <a:solidFill>
                  <a:schemeClr val="accent2"/>
                </a:solidFill>
                <a:latin typeface="FreeMono"/>
                <a:ea typeface="FreeMono"/>
                <a:cs typeface="FreeMono"/>
              </a:rPr>
              <a:t>model = self.model_name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,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)</a:t>
            </a: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return chat_completion</a:t>
            </a:r>
            <a:endParaRPr sz="1400" b="1">
              <a:latin typeface="FreeMono"/>
              <a:cs typeface="FreeMono"/>
            </a:endParaRPr>
          </a:p>
        </p:txBody>
      </p:sp>
      <p:sp>
        <p:nvSpPr>
          <p:cNvPr id="2103971596" name=""/>
          <p:cNvSpPr txBox="1"/>
          <p:nvPr/>
        </p:nvSpPr>
        <p:spPr bwMode="auto">
          <a:xfrm flipH="0" flipV="0">
            <a:off x="932412" y="1355049"/>
            <a:ext cx="7757666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from </a:t>
            </a:r>
            <a:r>
              <a:rPr lang="de-DE" sz="1600" b="1" i="0" u="none" strike="noStrike" cap="none" spc="0">
                <a:solidFill>
                  <a:srgbClr val="C00000"/>
                </a:solidFill>
                <a:latin typeface="FreeMono"/>
                <a:ea typeface="FreeMono"/>
                <a:cs typeface="FreeMono"/>
              </a:rPr>
              <a:t>openai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import </a:t>
            </a:r>
            <a:r>
              <a:rPr lang="de-DE" sz="1600" b="1" i="0" u="none" strike="noStrike" cap="none" spc="0">
                <a:solidFill>
                  <a:srgbClr val="C00000"/>
                </a:solidFill>
                <a:latin typeface="FreeMono"/>
                <a:ea typeface="FreeMono"/>
                <a:cs typeface="FreeMono"/>
              </a:rPr>
              <a:t>OpenAI</a:t>
            </a:r>
            <a:endParaRPr sz="16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97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60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3907481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OpenAI</a:t>
            </a:r>
            <a:r>
              <a:rPr lang="de-DE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API</a:t>
            </a:r>
            <a:r>
              <a:rPr lang="en-GB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metadata</a:t>
            </a:r>
            <a:endParaRPr sz="4400"/>
          </a:p>
        </p:txBody>
      </p:sp>
      <p:sp>
        <p:nvSpPr>
          <p:cNvPr id="1984145973" name="Inhaltsplatzhalt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160337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openAi requires 3 parameters, </a:t>
            </a:r>
            <a:r>
              <a:rPr lang="de-DE" sz="28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base_url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de-DE" sz="28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api_key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de-DE" sz="28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model</a:t>
            </a:r>
            <a:endParaRPr/>
          </a:p>
          <a:p>
            <a:pPr>
              <a:defRPr/>
            </a:pPr>
            <a:r>
              <a:rPr/>
              <a:t>To make the class configurable we will create a YAML file: </a:t>
            </a:r>
            <a:r>
              <a:rPr b="1" i="1"/>
              <a:t>settings.yml</a:t>
            </a:r>
            <a:r>
              <a:rPr/>
              <a:t> which provide the meta</a:t>
            </a:r>
            <a:r>
              <a:rPr/>
              <a:t>data for for the Client</a:t>
            </a:r>
            <a:endParaRPr/>
          </a:p>
        </p:txBody>
      </p:sp>
      <p:sp>
        <p:nvSpPr>
          <p:cNvPr id="792130016" name=""/>
          <p:cNvSpPr txBox="1"/>
          <p:nvPr/>
        </p:nvSpPr>
        <p:spPr bwMode="auto">
          <a:xfrm flipH="0" flipV="0">
            <a:off x="992549" y="3581399"/>
            <a:ext cx="10420709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models:</a:t>
            </a:r>
            <a:endParaRPr lang="en-GB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GB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- meta-llama-3.1-8b-instruct</a:t>
            </a:r>
            <a:endParaRPr lang="en-GB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GB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- codestral-22b</a:t>
            </a:r>
            <a:endParaRPr lang="en-GB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GB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api_key:</a:t>
            </a:r>
            <a:endParaRPr lang="en-GB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GB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- '&lt;api_key&gt;' # Replace with your API key</a:t>
            </a:r>
            <a:endParaRPr lang="en-GB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GB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base_url:</a:t>
            </a:r>
            <a:endParaRPr lang="en-GB" sz="18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GB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- https://chat-ai.academiccloud.de/v1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496336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MiniConda</a:t>
            </a:r>
            <a:r>
              <a:rPr lang="de-DE"/>
              <a:t> </a:t>
            </a:r>
            <a:r>
              <a:rPr lang="de-DE"/>
              <a:t> : Install</a:t>
            </a:r>
            <a:endParaRPr lang="de-DE"/>
          </a:p>
        </p:txBody>
      </p:sp>
      <p:sp>
        <p:nvSpPr>
          <p:cNvPr id="896058881" name="Inhaltsplatzhalter 2"/>
          <p:cNvSpPr>
            <a:spLocks noGrp="1"/>
          </p:cNvSpPr>
          <p:nvPr>
            <p:ph idx="1"/>
          </p:nvPr>
        </p:nvSpPr>
        <p:spPr bwMode="auto">
          <a:xfrm flipH="0" flipV="0">
            <a:off x="838198" y="1457613"/>
            <a:ext cx="10515600" cy="50799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Windows</a:t>
            </a:r>
            <a:br>
              <a:rPr/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curl https://repo.anaconda.com/miniconda/Miniconda3-latest-Windows-x86_64.exe -o .\miniconda.exe</a:t>
            </a:r>
            <a:br>
              <a:rPr lang="de-DE" sz="16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start /wait "" .\miniconda.exe /S</a:t>
            </a:r>
            <a:br>
              <a:rPr lang="de-DE" sz="16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del .\miniconda.exe</a:t>
            </a:r>
            <a:endParaRPr/>
          </a:p>
          <a:p>
            <a:pPr>
              <a:defRPr/>
            </a:pPr>
            <a:r>
              <a:rPr/>
              <a:t>Mac</a:t>
            </a:r>
            <a:br>
              <a:rPr/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mkdir -p ~/miniconda3</a:t>
            </a:r>
            <a:br>
              <a:rPr lang="de-DE" sz="16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curl https://repo.anaconda.com/miniconda/Miniconda3-latest-MacOSX-arm64.sh -o ~/miniconda3/miniconda.sh</a:t>
            </a:r>
            <a:br>
              <a:rPr lang="de-DE" sz="16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bash ~/miniconda3/miniconda.sh -b -u -p ~/miniconda3</a:t>
            </a:r>
            <a:br>
              <a:rPr lang="de-DE" sz="16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rm ~/miniconda3/miniconda.sh</a:t>
            </a:r>
            <a:endParaRPr lang="de-DE" sz="1600" b="0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/>
              <a:t>Linux</a:t>
            </a:r>
            <a:br>
              <a:rPr/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mkdir -p ~/miniconda3</a:t>
            </a:r>
            <a:br>
              <a:rPr lang="de-DE" sz="16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wget https://repo.anaconda.com/miniconda/Miniconda3-latest-Linux-x86_64.sh -O ~/miniconda3/miniconda.sh</a:t>
            </a:r>
            <a:br>
              <a:rPr lang="de-DE" sz="16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bash ~/miniconda3/miniconda.sh -b -u -p ~/miniconda3</a:t>
            </a:r>
            <a:br>
              <a:rPr lang="de-DE" sz="16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rm ~/miniconda3/miniconda.sh</a:t>
            </a:r>
            <a:endParaRPr sz="1600" b="0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4323321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OpenAI</a:t>
            </a:r>
            <a:r>
              <a:rPr lang="de-DE"/>
              <a:t> API</a:t>
            </a:r>
            <a:r>
              <a:rPr/>
              <a:t> class usage</a:t>
            </a:r>
            <a:endParaRPr/>
          </a:p>
        </p:txBody>
      </p:sp>
      <p:sp>
        <p:nvSpPr>
          <p:cNvPr id="1792178292" name=""/>
          <p:cNvSpPr txBox="1"/>
          <p:nvPr/>
        </p:nvSpPr>
        <p:spPr bwMode="auto">
          <a:xfrm flipH="0" flipV="0">
            <a:off x="1016878" y="1823765"/>
            <a:ext cx="10111710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def load_metadata():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try: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with open("</a:t>
            </a:r>
            <a:r>
              <a:rPr lang="en-GB" sz="1400" b="1" i="0" u="none" strike="noStrike" cap="none" spc="0">
                <a:solidFill>
                  <a:schemeClr val="accent2"/>
                </a:solidFill>
                <a:latin typeface="FreeMono"/>
                <a:ea typeface="FreeMono"/>
                <a:cs typeface="FreeMono"/>
              </a:rPr>
              <a:t>settings.yml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", "r") as file: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    meta_data = yaml.safe_load(file)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except Exception as e: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logger.info(f"Failed to read config file settings.yml \nException was:")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logger.error(e)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raise e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return </a:t>
            </a:r>
            <a:r>
              <a:rPr lang="en-GB" sz="1400" b="1" i="0" u="none" strike="noStrike" cap="none" spc="0">
                <a:solidFill>
                  <a:srgbClr val="00B050"/>
                </a:solidFill>
                <a:latin typeface="FreeMono"/>
                <a:ea typeface="FreeMono"/>
                <a:cs typeface="FreeMono"/>
              </a:rPr>
              <a:t>[meta_data["models"], meta_data['api_key'], meta_data['base_url']]</a:t>
            </a:r>
            <a:endParaRPr sz="1400" b="1">
              <a:latin typeface="FreeMono"/>
              <a:cs typeface="FreeMono"/>
            </a:endParaRPr>
          </a:p>
        </p:txBody>
      </p:sp>
      <p:sp>
        <p:nvSpPr>
          <p:cNvPr id="88310763" name=""/>
          <p:cNvSpPr txBox="1"/>
          <p:nvPr/>
        </p:nvSpPr>
        <p:spPr bwMode="auto">
          <a:xfrm flipH="0" flipV="0">
            <a:off x="1016877" y="4072383"/>
            <a:ext cx="7893919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600" b="1" i="0" u="none" strike="noStrike" cap="none" spc="0">
                <a:solidFill>
                  <a:srgbClr val="00B050"/>
                </a:solidFill>
                <a:latin typeface="FreeMono"/>
                <a:ea typeface="FreeMono"/>
                <a:cs typeface="FreeMono"/>
              </a:rPr>
              <a:t>model, api_key, base_url = load_metadata()</a:t>
            </a:r>
            <a:endParaRPr sz="1600" b="1" i="0" u="none" strike="noStrike" cap="none" spc="0">
              <a:solidFill>
                <a:srgbClr val="00B050"/>
              </a:solidFill>
              <a:latin typeface="FreeMono"/>
              <a:cs typeface="FreeMono"/>
            </a:endParaRPr>
          </a:p>
        </p:txBody>
      </p:sp>
      <p:sp>
        <p:nvSpPr>
          <p:cNvPr id="1439996491" name=""/>
          <p:cNvSpPr txBox="1"/>
          <p:nvPr/>
        </p:nvSpPr>
        <p:spPr bwMode="auto">
          <a:xfrm flipH="0" flipV="0">
            <a:off x="978777" y="4510532"/>
            <a:ext cx="7893919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llmConnection = LLM(api_key[0],base_url[0], model[0])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1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9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055211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A Simple Chatbot Demo</a:t>
            </a:r>
            <a:endParaRPr sz="4400"/>
          </a:p>
          <a:p>
            <a:pPr>
              <a:defRPr/>
            </a:pPr>
            <a:endParaRPr sz="4400"/>
          </a:p>
        </p:txBody>
      </p:sp>
      <p:sp>
        <p:nvSpPr>
          <p:cNvPr id="561386939" name="Inhaltsplatzhalter 2"/>
          <p:cNvSpPr>
            <a:spLocks noGrp="1"/>
          </p:cNvSpPr>
          <p:nvPr>
            <p:ph idx="1"/>
          </p:nvPr>
        </p:nvSpPr>
        <p:spPr bwMode="auto">
          <a:xfrm flipH="0" flipV="0">
            <a:off x="838198" y="1254124"/>
            <a:ext cx="4726350" cy="364172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We import our LLM class from a „functions“ package created in the project</a:t>
            </a:r>
            <a:endParaRPr/>
          </a:p>
          <a:p>
            <a:pPr>
              <a:defRPr/>
            </a:pPr>
            <a:r>
              <a:rPr/>
              <a:t>the yaml package to read our meta data and time to throttle our chatbot responses</a:t>
            </a:r>
            <a:endParaRPr/>
          </a:p>
          <a:p>
            <a:pPr>
              <a:defRPr/>
            </a:pPr>
            <a:r>
              <a:rPr/>
              <a:t>We create a block setup with components</a:t>
            </a:r>
            <a:r>
              <a:rPr/>
              <a:t>, and assign variabels containing meta data and set up the openAI connection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304283393" name=""/>
          <p:cNvSpPr txBox="1"/>
          <p:nvPr/>
        </p:nvSpPr>
        <p:spPr bwMode="auto">
          <a:xfrm flipH="0" flipV="0">
            <a:off x="5664718" y="1216024"/>
            <a:ext cx="635800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import gradio as gr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from functions.LLMConnection import LLM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import yaml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import time</a:t>
            </a:r>
            <a:endParaRPr sz="1400" b="1">
              <a:latin typeface="FreeMono"/>
              <a:cs typeface="FreeMono"/>
            </a:endParaRPr>
          </a:p>
        </p:txBody>
      </p:sp>
      <p:sp>
        <p:nvSpPr>
          <p:cNvPr id="1205560659" name=""/>
          <p:cNvSpPr txBox="1"/>
          <p:nvPr/>
        </p:nvSpPr>
        <p:spPr bwMode="auto">
          <a:xfrm flipH="0" flipV="0">
            <a:off x="5664717" y="2889947"/>
            <a:ext cx="6358500" cy="1585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with gr.Blocks() as demo: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chatbot = gr.Chatbot(type="messages")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msg = gr.Textbox()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clear = gr.Button("Clear")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model, api_key, base_url = load_metadata()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llmConnection = LLM(api_key[0],base_url[0], model[0])</a:t>
            </a:r>
            <a:endParaRPr sz="1400" b="1">
              <a:latin typeface="FreeMono"/>
              <a:cs typeface="Free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8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56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26559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/>
                </a:solidFill>
                <a:latin typeface="Calibri Light"/>
                <a:ea typeface="Calibri Light"/>
                <a:cs typeface="Calibri Light"/>
              </a:rPr>
              <a:t>A Simple Chatbot Demo</a:t>
            </a:r>
            <a:endParaRPr sz="4400"/>
          </a:p>
          <a:p>
            <a:pPr>
              <a:defRPr/>
            </a:pPr>
            <a:endParaRPr sz="4400"/>
          </a:p>
        </p:txBody>
      </p:sp>
      <p:sp>
        <p:nvSpPr>
          <p:cNvPr id="2125596687" name="Inhaltsplatzhalter 2"/>
          <p:cNvSpPr>
            <a:spLocks noGrp="1"/>
          </p:cNvSpPr>
          <p:nvPr>
            <p:ph idx="1"/>
          </p:nvPr>
        </p:nvSpPr>
        <p:spPr bwMode="auto">
          <a:xfrm flipH="0" flipV="0">
            <a:off x="405244" y="1254123"/>
            <a:ext cx="5080323" cy="55432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de-DE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first method </a:t>
            </a:r>
            <a:r>
              <a:rPr lang="de-DE" sz="2200" b="1" i="0" u="none" strike="noStrike" cap="none" spc="0">
                <a:solidFill>
                  <a:schemeClr val="tx2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</a:rPr>
              <a:t>user()</a:t>
            </a:r>
            <a:r>
              <a:rPr lang="de-DE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updates the chatbot with the user message and clears the input field. </a:t>
            </a:r>
            <a:endParaRPr lang="de-DE"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de-DE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second method, </a:t>
            </a:r>
            <a:r>
              <a:rPr lang="de-DE" sz="2200" b="1" i="0" u="none" strike="noStrike" cap="none" spc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bot()</a:t>
            </a:r>
            <a:endParaRPr lang="de-DE"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updates the chatbot history with the </a:t>
            </a:r>
            <a:r>
              <a:rPr lang="de-DE" sz="2200" b="1" i="0" u="none" strike="noStrike" cap="none" spc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bot's response</a:t>
            </a:r>
            <a:endParaRPr sz="22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Gradio </a:t>
            </a:r>
            <a:r>
              <a:rPr lang="de-DE" sz="2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automatically </a:t>
            </a:r>
            <a:r>
              <a:rPr lang="de-DE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turns any function with the </a:t>
            </a:r>
            <a:r>
              <a:rPr lang="de-DE" sz="2200" b="1" i="0" u="none" strike="noStrike" cap="none" spc="0">
                <a:solidFill>
                  <a:srgbClr val="00B0F0"/>
                </a:solidFill>
                <a:latin typeface="Calibri"/>
                <a:ea typeface="Calibri"/>
                <a:cs typeface="Calibri"/>
              </a:rPr>
              <a:t>yield </a:t>
            </a:r>
            <a:r>
              <a:rPr lang="de-DE" sz="2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keyword</a:t>
            </a:r>
            <a:r>
              <a:rPr lang="de-DE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into a s</a:t>
            </a:r>
            <a:r>
              <a:rPr lang="de-DE" sz="2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treaming output interface</a:t>
            </a:r>
            <a:endParaRPr lang="de-DE" sz="22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when a user submits their message, we now </a:t>
            </a:r>
            <a:r>
              <a:rPr lang="de-DE" sz="2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chain two events  with</a:t>
            </a:r>
            <a:r>
              <a:rPr lang="de-DE" sz="2200" b="1" i="0" u="none" strike="noStrike" cap="none" spc="0">
                <a:solidFill>
                  <a:srgbClr val="00B050"/>
                </a:solidFill>
                <a:latin typeface="Calibri"/>
                <a:ea typeface="Calibri"/>
                <a:cs typeface="Calibri"/>
              </a:rPr>
              <a:t> .then()</a:t>
            </a:r>
            <a:r>
              <a:rPr lang="de-DE" sz="2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de-DE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return value of the user() event is fed to the then clause as argument</a:t>
            </a:r>
            <a:r>
              <a:rPr lang="de-DE" sz="2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de-DE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for the bot() function</a:t>
            </a:r>
            <a:endParaRPr lang="de-DE" sz="22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The chatbot's history is appended with {"role": "user", "content": </a:t>
            </a:r>
            <a:r>
              <a:rPr lang="de-DE" sz="22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user_message</a:t>
            </a:r>
            <a:r>
              <a:rPr lang="de-DE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}.</a:t>
            </a:r>
            <a:endParaRPr sz="22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endParaRPr lang="de-DE" sz="2200" b="1"/>
          </a:p>
        </p:txBody>
      </p:sp>
      <p:sp>
        <p:nvSpPr>
          <p:cNvPr id="2021954707" name=""/>
          <p:cNvSpPr txBox="1"/>
          <p:nvPr/>
        </p:nvSpPr>
        <p:spPr bwMode="auto">
          <a:xfrm flipH="0" flipV="0">
            <a:off x="5506327" y="1239114"/>
            <a:ext cx="6767594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def </a:t>
            </a:r>
            <a:r>
              <a:rPr lang="en-GB" sz="1400" b="1" i="0" u="none" strike="noStrike" cap="none" spc="0">
                <a:solidFill>
                  <a:schemeClr val="tx2">
                    <a:lumMod val="75000"/>
                    <a:lumOff val="25000"/>
                  </a:schemeClr>
                </a:solidFill>
                <a:latin typeface="FreeMono"/>
                <a:ea typeface="FreeMono"/>
                <a:cs typeface="FreeMono"/>
              </a:rPr>
              <a:t>user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(user_message, history: list):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return "", history + 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	      [{"role": "user", "content": user_message}]</a:t>
            </a:r>
            <a:endParaRPr sz="1400" b="1">
              <a:latin typeface="FreeMono"/>
              <a:cs typeface="FreeMono"/>
            </a:endParaRPr>
          </a:p>
        </p:txBody>
      </p:sp>
      <p:sp>
        <p:nvSpPr>
          <p:cNvPr id="563221094" name=""/>
          <p:cNvSpPr txBox="1"/>
          <p:nvPr/>
        </p:nvSpPr>
        <p:spPr bwMode="auto">
          <a:xfrm flipH="0" flipV="0">
            <a:off x="5485567" y="2009606"/>
            <a:ext cx="6787929" cy="2652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def </a:t>
            </a:r>
            <a:r>
              <a:rPr lang="en-GB" sz="1400" b="1" i="0" u="none" strike="noStrike" cap="none" spc="0">
                <a:solidFill>
                  <a:srgbClr val="C00000"/>
                </a:solidFill>
                <a:latin typeface="FreeMono"/>
                <a:ea typeface="FreeMono"/>
                <a:cs typeface="FreeMono"/>
              </a:rPr>
              <a:t>bot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(history: list):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user_query = history[len(history)-1]['content']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bot_message = 			llmConnection.create_chat_completion(user_query)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history.append({"role": "assistant", "content": 			</a:t>
            </a:r>
            <a:r>
              <a:rPr lang="en-GB" sz="1400" b="1" i="0" u="none" strike="noStrike" cap="none" spc="0">
                <a:solidFill>
                  <a:schemeClr val="accent2"/>
                </a:solidFill>
                <a:latin typeface="FreeMono"/>
                <a:ea typeface="FreeMono"/>
                <a:cs typeface="FreeMono"/>
              </a:rPr>
              <a:t>bot_message.choices[0].message.content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})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for character in 		 	bot_message.choices[0].message.content: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    history[-1]['content'] += character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    time.sleep(0.05)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    </a:t>
            </a:r>
            <a:r>
              <a:rPr lang="en-GB" sz="1400" b="1" i="0" u="none" strike="noStrike" cap="none" spc="0">
                <a:solidFill>
                  <a:srgbClr val="00B0F0"/>
                </a:solidFill>
                <a:latin typeface="FreeMono"/>
                <a:ea typeface="FreeMono"/>
                <a:cs typeface="FreeMono"/>
              </a:rPr>
              <a:t>yield 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history</a:t>
            </a:r>
            <a:endParaRPr sz="1400" b="1">
              <a:latin typeface="FreeMono"/>
              <a:cs typeface="FreeMono"/>
            </a:endParaRPr>
          </a:p>
        </p:txBody>
      </p:sp>
      <p:sp>
        <p:nvSpPr>
          <p:cNvPr id="72848090" name=""/>
          <p:cNvSpPr txBox="1"/>
          <p:nvPr/>
        </p:nvSpPr>
        <p:spPr bwMode="auto">
          <a:xfrm flipH="0" flipV="0">
            <a:off x="5673180" y="4766641"/>
            <a:ext cx="6720503" cy="1585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msg.submit(user, [msg, chatbot], [msg, chatbot], queue=False)</a:t>
            </a:r>
            <a:b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</a:br>
            <a:r>
              <a:rPr lang="en-GB" sz="1400" b="1" i="0" u="none" strike="noStrike" cap="none" spc="0">
                <a:solidFill>
                  <a:srgbClr val="00B050"/>
                </a:solidFill>
                <a:latin typeface="FreeMono"/>
                <a:ea typeface="FreeMono"/>
                <a:cs typeface="FreeMono"/>
              </a:rPr>
              <a:t>.then</a:t>
            </a: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(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    bot, chatbot, chatbot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    )</a:t>
            </a:r>
            <a:br>
              <a:rPr sz="1400" b="1">
                <a:latin typeface="FreeMono"/>
                <a:cs typeface="FreeMono"/>
              </a:rPr>
            </a:br>
            <a:br>
              <a:rPr sz="1400" b="1">
                <a:latin typeface="FreeMono"/>
                <a:cs typeface="FreeMono"/>
              </a:rPr>
            </a:br>
            <a:r>
              <a:rPr lang="en-GB" sz="1400" b="1" i="0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clear.click(lambda: None, None, chatbot, queue=False)</a:t>
            </a:r>
            <a:endParaRPr lang="en-GB" sz="1400" b="1" i="0" u="none" strike="noStrike" cap="none" spc="0">
              <a:solidFill>
                <a:schemeClr val="tx1"/>
              </a:solidFill>
              <a:latin typeface="FreeMono"/>
              <a:cs typeface="FreeMono"/>
            </a:endParaRPr>
          </a:p>
          <a:p>
            <a:pPr>
              <a:defRPr/>
            </a:pPr>
            <a:r>
              <a:rPr lang="en-GB" sz="1400" b="1" i="0" u="sng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  <a:hlinkClick r:id="rId3" tooltip="http://127.0.0.1:7871"/>
              </a:rPr>
              <a:t>demo.launch()</a:t>
            </a:r>
            <a:endParaRPr sz="1400" b="1">
              <a:latin typeface="FreeMono"/>
              <a:cs typeface="Free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95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4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15866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Questions?   Let’s Brainstorm!</a:t>
            </a:r>
            <a:endParaRPr/>
          </a:p>
        </p:txBody>
      </p:sp>
      <p:pic>
        <p:nvPicPr>
          <p:cNvPr id="14704460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96135" y="1907164"/>
            <a:ext cx="7478966" cy="4552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48778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MiniConda</a:t>
            </a:r>
            <a:r>
              <a:rPr lang="de-DE"/>
              <a:t> </a:t>
            </a:r>
            <a:r>
              <a:rPr lang="de-DE"/>
              <a:t> : Install</a:t>
            </a:r>
            <a:endParaRPr lang="de-DE"/>
          </a:p>
        </p:txBody>
      </p:sp>
      <p:sp>
        <p:nvSpPr>
          <p:cNvPr id="1394590459" name="Inhaltsplatzhalter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46398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>
                <a:latin typeface="Arial"/>
                <a:ea typeface="Arial"/>
                <a:cs typeface="Arial"/>
              </a:rPr>
              <a:t>Windows</a:t>
            </a:r>
            <a:endParaRPr>
              <a:latin typeface="Arial"/>
              <a:cs typeface="Arial"/>
            </a:endParaRPr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After installing, open the “Anaconda Prompt (miniconda3)” program to use Miniconda3.</a:t>
            </a:r>
            <a:endParaRPr>
              <a:latin typeface="Arial"/>
              <a:cs typeface="Arial"/>
            </a:endParaRPr>
          </a:p>
          <a:p>
            <a:pPr>
              <a:defRPr/>
            </a:pPr>
            <a:r>
              <a:rPr>
                <a:latin typeface="Arial"/>
                <a:ea typeface="Arial"/>
                <a:cs typeface="Arial"/>
              </a:rPr>
              <a:t>Mac, Linux</a:t>
            </a:r>
            <a:endParaRPr>
              <a:latin typeface="Arial"/>
              <a:cs typeface="Arial"/>
            </a:endParaRPr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After installing, close and reopen your terminal application or refresh it by running the following command</a:t>
            </a:r>
            <a:br>
              <a:rPr lang="de-DE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de-DE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de-DE" sz="2400" b="1" i="1" u="none" strike="noStrike" cap="none" spc="0">
                <a:solidFill>
                  <a:srgbClr val="0070C0"/>
                </a:solidFill>
                <a:latin typeface="Arial"/>
                <a:ea typeface="Arial"/>
                <a:cs typeface="Arial"/>
              </a:rPr>
              <a:t>source ~/miniconda3/bin/activate</a:t>
            </a:r>
            <a:br>
              <a:rPr lang="de-DE" sz="2400" b="1" i="1" u="none" strike="noStrike" cap="none" spc="0">
                <a:solidFill>
                  <a:srgbClr val="0070C0"/>
                </a:solidFill>
                <a:latin typeface="Arial"/>
                <a:ea typeface="Arial"/>
                <a:cs typeface="Arial"/>
              </a:rPr>
            </a:b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Then, initialize conda on all available shells by running the following command:</a:t>
            </a:r>
            <a:br>
              <a:rPr lang="de-DE" sz="2400" b="0" i="1" u="none" strike="noStrike" cap="none" spc="0">
                <a:solidFill>
                  <a:srgbClr val="0070C0"/>
                </a:solidFill>
                <a:latin typeface="Arial"/>
                <a:ea typeface="Arial"/>
                <a:cs typeface="Arial"/>
              </a:rPr>
            </a:br>
            <a:br>
              <a:rPr lang="de-DE" sz="2400" b="0" i="1" u="none" strike="noStrike" cap="none" spc="0">
                <a:solidFill>
                  <a:srgbClr val="0070C0"/>
                </a:solidFill>
                <a:latin typeface="Arial"/>
                <a:ea typeface="Arial"/>
                <a:cs typeface="Arial"/>
              </a:rPr>
            </a:br>
            <a:r>
              <a:rPr lang="de-DE" sz="2400" b="1" i="1" u="none" strike="noStrike" cap="none" spc="0">
                <a:solidFill>
                  <a:srgbClr val="0070C0"/>
                </a:solidFill>
                <a:latin typeface="Arial"/>
                <a:ea typeface="Arial"/>
                <a:cs typeface="Arial"/>
              </a:rPr>
              <a:t>conda init --all</a:t>
            </a:r>
            <a:br>
              <a:rPr lang="de-DE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Check installation:</a:t>
            </a:r>
            <a:br>
              <a:rPr lang="de-DE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de-DE" sz="2400" b="0" i="1" u="none" strike="noStrike" cap="none" spc="0">
                <a:solidFill>
                  <a:srgbClr val="0070C0"/>
                </a:solidFill>
                <a:latin typeface="Arial"/>
                <a:ea typeface="Arial"/>
                <a:cs typeface="Arial"/>
              </a:rPr>
            </a:br>
            <a:r>
              <a:rPr lang="de-DE" sz="2400" b="1" i="1" u="none" strike="noStrike" cap="none" spc="0">
                <a:solidFill>
                  <a:srgbClr val="0070C0"/>
                </a:solidFill>
                <a:latin typeface="Arial"/>
                <a:ea typeface="Arial"/>
                <a:cs typeface="Arial"/>
              </a:rPr>
              <a:t>conda info</a:t>
            </a:r>
            <a:br>
              <a:rPr lang="de-DE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2400" b="0" i="1" u="none" strike="noStrike" cap="none" spc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775865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conda</a:t>
            </a:r>
            <a:r>
              <a:rPr lang="de-DE"/>
              <a:t>  - Python </a:t>
            </a:r>
            <a:r>
              <a:rPr lang="de-DE"/>
              <a:t>Environment</a:t>
            </a:r>
            <a:endParaRPr lang="de-DE"/>
          </a:p>
        </p:txBody>
      </p:sp>
      <p:sp>
        <p:nvSpPr>
          <p:cNvPr id="75966341" name="Inhaltsplatzhalter 2"/>
          <p:cNvSpPr>
            <a:spLocks noGrp="1"/>
          </p:cNvSpPr>
          <p:nvPr>
            <p:ph idx="1"/>
          </p:nvPr>
        </p:nvSpPr>
        <p:spPr bwMode="auto">
          <a:xfrm flipH="0" flipV="0">
            <a:off x="838198" y="1515340"/>
            <a:ext cx="10515600" cy="52243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Environments in conda are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self-contained, isolated spaces where you can install specific versions of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software packages, including dependencies</a:t>
            </a:r>
            <a:endParaRPr lang="de-DE" sz="2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libraries</a:t>
            </a:r>
            <a:endParaRPr lang="de-DE" sz="2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Python versions.</a:t>
            </a:r>
            <a:endParaRPr lang="de-DE" sz="2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0">
              <a:defRPr/>
            </a:pP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This isolation </a:t>
            </a: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helps avoid conflicts between package versions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and ensures that your projects have the exact libraries and tools they need.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Isolation of dependencie</a:t>
            </a:r>
            <a:r>
              <a:rPr lang="de-DE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Environments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isolate software and their dependencies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from the rest of the software installed on your machine</a:t>
            </a:r>
            <a:endParaRPr lang="de-DE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de-DE" sz="28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Reproducibility</a:t>
            </a:r>
            <a:endParaRPr lang="de-DE" sz="28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By creating an environment for each project, you can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ensure that your code runs consistently across different machines</a:t>
            </a:r>
            <a:endParaRPr sz="28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165104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conda</a:t>
            </a:r>
            <a:r>
              <a:rPr lang="de-DE"/>
              <a:t>  - Python </a:t>
            </a:r>
            <a:r>
              <a:rPr lang="de-DE"/>
              <a:t>Environment</a:t>
            </a:r>
            <a:endParaRPr lang="de-DE"/>
          </a:p>
        </p:txBody>
      </p:sp>
      <p:sp>
        <p:nvSpPr>
          <p:cNvPr id="942082651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When first installing and using conda, all operations are done to the “</a:t>
            </a:r>
            <a:r>
              <a:rPr lang="de-DE" sz="24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base 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environment”</a:t>
            </a:r>
            <a:endParaRPr lang="de-DE" sz="2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should only be used for installing anaconda, conda, and conda-related packages</a:t>
            </a:r>
            <a:endParaRPr sz="28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let</a:t>
            </a:r>
            <a:r>
              <a:rPr sz="2400"/>
              <a:t> us create an environment to contain our hackathon code:</a:t>
            </a:r>
            <a:endParaRPr/>
          </a:p>
          <a:p>
            <a:pPr lvl="1">
              <a:defRPr/>
            </a:pPr>
            <a:r>
              <a:rPr/>
              <a:t>go to: </a:t>
            </a:r>
            <a:r>
              <a:rPr lang="de-DE" sz="2400" b="0" i="0" u="sng" strike="noStrike" cap="none" spc="0">
                <a:solidFill>
                  <a:schemeClr val="hlink"/>
                </a:solidFill>
                <a:latin typeface="Calibri"/>
                <a:ea typeface="Calibri"/>
                <a:cs typeface="Calibri"/>
                <a:hlinkClick r:id="rId3" tooltip="https://github.com/HU-CMS/ki-konkret-hackathon"/>
              </a:rPr>
              <a:t>https://github.com/HU-CMS/ki-konkret-hackathon</a:t>
            </a:r>
            <a:endParaRPr/>
          </a:p>
          <a:p>
            <a:pPr lvl="1">
              <a:defRPr/>
            </a:pPr>
            <a:r>
              <a:rPr/>
              <a:t>                 click the  „Fork“ button to create a duplicate to your own account</a:t>
            </a:r>
            <a:endParaRPr/>
          </a:p>
          <a:p>
            <a:pPr lvl="1">
              <a:defRPr/>
            </a:pPr>
            <a:r>
              <a:rPr/>
              <a:t>Clone your repository to your local machine</a:t>
            </a:r>
            <a:endParaRPr/>
          </a:p>
          <a:p>
            <a:pPr lvl="1">
              <a:defRPr/>
            </a:pPr>
            <a:endParaRPr sz="28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sz="28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833306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612446" y="3738109"/>
            <a:ext cx="923153" cy="379378"/>
          </a:xfrm>
          <a:prstGeom prst="rect">
            <a:avLst/>
          </a:prstGeom>
        </p:spPr>
      </p:pic>
      <p:pic>
        <p:nvPicPr>
          <p:cNvPr id="3181350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468799" y="4551709"/>
            <a:ext cx="5522549" cy="2268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479564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190116" y="3316132"/>
            <a:ext cx="2764808" cy="1135546"/>
          </a:xfrm>
          <a:prstGeom prst="rect">
            <a:avLst/>
          </a:prstGeom>
        </p:spPr>
      </p:pic>
      <p:sp>
        <p:nvSpPr>
          <p:cNvPr id="31521579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conda</a:t>
            </a:r>
            <a:r>
              <a:rPr lang="de-DE"/>
              <a:t>  - Python </a:t>
            </a:r>
            <a:r>
              <a:rPr lang="de-DE"/>
              <a:t>Environment</a:t>
            </a:r>
            <a:endParaRPr lang="de-DE"/>
          </a:p>
        </p:txBody>
      </p:sp>
      <p:sp>
        <p:nvSpPr>
          <p:cNvPr id="905773967" name="Inhaltsplatzhalt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When first installing and using conda, all opertions are done to the “</a:t>
            </a:r>
            <a:r>
              <a:rPr lang="de-DE" sz="24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base </a:t>
            </a:r>
            <a:r>
              <a:rPr lang="de-DE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environment”. This environment is where conda itself is installed, and should only be used for installing anaconda, conda, and conda-related packages</a:t>
            </a:r>
            <a:endParaRPr sz="28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let</a:t>
            </a:r>
            <a:r>
              <a:rPr sz="2400"/>
              <a:t> us create an environment to contain our hackathon code:</a:t>
            </a:r>
            <a:endParaRPr/>
          </a:p>
          <a:p>
            <a:pPr lvl="1">
              <a:defRPr/>
            </a:pPr>
            <a:r>
              <a:rPr/>
              <a:t>go to: </a:t>
            </a:r>
            <a:r>
              <a:rPr lang="de-DE" sz="2400" b="0" i="0" u="sng" strike="noStrike" cap="none" spc="0">
                <a:solidFill>
                  <a:schemeClr val="hlink"/>
                </a:solidFill>
                <a:latin typeface="Calibri"/>
                <a:ea typeface="Calibri"/>
                <a:cs typeface="Calibri"/>
                <a:hlinkClick r:id="rId4" tooltip="https://github.com/HU-CMS/ki-konkret-hackathon"/>
              </a:rPr>
              <a:t>https://github.com/HU-CMS/ki-konkret-hackathon</a:t>
            </a:r>
            <a:endParaRPr/>
          </a:p>
          <a:p>
            <a:pPr lvl="1">
              <a:defRPr/>
            </a:pPr>
            <a:r>
              <a:rPr/>
              <a:t>               click the  „Fork“ button to create a duplicate </a:t>
            </a:r>
            <a:br>
              <a:rPr/>
            </a:br>
            <a:r>
              <a:rPr/>
              <a:t>		of the repository to your own account</a:t>
            </a:r>
            <a:endParaRPr/>
          </a:p>
          <a:p>
            <a:pPr lvl="1">
              <a:defRPr/>
            </a:pPr>
            <a:r>
              <a:rPr/>
              <a:t>Untick</a:t>
            </a:r>
            <a:endParaRPr/>
          </a:p>
          <a:p>
            <a:pPr lvl="1">
              <a:defRPr/>
            </a:pPr>
            <a:r>
              <a:rPr/>
              <a:t>Clone your repository to your local machine</a:t>
            </a:r>
            <a:r>
              <a:rPr/>
              <a:t> using the command line:</a:t>
            </a:r>
            <a:br>
              <a:rPr/>
            </a:br>
            <a:endParaRPr lang="de-DE" sz="1600" b="1" i="1" u="none" strike="noStrike" cap="none" spc="0">
              <a:solidFill>
                <a:schemeClr val="tx1"/>
              </a:solidFill>
              <a:latin typeface="FreeMono"/>
              <a:ea typeface="FreeMono"/>
              <a:cs typeface="FreeMono"/>
            </a:endParaRPr>
          </a:p>
          <a:p>
            <a:pPr marL="457200" lvl="1" indent="0">
              <a:buFont typeface="Arial"/>
              <a:buNone/>
              <a:defRPr/>
            </a:pPr>
            <a:r>
              <a:rPr lang="de-DE" sz="1600" b="1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git clone </a:t>
            </a:r>
            <a:r>
              <a:rPr lang="de-DE" sz="1600" b="1" i="1" strike="noStrike" cap="none" spc="0">
                <a:latin typeface="FreeMono"/>
                <a:ea typeface="FreeMono"/>
                <a:cs typeface="FreeMono"/>
              </a:rPr>
              <a:t>https://github.com/&lt;youruser&gt;/ki-konkret</a:t>
            </a:r>
            <a:r>
              <a:rPr lang="de-DE" sz="1600" b="1" i="1" u="none" strike="noStrike" cap="none" spc="0">
                <a:solidFill>
                  <a:schemeClr val="tx1"/>
                </a:solidFill>
                <a:latin typeface="FreeMono"/>
                <a:ea typeface="FreeMono"/>
                <a:cs typeface="FreeMono"/>
              </a:rPr>
              <a:t>-hackathon.git</a:t>
            </a:r>
            <a:endParaRPr/>
          </a:p>
          <a:p>
            <a:pPr>
              <a:defRPr/>
            </a:pPr>
            <a:endParaRPr sz="2800" b="1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36774212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664204" y="3765425"/>
            <a:ext cx="923153" cy="379378"/>
          </a:xfrm>
          <a:prstGeom prst="rect">
            <a:avLst/>
          </a:prstGeom>
        </p:spPr>
      </p:pic>
      <p:pic>
        <p:nvPicPr>
          <p:cNvPr id="22209147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628068" y="4283326"/>
            <a:ext cx="4974613" cy="524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53</Slides>
  <Notes>53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KI-tools mit LLMs</dc:title>
  <dc:creator>Rolf Guescini</dc:creator>
  <cp:lastModifiedBy>Rolf Guescini</cp:lastModifiedBy>
  <cp:revision>102</cp:revision>
  <dcterms:created xsi:type="dcterms:W3CDTF">2025-02-05T16:33:28Z</dcterms:created>
  <dcterms:modified xsi:type="dcterms:W3CDTF">2025-02-27T16:33:56Z</dcterms:modified>
</cp:coreProperties>
</file>