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4"/>
  </p:sldMasterIdLst>
  <p:notesMasterIdLst>
    <p:notesMasterId r:id="rId59"/>
  </p:notesMasterIdLst>
  <p:sldIdLst>
    <p:sldId id="368" r:id="rId5"/>
    <p:sldId id="367" r:id="rId6"/>
    <p:sldId id="284" r:id="rId7"/>
    <p:sldId id="369" r:id="rId8"/>
    <p:sldId id="431" r:id="rId9"/>
    <p:sldId id="372" r:id="rId10"/>
    <p:sldId id="371" r:id="rId11"/>
    <p:sldId id="373" r:id="rId12"/>
    <p:sldId id="374" r:id="rId13"/>
    <p:sldId id="432" r:id="rId14"/>
    <p:sldId id="375" r:id="rId15"/>
    <p:sldId id="386" r:id="rId16"/>
    <p:sldId id="385" r:id="rId17"/>
    <p:sldId id="378" r:id="rId18"/>
    <p:sldId id="381" r:id="rId19"/>
    <p:sldId id="380" r:id="rId20"/>
    <p:sldId id="433" r:id="rId21"/>
    <p:sldId id="387" r:id="rId22"/>
    <p:sldId id="390" r:id="rId23"/>
    <p:sldId id="401" r:id="rId24"/>
    <p:sldId id="392" r:id="rId25"/>
    <p:sldId id="402" r:id="rId26"/>
    <p:sldId id="393" r:id="rId27"/>
    <p:sldId id="389" r:id="rId28"/>
    <p:sldId id="398" r:id="rId29"/>
    <p:sldId id="434" r:id="rId30"/>
    <p:sldId id="403" r:id="rId31"/>
    <p:sldId id="448" r:id="rId32"/>
    <p:sldId id="449" r:id="rId33"/>
    <p:sldId id="425" r:id="rId34"/>
    <p:sldId id="426" r:id="rId35"/>
    <p:sldId id="417" r:id="rId36"/>
    <p:sldId id="419" r:id="rId37"/>
    <p:sldId id="416" r:id="rId38"/>
    <p:sldId id="422" r:id="rId39"/>
    <p:sldId id="424" r:id="rId40"/>
    <p:sldId id="427" r:id="rId41"/>
    <p:sldId id="428" r:id="rId42"/>
    <p:sldId id="430" r:id="rId43"/>
    <p:sldId id="435" r:id="rId44"/>
    <p:sldId id="421" r:id="rId45"/>
    <p:sldId id="437" r:id="rId46"/>
    <p:sldId id="438" r:id="rId47"/>
    <p:sldId id="423" r:id="rId48"/>
    <p:sldId id="440" r:id="rId49"/>
    <p:sldId id="441" r:id="rId50"/>
    <p:sldId id="411" r:id="rId51"/>
    <p:sldId id="444" r:id="rId52"/>
    <p:sldId id="439" r:id="rId53"/>
    <p:sldId id="442" r:id="rId54"/>
    <p:sldId id="445" r:id="rId55"/>
    <p:sldId id="443" r:id="rId56"/>
    <p:sldId id="446" r:id="rId57"/>
    <p:sldId id="447" r:id="rId58"/>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A04C"/>
    <a:srgbClr val="ABCEFA"/>
    <a:srgbClr val="595959"/>
    <a:srgbClr val="4174A5"/>
    <a:srgbClr val="725B8F"/>
    <a:srgbClr val="C06F75"/>
    <a:srgbClr val="5096D9"/>
    <a:srgbClr val="A4CAFD"/>
    <a:srgbClr val="5498DA"/>
    <a:srgbClr val="519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8F888-2B1D-49BF-8ED1-41C0E3D7645D}">
  <a:tblStyle styleId="{0538F888-2B1D-49BF-8ED1-41C0E3D7645D}" styleName="Table_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4" autoAdjust="0"/>
    <p:restoredTop sz="60406" autoAdjust="0"/>
  </p:normalViewPr>
  <p:slideViewPr>
    <p:cSldViewPr snapToGrid="0" snapToObjects="1">
      <p:cViewPr varScale="1">
        <p:scale>
          <a:sx n="80" d="100"/>
          <a:sy n="80" d="100"/>
        </p:scale>
        <p:origin x="704" y="19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05" d="100"/>
          <a:sy n="105" d="100"/>
        </p:scale>
        <p:origin x="1146" y="12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Versteegen" userId="3db87500-6bb8-48d8-b495-b010ee39f961" providerId="ADAL" clId="{F99E8246-9ADE-4495-9DA2-2DAA94D091C2}"/>
    <pc:docChg chg="custSel delSld modSld">
      <pc:chgData name="Marius Versteegen" userId="3db87500-6bb8-48d8-b495-b010ee39f961" providerId="ADAL" clId="{F99E8246-9ADE-4495-9DA2-2DAA94D091C2}" dt="2019-01-31T17:24:52.718" v="1099" actId="20577"/>
      <pc:docMkLst>
        <pc:docMk/>
      </pc:docMkLst>
      <pc:sldChg chg="modSp">
        <pc:chgData name="Marius Versteegen" userId="3db87500-6bb8-48d8-b495-b010ee39f961" providerId="ADAL" clId="{F99E8246-9ADE-4495-9DA2-2DAA94D091C2}" dt="2019-01-31T17:24:52.718" v="1099" actId="20577"/>
        <pc:sldMkLst>
          <pc:docMk/>
          <pc:sldMk cId="4175842108" sldId="367"/>
        </pc:sldMkLst>
        <pc:spChg chg="mod">
          <ac:chgData name="Marius Versteegen" userId="3db87500-6bb8-48d8-b495-b010ee39f961" providerId="ADAL" clId="{F99E8246-9ADE-4495-9DA2-2DAA94D091C2}" dt="2019-01-31T17:24:52.718" v="1099" actId="20577"/>
          <ac:spMkLst>
            <pc:docMk/>
            <pc:sldMk cId="4175842108" sldId="367"/>
            <ac:spMk id="5" creationId="{00000000-0000-0000-0000-000000000000}"/>
          </ac:spMkLst>
        </pc:spChg>
      </pc:sldChg>
      <pc:sldChg chg="modSp">
        <pc:chgData name="Marius Versteegen" userId="3db87500-6bb8-48d8-b495-b010ee39f961" providerId="ADAL" clId="{F99E8246-9ADE-4495-9DA2-2DAA94D091C2}" dt="2019-01-31T17:24:40.582" v="1082" actId="20577"/>
        <pc:sldMkLst>
          <pc:docMk/>
          <pc:sldMk cId="993971280" sldId="368"/>
        </pc:sldMkLst>
        <pc:spChg chg="mod">
          <ac:chgData name="Marius Versteegen" userId="3db87500-6bb8-48d8-b495-b010ee39f961" providerId="ADAL" clId="{F99E8246-9ADE-4495-9DA2-2DAA94D091C2}" dt="2019-01-31T17:24:40.582" v="1082" actId="20577"/>
          <ac:spMkLst>
            <pc:docMk/>
            <pc:sldMk cId="993971280" sldId="368"/>
            <ac:spMk id="4" creationId="{00000000-0000-0000-0000-000000000000}"/>
          </ac:spMkLst>
        </pc:spChg>
      </pc:sldChg>
      <pc:sldChg chg="modNotesTx">
        <pc:chgData name="Marius Versteegen" userId="3db87500-6bb8-48d8-b495-b010ee39f961" providerId="ADAL" clId="{F99E8246-9ADE-4495-9DA2-2DAA94D091C2}" dt="2019-01-31T15:35:42.118" v="321" actId="20577"/>
        <pc:sldMkLst>
          <pc:docMk/>
          <pc:sldMk cId="3150727400" sldId="371"/>
        </pc:sldMkLst>
      </pc:sldChg>
      <pc:sldChg chg="modNotesTx">
        <pc:chgData name="Marius Versteegen" userId="3db87500-6bb8-48d8-b495-b010ee39f961" providerId="ADAL" clId="{F99E8246-9ADE-4495-9DA2-2DAA94D091C2}" dt="2019-01-31T15:36:36.071" v="426" actId="20577"/>
        <pc:sldMkLst>
          <pc:docMk/>
          <pc:sldMk cId="2195287328" sldId="373"/>
        </pc:sldMkLst>
      </pc:sldChg>
      <pc:sldChg chg="modNotesTx">
        <pc:chgData name="Marius Versteegen" userId="3db87500-6bb8-48d8-b495-b010ee39f961" providerId="ADAL" clId="{F99E8246-9ADE-4495-9DA2-2DAA94D091C2}" dt="2019-01-31T15:37:01.121" v="454" actId="20577"/>
        <pc:sldMkLst>
          <pc:docMk/>
          <pc:sldMk cId="82816065" sldId="374"/>
        </pc:sldMkLst>
      </pc:sldChg>
      <pc:sldChg chg="modNotesTx">
        <pc:chgData name="Marius Versteegen" userId="3db87500-6bb8-48d8-b495-b010ee39f961" providerId="ADAL" clId="{F99E8246-9ADE-4495-9DA2-2DAA94D091C2}" dt="2019-01-31T15:39:20.133" v="546" actId="20577"/>
        <pc:sldMkLst>
          <pc:docMk/>
          <pc:sldMk cId="4094906824" sldId="375"/>
        </pc:sldMkLst>
      </pc:sldChg>
      <pc:sldChg chg="modNotesTx">
        <pc:chgData name="Marius Versteegen" userId="3db87500-6bb8-48d8-b495-b010ee39f961" providerId="ADAL" clId="{F99E8246-9ADE-4495-9DA2-2DAA94D091C2}" dt="2019-01-31T15:43:16.509" v="699" actId="20577"/>
        <pc:sldMkLst>
          <pc:docMk/>
          <pc:sldMk cId="3503252828" sldId="392"/>
        </pc:sldMkLst>
      </pc:sldChg>
      <pc:sldChg chg="modNotesTx">
        <pc:chgData name="Marius Versteegen" userId="3db87500-6bb8-48d8-b495-b010ee39f961" providerId="ADAL" clId="{F99E8246-9ADE-4495-9DA2-2DAA94D091C2}" dt="2019-01-31T15:43:34.468" v="727" actId="20577"/>
        <pc:sldMkLst>
          <pc:docMk/>
          <pc:sldMk cId="1386267105" sldId="402"/>
        </pc:sldMkLst>
      </pc:sldChg>
      <pc:sldChg chg="modNotesTx">
        <pc:chgData name="Marius Versteegen" userId="3db87500-6bb8-48d8-b495-b010ee39f961" providerId="ADAL" clId="{F99E8246-9ADE-4495-9DA2-2DAA94D091C2}" dt="2019-01-31T17:12:14.600" v="953" actId="20577"/>
        <pc:sldMkLst>
          <pc:docMk/>
          <pc:sldMk cId="3944051415" sldId="419"/>
        </pc:sldMkLst>
      </pc:sldChg>
      <pc:sldChg chg="modSp">
        <pc:chgData name="Marius Versteegen" userId="3db87500-6bb8-48d8-b495-b010ee39f961" providerId="ADAL" clId="{F99E8246-9ADE-4495-9DA2-2DAA94D091C2}" dt="2019-01-31T17:13:42.171" v="1008" actId="20577"/>
        <pc:sldMkLst>
          <pc:docMk/>
          <pc:sldMk cId="1677067855" sldId="422"/>
        </pc:sldMkLst>
        <pc:spChg chg="mod">
          <ac:chgData name="Marius Versteegen" userId="3db87500-6bb8-48d8-b495-b010ee39f961" providerId="ADAL" clId="{F99E8246-9ADE-4495-9DA2-2DAA94D091C2}" dt="2019-01-31T17:13:42.171" v="1008" actId="20577"/>
          <ac:spMkLst>
            <pc:docMk/>
            <pc:sldMk cId="1677067855" sldId="422"/>
            <ac:spMk id="22" creationId="{00000000-0000-0000-0000-000000000000}"/>
          </ac:spMkLst>
        </pc:spChg>
      </pc:sldChg>
      <pc:sldChg chg="modSp">
        <pc:chgData name="Marius Versteegen" userId="3db87500-6bb8-48d8-b495-b010ee39f961" providerId="ADAL" clId="{F99E8246-9ADE-4495-9DA2-2DAA94D091C2}" dt="2019-01-31T15:44:35.376" v="744" actId="20577"/>
        <pc:sldMkLst>
          <pc:docMk/>
          <pc:sldMk cId="381664815" sldId="425"/>
        </pc:sldMkLst>
        <pc:spChg chg="mod">
          <ac:chgData name="Marius Versteegen" userId="3db87500-6bb8-48d8-b495-b010ee39f961" providerId="ADAL" clId="{F99E8246-9ADE-4495-9DA2-2DAA94D091C2}" dt="2019-01-31T15:44:35.376" v="744" actId="20577"/>
          <ac:spMkLst>
            <pc:docMk/>
            <pc:sldMk cId="381664815" sldId="425"/>
            <ac:spMk id="7" creationId="{00000000-0000-0000-0000-000000000000}"/>
          </ac:spMkLst>
        </pc:spChg>
      </pc:sldChg>
      <pc:sldChg chg="modNotesTx">
        <pc:chgData name="Marius Versteegen" userId="3db87500-6bb8-48d8-b495-b010ee39f961" providerId="ADAL" clId="{F99E8246-9ADE-4495-9DA2-2DAA94D091C2}" dt="2019-01-31T15:45:13.730" v="746" actId="20577"/>
        <pc:sldMkLst>
          <pc:docMk/>
          <pc:sldMk cId="4086913959" sldId="426"/>
        </pc:sldMkLst>
      </pc:sldChg>
      <pc:sldChg chg="modSp">
        <pc:chgData name="Marius Versteegen" userId="3db87500-6bb8-48d8-b495-b010ee39f961" providerId="ADAL" clId="{F99E8246-9ADE-4495-9DA2-2DAA94D091C2}" dt="2019-01-31T17:21:27.985" v="1057" actId="20577"/>
        <pc:sldMkLst>
          <pc:docMk/>
          <pc:sldMk cId="2505100863" sldId="446"/>
        </pc:sldMkLst>
        <pc:spChg chg="mod">
          <ac:chgData name="Marius Versteegen" userId="3db87500-6bb8-48d8-b495-b010ee39f961" providerId="ADAL" clId="{F99E8246-9ADE-4495-9DA2-2DAA94D091C2}" dt="2019-01-31T17:21:27.985" v="1057" actId="20577"/>
          <ac:spMkLst>
            <pc:docMk/>
            <pc:sldMk cId="2505100863" sldId="446"/>
            <ac:spMk id="5" creationId="{00000000-0000-0000-0000-000000000000}"/>
          </ac:spMkLst>
        </pc:spChg>
      </pc:sldChg>
      <pc:sldChg chg="del">
        <pc:chgData name="Marius Versteegen" userId="3db87500-6bb8-48d8-b495-b010ee39f961" providerId="ADAL" clId="{F99E8246-9ADE-4495-9DA2-2DAA94D091C2}" dt="2019-01-31T17:18:58.096" v="1009" actId="2696"/>
        <pc:sldMkLst>
          <pc:docMk/>
          <pc:sldMk cId="2069511891" sldId="448"/>
        </pc:sldMkLst>
      </pc:sldChg>
    </pc:docChg>
  </pc:docChgLst>
  <pc:docChgLst>
    <pc:chgData name="Marius Versteegen" userId="3db87500-6bb8-48d8-b495-b010ee39f961" providerId="ADAL" clId="{AA061EEA-41F2-4EEC-B96E-D12E229A1FC0}"/>
    <pc:docChg chg="modSld sldOrd">
      <pc:chgData name="Marius Versteegen" userId="3db87500-6bb8-48d8-b495-b010ee39f961" providerId="ADAL" clId="{AA061EEA-41F2-4EEC-B96E-D12E229A1FC0}" dt="2024-09-15T12:20:09.536" v="25" actId="20577"/>
      <pc:docMkLst>
        <pc:docMk/>
      </pc:docMkLst>
      <pc:sldChg chg="ord">
        <pc:chgData name="Marius Versteegen" userId="3db87500-6bb8-48d8-b495-b010ee39f961" providerId="ADAL" clId="{AA061EEA-41F2-4EEC-B96E-D12E229A1FC0}" dt="2024-09-15T10:53:07.279" v="1"/>
        <pc:sldMkLst>
          <pc:docMk/>
          <pc:sldMk cId="1328553208" sldId="390"/>
        </pc:sldMkLst>
      </pc:sldChg>
      <pc:sldChg chg="modNotesTx">
        <pc:chgData name="Marius Versteegen" userId="3db87500-6bb8-48d8-b495-b010ee39f961" providerId="ADAL" clId="{AA061EEA-41F2-4EEC-B96E-D12E229A1FC0}" dt="2024-09-15T10:58:47.398" v="15" actId="20577"/>
        <pc:sldMkLst>
          <pc:docMk/>
          <pc:sldMk cId="3503252828" sldId="392"/>
        </pc:sldMkLst>
      </pc:sldChg>
      <pc:sldChg chg="modSp mod">
        <pc:chgData name="Marius Versteegen" userId="3db87500-6bb8-48d8-b495-b010ee39f961" providerId="ADAL" clId="{AA061EEA-41F2-4EEC-B96E-D12E229A1FC0}" dt="2024-09-15T12:20:09.536" v="25" actId="20577"/>
        <pc:sldMkLst>
          <pc:docMk/>
          <pc:sldMk cId="178728543" sldId="444"/>
        </pc:sldMkLst>
        <pc:spChg chg="mod">
          <ac:chgData name="Marius Versteegen" userId="3db87500-6bb8-48d8-b495-b010ee39f961" providerId="ADAL" clId="{AA061EEA-41F2-4EEC-B96E-D12E229A1FC0}" dt="2024-09-15T12:20:09.536" v="25" actId="20577"/>
          <ac:spMkLst>
            <pc:docMk/>
            <pc:sldMk cId="178728543" sldId="44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76363" cy="511731"/>
          </a:xfrm>
          <a:prstGeom prst="rect">
            <a:avLst/>
          </a:prstGeom>
          <a:noFill/>
          <a:ln>
            <a:noFill/>
          </a:ln>
        </p:spPr>
        <p:txBody>
          <a:bodyPr lIns="94607" tIns="94607" rIns="94607" bIns="94607" anchor="t" anchorCtr="0"/>
          <a:lstStyle>
            <a:lvl1pPr marL="0" marR="0" lvl="0" indent="0" algn="l"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4" name="Shape 4"/>
          <p:cNvSpPr txBox="1">
            <a:spLocks noGrp="1"/>
          </p:cNvSpPr>
          <p:nvPr>
            <p:ph type="dt" idx="10"/>
          </p:nvPr>
        </p:nvSpPr>
        <p:spPr>
          <a:xfrm>
            <a:off x="4021294" y="0"/>
            <a:ext cx="3076363" cy="511731"/>
          </a:xfrm>
          <a:prstGeom prst="rect">
            <a:avLst/>
          </a:prstGeom>
          <a:noFill/>
          <a:ln>
            <a:noFill/>
          </a:ln>
        </p:spPr>
        <p:txBody>
          <a:bodyPr lIns="94607" tIns="94607" rIns="94607" bIns="94607" anchor="t" anchorCtr="0"/>
          <a:lstStyle>
            <a:lvl1pPr marL="0" marR="0" lvl="0" indent="0" algn="r"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5" name="Shape 5"/>
          <p:cNvSpPr>
            <a:spLocks noGrp="1" noRot="1" noChangeAspect="1"/>
          </p:cNvSpPr>
          <p:nvPr>
            <p:ph type="sldImg" idx="3"/>
          </p:nvPr>
        </p:nvSpPr>
        <p:spPr>
          <a:xfrm>
            <a:off x="992188" y="768350"/>
            <a:ext cx="5116512" cy="38369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931" y="4861442"/>
            <a:ext cx="5679439" cy="4605576"/>
          </a:xfrm>
          <a:prstGeom prst="rect">
            <a:avLst/>
          </a:prstGeom>
          <a:noFill/>
          <a:ln>
            <a:noFill/>
          </a:ln>
        </p:spPr>
        <p:txBody>
          <a:bodyPr lIns="94607" tIns="94607" rIns="94607" bIns="94607"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 name="Shape 7"/>
          <p:cNvSpPr txBox="1">
            <a:spLocks noGrp="1"/>
          </p:cNvSpPr>
          <p:nvPr>
            <p:ph type="ftr" idx="11"/>
          </p:nvPr>
        </p:nvSpPr>
        <p:spPr>
          <a:xfrm>
            <a:off x="1" y="9721105"/>
            <a:ext cx="3076363" cy="511731"/>
          </a:xfrm>
          <a:prstGeom prst="rect">
            <a:avLst/>
          </a:prstGeom>
          <a:noFill/>
          <a:ln>
            <a:noFill/>
          </a:ln>
        </p:spPr>
        <p:txBody>
          <a:bodyPr lIns="94607" tIns="94607" rIns="94607" bIns="94607" anchor="b" anchorCtr="0"/>
          <a:lstStyle>
            <a:lvl1pPr marL="0" marR="0" lvl="0" indent="0" algn="l" rtl="0">
              <a:spcBef>
                <a:spcPts val="0"/>
              </a:spcBef>
              <a:defRPr/>
            </a:lvl1pPr>
            <a:lvl2pPr marL="473111" marR="0" lvl="1" indent="0" algn="l" rtl="0">
              <a:spcBef>
                <a:spcPts val="0"/>
              </a:spcBef>
              <a:defRPr/>
            </a:lvl2pPr>
            <a:lvl3pPr marL="946221" marR="0" lvl="2" indent="0" algn="l" rtl="0">
              <a:spcBef>
                <a:spcPts val="0"/>
              </a:spcBef>
              <a:defRPr/>
            </a:lvl3pPr>
            <a:lvl4pPr marL="1419332" marR="0" lvl="3" indent="0" algn="l" rtl="0">
              <a:spcBef>
                <a:spcPts val="0"/>
              </a:spcBef>
              <a:defRPr/>
            </a:lvl4pPr>
            <a:lvl5pPr marL="1892442" marR="0" lvl="4" indent="0" algn="l" rtl="0">
              <a:spcBef>
                <a:spcPts val="0"/>
              </a:spcBef>
              <a:defRPr/>
            </a:lvl5pPr>
            <a:lvl6pPr marL="2365553" marR="0" lvl="5" indent="0" algn="l" rtl="0">
              <a:spcBef>
                <a:spcPts val="0"/>
              </a:spcBef>
              <a:defRPr/>
            </a:lvl6pPr>
            <a:lvl7pPr marL="2838663" marR="0" lvl="6" indent="0" algn="l" rtl="0">
              <a:spcBef>
                <a:spcPts val="0"/>
              </a:spcBef>
              <a:defRPr/>
            </a:lvl7pPr>
            <a:lvl8pPr marL="3311774" marR="0" lvl="7" indent="0" algn="l" rtl="0">
              <a:spcBef>
                <a:spcPts val="0"/>
              </a:spcBef>
              <a:defRPr/>
            </a:lvl8pPr>
            <a:lvl9pPr marL="3784884" marR="0" lvl="8" indent="0" algn="l" rtl="0">
              <a:spcBef>
                <a:spcPts val="0"/>
              </a:spcBef>
              <a:defRPr/>
            </a:lvl9pPr>
          </a:lstStyle>
          <a:p>
            <a:endParaRPr/>
          </a:p>
        </p:txBody>
      </p:sp>
      <p:sp>
        <p:nvSpPr>
          <p:cNvPr id="8" name="Shape 8"/>
          <p:cNvSpPr txBox="1">
            <a:spLocks noGrp="1"/>
          </p:cNvSpPr>
          <p:nvPr>
            <p:ph type="sldNum" idx="12"/>
          </p:nvPr>
        </p:nvSpPr>
        <p:spPr>
          <a:xfrm>
            <a:off x="4021294" y="9721105"/>
            <a:ext cx="3076363" cy="511731"/>
          </a:xfrm>
          <a:prstGeom prst="rect">
            <a:avLst/>
          </a:prstGeom>
          <a:noFill/>
          <a:ln>
            <a:noFill/>
          </a:ln>
        </p:spPr>
        <p:txBody>
          <a:bodyPr lIns="94607" tIns="47290" rIns="94607" bIns="47290" anchor="b" anchorCtr="0">
            <a:noAutofit/>
          </a:bodyPr>
          <a:lstStyle/>
          <a:p>
            <a:pPr algn="r">
              <a:buSzPct val="25000"/>
            </a:pPr>
            <a:fld id="{00000000-1234-1234-1234-123412341234}" type="slidenum">
              <a:rPr lang="en-GB" sz="1200" smtClean="0">
                <a:solidFill>
                  <a:schemeClr val="dk1"/>
                </a:solidFill>
                <a:latin typeface="Calibri"/>
                <a:ea typeface="Calibri"/>
                <a:cs typeface="Calibri"/>
                <a:sym typeface="Calibri"/>
              </a:rPr>
              <a:pPr algn="r">
                <a:buSzPct val="25000"/>
              </a:pPr>
              <a:t>‹#›</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072696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json-ld.org/contexts/person.jsonld"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dbpedia.org/resource/Cynthia_Lennon" TargetMode="External"/><Relationship Id="rId4" Type="http://schemas.openxmlformats.org/officeDocument/2006/relationships/hyperlink" Target="http://dbpedia.org/resource/John_Lennon"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89013" y="735013"/>
            <a:ext cx="5121275" cy="38401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6" name="Shape 116"/>
          <p:cNvSpPr txBox="1">
            <a:spLocks noGrp="1"/>
          </p:cNvSpPr>
          <p:nvPr>
            <p:ph type="body" idx="1"/>
          </p:nvPr>
        </p:nvSpPr>
        <p:spPr>
          <a:xfrm>
            <a:off x="946574" y="4902070"/>
            <a:ext cx="5206170" cy="4574653"/>
          </a:xfrm>
          <a:prstGeom prst="rect">
            <a:avLst/>
          </a:prstGeom>
          <a:noFill/>
          <a:ln>
            <a:noFill/>
          </a:ln>
        </p:spPr>
        <p:txBody>
          <a:bodyPr lIns="94607" tIns="47290" rIns="94607" bIns="47290" anchor="t" anchorCtr="0">
            <a:noAutofit/>
          </a:bodyPr>
          <a:lstStyle/>
          <a:p>
            <a:pPr>
              <a:buSzPct val="25000"/>
            </a:pPr>
            <a:r>
              <a:rPr lang="en-GB" dirty="0">
                <a:solidFill>
                  <a:schemeClr val="dk1"/>
                </a:solidFill>
                <a:latin typeface="Times New Roman"/>
                <a:ea typeface="Times New Roman"/>
                <a:cs typeface="Times New Roman"/>
                <a:sym typeface="Times New Roman"/>
              </a:rPr>
              <a:t> </a:t>
            </a:r>
            <a:endParaRPr lang="nl-NL" dirty="0">
              <a:solidFill>
                <a:schemeClr val="dk1"/>
              </a:solidFill>
              <a:latin typeface="Times New Roman"/>
              <a:ea typeface="Times New Roman"/>
              <a:cs typeface="Times New Roman"/>
              <a:sym typeface="Times New Roman"/>
            </a:endParaRPr>
          </a:p>
        </p:txBody>
      </p:sp>
      <p:sp>
        <p:nvSpPr>
          <p:cNvPr id="118" name="Shape 118"/>
          <p:cNvSpPr txBox="1">
            <a:spLocks noGrp="1"/>
          </p:cNvSpPr>
          <p:nvPr>
            <p:ph type="sldNum" idx="12"/>
          </p:nvPr>
        </p:nvSpPr>
        <p:spPr>
          <a:xfrm>
            <a:off x="4022937" y="9722383"/>
            <a:ext cx="3076259" cy="490626"/>
          </a:xfrm>
          <a:prstGeom prst="rect">
            <a:avLst/>
          </a:prstGeom>
          <a:noFill/>
          <a:ln>
            <a:noFill/>
          </a:ln>
        </p:spPr>
        <p:txBody>
          <a:bodyPr lIns="94607" tIns="47290" rIns="94607" bIns="47290" anchor="b" anchorCtr="0">
            <a:noAutofit/>
          </a:bodyPr>
          <a:lstStyle/>
          <a:p>
            <a:pPr algn="r">
              <a:buClr>
                <a:schemeClr val="dk1"/>
              </a:buClr>
              <a:buSzPct val="25000"/>
            </a:pPr>
            <a:fld id="{00000000-1234-1234-1234-123412341234}" type="slidenum">
              <a:rPr lang="en-GB" sz="1200">
                <a:solidFill>
                  <a:schemeClr val="dk1"/>
                </a:solidFill>
                <a:latin typeface="Times New Roman"/>
                <a:ea typeface="Times New Roman"/>
                <a:cs typeface="Times New Roman"/>
                <a:sym typeface="Times New Roman"/>
              </a:rPr>
              <a:pPr algn="r">
                <a:buClr>
                  <a:schemeClr val="dk1"/>
                </a:buClr>
                <a:buSzPct val="25000"/>
              </a:pPr>
              <a:t>1</a:t>
            </a:fld>
            <a:endParaRPr lang="en-GB"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65960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473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OSI 	= “</a:t>
            </a:r>
            <a:r>
              <a:rPr lang="en-GB" b="1" dirty="0"/>
              <a:t>O</a:t>
            </a:r>
            <a:r>
              <a:rPr lang="en-GB" dirty="0"/>
              <a:t>pen </a:t>
            </a:r>
            <a:r>
              <a:rPr lang="en-GB" b="1" dirty="0"/>
              <a:t>S</a:t>
            </a:r>
            <a:r>
              <a:rPr lang="en-GB" dirty="0"/>
              <a:t>ystems </a:t>
            </a:r>
            <a:r>
              <a:rPr lang="en-GB" b="1" dirty="0"/>
              <a:t>I</a:t>
            </a:r>
            <a:r>
              <a:rPr lang="en-GB" dirty="0"/>
              <a:t>nterconnection”, an ISO standardised reference model for data communications.</a:t>
            </a:r>
            <a:br>
              <a:rPr lang="en-GB" dirty="0"/>
            </a:br>
            <a:r>
              <a:rPr lang="en-GB" dirty="0"/>
              <a:t>TCP/IP	= A protocol stack, that </a:t>
            </a:r>
            <a:r>
              <a:rPr lang="en-GB" dirty="0" err="1"/>
              <a:t>a.o.</a:t>
            </a:r>
            <a:r>
              <a:rPr lang="en-GB" dirty="0"/>
              <a:t> consists of the </a:t>
            </a:r>
            <a:r>
              <a:rPr lang="en-GB" b="1" dirty="0"/>
              <a:t>T</a:t>
            </a:r>
            <a:r>
              <a:rPr lang="en-GB" dirty="0"/>
              <a:t>ransmission </a:t>
            </a:r>
            <a:r>
              <a:rPr lang="en-GB" b="1" dirty="0"/>
              <a:t>C</a:t>
            </a:r>
            <a:r>
              <a:rPr lang="en-GB" dirty="0"/>
              <a:t>ontrol </a:t>
            </a:r>
            <a:r>
              <a:rPr lang="en-GB" b="1" dirty="0"/>
              <a:t>P</a:t>
            </a:r>
            <a:r>
              <a:rPr lang="en-GB" dirty="0"/>
              <a:t>rotocol and </a:t>
            </a:r>
            <a:r>
              <a:rPr lang="en-GB" b="1" dirty="0"/>
              <a:t>I</a:t>
            </a:r>
            <a:r>
              <a:rPr lang="en-GB" dirty="0"/>
              <a:t>nternet </a:t>
            </a:r>
            <a:r>
              <a:rPr lang="en-GB" b="1" dirty="0"/>
              <a:t>P</a:t>
            </a:r>
            <a:r>
              <a:rPr lang="en-GB" dirty="0"/>
              <a:t>rotocol layers.</a:t>
            </a:r>
          </a:p>
          <a:p>
            <a:r>
              <a:rPr lang="en-GB" dirty="0"/>
              <a:t>UDP 	= </a:t>
            </a:r>
            <a:r>
              <a:rPr lang="en-GB" b="1" dirty="0"/>
              <a:t>U</a:t>
            </a:r>
            <a:r>
              <a:rPr lang="en-GB" dirty="0"/>
              <a:t>ser </a:t>
            </a:r>
            <a:r>
              <a:rPr lang="en-GB" b="1" dirty="0"/>
              <a:t>D</a:t>
            </a:r>
            <a:r>
              <a:rPr lang="en-GB" dirty="0"/>
              <a:t>atagram </a:t>
            </a:r>
            <a:r>
              <a:rPr lang="en-GB" b="1" dirty="0"/>
              <a:t>P</a:t>
            </a:r>
            <a:r>
              <a:rPr lang="en-GB" dirty="0"/>
              <a:t>rotocol</a:t>
            </a:r>
          </a:p>
          <a:p>
            <a:endParaRPr lang="en-GB" dirty="0"/>
          </a:p>
          <a:p>
            <a:r>
              <a:rPr lang="en-GB" dirty="0"/>
              <a:t>The OSI Model = a stack of protocol layers for </a:t>
            </a:r>
            <a:r>
              <a:rPr lang="en-GB" dirty="0" err="1"/>
              <a:t>datacommunication</a:t>
            </a:r>
            <a:r>
              <a:rPr lang="en-GB" dirty="0"/>
              <a:t>.</a:t>
            </a:r>
            <a:br>
              <a:rPr lang="en-GB" dirty="0"/>
            </a:br>
            <a:r>
              <a:rPr lang="en-GB" dirty="0"/>
              <a:t>The TCP/IP Model = a simplified variation of the OSI model for the internet.</a:t>
            </a:r>
          </a:p>
          <a:p>
            <a:br>
              <a:rPr lang="en-GB" dirty="0"/>
            </a:br>
            <a:r>
              <a:rPr lang="en-GB" dirty="0"/>
              <a:t>OSI</a:t>
            </a:r>
          </a:p>
          <a:p>
            <a:pPr marL="236555" indent="-236555">
              <a:buAutoNum type="arabicPlain" startAt="7"/>
            </a:pPr>
            <a:r>
              <a:rPr lang="en-GB" dirty="0"/>
              <a:t>Application - interprets user interaction</a:t>
            </a:r>
          </a:p>
          <a:p>
            <a:pPr marL="236555" indent="-236555">
              <a:buAutoNum type="arabicPlain" startAt="6"/>
            </a:pPr>
            <a:r>
              <a:rPr lang="en-GB" dirty="0"/>
              <a:t>Presentation – converts online resources into data, based on that user interaction.</a:t>
            </a:r>
            <a:endParaRPr lang="nl-NL" dirty="0"/>
          </a:p>
          <a:p>
            <a:pPr marL="236555" indent="-236555">
              <a:buAutoNum type="arabicPlain" startAt="5"/>
            </a:pPr>
            <a:r>
              <a:rPr lang="nl-NL" dirty="0" err="1"/>
              <a:t>Session</a:t>
            </a:r>
            <a:r>
              <a:rPr lang="nl-NL" dirty="0"/>
              <a:t> – </a:t>
            </a:r>
            <a:r>
              <a:rPr lang="nl-NL" dirty="0" err="1"/>
              <a:t>responsible</a:t>
            </a:r>
            <a:r>
              <a:rPr lang="nl-NL" dirty="0"/>
              <a:t> </a:t>
            </a:r>
            <a:r>
              <a:rPr lang="nl-NL" dirty="0" err="1"/>
              <a:t>for</a:t>
            </a:r>
            <a:r>
              <a:rPr lang="nl-NL" dirty="0"/>
              <a:t> </a:t>
            </a:r>
            <a:r>
              <a:rPr lang="nl-NL" dirty="0" err="1"/>
              <a:t>discerning</a:t>
            </a:r>
            <a:r>
              <a:rPr lang="nl-NL" dirty="0"/>
              <a:t> </a:t>
            </a:r>
            <a:r>
              <a:rPr lang="nl-NL" dirty="0" err="1"/>
              <a:t>specific</a:t>
            </a:r>
            <a:r>
              <a:rPr lang="nl-NL" dirty="0"/>
              <a:t> users. </a:t>
            </a:r>
            <a:r>
              <a:rPr lang="nl-NL" dirty="0" err="1"/>
              <a:t>Adds</a:t>
            </a:r>
            <a:r>
              <a:rPr lang="nl-NL" dirty="0"/>
              <a:t> context </a:t>
            </a:r>
            <a:r>
              <a:rPr lang="nl-NL" dirty="0" err="1"/>
              <a:t>for</a:t>
            </a:r>
            <a:r>
              <a:rPr lang="nl-NL" dirty="0"/>
              <a:t> </a:t>
            </a:r>
            <a:r>
              <a:rPr lang="nl-NL" dirty="0" err="1"/>
              <a:t>them</a:t>
            </a:r>
            <a:r>
              <a:rPr lang="nl-NL" dirty="0"/>
              <a:t>.</a:t>
            </a:r>
          </a:p>
          <a:p>
            <a:pPr marL="236555" indent="-236555">
              <a:buAutoNum type="arabicPlain" startAt="4"/>
            </a:pPr>
            <a:r>
              <a:rPr lang="nl-NL" dirty="0"/>
              <a:t>Transport – </a:t>
            </a:r>
            <a:r>
              <a:rPr lang="nl-NL" dirty="0" err="1"/>
              <a:t>partition</a:t>
            </a:r>
            <a:r>
              <a:rPr lang="nl-NL" dirty="0"/>
              <a:t> </a:t>
            </a:r>
            <a:r>
              <a:rPr lang="nl-NL" dirty="0" err="1"/>
              <a:t>the</a:t>
            </a:r>
            <a:r>
              <a:rPr lang="nl-NL" dirty="0"/>
              <a:t> data </a:t>
            </a:r>
            <a:r>
              <a:rPr lang="nl-NL" dirty="0" err="1"/>
              <a:t>to</a:t>
            </a:r>
            <a:r>
              <a:rPr lang="nl-NL" dirty="0"/>
              <a:t> </a:t>
            </a:r>
            <a:r>
              <a:rPr lang="nl-NL" dirty="0" err="1"/>
              <a:t>be</a:t>
            </a:r>
            <a:r>
              <a:rPr lang="nl-NL" dirty="0"/>
              <a:t> sent </a:t>
            </a:r>
            <a:r>
              <a:rPr lang="nl-NL" dirty="0" err="1"/>
              <a:t>into</a:t>
            </a:r>
            <a:r>
              <a:rPr lang="nl-NL" dirty="0"/>
              <a:t> smaller </a:t>
            </a:r>
            <a:r>
              <a:rPr lang="nl-NL" dirty="0" err="1"/>
              <a:t>parts</a:t>
            </a:r>
            <a:r>
              <a:rPr lang="nl-NL" dirty="0"/>
              <a:t> (series of bytes).</a:t>
            </a:r>
          </a:p>
          <a:p>
            <a:pPr marL="236555" indent="-236555">
              <a:buAutoNum type="arabicPlain" startAt="3"/>
            </a:pPr>
            <a:r>
              <a:rPr lang="nl-NL" dirty="0"/>
              <a:t>Network – </a:t>
            </a:r>
            <a:r>
              <a:rPr lang="nl-NL" dirty="0" err="1"/>
              <a:t>Identifies</a:t>
            </a:r>
            <a:r>
              <a:rPr lang="nl-NL" dirty="0"/>
              <a:t> </a:t>
            </a:r>
            <a:r>
              <a:rPr lang="nl-NL" dirty="0" err="1"/>
              <a:t>using</a:t>
            </a:r>
            <a:r>
              <a:rPr lang="nl-NL" dirty="0"/>
              <a:t> </a:t>
            </a:r>
            <a:r>
              <a:rPr lang="nl-NL" dirty="0" err="1"/>
              <a:t>logical</a:t>
            </a:r>
            <a:r>
              <a:rPr lang="nl-NL" dirty="0"/>
              <a:t> </a:t>
            </a:r>
            <a:r>
              <a:rPr lang="nl-NL" dirty="0" err="1"/>
              <a:t>addresses</a:t>
            </a:r>
            <a:r>
              <a:rPr lang="nl-NL" dirty="0"/>
              <a:t> : IP </a:t>
            </a:r>
            <a:r>
              <a:rPr lang="nl-NL" dirty="0" err="1"/>
              <a:t>Addresses</a:t>
            </a:r>
            <a:r>
              <a:rPr lang="nl-NL" dirty="0"/>
              <a:t>.</a:t>
            </a:r>
          </a:p>
          <a:p>
            <a:pPr marL="236555" indent="-236555">
              <a:buAutoNum type="arabicPlain" startAt="2"/>
            </a:pPr>
            <a:r>
              <a:rPr lang="en-GB" dirty="0"/>
              <a:t>Link – Identifies using MAC Addresses: device identifiers – normally GUIDs.</a:t>
            </a:r>
          </a:p>
          <a:p>
            <a:pPr marL="236555" indent="-236555">
              <a:buAutoNum type="arabicPlain"/>
            </a:pPr>
            <a:r>
              <a:rPr lang="en-GB" dirty="0"/>
              <a:t>Ph</a:t>
            </a:r>
            <a:r>
              <a:rPr lang="en-GB" u="sng" dirty="0"/>
              <a:t>y</a:t>
            </a:r>
            <a:r>
              <a:rPr lang="en-GB" dirty="0"/>
              <a:t>sical layer – The actual connecting hardware.</a:t>
            </a:r>
          </a:p>
          <a:p>
            <a:pPr marL="236555" indent="-236555">
              <a:buAutoNum type="arabicPlain"/>
            </a:pPr>
            <a:endParaRPr lang="en-GB" dirty="0"/>
          </a:p>
          <a:p>
            <a:r>
              <a:rPr lang="en-GB" dirty="0"/>
              <a:t>TCP/IP Model</a:t>
            </a:r>
            <a:br>
              <a:rPr lang="en-GB" dirty="0"/>
            </a:br>
            <a:r>
              <a:rPr lang="en-GB" dirty="0"/>
              <a:t>* The top 3 layers of the OSI model are responsibility of the application – therefore merged into 1 “Application” layer.</a:t>
            </a:r>
          </a:p>
          <a:p>
            <a:r>
              <a:rPr lang="en-GB" dirty="0"/>
              <a:t>* The bottom 2 layers: The hardware and its direct identification are merged into 1 “Network Access” layer.</a:t>
            </a:r>
            <a:br>
              <a:rPr lang="en-GB" dirty="0"/>
            </a:br>
            <a:r>
              <a:rPr lang="en-GB" dirty="0"/>
              <a:t>   That layer is the domain of </a:t>
            </a:r>
            <a:r>
              <a:rPr lang="en-GB" dirty="0" err="1"/>
              <a:t>a.o.</a:t>
            </a:r>
            <a:r>
              <a:rPr lang="en-GB" dirty="0"/>
              <a:t> </a:t>
            </a:r>
            <a:r>
              <a:rPr lang="en-GB" dirty="0" err="1"/>
              <a:t>Wifi</a:t>
            </a:r>
            <a:r>
              <a:rPr lang="en-GB" dirty="0"/>
              <a:t> and Bluetooth.</a:t>
            </a:r>
          </a:p>
          <a:p>
            <a:endParaRPr lang="en-GB" dirty="0"/>
          </a:p>
          <a:p>
            <a:r>
              <a:rPr lang="en-GB" dirty="0"/>
              <a:t>Sending data = moving down the layer stack, adding directional info:</a:t>
            </a:r>
            <a:br>
              <a:rPr lang="en-GB" dirty="0"/>
            </a:br>
            <a:r>
              <a:rPr lang="en-GB" dirty="0"/>
              <a:t>Analogy of a stacking protocol: Sending a letter to your relative Jake. </a:t>
            </a:r>
            <a:br>
              <a:rPr lang="en-GB" dirty="0"/>
            </a:br>
            <a:r>
              <a:rPr lang="en-GB" dirty="0"/>
              <a:t>He lives in </a:t>
            </a:r>
            <a:r>
              <a:rPr lang="en-GB" dirty="0" err="1"/>
              <a:t>brooklynstreet</a:t>
            </a:r>
            <a:r>
              <a:rPr lang="en-GB" dirty="0"/>
              <a:t> 5, York and shares his apartment with his wife Anne.</a:t>
            </a:r>
          </a:p>
          <a:p>
            <a:r>
              <a:rPr lang="en-GB" dirty="0"/>
              <a:t>* Application layer:  You write your letter and put in in an envelope. </a:t>
            </a:r>
            <a:br>
              <a:rPr lang="en-GB" dirty="0"/>
            </a:br>
            <a:r>
              <a:rPr lang="en-GB" dirty="0"/>
              <a:t>* Transport layer: You add to the envelope “For Jake”.</a:t>
            </a:r>
            <a:br>
              <a:rPr lang="en-GB" dirty="0"/>
            </a:br>
            <a:r>
              <a:rPr lang="en-GB" dirty="0"/>
              <a:t>* Internet layer: You add to the envelope “</a:t>
            </a:r>
            <a:r>
              <a:rPr lang="en-GB" dirty="0" err="1"/>
              <a:t>brooklynstreet</a:t>
            </a:r>
            <a:r>
              <a:rPr lang="en-GB" dirty="0"/>
              <a:t> 5, York</a:t>
            </a:r>
            <a:br>
              <a:rPr lang="en-GB" dirty="0"/>
            </a:br>
            <a:r>
              <a:rPr lang="en-GB" dirty="0"/>
              <a:t>* Network Access layer: You put the envelope in a bag and bring it to your local post-office.</a:t>
            </a:r>
            <a:br>
              <a:rPr lang="en-GB" dirty="0"/>
            </a:br>
            <a:br>
              <a:rPr lang="en-GB" dirty="0"/>
            </a:br>
            <a:r>
              <a:rPr lang="en-GB" dirty="0"/>
              <a:t>Receiving data = moving up the layer stack, discarding the info / unwrapping.</a:t>
            </a:r>
          </a:p>
          <a:p>
            <a:endParaRPr lang="en-GB"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1571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Direct LAN/WAN connection = a “Switch”</a:t>
            </a:r>
            <a:br>
              <a:rPr lang="en-GB" sz="1700" dirty="0"/>
            </a:br>
            <a:r>
              <a:rPr lang="en-GB" sz="1700" dirty="0"/>
              <a:t>It can pass on messages based on MAC-addresses only.</a:t>
            </a:r>
          </a:p>
          <a:p>
            <a:pPr marL="177416" indent="-177416">
              <a:buFont typeface="Arial" panose="020B0604020202020204" pitchFamily="34" charset="0"/>
              <a:buChar char="•"/>
            </a:pPr>
            <a:r>
              <a:rPr lang="en-GB" sz="1700" dirty="0"/>
              <a:t>WAN-IP-LAN connection = a “Gateway” (also called “Router”).</a:t>
            </a:r>
            <a:br>
              <a:rPr lang="en-GB" sz="1700" dirty="0"/>
            </a:br>
            <a:r>
              <a:rPr lang="en-GB" sz="1700" dirty="0"/>
              <a:t>A Router thus needs the IP layer to communicate.</a:t>
            </a:r>
            <a:br>
              <a:rPr lang="en-GB" sz="1700" dirty="0"/>
            </a:br>
            <a:r>
              <a:rPr lang="en-GB" sz="1700" dirty="0"/>
              <a:t>It verifies whether the destination is in its LAN.</a:t>
            </a:r>
            <a:br>
              <a:rPr lang="en-GB" sz="1700" dirty="0"/>
            </a:br>
            <a:r>
              <a:rPr lang="en-GB" sz="1700" dirty="0"/>
              <a:t>If not, it passes the message on to another LAN.</a:t>
            </a:r>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027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dirty="0"/>
              <a:t>Application layer: communication between processes</a:t>
            </a:r>
          </a:p>
          <a:p>
            <a:pPr marL="177416" indent="-177416">
              <a:buFont typeface="Arial" panose="020B0604020202020204" pitchFamily="34" charset="0"/>
              <a:buChar char="•"/>
            </a:pPr>
            <a:r>
              <a:rPr lang="en-GB" dirty="0"/>
              <a:t>TCP layer: communication between machines</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4852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GB" dirty="0"/>
              <a:t>Every layer adds directional information and then passes the result on to the next layer.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US" b="1" i="0" u="none" strike="noStrike" dirty="0">
                <a:solidFill>
                  <a:srgbClr val="000000"/>
                </a:solidFill>
                <a:effectLst/>
              </a:rPr>
              <a:t>Encapsulation</a:t>
            </a:r>
            <a:r>
              <a:rPr lang="en-US" b="0" i="0" u="none" strike="noStrike" dirty="0">
                <a:solidFill>
                  <a:srgbClr val="000000"/>
                </a:solidFill>
                <a:effectLst/>
                <a:latin typeface="-webkit-standard"/>
              </a:rPr>
              <a:t> is the process of adding headers (and sometimes footers) to data as it moves down the network protocol stack. It ensures that data is properly formatted for transmission and can be understood by the receiving system.</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3452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To facilitate logical searching, IP addresses are clustered into networks.</a:t>
            </a:r>
            <a:br>
              <a:rPr lang="en-GB" dirty="0"/>
            </a:br>
            <a:r>
              <a:rPr lang="en-GB" dirty="0"/>
              <a:t>each ISP (Internet Service Provider).</a:t>
            </a:r>
            <a:br>
              <a:rPr lang="en-GB" dirty="0"/>
            </a:br>
            <a:endParaRPr lang="en-GB" dirty="0"/>
          </a:p>
          <a:p>
            <a:pPr marL="177416" indent="-177416">
              <a:buFont typeface="Arial" panose="020B0604020202020204" pitchFamily="34" charset="0"/>
              <a:buChar char="•"/>
            </a:pPr>
            <a:r>
              <a:rPr lang="en-GB" dirty="0"/>
              <a:t>That’s good, because suppose that you would only have the mac-address of the recipient – </a:t>
            </a:r>
            <a:br>
              <a:rPr lang="en-GB" dirty="0"/>
            </a:br>
            <a:r>
              <a:rPr lang="en-GB" dirty="0"/>
              <a:t>then you’d have to contact all the devices on the world and ask “is this mac-address yours?”</a:t>
            </a:r>
          </a:p>
          <a:p>
            <a:pPr marL="177416" indent="-177416">
              <a:buFont typeface="Arial" panose="020B0604020202020204" pitchFamily="34" charset="0"/>
              <a:buChar char="•"/>
            </a:pPr>
            <a:endParaRPr lang="en-GB" dirty="0"/>
          </a:p>
          <a:p>
            <a:pPr marL="177416" indent="-177416">
              <a:buFont typeface="Arial" panose="020B0604020202020204" pitchFamily="34" charset="0"/>
              <a:buChar char="•"/>
            </a:pPr>
            <a:r>
              <a:rPr lang="en-GB" dirty="0"/>
              <a:t>If the IP address of the destination is not in the network of a router, it will pass on the message to one or more other routers that might be “nearer” to the destination.</a:t>
            </a:r>
            <a:br>
              <a:rPr lang="en-GB" dirty="0"/>
            </a:br>
            <a:r>
              <a:rPr lang="en-GB" dirty="0"/>
              <a:t>Example: the letter is sent to York, but there’s a ferry connection to Kingston, which is near York. </a:t>
            </a:r>
            <a:br>
              <a:rPr lang="en-GB" dirty="0"/>
            </a:br>
            <a:r>
              <a:rPr lang="en-GB" dirty="0"/>
              <a:t>So it is put in a postbag with destination label “Ferry To Kingston”.</a:t>
            </a:r>
            <a:br>
              <a:rPr lang="en-GB" dirty="0"/>
            </a:br>
            <a:r>
              <a:rPr lang="en-GB" dirty="0"/>
              <a:t>The postbag is transported by truck to the harbour, and loaded onto that ferry. </a:t>
            </a:r>
            <a:br>
              <a:rPr lang="en-GB" dirty="0"/>
            </a:br>
            <a:r>
              <a:rPr lang="en-GB" dirty="0"/>
              <a:t>In the Kingston distribution </a:t>
            </a:r>
            <a:r>
              <a:rPr lang="en-GB" dirty="0" err="1"/>
              <a:t>center</a:t>
            </a:r>
            <a:r>
              <a:rPr lang="en-GB" dirty="0"/>
              <a:t>, it is taken from the postbag, sorted, </a:t>
            </a:r>
            <a:br>
              <a:rPr lang="en-GB" dirty="0"/>
            </a:br>
            <a:r>
              <a:rPr lang="en-GB" dirty="0"/>
              <a:t>put in another postbag with destination label “Truck to York” and sent by truck towards the York distribution </a:t>
            </a:r>
            <a:r>
              <a:rPr lang="en-GB" dirty="0" err="1"/>
              <a:t>center</a:t>
            </a:r>
            <a:r>
              <a:rPr lang="en-GB" dirty="0"/>
              <a:t>.</a:t>
            </a:r>
            <a:br>
              <a:rPr lang="en-GB" dirty="0"/>
            </a:br>
            <a:r>
              <a:rPr lang="en-GB" dirty="0"/>
              <a:t>At the York distribution </a:t>
            </a:r>
            <a:r>
              <a:rPr lang="en-GB" dirty="0" err="1"/>
              <a:t>center</a:t>
            </a:r>
            <a:r>
              <a:rPr lang="en-GB" dirty="0"/>
              <a:t>, it is taken from the postbag, and as the address is known (within their “local network”), </a:t>
            </a:r>
            <a:br>
              <a:rPr lang="en-GB" dirty="0"/>
            </a:br>
            <a:r>
              <a:rPr lang="en-GB" dirty="0"/>
              <a:t>it transported it via a postman-on-bike towards its destination.</a:t>
            </a:r>
            <a:br>
              <a:rPr lang="en-GB" dirty="0"/>
            </a:br>
            <a:r>
              <a:rPr lang="en-GB" dirty="0"/>
              <a:t>At the destination, the envelope with the address is removed and the letter is read.</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440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The Transport Layer is about messages. How to track, sequence and validate them.</a:t>
            </a:r>
          </a:p>
          <a:p>
            <a:endParaRPr lang="en-GB" dirty="0"/>
          </a:p>
          <a:p>
            <a:r>
              <a:rPr lang="en-GB" dirty="0"/>
              <a:t>TCP	= </a:t>
            </a:r>
            <a:r>
              <a:rPr lang="en-GB" b="1" dirty="0"/>
              <a:t>T</a:t>
            </a:r>
            <a:r>
              <a:rPr lang="en-GB" dirty="0"/>
              <a:t>ransmission </a:t>
            </a:r>
            <a:r>
              <a:rPr lang="en-GB" b="1" dirty="0"/>
              <a:t>C</a:t>
            </a:r>
            <a:r>
              <a:rPr lang="en-GB" dirty="0"/>
              <a:t>ontrol </a:t>
            </a:r>
            <a:r>
              <a:rPr lang="en-GB" b="1" dirty="0"/>
              <a:t>P</a:t>
            </a:r>
            <a:r>
              <a:rPr lang="en-GB" dirty="0"/>
              <a:t>rotocol</a:t>
            </a:r>
            <a:br>
              <a:rPr lang="en-GB" dirty="0"/>
            </a:br>
            <a:r>
              <a:rPr lang="en-GB" dirty="0"/>
              <a:t>UDP 	= </a:t>
            </a:r>
            <a:r>
              <a:rPr lang="en-GB" b="1" dirty="0"/>
              <a:t>U</a:t>
            </a:r>
            <a:r>
              <a:rPr lang="en-GB" dirty="0"/>
              <a:t>ser </a:t>
            </a:r>
            <a:r>
              <a:rPr lang="en-GB" b="1" dirty="0"/>
              <a:t>D</a:t>
            </a:r>
            <a:r>
              <a:rPr lang="en-GB" dirty="0"/>
              <a:t>atagram </a:t>
            </a:r>
            <a:r>
              <a:rPr lang="en-GB" b="1" dirty="0"/>
              <a:t>P</a:t>
            </a:r>
            <a:r>
              <a:rPr lang="en-GB" dirty="0"/>
              <a:t>rotocol</a:t>
            </a:r>
          </a:p>
          <a:p>
            <a:endParaRPr lang="en-GB" dirty="0"/>
          </a:p>
          <a:p>
            <a:r>
              <a:rPr lang="en-GB" dirty="0"/>
              <a:t>Example of TCP: </a:t>
            </a:r>
            <a:br>
              <a:rPr lang="en-GB" dirty="0"/>
            </a:br>
            <a:r>
              <a:rPr lang="en-GB" dirty="0"/>
              <a:t>Computer games -&gt; consistency is important.</a:t>
            </a:r>
          </a:p>
          <a:p>
            <a:br>
              <a:rPr lang="en-GB" dirty="0"/>
            </a:br>
            <a:r>
              <a:rPr lang="en-GB" dirty="0"/>
              <a:t>TCP and UDP differ in QOS.</a:t>
            </a:r>
          </a:p>
          <a:p>
            <a:r>
              <a:rPr lang="en-GB" dirty="0"/>
              <a:t>QOS = </a:t>
            </a:r>
            <a:r>
              <a:rPr lang="en-GB" b="1" dirty="0"/>
              <a:t>Q</a:t>
            </a:r>
            <a:r>
              <a:rPr lang="en-GB" dirty="0"/>
              <a:t>uality </a:t>
            </a:r>
            <a:r>
              <a:rPr lang="en-GB" b="1" dirty="0"/>
              <a:t>O</a:t>
            </a:r>
            <a:r>
              <a:rPr lang="en-GB" dirty="0"/>
              <a:t>f </a:t>
            </a:r>
            <a:r>
              <a:rPr lang="en-GB" b="1" dirty="0"/>
              <a:t>S</a:t>
            </a:r>
            <a:r>
              <a:rPr lang="en-GB" dirty="0"/>
              <a:t>ervice:</a:t>
            </a:r>
            <a:br>
              <a:rPr lang="en-GB" dirty="0"/>
            </a:br>
            <a:r>
              <a:rPr lang="en-GB" dirty="0"/>
              <a:t>Guarantees quality of the connection and allows larger messages, but uses more power consumption / computing power.</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0050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949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Sockets are the endpoints of a connection between two processes.</a:t>
            </a:r>
          </a:p>
          <a:p>
            <a:pPr marL="177416" indent="-177416">
              <a:buFont typeface="Arial" panose="020B0604020202020204" pitchFamily="34" charset="0"/>
              <a:buChar char="•"/>
            </a:pPr>
            <a:endParaRPr lang="en-GB" sz="1700" dirty="0"/>
          </a:p>
          <a:p>
            <a:pPr marL="177416" indent="-177416">
              <a:buFont typeface="Arial" panose="020B0604020202020204" pitchFamily="34" charset="0"/>
              <a:buChar char="•"/>
            </a:pPr>
            <a:r>
              <a:rPr lang="en-US" sz="2800" b="0" i="0" u="none" strike="noStrike" dirty="0">
                <a:solidFill>
                  <a:srgbClr val="000000"/>
                </a:solidFill>
                <a:effectLst/>
                <a:latin typeface="-webkit-standard"/>
              </a:rPr>
              <a:t>A </a:t>
            </a:r>
            <a:r>
              <a:rPr lang="en-US" sz="2800" b="1" i="0" u="none" strike="noStrike" dirty="0">
                <a:solidFill>
                  <a:srgbClr val="000000"/>
                </a:solidFill>
                <a:effectLst/>
              </a:rPr>
              <a:t>socket</a:t>
            </a:r>
            <a:r>
              <a:rPr lang="en-US" sz="2800" b="0" i="0" u="none" strike="noStrike" dirty="0">
                <a:solidFill>
                  <a:srgbClr val="000000"/>
                </a:solidFill>
                <a:effectLst/>
                <a:latin typeface="-webkit-standard"/>
              </a:rPr>
              <a:t> is an endpoint for sending and receiving data across a network. It provides a communication interface between two applications, typically over </a:t>
            </a:r>
            <a:r>
              <a:rPr lang="en-US" sz="2800" b="1" i="0" u="none" strike="noStrike" dirty="0">
                <a:solidFill>
                  <a:srgbClr val="000000"/>
                </a:solidFill>
                <a:effectLst/>
              </a:rPr>
              <a:t>TCP/IP</a:t>
            </a:r>
            <a:r>
              <a:rPr lang="en-US" sz="2800" b="0" i="0" u="none" strike="noStrike" dirty="0">
                <a:solidFill>
                  <a:srgbClr val="000000"/>
                </a:solidFill>
                <a:effectLst/>
                <a:latin typeface="-webkit-standard"/>
              </a:rPr>
              <a:t> networks.</a:t>
            </a:r>
            <a:endParaRPr lang="en-GB" sz="1700" b="0" i="0" u="none" strike="noStrike" dirty="0">
              <a:solidFill>
                <a:srgbClr val="000000"/>
              </a:solidFill>
              <a:effectLst/>
              <a:latin typeface="-webkit-standard"/>
            </a:endParaRPr>
          </a:p>
          <a:p>
            <a:pPr marL="177416" indent="-177416">
              <a:buFont typeface="Arial" panose="020B0604020202020204" pitchFamily="34" charset="0"/>
              <a:buChar char="•"/>
            </a:pPr>
            <a:endParaRPr lang="en-GB" sz="1700" b="0" i="0" u="none" strike="noStrike" dirty="0">
              <a:solidFill>
                <a:srgbClr val="000000"/>
              </a:solidFill>
              <a:effectLst/>
              <a:latin typeface="-webkit-standard"/>
            </a:endParaRPr>
          </a:p>
          <a:p>
            <a:pPr marL="177416" indent="-177416">
              <a:buFont typeface="Arial" panose="020B0604020202020204" pitchFamily="34" charset="0"/>
              <a:buChar char="•"/>
            </a:pPr>
            <a:r>
              <a:rPr lang="en-GB" sz="1700" b="0" i="0" u="none" strike="noStrike" dirty="0">
                <a:solidFill>
                  <a:srgbClr val="000000"/>
                </a:solidFill>
                <a:effectLst/>
                <a:latin typeface="-webkit-standard"/>
              </a:rPr>
              <a:t>A socket is defined by an IP address (device on the network) and a Port number (specific application) </a:t>
            </a:r>
            <a:r>
              <a:rPr lang="en-US" sz="2800" b="0" i="0" u="none" strike="noStrike" dirty="0">
                <a:solidFill>
                  <a:srgbClr val="000000"/>
                </a:solidFill>
                <a:effectLst/>
                <a:latin typeface="-webkit-standard"/>
              </a:rPr>
              <a:t>e.g.</a:t>
            </a:r>
            <a:r>
              <a:rPr lang="en-US" sz="2800" dirty="0"/>
              <a:t>192.168.1.1:80</a:t>
            </a:r>
            <a:endParaRPr lang="en-GB"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18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901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pPr marL="177416" indent="-177416">
              <a:buFont typeface="Arial" panose="020B0604020202020204" pitchFamily="34" charset="0"/>
              <a:buChar char="•"/>
            </a:pPr>
            <a:r>
              <a:rPr lang="en-US" altLang="nl-NL" sz="1700" dirty="0"/>
              <a:t>Both client and server may run on the same machine.</a:t>
            </a:r>
          </a:p>
          <a:p>
            <a:pPr marL="177416" indent="-177416">
              <a:buFont typeface="Arial" panose="020B0604020202020204" pitchFamily="34" charset="0"/>
              <a:buChar char="•"/>
            </a:pPr>
            <a:r>
              <a:rPr lang="en-US" altLang="nl-NL" sz="1700" dirty="0"/>
              <a:t>The server listens on  his socket to incoming requests.</a:t>
            </a:r>
          </a:p>
          <a:p>
            <a:pPr marL="177416" indent="-177416">
              <a:buFont typeface="Arial" panose="020B0604020202020204" pitchFamily="34" charset="0"/>
              <a:buChar char="•"/>
            </a:pPr>
            <a:r>
              <a:rPr lang="en-US" altLang="nl-NL" sz="1700" dirty="0"/>
              <a:t>A service is a process running on a server.</a:t>
            </a:r>
          </a:p>
          <a:p>
            <a:pPr marL="177416" indent="-177416">
              <a:buFont typeface="Arial" panose="020B0604020202020204" pitchFamily="34" charset="0"/>
              <a:buChar char="•"/>
            </a:pPr>
            <a:r>
              <a:rPr lang="en-US" altLang="nl-NL" sz="1700" dirty="0"/>
              <a:t>Ideally (according to REST principles), the server is agnostic about the client he serves. That is, its well-functioning does not depend on the presence or the well-functioning of a client.</a:t>
            </a:r>
          </a:p>
          <a:p>
            <a:pPr marL="177416" indent="-177416">
              <a:buFont typeface="Arial" panose="020B0604020202020204" pitchFamily="34" charset="0"/>
              <a:buChar char="•"/>
            </a:pPr>
            <a:r>
              <a:rPr lang="en-US" altLang="nl-NL" sz="1700" dirty="0"/>
              <a:t>This is also called “head-duplex communication”: client and server talk and listen in turn.</a:t>
            </a:r>
          </a:p>
        </p:txBody>
      </p:sp>
    </p:spTree>
    <p:extLst>
      <p:ext uri="{BB962C8B-B14F-4D97-AF65-F5344CB8AC3E}">
        <p14:creationId xmlns:p14="http://schemas.microsoft.com/office/powerpoint/2010/main" val="358578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989013" y="735013"/>
            <a:ext cx="5121275" cy="384016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16" name="Shape 116"/>
          <p:cNvSpPr txBox="1">
            <a:spLocks noGrp="1"/>
          </p:cNvSpPr>
          <p:nvPr>
            <p:ph type="body" idx="1"/>
          </p:nvPr>
        </p:nvSpPr>
        <p:spPr>
          <a:xfrm>
            <a:off x="946574" y="4902070"/>
            <a:ext cx="5206170" cy="4574653"/>
          </a:xfrm>
          <a:prstGeom prst="rect">
            <a:avLst/>
          </a:prstGeom>
          <a:noFill/>
          <a:ln>
            <a:noFill/>
          </a:ln>
        </p:spPr>
        <p:txBody>
          <a:bodyPr lIns="94607" tIns="47290" rIns="94607" bIns="47290" anchor="t" anchorCtr="0">
            <a:noAutofit/>
          </a:bodyPr>
          <a:lstStyle/>
          <a:p>
            <a:pPr>
              <a:buSzPct val="25000"/>
            </a:pPr>
            <a:r>
              <a:rPr lang="en-GB"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sp>
        <p:nvSpPr>
          <p:cNvPr id="118" name="Shape 118"/>
          <p:cNvSpPr txBox="1">
            <a:spLocks noGrp="1"/>
          </p:cNvSpPr>
          <p:nvPr>
            <p:ph type="sldNum" idx="12"/>
          </p:nvPr>
        </p:nvSpPr>
        <p:spPr>
          <a:xfrm>
            <a:off x="4022937" y="9722383"/>
            <a:ext cx="3076259" cy="490626"/>
          </a:xfrm>
          <a:prstGeom prst="rect">
            <a:avLst/>
          </a:prstGeom>
          <a:noFill/>
          <a:ln>
            <a:noFill/>
          </a:ln>
        </p:spPr>
        <p:txBody>
          <a:bodyPr lIns="94607" tIns="47290" rIns="94607" bIns="47290" anchor="b" anchorCtr="0">
            <a:noAutofit/>
          </a:bodyPr>
          <a:lstStyle/>
          <a:p>
            <a:pPr algn="r">
              <a:buClr>
                <a:schemeClr val="dk1"/>
              </a:buClr>
              <a:buSzPct val="25000"/>
            </a:pPr>
            <a:fld id="{00000000-1234-1234-1234-123412341234}" type="slidenum">
              <a:rPr lang="en-GB" sz="1200">
                <a:solidFill>
                  <a:schemeClr val="dk1"/>
                </a:solidFill>
                <a:latin typeface="Times New Roman"/>
                <a:ea typeface="Times New Roman"/>
                <a:cs typeface="Times New Roman"/>
                <a:sym typeface="Times New Roman"/>
              </a:rPr>
              <a:pPr algn="r">
                <a:buClr>
                  <a:schemeClr val="dk1"/>
                </a:buClr>
                <a:buSzPct val="25000"/>
              </a:pPr>
              <a:t>2</a:t>
            </a:fld>
            <a:endParaRPr lang="en-GB"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38765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r>
              <a:rPr lang="en-US" altLang="nl-NL" dirty="0"/>
              <a:t> </a:t>
            </a:r>
          </a:p>
        </p:txBody>
      </p:sp>
    </p:spTree>
    <p:extLst>
      <p:ext uri="{BB962C8B-B14F-4D97-AF65-F5344CB8AC3E}">
        <p14:creationId xmlns:p14="http://schemas.microsoft.com/office/powerpoint/2010/main" val="177835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DNS is kind of a telephone book.</a:t>
            </a:r>
          </a:p>
          <a:p>
            <a:pPr marL="177416" indent="-177416">
              <a:buFont typeface="Arial" panose="020B0604020202020204" pitchFamily="34" charset="0"/>
              <a:buChar char="•"/>
            </a:pPr>
            <a:r>
              <a:rPr lang="en-GB" sz="1700" dirty="0"/>
              <a:t>A connection is a socket pair.</a:t>
            </a:r>
          </a:p>
          <a:p>
            <a:pPr marL="177416" indent="-177416">
              <a:buFont typeface="Arial" panose="020B0604020202020204" pitchFamily="34" charset="0"/>
              <a:buChar char="•"/>
            </a:pPr>
            <a:r>
              <a:rPr lang="en-GB" sz="1700" dirty="0"/>
              <a:t>An Ephemeral port is a temporary port.</a:t>
            </a:r>
            <a:br>
              <a:rPr lang="en-GB" sz="1700" dirty="0"/>
            </a:br>
            <a:r>
              <a:rPr lang="en-GB" sz="1700" dirty="0"/>
              <a:t>There can be many of them. These are used to allow a client to talk to multiple servers.</a:t>
            </a:r>
          </a:p>
          <a:p>
            <a:pPr marL="177416" indent="-177416">
              <a:buFont typeface="Arial" panose="020B0604020202020204" pitchFamily="34" charset="0"/>
              <a:buChar char="•"/>
            </a:pPr>
            <a:r>
              <a:rPr lang="en-GB" sz="1700" dirty="0"/>
              <a:t>There are a few well-known ports, that correspond to various uses.</a:t>
            </a:r>
            <a:br>
              <a:rPr lang="en-GB" sz="1700" dirty="0"/>
            </a:br>
            <a:r>
              <a:rPr lang="en-GB" sz="1700" dirty="0"/>
              <a:t>Port 80 is for HTTP usage.</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5829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xfrm>
            <a:off x="992188" y="768350"/>
            <a:ext cx="5116512" cy="3836988"/>
          </a:xfrm>
          <a:ln/>
        </p:spPr>
      </p:sp>
      <p:sp>
        <p:nvSpPr>
          <p:cNvPr id="827395" name="Rectangle 3"/>
          <p:cNvSpPr>
            <a:spLocks noGrp="1" noChangeArrowheads="1"/>
          </p:cNvSpPr>
          <p:nvPr>
            <p:ph type="body" idx="1"/>
          </p:nvPr>
        </p:nvSpPr>
        <p:spPr/>
        <p:txBody>
          <a:bodyPr/>
          <a:lstStyle/>
          <a:p>
            <a:pPr marL="177416" indent="-177416">
              <a:buFont typeface="Arial" panose="020B0604020202020204" pitchFamily="34" charset="0"/>
              <a:buChar char="•"/>
            </a:pPr>
            <a:r>
              <a:rPr lang="en-US" altLang="nl-NL" sz="1700" dirty="0"/>
              <a:t>In this case, a client machine with IP 145.89.38.19 is running two processes, each using their own client port to connect to the server.</a:t>
            </a:r>
          </a:p>
          <a:p>
            <a:pPr marL="177416" indent="-177416">
              <a:buFont typeface="Arial" panose="020B0604020202020204" pitchFamily="34" charset="0"/>
              <a:buChar char="•"/>
            </a:pPr>
            <a:r>
              <a:rPr lang="en-US" altLang="nl-NL" sz="1700" dirty="0"/>
              <a:t>You can use the command line command “netstat –a” to view the sockets on your machine that are currently in use.</a:t>
            </a:r>
            <a:br>
              <a:rPr lang="en-US" altLang="nl-NL" sz="1700" dirty="0"/>
            </a:br>
            <a:r>
              <a:rPr lang="en-US" altLang="nl-NL" sz="1700" dirty="0"/>
              <a:t>(demo that)</a:t>
            </a:r>
          </a:p>
        </p:txBody>
      </p:sp>
    </p:spTree>
    <p:extLst>
      <p:ext uri="{BB962C8B-B14F-4D97-AF65-F5344CB8AC3E}">
        <p14:creationId xmlns:p14="http://schemas.microsoft.com/office/powerpoint/2010/main" val="3993823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Telnet = a webserver mechanism via command line.</a:t>
            </a:r>
          </a:p>
          <a:p>
            <a:pPr marL="177416" indent="-177416">
              <a:buFont typeface="Arial" panose="020B0604020202020204" pitchFamily="34" charset="0"/>
              <a:buChar char="•"/>
            </a:pPr>
            <a:r>
              <a:rPr lang="en-GB" sz="1700" dirty="0" err="1"/>
              <a:t>Ssh</a:t>
            </a:r>
            <a:r>
              <a:rPr lang="en-GB" sz="1700" dirty="0"/>
              <a:t> = Secure Shell (something similar, but encrypted)</a:t>
            </a:r>
          </a:p>
          <a:p>
            <a:pPr marL="177416" indent="-177416">
              <a:buFont typeface="Arial" panose="020B0604020202020204" pitchFamily="34" charset="0"/>
              <a:buChar char="•"/>
            </a:pPr>
            <a:r>
              <a:rPr lang="en-GB" sz="1700" dirty="0"/>
              <a:t>The Echo server works from the application layer: the server sends back what you sent to it, such that you know that it is working properly.</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849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992188" y="768350"/>
            <a:ext cx="5116512" cy="3836988"/>
          </a:xfrm>
        </p:spPr>
      </p:sp>
      <p:sp>
        <p:nvSpPr>
          <p:cNvPr id="115715" name="Rectangle 3"/>
          <p:cNvSpPr txBox="1">
            <a:spLocks noGrp="1" noChangeArrowheads="1"/>
          </p:cNvSpPr>
          <p:nvPr>
            <p:ph type="body" idx="1"/>
          </p:nvPr>
        </p:nvSpPr>
        <p:spPr/>
        <p:txBody>
          <a:bodyPr/>
          <a:lstStyle/>
          <a:p>
            <a:pPr marL="177416" indent="-177416">
              <a:buFont typeface="Arial" panose="020B0604020202020204" pitchFamily="34" charset="0"/>
              <a:buChar char="•"/>
            </a:pPr>
            <a:r>
              <a:rPr lang="en-US" altLang="nl-NL" dirty="0"/>
              <a:t>Socket(), bind(), etc..</a:t>
            </a:r>
            <a:br>
              <a:rPr lang="en-US" altLang="nl-NL" dirty="0"/>
            </a:br>
            <a:r>
              <a:rPr lang="en-US" altLang="nl-NL" dirty="0"/>
              <a:t>These are common functions in languages such as python or php.</a:t>
            </a:r>
          </a:p>
          <a:p>
            <a:pPr marL="177416" indent="-177416">
              <a:buFont typeface="Arial" panose="020B0604020202020204" pitchFamily="34" charset="0"/>
              <a:buChar char="•"/>
            </a:pPr>
            <a:r>
              <a:rPr lang="en-US" altLang="nl-NL" dirty="0"/>
              <a:t>Bind() – binds the current process to a (“well known”) port (e.g. 80).</a:t>
            </a:r>
          </a:p>
          <a:p>
            <a:pPr marL="177416" indent="-177416">
              <a:buFont typeface="Arial" panose="020B0604020202020204" pitchFamily="34" charset="0"/>
              <a:buChar char="•"/>
            </a:pPr>
            <a:r>
              <a:rPr lang="en-US" altLang="nl-NL" dirty="0"/>
              <a:t>Listen() - configure socket to listen for input.</a:t>
            </a:r>
            <a:br>
              <a:rPr lang="en-US" altLang="nl-NL" dirty="0"/>
            </a:br>
            <a:r>
              <a:rPr lang="en-US" altLang="nl-NL" dirty="0"/>
              <a:t>This takes time and resources, so probably you would like to do that for all of your sockets before starting the waiting.</a:t>
            </a:r>
          </a:p>
          <a:p>
            <a:pPr marL="177416" indent="-177416">
              <a:buFont typeface="Arial" panose="020B0604020202020204" pitchFamily="34" charset="0"/>
              <a:buChar char="•"/>
            </a:pPr>
            <a:r>
              <a:rPr lang="en-US" altLang="nl-NL" dirty="0"/>
              <a:t>Accept() - actually start waiting/listening for input.</a:t>
            </a:r>
          </a:p>
          <a:p>
            <a:pPr marL="177416" indent="-177416">
              <a:buFont typeface="Arial" panose="020B0604020202020204" pitchFamily="34" charset="0"/>
              <a:buChar char="•"/>
            </a:pPr>
            <a:r>
              <a:rPr lang="en-US" altLang="nl-NL" dirty="0"/>
              <a:t>TCP three way handshake:</a:t>
            </a:r>
            <a:br>
              <a:rPr lang="en-US" altLang="nl-NL" dirty="0"/>
            </a:br>
            <a:r>
              <a:rPr lang="en-US" altLang="nl-NL" dirty="0"/>
              <a:t>Client: connect() – “can I connect?”</a:t>
            </a:r>
            <a:br>
              <a:rPr lang="en-US" altLang="nl-NL" dirty="0"/>
            </a:br>
            <a:r>
              <a:rPr lang="en-US" altLang="nl-NL" dirty="0"/>
              <a:t>Server: ACK</a:t>
            </a:r>
            <a:br>
              <a:rPr lang="en-US" altLang="nl-NL" dirty="0"/>
            </a:br>
            <a:r>
              <a:rPr lang="en-US" altLang="nl-NL" dirty="0"/>
              <a:t>Client: ACK</a:t>
            </a:r>
          </a:p>
          <a:p>
            <a:pPr marL="177416" indent="-177416">
              <a:buFont typeface="Arial" panose="020B0604020202020204" pitchFamily="34" charset="0"/>
              <a:buChar char="•"/>
            </a:pPr>
            <a:r>
              <a:rPr lang="en-US" altLang="nl-NL" dirty="0"/>
              <a:t>Close() sends EOF or EOL – whatever the convention is.</a:t>
            </a:r>
          </a:p>
        </p:txBody>
      </p:sp>
    </p:spTree>
    <p:extLst>
      <p:ext uri="{BB962C8B-B14F-4D97-AF65-F5344CB8AC3E}">
        <p14:creationId xmlns:p14="http://schemas.microsoft.com/office/powerpoint/2010/main" val="1734048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The main server thread creates a “listen socket” (e.g. on a well known port, like 80).</a:t>
            </a:r>
          </a:p>
          <a:p>
            <a:pPr marL="177416" indent="-177416">
              <a:buFont typeface="Arial" panose="020B0604020202020204" pitchFamily="34" charset="0"/>
              <a:buChar char="•"/>
            </a:pPr>
            <a:r>
              <a:rPr lang="en-GB" sz="1400" dirty="0"/>
              <a:t>Upon connecting to the client, the server creates a new thread and socket (with different port) especially for that client,</a:t>
            </a:r>
            <a:br>
              <a:rPr lang="en-GB" sz="1400" dirty="0"/>
            </a:br>
            <a:r>
              <a:rPr lang="en-GB" sz="1400" dirty="0"/>
              <a:t>and reconnects with the client using that new socket.</a:t>
            </a:r>
          </a:p>
          <a:p>
            <a:pPr marL="177416" indent="-177416">
              <a:buFont typeface="Arial" panose="020B0604020202020204" pitchFamily="34" charset="0"/>
              <a:buChar char="•"/>
            </a:pPr>
            <a:r>
              <a:rPr lang="en-GB" sz="1400" dirty="0"/>
              <a:t>After that, that temporary socket serves the client in its distinct thread.</a:t>
            </a:r>
          </a:p>
          <a:p>
            <a:pPr marL="177416" indent="-177416">
              <a:buFont typeface="Arial" panose="020B0604020202020204" pitchFamily="34" charset="0"/>
              <a:buChar char="•"/>
            </a:pPr>
            <a:r>
              <a:rPr lang="en-GB" sz="1400" dirty="0"/>
              <a:t>For efficiency, normally a pool of threads is used (rather than recreating and destroying threads over and over again).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430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4161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REST is the fundamental architecture of the internet.</a:t>
            </a:r>
          </a:p>
          <a:p>
            <a:pPr marL="177416" indent="-177416">
              <a:buFont typeface="Arial" panose="020B0604020202020204" pitchFamily="34" charset="0"/>
              <a:buChar char="•"/>
            </a:pPr>
            <a:r>
              <a:rPr lang="en-GB" sz="1700" dirty="0"/>
              <a:t>Interactions are State Transitions – even if you don’t modify a resource (like when fetching a webpage) – in that case, it is a state-transition to itself / towards the same state.</a:t>
            </a:r>
          </a:p>
          <a:p>
            <a:pPr marL="177416" indent="-177416">
              <a:buFont typeface="Arial" panose="020B0604020202020204" pitchFamily="34" charset="0"/>
              <a:buChar char="•"/>
            </a:pPr>
            <a:r>
              <a:rPr lang="en-GB" sz="1700" dirty="0"/>
              <a:t>In other words: a </a:t>
            </a:r>
            <a:r>
              <a:rPr lang="en-GB" sz="1700" i="1" dirty="0"/>
              <a:t>side effect</a:t>
            </a:r>
            <a:r>
              <a:rPr lang="en-GB" sz="1700" dirty="0"/>
              <a:t> of a transition can be that the client can watch a representation of a resource.</a:t>
            </a:r>
          </a:p>
          <a:p>
            <a:pPr marL="177416" indent="-177416">
              <a:buFont typeface="Arial" panose="020B0604020202020204" pitchFamily="34" charset="0"/>
              <a:buChar char="•"/>
            </a:pPr>
            <a:endParaRPr lang="en-GB" sz="1700" dirty="0"/>
          </a:p>
          <a:p>
            <a:pPr marL="177416" indent="-177416">
              <a:buFont typeface="Arial" panose="020B0604020202020204" pitchFamily="34" charset="0"/>
              <a:buChar char="•"/>
            </a:pPr>
            <a:r>
              <a:rPr lang="en-US" sz="2800" b="0" i="0" u="none" strike="noStrike" dirty="0">
                <a:solidFill>
                  <a:srgbClr val="000000"/>
                </a:solidFill>
                <a:effectLst/>
              </a:rPr>
              <a:t>REST (Representational State Transfer)</a:t>
            </a:r>
            <a:r>
              <a:rPr lang="en-US" sz="2800" b="0" i="0" u="none" strike="noStrike" dirty="0">
                <a:solidFill>
                  <a:srgbClr val="000000"/>
                </a:solidFill>
                <a:effectLst/>
                <a:latin typeface="-webkit-standard"/>
              </a:rPr>
              <a:t> is an </a:t>
            </a:r>
            <a:r>
              <a:rPr lang="en-US" sz="2800" b="0" i="0" u="none" strike="noStrike" dirty="0">
                <a:solidFill>
                  <a:srgbClr val="000000"/>
                </a:solidFill>
                <a:effectLst/>
              </a:rPr>
              <a:t>architectural style</a:t>
            </a:r>
            <a:r>
              <a:rPr lang="en-US" sz="2800" b="0" i="0" u="none" strike="noStrike" dirty="0">
                <a:solidFill>
                  <a:srgbClr val="000000"/>
                </a:solidFill>
                <a:effectLst/>
                <a:latin typeface="-webkit-standard"/>
              </a:rPr>
              <a:t> for designing </a:t>
            </a:r>
            <a:r>
              <a:rPr lang="en-US" sz="2800" b="0" i="0" u="none" strike="noStrike" dirty="0">
                <a:solidFill>
                  <a:srgbClr val="000000"/>
                </a:solidFill>
                <a:effectLst/>
              </a:rPr>
              <a:t>web services and APIs</a:t>
            </a:r>
            <a:r>
              <a:rPr lang="en-US" sz="2800" b="0" i="0" u="none" strike="noStrike" dirty="0">
                <a:solidFill>
                  <a:srgbClr val="000000"/>
                </a:solidFill>
                <a:effectLst/>
                <a:latin typeface="-webkit-standard"/>
              </a:rPr>
              <a:t>. It enables communication between clients (e.g., web browsers, mobile apps) and servers over a network, typically using </a:t>
            </a:r>
            <a:r>
              <a:rPr lang="en-US" sz="2800" b="0" i="0" u="none" strike="noStrike" dirty="0">
                <a:solidFill>
                  <a:srgbClr val="000000"/>
                </a:solidFill>
                <a:effectLst/>
              </a:rPr>
              <a:t>HTTP</a:t>
            </a:r>
            <a:r>
              <a:rPr lang="en-US" sz="2800" b="0" i="0" u="none" strike="noStrike" dirty="0">
                <a:solidFill>
                  <a:srgbClr val="000000"/>
                </a:solidFill>
                <a:effectLst/>
                <a:latin typeface="-webkit-standard"/>
              </a:rPr>
              <a:t>.</a:t>
            </a:r>
            <a:endParaRPr lang="nl-NL" sz="1700" b="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1042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407B3-7E77-2E1C-84F0-C440A2DD13D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05076E6-8A40-BF5D-3D04-3AE675519B23}"/>
              </a:ext>
            </a:extLst>
          </p:cNvPr>
          <p:cNvSpPr>
            <a:spLocks noGrp="1" noRot="1" noChangeAspect="1"/>
          </p:cNvSpPr>
          <p:nvPr>
            <p:ph type="sldImg"/>
          </p:nvPr>
        </p:nvSpPr>
        <p:spPr>
          <a:xfrm>
            <a:off x="992188" y="768350"/>
            <a:ext cx="5116512" cy="3836988"/>
          </a:xfrm>
        </p:spPr>
      </p:sp>
      <p:sp>
        <p:nvSpPr>
          <p:cNvPr id="3" name="Tijdelijke aanduiding voor notities 2">
            <a:extLst>
              <a:ext uri="{FF2B5EF4-FFF2-40B4-BE49-F238E27FC236}">
                <a16:creationId xmlns:a16="http://schemas.microsoft.com/office/drawing/2014/main" id="{18E2C541-25DC-619C-5AFD-81ACC45FCB54}"/>
              </a:ext>
            </a:extLst>
          </p:cNvPr>
          <p:cNvSpPr>
            <a:spLocks noGrp="1"/>
          </p:cNvSpPr>
          <p:nvPr>
            <p:ph type="body" idx="1"/>
          </p:nvPr>
        </p:nvSpPr>
        <p:spPr/>
        <p:txBody>
          <a:bodyPr/>
          <a:lstStyle/>
          <a:p>
            <a:pPr marL="177416" indent="-177416">
              <a:buFont typeface="Arial" panose="020B0604020202020204" pitchFamily="34" charset="0"/>
              <a:buChar char="•"/>
            </a:pPr>
            <a:endParaRPr lang="nl-NL" sz="1700" b="0" dirty="0"/>
          </a:p>
        </p:txBody>
      </p:sp>
      <p:sp>
        <p:nvSpPr>
          <p:cNvPr id="4" name="Tijdelijke aanduiding voor dianummer 3">
            <a:extLst>
              <a:ext uri="{FF2B5EF4-FFF2-40B4-BE49-F238E27FC236}">
                <a16:creationId xmlns:a16="http://schemas.microsoft.com/office/drawing/2014/main" id="{00E405E4-D797-1BAD-A03C-EEFA46A55536}"/>
              </a:ext>
            </a:extLst>
          </p:cNvPr>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727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2EC52-CCDF-900C-45C2-5C0D414D493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DDF1B99-5478-5279-4F2A-848AE0AB72D8}"/>
              </a:ext>
            </a:extLst>
          </p:cNvPr>
          <p:cNvSpPr>
            <a:spLocks noGrp="1" noRot="1" noChangeAspect="1"/>
          </p:cNvSpPr>
          <p:nvPr>
            <p:ph type="sldImg"/>
          </p:nvPr>
        </p:nvSpPr>
        <p:spPr>
          <a:xfrm>
            <a:off x="992188" y="768350"/>
            <a:ext cx="5116512" cy="3836988"/>
          </a:xfrm>
        </p:spPr>
      </p:sp>
      <p:sp>
        <p:nvSpPr>
          <p:cNvPr id="3" name="Tijdelijke aanduiding voor notities 2">
            <a:extLst>
              <a:ext uri="{FF2B5EF4-FFF2-40B4-BE49-F238E27FC236}">
                <a16:creationId xmlns:a16="http://schemas.microsoft.com/office/drawing/2014/main" id="{80E5BB76-8AB9-AF6B-8F0D-C92B17F41D51}"/>
              </a:ext>
            </a:extLst>
          </p:cNvPr>
          <p:cNvSpPr>
            <a:spLocks noGrp="1"/>
          </p:cNvSpPr>
          <p:nvPr>
            <p:ph type="body" idx="1"/>
          </p:nvPr>
        </p:nvSpPr>
        <p:spPr/>
        <p:txBody>
          <a:bodyPr/>
          <a:lstStyle/>
          <a:p>
            <a:pPr marL="177416" indent="-177416">
              <a:buFont typeface="Arial" panose="020B0604020202020204" pitchFamily="34" charset="0"/>
              <a:buChar char="•"/>
            </a:pPr>
            <a:r>
              <a:rPr lang="nl-NL" sz="1700" b="0" dirty="0"/>
              <a:t>Server response is </a:t>
            </a:r>
            <a:r>
              <a:rPr lang="nl-NL" sz="1700" b="0" dirty="0" err="1"/>
              <a:t>often</a:t>
            </a:r>
            <a:r>
              <a:rPr lang="nl-NL" sz="1700" b="0" dirty="0"/>
              <a:t> JSON</a:t>
            </a:r>
          </a:p>
        </p:txBody>
      </p:sp>
      <p:sp>
        <p:nvSpPr>
          <p:cNvPr id="4" name="Tijdelijke aanduiding voor dianummer 3">
            <a:extLst>
              <a:ext uri="{FF2B5EF4-FFF2-40B4-BE49-F238E27FC236}">
                <a16:creationId xmlns:a16="http://schemas.microsoft.com/office/drawing/2014/main" id="{457C7424-C796-8BB8-05D5-78633329F4BE}"/>
              </a:ext>
            </a:extLst>
          </p:cNvPr>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29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551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6850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User Agent</a:t>
            </a:r>
            <a:br>
              <a:rPr lang="en-GB" dirty="0"/>
            </a:br>
            <a:r>
              <a:rPr lang="en-GB" dirty="0"/>
              <a:t>You interact with your User Agent, which in turn interacts for you with the web.</a:t>
            </a:r>
          </a:p>
          <a:p>
            <a:pPr marL="177416" indent="-177416">
              <a:buFont typeface="Arial" panose="020B0604020202020204" pitchFamily="34" charset="0"/>
              <a:buChar char="•"/>
            </a:pPr>
            <a:r>
              <a:rPr lang="en-GB" dirty="0"/>
              <a:t>The representation of the resource is rendered for the client, for example:</a:t>
            </a:r>
            <a:br>
              <a:rPr lang="en-GB" dirty="0"/>
            </a:br>
            <a:r>
              <a:rPr lang="en-GB" dirty="0"/>
              <a:t>You ask the server a representation of a resource, preferably in xml, or otherwise jpg.</a:t>
            </a:r>
            <a:br>
              <a:rPr lang="en-GB" dirty="0"/>
            </a:br>
            <a:r>
              <a:rPr lang="en-GB" dirty="0"/>
              <a:t>This is called content negotiation. </a:t>
            </a:r>
            <a:br>
              <a:rPr lang="en-GB" dirty="0"/>
            </a:br>
            <a:r>
              <a:rPr lang="en-GB" dirty="0"/>
              <a:t>The server then should try to send a representation that is closest to the requested form</a:t>
            </a:r>
            <a:br>
              <a:rPr lang="en-GB" dirty="0"/>
            </a:br>
            <a:r>
              <a:rPr lang="en-GB" dirty="0"/>
              <a:t>(or let it know if that form is not available).</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6098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dirty="0"/>
              <a:t>An item of interest is something abstract. It can be really anything.</a:t>
            </a:r>
            <a:br>
              <a:rPr lang="en-GB" dirty="0"/>
            </a:br>
            <a:r>
              <a:rPr lang="en-GB" dirty="0"/>
              <a:t>In this example, the concept “4” is used.</a:t>
            </a:r>
          </a:p>
          <a:p>
            <a:pPr marL="177416" indent="-177416">
              <a:buFont typeface="Arial" panose="020B0604020202020204" pitchFamily="34" charset="0"/>
              <a:buChar char="•"/>
            </a:pPr>
            <a:r>
              <a:rPr lang="en-GB" dirty="0"/>
              <a:t>The representation is determined by content negotiation. The client asks for a specific type of representation.</a:t>
            </a:r>
          </a:p>
          <a:p>
            <a:pPr marL="177416" indent="-177416">
              <a:buFont typeface="Arial" panose="020B0604020202020204" pitchFamily="34" charset="0"/>
              <a:buChar char="•"/>
            </a:pPr>
            <a:r>
              <a:rPr lang="en-GB" dirty="0"/>
              <a:t>Representations are the ONLY means of transfer between client and server:</a:t>
            </a:r>
            <a:br>
              <a:rPr lang="en-GB" dirty="0"/>
            </a:br>
            <a:r>
              <a:rPr lang="en-GB" dirty="0"/>
              <a:t>* That means that a client can only change a resource by sending back an updated representation of that resource.</a:t>
            </a:r>
            <a:br>
              <a:rPr lang="en-GB" dirty="0"/>
            </a:br>
            <a:r>
              <a:rPr lang="en-GB" dirty="0"/>
              <a:t>* For example, if the resource is a collection of accounts, and you like to add your own account, to stay following</a:t>
            </a:r>
            <a:br>
              <a:rPr lang="en-GB" dirty="0"/>
            </a:br>
            <a:r>
              <a:rPr lang="en-GB" dirty="0"/>
              <a:t>REST principles, you should download a representation of the entire collection, create an updated representation that</a:t>
            </a:r>
            <a:br>
              <a:rPr lang="en-GB" dirty="0"/>
            </a:br>
            <a:r>
              <a:rPr lang="en-GB" dirty="0"/>
              <a:t>includes the new account, and upload the updated representation.</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7030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REST formulates a series of Constraints/Rules with as purpose to enforce some Desirable Key Properties / Non-functional requirements.</a:t>
            </a:r>
          </a:p>
          <a:p>
            <a:pPr marL="177416" indent="-177416">
              <a:buFont typeface="Arial" panose="020B0604020202020204" pitchFamily="34" charset="0"/>
              <a:buChar char="•"/>
            </a:pPr>
            <a:r>
              <a:rPr lang="en-GB" sz="1400" dirty="0"/>
              <a:t>Connections = The amount of concurrent socket-connections (note: 1 user can have multiple socket connections)</a:t>
            </a:r>
          </a:p>
          <a:p>
            <a:pPr marL="177416" indent="-177416">
              <a:buFont typeface="Arial" panose="020B0604020202020204" pitchFamily="34" charset="0"/>
              <a:buChar char="•"/>
            </a:pPr>
            <a:r>
              <a:rPr lang="en-GB" sz="1400" dirty="0"/>
              <a:t>No single points of failure -&gt; graceful degradation if a node falls away.</a:t>
            </a:r>
          </a:p>
          <a:p>
            <a:pPr marL="177416" indent="-177416">
              <a:buFont typeface="Arial" panose="020B0604020202020204" pitchFamily="34" charset="0"/>
              <a:buChar char="•"/>
            </a:pPr>
            <a:r>
              <a:rPr lang="en-GB" sz="1400" dirty="0"/>
              <a:t>Failover mechanisms -&gt; ability to recover from certain failures.</a:t>
            </a:r>
          </a:p>
          <a:p>
            <a:pPr marL="177416" indent="-177416">
              <a:buFont typeface="Arial" panose="020B0604020202020204" pitchFamily="34" charset="0"/>
              <a:buChar char="•"/>
            </a:pPr>
            <a:r>
              <a:rPr lang="en-GB" sz="1400" dirty="0"/>
              <a:t>Monitoring -&gt; of performance / throughput (such that you know when to scale up or down resources).</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145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err="1"/>
              <a:t>Serparating</a:t>
            </a:r>
            <a:r>
              <a:rPr lang="en-GB" sz="1400" dirty="0"/>
              <a:t> functionality -&gt; such that we only need to worry about the part that is relevant to us.</a:t>
            </a:r>
          </a:p>
          <a:p>
            <a:pPr marL="177416" indent="-177416">
              <a:buFont typeface="Arial" panose="020B0604020202020204" pitchFamily="34" charset="0"/>
              <a:buChar char="•"/>
            </a:pPr>
            <a:r>
              <a:rPr lang="en-GB" sz="1400" dirty="0"/>
              <a:t>Uniform interaction -&gt; communication / behaviour via uniform rules – that prevents the need to read different manuals for everything.</a:t>
            </a:r>
          </a:p>
          <a:p>
            <a:pPr marL="177416" indent="-177416">
              <a:buFont typeface="Arial" panose="020B0604020202020204" pitchFamily="34" charset="0"/>
              <a:buChar char="•"/>
            </a:pPr>
            <a:r>
              <a:rPr lang="en-GB" sz="1400" dirty="0"/>
              <a:t>Discoverable services (hypermedia)</a:t>
            </a:r>
          </a:p>
          <a:p>
            <a:pPr marL="177416" indent="-177416">
              <a:buFont typeface="Arial" panose="020B0604020202020204" pitchFamily="34" charset="0"/>
              <a:buChar char="•"/>
            </a:pPr>
            <a:r>
              <a:rPr lang="en-GB" sz="1400" dirty="0"/>
              <a:t>Robust to changes over time (hypermedia)</a:t>
            </a:r>
          </a:p>
          <a:p>
            <a:pPr marL="177416" indent="-177416">
              <a:buFont typeface="Arial" panose="020B0604020202020204" pitchFamily="34" charset="0"/>
              <a:buChar char="•"/>
            </a:pPr>
            <a:r>
              <a:rPr lang="en-GB" sz="1400" dirty="0"/>
              <a:t>Evolvable-&gt;representation of resources, client and server can evolve independently.</a:t>
            </a:r>
          </a:p>
          <a:p>
            <a:pPr marL="177416" indent="-177416">
              <a:buFont typeface="Arial" panose="020B0604020202020204" pitchFamily="34" charset="0"/>
              <a:buChar char="•"/>
            </a:pPr>
            <a:r>
              <a:rPr lang="en-GB" sz="1400" dirty="0"/>
              <a:t>Extensible-&gt;scalable</a:t>
            </a:r>
          </a:p>
          <a:p>
            <a:pPr marL="177416" indent="-177416">
              <a:buFont typeface="Arial" panose="020B0604020202020204" pitchFamily="34" charset="0"/>
              <a:buChar char="•"/>
            </a:pPr>
            <a:r>
              <a:rPr lang="en-GB" sz="1400" dirty="0"/>
              <a:t>Monitor -&gt; what is happening in the system, who talks with who, what’s the bottleneck.</a:t>
            </a:r>
          </a:p>
          <a:p>
            <a:pPr marL="177416" indent="-177416">
              <a:buFont typeface="Arial" panose="020B0604020202020204" pitchFamily="34" charset="0"/>
              <a:buChar char="•"/>
            </a:pPr>
            <a:r>
              <a:rPr lang="en-GB" sz="1400" dirty="0"/>
              <a:t>Regulate (e.g. caching) -&gt; cache unaltered data on a place closer to the client to allow faster access.</a:t>
            </a:r>
          </a:p>
          <a:p>
            <a:pPr marL="177416" indent="-177416">
              <a:buFont typeface="Arial" panose="020B0604020202020204" pitchFamily="34" charset="0"/>
              <a:buChar char="•"/>
            </a:pPr>
            <a:r>
              <a:rPr lang="en-GB" sz="1400" dirty="0"/>
              <a:t>Availability – because of scalability of resources.</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965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To allow those key properties, Roy proposed 6 constraints.</a:t>
            </a:r>
          </a:p>
          <a:p>
            <a:pPr marL="177416" indent="-177416">
              <a:buFont typeface="Arial" panose="020B0604020202020204" pitchFamily="34" charset="0"/>
              <a:buChar char="•"/>
            </a:pPr>
            <a:r>
              <a:rPr lang="en-GB" sz="1700" dirty="0"/>
              <a:t>Constraint 1: use Client/Server architecture</a:t>
            </a:r>
          </a:p>
          <a:p>
            <a:pPr marL="177416" indent="-177416">
              <a:buFont typeface="Arial" panose="020B0604020202020204" pitchFamily="34" charset="0"/>
              <a:buChar char="•"/>
            </a:pPr>
            <a:r>
              <a:rPr lang="en-GB" sz="1700" dirty="0"/>
              <a:t>Clear roles – client vs server</a:t>
            </a:r>
          </a:p>
          <a:p>
            <a:pPr marL="177416" indent="-177416">
              <a:buFont typeface="Arial" panose="020B0604020202020204" pitchFamily="34" charset="0"/>
              <a:buChar char="•"/>
            </a:pPr>
            <a:r>
              <a:rPr lang="en-GB" sz="1700" dirty="0"/>
              <a:t>Pull by the client.</a:t>
            </a:r>
          </a:p>
          <a:p>
            <a:pPr marL="177416" indent="-177416">
              <a:buFont typeface="Arial" panose="020B0604020202020204" pitchFamily="34" charset="0"/>
              <a:buChar char="•"/>
            </a:pPr>
            <a:r>
              <a:rPr lang="en-GB" sz="1700" dirty="0"/>
              <a:t>Separation of concerns – client and server can each focus on their own problems</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5278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Self contained: </a:t>
            </a:r>
            <a:br>
              <a:rPr lang="en-GB" sz="1400" dirty="0"/>
            </a:br>
            <a:r>
              <a:rPr lang="en-GB" sz="1400" dirty="0"/>
              <a:t>The application is responsible for its own state (the application state).</a:t>
            </a:r>
            <a:br>
              <a:rPr lang="en-GB" sz="1400" dirty="0"/>
            </a:br>
            <a:r>
              <a:rPr lang="en-GB" sz="1400" dirty="0"/>
              <a:t>The server is also responsible for its own state (the resource state).</a:t>
            </a:r>
            <a:br>
              <a:rPr lang="en-GB" sz="1400" dirty="0"/>
            </a:br>
            <a:r>
              <a:rPr lang="en-GB" sz="1400" dirty="0"/>
              <a:t>These should not be mixed.</a:t>
            </a:r>
          </a:p>
          <a:p>
            <a:pPr marL="177416" indent="-177416">
              <a:buFont typeface="Arial" panose="020B0604020202020204" pitchFamily="34" charset="0"/>
              <a:buChar char="•"/>
            </a:pPr>
            <a:r>
              <a:rPr lang="en-GB" sz="1400" dirty="0"/>
              <a:t>Application State = Session State.</a:t>
            </a:r>
            <a:br>
              <a:rPr lang="en-GB" sz="1400" dirty="0"/>
            </a:br>
            <a:r>
              <a:rPr lang="en-GB" sz="1400" dirty="0"/>
              <a:t>With Restful design, the application state should reside entirely at the client.</a:t>
            </a:r>
          </a:p>
          <a:p>
            <a:pPr marL="177416" indent="-177416">
              <a:buFont typeface="Arial" panose="020B0604020202020204" pitchFamily="34" charset="0"/>
              <a:buChar char="•"/>
            </a:pPr>
            <a:r>
              <a:rPr lang="en-GB" sz="1400" dirty="0"/>
              <a:t>So in a restful system, the server is not allowed to bookkeep the shopping basket.</a:t>
            </a:r>
            <a:br>
              <a:rPr lang="en-GB" sz="1400" dirty="0"/>
            </a:br>
            <a:r>
              <a:rPr lang="en-GB" sz="1400" dirty="0"/>
              <a:t>So every time the client adds a shopping item, it should send a representation of the complete, updated shopping basket to the server</a:t>
            </a:r>
            <a:br>
              <a:rPr lang="en-GB" sz="1400" dirty="0"/>
            </a:br>
            <a:r>
              <a:rPr lang="en-GB" sz="1400" dirty="0"/>
              <a:t>(which then can validate whether the requested amount of items is actually available and so on).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2588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 above constraints are ensured </a:t>
            </a:r>
            <a:r>
              <a:rPr lang="en-GB" sz="1700" dirty="0" err="1"/>
              <a:t>a.o.</a:t>
            </a:r>
            <a:r>
              <a:rPr lang="en-GB" sz="1700" dirty="0"/>
              <a:t> by using http with “Cache-Control” and “Last-Modified” headers, and by not using GET to change resources.</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3701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i="0" dirty="0"/>
              <a:t>Identification of resources: </a:t>
            </a:r>
            <a:br>
              <a:rPr lang="en-GB" i="0" dirty="0"/>
            </a:br>
            <a:r>
              <a:rPr lang="en-GB" i="0" dirty="0"/>
              <a:t>We need to think in terms of nouns, rather than verbs.</a:t>
            </a:r>
          </a:p>
          <a:p>
            <a:pPr marL="177416" indent="-177416">
              <a:buFont typeface="Arial" panose="020B0604020202020204" pitchFamily="34" charset="0"/>
              <a:buChar char="•"/>
            </a:pPr>
            <a:r>
              <a:rPr lang="en-GB" i="0" dirty="0"/>
              <a:t>Self-descriptive messages with a standard set of methods.</a:t>
            </a:r>
            <a:br>
              <a:rPr lang="en-GB" i="0" dirty="0"/>
            </a:br>
            <a:r>
              <a:rPr lang="en-GB" i="0" dirty="0"/>
              <a:t>Examples: Create, Update or Delete a resource.</a:t>
            </a:r>
          </a:p>
          <a:p>
            <a:pPr marL="177416" indent="-177416">
              <a:buFont typeface="Arial" panose="020B0604020202020204" pitchFamily="34" charset="0"/>
              <a:buChar char="•"/>
            </a:pPr>
            <a:r>
              <a:rPr lang="en-GB" i="0" dirty="0"/>
              <a:t>HATEOS means:</a:t>
            </a:r>
            <a:br>
              <a:rPr lang="en-GB" i="0" dirty="0"/>
            </a:br>
            <a:r>
              <a:rPr lang="en-GB" i="0" dirty="0"/>
              <a:t>Be discoverable. The server lets the user know where he can find the resources</a:t>
            </a:r>
            <a:br>
              <a:rPr lang="en-GB" i="0" dirty="0"/>
            </a:br>
            <a:r>
              <a:rPr lang="en-GB" i="0" dirty="0"/>
              <a:t>(the user would like to know for each resource what he can do with it).</a:t>
            </a:r>
            <a:br>
              <a:rPr lang="en-GB" i="0" dirty="0"/>
            </a:br>
            <a:r>
              <a:rPr lang="en-GB" i="0" dirty="0"/>
              <a:t>For that reason, context information is added.</a:t>
            </a:r>
          </a:p>
          <a:p>
            <a:pPr marL="177416" indent="-177416">
              <a:buFont typeface="Arial" panose="020B0604020202020204" pitchFamily="34" charset="0"/>
              <a:buChar char="•"/>
            </a:pPr>
            <a:r>
              <a:rPr lang="en-GB" i="0" dirty="0"/>
              <a:t>Limited set of representation formats (xml, html) -&gt; so if the client understands html,</a:t>
            </a:r>
            <a:br>
              <a:rPr lang="en-GB" i="0" dirty="0"/>
            </a:br>
            <a:r>
              <a:rPr lang="en-GB" i="0" dirty="0"/>
              <a:t>he’ll be able to deal with all sites that serve that.</a:t>
            </a:r>
          </a:p>
          <a:p>
            <a:pPr marL="177416" indent="-177416">
              <a:buFont typeface="Arial" panose="020B0604020202020204" pitchFamily="34" charset="0"/>
              <a:buChar char="•"/>
            </a:pPr>
            <a:r>
              <a:rPr lang="en-GB" i="0" dirty="0"/>
              <a:t>Hypermedia-driven -&gt;</a:t>
            </a:r>
            <a:br>
              <a:rPr lang="en-GB" i="0" dirty="0"/>
            </a:br>
            <a:r>
              <a:rPr lang="en-GB" i="0" dirty="0"/>
              <a:t>That is: independent of a specific API – an online, on the fly </a:t>
            </a:r>
            <a:r>
              <a:rPr lang="en-GB" i="0" dirty="0" err="1"/>
              <a:t>modifyable</a:t>
            </a:r>
            <a:r>
              <a:rPr lang="en-GB" i="0" dirty="0"/>
              <a:t> interface.</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6518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Proxy = machine</a:t>
            </a:r>
          </a:p>
          <a:p>
            <a:pPr marL="177416" indent="-177416">
              <a:buFont typeface="Arial" panose="020B0604020202020204" pitchFamily="34" charset="0"/>
              <a:buChar char="•"/>
            </a:pPr>
            <a:r>
              <a:rPr lang="en-GB" sz="1700" dirty="0"/>
              <a:t>Forward Proxy = Machine that acts on behalf of the client – to protect the client from the server:</a:t>
            </a:r>
            <a:br>
              <a:rPr lang="en-GB" sz="1700" dirty="0"/>
            </a:br>
            <a:r>
              <a:rPr lang="en-GB" sz="1700" dirty="0"/>
              <a:t>all the server sees, is the forward proxy, not the client itself.</a:t>
            </a:r>
          </a:p>
          <a:p>
            <a:pPr marL="177416" indent="-177416">
              <a:buFont typeface="Arial" panose="020B0604020202020204" pitchFamily="34" charset="0"/>
              <a:buChar char="•"/>
            </a:pPr>
            <a:r>
              <a:rPr lang="en-GB" sz="1700" dirty="0"/>
              <a:t>Reverse Proxy = Machine that acts on behalf of the server – to protect the server from the client:</a:t>
            </a:r>
            <a:br>
              <a:rPr lang="en-GB" sz="1700" dirty="0"/>
            </a:br>
            <a:r>
              <a:rPr lang="en-GB" sz="1700" dirty="0"/>
              <a:t>for example, protection from overload by means of caching.</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3593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Often improves user experience by offering a nicer </a:t>
            </a:r>
            <a:r>
              <a:rPr lang="en-GB" sz="1700" dirty="0" err="1"/>
              <a:t>ui</a:t>
            </a:r>
            <a:r>
              <a:rPr lang="en-GB" sz="1700" dirty="0"/>
              <a:t>.</a:t>
            </a:r>
          </a:p>
          <a:p>
            <a:pPr marL="177416" indent="-177416">
              <a:buFont typeface="Arial" panose="020B0604020202020204" pitchFamily="34" charset="0"/>
              <a:buChar char="•"/>
            </a:pPr>
            <a:r>
              <a:rPr lang="en-GB" sz="1700" dirty="0"/>
              <a:t>Disadvantage: less safe.</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39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349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5951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5287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Underlined means: HTTP allows it, but does not enforce it.</a:t>
            </a:r>
          </a:p>
          <a:p>
            <a:pPr marL="177416" indent="-177416">
              <a:buFont typeface="Arial" panose="020B0604020202020204" pitchFamily="34" charset="0"/>
              <a:buChar char="•"/>
            </a:pPr>
            <a:r>
              <a:rPr lang="en-GB" sz="1700" dirty="0"/>
              <a:t>HTTP/2 allows multi-text: multiple communications on a single connection (= faster).</a:t>
            </a:r>
          </a:p>
          <a:p>
            <a:pPr marL="177416" indent="-177416">
              <a:buFont typeface="Arial" panose="020B0604020202020204" pitchFamily="34" charset="0"/>
              <a:buChar char="•"/>
            </a:pPr>
            <a:r>
              <a:rPr lang="en-GB" sz="1700" dirty="0"/>
              <a:t>Mime types: For example html, xml, jpeg.</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41</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0252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URL = “Uniform Resource Locator”</a:t>
            </a:r>
          </a:p>
          <a:p>
            <a:pPr marL="177416" indent="-177416">
              <a:buFont typeface="Arial" panose="020B0604020202020204" pitchFamily="34" charset="0"/>
              <a:buChar char="•"/>
            </a:pPr>
            <a:r>
              <a:rPr lang="en-GB" sz="1700" dirty="0"/>
              <a:t>HTTP/1.1 200 OK = status line of HTTP response message header (see other sheet)</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1756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Above Accept Header implies: In order of preference: first gif, then jpeg, otherwise anything else (like html) is okay.</a:t>
            </a:r>
          </a:p>
          <a:p>
            <a:pPr marL="177416" indent="-177416">
              <a:buFont typeface="Arial" panose="020B0604020202020204" pitchFamily="34" charset="0"/>
              <a:buChar char="•"/>
            </a:pPr>
            <a:r>
              <a:rPr lang="en-GB" sz="1700" dirty="0"/>
              <a:t>Above example is not very restful:</a:t>
            </a:r>
            <a:br>
              <a:rPr lang="en-GB" sz="1700" dirty="0"/>
            </a:br>
            <a:r>
              <a:rPr lang="en-GB" sz="1700" dirty="0"/>
              <a:t>The query string should be in the request line.</a:t>
            </a:r>
            <a:br>
              <a:rPr lang="en-GB" sz="1700" dirty="0"/>
            </a:br>
            <a:r>
              <a:rPr lang="en-GB" sz="1700" dirty="0"/>
              <a:t>The content should only contain representations.</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6550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400" dirty="0"/>
              <a:t>The file protocol is normally used to retrieve files from your own computer, for example:</a:t>
            </a:r>
            <a:br>
              <a:rPr lang="en-GB" sz="1400" dirty="0"/>
            </a:br>
            <a:r>
              <a:rPr lang="en-GB" sz="1400" dirty="0"/>
              <a:t>file://localhost/c:/myimage.jpg</a:t>
            </a:r>
          </a:p>
          <a:p>
            <a:pPr marL="177416" indent="-177416">
              <a:buFont typeface="Arial" panose="020B0604020202020204" pitchFamily="34" charset="0"/>
              <a:buChar char="•"/>
            </a:pPr>
            <a:r>
              <a:rPr lang="en-GB" sz="1400" dirty="0"/>
              <a:t>Fragment can be used to select part of a resource. Semantics depend on mime-type and local application.</a:t>
            </a:r>
          </a:p>
          <a:p>
            <a:pPr marL="177416" indent="-177416">
              <a:buFont typeface="Arial" panose="020B0604020202020204" pitchFamily="34" charset="0"/>
              <a:buChar char="•"/>
            </a:pPr>
            <a:r>
              <a:rPr lang="en-GB" sz="1400" dirty="0"/>
              <a:t>User information -&gt; can be used with .</a:t>
            </a:r>
            <a:r>
              <a:rPr lang="en-GB" sz="1400" dirty="0" err="1"/>
              <a:t>htaccess</a:t>
            </a:r>
            <a:r>
              <a:rPr lang="en-GB" sz="1400" dirty="0"/>
              <a:t> and .</a:t>
            </a:r>
            <a:r>
              <a:rPr lang="en-GB" sz="1400" dirty="0" err="1"/>
              <a:t>htpasswd</a:t>
            </a:r>
            <a:r>
              <a:rPr lang="en-GB" sz="1400" dirty="0"/>
              <a:t> files on the server.</a:t>
            </a:r>
            <a:br>
              <a:rPr lang="en-GB" sz="1400" dirty="0"/>
            </a:br>
            <a:r>
              <a:rPr lang="en-GB" sz="1400" dirty="0"/>
              <a:t>Only use them with https, because otherwise the login credentials are sent unencrypted.</a:t>
            </a:r>
            <a:br>
              <a:rPr lang="en-GB" sz="1400" dirty="0"/>
            </a:br>
            <a:r>
              <a:rPr lang="en-GB" sz="1400" dirty="0"/>
              <a:t>(note: in such cases: often only the protected </a:t>
            </a:r>
            <a:r>
              <a:rPr lang="en-GB" sz="1400" dirty="0" err="1"/>
              <a:t>urls</a:t>
            </a:r>
            <a:r>
              <a:rPr lang="en-GB" sz="1400" dirty="0"/>
              <a:t>, like those of account management or login need to be https</a:t>
            </a:r>
            <a:br>
              <a:rPr lang="en-GB" sz="1400" dirty="0"/>
            </a:br>
            <a:r>
              <a:rPr lang="en-GB" sz="1400" dirty="0"/>
              <a:t> as https is slower. That’s something to keep in mind when using (low power-) embedded devices)</a:t>
            </a:r>
            <a:br>
              <a:rPr lang="en-GB" sz="1400" dirty="0"/>
            </a:br>
            <a:r>
              <a:rPr lang="en-GB" sz="1400" dirty="0"/>
              <a:t>For example: at login, the https server could provide a temporary token which can subsequently be used for an http server-client connection.</a:t>
            </a:r>
            <a:endParaRPr lang="nl-NL" sz="14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16796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GB" sz="1700" dirty="0"/>
              <a:t>CRUD = </a:t>
            </a:r>
            <a:r>
              <a:rPr lang="en-GB" sz="1700" b="1" dirty="0"/>
              <a:t>C</a:t>
            </a:r>
            <a:r>
              <a:rPr lang="en-GB" sz="1700" dirty="0"/>
              <a:t>reate, </a:t>
            </a:r>
            <a:r>
              <a:rPr lang="en-GB" sz="1700" b="1" dirty="0"/>
              <a:t>R</a:t>
            </a:r>
            <a:r>
              <a:rPr lang="en-GB" sz="1700" dirty="0"/>
              <a:t>ead, </a:t>
            </a:r>
            <a:r>
              <a:rPr lang="en-GB" sz="1700" b="1" dirty="0"/>
              <a:t>U</a:t>
            </a:r>
            <a:r>
              <a:rPr lang="en-GB" sz="1700" dirty="0"/>
              <a:t>pdate &amp; </a:t>
            </a:r>
            <a:r>
              <a:rPr lang="en-GB" sz="1700" b="1" dirty="0"/>
              <a:t>D</a:t>
            </a:r>
            <a:r>
              <a:rPr lang="en-GB" sz="1700" dirty="0"/>
              <a:t>elete (comes from database terminology).</a:t>
            </a:r>
          </a:p>
          <a:p>
            <a:pPr marL="177416" indent="-177416">
              <a:buFont typeface="Arial" panose="020B0604020202020204" pitchFamily="34" charset="0"/>
              <a:buChar char="•"/>
            </a:pPr>
            <a:r>
              <a:rPr lang="en-GB" sz="1700" dirty="0"/>
              <a:t>Idempotent = “if you repeat the same instruction multiple times, then each of those times, it will yield the same result”.</a:t>
            </a:r>
          </a:p>
          <a:p>
            <a:pPr marL="177416" indent="-177416">
              <a:buFont typeface="Arial" panose="020B0604020202020204" pitchFamily="34" charset="0"/>
              <a:buChar char="•"/>
            </a:pPr>
            <a:r>
              <a:rPr lang="en-GB" sz="1700" dirty="0"/>
              <a:t>Body = the content-body of the message, sent along by the client.</a:t>
            </a:r>
          </a:p>
          <a:p>
            <a:pPr marL="177416" indent="-177416">
              <a:buFont typeface="Arial" panose="020B0604020202020204" pitchFamily="34" charset="0"/>
              <a:buChar char="•"/>
            </a:pPr>
            <a:r>
              <a:rPr lang="en-GB" sz="1700" dirty="0"/>
              <a:t>In practice, only the topmost 4 Verbs are of importance</a:t>
            </a:r>
            <a:br>
              <a:rPr lang="en-GB" sz="1700" dirty="0"/>
            </a:br>
            <a:r>
              <a:rPr lang="en-GB" sz="1700" dirty="0"/>
              <a:t>(you may forget about the others for the exam)</a:t>
            </a:r>
          </a:p>
          <a:p>
            <a:pPr marL="177416" indent="-177416">
              <a:buFont typeface="Arial" panose="020B0604020202020204" pitchFamily="34" charset="0"/>
              <a:buChar char="•"/>
            </a:pPr>
            <a:r>
              <a:rPr lang="en-GB" sz="1700" dirty="0"/>
              <a:t>Note the red areas, and note the functionality-descriptions of the Verbs.</a:t>
            </a:r>
            <a:br>
              <a:rPr lang="en-GB" sz="1700" dirty="0"/>
            </a:br>
            <a:r>
              <a:rPr lang="en-GB" sz="1700" dirty="0"/>
              <a:t>Head them, or you will get into trouble.</a:t>
            </a:r>
            <a:br>
              <a:rPr lang="en-GB" sz="1700" dirty="0"/>
            </a:br>
            <a:r>
              <a:rPr lang="en-GB" sz="1700" dirty="0"/>
              <a:t>Example: if you use a GET verb to change a resource, you may get into trouble.</a:t>
            </a:r>
            <a:br>
              <a:rPr lang="en-GB" sz="1700" dirty="0"/>
            </a:br>
            <a:r>
              <a:rPr lang="en-GB" sz="1700" dirty="0"/>
              <a:t>For example, next time, your browser may fetch the webpage from </a:t>
            </a:r>
            <a:r>
              <a:rPr lang="en-GB" sz="1700" dirty="0" err="1"/>
              <a:t>browsercache</a:t>
            </a:r>
            <a:r>
              <a:rPr lang="en-GB" sz="1700" dirty="0"/>
              <a:t>, because it assumes that it has not changed since the last GET.</a:t>
            </a:r>
          </a:p>
          <a:p>
            <a:pPr marL="177416" indent="-177416">
              <a:buFont typeface="Arial" panose="020B0604020202020204" pitchFamily="34" charset="0"/>
              <a:buChar char="•"/>
            </a:pPr>
            <a:r>
              <a:rPr lang="en-GB" sz="1700" dirty="0"/>
              <a:t>Other example: POST should only create a collection, not an item.</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56942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0087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US" sz="1700" dirty="0"/>
              <a:t>The media types can be regarded as protocols on their own.</a:t>
            </a:r>
          </a:p>
          <a:p>
            <a:pPr marL="177416" indent="-177416">
              <a:buFont typeface="Arial" panose="020B0604020202020204" pitchFamily="34" charset="0"/>
              <a:buChar char="•"/>
            </a:pPr>
            <a:r>
              <a:rPr lang="en-US" sz="1700" dirty="0"/>
              <a:t>Octet = series of 8 bits = byte</a:t>
            </a:r>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48084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 </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43922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 “Date” header is included for cache-control (de REST constraint </a:t>
            </a:r>
            <a:r>
              <a:rPr lang="en-GB" sz="1700" dirty="0" err="1"/>
              <a:t>cachability</a:t>
            </a:r>
            <a:r>
              <a:rPr lang="en-GB" sz="1700" dirty="0"/>
              <a:t>).</a:t>
            </a:r>
            <a:endParaRPr lang="nl-NL" sz="1700" dirty="0"/>
          </a:p>
          <a:p>
            <a:pPr marL="177416" indent="-177416">
              <a:buFont typeface="Arial" panose="020B0604020202020204" pitchFamily="34" charset="0"/>
              <a:buChar char="•"/>
            </a:pPr>
            <a:r>
              <a:rPr lang="en-GB" sz="1700" dirty="0"/>
              <a:t>N</a:t>
            </a:r>
            <a:r>
              <a:rPr lang="nl-NL" sz="1700" dirty="0" err="1"/>
              <a:t>ote</a:t>
            </a:r>
            <a:r>
              <a:rPr lang="nl-NL" sz="1700" dirty="0"/>
              <a:t>: The content-body here </a:t>
            </a:r>
            <a:r>
              <a:rPr lang="nl-NL" sz="1700" dirty="0" err="1"/>
              <a:t>contains</a:t>
            </a:r>
            <a:r>
              <a:rPr lang="nl-NL" sz="1700" dirty="0"/>
              <a:t> </a:t>
            </a:r>
            <a:r>
              <a:rPr lang="nl-NL" sz="1700" dirty="0" err="1"/>
              <a:t>an</a:t>
            </a:r>
            <a:r>
              <a:rPr lang="nl-NL" sz="1700" dirty="0"/>
              <a:t> html </a:t>
            </a:r>
            <a:r>
              <a:rPr lang="nl-NL" sz="1700" dirty="0" err="1"/>
              <a:t>representation</a:t>
            </a:r>
            <a:r>
              <a:rPr lang="nl-NL" sz="1700" dirty="0"/>
              <a:t> of </a:t>
            </a:r>
            <a:r>
              <a:rPr lang="nl-NL" sz="1700" dirty="0" err="1"/>
              <a:t>the</a:t>
            </a:r>
            <a:r>
              <a:rPr lang="nl-NL" sz="1700" dirty="0"/>
              <a:t> content, </a:t>
            </a:r>
            <a:r>
              <a:rPr lang="nl-NL" sz="1700" dirty="0" err="1"/>
              <a:t>which</a:t>
            </a:r>
            <a:r>
              <a:rPr lang="nl-NL" sz="1700" dirty="0"/>
              <a:t> is </a:t>
            </a:r>
            <a:r>
              <a:rPr lang="nl-NL" sz="1700" dirty="0" err="1"/>
              <a:t>very</a:t>
            </a:r>
            <a:r>
              <a:rPr lang="nl-NL" sz="1700" dirty="0"/>
              <a:t> </a:t>
            </a:r>
            <a:r>
              <a:rPr lang="nl-NL" sz="1700" dirty="0" err="1"/>
              <a:t>Restful</a:t>
            </a:r>
            <a:r>
              <a:rPr lang="nl-NL" sz="1700" dirty="0"/>
              <a:t>.</a:t>
            </a:r>
          </a:p>
          <a:p>
            <a:pPr marL="177416" indent="-177416">
              <a:buFont typeface="Arial" panose="020B0604020202020204" pitchFamily="34" charset="0"/>
              <a:buChar char="•"/>
            </a:pPr>
            <a:r>
              <a:rPr lang="en-GB" sz="1700" dirty="0"/>
              <a:t>A</a:t>
            </a:r>
            <a:r>
              <a:rPr lang="nl-NL" sz="1700" dirty="0" err="1"/>
              <a:t>ccept</a:t>
            </a:r>
            <a:r>
              <a:rPr lang="nl-NL" sz="1700" dirty="0"/>
              <a:t>-Ranges: bytes -&gt; server </a:t>
            </a:r>
            <a:r>
              <a:rPr lang="nl-NL" sz="1700" dirty="0" err="1"/>
              <a:t>advertises</a:t>
            </a:r>
            <a:r>
              <a:rPr lang="nl-NL" sz="1700" dirty="0"/>
              <a:t> </a:t>
            </a:r>
            <a:r>
              <a:rPr lang="nl-NL" sz="1700" dirty="0" err="1"/>
              <a:t>that</a:t>
            </a:r>
            <a:r>
              <a:rPr lang="nl-NL" sz="1700" dirty="0"/>
              <a:t> </a:t>
            </a:r>
            <a:r>
              <a:rPr lang="nl-NL" sz="1700" dirty="0" err="1"/>
              <a:t>it</a:t>
            </a:r>
            <a:r>
              <a:rPr lang="nl-NL" sz="1700" dirty="0"/>
              <a:t> supports </a:t>
            </a:r>
            <a:r>
              <a:rPr lang="nl-NL" sz="1700" dirty="0" err="1"/>
              <a:t>partial</a:t>
            </a:r>
            <a:r>
              <a:rPr lang="nl-NL" sz="1700" dirty="0"/>
              <a:t> </a:t>
            </a:r>
            <a:r>
              <a:rPr lang="nl-NL" sz="1700" dirty="0" err="1"/>
              <a:t>requests</a:t>
            </a:r>
            <a:r>
              <a:rPr lang="nl-NL" sz="1700" dirty="0"/>
              <a:t>. </a:t>
            </a:r>
            <a:r>
              <a:rPr lang="nl-NL" sz="1700" dirty="0" err="1"/>
              <a:t>That</a:t>
            </a:r>
            <a:r>
              <a:rPr lang="nl-NL" sz="1700" dirty="0"/>
              <a:t> </a:t>
            </a:r>
            <a:r>
              <a:rPr lang="nl-NL" sz="1700" dirty="0" err="1"/>
              <a:t>allows</a:t>
            </a:r>
            <a:r>
              <a:rPr lang="nl-NL" sz="1700" dirty="0"/>
              <a:t> a browser </a:t>
            </a:r>
            <a:r>
              <a:rPr lang="nl-NL" sz="1700" dirty="0" err="1"/>
              <a:t>to</a:t>
            </a:r>
            <a:r>
              <a:rPr lang="nl-NL" sz="1700" dirty="0"/>
              <a:t> resume </a:t>
            </a:r>
            <a:r>
              <a:rPr lang="nl-NL" sz="1700" dirty="0" err="1"/>
              <a:t>an</a:t>
            </a:r>
            <a:r>
              <a:rPr lang="nl-NL" sz="1700" dirty="0"/>
              <a:t> </a:t>
            </a:r>
            <a:r>
              <a:rPr lang="nl-NL" sz="1700" dirty="0" err="1"/>
              <a:t>interrupted</a:t>
            </a:r>
            <a:r>
              <a:rPr lang="nl-NL" sz="1700" dirty="0"/>
              <a:t> download, </a:t>
            </a:r>
            <a:r>
              <a:rPr lang="nl-NL" sz="1700" dirty="0" err="1"/>
              <a:t>rather</a:t>
            </a:r>
            <a:r>
              <a:rPr lang="nl-NL" sz="1700" dirty="0"/>
              <a:t> </a:t>
            </a:r>
            <a:r>
              <a:rPr lang="nl-NL" sz="1700" dirty="0" err="1"/>
              <a:t>then</a:t>
            </a:r>
            <a:r>
              <a:rPr lang="nl-NL" sz="1700" dirty="0"/>
              <a:t> start </a:t>
            </a:r>
            <a:r>
              <a:rPr lang="nl-NL" sz="1700" dirty="0" err="1"/>
              <a:t>it</a:t>
            </a:r>
            <a:r>
              <a:rPr lang="nl-NL" sz="1700" dirty="0"/>
              <a:t> </a:t>
            </a:r>
            <a:r>
              <a:rPr lang="nl-NL" sz="1700" dirty="0" err="1"/>
              <a:t>from</a:t>
            </a:r>
            <a:r>
              <a:rPr lang="nl-NL" sz="1700" dirty="0"/>
              <a:t> </a:t>
            </a:r>
            <a:r>
              <a:rPr lang="nl-NL" sz="1700" dirty="0" err="1"/>
              <a:t>the</a:t>
            </a:r>
            <a:r>
              <a:rPr lang="nl-NL" sz="1700" dirty="0"/>
              <a:t> start </a:t>
            </a:r>
            <a:r>
              <a:rPr lang="nl-NL" sz="1700" dirty="0" err="1"/>
              <a:t>again</a:t>
            </a:r>
            <a:r>
              <a:rPr lang="nl-NL" sz="1700" dirty="0"/>
              <a:t>.</a:t>
            </a:r>
          </a:p>
          <a:p>
            <a:pPr marL="177416" indent="-177416">
              <a:buFont typeface="Arial" panose="020B0604020202020204" pitchFamily="34" charset="0"/>
              <a:buChar char="•"/>
            </a:pPr>
            <a:r>
              <a:rPr lang="en-GB" sz="1700" dirty="0"/>
              <a:t>E</a:t>
            </a:r>
            <a:r>
              <a:rPr lang="nl-NL" sz="1700" dirty="0"/>
              <a:t>tag -&gt; </a:t>
            </a:r>
            <a:r>
              <a:rPr lang="nl-NL" sz="1700" dirty="0" err="1"/>
              <a:t>number</a:t>
            </a:r>
            <a:r>
              <a:rPr lang="nl-NL" sz="1700" dirty="0"/>
              <a:t> </a:t>
            </a:r>
            <a:r>
              <a:rPr lang="nl-NL" sz="1700" dirty="0" err="1"/>
              <a:t>that</a:t>
            </a:r>
            <a:r>
              <a:rPr lang="nl-NL" sz="1700" dirty="0"/>
              <a:t> </a:t>
            </a:r>
            <a:r>
              <a:rPr lang="nl-NL" sz="1700" dirty="0" err="1"/>
              <a:t>can</a:t>
            </a:r>
            <a:r>
              <a:rPr lang="nl-NL" sz="1700" dirty="0"/>
              <a:t> </a:t>
            </a:r>
            <a:r>
              <a:rPr lang="nl-NL" sz="1700" dirty="0" err="1"/>
              <a:t>be</a:t>
            </a:r>
            <a:r>
              <a:rPr lang="nl-NL" sz="1700" dirty="0"/>
              <a:t> </a:t>
            </a:r>
            <a:r>
              <a:rPr lang="nl-NL" sz="1700" dirty="0" err="1"/>
              <a:t>used</a:t>
            </a:r>
            <a:r>
              <a:rPr lang="nl-NL" sz="1700" dirty="0"/>
              <a:t> </a:t>
            </a:r>
            <a:r>
              <a:rPr lang="nl-NL" sz="1700" dirty="0" err="1"/>
              <a:t>to</a:t>
            </a:r>
            <a:r>
              <a:rPr lang="nl-NL" sz="1700" dirty="0"/>
              <a:t> help </a:t>
            </a:r>
            <a:r>
              <a:rPr lang="nl-NL" sz="1700" dirty="0" err="1"/>
              <a:t>with</a:t>
            </a:r>
            <a:r>
              <a:rPr lang="nl-NL" sz="1700" dirty="0"/>
              <a:t> cache control. For </a:t>
            </a:r>
            <a:r>
              <a:rPr lang="nl-NL" sz="1700" dirty="0" err="1"/>
              <a:t>instance</a:t>
            </a:r>
            <a:r>
              <a:rPr lang="nl-NL" sz="1700" dirty="0"/>
              <a:t>, </a:t>
            </a:r>
            <a:r>
              <a:rPr lang="nl-NL" sz="1700" dirty="0" err="1"/>
              <a:t>it</a:t>
            </a:r>
            <a:r>
              <a:rPr lang="nl-NL" sz="1700" dirty="0"/>
              <a:t> </a:t>
            </a:r>
            <a:r>
              <a:rPr lang="nl-NL" sz="1700" dirty="0" err="1"/>
              <a:t>can</a:t>
            </a:r>
            <a:r>
              <a:rPr lang="nl-NL" sz="1700" dirty="0"/>
              <a:t> </a:t>
            </a:r>
            <a:r>
              <a:rPr lang="nl-NL" sz="1700" dirty="0" err="1"/>
              <a:t>be</a:t>
            </a:r>
            <a:r>
              <a:rPr lang="nl-NL" sz="1700" dirty="0"/>
              <a:t> a </a:t>
            </a:r>
            <a:r>
              <a:rPr lang="nl-NL" sz="1700" dirty="0" err="1"/>
              <a:t>crc</a:t>
            </a:r>
            <a:r>
              <a:rPr lang="nl-NL" sz="1700" dirty="0"/>
              <a:t> of a resource.</a:t>
            </a:r>
          </a:p>
          <a:p>
            <a:pPr marL="177416" indent="-177416">
              <a:buFont typeface="Arial" panose="020B0604020202020204" pitchFamily="34" charset="0"/>
              <a:buChar char="•"/>
            </a:pPr>
            <a:r>
              <a:rPr lang="en-GB" sz="1700" dirty="0"/>
              <a:t>C</a:t>
            </a:r>
            <a:r>
              <a:rPr lang="nl-NL" sz="1700" dirty="0"/>
              <a:t>rc = cyclic </a:t>
            </a:r>
            <a:r>
              <a:rPr lang="nl-NL" sz="1700" dirty="0" err="1"/>
              <a:t>redundancy</a:t>
            </a:r>
            <a:r>
              <a:rPr lang="nl-NL" sz="1700" dirty="0"/>
              <a:t> check (a </a:t>
            </a:r>
            <a:r>
              <a:rPr lang="nl-NL" sz="1700" dirty="0" err="1"/>
              <a:t>quickly</a:t>
            </a:r>
            <a:r>
              <a:rPr lang="nl-NL" sz="1700" dirty="0"/>
              <a:t> </a:t>
            </a:r>
            <a:r>
              <a:rPr lang="nl-NL" sz="1700" dirty="0" err="1"/>
              <a:t>calculated</a:t>
            </a:r>
            <a:r>
              <a:rPr lang="nl-NL" sz="1700" dirty="0"/>
              <a:t> </a:t>
            </a:r>
            <a:r>
              <a:rPr lang="nl-NL" sz="1700" dirty="0" err="1"/>
              <a:t>checksum</a:t>
            </a:r>
            <a:r>
              <a:rPr lang="nl-NL" sz="1700" dirty="0"/>
              <a:t> </a:t>
            </a:r>
            <a:r>
              <a:rPr lang="nl-NL" sz="1700" dirty="0" err="1"/>
              <a:t>figure</a:t>
            </a:r>
            <a:r>
              <a:rPr lang="nl-NL" sz="1700" dirty="0"/>
              <a:t>).</a:t>
            </a:r>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49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470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r>
              <a:rPr lang="en-GB" dirty="0"/>
              <a:t> </a:t>
            </a:r>
            <a:endParaRPr lang="nl-NL"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5292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304 means there’s no need to retransmit the requested resources. It is an implicit redirection to a cached resource. It helps developers realise that cached resources are being called upon.</a:t>
            </a: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50</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93057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p:cNvSpPr>
            <a:spLocks noGrp="1" noRot="1" noChangeAspect="1" noChangeArrowheads="1" noTextEdit="1"/>
          </p:cNvSpPr>
          <p:nvPr>
            <p:ph type="sldImg"/>
          </p:nvPr>
        </p:nvSpPr>
        <p:spPr bwMode="auto">
          <a:xfrm>
            <a:off x="1687513" y="1036638"/>
            <a:ext cx="4730750" cy="35480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6370" name="Rectangle 2"/>
          <p:cNvSpPr txBox="1">
            <a:spLocks noGrp="1" noChangeArrowheads="1"/>
          </p:cNvSpPr>
          <p:nvPr>
            <p:ph type="body" idx="1"/>
          </p:nvPr>
        </p:nvSpPr>
        <p:spPr bwMode="auto">
          <a:xfrm>
            <a:off x="1237038" y="4927777"/>
            <a:ext cx="5640358" cy="393764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GB" altLang="nl-NL" dirty="0"/>
              <a:t> </a:t>
            </a:r>
            <a:endParaRPr lang="nl-NL" altLang="nl-NL" dirty="0"/>
          </a:p>
        </p:txBody>
      </p:sp>
    </p:spTree>
    <p:extLst>
      <p:ext uri="{BB962C8B-B14F-4D97-AF65-F5344CB8AC3E}">
        <p14:creationId xmlns:p14="http://schemas.microsoft.com/office/powerpoint/2010/main" val="1681312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992188" y="768350"/>
            <a:ext cx="5116512" cy="3836988"/>
          </a:xfrm>
        </p:spPr>
      </p:sp>
      <p:sp>
        <p:nvSpPr>
          <p:cNvPr id="3" name="Tijdelijke aanduiding voor notities 2"/>
          <p:cNvSpPr>
            <a:spLocks noGrp="1"/>
          </p:cNvSpPr>
          <p:nvPr>
            <p:ph type="body" idx="1"/>
          </p:nvPr>
        </p:nvSpPr>
        <p:spPr/>
        <p:txBody>
          <a:bodyPr/>
          <a:lstStyle/>
          <a:p>
            <a:pPr marL="177416" indent="-177416">
              <a:buFont typeface="Arial" panose="020B0604020202020204" pitchFamily="34" charset="0"/>
              <a:buChar char="•"/>
            </a:pPr>
            <a:r>
              <a:rPr lang="en-GB" sz="1700" dirty="0"/>
              <a:t>There’s a lot of so called Restful APIs, but most of them or none truly uphold all REST principles.</a:t>
            </a:r>
          </a:p>
          <a:p>
            <a:pPr marL="177416" indent="-177416">
              <a:buFont typeface="Arial" panose="020B0604020202020204" pitchFamily="34" charset="0"/>
              <a:buChar char="•"/>
            </a:pPr>
            <a:r>
              <a:rPr lang="en-GB" sz="1700" dirty="0"/>
              <a:t>JSON-LD example:</a:t>
            </a:r>
            <a:br>
              <a:rPr lang="en-GB" sz="1700" dirty="0"/>
            </a:br>
            <a:r>
              <a:rPr lang="en-US" sz="1700" dirty="0"/>
              <a:t>{ "@context": "</a:t>
            </a:r>
            <a:r>
              <a:rPr lang="en-US" sz="1700" dirty="0">
                <a:hlinkClick r:id="rId3"/>
              </a:rPr>
              <a:t>https://json-ld.org/contexts/</a:t>
            </a:r>
            <a:r>
              <a:rPr lang="en-US" sz="1700" dirty="0" err="1">
                <a:hlinkClick r:id="rId3"/>
              </a:rPr>
              <a:t>person.jsonld</a:t>
            </a:r>
            <a:r>
              <a:rPr lang="en-US" sz="1700" dirty="0"/>
              <a:t>", </a:t>
            </a:r>
            <a:br>
              <a:rPr lang="en-US" sz="1700" dirty="0"/>
            </a:br>
            <a:r>
              <a:rPr lang="en-US" sz="1700" dirty="0"/>
              <a:t>  "@id": "</a:t>
            </a:r>
            <a:r>
              <a:rPr lang="en-US" sz="1700" dirty="0">
                <a:hlinkClick r:id="rId4"/>
              </a:rPr>
              <a:t>http://dbpedia.org/resource/</a:t>
            </a:r>
            <a:r>
              <a:rPr lang="en-US" sz="1700" dirty="0" err="1">
                <a:hlinkClick r:id="rId4"/>
              </a:rPr>
              <a:t>John_Lennon</a:t>
            </a:r>
            <a:r>
              <a:rPr lang="en-US" sz="1700" dirty="0"/>
              <a:t>", </a:t>
            </a:r>
            <a:br>
              <a:rPr lang="en-US" sz="1700" dirty="0"/>
            </a:br>
            <a:r>
              <a:rPr lang="en-US" sz="1700" dirty="0"/>
              <a:t>  "name": "John Lennon", "born": "1940-10-09", </a:t>
            </a:r>
            <a:br>
              <a:rPr lang="en-US" sz="1700" dirty="0"/>
            </a:br>
            <a:r>
              <a:rPr lang="en-US" sz="1700" dirty="0"/>
              <a:t>  "spouse": "</a:t>
            </a:r>
            <a:r>
              <a:rPr lang="en-US" sz="1700" dirty="0">
                <a:hlinkClick r:id="rId5"/>
              </a:rPr>
              <a:t>http://dbpedia.org/resource/</a:t>
            </a:r>
            <a:r>
              <a:rPr lang="en-US" sz="1700" dirty="0" err="1">
                <a:hlinkClick r:id="rId5"/>
              </a:rPr>
              <a:t>Cynthia_Lennon</a:t>
            </a:r>
            <a:r>
              <a:rPr lang="en-US" sz="1700" dirty="0"/>
              <a:t>" }</a:t>
            </a:r>
          </a:p>
          <a:p>
            <a:pPr marL="177416" indent="-177416">
              <a:buFont typeface="Arial" panose="020B0604020202020204" pitchFamily="34" charset="0"/>
              <a:buChar char="•"/>
            </a:pPr>
            <a:r>
              <a:rPr lang="en-GB" sz="1700" dirty="0"/>
              <a:t>Above can also be useful for M2M communication. Machines don’t view pages the way we do. So a clear description to find its resources helps a lot.</a:t>
            </a:r>
          </a:p>
          <a:p>
            <a:pPr marL="177416" indent="-177416">
              <a:buFont typeface="Arial" panose="020B0604020202020204" pitchFamily="34" charset="0"/>
              <a:buChar char="•"/>
            </a:pPr>
            <a:endParaRPr lang="nl-NL" sz="1700" dirty="0"/>
          </a:p>
        </p:txBody>
      </p:sp>
      <p:sp>
        <p:nvSpPr>
          <p:cNvPr id="4" name="Tijdelijke aanduiding voor dianumm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52</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5704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 typeface="Arial" panose="020B0604020202020204" pitchFamily="34" charset="0"/>
              <a:buChar char="•"/>
            </a:pPr>
            <a:r>
              <a:rPr lang="en-US" sz="1700" dirty="0"/>
              <a:t>Also, see https://www.programmableweb.com/news/api-anti-patterns-how-to-avoid-common-rest-mistakes/2010/08/13</a:t>
            </a:r>
          </a:p>
          <a:p>
            <a:pPr marL="177416" indent="-177416">
              <a:buFont typeface="Arial" panose="020B0604020202020204" pitchFamily="34" charset="0"/>
              <a:buChar char="•"/>
            </a:pPr>
            <a:r>
              <a:rPr lang="en-US" sz="1700" dirty="0"/>
              <a:t>SOAP = Simple Object Access Protocol.</a:t>
            </a:r>
          </a:p>
          <a:p>
            <a:pPr marL="177416" indent="-177416">
              <a:buFont typeface="Arial" panose="020B0604020202020204" pitchFamily="34" charset="0"/>
              <a:buChar char="•"/>
            </a:pPr>
            <a:r>
              <a:rPr lang="en-US" sz="1700" dirty="0"/>
              <a:t>Only allow construction of query strings – so in the request line of the http header, not in the content section.</a:t>
            </a:r>
          </a:p>
          <a:p>
            <a:endParaRPr lang="nl-NL" sz="1700"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53</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16828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GB" dirty="0"/>
              <a:t> </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54</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59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Tx/>
              <a:buChar char="-"/>
            </a:pPr>
            <a:r>
              <a:rPr lang="en-US" i="1" dirty="0"/>
              <a:t>Protocols are to communications what programming languages are to computations.</a:t>
            </a:r>
          </a:p>
          <a:p>
            <a:pPr marL="177416" indent="-177416">
              <a:buFontTx/>
              <a:buChar char="-"/>
            </a:pPr>
            <a:r>
              <a:rPr lang="en-US" i="1" dirty="0"/>
              <a:t>Example of </a:t>
            </a:r>
            <a:r>
              <a:rPr lang="en-US" i="1" dirty="0" err="1"/>
              <a:t>snmp</a:t>
            </a:r>
            <a:r>
              <a:rPr lang="en-US" i="1" dirty="0"/>
              <a:t>-devices: printers.</a:t>
            </a:r>
          </a:p>
          <a:p>
            <a:pPr marL="177416" indent="-177416">
              <a:buFontTx/>
              <a:buChar char="-"/>
            </a:pPr>
            <a:r>
              <a:rPr lang="en-US" i="1" dirty="0"/>
              <a:t>In network protocols </a:t>
            </a:r>
            <a:r>
              <a:rPr lang="en-US" b="1" i="0" u="none" strike="noStrike" dirty="0">
                <a:solidFill>
                  <a:srgbClr val="000000"/>
                </a:solidFill>
                <a:effectLst/>
              </a:rPr>
              <a:t>syntax, semantics, synchronization, and error recovery</a:t>
            </a:r>
            <a:r>
              <a:rPr lang="en-US" b="0" i="0" u="none" strike="noStrike" dirty="0">
                <a:solidFill>
                  <a:srgbClr val="000000"/>
                </a:solidFill>
                <a:effectLst/>
                <a:latin typeface="-webkit-standard"/>
              </a:rPr>
              <a:t>—define how data is structured, interpreted, and transmitted between systems.</a:t>
            </a:r>
          </a:p>
          <a:p>
            <a:pPr marL="177416" indent="-177416">
              <a:buFontTx/>
              <a:buChar char="-"/>
            </a:pPr>
            <a:r>
              <a:rPr lang="en-US" b="0" i="0" u="none" strike="noStrike" dirty="0">
                <a:solidFill>
                  <a:srgbClr val="000000"/>
                </a:solidFill>
                <a:effectLst/>
                <a:latin typeface="-webkit-standard"/>
              </a:rPr>
              <a:t>Syntax defines the structure and format of messages with elements like data encoding, headers footers and delimiters</a:t>
            </a:r>
          </a:p>
          <a:p>
            <a:pPr marL="177416" indent="-177416">
              <a:buFontTx/>
              <a:buChar char="-"/>
            </a:pPr>
            <a:r>
              <a:rPr lang="en-US" b="0" i="0" u="none" strike="noStrike" dirty="0">
                <a:solidFill>
                  <a:srgbClr val="000000"/>
                </a:solidFill>
                <a:effectLst/>
                <a:latin typeface="-webkit-standard"/>
              </a:rPr>
              <a:t>Semantics specifies the meaning of each message or data field ensuring the sender and receiver interpret data correctly</a:t>
            </a:r>
          </a:p>
          <a:p>
            <a:pPr marL="177416" indent="-177416">
              <a:buFontTx/>
              <a:buChar char="-"/>
            </a:pPr>
            <a:r>
              <a:rPr lang="en-US" i="0" dirty="0"/>
              <a:t>Synchronization defines timing and coordination between sender and receiver ensuring data is transmitted and processed in the correct order (e.g. sequence numbers in TCP)</a:t>
            </a:r>
          </a:p>
          <a:p>
            <a:pPr marL="177416" indent="-177416">
              <a:buFontTx/>
              <a:buChar char="-"/>
            </a:pPr>
            <a:r>
              <a:rPr lang="en-US" i="0" dirty="0"/>
              <a:t>Error recovery defines mechanisms to detect and correct errors during communication (e.g. checksum)</a:t>
            </a:r>
          </a:p>
          <a:p>
            <a:pPr marL="177416" indent="-177416">
              <a:buFontTx/>
              <a:buChar char="-"/>
            </a:pP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6</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595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r>
              <a:rPr lang="en-US" dirty="0"/>
              <a:t>Syntax, Semantic, Synchronization,</a:t>
            </a:r>
            <a:r>
              <a:rPr lang="en-US" baseline="0" dirty="0"/>
              <a:t> </a:t>
            </a:r>
            <a:r>
              <a:rPr lang="en-US" dirty="0"/>
              <a:t>Error correction?</a:t>
            </a:r>
          </a:p>
          <a:p>
            <a:br>
              <a:rPr lang="en-US" dirty="0"/>
            </a:br>
            <a:r>
              <a:rPr lang="en-US" dirty="0"/>
              <a:t>Can we find examples of these facets of the above protocol?</a:t>
            </a:r>
            <a:br>
              <a:rPr lang="en-US" dirty="0"/>
            </a:br>
            <a:r>
              <a:rPr lang="en-US" dirty="0"/>
              <a:t>Which protocol could be layered on top of this protocol?</a:t>
            </a:r>
            <a:br>
              <a:rPr lang="en-US" dirty="0"/>
            </a:br>
            <a:r>
              <a:rPr lang="en-US" dirty="0"/>
              <a:t>(for example, a language like English)</a:t>
            </a:r>
            <a:br>
              <a:rPr lang="en-US" dirty="0"/>
            </a:br>
            <a:r>
              <a:rPr lang="en-US" dirty="0"/>
              <a:t>What are its symbols, semantics, synchronization and error correction?</a:t>
            </a:r>
          </a:p>
          <a:p>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7</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5222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defTabSz="946221">
              <a:defRPr/>
            </a:pPr>
            <a:r>
              <a:rPr lang="en-US" dirty="0"/>
              <a:t>Syntax, Semantic, Synchronization,</a:t>
            </a:r>
            <a:r>
              <a:rPr lang="en-US" baseline="0" dirty="0"/>
              <a:t> </a:t>
            </a:r>
            <a:r>
              <a:rPr lang="en-US" dirty="0"/>
              <a:t>Error correction?</a:t>
            </a:r>
            <a:br>
              <a:rPr lang="en-US" dirty="0"/>
            </a:br>
            <a:r>
              <a:rPr lang="en-US" dirty="0"/>
              <a:t>A computer language encompasses all of that: it is a communication protocol as well.</a:t>
            </a:r>
          </a:p>
          <a:p>
            <a:pPr defTabSz="946221">
              <a:defRPr/>
            </a:pPr>
            <a:endParaRPr lang="en-US" dirty="0"/>
          </a:p>
          <a:p>
            <a:pPr defTabSz="946221">
              <a:defRPr/>
            </a:pPr>
            <a:r>
              <a:rPr lang="en-US" dirty="0"/>
              <a:t>They share similarities but are different. A computer language is used for programming and defining instructions for a machine while a protocol defines rules for communication between systems.</a:t>
            </a:r>
            <a:endParaRPr lang="nl-NL" dirty="0"/>
          </a:p>
          <a:p>
            <a:pPr marL="177416" indent="-177416">
              <a:buFontTx/>
              <a:buChar char="-"/>
            </a:pP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8</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9606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6512" cy="3836988"/>
          </a:xfrm>
        </p:spPr>
      </p:sp>
      <p:sp>
        <p:nvSpPr>
          <p:cNvPr id="3" name="Notes Placeholder 2"/>
          <p:cNvSpPr>
            <a:spLocks noGrp="1"/>
          </p:cNvSpPr>
          <p:nvPr>
            <p:ph type="body" idx="1"/>
          </p:nvPr>
        </p:nvSpPr>
        <p:spPr/>
        <p:txBody>
          <a:bodyPr/>
          <a:lstStyle/>
          <a:p>
            <a:pPr marL="177416" indent="-177416">
              <a:buFontTx/>
              <a:buChar char="-"/>
            </a:pPr>
            <a:r>
              <a:rPr lang="en-GB" dirty="0"/>
              <a:t>Syntax – How is the data organised? (which bits form groups?)</a:t>
            </a:r>
          </a:p>
          <a:p>
            <a:pPr marL="177416" indent="-177416">
              <a:buFontTx/>
              <a:buChar char="-"/>
            </a:pPr>
            <a:r>
              <a:rPr lang="en-GB" dirty="0"/>
              <a:t>Semantics – What does it mean?</a:t>
            </a:r>
          </a:p>
          <a:p>
            <a:pPr marL="177416" indent="-177416">
              <a:buFontTx/>
              <a:buChar char="-"/>
            </a:pPr>
            <a:endParaRPr lang="en-GB" b="0" i="0" u="none" strike="noStrike" dirty="0">
              <a:solidFill>
                <a:schemeClr val="tx1"/>
              </a:solidFill>
              <a:effectLst/>
              <a:latin typeface="+mn-lt"/>
            </a:endParaRPr>
          </a:p>
          <a:p>
            <a:pPr marL="177416" indent="-177416">
              <a:buFontTx/>
              <a:buChar char="-"/>
            </a:pPr>
            <a:r>
              <a:rPr lang="en-US" b="0" i="0" u="none" strike="noStrike" dirty="0">
                <a:solidFill>
                  <a:srgbClr val="000000"/>
                </a:solidFill>
                <a:effectLst/>
                <a:latin typeface="-webkit-standard"/>
              </a:rPr>
              <a:t>TCP messages (segments) ensure </a:t>
            </a:r>
            <a:r>
              <a:rPr lang="en-US" b="1" i="0" u="none" strike="noStrike" dirty="0">
                <a:solidFill>
                  <a:srgbClr val="000000"/>
                </a:solidFill>
                <a:effectLst/>
              </a:rPr>
              <a:t>reliable, ordered, and error-checked</a:t>
            </a:r>
            <a:r>
              <a:rPr lang="en-US" b="0" i="0" u="none" strike="noStrike" dirty="0">
                <a:solidFill>
                  <a:srgbClr val="000000"/>
                </a:solidFill>
                <a:effectLst/>
                <a:latin typeface="-webkit-standard"/>
              </a:rPr>
              <a:t> communication.</a:t>
            </a:r>
          </a:p>
          <a:p>
            <a:pPr marL="177416" indent="-177416">
              <a:buFontTx/>
              <a:buChar char="-"/>
            </a:pPr>
            <a:r>
              <a:rPr lang="en-US" b="0" i="0" u="none" strike="noStrike" dirty="0">
                <a:solidFill>
                  <a:srgbClr val="000000"/>
                </a:solidFill>
                <a:effectLst/>
                <a:latin typeface="-webkit-standard"/>
              </a:rPr>
              <a:t>UDP messages (datagrams) are </a:t>
            </a:r>
            <a:r>
              <a:rPr lang="en-US" b="1" i="0" u="none" strike="noStrike" dirty="0">
                <a:solidFill>
                  <a:srgbClr val="000000"/>
                </a:solidFill>
                <a:effectLst/>
              </a:rPr>
              <a:t>simpler and faster</a:t>
            </a:r>
            <a:r>
              <a:rPr lang="en-US" b="0" i="0" u="none" strike="noStrike" dirty="0">
                <a:solidFill>
                  <a:srgbClr val="000000"/>
                </a:solidFill>
                <a:effectLst/>
                <a:latin typeface="-webkit-standard"/>
              </a:rPr>
              <a:t> but do not guarantee delivery or order.</a:t>
            </a:r>
            <a:endParaRPr lang="nl-NL"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GB" sz="1200">
                <a:solidFill>
                  <a:schemeClr val="dk1"/>
                </a:solidFill>
                <a:latin typeface="Calibri"/>
                <a:ea typeface="Calibri"/>
                <a:cs typeface="Calibri"/>
                <a:sym typeface="Calibri"/>
              </a:rPr>
              <a:pPr algn="r">
                <a:buSzPct val="25000"/>
              </a:pPr>
              <a:t>9</a:t>
            </a:fld>
            <a:endParaRPr lang="en-GB"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6078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dia">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798638" y="2286000"/>
            <a:ext cx="6583361" cy="579438"/>
          </a:xfrm>
          <a:prstGeom prst="rect">
            <a:avLst/>
          </a:prstGeom>
          <a:noFill/>
          <a:ln>
            <a:noFill/>
          </a:ln>
        </p:spPr>
        <p:txBody>
          <a:bodyPr lIns="91425" tIns="91425" rIns="91425" bIns="91425" anchor="t"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7" name="Shape 17"/>
          <p:cNvSpPr txBox="1">
            <a:spLocks noGrp="1"/>
          </p:cNvSpPr>
          <p:nvPr>
            <p:ph type="subTitle" idx="1"/>
          </p:nvPr>
        </p:nvSpPr>
        <p:spPr>
          <a:xfrm>
            <a:off x="1798638" y="3886200"/>
            <a:ext cx="6583361" cy="581024"/>
          </a:xfrm>
          <a:prstGeom prst="rect">
            <a:avLst/>
          </a:prstGeom>
          <a:noFill/>
          <a:ln>
            <a:noFill/>
          </a:ln>
        </p:spPr>
        <p:txBody>
          <a:bodyPr lIns="91425" tIns="91425" rIns="91425" bIns="91425" anchor="t" anchorCtr="0"/>
          <a:lstStyle>
            <a:lvl1pPr marL="0" marR="0" lvl="0" indent="0" algn="l" rtl="0">
              <a:lnSpc>
                <a:spcPct val="80000"/>
              </a:lnSpc>
              <a:spcBef>
                <a:spcPts val="400"/>
              </a:spcBef>
              <a:spcAft>
                <a:spcPts val="0"/>
              </a:spcAft>
              <a:buClr>
                <a:srgbClr val="ED0010"/>
              </a:buClr>
              <a:buFont typeface="Arial"/>
              <a:buNone/>
              <a:defRPr/>
            </a:lvl1pPr>
            <a:lvl2pPr marL="819150" marR="0" lvl="1" indent="-186690" algn="l" rtl="0">
              <a:spcBef>
                <a:spcPts val="520"/>
              </a:spcBef>
              <a:spcAft>
                <a:spcPts val="0"/>
              </a:spcAft>
              <a:buClr>
                <a:schemeClr val="accent1"/>
              </a:buClr>
              <a:buFont typeface="Arial"/>
              <a:buChar char="●"/>
              <a:defRPr/>
            </a:lvl2pPr>
            <a:lvl3pPr marL="1143000" marR="0" lvl="2" indent="-137160" algn="l" rtl="0">
              <a:spcBef>
                <a:spcPts val="480"/>
              </a:spcBef>
              <a:spcAft>
                <a:spcPts val="0"/>
              </a:spcAft>
              <a:buClr>
                <a:schemeClr val="accent1"/>
              </a:buClr>
              <a:buFont typeface="Arial"/>
              <a:buChar char="●"/>
              <a:defRPr/>
            </a:lvl3pPr>
            <a:lvl4pPr marL="1562100" marR="0" lvl="3" indent="-144780" algn="l" rtl="0">
              <a:spcBef>
                <a:spcPts val="440"/>
              </a:spcBef>
              <a:spcAft>
                <a:spcPts val="0"/>
              </a:spcAft>
              <a:buClr>
                <a:schemeClr val="accent1"/>
              </a:buClr>
              <a:buFont typeface="Arial"/>
              <a:buChar char="●"/>
              <a:defRPr/>
            </a:lvl4pPr>
            <a:lvl5pPr marL="1981200" marR="0" lvl="4" indent="-152400" algn="l" rtl="0">
              <a:spcBef>
                <a:spcPts val="400"/>
              </a:spcBef>
              <a:spcAft>
                <a:spcPts val="0"/>
              </a:spcAft>
              <a:buClr>
                <a:schemeClr val="accent1"/>
              </a:buClr>
              <a:buFont typeface="Arial"/>
              <a:buChar char="●"/>
              <a:defRPr/>
            </a:lvl5pPr>
            <a:lvl6pPr marL="2438400" marR="0" lvl="5" indent="-152400" algn="l" rtl="0">
              <a:spcBef>
                <a:spcPts val="400"/>
              </a:spcBef>
              <a:spcAft>
                <a:spcPts val="0"/>
              </a:spcAft>
              <a:buClr>
                <a:schemeClr val="accent1"/>
              </a:buClr>
              <a:buFont typeface="Arial"/>
              <a:buChar char="●"/>
              <a:defRPr/>
            </a:lvl6pPr>
            <a:lvl7pPr marL="2895600" marR="0" lvl="6" indent="-152400" algn="l" rtl="0">
              <a:spcBef>
                <a:spcPts val="400"/>
              </a:spcBef>
              <a:spcAft>
                <a:spcPts val="0"/>
              </a:spcAft>
              <a:buClr>
                <a:schemeClr val="accent1"/>
              </a:buClr>
              <a:buFont typeface="Arial"/>
              <a:buChar char="●"/>
              <a:defRPr/>
            </a:lvl7pPr>
            <a:lvl8pPr marL="3352800" marR="0" lvl="7" indent="-152400" algn="l" rtl="0">
              <a:spcBef>
                <a:spcPts val="400"/>
              </a:spcBef>
              <a:spcAft>
                <a:spcPts val="0"/>
              </a:spcAft>
              <a:buClr>
                <a:schemeClr val="accent1"/>
              </a:buClr>
              <a:buFont typeface="Arial"/>
              <a:buChar char="●"/>
              <a:defRPr/>
            </a:lvl8pPr>
            <a:lvl9pPr marL="3810000" marR="0" lvl="8" indent="-152400" algn="l" rtl="0">
              <a:spcBef>
                <a:spcPts val="400"/>
              </a:spcBef>
              <a:spcAft>
                <a:spcPts val="0"/>
              </a:spcAft>
              <a:buClr>
                <a:schemeClr val="accent1"/>
              </a:buClr>
              <a:buFont typeface="Arial"/>
              <a:buChar char="●"/>
              <a:defRPr/>
            </a:lvl9pPr>
          </a:lstStyle>
          <a:p>
            <a:endParaRPr/>
          </a:p>
        </p:txBody>
      </p:sp>
      <p:sp>
        <p:nvSpPr>
          <p:cNvPr id="18" name="Shape 1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9" name="Shape 1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20" name="Shape 2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e titel en teks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768975" y="1514474"/>
            <a:ext cx="3779837" cy="197008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0" name="Shape 80"/>
          <p:cNvSpPr txBox="1">
            <a:spLocks noGrp="1"/>
          </p:cNvSpPr>
          <p:nvPr>
            <p:ph type="body" idx="1"/>
          </p:nvPr>
        </p:nvSpPr>
        <p:spPr>
          <a:xfrm rot="5400000">
            <a:off x="1751806" y="-380205"/>
            <a:ext cx="3779837" cy="5759449"/>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1" name="Shape 8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2" name="Shape 8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83" name="Shape 8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x">
  <p:cSld name="Titel, inhoud en teks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6" name="Shape 86"/>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7" name="Shape 87"/>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88" name="Shape 8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9" name="Shape 8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90" name="Shape 9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el, grafiek en teks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93" name="Shape 93"/>
          <p:cNvSpPr txBox="1">
            <a:spLocks noGrp="1"/>
          </p:cNvSpPr>
          <p:nvPr>
            <p:ph type="body" idx="1"/>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94" name="Shape 9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95" name="Shape 9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96" name="Shape 9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el en diagram of organigram">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99" name="Shape 99"/>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00" name="Shape 100"/>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101" name="Shape 101"/>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04" name="Shape 10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05" name="Shape 10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106" name="Shape 10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09" name="Shape 109"/>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110" name="Shape 110"/>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111" name="Shape 11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12" name="Shape 11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113" name="Shape 11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23" name="Shape 23"/>
          <p:cNvSpPr txBox="1">
            <a:spLocks noGrp="1"/>
          </p:cNvSpPr>
          <p:nvPr>
            <p:ph type="body" idx="1"/>
          </p:nvPr>
        </p:nvSpPr>
        <p:spPr>
          <a:xfrm>
            <a:off x="762000" y="1762125"/>
            <a:ext cx="7881937" cy="2627312"/>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24" name="Shape 2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5" name="Shape 2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26" name="Shape 2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30" name="Shape 30"/>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32" name="Shape 32"/>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4" name="Shape 34"/>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35" name="Shape 35"/>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38" name="Shape 38"/>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40" name="Shape 40"/>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4" name="Shape 44"/>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5" name="Shape 45"/>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46" name="Shape 46"/>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9" name="Shape 49"/>
          <p:cNvSpPr txBox="1">
            <a:spLocks noGrp="1"/>
          </p:cNvSpPr>
          <p:nvPr>
            <p:ph type="body" idx="1"/>
          </p:nvPr>
        </p:nvSpPr>
        <p:spPr>
          <a:xfrm>
            <a:off x="762000" y="1762125"/>
            <a:ext cx="3863974" cy="26273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0" name="Shape 50"/>
          <p:cNvSpPr txBox="1">
            <a:spLocks noGrp="1"/>
          </p:cNvSpPr>
          <p:nvPr>
            <p:ph type="body" idx="2"/>
          </p:nvPr>
        </p:nvSpPr>
        <p:spPr>
          <a:xfrm>
            <a:off x="4778375" y="1762125"/>
            <a:ext cx="3865563" cy="26273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2" name="Shape 52"/>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53" name="Shape 53"/>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2" name="Shape 62"/>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3" name="Shape 63"/>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64" name="Shape 64"/>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Afbeelding met bijschrif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9" name="Shape 69"/>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0" name="Shape 70"/>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71" name="Shape 71"/>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el en verticale teks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74" name="Shape 74"/>
          <p:cNvSpPr txBox="1">
            <a:spLocks noGrp="1"/>
          </p:cNvSpPr>
          <p:nvPr>
            <p:ph type="body" idx="1"/>
          </p:nvPr>
        </p:nvSpPr>
        <p:spPr>
          <a:xfrm rot="5400000">
            <a:off x="3389312" y="-865187"/>
            <a:ext cx="2627312" cy="7881937"/>
          </a:xfrm>
          <a:prstGeom prst="rect">
            <a:avLst/>
          </a:prstGeom>
          <a:noFill/>
          <a:ln>
            <a:noFill/>
          </a:ln>
        </p:spPr>
        <p:txBody>
          <a:bodyPr lIns="91425" tIns="91425" rIns="91425" bIns="91425" anchor="t" anchorCtr="0"/>
          <a:lstStyle>
            <a:lvl1pPr marL="342900" lvl="0" indent="-236220" algn="l" rtl="0">
              <a:spcBef>
                <a:spcPts val="560"/>
              </a:spcBef>
              <a:spcAft>
                <a:spcPts val="0"/>
              </a:spcAft>
              <a:buClr>
                <a:srgbClr val="ED0010"/>
              </a:buClr>
              <a:buChar char="●"/>
              <a:defRPr/>
            </a:lvl1pPr>
            <a:lvl2pPr marL="819150" lvl="1" indent="-186690" algn="l" rtl="0">
              <a:spcBef>
                <a:spcPts val="520"/>
              </a:spcBef>
              <a:spcAft>
                <a:spcPts val="0"/>
              </a:spcAft>
              <a:buClr>
                <a:schemeClr val="accent1"/>
              </a:buClr>
              <a:buChar char="●"/>
              <a:defRPr/>
            </a:lvl2pPr>
            <a:lvl3pPr marL="1143000" lvl="2" indent="-137160" algn="l" rtl="0">
              <a:spcBef>
                <a:spcPts val="480"/>
              </a:spcBef>
              <a:spcAft>
                <a:spcPts val="0"/>
              </a:spcAft>
              <a:buClr>
                <a:schemeClr val="accent1"/>
              </a:buClr>
              <a:buChar char="●"/>
              <a:defRPr/>
            </a:lvl3pPr>
            <a:lvl4pPr marL="1562100" lvl="3" indent="-144780" algn="l" rtl="0">
              <a:spcBef>
                <a:spcPts val="440"/>
              </a:spcBef>
              <a:spcAft>
                <a:spcPts val="0"/>
              </a:spcAft>
              <a:buClr>
                <a:schemeClr val="accent1"/>
              </a:buClr>
              <a:buChar char="●"/>
              <a:defRPr/>
            </a:lvl4pPr>
            <a:lvl5pPr marL="1981200" lvl="4" indent="-152400" algn="l" rtl="0">
              <a:spcBef>
                <a:spcPts val="400"/>
              </a:spcBef>
              <a:spcAft>
                <a:spcPts val="0"/>
              </a:spcAft>
              <a:buClr>
                <a:schemeClr val="accent1"/>
              </a:buClr>
              <a:buChar char="●"/>
              <a:defRPr/>
            </a:lvl5pPr>
            <a:lvl6pPr marL="2438400" lvl="5" indent="-152400" algn="l" rtl="0">
              <a:spcBef>
                <a:spcPts val="400"/>
              </a:spcBef>
              <a:spcAft>
                <a:spcPts val="0"/>
              </a:spcAft>
              <a:buClr>
                <a:schemeClr val="accent1"/>
              </a:buClr>
              <a:buChar char="●"/>
              <a:defRPr/>
            </a:lvl6pPr>
            <a:lvl7pPr marL="2895600" lvl="6" indent="-152400" algn="l" rtl="0">
              <a:spcBef>
                <a:spcPts val="400"/>
              </a:spcBef>
              <a:spcAft>
                <a:spcPts val="0"/>
              </a:spcAft>
              <a:buClr>
                <a:schemeClr val="accent1"/>
              </a:buClr>
              <a:buChar char="●"/>
              <a:defRPr/>
            </a:lvl7pPr>
            <a:lvl8pPr marL="3352800" lvl="7" indent="-152400" algn="l" rtl="0">
              <a:spcBef>
                <a:spcPts val="400"/>
              </a:spcBef>
              <a:spcAft>
                <a:spcPts val="0"/>
              </a:spcAft>
              <a:buClr>
                <a:schemeClr val="accent1"/>
              </a:buClr>
              <a:buChar char="●"/>
              <a:defRPr/>
            </a:lvl8pPr>
            <a:lvl9pPr marL="3810000" lvl="8" indent="-152400" algn="l" rtl="0">
              <a:spcBef>
                <a:spcPts val="400"/>
              </a:spcBef>
              <a:spcAft>
                <a:spcPts val="0"/>
              </a:spcAft>
              <a:buClr>
                <a:schemeClr val="accent1"/>
              </a:buClr>
              <a:buChar char="●"/>
              <a:defRPr/>
            </a:lvl9pPr>
          </a:lstStyle>
          <a:p>
            <a:endParaRPr/>
          </a:p>
        </p:txBody>
      </p:sp>
      <p:sp>
        <p:nvSpPr>
          <p:cNvPr id="75" name="Shape 75"/>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6" name="Shape 76"/>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77" name="Shape 77"/>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609600"/>
            <a:ext cx="6172199" cy="579438"/>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dirty="0"/>
          </a:p>
        </p:txBody>
      </p:sp>
      <p:sp>
        <p:nvSpPr>
          <p:cNvPr id="11" name="Shape 11"/>
          <p:cNvSpPr txBox="1">
            <a:spLocks noGrp="1"/>
          </p:cNvSpPr>
          <p:nvPr>
            <p:ph type="body" idx="1"/>
          </p:nvPr>
        </p:nvSpPr>
        <p:spPr>
          <a:xfrm>
            <a:off x="762000" y="1762125"/>
            <a:ext cx="7881937" cy="2627312"/>
          </a:xfrm>
          <a:prstGeom prst="rect">
            <a:avLst/>
          </a:prstGeom>
          <a:noFill/>
          <a:ln>
            <a:noFill/>
          </a:ln>
        </p:spPr>
        <p:txBody>
          <a:bodyPr lIns="91425" tIns="91425" rIns="91425" bIns="91425" anchor="t" anchorCtr="0"/>
          <a:lstStyle>
            <a:lvl1pPr marL="342900" marR="0" lvl="0" indent="-236220" algn="l" rtl="0">
              <a:spcBef>
                <a:spcPts val="560"/>
              </a:spcBef>
              <a:spcAft>
                <a:spcPts val="0"/>
              </a:spcAft>
              <a:buClr>
                <a:srgbClr val="ED0010"/>
              </a:buClr>
              <a:buFont typeface="Arial"/>
              <a:buChar char="●"/>
              <a:defRPr/>
            </a:lvl1pPr>
            <a:lvl2pPr marL="819150" marR="0" lvl="1" indent="-186690" algn="l" rtl="0">
              <a:spcBef>
                <a:spcPts val="520"/>
              </a:spcBef>
              <a:spcAft>
                <a:spcPts val="0"/>
              </a:spcAft>
              <a:buClr>
                <a:schemeClr val="accent1"/>
              </a:buClr>
              <a:buFont typeface="Arial"/>
              <a:buChar char="●"/>
              <a:defRPr/>
            </a:lvl2pPr>
            <a:lvl3pPr marL="1143000" marR="0" lvl="2" indent="-137160" algn="l" rtl="0">
              <a:spcBef>
                <a:spcPts val="480"/>
              </a:spcBef>
              <a:spcAft>
                <a:spcPts val="0"/>
              </a:spcAft>
              <a:buClr>
                <a:schemeClr val="accent1"/>
              </a:buClr>
              <a:buFont typeface="Arial"/>
              <a:buChar char="●"/>
              <a:defRPr/>
            </a:lvl3pPr>
            <a:lvl4pPr marL="1562100" marR="0" lvl="3" indent="-144780" algn="l" rtl="0">
              <a:spcBef>
                <a:spcPts val="440"/>
              </a:spcBef>
              <a:spcAft>
                <a:spcPts val="0"/>
              </a:spcAft>
              <a:buClr>
                <a:schemeClr val="accent1"/>
              </a:buClr>
              <a:buFont typeface="Arial"/>
              <a:buChar char="●"/>
              <a:defRPr/>
            </a:lvl4pPr>
            <a:lvl5pPr marL="1981200" marR="0" lvl="4" indent="-152400" algn="l" rtl="0">
              <a:spcBef>
                <a:spcPts val="400"/>
              </a:spcBef>
              <a:spcAft>
                <a:spcPts val="0"/>
              </a:spcAft>
              <a:buClr>
                <a:schemeClr val="accent1"/>
              </a:buClr>
              <a:buFont typeface="Arial"/>
              <a:buChar char="●"/>
              <a:defRPr/>
            </a:lvl5pPr>
            <a:lvl6pPr marL="2438400" marR="0" lvl="5" indent="-152400" algn="l" rtl="0">
              <a:spcBef>
                <a:spcPts val="400"/>
              </a:spcBef>
              <a:spcAft>
                <a:spcPts val="0"/>
              </a:spcAft>
              <a:buClr>
                <a:schemeClr val="accent1"/>
              </a:buClr>
              <a:buFont typeface="Arial"/>
              <a:buChar char="●"/>
              <a:defRPr/>
            </a:lvl6pPr>
            <a:lvl7pPr marL="2895600" marR="0" lvl="6" indent="-152400" algn="l" rtl="0">
              <a:spcBef>
                <a:spcPts val="400"/>
              </a:spcBef>
              <a:spcAft>
                <a:spcPts val="0"/>
              </a:spcAft>
              <a:buClr>
                <a:schemeClr val="accent1"/>
              </a:buClr>
              <a:buFont typeface="Arial"/>
              <a:buChar char="●"/>
              <a:defRPr/>
            </a:lvl7pPr>
            <a:lvl8pPr marL="3352800" marR="0" lvl="7" indent="-152400" algn="l" rtl="0">
              <a:spcBef>
                <a:spcPts val="400"/>
              </a:spcBef>
              <a:spcAft>
                <a:spcPts val="0"/>
              </a:spcAft>
              <a:buClr>
                <a:schemeClr val="accent1"/>
              </a:buClr>
              <a:buFont typeface="Arial"/>
              <a:buChar char="●"/>
              <a:defRPr/>
            </a:lvl8pPr>
            <a:lvl9pPr marL="3810000" marR="0" lvl="8" indent="-152400" algn="l" rtl="0">
              <a:spcBef>
                <a:spcPts val="400"/>
              </a:spcBef>
              <a:spcAft>
                <a:spcPts val="0"/>
              </a:spcAft>
              <a:buClr>
                <a:schemeClr val="accent1"/>
              </a:buClr>
              <a:buFont typeface="Arial"/>
              <a:buChar char="●"/>
              <a:defRPr/>
            </a:lvl9pPr>
          </a:lstStyle>
          <a:p>
            <a:endParaRPr lang="en-US" dirty="0"/>
          </a:p>
          <a:p>
            <a:pPr lvl="1"/>
            <a:endParaRPr lang="en-US" dirty="0"/>
          </a:p>
          <a:p>
            <a:pPr lvl="1"/>
            <a:endParaRPr lang="en-US" dirty="0"/>
          </a:p>
          <a:p>
            <a:pPr lvl="1"/>
            <a:endParaRPr dirty="0"/>
          </a:p>
        </p:txBody>
      </p:sp>
      <p:sp>
        <p:nvSpPr>
          <p:cNvPr id="12" name="Shape 12"/>
          <p:cNvSpPr txBox="1">
            <a:spLocks noGrp="1"/>
          </p:cNvSpPr>
          <p:nvPr>
            <p:ph type="dt" idx="10"/>
          </p:nvPr>
        </p:nvSpPr>
        <p:spPr>
          <a:xfrm>
            <a:off x="762000" y="6248400"/>
            <a:ext cx="1371599" cy="457200"/>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3" name="Shape 13"/>
          <p:cNvSpPr txBox="1">
            <a:spLocks noGrp="1"/>
          </p:cNvSpPr>
          <p:nvPr>
            <p:ph type="sldNum" idx="12"/>
          </p:nvPr>
        </p:nvSpPr>
        <p:spPr>
          <a:xfrm>
            <a:off x="6553200" y="6248400"/>
            <a:ext cx="19049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000" b="0" i="0" u="none" strike="noStrike" cap="none">
                <a:solidFill>
                  <a:schemeClr val="accent1"/>
                </a:solidFill>
                <a:latin typeface="Arial"/>
                <a:ea typeface="Arial"/>
                <a:cs typeface="Arial"/>
                <a:sym typeface="Arial"/>
              </a:rPr>
              <a:t>‹#›</a:t>
            </a:fld>
            <a:endParaRPr lang="en-GB" sz="1000" b="0" i="0" u="none" strike="noStrike" cap="none">
              <a:solidFill>
                <a:schemeClr val="accent1"/>
              </a:solidFill>
              <a:latin typeface="Arial"/>
              <a:ea typeface="Arial"/>
              <a:cs typeface="Arial"/>
              <a:sym typeface="Arial"/>
            </a:endParaRPr>
          </a:p>
        </p:txBody>
      </p:sp>
      <p:sp>
        <p:nvSpPr>
          <p:cNvPr id="14" name="Shape 14"/>
          <p:cNvSpPr txBox="1">
            <a:spLocks noGrp="1"/>
          </p:cNvSpPr>
          <p:nvPr>
            <p:ph type="ftr" idx="11"/>
          </p:nvPr>
        </p:nvSpPr>
        <p:spPr>
          <a:xfrm>
            <a:off x="3124200" y="6248400"/>
            <a:ext cx="2895600" cy="457200"/>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0668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632460" marR="0" lvl="1" indent="0" algn="l" rtl="0">
        <a:lnSpc>
          <a:spcPct val="100000"/>
        </a:lnSpc>
        <a:spcBef>
          <a:spcPts val="0"/>
        </a:spcBef>
        <a:spcAft>
          <a:spcPts val="0"/>
        </a:spcAft>
        <a:buClr>
          <a:schemeClr val="bg1"/>
        </a:buClr>
        <a:buFontTx/>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4" name="TextBox 3"/>
          <p:cNvSpPr txBox="1"/>
          <p:nvPr/>
        </p:nvSpPr>
        <p:spPr>
          <a:xfrm>
            <a:off x="323840" y="5529263"/>
            <a:ext cx="8684221" cy="923330"/>
          </a:xfrm>
          <a:prstGeom prst="rect">
            <a:avLst/>
          </a:prstGeom>
          <a:solidFill>
            <a:srgbClr val="FFFFFF">
              <a:alpha val="80000"/>
            </a:srgbClr>
          </a:solidFill>
        </p:spPr>
        <p:txBody>
          <a:bodyPr wrap="square" rtlCol="0">
            <a:spAutoFit/>
          </a:bodyPr>
          <a:lstStyle/>
          <a:p>
            <a:r>
              <a:rPr lang="en-US" sz="3000" b="1" dirty="0"/>
              <a:t>TI Semester 3 Thematic Devices</a:t>
            </a:r>
          </a:p>
          <a:p>
            <a:r>
              <a:rPr lang="en-US" sz="2400" dirty="0"/>
              <a:t>Communication Protocols (Application Layer)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 y="1751029"/>
            <a:ext cx="9117873" cy="3355942"/>
          </a:xfrm>
          <a:prstGeom prst="rect">
            <a:avLst/>
          </a:prstGeom>
        </p:spPr>
      </p:pic>
    </p:spTree>
    <p:extLst>
      <p:ext uri="{BB962C8B-B14F-4D97-AF65-F5344CB8AC3E}">
        <p14:creationId xmlns:p14="http://schemas.microsoft.com/office/powerpoint/2010/main" val="99397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TCP/IP Suite</a:t>
            </a:r>
            <a:endParaRPr lang="en-US" sz="3600" dirty="0"/>
          </a:p>
          <a:p>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520" y="3027007"/>
            <a:ext cx="3303814" cy="3303814"/>
          </a:xfrm>
          <a:prstGeom prst="rect">
            <a:avLst/>
          </a:prstGeom>
        </p:spPr>
      </p:pic>
    </p:spTree>
    <p:extLst>
      <p:ext uri="{BB962C8B-B14F-4D97-AF65-F5344CB8AC3E}">
        <p14:creationId xmlns:p14="http://schemas.microsoft.com/office/powerpoint/2010/main" val="35810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724" y="1392501"/>
            <a:ext cx="7430814" cy="5465499"/>
          </a:xfrm>
          <a:prstGeom prst="rect">
            <a:avLst/>
          </a:prstGeom>
        </p:spPr>
      </p:pic>
      <p:sp>
        <p:nvSpPr>
          <p:cNvPr id="5" name="Title 1"/>
          <p:cNvSpPr>
            <a:spLocks noGrp="1"/>
          </p:cNvSpPr>
          <p:nvPr>
            <p:ph type="title"/>
          </p:nvPr>
        </p:nvSpPr>
        <p:spPr>
          <a:xfrm>
            <a:off x="239110" y="420414"/>
            <a:ext cx="6172199" cy="579438"/>
          </a:xfrm>
        </p:spPr>
        <p:txBody>
          <a:bodyPr/>
          <a:lstStyle/>
          <a:p>
            <a:r>
              <a:rPr lang="nl-NL" sz="3000" b="1" dirty="0"/>
              <a:t>A simple stack – TCP/IP</a:t>
            </a:r>
          </a:p>
        </p:txBody>
      </p:sp>
    </p:spTree>
    <p:extLst>
      <p:ext uri="{BB962C8B-B14F-4D97-AF65-F5344CB8AC3E}">
        <p14:creationId xmlns:p14="http://schemas.microsoft.com/office/powerpoint/2010/main" val="409490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Communication</a:t>
            </a:r>
          </a:p>
        </p:txBody>
      </p:sp>
      <p:sp>
        <p:nvSpPr>
          <p:cNvPr id="4" name="Rectangle 3"/>
          <p:cNvSpPr/>
          <p:nvPr/>
        </p:nvSpPr>
        <p:spPr>
          <a:xfrm>
            <a:off x="695488"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6" name="Rectangle 25"/>
          <p:cNvSpPr/>
          <p:nvPr/>
        </p:nvSpPr>
        <p:spPr>
          <a:xfrm>
            <a:off x="1024607" y="236367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6" name="TextBox 35"/>
          <p:cNvSpPr txBox="1"/>
          <p:nvPr/>
        </p:nvSpPr>
        <p:spPr>
          <a:xfrm>
            <a:off x="-46963" y="2445021"/>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7" name="Rectangle 26"/>
          <p:cNvSpPr/>
          <p:nvPr/>
        </p:nvSpPr>
        <p:spPr>
          <a:xfrm>
            <a:off x="7339341" y="236546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44" name="Freeform 43"/>
          <p:cNvSpPr/>
          <p:nvPr/>
        </p:nvSpPr>
        <p:spPr>
          <a:xfrm>
            <a:off x="1268764" y="1556589"/>
            <a:ext cx="7106463" cy="3093399"/>
          </a:xfrm>
          <a:custGeom>
            <a:avLst/>
            <a:gdLst>
              <a:gd name="connsiteX0" fmla="*/ 0 w 6422065"/>
              <a:gd name="connsiteY0" fmla="*/ 353238 h 3117703"/>
              <a:gd name="connsiteX1" fmla="*/ 0 w 6422065"/>
              <a:gd name="connsiteY1" fmla="*/ 3022010 h 3117703"/>
              <a:gd name="connsiteX2" fmla="*/ 1584251 w 6422065"/>
              <a:gd name="connsiteY2" fmla="*/ 3022010 h 3117703"/>
              <a:gd name="connsiteX3" fmla="*/ 1584251 w 6422065"/>
              <a:gd name="connsiteY3" fmla="*/ 2330893 h 3117703"/>
              <a:gd name="connsiteX4" fmla="*/ 2456121 w 6422065"/>
              <a:gd name="connsiteY4" fmla="*/ 2330893 h 3117703"/>
              <a:gd name="connsiteX5" fmla="*/ 2456121 w 6422065"/>
              <a:gd name="connsiteY5" fmla="*/ 3064540 h 3117703"/>
              <a:gd name="connsiteX6" fmla="*/ 3902149 w 6422065"/>
              <a:gd name="connsiteY6" fmla="*/ 3064540 h 3117703"/>
              <a:gd name="connsiteX7" fmla="*/ 3902149 w 6422065"/>
              <a:gd name="connsiteY7" fmla="*/ 2267098 h 3117703"/>
              <a:gd name="connsiteX8" fmla="*/ 4667693 w 6422065"/>
              <a:gd name="connsiteY8" fmla="*/ 2267098 h 3117703"/>
              <a:gd name="connsiteX9" fmla="*/ 4667693 w 6422065"/>
              <a:gd name="connsiteY9" fmla="*/ 3117703 h 3117703"/>
              <a:gd name="connsiteX10" fmla="*/ 6422065 w 6422065"/>
              <a:gd name="connsiteY10" fmla="*/ 3117703 h 3117703"/>
              <a:gd name="connsiteX11" fmla="*/ 6422065 w 6422065"/>
              <a:gd name="connsiteY11" fmla="*/ 215014 h 3117703"/>
              <a:gd name="connsiteX12" fmla="*/ 6368902 w 6422065"/>
              <a:gd name="connsiteY12" fmla="*/ 215014 h 3117703"/>
              <a:gd name="connsiteX13" fmla="*/ 6368902 w 6422065"/>
              <a:gd name="connsiteY13" fmla="*/ 215014 h 3117703"/>
              <a:gd name="connsiteX14" fmla="*/ 6368902 w 6422065"/>
              <a:gd name="connsiteY14" fmla="*/ 215014 h 3117703"/>
              <a:gd name="connsiteX0" fmla="*/ 0 w 6422065"/>
              <a:gd name="connsiteY0" fmla="*/ 353238 h 3117703"/>
              <a:gd name="connsiteX1" fmla="*/ 0 w 6422065"/>
              <a:gd name="connsiteY1" fmla="*/ 3022010 h 3117703"/>
              <a:gd name="connsiteX2" fmla="*/ 1584251 w 6422065"/>
              <a:gd name="connsiteY2" fmla="*/ 3022010 h 3117703"/>
              <a:gd name="connsiteX3" fmla="*/ 1584251 w 6422065"/>
              <a:gd name="connsiteY3" fmla="*/ 2330893 h 3117703"/>
              <a:gd name="connsiteX4" fmla="*/ 2456121 w 6422065"/>
              <a:gd name="connsiteY4" fmla="*/ 2330893 h 3117703"/>
              <a:gd name="connsiteX5" fmla="*/ 2456121 w 6422065"/>
              <a:gd name="connsiteY5" fmla="*/ 3064540 h 3117703"/>
              <a:gd name="connsiteX6" fmla="*/ 3902149 w 6422065"/>
              <a:gd name="connsiteY6" fmla="*/ 3064540 h 3117703"/>
              <a:gd name="connsiteX7" fmla="*/ 3902149 w 6422065"/>
              <a:gd name="connsiteY7" fmla="*/ 2267098 h 3117703"/>
              <a:gd name="connsiteX8" fmla="*/ 4667693 w 6422065"/>
              <a:gd name="connsiteY8" fmla="*/ 2267098 h 3117703"/>
              <a:gd name="connsiteX9" fmla="*/ 4667693 w 6422065"/>
              <a:gd name="connsiteY9" fmla="*/ 3117703 h 3117703"/>
              <a:gd name="connsiteX10" fmla="*/ 6422065 w 6422065"/>
              <a:gd name="connsiteY10" fmla="*/ 3117703 h 3117703"/>
              <a:gd name="connsiteX11" fmla="*/ 6422065 w 6422065"/>
              <a:gd name="connsiteY11" fmla="*/ 215014 h 3117703"/>
              <a:gd name="connsiteX12" fmla="*/ 6368902 w 6422065"/>
              <a:gd name="connsiteY12" fmla="*/ 215014 h 3117703"/>
              <a:gd name="connsiteX13" fmla="*/ 6368902 w 6422065"/>
              <a:gd name="connsiteY13" fmla="*/ 215014 h 3117703"/>
              <a:gd name="connsiteX14" fmla="*/ 6049926 w 6422065"/>
              <a:gd name="connsiteY14" fmla="*/ 98055 h 3117703"/>
              <a:gd name="connsiteX0" fmla="*/ 0 w 6422531"/>
              <a:gd name="connsiteY0" fmla="*/ 348210 h 3112675"/>
              <a:gd name="connsiteX1" fmla="*/ 0 w 6422531"/>
              <a:gd name="connsiteY1" fmla="*/ 3016982 h 3112675"/>
              <a:gd name="connsiteX2" fmla="*/ 1584251 w 6422531"/>
              <a:gd name="connsiteY2" fmla="*/ 3016982 h 3112675"/>
              <a:gd name="connsiteX3" fmla="*/ 1584251 w 6422531"/>
              <a:gd name="connsiteY3" fmla="*/ 2325865 h 3112675"/>
              <a:gd name="connsiteX4" fmla="*/ 2456121 w 6422531"/>
              <a:gd name="connsiteY4" fmla="*/ 2325865 h 3112675"/>
              <a:gd name="connsiteX5" fmla="*/ 2456121 w 6422531"/>
              <a:gd name="connsiteY5" fmla="*/ 3059512 h 3112675"/>
              <a:gd name="connsiteX6" fmla="*/ 3902149 w 6422531"/>
              <a:gd name="connsiteY6" fmla="*/ 3059512 h 3112675"/>
              <a:gd name="connsiteX7" fmla="*/ 3902149 w 6422531"/>
              <a:gd name="connsiteY7" fmla="*/ 2262070 h 3112675"/>
              <a:gd name="connsiteX8" fmla="*/ 4667693 w 6422531"/>
              <a:gd name="connsiteY8" fmla="*/ 2262070 h 3112675"/>
              <a:gd name="connsiteX9" fmla="*/ 4667693 w 6422531"/>
              <a:gd name="connsiteY9" fmla="*/ 3112675 h 3112675"/>
              <a:gd name="connsiteX10" fmla="*/ 6422065 w 6422531"/>
              <a:gd name="connsiteY10" fmla="*/ 3112675 h 3112675"/>
              <a:gd name="connsiteX11" fmla="*/ 6422065 w 6422531"/>
              <a:gd name="connsiteY11" fmla="*/ 209986 h 3112675"/>
              <a:gd name="connsiteX12" fmla="*/ 6368902 w 6422531"/>
              <a:gd name="connsiteY12" fmla="*/ 209986 h 3112675"/>
              <a:gd name="connsiteX13" fmla="*/ 5943599 w 6422531"/>
              <a:gd name="connsiteY13" fmla="*/ 71763 h 3112675"/>
              <a:gd name="connsiteX14" fmla="*/ 6049926 w 6422531"/>
              <a:gd name="connsiteY14" fmla="*/ 93027 h 3112675"/>
              <a:gd name="connsiteX0" fmla="*/ 0 w 6422065"/>
              <a:gd name="connsiteY0" fmla="*/ 348971 h 3113436"/>
              <a:gd name="connsiteX1" fmla="*/ 0 w 6422065"/>
              <a:gd name="connsiteY1" fmla="*/ 3017743 h 3113436"/>
              <a:gd name="connsiteX2" fmla="*/ 1584251 w 6422065"/>
              <a:gd name="connsiteY2" fmla="*/ 3017743 h 3113436"/>
              <a:gd name="connsiteX3" fmla="*/ 1584251 w 6422065"/>
              <a:gd name="connsiteY3" fmla="*/ 2326626 h 3113436"/>
              <a:gd name="connsiteX4" fmla="*/ 2456121 w 6422065"/>
              <a:gd name="connsiteY4" fmla="*/ 2326626 h 3113436"/>
              <a:gd name="connsiteX5" fmla="*/ 2456121 w 6422065"/>
              <a:gd name="connsiteY5" fmla="*/ 3060273 h 3113436"/>
              <a:gd name="connsiteX6" fmla="*/ 3902149 w 6422065"/>
              <a:gd name="connsiteY6" fmla="*/ 3060273 h 3113436"/>
              <a:gd name="connsiteX7" fmla="*/ 3902149 w 6422065"/>
              <a:gd name="connsiteY7" fmla="*/ 2262831 h 3113436"/>
              <a:gd name="connsiteX8" fmla="*/ 4667693 w 6422065"/>
              <a:gd name="connsiteY8" fmla="*/ 2262831 h 3113436"/>
              <a:gd name="connsiteX9" fmla="*/ 4667693 w 6422065"/>
              <a:gd name="connsiteY9" fmla="*/ 3113436 h 3113436"/>
              <a:gd name="connsiteX10" fmla="*/ 6422065 w 6422065"/>
              <a:gd name="connsiteY10" fmla="*/ 3113436 h 3113436"/>
              <a:gd name="connsiteX11" fmla="*/ 6422065 w 6422065"/>
              <a:gd name="connsiteY11" fmla="*/ 210747 h 3113436"/>
              <a:gd name="connsiteX12" fmla="*/ 6368902 w 6422065"/>
              <a:gd name="connsiteY12" fmla="*/ 210747 h 3113436"/>
              <a:gd name="connsiteX13" fmla="*/ 6049926 w 6422065"/>
              <a:gd name="connsiteY13" fmla="*/ 93788 h 3113436"/>
              <a:gd name="connsiteX0" fmla="*/ 0 w 6422065"/>
              <a:gd name="connsiteY0" fmla="*/ 348971 h 3113436"/>
              <a:gd name="connsiteX1" fmla="*/ 0 w 6422065"/>
              <a:gd name="connsiteY1" fmla="*/ 3017743 h 3113436"/>
              <a:gd name="connsiteX2" fmla="*/ 1584251 w 6422065"/>
              <a:gd name="connsiteY2" fmla="*/ 3017743 h 3113436"/>
              <a:gd name="connsiteX3" fmla="*/ 1584251 w 6422065"/>
              <a:gd name="connsiteY3" fmla="*/ 2326626 h 3113436"/>
              <a:gd name="connsiteX4" fmla="*/ 2456121 w 6422065"/>
              <a:gd name="connsiteY4" fmla="*/ 2326626 h 3113436"/>
              <a:gd name="connsiteX5" fmla="*/ 2456121 w 6422065"/>
              <a:gd name="connsiteY5" fmla="*/ 3060273 h 3113436"/>
              <a:gd name="connsiteX6" fmla="*/ 3902149 w 6422065"/>
              <a:gd name="connsiteY6" fmla="*/ 3060273 h 3113436"/>
              <a:gd name="connsiteX7" fmla="*/ 3902149 w 6422065"/>
              <a:gd name="connsiteY7" fmla="*/ 2262831 h 3113436"/>
              <a:gd name="connsiteX8" fmla="*/ 4667693 w 6422065"/>
              <a:gd name="connsiteY8" fmla="*/ 2262831 h 3113436"/>
              <a:gd name="connsiteX9" fmla="*/ 4667693 w 6422065"/>
              <a:gd name="connsiteY9" fmla="*/ 3113436 h 3113436"/>
              <a:gd name="connsiteX10" fmla="*/ 6422065 w 6422065"/>
              <a:gd name="connsiteY10" fmla="*/ 3113436 h 3113436"/>
              <a:gd name="connsiteX11" fmla="*/ 6422065 w 6422065"/>
              <a:gd name="connsiteY11" fmla="*/ 210747 h 3113436"/>
              <a:gd name="connsiteX12" fmla="*/ 6368902 w 6422065"/>
              <a:gd name="connsiteY12" fmla="*/ 210747 h 3113436"/>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052084 h 2902689"/>
              <a:gd name="connsiteX8" fmla="*/ 4667693 w 6422065"/>
              <a:gd name="connsiteY8" fmla="*/ 205208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05208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12066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138224 h 2902689"/>
              <a:gd name="connsiteX1" fmla="*/ 0 w 6422065"/>
              <a:gd name="connsiteY1" fmla="*/ 2806996 h 2902689"/>
              <a:gd name="connsiteX2" fmla="*/ 1584251 w 6422065"/>
              <a:gd name="connsiteY2" fmla="*/ 2806996 h 2902689"/>
              <a:gd name="connsiteX3" fmla="*/ 1584251 w 6422065"/>
              <a:gd name="connsiteY3" fmla="*/ 2115879 h 2902689"/>
              <a:gd name="connsiteX4" fmla="*/ 2456121 w 6422065"/>
              <a:gd name="connsiteY4" fmla="*/ 2115879 h 2902689"/>
              <a:gd name="connsiteX5" fmla="*/ 2456121 w 6422065"/>
              <a:gd name="connsiteY5" fmla="*/ 2849526 h 2902689"/>
              <a:gd name="connsiteX6" fmla="*/ 3902149 w 6422065"/>
              <a:gd name="connsiteY6" fmla="*/ 2849526 h 2902689"/>
              <a:gd name="connsiteX7" fmla="*/ 3902149 w 6422065"/>
              <a:gd name="connsiteY7" fmla="*/ 2113044 h 2902689"/>
              <a:gd name="connsiteX8" fmla="*/ 4667693 w 6422065"/>
              <a:gd name="connsiteY8" fmla="*/ 2105424 h 2902689"/>
              <a:gd name="connsiteX9" fmla="*/ 4667693 w 6422065"/>
              <a:gd name="connsiteY9" fmla="*/ 2902689 h 2902689"/>
              <a:gd name="connsiteX10" fmla="*/ 6422065 w 6422065"/>
              <a:gd name="connsiteY10" fmla="*/ 2902689 h 2902689"/>
              <a:gd name="connsiteX11" fmla="*/ 6422065 w 6422065"/>
              <a:gd name="connsiteY11" fmla="*/ 0 h 2902689"/>
              <a:gd name="connsiteX0" fmla="*/ 0 w 6422065"/>
              <a:gd name="connsiteY0" fmla="*/ 0 h 2962585"/>
              <a:gd name="connsiteX1" fmla="*/ 0 w 6422065"/>
              <a:gd name="connsiteY1" fmla="*/ 2866892 h 2962585"/>
              <a:gd name="connsiteX2" fmla="*/ 1584251 w 6422065"/>
              <a:gd name="connsiteY2" fmla="*/ 2866892 h 2962585"/>
              <a:gd name="connsiteX3" fmla="*/ 1584251 w 6422065"/>
              <a:gd name="connsiteY3" fmla="*/ 2175775 h 2962585"/>
              <a:gd name="connsiteX4" fmla="*/ 2456121 w 6422065"/>
              <a:gd name="connsiteY4" fmla="*/ 2175775 h 2962585"/>
              <a:gd name="connsiteX5" fmla="*/ 2456121 w 6422065"/>
              <a:gd name="connsiteY5" fmla="*/ 2909422 h 2962585"/>
              <a:gd name="connsiteX6" fmla="*/ 3902149 w 6422065"/>
              <a:gd name="connsiteY6" fmla="*/ 2909422 h 2962585"/>
              <a:gd name="connsiteX7" fmla="*/ 3902149 w 6422065"/>
              <a:gd name="connsiteY7" fmla="*/ 2172940 h 2962585"/>
              <a:gd name="connsiteX8" fmla="*/ 4667693 w 6422065"/>
              <a:gd name="connsiteY8" fmla="*/ 2165320 h 2962585"/>
              <a:gd name="connsiteX9" fmla="*/ 4667693 w 6422065"/>
              <a:gd name="connsiteY9" fmla="*/ 2962585 h 2962585"/>
              <a:gd name="connsiteX10" fmla="*/ 6422065 w 6422065"/>
              <a:gd name="connsiteY10" fmla="*/ 2962585 h 2962585"/>
              <a:gd name="connsiteX11" fmla="*/ 6422065 w 6422065"/>
              <a:gd name="connsiteY11" fmla="*/ 59896 h 2962585"/>
              <a:gd name="connsiteX0" fmla="*/ 0 w 6422065"/>
              <a:gd name="connsiteY0" fmla="*/ 0 h 2939725"/>
              <a:gd name="connsiteX1" fmla="*/ 0 w 6422065"/>
              <a:gd name="connsiteY1" fmla="*/ 2844032 h 2939725"/>
              <a:gd name="connsiteX2" fmla="*/ 1584251 w 6422065"/>
              <a:gd name="connsiteY2" fmla="*/ 2844032 h 2939725"/>
              <a:gd name="connsiteX3" fmla="*/ 1584251 w 6422065"/>
              <a:gd name="connsiteY3" fmla="*/ 2152915 h 2939725"/>
              <a:gd name="connsiteX4" fmla="*/ 2456121 w 6422065"/>
              <a:gd name="connsiteY4" fmla="*/ 2152915 h 2939725"/>
              <a:gd name="connsiteX5" fmla="*/ 2456121 w 6422065"/>
              <a:gd name="connsiteY5" fmla="*/ 2886562 h 2939725"/>
              <a:gd name="connsiteX6" fmla="*/ 3902149 w 6422065"/>
              <a:gd name="connsiteY6" fmla="*/ 2886562 h 2939725"/>
              <a:gd name="connsiteX7" fmla="*/ 3902149 w 6422065"/>
              <a:gd name="connsiteY7" fmla="*/ 2150080 h 2939725"/>
              <a:gd name="connsiteX8" fmla="*/ 4667693 w 6422065"/>
              <a:gd name="connsiteY8" fmla="*/ 2142460 h 2939725"/>
              <a:gd name="connsiteX9" fmla="*/ 4667693 w 6422065"/>
              <a:gd name="connsiteY9" fmla="*/ 2939725 h 2939725"/>
              <a:gd name="connsiteX10" fmla="*/ 6422065 w 6422065"/>
              <a:gd name="connsiteY10" fmla="*/ 2939725 h 2939725"/>
              <a:gd name="connsiteX11" fmla="*/ 6422065 w 6422065"/>
              <a:gd name="connsiteY11" fmla="*/ 37036 h 29397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22065 w 6422065"/>
              <a:gd name="connsiteY11" fmla="*/ 151336 h 3054025"/>
              <a:gd name="connsiteX0" fmla="*/ 0 w 6422065"/>
              <a:gd name="connsiteY0" fmla="*/ 39164 h 3093189"/>
              <a:gd name="connsiteX1" fmla="*/ 0 w 6422065"/>
              <a:gd name="connsiteY1" fmla="*/ 2997496 h 3093189"/>
              <a:gd name="connsiteX2" fmla="*/ 1584251 w 6422065"/>
              <a:gd name="connsiteY2" fmla="*/ 2997496 h 3093189"/>
              <a:gd name="connsiteX3" fmla="*/ 1584251 w 6422065"/>
              <a:gd name="connsiteY3" fmla="*/ 2306379 h 3093189"/>
              <a:gd name="connsiteX4" fmla="*/ 2456121 w 6422065"/>
              <a:gd name="connsiteY4" fmla="*/ 2306379 h 3093189"/>
              <a:gd name="connsiteX5" fmla="*/ 2456121 w 6422065"/>
              <a:gd name="connsiteY5" fmla="*/ 3040026 h 3093189"/>
              <a:gd name="connsiteX6" fmla="*/ 3902149 w 6422065"/>
              <a:gd name="connsiteY6" fmla="*/ 3040026 h 3093189"/>
              <a:gd name="connsiteX7" fmla="*/ 3902149 w 6422065"/>
              <a:gd name="connsiteY7" fmla="*/ 2303544 h 3093189"/>
              <a:gd name="connsiteX8" fmla="*/ 4667693 w 6422065"/>
              <a:gd name="connsiteY8" fmla="*/ 2295924 h 3093189"/>
              <a:gd name="connsiteX9" fmla="*/ 4667693 w 6422065"/>
              <a:gd name="connsiteY9" fmla="*/ 3093189 h 3093189"/>
              <a:gd name="connsiteX10" fmla="*/ 6422065 w 6422065"/>
              <a:gd name="connsiteY10" fmla="*/ 3093189 h 3093189"/>
              <a:gd name="connsiteX11" fmla="*/ 6422065 w 6422065"/>
              <a:gd name="connsiteY11" fmla="*/ 0 h 3093189"/>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1584251 w 6422065"/>
              <a:gd name="connsiteY3" fmla="*/ 2267215 h 3054025"/>
              <a:gd name="connsiteX4" fmla="*/ 2456121 w 6422065"/>
              <a:gd name="connsiteY4" fmla="*/ 2267215 h 3054025"/>
              <a:gd name="connsiteX5" fmla="*/ 2456121 w 6422065"/>
              <a:gd name="connsiteY5" fmla="*/ 3000862 h 3054025"/>
              <a:gd name="connsiteX6" fmla="*/ 3902149 w 6422065"/>
              <a:gd name="connsiteY6" fmla="*/ 3000862 h 3054025"/>
              <a:gd name="connsiteX7" fmla="*/ 3902149 w 6422065"/>
              <a:gd name="connsiteY7" fmla="*/ 2264380 h 3054025"/>
              <a:gd name="connsiteX8" fmla="*/ 4667693 w 6422065"/>
              <a:gd name="connsiteY8" fmla="*/ 2256760 h 3054025"/>
              <a:gd name="connsiteX9" fmla="*/ 4667693 w 6422065"/>
              <a:gd name="connsiteY9" fmla="*/ 3054025 h 3054025"/>
              <a:gd name="connsiteX10" fmla="*/ 6422065 w 6422065"/>
              <a:gd name="connsiteY10" fmla="*/ 3054025 h 3054025"/>
              <a:gd name="connsiteX11" fmla="*/ 6414445 w 6422065"/>
              <a:gd name="connsiteY11" fmla="*/ 6556 h 3054025"/>
              <a:gd name="connsiteX0" fmla="*/ 0 w 6422065"/>
              <a:gd name="connsiteY0" fmla="*/ 0 h 3054025"/>
              <a:gd name="connsiteX1" fmla="*/ 0 w 6422065"/>
              <a:gd name="connsiteY1" fmla="*/ 2958332 h 3054025"/>
              <a:gd name="connsiteX2" fmla="*/ 1584251 w 6422065"/>
              <a:gd name="connsiteY2" fmla="*/ 2958332 h 3054025"/>
              <a:gd name="connsiteX3" fmla="*/ 2456121 w 6422065"/>
              <a:gd name="connsiteY3" fmla="*/ 2267215 h 3054025"/>
              <a:gd name="connsiteX4" fmla="*/ 2456121 w 6422065"/>
              <a:gd name="connsiteY4" fmla="*/ 3000862 h 3054025"/>
              <a:gd name="connsiteX5" fmla="*/ 3902149 w 6422065"/>
              <a:gd name="connsiteY5" fmla="*/ 3000862 h 3054025"/>
              <a:gd name="connsiteX6" fmla="*/ 3902149 w 6422065"/>
              <a:gd name="connsiteY6" fmla="*/ 2264380 h 3054025"/>
              <a:gd name="connsiteX7" fmla="*/ 4667693 w 6422065"/>
              <a:gd name="connsiteY7" fmla="*/ 2256760 h 3054025"/>
              <a:gd name="connsiteX8" fmla="*/ 4667693 w 6422065"/>
              <a:gd name="connsiteY8" fmla="*/ 3054025 h 3054025"/>
              <a:gd name="connsiteX9" fmla="*/ 6422065 w 6422065"/>
              <a:gd name="connsiteY9" fmla="*/ 3054025 h 3054025"/>
              <a:gd name="connsiteX10" fmla="*/ 6414445 w 6422065"/>
              <a:gd name="connsiteY10" fmla="*/ 6556 h 3054025"/>
              <a:gd name="connsiteX0" fmla="*/ 0 w 6422065"/>
              <a:gd name="connsiteY0" fmla="*/ 0 h 3054025"/>
              <a:gd name="connsiteX1" fmla="*/ 0 w 6422065"/>
              <a:gd name="connsiteY1" fmla="*/ 2958332 h 3054025"/>
              <a:gd name="connsiteX2" fmla="*/ 1584251 w 6422065"/>
              <a:gd name="connsiteY2" fmla="*/ 2958332 h 3054025"/>
              <a:gd name="connsiteX3" fmla="*/ 2456121 w 6422065"/>
              <a:gd name="connsiteY3" fmla="*/ 3000862 h 3054025"/>
              <a:gd name="connsiteX4" fmla="*/ 3902149 w 6422065"/>
              <a:gd name="connsiteY4" fmla="*/ 3000862 h 3054025"/>
              <a:gd name="connsiteX5" fmla="*/ 3902149 w 6422065"/>
              <a:gd name="connsiteY5" fmla="*/ 2264380 h 3054025"/>
              <a:gd name="connsiteX6" fmla="*/ 4667693 w 6422065"/>
              <a:gd name="connsiteY6" fmla="*/ 2256760 h 3054025"/>
              <a:gd name="connsiteX7" fmla="*/ 4667693 w 6422065"/>
              <a:gd name="connsiteY7" fmla="*/ 3054025 h 3054025"/>
              <a:gd name="connsiteX8" fmla="*/ 6422065 w 6422065"/>
              <a:gd name="connsiteY8" fmla="*/ 3054025 h 3054025"/>
              <a:gd name="connsiteX9" fmla="*/ 6414445 w 6422065"/>
              <a:gd name="connsiteY9" fmla="*/ 6556 h 3054025"/>
              <a:gd name="connsiteX0" fmla="*/ 0 w 6422065"/>
              <a:gd name="connsiteY0" fmla="*/ 0 h 3054025"/>
              <a:gd name="connsiteX1" fmla="*/ 0 w 6422065"/>
              <a:gd name="connsiteY1" fmla="*/ 2958332 h 3054025"/>
              <a:gd name="connsiteX2" fmla="*/ 1584251 w 6422065"/>
              <a:gd name="connsiteY2" fmla="*/ 2958332 h 3054025"/>
              <a:gd name="connsiteX3" fmla="*/ 3902149 w 6422065"/>
              <a:gd name="connsiteY3" fmla="*/ 3000862 h 3054025"/>
              <a:gd name="connsiteX4" fmla="*/ 3902149 w 6422065"/>
              <a:gd name="connsiteY4" fmla="*/ 2264380 h 3054025"/>
              <a:gd name="connsiteX5" fmla="*/ 4667693 w 6422065"/>
              <a:gd name="connsiteY5" fmla="*/ 2256760 h 3054025"/>
              <a:gd name="connsiteX6" fmla="*/ 4667693 w 6422065"/>
              <a:gd name="connsiteY6" fmla="*/ 3054025 h 3054025"/>
              <a:gd name="connsiteX7" fmla="*/ 6422065 w 6422065"/>
              <a:gd name="connsiteY7" fmla="*/ 3054025 h 3054025"/>
              <a:gd name="connsiteX8" fmla="*/ 6414445 w 6422065"/>
              <a:gd name="connsiteY8" fmla="*/ 6556 h 3054025"/>
              <a:gd name="connsiteX0" fmla="*/ 0 w 6422065"/>
              <a:gd name="connsiteY0" fmla="*/ 0 h 3054025"/>
              <a:gd name="connsiteX1" fmla="*/ 0 w 6422065"/>
              <a:gd name="connsiteY1" fmla="*/ 2958332 h 3054025"/>
              <a:gd name="connsiteX2" fmla="*/ 1584251 w 6422065"/>
              <a:gd name="connsiteY2" fmla="*/ 2958332 h 3054025"/>
              <a:gd name="connsiteX3" fmla="*/ 3895142 w 6422065"/>
              <a:gd name="connsiteY3" fmla="*/ 2969331 h 3054025"/>
              <a:gd name="connsiteX4" fmla="*/ 3902149 w 6422065"/>
              <a:gd name="connsiteY4" fmla="*/ 2264380 h 3054025"/>
              <a:gd name="connsiteX5" fmla="*/ 4667693 w 6422065"/>
              <a:gd name="connsiteY5" fmla="*/ 2256760 h 3054025"/>
              <a:gd name="connsiteX6" fmla="*/ 4667693 w 6422065"/>
              <a:gd name="connsiteY6" fmla="*/ 3054025 h 3054025"/>
              <a:gd name="connsiteX7" fmla="*/ 6422065 w 6422065"/>
              <a:gd name="connsiteY7" fmla="*/ 3054025 h 3054025"/>
              <a:gd name="connsiteX8" fmla="*/ 6414445 w 6422065"/>
              <a:gd name="connsiteY8" fmla="*/ 6556 h 3054025"/>
              <a:gd name="connsiteX0" fmla="*/ 0 w 6422065"/>
              <a:gd name="connsiteY0" fmla="*/ 0 h 3054025"/>
              <a:gd name="connsiteX1" fmla="*/ 0 w 6422065"/>
              <a:gd name="connsiteY1" fmla="*/ 2958332 h 3054025"/>
              <a:gd name="connsiteX2" fmla="*/ 3895142 w 6422065"/>
              <a:gd name="connsiteY2" fmla="*/ 2969331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57254"/>
              <a:gd name="connsiteX1" fmla="*/ 0 w 6422065"/>
              <a:gd name="connsiteY1" fmla="*/ 2958332 h 3057254"/>
              <a:gd name="connsiteX2" fmla="*/ 3895142 w 6422065"/>
              <a:gd name="connsiteY2" fmla="*/ 3057254 h 3057254"/>
              <a:gd name="connsiteX3" fmla="*/ 3902149 w 6422065"/>
              <a:gd name="connsiteY3" fmla="*/ 2264380 h 3057254"/>
              <a:gd name="connsiteX4" fmla="*/ 4667693 w 6422065"/>
              <a:gd name="connsiteY4" fmla="*/ 2256760 h 3057254"/>
              <a:gd name="connsiteX5" fmla="*/ 4667693 w 6422065"/>
              <a:gd name="connsiteY5" fmla="*/ 3054025 h 3057254"/>
              <a:gd name="connsiteX6" fmla="*/ 6422065 w 6422065"/>
              <a:gd name="connsiteY6" fmla="*/ 3054025 h 3057254"/>
              <a:gd name="connsiteX7" fmla="*/ 6414445 w 6422065"/>
              <a:gd name="connsiteY7" fmla="*/ 6556 h 3057254"/>
              <a:gd name="connsiteX0" fmla="*/ 0 w 6422065"/>
              <a:gd name="connsiteY0" fmla="*/ 0 h 3054025"/>
              <a:gd name="connsiteX1" fmla="*/ 0 w 6422065"/>
              <a:gd name="connsiteY1" fmla="*/ 2958332 h 3054025"/>
              <a:gd name="connsiteX2" fmla="*/ 3895142 w 6422065"/>
              <a:gd name="connsiteY2" fmla="*/ 3035273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54025"/>
              <a:gd name="connsiteX1" fmla="*/ 0 w 6422065"/>
              <a:gd name="connsiteY1" fmla="*/ 2958332 h 3054025"/>
              <a:gd name="connsiteX2" fmla="*/ 3895142 w 6422065"/>
              <a:gd name="connsiteY2" fmla="*/ 3052858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90217"/>
              <a:gd name="connsiteX1" fmla="*/ 0 w 6422065"/>
              <a:gd name="connsiteY1" fmla="*/ 3090217 h 3090217"/>
              <a:gd name="connsiteX2" fmla="*/ 3895142 w 6422065"/>
              <a:gd name="connsiteY2" fmla="*/ 3052858 h 3090217"/>
              <a:gd name="connsiteX3" fmla="*/ 3902149 w 6422065"/>
              <a:gd name="connsiteY3" fmla="*/ 2264380 h 3090217"/>
              <a:gd name="connsiteX4" fmla="*/ 4667693 w 6422065"/>
              <a:gd name="connsiteY4" fmla="*/ 2256760 h 3090217"/>
              <a:gd name="connsiteX5" fmla="*/ 4667693 w 6422065"/>
              <a:gd name="connsiteY5" fmla="*/ 3054025 h 3090217"/>
              <a:gd name="connsiteX6" fmla="*/ 6422065 w 6422065"/>
              <a:gd name="connsiteY6" fmla="*/ 3054025 h 3090217"/>
              <a:gd name="connsiteX7" fmla="*/ 6414445 w 6422065"/>
              <a:gd name="connsiteY7" fmla="*/ 6556 h 3090217"/>
              <a:gd name="connsiteX0" fmla="*/ 0 w 6422065"/>
              <a:gd name="connsiteY0" fmla="*/ 0 h 3068236"/>
              <a:gd name="connsiteX1" fmla="*/ 0 w 6422065"/>
              <a:gd name="connsiteY1" fmla="*/ 3068236 h 3068236"/>
              <a:gd name="connsiteX2" fmla="*/ 3895142 w 6422065"/>
              <a:gd name="connsiteY2" fmla="*/ 3052858 h 3068236"/>
              <a:gd name="connsiteX3" fmla="*/ 3902149 w 6422065"/>
              <a:gd name="connsiteY3" fmla="*/ 2264380 h 3068236"/>
              <a:gd name="connsiteX4" fmla="*/ 4667693 w 6422065"/>
              <a:gd name="connsiteY4" fmla="*/ 2256760 h 3068236"/>
              <a:gd name="connsiteX5" fmla="*/ 4667693 w 6422065"/>
              <a:gd name="connsiteY5" fmla="*/ 3054025 h 3068236"/>
              <a:gd name="connsiteX6" fmla="*/ 6422065 w 6422065"/>
              <a:gd name="connsiteY6" fmla="*/ 3054025 h 3068236"/>
              <a:gd name="connsiteX7" fmla="*/ 6414445 w 6422065"/>
              <a:gd name="connsiteY7" fmla="*/ 6556 h 3068236"/>
              <a:gd name="connsiteX0" fmla="*/ 0 w 6422065"/>
              <a:gd name="connsiteY0" fmla="*/ 0 h 3059444"/>
              <a:gd name="connsiteX1" fmla="*/ 0 w 6422065"/>
              <a:gd name="connsiteY1" fmla="*/ 3059444 h 3059444"/>
              <a:gd name="connsiteX2" fmla="*/ 3895142 w 6422065"/>
              <a:gd name="connsiteY2" fmla="*/ 3052858 h 3059444"/>
              <a:gd name="connsiteX3" fmla="*/ 3902149 w 6422065"/>
              <a:gd name="connsiteY3" fmla="*/ 2264380 h 3059444"/>
              <a:gd name="connsiteX4" fmla="*/ 4667693 w 6422065"/>
              <a:gd name="connsiteY4" fmla="*/ 2256760 h 3059444"/>
              <a:gd name="connsiteX5" fmla="*/ 4667693 w 6422065"/>
              <a:gd name="connsiteY5" fmla="*/ 3054025 h 3059444"/>
              <a:gd name="connsiteX6" fmla="*/ 6422065 w 6422065"/>
              <a:gd name="connsiteY6" fmla="*/ 3054025 h 3059444"/>
              <a:gd name="connsiteX7" fmla="*/ 6414445 w 6422065"/>
              <a:gd name="connsiteY7" fmla="*/ 6556 h 3059444"/>
              <a:gd name="connsiteX0" fmla="*/ 0 w 6422065"/>
              <a:gd name="connsiteY0" fmla="*/ 0 h 3054025"/>
              <a:gd name="connsiteX1" fmla="*/ 0 w 6422065"/>
              <a:gd name="connsiteY1" fmla="*/ 3046255 h 3054025"/>
              <a:gd name="connsiteX2" fmla="*/ 3895142 w 6422065"/>
              <a:gd name="connsiteY2" fmla="*/ 3052858 h 3054025"/>
              <a:gd name="connsiteX3" fmla="*/ 3902149 w 6422065"/>
              <a:gd name="connsiteY3" fmla="*/ 2264380 h 3054025"/>
              <a:gd name="connsiteX4" fmla="*/ 4667693 w 6422065"/>
              <a:gd name="connsiteY4" fmla="*/ 2256760 h 3054025"/>
              <a:gd name="connsiteX5" fmla="*/ 4667693 w 6422065"/>
              <a:gd name="connsiteY5" fmla="*/ 3054025 h 3054025"/>
              <a:gd name="connsiteX6" fmla="*/ 6422065 w 6422065"/>
              <a:gd name="connsiteY6" fmla="*/ 3054025 h 3054025"/>
              <a:gd name="connsiteX7" fmla="*/ 6414445 w 6422065"/>
              <a:gd name="connsiteY7" fmla="*/ 6556 h 3054025"/>
              <a:gd name="connsiteX0" fmla="*/ 0 w 6422065"/>
              <a:gd name="connsiteY0" fmla="*/ 0 h 3099009"/>
              <a:gd name="connsiteX1" fmla="*/ 0 w 6422065"/>
              <a:gd name="connsiteY1" fmla="*/ 3099009 h 3099009"/>
              <a:gd name="connsiteX2" fmla="*/ 3895142 w 6422065"/>
              <a:gd name="connsiteY2" fmla="*/ 3052858 h 3099009"/>
              <a:gd name="connsiteX3" fmla="*/ 3902149 w 6422065"/>
              <a:gd name="connsiteY3" fmla="*/ 2264380 h 3099009"/>
              <a:gd name="connsiteX4" fmla="*/ 4667693 w 6422065"/>
              <a:gd name="connsiteY4" fmla="*/ 2256760 h 3099009"/>
              <a:gd name="connsiteX5" fmla="*/ 4667693 w 6422065"/>
              <a:gd name="connsiteY5" fmla="*/ 3054025 h 3099009"/>
              <a:gd name="connsiteX6" fmla="*/ 6422065 w 6422065"/>
              <a:gd name="connsiteY6" fmla="*/ 3054025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54025 h 3099009"/>
              <a:gd name="connsiteX6" fmla="*/ 6422065 w 6422065"/>
              <a:gd name="connsiteY6" fmla="*/ 3054025 h 3099009"/>
              <a:gd name="connsiteX7" fmla="*/ 6414445 w 6422065"/>
              <a:gd name="connsiteY7" fmla="*/ 6556 h 3099009"/>
              <a:gd name="connsiteX0" fmla="*/ 0 w 6422065"/>
              <a:gd name="connsiteY0" fmla="*/ 0 h 3115571"/>
              <a:gd name="connsiteX1" fmla="*/ 0 w 6422065"/>
              <a:gd name="connsiteY1" fmla="*/ 3099009 h 3115571"/>
              <a:gd name="connsiteX2" fmla="*/ 3890746 w 6422065"/>
              <a:gd name="connsiteY2" fmla="*/ 3096819 h 3115571"/>
              <a:gd name="connsiteX3" fmla="*/ 3902149 w 6422065"/>
              <a:gd name="connsiteY3" fmla="*/ 2264380 h 3115571"/>
              <a:gd name="connsiteX4" fmla="*/ 4667693 w 6422065"/>
              <a:gd name="connsiteY4" fmla="*/ 2256760 h 3115571"/>
              <a:gd name="connsiteX5" fmla="*/ 4667693 w 6422065"/>
              <a:gd name="connsiteY5" fmla="*/ 3115571 h 3115571"/>
              <a:gd name="connsiteX6" fmla="*/ 6422065 w 6422065"/>
              <a:gd name="connsiteY6" fmla="*/ 3054025 h 3115571"/>
              <a:gd name="connsiteX7" fmla="*/ 6414445 w 6422065"/>
              <a:gd name="connsiteY7" fmla="*/ 6556 h 3115571"/>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97987 h 3099009"/>
              <a:gd name="connsiteX6" fmla="*/ 6422065 w 6422065"/>
              <a:gd name="connsiteY6" fmla="*/ 3054025 h 3099009"/>
              <a:gd name="connsiteX7" fmla="*/ 6414445 w 6422065"/>
              <a:gd name="connsiteY7" fmla="*/ 6556 h 3099009"/>
              <a:gd name="connsiteX0" fmla="*/ 0 w 6435254"/>
              <a:gd name="connsiteY0" fmla="*/ 0 h 3115571"/>
              <a:gd name="connsiteX1" fmla="*/ 0 w 6435254"/>
              <a:gd name="connsiteY1" fmla="*/ 3099009 h 3115571"/>
              <a:gd name="connsiteX2" fmla="*/ 3890746 w 6435254"/>
              <a:gd name="connsiteY2" fmla="*/ 3096819 h 3115571"/>
              <a:gd name="connsiteX3" fmla="*/ 3902149 w 6435254"/>
              <a:gd name="connsiteY3" fmla="*/ 2264380 h 3115571"/>
              <a:gd name="connsiteX4" fmla="*/ 4667693 w 6435254"/>
              <a:gd name="connsiteY4" fmla="*/ 2256760 h 3115571"/>
              <a:gd name="connsiteX5" fmla="*/ 4667693 w 6435254"/>
              <a:gd name="connsiteY5" fmla="*/ 3097987 h 3115571"/>
              <a:gd name="connsiteX6" fmla="*/ 6435254 w 6435254"/>
              <a:gd name="connsiteY6" fmla="*/ 3115571 h 3115571"/>
              <a:gd name="connsiteX7" fmla="*/ 6414445 w 6435254"/>
              <a:gd name="connsiteY7" fmla="*/ 6556 h 3115571"/>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56760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64380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02833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29210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902149 w 6422065"/>
              <a:gd name="connsiteY3" fmla="*/ 2224814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0 w 6422065"/>
              <a:gd name="connsiteY0" fmla="*/ 0 h 3099009"/>
              <a:gd name="connsiteX1" fmla="*/ 0 w 6422065"/>
              <a:gd name="connsiteY1" fmla="*/ 3099009 h 3099009"/>
              <a:gd name="connsiteX2" fmla="*/ 3890746 w 6422065"/>
              <a:gd name="connsiteY2" fmla="*/ 3096819 h 3099009"/>
              <a:gd name="connsiteX3" fmla="*/ 3897753 w 6422065"/>
              <a:gd name="connsiteY3" fmla="*/ 2224814 h 3099009"/>
              <a:gd name="connsiteX4" fmla="*/ 4667693 w 6422065"/>
              <a:gd name="connsiteY4" fmla="*/ 2217195 h 3099009"/>
              <a:gd name="connsiteX5" fmla="*/ 4667693 w 6422065"/>
              <a:gd name="connsiteY5" fmla="*/ 3097987 h 3099009"/>
              <a:gd name="connsiteX6" fmla="*/ 6422065 w 6422065"/>
              <a:gd name="connsiteY6" fmla="*/ 3093590 h 3099009"/>
              <a:gd name="connsiteX7" fmla="*/ 6414445 w 6422065"/>
              <a:gd name="connsiteY7" fmla="*/ 6556 h 3099009"/>
              <a:gd name="connsiteX0" fmla="*/ 325369 w 6747434"/>
              <a:gd name="connsiteY0" fmla="*/ 0 h 3104619"/>
              <a:gd name="connsiteX1" fmla="*/ 0 w 6747434"/>
              <a:gd name="connsiteY1" fmla="*/ 3104619 h 3104619"/>
              <a:gd name="connsiteX2" fmla="*/ 4216115 w 6747434"/>
              <a:gd name="connsiteY2" fmla="*/ 3096819 h 3104619"/>
              <a:gd name="connsiteX3" fmla="*/ 4223122 w 6747434"/>
              <a:gd name="connsiteY3" fmla="*/ 2224814 h 3104619"/>
              <a:gd name="connsiteX4" fmla="*/ 4993062 w 6747434"/>
              <a:gd name="connsiteY4" fmla="*/ 2217195 h 3104619"/>
              <a:gd name="connsiteX5" fmla="*/ 4993062 w 6747434"/>
              <a:gd name="connsiteY5" fmla="*/ 3097987 h 3104619"/>
              <a:gd name="connsiteX6" fmla="*/ 6747434 w 6747434"/>
              <a:gd name="connsiteY6" fmla="*/ 3093590 h 3104619"/>
              <a:gd name="connsiteX7" fmla="*/ 6739814 w 6747434"/>
              <a:gd name="connsiteY7" fmla="*/ 6556 h 3104619"/>
              <a:gd name="connsiteX0" fmla="*/ 0 w 6764264"/>
              <a:gd name="connsiteY0" fmla="*/ 4664 h 3098063"/>
              <a:gd name="connsiteX1" fmla="*/ 16830 w 6764264"/>
              <a:gd name="connsiteY1" fmla="*/ 3098063 h 3098063"/>
              <a:gd name="connsiteX2" fmla="*/ 4232945 w 6764264"/>
              <a:gd name="connsiteY2" fmla="*/ 3090263 h 3098063"/>
              <a:gd name="connsiteX3" fmla="*/ 4239952 w 6764264"/>
              <a:gd name="connsiteY3" fmla="*/ 2218258 h 3098063"/>
              <a:gd name="connsiteX4" fmla="*/ 5009892 w 6764264"/>
              <a:gd name="connsiteY4" fmla="*/ 2210639 h 3098063"/>
              <a:gd name="connsiteX5" fmla="*/ 5009892 w 6764264"/>
              <a:gd name="connsiteY5" fmla="*/ 3091431 h 3098063"/>
              <a:gd name="connsiteX6" fmla="*/ 6764264 w 6764264"/>
              <a:gd name="connsiteY6" fmla="*/ 3087034 h 3098063"/>
              <a:gd name="connsiteX7" fmla="*/ 6756644 w 6764264"/>
              <a:gd name="connsiteY7" fmla="*/ 0 h 3098063"/>
              <a:gd name="connsiteX0" fmla="*/ 0 w 6781093"/>
              <a:gd name="connsiteY0" fmla="*/ 4664 h 3098063"/>
              <a:gd name="connsiteX1" fmla="*/ 33659 w 6781093"/>
              <a:gd name="connsiteY1" fmla="*/ 3098063 h 3098063"/>
              <a:gd name="connsiteX2" fmla="*/ 4249774 w 6781093"/>
              <a:gd name="connsiteY2" fmla="*/ 3090263 h 3098063"/>
              <a:gd name="connsiteX3" fmla="*/ 4256781 w 6781093"/>
              <a:gd name="connsiteY3" fmla="*/ 2218258 h 3098063"/>
              <a:gd name="connsiteX4" fmla="*/ 5026721 w 6781093"/>
              <a:gd name="connsiteY4" fmla="*/ 2210639 h 3098063"/>
              <a:gd name="connsiteX5" fmla="*/ 5026721 w 6781093"/>
              <a:gd name="connsiteY5" fmla="*/ 3091431 h 3098063"/>
              <a:gd name="connsiteX6" fmla="*/ 6781093 w 6781093"/>
              <a:gd name="connsiteY6" fmla="*/ 3087034 h 3098063"/>
              <a:gd name="connsiteX7" fmla="*/ 6773473 w 6781093"/>
              <a:gd name="connsiteY7" fmla="*/ 0 h 3098063"/>
              <a:gd name="connsiteX0" fmla="*/ 0 w 6769874"/>
              <a:gd name="connsiteY0" fmla="*/ 4664 h 3098063"/>
              <a:gd name="connsiteX1" fmla="*/ 22440 w 6769874"/>
              <a:gd name="connsiteY1" fmla="*/ 3098063 h 3098063"/>
              <a:gd name="connsiteX2" fmla="*/ 4238555 w 6769874"/>
              <a:gd name="connsiteY2" fmla="*/ 3090263 h 3098063"/>
              <a:gd name="connsiteX3" fmla="*/ 4245562 w 6769874"/>
              <a:gd name="connsiteY3" fmla="*/ 2218258 h 3098063"/>
              <a:gd name="connsiteX4" fmla="*/ 5015502 w 6769874"/>
              <a:gd name="connsiteY4" fmla="*/ 2210639 h 3098063"/>
              <a:gd name="connsiteX5" fmla="*/ 5015502 w 6769874"/>
              <a:gd name="connsiteY5" fmla="*/ 3091431 h 3098063"/>
              <a:gd name="connsiteX6" fmla="*/ 6769874 w 6769874"/>
              <a:gd name="connsiteY6" fmla="*/ 3087034 h 3098063"/>
              <a:gd name="connsiteX7" fmla="*/ 6762254 w 6769874"/>
              <a:gd name="connsiteY7" fmla="*/ 0 h 3098063"/>
              <a:gd name="connsiteX0" fmla="*/ 0 w 6764264"/>
              <a:gd name="connsiteY0" fmla="*/ 4664 h 3098063"/>
              <a:gd name="connsiteX1" fmla="*/ 16830 w 6764264"/>
              <a:gd name="connsiteY1" fmla="*/ 3098063 h 3098063"/>
              <a:gd name="connsiteX2" fmla="*/ 4232945 w 6764264"/>
              <a:gd name="connsiteY2" fmla="*/ 3090263 h 3098063"/>
              <a:gd name="connsiteX3" fmla="*/ 4239952 w 6764264"/>
              <a:gd name="connsiteY3" fmla="*/ 2218258 h 3098063"/>
              <a:gd name="connsiteX4" fmla="*/ 5009892 w 6764264"/>
              <a:gd name="connsiteY4" fmla="*/ 2210639 h 3098063"/>
              <a:gd name="connsiteX5" fmla="*/ 5009892 w 6764264"/>
              <a:gd name="connsiteY5" fmla="*/ 3091431 h 3098063"/>
              <a:gd name="connsiteX6" fmla="*/ 6764264 w 6764264"/>
              <a:gd name="connsiteY6" fmla="*/ 3087034 h 3098063"/>
              <a:gd name="connsiteX7" fmla="*/ 6756644 w 6764264"/>
              <a:gd name="connsiteY7" fmla="*/ 0 h 3098063"/>
              <a:gd name="connsiteX0" fmla="*/ 0 w 6758654"/>
              <a:gd name="connsiteY0" fmla="*/ 4664 h 3098063"/>
              <a:gd name="connsiteX1" fmla="*/ 11220 w 6758654"/>
              <a:gd name="connsiteY1" fmla="*/ 3098063 h 3098063"/>
              <a:gd name="connsiteX2" fmla="*/ 4227335 w 6758654"/>
              <a:gd name="connsiteY2" fmla="*/ 3090263 h 3098063"/>
              <a:gd name="connsiteX3" fmla="*/ 4234342 w 6758654"/>
              <a:gd name="connsiteY3" fmla="*/ 2218258 h 3098063"/>
              <a:gd name="connsiteX4" fmla="*/ 5004282 w 6758654"/>
              <a:gd name="connsiteY4" fmla="*/ 2210639 h 3098063"/>
              <a:gd name="connsiteX5" fmla="*/ 5004282 w 6758654"/>
              <a:gd name="connsiteY5" fmla="*/ 3091431 h 3098063"/>
              <a:gd name="connsiteX6" fmla="*/ 6758654 w 6758654"/>
              <a:gd name="connsiteY6" fmla="*/ 3087034 h 3098063"/>
              <a:gd name="connsiteX7" fmla="*/ 6751034 w 6758654"/>
              <a:gd name="connsiteY7" fmla="*/ 0 h 3098063"/>
              <a:gd name="connsiteX0" fmla="*/ 0 w 6758654"/>
              <a:gd name="connsiteY0" fmla="*/ 4664 h 3098063"/>
              <a:gd name="connsiteX1" fmla="*/ 11220 w 6758654"/>
              <a:gd name="connsiteY1" fmla="*/ 3098063 h 3098063"/>
              <a:gd name="connsiteX2" fmla="*/ 4227335 w 6758654"/>
              <a:gd name="connsiteY2" fmla="*/ 3090263 h 3098063"/>
              <a:gd name="connsiteX3" fmla="*/ 4234342 w 6758654"/>
              <a:gd name="connsiteY3" fmla="*/ 2218258 h 3098063"/>
              <a:gd name="connsiteX4" fmla="*/ 5004282 w 6758654"/>
              <a:gd name="connsiteY4" fmla="*/ 2210639 h 3098063"/>
              <a:gd name="connsiteX5" fmla="*/ 5004282 w 6758654"/>
              <a:gd name="connsiteY5" fmla="*/ 3091431 h 3098063"/>
              <a:gd name="connsiteX6" fmla="*/ 6758654 w 6758654"/>
              <a:gd name="connsiteY6" fmla="*/ 3087034 h 3098063"/>
              <a:gd name="connsiteX7" fmla="*/ 6751034 w 6758654"/>
              <a:gd name="connsiteY7" fmla="*/ 0 h 3098063"/>
              <a:gd name="connsiteX0" fmla="*/ 0 w 6747435"/>
              <a:gd name="connsiteY0" fmla="*/ 4664 h 3098063"/>
              <a:gd name="connsiteX1" fmla="*/ 1 w 6747435"/>
              <a:gd name="connsiteY1" fmla="*/ 3098063 h 3098063"/>
              <a:gd name="connsiteX2" fmla="*/ 4216116 w 6747435"/>
              <a:gd name="connsiteY2" fmla="*/ 3090263 h 3098063"/>
              <a:gd name="connsiteX3" fmla="*/ 4223123 w 6747435"/>
              <a:gd name="connsiteY3" fmla="*/ 2218258 h 3098063"/>
              <a:gd name="connsiteX4" fmla="*/ 4993063 w 6747435"/>
              <a:gd name="connsiteY4" fmla="*/ 2210639 h 3098063"/>
              <a:gd name="connsiteX5" fmla="*/ 4993063 w 6747435"/>
              <a:gd name="connsiteY5" fmla="*/ 3091431 h 3098063"/>
              <a:gd name="connsiteX6" fmla="*/ 6747435 w 6747435"/>
              <a:gd name="connsiteY6" fmla="*/ 3087034 h 3098063"/>
              <a:gd name="connsiteX7" fmla="*/ 6739815 w 6747435"/>
              <a:gd name="connsiteY7" fmla="*/ 0 h 3098063"/>
              <a:gd name="connsiteX0" fmla="*/ 0 w 7053965"/>
              <a:gd name="connsiteY0" fmla="*/ 0 h 3093399"/>
              <a:gd name="connsiteX1" fmla="*/ 1 w 7053965"/>
              <a:gd name="connsiteY1" fmla="*/ 3093399 h 3093399"/>
              <a:gd name="connsiteX2" fmla="*/ 4216116 w 7053965"/>
              <a:gd name="connsiteY2" fmla="*/ 3085599 h 3093399"/>
              <a:gd name="connsiteX3" fmla="*/ 4223123 w 7053965"/>
              <a:gd name="connsiteY3" fmla="*/ 2213594 h 3093399"/>
              <a:gd name="connsiteX4" fmla="*/ 4993063 w 7053965"/>
              <a:gd name="connsiteY4" fmla="*/ 2205975 h 3093399"/>
              <a:gd name="connsiteX5" fmla="*/ 4993063 w 7053965"/>
              <a:gd name="connsiteY5" fmla="*/ 3086767 h 3093399"/>
              <a:gd name="connsiteX6" fmla="*/ 6747435 w 7053965"/>
              <a:gd name="connsiteY6" fmla="*/ 3082370 h 3093399"/>
              <a:gd name="connsiteX7" fmla="*/ 7053965 w 7053965"/>
              <a:gd name="connsiteY7" fmla="*/ 6556 h 3093399"/>
              <a:gd name="connsiteX0" fmla="*/ 0 w 7106463"/>
              <a:gd name="connsiteY0" fmla="*/ 0 h 3099199"/>
              <a:gd name="connsiteX1" fmla="*/ 1 w 7106463"/>
              <a:gd name="connsiteY1" fmla="*/ 3093399 h 3099199"/>
              <a:gd name="connsiteX2" fmla="*/ 4216116 w 7106463"/>
              <a:gd name="connsiteY2" fmla="*/ 3085599 h 3099199"/>
              <a:gd name="connsiteX3" fmla="*/ 4223123 w 7106463"/>
              <a:gd name="connsiteY3" fmla="*/ 2213594 h 3099199"/>
              <a:gd name="connsiteX4" fmla="*/ 4993063 w 7106463"/>
              <a:gd name="connsiteY4" fmla="*/ 2205975 h 3099199"/>
              <a:gd name="connsiteX5" fmla="*/ 4993063 w 7106463"/>
              <a:gd name="connsiteY5" fmla="*/ 3086767 h 3099199"/>
              <a:gd name="connsiteX6" fmla="*/ 7106463 w 7106463"/>
              <a:gd name="connsiteY6" fmla="*/ 3099199 h 3099199"/>
              <a:gd name="connsiteX7" fmla="*/ 7053965 w 7106463"/>
              <a:gd name="connsiteY7" fmla="*/ 6556 h 30991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13594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10682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3123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17299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5975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0151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76760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79672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53965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77262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85999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97647 w 7106463"/>
              <a:gd name="connsiteY7" fmla="*/ 6556 h 3093399"/>
              <a:gd name="connsiteX0" fmla="*/ 0 w 7106463"/>
              <a:gd name="connsiteY0" fmla="*/ 0 h 3093399"/>
              <a:gd name="connsiteX1" fmla="*/ 1 w 7106463"/>
              <a:gd name="connsiteY1" fmla="*/ 3093399 h 3093399"/>
              <a:gd name="connsiteX2" fmla="*/ 4216116 w 7106463"/>
              <a:gd name="connsiteY2" fmla="*/ 3085599 h 3093399"/>
              <a:gd name="connsiteX3" fmla="*/ 4220211 w 7106463"/>
              <a:gd name="connsiteY3" fmla="*/ 2204858 h 3093399"/>
              <a:gd name="connsiteX4" fmla="*/ 4993063 w 7106463"/>
              <a:gd name="connsiteY4" fmla="*/ 2203063 h 3093399"/>
              <a:gd name="connsiteX5" fmla="*/ 4993063 w 7106463"/>
              <a:gd name="connsiteY5" fmla="*/ 3086767 h 3093399"/>
              <a:gd name="connsiteX6" fmla="*/ 7106463 w 7106463"/>
              <a:gd name="connsiteY6" fmla="*/ 3085496 h 3093399"/>
              <a:gd name="connsiteX7" fmla="*/ 7097647 w 7106463"/>
              <a:gd name="connsiteY7" fmla="*/ 6556 h 309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6463" h="3093399">
                <a:moveTo>
                  <a:pt x="0" y="0"/>
                </a:moveTo>
                <a:cubicBezTo>
                  <a:pt x="0" y="1031133"/>
                  <a:pt x="1" y="2062266"/>
                  <a:pt x="1" y="3093399"/>
                </a:cubicBezTo>
                <a:lnTo>
                  <a:pt x="4216116" y="3085599"/>
                </a:lnTo>
                <a:cubicBezTo>
                  <a:pt x="4218452" y="2850615"/>
                  <a:pt x="4217875" y="2439842"/>
                  <a:pt x="4220211" y="2204858"/>
                </a:cubicBezTo>
                <a:lnTo>
                  <a:pt x="4993063" y="2203063"/>
                </a:lnTo>
                <a:lnTo>
                  <a:pt x="4993063" y="3086767"/>
                </a:lnTo>
                <a:lnTo>
                  <a:pt x="7106463" y="3085496"/>
                </a:lnTo>
                <a:cubicBezTo>
                  <a:pt x="7103524" y="2059183"/>
                  <a:pt x="7100586" y="1032869"/>
                  <a:pt x="7097647" y="6556"/>
                </a:cubicBezTo>
              </a:path>
            </a:pathLst>
          </a:custGeom>
          <a:noFill/>
          <a:ln w="127000">
            <a:solidFill>
              <a:schemeClr val="tx1">
                <a:alpha val="45882"/>
              </a:schemeClr>
            </a:solidFill>
            <a:headEnd type="triangle"/>
            <a:tailEnd type="triangle" w="med" len="med"/>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566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Protocol Suite</a:t>
            </a:r>
          </a:p>
        </p:txBody>
      </p:sp>
      <p:sp>
        <p:nvSpPr>
          <p:cNvPr id="4" name="Rectangle 3"/>
          <p:cNvSpPr/>
          <p:nvPr/>
        </p:nvSpPr>
        <p:spPr>
          <a:xfrm>
            <a:off x="747832"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6" name="Rectangle 25"/>
          <p:cNvSpPr/>
          <p:nvPr/>
        </p:nvSpPr>
        <p:spPr>
          <a:xfrm>
            <a:off x="1024607" y="236367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1" name="Left-Right Arrow 30"/>
          <p:cNvSpPr/>
          <p:nvPr/>
        </p:nvSpPr>
        <p:spPr>
          <a:xfrm flipV="1">
            <a:off x="2299389" y="3690801"/>
            <a:ext cx="2799933" cy="211432"/>
          </a:xfrm>
          <a:prstGeom prst="leftRightArrow">
            <a:avLst/>
          </a:prstGeom>
          <a:solidFill>
            <a:srgbClr val="725B8F"/>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Left-Right Arrow 33"/>
          <p:cNvSpPr/>
          <p:nvPr/>
        </p:nvSpPr>
        <p:spPr>
          <a:xfrm flipV="1">
            <a:off x="2293324" y="3057888"/>
            <a:ext cx="5197794" cy="211432"/>
          </a:xfrm>
          <a:prstGeom prst="leftRightArrow">
            <a:avLst/>
          </a:prstGeom>
          <a:solidFill>
            <a:srgbClr val="87A04C"/>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35" name="Left-Right Arrow 34"/>
          <p:cNvSpPr/>
          <p:nvPr/>
        </p:nvSpPr>
        <p:spPr>
          <a:xfrm flipV="1">
            <a:off x="2299390" y="2445021"/>
            <a:ext cx="5197794" cy="211432"/>
          </a:xfrm>
          <a:prstGeom prst="leftRightArrow">
            <a:avLst/>
          </a:prstGeom>
          <a:solidFill>
            <a:srgbClr val="4174A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36" name="TextBox 35"/>
          <p:cNvSpPr txBox="1"/>
          <p:nvPr/>
        </p:nvSpPr>
        <p:spPr>
          <a:xfrm>
            <a:off x="-46963" y="2445021"/>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40" name="TextBox 39"/>
          <p:cNvSpPr txBox="1"/>
          <p:nvPr/>
        </p:nvSpPr>
        <p:spPr>
          <a:xfrm>
            <a:off x="3529507" y="2165409"/>
            <a:ext cx="1824538" cy="307777"/>
          </a:xfrm>
          <a:prstGeom prst="rect">
            <a:avLst/>
          </a:prstGeom>
          <a:noFill/>
          <a:ln>
            <a:noFill/>
          </a:ln>
          <a:scene3d>
            <a:camera prst="orthographicFront"/>
            <a:lightRig rig="threePt" dir="t"/>
          </a:scene3d>
          <a:sp3d>
            <a:contourClr>
              <a:schemeClr val="tx1"/>
            </a:contourClr>
          </a:sp3d>
        </p:spPr>
        <p:txBody>
          <a:bodyPr wrap="none" rtlCol="0">
            <a:spAutoFit/>
          </a:bodyPr>
          <a:lstStyle/>
          <a:p>
            <a:pPr algn="ctr"/>
            <a:r>
              <a:rPr lang="en-US" b="1" i="1" dirty="0"/>
              <a:t>process to process</a:t>
            </a:r>
            <a:endParaRPr lang="nl-NL" b="1" i="1" dirty="0"/>
          </a:p>
        </p:txBody>
      </p:sp>
      <p:sp>
        <p:nvSpPr>
          <p:cNvPr id="41" name="TextBox 40"/>
          <p:cNvSpPr txBox="1"/>
          <p:nvPr/>
        </p:nvSpPr>
        <p:spPr>
          <a:xfrm>
            <a:off x="3672065" y="2796818"/>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host to host</a:t>
            </a:r>
            <a:endParaRPr lang="nl-NL" b="1" i="1"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3" name="Left-Right Arrow 32"/>
          <p:cNvSpPr/>
          <p:nvPr/>
        </p:nvSpPr>
        <p:spPr>
          <a:xfrm flipV="1">
            <a:off x="6916990" y="3690801"/>
            <a:ext cx="574128" cy="211432"/>
          </a:xfrm>
          <a:prstGeom prst="leftRightArrow">
            <a:avLst/>
          </a:prstGeom>
          <a:solidFill>
            <a:srgbClr val="725B8F"/>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7" name="Rectangle 26"/>
          <p:cNvSpPr/>
          <p:nvPr/>
        </p:nvSpPr>
        <p:spPr>
          <a:xfrm>
            <a:off x="7339341" y="236546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42" name="TextBox 41"/>
          <p:cNvSpPr txBox="1"/>
          <p:nvPr/>
        </p:nvSpPr>
        <p:spPr>
          <a:xfrm>
            <a:off x="2890538" y="3440173"/>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VLAN to VLAN</a:t>
            </a:r>
            <a:endParaRPr lang="nl-NL" b="1" i="1" dirty="0"/>
          </a:p>
        </p:txBody>
      </p:sp>
    </p:spTree>
    <p:extLst>
      <p:ext uri="{BB962C8B-B14F-4D97-AF65-F5344CB8AC3E}">
        <p14:creationId xmlns:p14="http://schemas.microsoft.com/office/powerpoint/2010/main" val="121260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Encapsulation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143"/>
            <a:ext cx="7620000" cy="4762500"/>
          </a:xfrm>
          <a:prstGeom prst="rect">
            <a:avLst/>
          </a:prstGeom>
        </p:spPr>
      </p:pic>
    </p:spTree>
    <p:extLst>
      <p:ext uri="{BB962C8B-B14F-4D97-AF65-F5344CB8AC3E}">
        <p14:creationId xmlns:p14="http://schemas.microsoft.com/office/powerpoint/2010/main" val="69391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 Internet Layer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1584106"/>
            <a:ext cx="5715000" cy="4362450"/>
          </a:xfrm>
          <a:prstGeom prst="rect">
            <a:avLst/>
          </a:prstGeom>
        </p:spPr>
      </p:pic>
    </p:spTree>
    <p:extLst>
      <p:ext uri="{BB962C8B-B14F-4D97-AF65-F5344CB8AC3E}">
        <p14:creationId xmlns:p14="http://schemas.microsoft.com/office/powerpoint/2010/main" val="224038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10" y="420414"/>
            <a:ext cx="6172199" cy="579438"/>
          </a:xfrm>
        </p:spPr>
        <p:txBody>
          <a:bodyPr/>
          <a:lstStyle/>
          <a:p>
            <a:r>
              <a:rPr lang="nl-NL" sz="3000" b="1" dirty="0"/>
              <a:t>TCP/IP – Transport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86" y="1163874"/>
            <a:ext cx="8208579" cy="5467042"/>
          </a:xfrm>
          <a:prstGeom prst="rect">
            <a:avLst/>
          </a:prstGeom>
        </p:spPr>
      </p:pic>
    </p:spTree>
    <p:extLst>
      <p:ext uri="{BB962C8B-B14F-4D97-AF65-F5344CB8AC3E}">
        <p14:creationId xmlns:p14="http://schemas.microsoft.com/office/powerpoint/2010/main" val="150696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Sockets</a:t>
            </a:r>
            <a:endParaRPr lang="en-US" sz="3600" dirty="0"/>
          </a:p>
          <a:p>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043" y="2432957"/>
            <a:ext cx="4191000" cy="4191000"/>
          </a:xfrm>
          <a:prstGeom prst="rect">
            <a:avLst/>
          </a:prstGeom>
        </p:spPr>
      </p:pic>
    </p:spTree>
    <p:extLst>
      <p:ext uri="{BB962C8B-B14F-4D97-AF65-F5344CB8AC3E}">
        <p14:creationId xmlns:p14="http://schemas.microsoft.com/office/powerpoint/2010/main" val="4064522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9109" y="420414"/>
            <a:ext cx="6778911" cy="579438"/>
          </a:xfrm>
        </p:spPr>
        <p:txBody>
          <a:bodyPr/>
          <a:lstStyle/>
          <a:p>
            <a:r>
              <a:rPr lang="en-US" sz="3000" b="1" dirty="0"/>
              <a:t>Socket API for IPC</a:t>
            </a:r>
            <a:endParaRPr lang="nl-NL" sz="3000" b="1" dirty="0"/>
          </a:p>
        </p:txBody>
      </p:sp>
      <p:sp>
        <p:nvSpPr>
          <p:cNvPr id="4" name="Rectangle 3"/>
          <p:cNvSpPr/>
          <p:nvPr/>
        </p:nvSpPr>
        <p:spPr>
          <a:xfrm>
            <a:off x="747832" y="3677122"/>
            <a:ext cx="8092966" cy="2368713"/>
          </a:xfrm>
          <a:prstGeom prst="rect">
            <a:avLst/>
          </a:prstGeom>
          <a:solidFill>
            <a:schemeClr val="accent3">
              <a:lumMod val="20000"/>
              <a:lumOff val="80000"/>
            </a:schemeClr>
          </a:solidFill>
          <a:ln>
            <a:solidFill>
              <a:schemeClr val="bg2">
                <a:lumMod val="50000"/>
                <a:lumOff val="50000"/>
              </a:schemeClr>
            </a:solidFill>
          </a:ln>
          <a:scene3d>
            <a:camera prst="obliqueTopRight">
              <a:rot lat="5100001" lon="0" rev="0"/>
            </a:camera>
            <a:lightRig rig="contrasting" dir="t"/>
          </a:scene3d>
          <a:sp3d extrusionH="107950" contourW="12700">
            <a:bevelT w="0" h="0"/>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1011327" y="4264980"/>
            <a:ext cx="1165615"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15" name="Rectangle 14"/>
          <p:cNvSpPr/>
          <p:nvPr/>
        </p:nvSpPr>
        <p:spPr>
          <a:xfrm>
            <a:off x="1013115" y="3632064"/>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4" name="Rectangle 23"/>
          <p:cNvSpPr/>
          <p:nvPr/>
        </p:nvSpPr>
        <p:spPr>
          <a:xfrm>
            <a:off x="1011327" y="3000166"/>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28" name="Left-Right Arrow 27"/>
          <p:cNvSpPr/>
          <p:nvPr/>
        </p:nvSpPr>
        <p:spPr>
          <a:xfrm flipV="1">
            <a:off x="2299390"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2723595" y="4266768"/>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9" name="Left-Right Arrow 28"/>
          <p:cNvSpPr/>
          <p:nvPr/>
        </p:nvSpPr>
        <p:spPr>
          <a:xfrm flipV="1">
            <a:off x="4571049"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5016767" y="4257799"/>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36" name="TextBox 35"/>
          <p:cNvSpPr txBox="1"/>
          <p:nvPr/>
        </p:nvSpPr>
        <p:spPr>
          <a:xfrm>
            <a:off x="0" y="1681899"/>
            <a:ext cx="1061509" cy="307777"/>
          </a:xfrm>
          <a:prstGeom prst="rect">
            <a:avLst/>
          </a:prstGeom>
          <a:noFill/>
        </p:spPr>
        <p:txBody>
          <a:bodyPr wrap="none" rtlCol="0">
            <a:spAutoFit/>
          </a:bodyPr>
          <a:lstStyle/>
          <a:p>
            <a:pPr algn="r"/>
            <a:r>
              <a:rPr lang="en-US" dirty="0"/>
              <a:t>Application</a:t>
            </a:r>
            <a:endParaRPr lang="nl-NL" dirty="0"/>
          </a:p>
        </p:txBody>
      </p:sp>
      <p:sp>
        <p:nvSpPr>
          <p:cNvPr id="37" name="TextBox 36"/>
          <p:cNvSpPr txBox="1"/>
          <p:nvPr/>
        </p:nvSpPr>
        <p:spPr>
          <a:xfrm>
            <a:off x="-1770" y="3052887"/>
            <a:ext cx="949299" cy="307777"/>
          </a:xfrm>
          <a:prstGeom prst="rect">
            <a:avLst/>
          </a:prstGeom>
          <a:noFill/>
        </p:spPr>
        <p:txBody>
          <a:bodyPr wrap="none" rtlCol="0">
            <a:spAutoFit/>
          </a:bodyPr>
          <a:lstStyle/>
          <a:p>
            <a:pPr algn="r"/>
            <a:r>
              <a:rPr lang="en-US" dirty="0"/>
              <a:t>Transport</a:t>
            </a:r>
            <a:endParaRPr lang="nl-NL" dirty="0"/>
          </a:p>
        </p:txBody>
      </p:sp>
      <p:sp>
        <p:nvSpPr>
          <p:cNvPr id="38" name="TextBox 37"/>
          <p:cNvSpPr txBox="1"/>
          <p:nvPr/>
        </p:nvSpPr>
        <p:spPr>
          <a:xfrm>
            <a:off x="-975" y="3632064"/>
            <a:ext cx="948504" cy="307777"/>
          </a:xfrm>
          <a:prstGeom prst="rect">
            <a:avLst/>
          </a:prstGeom>
          <a:noFill/>
        </p:spPr>
        <p:txBody>
          <a:bodyPr wrap="square" rtlCol="0">
            <a:spAutoFit/>
          </a:bodyPr>
          <a:lstStyle/>
          <a:p>
            <a:pPr algn="r"/>
            <a:r>
              <a:rPr lang="en-US" dirty="0"/>
              <a:t>Internet</a:t>
            </a:r>
            <a:endParaRPr lang="nl-NL" dirty="0"/>
          </a:p>
        </p:txBody>
      </p:sp>
      <p:sp>
        <p:nvSpPr>
          <p:cNvPr id="39" name="TextBox 38"/>
          <p:cNvSpPr txBox="1"/>
          <p:nvPr/>
        </p:nvSpPr>
        <p:spPr>
          <a:xfrm>
            <a:off x="-975" y="4297610"/>
            <a:ext cx="961784" cy="307777"/>
          </a:xfrm>
          <a:prstGeom prst="rect">
            <a:avLst/>
          </a:prstGeom>
          <a:noFill/>
        </p:spPr>
        <p:txBody>
          <a:bodyPr wrap="square" rtlCol="0">
            <a:spAutoFit/>
          </a:bodyPr>
          <a:lstStyle/>
          <a:p>
            <a:pPr algn="r"/>
            <a:r>
              <a:rPr lang="en-US" dirty="0"/>
              <a:t>Link</a:t>
            </a:r>
            <a:endParaRPr lang="nl-NL" dirty="0"/>
          </a:p>
        </p:txBody>
      </p:sp>
      <p:sp>
        <p:nvSpPr>
          <p:cNvPr id="11" name="Rectangle 10"/>
          <p:cNvSpPr/>
          <p:nvPr/>
        </p:nvSpPr>
        <p:spPr>
          <a:xfrm>
            <a:off x="3672064" y="4268560"/>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WAN</a:t>
            </a:r>
            <a:endParaRPr lang="nl-NL" b="1" dirty="0">
              <a:solidFill>
                <a:schemeClr val="bg2"/>
              </a:solidFill>
            </a:endParaRPr>
          </a:p>
        </p:txBody>
      </p:sp>
      <p:sp>
        <p:nvSpPr>
          <p:cNvPr id="13" name="Rectangle 12"/>
          <p:cNvSpPr/>
          <p:nvPr/>
        </p:nvSpPr>
        <p:spPr>
          <a:xfrm>
            <a:off x="5965236" y="4259591"/>
            <a:ext cx="811328"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1" name="Rectangle 20"/>
          <p:cNvSpPr/>
          <p:nvPr/>
        </p:nvSpPr>
        <p:spPr>
          <a:xfrm>
            <a:off x="2724240" y="3633855"/>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23" name="Rectangle 22"/>
          <p:cNvSpPr/>
          <p:nvPr/>
        </p:nvSpPr>
        <p:spPr>
          <a:xfrm>
            <a:off x="5027122" y="3632064"/>
            <a:ext cx="1743030"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0" name="Left-Right Arrow 29"/>
          <p:cNvSpPr/>
          <p:nvPr/>
        </p:nvSpPr>
        <p:spPr>
          <a:xfrm flipV="1">
            <a:off x="6913705" y="4353241"/>
            <a:ext cx="574128" cy="211432"/>
          </a:xfrm>
          <a:prstGeom prst="leftRightArrow">
            <a:avLst/>
          </a:prstGeom>
          <a:solidFill>
            <a:srgbClr val="C06F7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7327849" y="4268560"/>
            <a:ext cx="1177107" cy="483476"/>
          </a:xfrm>
          <a:prstGeom prst="rect">
            <a:avLst/>
          </a:prstGeom>
          <a:gradFill flip="none" rotWithShape="1">
            <a:gsLst>
              <a:gs pos="0">
                <a:srgbClr val="FFABA8">
                  <a:alpha val="90000"/>
                </a:srgbClr>
              </a:gs>
              <a:gs pos="100000">
                <a:srgbClr val="DE594F">
                  <a:alpha val="90000"/>
                </a:srgbClr>
              </a:gs>
            </a:gsLst>
            <a:lin ang="5400000" scaled="1"/>
            <a:tileRect/>
          </a:gradFill>
          <a:ln>
            <a:solidFill>
              <a:schemeClr val="accent2">
                <a:lumMod val="40000"/>
                <a:lumOff val="60000"/>
              </a:schemeClr>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LAN</a:t>
            </a:r>
            <a:endParaRPr lang="nl-NL" b="1" dirty="0">
              <a:solidFill>
                <a:schemeClr val="bg2"/>
              </a:solidFill>
            </a:endParaRPr>
          </a:p>
        </p:txBody>
      </p:sp>
      <p:sp>
        <p:nvSpPr>
          <p:cNvPr id="22" name="Rectangle 21"/>
          <p:cNvSpPr/>
          <p:nvPr/>
        </p:nvSpPr>
        <p:spPr>
          <a:xfrm>
            <a:off x="7327849" y="3633855"/>
            <a:ext cx="1165615" cy="483476"/>
          </a:xfrm>
          <a:prstGeom prst="rect">
            <a:avLst/>
          </a:prstGeom>
          <a:gradFill flip="none" rotWithShape="1">
            <a:gsLst>
              <a:gs pos="0">
                <a:srgbClr val="D1BEF0">
                  <a:alpha val="90000"/>
                </a:srgbClr>
              </a:gs>
              <a:gs pos="100000">
                <a:srgbClr val="9474BB">
                  <a:alpha val="90000"/>
                </a:srgbClr>
              </a:gs>
            </a:gsLst>
            <a:lin ang="5400000" scaled="1"/>
            <a:tileRect/>
          </a:gradFill>
          <a:ln>
            <a:solidFill>
              <a:srgbClr val="9677BD"/>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IP</a:t>
            </a:r>
            <a:endParaRPr lang="nl-NL" b="1" dirty="0">
              <a:solidFill>
                <a:schemeClr val="bg2"/>
              </a:solidFill>
            </a:endParaRPr>
          </a:p>
        </p:txBody>
      </p:sp>
      <p:sp>
        <p:nvSpPr>
          <p:cNvPr id="3" name="Up-Down Arrow 2"/>
          <p:cNvSpPr/>
          <p:nvPr/>
        </p:nvSpPr>
        <p:spPr>
          <a:xfrm>
            <a:off x="1473158" y="1989676"/>
            <a:ext cx="241952" cy="913750"/>
          </a:xfrm>
          <a:prstGeom prst="upDownArrow">
            <a:avLst/>
          </a:prstGeom>
          <a:gradFill>
            <a:gsLst>
              <a:gs pos="0">
                <a:srgbClr val="A4CAFD">
                  <a:alpha val="90000"/>
                </a:srgbClr>
              </a:gs>
              <a:gs pos="100000">
                <a:srgbClr val="87A04C"/>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024607" y="1571190"/>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
        <p:nvSpPr>
          <p:cNvPr id="33" name="Left-Right Arrow 32"/>
          <p:cNvSpPr/>
          <p:nvPr/>
        </p:nvSpPr>
        <p:spPr>
          <a:xfrm flipV="1">
            <a:off x="1839695" y="2334678"/>
            <a:ext cx="5836040" cy="211432"/>
          </a:xfrm>
          <a:prstGeom prst="leftRightArrow">
            <a:avLst/>
          </a:prstGeom>
          <a:gradFill flip="none" rotWithShape="1">
            <a:gsLst>
              <a:gs pos="2000">
                <a:srgbClr val="ABCEFA"/>
              </a:gs>
              <a:gs pos="100000">
                <a:srgbClr val="87A04C"/>
              </a:gs>
            </a:gsLst>
            <a:lin ang="5400000" scaled="1"/>
            <a:tileRect/>
          </a:gra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TextBox 33"/>
          <p:cNvSpPr txBox="1"/>
          <p:nvPr/>
        </p:nvSpPr>
        <p:spPr>
          <a:xfrm>
            <a:off x="2839072" y="2072014"/>
            <a:ext cx="4106298"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Socket API (</a:t>
            </a:r>
            <a:r>
              <a:rPr lang="en-US" b="1" i="1" dirty="0" err="1"/>
              <a:t>InterProcess</a:t>
            </a:r>
            <a:r>
              <a:rPr lang="en-US" b="1" i="1" dirty="0"/>
              <a:t> Communication)</a:t>
            </a:r>
            <a:endParaRPr lang="nl-NL" b="1" i="1" dirty="0"/>
          </a:p>
        </p:txBody>
      </p:sp>
      <p:sp>
        <p:nvSpPr>
          <p:cNvPr id="35" name="Left-Right Arrow 34"/>
          <p:cNvSpPr/>
          <p:nvPr/>
        </p:nvSpPr>
        <p:spPr>
          <a:xfrm flipV="1">
            <a:off x="2293324" y="3057888"/>
            <a:ext cx="5197794" cy="211432"/>
          </a:xfrm>
          <a:prstGeom prst="leftRightArrow">
            <a:avLst/>
          </a:prstGeom>
          <a:solidFill>
            <a:srgbClr val="87A04C"/>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40" name="Left-Right Arrow 39"/>
          <p:cNvSpPr/>
          <p:nvPr/>
        </p:nvSpPr>
        <p:spPr>
          <a:xfrm flipV="1">
            <a:off x="2299390" y="1656581"/>
            <a:ext cx="5197794" cy="211432"/>
          </a:xfrm>
          <a:prstGeom prst="leftRightArrow">
            <a:avLst/>
          </a:prstGeom>
          <a:solidFill>
            <a:srgbClr val="4174A5"/>
          </a:solidFill>
          <a:ln>
            <a:solidFill>
              <a:schemeClr val="tx1"/>
            </a:solidFill>
          </a:ln>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aseline="-25000" dirty="0"/>
          </a:p>
        </p:txBody>
      </p:sp>
      <p:sp>
        <p:nvSpPr>
          <p:cNvPr id="41" name="TextBox 40"/>
          <p:cNvSpPr txBox="1"/>
          <p:nvPr/>
        </p:nvSpPr>
        <p:spPr>
          <a:xfrm>
            <a:off x="3882046" y="1385196"/>
            <a:ext cx="1824538" cy="307777"/>
          </a:xfrm>
          <a:prstGeom prst="rect">
            <a:avLst/>
          </a:prstGeom>
          <a:noFill/>
          <a:ln>
            <a:noFill/>
          </a:ln>
          <a:scene3d>
            <a:camera prst="orthographicFront"/>
            <a:lightRig rig="threePt" dir="t"/>
          </a:scene3d>
          <a:sp3d>
            <a:contourClr>
              <a:schemeClr val="tx1"/>
            </a:contourClr>
          </a:sp3d>
        </p:spPr>
        <p:txBody>
          <a:bodyPr wrap="none" rtlCol="0">
            <a:spAutoFit/>
          </a:bodyPr>
          <a:lstStyle/>
          <a:p>
            <a:pPr algn="ctr"/>
            <a:r>
              <a:rPr lang="en-US" b="1" i="1" dirty="0"/>
              <a:t>process to process</a:t>
            </a:r>
            <a:endParaRPr lang="nl-NL" b="1" i="1" dirty="0"/>
          </a:p>
        </p:txBody>
      </p:sp>
      <p:sp>
        <p:nvSpPr>
          <p:cNvPr id="42" name="TextBox 41"/>
          <p:cNvSpPr txBox="1"/>
          <p:nvPr/>
        </p:nvSpPr>
        <p:spPr>
          <a:xfrm>
            <a:off x="3942684" y="2806145"/>
            <a:ext cx="1617634" cy="307777"/>
          </a:xfrm>
          <a:prstGeom prst="rect">
            <a:avLst/>
          </a:prstGeom>
          <a:noFill/>
          <a:ln>
            <a:noFill/>
          </a:ln>
          <a:scene3d>
            <a:camera prst="orthographicFront"/>
            <a:lightRig rig="threePt" dir="t"/>
          </a:scene3d>
          <a:sp3d>
            <a:contourClr>
              <a:schemeClr val="tx1"/>
            </a:contourClr>
          </a:sp3d>
        </p:spPr>
        <p:txBody>
          <a:bodyPr wrap="square" rtlCol="0">
            <a:spAutoFit/>
          </a:bodyPr>
          <a:lstStyle/>
          <a:p>
            <a:pPr algn="ctr"/>
            <a:r>
              <a:rPr lang="en-US" b="1" i="1" dirty="0"/>
              <a:t>host to host</a:t>
            </a:r>
            <a:endParaRPr lang="nl-NL" b="1" i="1" dirty="0"/>
          </a:p>
        </p:txBody>
      </p:sp>
      <p:sp>
        <p:nvSpPr>
          <p:cNvPr id="25" name="Rectangle 24"/>
          <p:cNvSpPr/>
          <p:nvPr/>
        </p:nvSpPr>
        <p:spPr>
          <a:xfrm>
            <a:off x="7326061" y="3001957"/>
            <a:ext cx="1165615" cy="483476"/>
          </a:xfrm>
          <a:prstGeom prst="rect">
            <a:avLst/>
          </a:prstGeom>
          <a:gradFill>
            <a:gsLst>
              <a:gs pos="0">
                <a:srgbClr val="E1FBAD">
                  <a:alpha val="90000"/>
                </a:srgbClr>
              </a:gs>
              <a:gs pos="100000">
                <a:srgbClr val="A9C562">
                  <a:alpha val="90000"/>
                </a:srgbClr>
              </a:gs>
            </a:gsLst>
            <a:lin ang="5400000" scaled="1"/>
          </a:gradFill>
          <a:ln>
            <a:solidFill>
              <a:srgbClr val="B2D462"/>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TCP</a:t>
            </a:r>
            <a:endParaRPr lang="nl-NL" b="1" dirty="0">
              <a:solidFill>
                <a:schemeClr val="bg2"/>
              </a:solidFill>
            </a:endParaRPr>
          </a:p>
        </p:txBody>
      </p:sp>
      <p:sp>
        <p:nvSpPr>
          <p:cNvPr id="32" name="Up-Down Arrow 31"/>
          <p:cNvSpPr/>
          <p:nvPr/>
        </p:nvSpPr>
        <p:spPr>
          <a:xfrm>
            <a:off x="7795426" y="1983519"/>
            <a:ext cx="241952" cy="913750"/>
          </a:xfrm>
          <a:prstGeom prst="upDownArrow">
            <a:avLst/>
          </a:prstGeom>
          <a:gradFill>
            <a:gsLst>
              <a:gs pos="0">
                <a:srgbClr val="A4CAFD">
                  <a:alpha val="90000"/>
                </a:srgbClr>
              </a:gs>
              <a:gs pos="100000">
                <a:srgbClr val="87A04C"/>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Rectangle 26"/>
          <p:cNvSpPr/>
          <p:nvPr/>
        </p:nvSpPr>
        <p:spPr>
          <a:xfrm>
            <a:off x="7339341" y="1572981"/>
            <a:ext cx="1165615" cy="483476"/>
          </a:xfrm>
          <a:prstGeom prst="rect">
            <a:avLst/>
          </a:prstGeom>
          <a:gradFill>
            <a:gsLst>
              <a:gs pos="0">
                <a:srgbClr val="A4CAFD">
                  <a:alpha val="90000"/>
                </a:srgbClr>
              </a:gs>
              <a:gs pos="100000">
                <a:srgbClr val="5096D9">
                  <a:alpha val="90000"/>
                </a:srgbClr>
              </a:gs>
            </a:gsLst>
            <a:lin ang="5400000" scaled="1"/>
          </a:gradFill>
          <a:ln>
            <a:solidFill>
              <a:srgbClr val="5498DA"/>
            </a:solidFill>
          </a:ln>
          <a:scene3d>
            <a:camera prst="obliqueTopRight">
              <a:rot lat="0" lon="0" rev="0"/>
            </a:camera>
            <a:lightRig rig="threePt" dir="t"/>
          </a:scene3d>
          <a:sp3d extrusionH="946150"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e.g. HTTP</a:t>
            </a:r>
            <a:endParaRPr lang="nl-NL" b="1" dirty="0">
              <a:solidFill>
                <a:schemeClr val="bg2"/>
              </a:solidFill>
            </a:endParaRPr>
          </a:p>
        </p:txBody>
      </p:sp>
    </p:spTree>
    <p:extLst>
      <p:ext uri="{BB962C8B-B14F-4D97-AF65-F5344CB8AC3E}">
        <p14:creationId xmlns:p14="http://schemas.microsoft.com/office/powerpoint/2010/main" val="375177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Client / Server architecture</a:t>
            </a:r>
            <a:endParaRPr lang="nl-NL" sz="3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55" y="1220365"/>
            <a:ext cx="3536926" cy="4715902"/>
          </a:xfrm>
          <a:prstGeom prst="rect">
            <a:avLst/>
          </a:prstGeom>
        </p:spPr>
      </p:pic>
      <p:sp>
        <p:nvSpPr>
          <p:cNvPr id="20" name="Rectangle 3"/>
          <p:cNvSpPr>
            <a:spLocks noGrp="1" noChangeArrowheads="1"/>
          </p:cNvSpPr>
          <p:nvPr>
            <p:ph type="body" idx="1"/>
          </p:nvPr>
        </p:nvSpPr>
        <p:spPr>
          <a:xfrm>
            <a:off x="3904129" y="1486144"/>
            <a:ext cx="5239871" cy="4525963"/>
          </a:xfrm>
        </p:spPr>
        <p:txBody>
          <a:bodyPr/>
          <a:lstStyle/>
          <a:p>
            <a:pPr>
              <a:lnSpc>
                <a:spcPct val="90000"/>
              </a:lnSpc>
            </a:pPr>
            <a:r>
              <a:rPr lang="en-US" altLang="nl-NL" sz="2400" dirty="0"/>
              <a:t>Client initiates (</a:t>
            </a:r>
            <a:r>
              <a:rPr lang="en-US" altLang="nl-NL" sz="2400" i="1" dirty="0"/>
              <a:t>request</a:t>
            </a:r>
            <a:r>
              <a:rPr lang="en-US" altLang="nl-NL" sz="2400" dirty="0"/>
              <a:t>)</a:t>
            </a:r>
          </a:p>
          <a:p>
            <a:pPr>
              <a:lnSpc>
                <a:spcPct val="90000"/>
              </a:lnSpc>
            </a:pPr>
            <a:endParaRPr lang="en-US" altLang="nl-NL" sz="2400" dirty="0"/>
          </a:p>
          <a:p>
            <a:pPr>
              <a:lnSpc>
                <a:spcPct val="90000"/>
              </a:lnSpc>
            </a:pPr>
            <a:r>
              <a:rPr lang="en-US" altLang="nl-NL" sz="2400" dirty="0"/>
              <a:t>Server provides (</a:t>
            </a:r>
            <a:r>
              <a:rPr lang="en-US" altLang="nl-NL" sz="2400" i="1" dirty="0"/>
              <a:t>response</a:t>
            </a:r>
            <a:r>
              <a:rPr lang="en-US" altLang="nl-NL" sz="2400" dirty="0"/>
              <a:t>)</a:t>
            </a:r>
          </a:p>
          <a:p>
            <a:pPr>
              <a:lnSpc>
                <a:spcPct val="90000"/>
              </a:lnSpc>
            </a:pPr>
            <a:endParaRPr lang="en-US" altLang="nl-NL" sz="2400" dirty="0"/>
          </a:p>
          <a:p>
            <a:pPr>
              <a:lnSpc>
                <a:spcPct val="90000"/>
              </a:lnSpc>
            </a:pPr>
            <a:r>
              <a:rPr lang="en-US" altLang="nl-NL" sz="2400" dirty="0"/>
              <a:t>Single server - Multiple clients </a:t>
            </a:r>
          </a:p>
          <a:p>
            <a:pPr>
              <a:lnSpc>
                <a:spcPct val="90000"/>
              </a:lnSpc>
            </a:pPr>
            <a:endParaRPr lang="en-US" altLang="nl-NL" sz="2400" dirty="0"/>
          </a:p>
          <a:p>
            <a:pPr>
              <a:lnSpc>
                <a:spcPct val="90000"/>
              </a:lnSpc>
            </a:pPr>
            <a:r>
              <a:rPr lang="en-US" altLang="nl-NL" sz="2400" dirty="0"/>
              <a:t>The server is </a:t>
            </a:r>
            <a:r>
              <a:rPr lang="en-US" altLang="nl-NL" sz="2400" i="1" dirty="0"/>
              <a:t>agnostic </a:t>
            </a:r>
            <a:r>
              <a:rPr lang="en-US" altLang="nl-NL" sz="2400" dirty="0"/>
              <a:t>about client</a:t>
            </a:r>
          </a:p>
          <a:p>
            <a:pPr>
              <a:lnSpc>
                <a:spcPct val="90000"/>
              </a:lnSpc>
            </a:pPr>
            <a:endParaRPr lang="en-US" altLang="nl-NL" sz="2400" dirty="0"/>
          </a:p>
          <a:p>
            <a:pPr>
              <a:lnSpc>
                <a:spcPct val="90000"/>
              </a:lnSpc>
            </a:pPr>
            <a:r>
              <a:rPr lang="en-US" altLang="nl-NL" sz="2400" dirty="0"/>
              <a:t>The client knows the server</a:t>
            </a:r>
          </a:p>
          <a:p>
            <a:pPr lvl="1">
              <a:lnSpc>
                <a:spcPct val="90000"/>
              </a:lnSpc>
              <a:buClr>
                <a:schemeClr val="bg1"/>
              </a:buClr>
            </a:pPr>
            <a:r>
              <a:rPr lang="en-US" altLang="nl-NL" sz="2400" dirty="0"/>
              <a:t> at least its </a:t>
            </a:r>
            <a:r>
              <a:rPr lang="en-US" altLang="nl-NL" sz="2400" i="1" dirty="0"/>
              <a:t>location</a:t>
            </a:r>
            <a:endParaRPr lang="en-US" altLang="nl-NL" sz="2400" dirty="0"/>
          </a:p>
          <a:p>
            <a:pPr lvl="1">
              <a:lnSpc>
                <a:spcPct val="90000"/>
              </a:lnSpc>
              <a:buFontTx/>
              <a:buNone/>
            </a:pPr>
            <a:endParaRPr lang="en-US" altLang="nl-NL" sz="2400" dirty="0"/>
          </a:p>
          <a:p>
            <a:pPr lvl="1">
              <a:lnSpc>
                <a:spcPct val="90000"/>
              </a:lnSpc>
            </a:pPr>
            <a:endParaRPr lang="en-US" altLang="nl-NL" sz="2400" dirty="0"/>
          </a:p>
          <a:p>
            <a:pPr>
              <a:lnSpc>
                <a:spcPct val="90000"/>
              </a:lnSpc>
            </a:pPr>
            <a:endParaRPr lang="en-US" altLang="nl-NL" dirty="0"/>
          </a:p>
        </p:txBody>
      </p:sp>
    </p:spTree>
    <p:extLst>
      <p:ext uri="{BB962C8B-B14F-4D97-AF65-F5344CB8AC3E}">
        <p14:creationId xmlns:p14="http://schemas.microsoft.com/office/powerpoint/2010/main" val="132855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155" y="1455956"/>
            <a:ext cx="6949440" cy="5212080"/>
          </a:xfrm>
          <a:prstGeom prst="rect">
            <a:avLst/>
          </a:prstGeom>
        </p:spPr>
      </p:pic>
      <p:sp>
        <p:nvSpPr>
          <p:cNvPr id="5" name="TextBox 4"/>
          <p:cNvSpPr txBox="1"/>
          <p:nvPr/>
        </p:nvSpPr>
        <p:spPr>
          <a:xfrm>
            <a:off x="323840" y="5529263"/>
            <a:ext cx="8684221" cy="923330"/>
          </a:xfrm>
          <a:prstGeom prst="rect">
            <a:avLst/>
          </a:prstGeom>
          <a:solidFill>
            <a:srgbClr val="FFFFFF">
              <a:alpha val="80000"/>
            </a:srgbClr>
          </a:solidFill>
        </p:spPr>
        <p:txBody>
          <a:bodyPr wrap="square" rtlCol="0">
            <a:spAutoFit/>
          </a:bodyPr>
          <a:lstStyle/>
          <a:p>
            <a:r>
              <a:rPr lang="en-US" sz="3000" b="1" dirty="0"/>
              <a:t>Thematic Devices</a:t>
            </a:r>
          </a:p>
          <a:p>
            <a:r>
              <a:rPr lang="en-US" sz="2400" dirty="0"/>
              <a:t>Communication Protocols (Application Layer)</a:t>
            </a:r>
          </a:p>
        </p:txBody>
      </p:sp>
    </p:spTree>
    <p:extLst>
      <p:ext uri="{BB962C8B-B14F-4D97-AF65-F5344CB8AC3E}">
        <p14:creationId xmlns:p14="http://schemas.microsoft.com/office/powerpoint/2010/main" val="417584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Ports</a:t>
            </a:r>
            <a:endParaRPr lang="nl-NL" sz="3000" b="1" dirty="0"/>
          </a:p>
        </p:txBody>
      </p:sp>
      <p:sp>
        <p:nvSpPr>
          <p:cNvPr id="20" name="Rectangle 3"/>
          <p:cNvSpPr>
            <a:spLocks noGrp="1" noChangeArrowheads="1"/>
          </p:cNvSpPr>
          <p:nvPr>
            <p:ph type="body" idx="1"/>
          </p:nvPr>
        </p:nvSpPr>
        <p:spPr>
          <a:xfrm>
            <a:off x="399394" y="1401653"/>
            <a:ext cx="8502868" cy="1719920"/>
          </a:xfrm>
        </p:spPr>
        <p:txBody>
          <a:bodyPr/>
          <a:lstStyle/>
          <a:p>
            <a:pPr eaLnBrk="1" hangingPunct="1">
              <a:lnSpc>
                <a:spcPct val="90000"/>
              </a:lnSpc>
            </a:pPr>
            <a:r>
              <a:rPr lang="nl-NL" altLang="nl-NL" sz="2400" dirty="0"/>
              <a:t>A </a:t>
            </a:r>
            <a:r>
              <a:rPr lang="nl-NL" altLang="nl-NL" sz="2400" i="1" dirty="0"/>
              <a:t>host</a:t>
            </a:r>
            <a:r>
              <a:rPr lang="nl-NL" altLang="nl-NL" sz="2400" dirty="0"/>
              <a:t> has a single </a:t>
            </a:r>
            <a:r>
              <a:rPr lang="nl-NL" altLang="nl-NL" sz="2400" b="1" dirty="0"/>
              <a:t>physical</a:t>
            </a:r>
            <a:r>
              <a:rPr lang="nl-NL" altLang="nl-NL" sz="2400" dirty="0"/>
              <a:t> connection to the network</a:t>
            </a:r>
            <a:endParaRPr lang="en-US" altLang="nl-NL" sz="2400" dirty="0"/>
          </a:p>
          <a:p>
            <a:pPr>
              <a:lnSpc>
                <a:spcPct val="90000"/>
              </a:lnSpc>
            </a:pPr>
            <a:r>
              <a:rPr lang="nl-NL" altLang="nl-NL" sz="2400" dirty="0"/>
              <a:t>Network-data may be intended for different </a:t>
            </a:r>
            <a:r>
              <a:rPr lang="nl-NL" altLang="nl-NL" sz="2400" i="1" dirty="0"/>
              <a:t>services</a:t>
            </a:r>
            <a:endParaRPr lang="en-US" altLang="nl-NL" sz="2400" dirty="0"/>
          </a:p>
          <a:p>
            <a:pPr eaLnBrk="1" hangingPunct="1">
              <a:lnSpc>
                <a:spcPct val="90000"/>
              </a:lnSpc>
            </a:pPr>
            <a:r>
              <a:rPr lang="nl-NL" altLang="nl-NL" sz="2400" i="1" dirty="0"/>
              <a:t>Ports</a:t>
            </a:r>
            <a:r>
              <a:rPr lang="nl-NL" altLang="nl-NL" sz="2400" dirty="0"/>
              <a:t> are used to forward data to the correct </a:t>
            </a:r>
            <a:r>
              <a:rPr lang="nl-NL" altLang="nl-NL" sz="2400" i="1" dirty="0"/>
              <a:t>service</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994" y="3447393"/>
            <a:ext cx="5986011" cy="30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ChangeArrowheads="1"/>
          </p:cNvSpPr>
          <p:nvPr/>
        </p:nvSpPr>
        <p:spPr bwMode="auto">
          <a:xfrm>
            <a:off x="6745730" y="4796699"/>
            <a:ext cx="1465263" cy="1035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nl-NL">
              <a:latin typeface="+mn-lt"/>
            </a:endParaRPr>
          </a:p>
        </p:txBody>
      </p:sp>
      <p:sp>
        <p:nvSpPr>
          <p:cNvPr id="750595" name="Rectangle 3"/>
          <p:cNvSpPr>
            <a:spLocks noChangeArrowheads="1"/>
          </p:cNvSpPr>
          <p:nvPr/>
        </p:nvSpPr>
        <p:spPr bwMode="auto">
          <a:xfrm>
            <a:off x="802130" y="4796699"/>
            <a:ext cx="1465263" cy="1035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nl-NL">
              <a:latin typeface="+mn-lt"/>
            </a:endParaRPr>
          </a:p>
        </p:txBody>
      </p:sp>
      <p:sp>
        <p:nvSpPr>
          <p:cNvPr id="750597" name="Text Box 5"/>
          <p:cNvSpPr txBox="1">
            <a:spLocks noChangeArrowheads="1"/>
          </p:cNvSpPr>
          <p:nvPr/>
        </p:nvSpPr>
        <p:spPr bwMode="auto">
          <a:xfrm>
            <a:off x="2511441" y="4746625"/>
            <a:ext cx="399500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dirty="0">
                <a:latin typeface="+mn-lt"/>
              </a:rPr>
              <a:t>Connection / socket pair</a:t>
            </a:r>
          </a:p>
          <a:p>
            <a:pPr algn="ctr" eaLnBrk="0" hangingPunct="0"/>
            <a:r>
              <a:rPr lang="en-US" altLang="nl-NL" sz="1600" b="1" dirty="0">
                <a:latin typeface="+mn-lt"/>
              </a:rPr>
              <a:t>(</a:t>
            </a:r>
            <a:r>
              <a:rPr lang="en-US" altLang="nl-NL" sz="1600" b="1" dirty="0">
                <a:solidFill>
                  <a:schemeClr val="accent2"/>
                </a:solidFill>
                <a:latin typeface="+mn-lt"/>
              </a:rPr>
              <a:t>128.2.194.242</a:t>
            </a:r>
            <a:r>
              <a:rPr lang="en-US" altLang="nl-NL" sz="1600" b="1" dirty="0">
                <a:latin typeface="+mn-lt"/>
              </a:rPr>
              <a:t>:</a:t>
            </a:r>
            <a:r>
              <a:rPr lang="en-US" altLang="nl-NL" sz="1600" b="1" dirty="0">
                <a:solidFill>
                  <a:schemeClr val="bg1"/>
                </a:solidFill>
                <a:latin typeface="+mn-lt"/>
              </a:rPr>
              <a:t>3479</a:t>
            </a:r>
            <a:r>
              <a:rPr lang="en-US" altLang="nl-NL" sz="1600" b="1" dirty="0">
                <a:latin typeface="+mn-lt"/>
              </a:rPr>
              <a:t>, </a:t>
            </a:r>
            <a:r>
              <a:rPr lang="en-US" altLang="nl-NL" sz="1600" b="1" dirty="0">
                <a:solidFill>
                  <a:srgbClr val="9966FF"/>
                </a:solidFill>
                <a:latin typeface="+mn-lt"/>
              </a:rPr>
              <a:t>208.216.181.15</a:t>
            </a:r>
            <a:r>
              <a:rPr lang="en-US" altLang="nl-NL" sz="1600" b="1" dirty="0">
                <a:latin typeface="+mn-lt"/>
              </a:rPr>
              <a:t>:</a:t>
            </a:r>
            <a:r>
              <a:rPr lang="en-US" altLang="nl-NL" sz="1600" b="1" dirty="0">
                <a:solidFill>
                  <a:schemeClr val="tx2"/>
                </a:solidFill>
                <a:latin typeface="+mn-lt"/>
              </a:rPr>
              <a:t>80</a:t>
            </a:r>
            <a:r>
              <a:rPr lang="en-US" altLang="nl-NL" sz="1600" b="1" dirty="0">
                <a:latin typeface="+mn-lt"/>
              </a:rPr>
              <a:t>)</a:t>
            </a:r>
          </a:p>
        </p:txBody>
      </p:sp>
      <p:sp>
        <p:nvSpPr>
          <p:cNvPr id="750598" name="Oval 6"/>
          <p:cNvSpPr>
            <a:spLocks noChangeArrowheads="1"/>
          </p:cNvSpPr>
          <p:nvPr/>
        </p:nvSpPr>
        <p:spPr bwMode="auto">
          <a:xfrm>
            <a:off x="6793355" y="4904649"/>
            <a:ext cx="1287463" cy="796925"/>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eaLnBrk="0" hangingPunct="0">
              <a:defRPr sz="2400">
                <a:solidFill>
                  <a:schemeClr val="tx1"/>
                </a:solidFill>
                <a:latin typeface="Times" panose="02020603050405020304" pitchFamily="18" charset="0"/>
              </a:defRPr>
            </a:lvl1pPr>
            <a:lvl2pPr defTabSz="912813" eaLnBrk="0" hangingPunct="0">
              <a:defRPr sz="2400">
                <a:solidFill>
                  <a:schemeClr val="tx1"/>
                </a:solidFill>
                <a:latin typeface="Times" panose="02020603050405020304" pitchFamily="18" charset="0"/>
              </a:defRPr>
            </a:lvl2pPr>
            <a:lvl3pPr marL="912813" defTabSz="912813" eaLnBrk="0" hangingPunct="0">
              <a:defRPr sz="2400">
                <a:solidFill>
                  <a:schemeClr val="tx1"/>
                </a:solidFill>
                <a:latin typeface="Times" panose="02020603050405020304" pitchFamily="18" charset="0"/>
              </a:defRPr>
            </a:lvl3pPr>
            <a:lvl4pPr marL="1370013" defTabSz="912813" eaLnBrk="0" hangingPunct="0">
              <a:defRPr sz="2400">
                <a:solidFill>
                  <a:schemeClr val="tx1"/>
                </a:solidFill>
                <a:latin typeface="Times" panose="02020603050405020304" pitchFamily="18" charset="0"/>
              </a:defRPr>
            </a:lvl4pPr>
            <a:lvl5pPr marL="1825625" defTabSz="912813" eaLnBrk="0" hangingPunct="0">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NL" sz="1600" b="1">
                <a:latin typeface="+mn-lt"/>
              </a:rPr>
              <a:t>Server</a:t>
            </a:r>
          </a:p>
          <a:p>
            <a:pPr algn="ctr"/>
            <a:r>
              <a:rPr lang="en-US" altLang="nl-NL" sz="1600" b="1">
                <a:latin typeface="+mn-lt"/>
              </a:rPr>
              <a:t>(port 80)</a:t>
            </a:r>
          </a:p>
        </p:txBody>
      </p:sp>
      <p:sp>
        <p:nvSpPr>
          <p:cNvPr id="750599" name="Oval 7"/>
          <p:cNvSpPr>
            <a:spLocks noChangeArrowheads="1"/>
          </p:cNvSpPr>
          <p:nvPr/>
        </p:nvSpPr>
        <p:spPr bwMode="auto">
          <a:xfrm>
            <a:off x="938655" y="4904649"/>
            <a:ext cx="1287463" cy="796925"/>
          </a:xfrm>
          <a:prstGeom prst="ellipse">
            <a:avLst/>
          </a:prstGeom>
          <a:solidFill>
            <a:srgbClr val="FFFFFF"/>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lIns="91430" tIns="45716" rIns="91430" bIns="45716" anchor="ctr"/>
          <a:lstStyle>
            <a:lvl1pPr defTabSz="912813" eaLnBrk="0" hangingPunct="0">
              <a:defRPr sz="2400">
                <a:solidFill>
                  <a:schemeClr val="tx1"/>
                </a:solidFill>
                <a:latin typeface="Times" panose="02020603050405020304" pitchFamily="18" charset="0"/>
              </a:defRPr>
            </a:lvl1pPr>
            <a:lvl2pPr defTabSz="912813" eaLnBrk="0" hangingPunct="0">
              <a:defRPr sz="2400">
                <a:solidFill>
                  <a:schemeClr val="tx1"/>
                </a:solidFill>
                <a:latin typeface="Times" panose="02020603050405020304" pitchFamily="18" charset="0"/>
              </a:defRPr>
            </a:lvl2pPr>
            <a:lvl3pPr marL="912813" defTabSz="912813" eaLnBrk="0" hangingPunct="0">
              <a:defRPr sz="2400">
                <a:solidFill>
                  <a:schemeClr val="tx1"/>
                </a:solidFill>
                <a:latin typeface="Times" panose="02020603050405020304" pitchFamily="18" charset="0"/>
              </a:defRPr>
            </a:lvl3pPr>
            <a:lvl4pPr marL="1370013" defTabSz="912813" eaLnBrk="0" hangingPunct="0">
              <a:defRPr sz="2400">
                <a:solidFill>
                  <a:schemeClr val="tx1"/>
                </a:solidFill>
                <a:latin typeface="Times" panose="02020603050405020304" pitchFamily="18" charset="0"/>
              </a:defRPr>
            </a:lvl4pPr>
            <a:lvl5pPr marL="1825625" defTabSz="912813" eaLnBrk="0" hangingPunct="0">
              <a:defRPr sz="2400">
                <a:solidFill>
                  <a:schemeClr val="tx1"/>
                </a:solidFill>
                <a:latin typeface="Times" panose="02020603050405020304" pitchFamily="18" charset="0"/>
              </a:defRPr>
            </a:lvl5pPr>
            <a:lvl6pPr marL="2282825" defTabSz="912813" eaLnBrk="0" fontAlgn="base" hangingPunct="0">
              <a:spcBef>
                <a:spcPct val="0"/>
              </a:spcBef>
              <a:spcAft>
                <a:spcPct val="0"/>
              </a:spcAft>
              <a:defRPr sz="2400">
                <a:solidFill>
                  <a:schemeClr val="tx1"/>
                </a:solidFill>
                <a:latin typeface="Times" panose="02020603050405020304" pitchFamily="18" charset="0"/>
              </a:defRPr>
            </a:lvl6pPr>
            <a:lvl7pPr marL="2740025" defTabSz="912813" eaLnBrk="0" fontAlgn="base" hangingPunct="0">
              <a:spcBef>
                <a:spcPct val="0"/>
              </a:spcBef>
              <a:spcAft>
                <a:spcPct val="0"/>
              </a:spcAft>
              <a:defRPr sz="2400">
                <a:solidFill>
                  <a:schemeClr val="tx1"/>
                </a:solidFill>
                <a:latin typeface="Times" panose="02020603050405020304" pitchFamily="18" charset="0"/>
              </a:defRPr>
            </a:lvl7pPr>
            <a:lvl8pPr marL="3197225" defTabSz="912813" eaLnBrk="0" fontAlgn="base" hangingPunct="0">
              <a:spcBef>
                <a:spcPct val="0"/>
              </a:spcBef>
              <a:spcAft>
                <a:spcPct val="0"/>
              </a:spcAft>
              <a:defRPr sz="2400">
                <a:solidFill>
                  <a:schemeClr val="tx1"/>
                </a:solidFill>
                <a:latin typeface="Times" panose="02020603050405020304" pitchFamily="18" charset="0"/>
              </a:defRPr>
            </a:lvl8pPr>
            <a:lvl9pPr marL="3654425" defTabSz="9128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nl-NL" sz="1600" b="1">
                <a:latin typeface="+mn-lt"/>
              </a:rPr>
              <a:t>Client</a:t>
            </a:r>
          </a:p>
        </p:txBody>
      </p:sp>
      <p:sp>
        <p:nvSpPr>
          <p:cNvPr id="750600" name="Line 8"/>
          <p:cNvSpPr>
            <a:spLocks noChangeShapeType="1"/>
          </p:cNvSpPr>
          <p:nvPr/>
        </p:nvSpPr>
        <p:spPr bwMode="auto">
          <a:xfrm>
            <a:off x="2283268" y="5307874"/>
            <a:ext cx="445135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1" name="Oval 9"/>
          <p:cNvSpPr>
            <a:spLocks noChangeAspect="1" noChangeArrowheads="1"/>
          </p:cNvSpPr>
          <p:nvPr/>
        </p:nvSpPr>
        <p:spPr bwMode="auto">
          <a:xfrm>
            <a:off x="2154680" y="5242787"/>
            <a:ext cx="128588" cy="128587"/>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2" name="Oval 10"/>
          <p:cNvSpPr>
            <a:spLocks noChangeAspect="1" noChangeArrowheads="1"/>
          </p:cNvSpPr>
          <p:nvPr/>
        </p:nvSpPr>
        <p:spPr bwMode="auto">
          <a:xfrm>
            <a:off x="6734618" y="5242787"/>
            <a:ext cx="128587" cy="128587"/>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latin typeface="+mn-lt"/>
            </a:endParaRPr>
          </a:p>
        </p:txBody>
      </p:sp>
      <p:sp>
        <p:nvSpPr>
          <p:cNvPr id="750607" name="Text Box 15"/>
          <p:cNvSpPr txBox="1">
            <a:spLocks noChangeArrowheads="1"/>
          </p:cNvSpPr>
          <p:nvPr/>
        </p:nvSpPr>
        <p:spPr bwMode="auto">
          <a:xfrm>
            <a:off x="587818" y="5939699"/>
            <a:ext cx="2093912"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dirty="0">
                <a:latin typeface="+mn-lt"/>
              </a:rPr>
              <a:t>Client host address</a:t>
            </a:r>
          </a:p>
          <a:p>
            <a:pPr algn="ctr" eaLnBrk="0" hangingPunct="0"/>
            <a:r>
              <a:rPr lang="en-US" altLang="nl-NL" sz="1600" b="1" dirty="0">
                <a:solidFill>
                  <a:schemeClr val="accent2"/>
                </a:solidFill>
                <a:latin typeface="+mn-lt"/>
              </a:rPr>
              <a:t>128.2.194.242</a:t>
            </a:r>
            <a:r>
              <a:rPr lang="en-US" altLang="nl-NL" sz="1600" b="1" dirty="0">
                <a:latin typeface="+mn-lt"/>
              </a:rPr>
              <a:t> </a:t>
            </a:r>
            <a:endParaRPr lang="en-US" altLang="nl-NL" sz="2400" b="1" dirty="0">
              <a:latin typeface="+mn-lt"/>
            </a:endParaRPr>
          </a:p>
        </p:txBody>
      </p:sp>
      <p:sp>
        <p:nvSpPr>
          <p:cNvPr id="750608" name="Text Box 16"/>
          <p:cNvSpPr txBox="1">
            <a:spLocks noChangeArrowheads="1"/>
          </p:cNvSpPr>
          <p:nvPr/>
        </p:nvSpPr>
        <p:spPr bwMode="auto">
          <a:xfrm>
            <a:off x="6423468" y="5939699"/>
            <a:ext cx="2205037"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nl-NL" sz="1600" b="1">
                <a:latin typeface="+mn-lt"/>
              </a:rPr>
              <a:t>Server host address</a:t>
            </a:r>
          </a:p>
          <a:p>
            <a:pPr algn="ctr" eaLnBrk="0" hangingPunct="0"/>
            <a:r>
              <a:rPr lang="en-US" altLang="nl-NL" sz="1600" b="1">
                <a:solidFill>
                  <a:srgbClr val="9966FF"/>
                </a:solidFill>
                <a:latin typeface="+mn-lt"/>
              </a:rPr>
              <a:t>208.216.181.15</a:t>
            </a:r>
          </a:p>
        </p:txBody>
      </p:sp>
      <p:sp>
        <p:nvSpPr>
          <p:cNvPr id="21" name="Title 1"/>
          <p:cNvSpPr>
            <a:spLocks noGrp="1"/>
          </p:cNvSpPr>
          <p:nvPr>
            <p:ph type="title"/>
          </p:nvPr>
        </p:nvSpPr>
        <p:spPr>
          <a:xfrm>
            <a:off x="239109" y="420414"/>
            <a:ext cx="6778911" cy="579438"/>
          </a:xfrm>
        </p:spPr>
        <p:txBody>
          <a:bodyPr/>
          <a:lstStyle/>
          <a:p>
            <a:r>
              <a:rPr lang="en-US" sz="3000" b="1" dirty="0"/>
              <a:t>Socket Connections</a:t>
            </a:r>
            <a:endParaRPr lang="nl-NL" sz="3000" b="1" dirty="0"/>
          </a:p>
        </p:txBody>
      </p:sp>
      <p:sp>
        <p:nvSpPr>
          <p:cNvPr id="750612" name="Rectangle 20"/>
          <p:cNvSpPr>
            <a:spLocks noGrp="1" noChangeArrowheads="1"/>
          </p:cNvSpPr>
          <p:nvPr>
            <p:ph type="body" idx="1"/>
          </p:nvPr>
        </p:nvSpPr>
        <p:spPr>
          <a:xfrm>
            <a:off x="421248" y="1103230"/>
            <a:ext cx="8229600" cy="3169595"/>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0479" tIns="44446" rIns="90479" bIns="44446"/>
          <a:lstStyle/>
          <a:p>
            <a:pPr>
              <a:lnSpc>
                <a:spcPct val="80000"/>
              </a:lnSpc>
            </a:pPr>
            <a:r>
              <a:rPr lang="en-US" altLang="nl-NL" sz="2400" dirty="0"/>
              <a:t>Address the host on the network</a:t>
            </a:r>
          </a:p>
          <a:p>
            <a:pPr lvl="1">
              <a:lnSpc>
                <a:spcPct val="80000"/>
              </a:lnSpc>
              <a:buClr>
                <a:schemeClr val="bg1"/>
              </a:buClr>
            </a:pPr>
            <a:r>
              <a:rPr lang="en-US" altLang="nl-NL" sz="2200" dirty="0"/>
              <a:t>By IP address, </a:t>
            </a:r>
            <a:r>
              <a:rPr lang="en-US" altLang="nl-NL" sz="2200" dirty="0" err="1"/>
              <a:t>ór</a:t>
            </a:r>
            <a:endParaRPr lang="en-US" altLang="nl-NL" sz="2200" dirty="0"/>
          </a:p>
          <a:p>
            <a:pPr lvl="1">
              <a:lnSpc>
                <a:spcPct val="80000"/>
              </a:lnSpc>
              <a:buClr>
                <a:schemeClr val="bg1"/>
              </a:buClr>
            </a:pPr>
            <a:r>
              <a:rPr lang="en-US" altLang="nl-NL" sz="2200" dirty="0"/>
              <a:t>By host-name (lookup IP-address through DNS)</a:t>
            </a:r>
          </a:p>
          <a:p>
            <a:pPr>
              <a:lnSpc>
                <a:spcPct val="80000"/>
              </a:lnSpc>
            </a:pPr>
            <a:r>
              <a:rPr lang="en-US" altLang="nl-NL" sz="2400" dirty="0"/>
              <a:t>Address the process/service</a:t>
            </a:r>
          </a:p>
          <a:p>
            <a:pPr lvl="1">
              <a:lnSpc>
                <a:spcPct val="80000"/>
              </a:lnSpc>
              <a:buClr>
                <a:schemeClr val="bg1"/>
              </a:buClr>
            </a:pPr>
            <a:r>
              <a:rPr lang="en-US" altLang="nl-NL" sz="2200" dirty="0"/>
              <a:t>By port-number</a:t>
            </a:r>
          </a:p>
          <a:p>
            <a:pPr>
              <a:lnSpc>
                <a:spcPct val="80000"/>
              </a:lnSpc>
            </a:pPr>
            <a:r>
              <a:rPr lang="en-US" altLang="nl-NL" sz="2400" dirty="0"/>
              <a:t>The pair (</a:t>
            </a:r>
            <a:r>
              <a:rPr lang="en-US" altLang="nl-NL" sz="2400" i="1" dirty="0"/>
              <a:t>IP-address, port)</a:t>
            </a:r>
            <a:r>
              <a:rPr lang="en-US" altLang="nl-NL" sz="2400" dirty="0"/>
              <a:t> defines a </a:t>
            </a:r>
            <a:r>
              <a:rPr lang="en-US" altLang="nl-NL" sz="2400" i="1" dirty="0"/>
              <a:t>socket</a:t>
            </a:r>
          </a:p>
          <a:p>
            <a:pPr lvl="1">
              <a:lnSpc>
                <a:spcPct val="80000"/>
              </a:lnSpc>
              <a:buClr>
                <a:schemeClr val="bg1"/>
              </a:buClr>
            </a:pPr>
            <a:r>
              <a:rPr lang="en-US" altLang="nl-NL" sz="2200" dirty="0"/>
              <a:t>One endpoint of communication</a:t>
            </a:r>
          </a:p>
          <a:p>
            <a:pPr lvl="1">
              <a:lnSpc>
                <a:spcPct val="80000"/>
              </a:lnSpc>
              <a:buClr>
                <a:schemeClr val="bg1"/>
              </a:buClr>
            </a:pPr>
            <a:r>
              <a:rPr lang="en-US" altLang="nl-NL" sz="2200" dirty="0"/>
              <a:t>Endpoints communicate with each other by reading from and writing to socket.</a:t>
            </a:r>
          </a:p>
          <a:p>
            <a:pPr lvl="1">
              <a:lnSpc>
                <a:spcPct val="80000"/>
              </a:lnSpc>
            </a:pPr>
            <a:endParaRPr lang="en-US" altLang="nl-NL" sz="2400" dirty="0"/>
          </a:p>
        </p:txBody>
      </p:sp>
      <p:sp>
        <p:nvSpPr>
          <p:cNvPr id="2" name="Oval Callout 1"/>
          <p:cNvSpPr/>
          <p:nvPr/>
        </p:nvSpPr>
        <p:spPr>
          <a:xfrm>
            <a:off x="2511441" y="6088953"/>
            <a:ext cx="1703155" cy="612648"/>
          </a:xfrm>
          <a:prstGeom prst="wedgeEllipseCallout">
            <a:avLst>
              <a:gd name="adj1" fmla="val 52427"/>
              <a:gd name="adj2" fmla="val -16217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ephemeral port</a:t>
            </a:r>
            <a:endParaRPr lang="nl-NL" dirty="0"/>
          </a:p>
        </p:txBody>
      </p:sp>
      <p:sp>
        <p:nvSpPr>
          <p:cNvPr id="18" name="Oval Callout 17"/>
          <p:cNvSpPr/>
          <p:nvPr/>
        </p:nvSpPr>
        <p:spPr>
          <a:xfrm>
            <a:off x="4508942" y="6088953"/>
            <a:ext cx="1703155" cy="612648"/>
          </a:xfrm>
          <a:prstGeom prst="wedgeEllipseCallout">
            <a:avLst>
              <a:gd name="adj1" fmla="val 47953"/>
              <a:gd name="adj2" fmla="val -16573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well-known port</a:t>
            </a:r>
            <a:endParaRPr lang="nl-NL" dirty="0"/>
          </a:p>
        </p:txBody>
      </p:sp>
      <p:sp>
        <p:nvSpPr>
          <p:cNvPr id="16" name="Oval Callout 15"/>
          <p:cNvSpPr/>
          <p:nvPr/>
        </p:nvSpPr>
        <p:spPr>
          <a:xfrm>
            <a:off x="7359415" y="1914548"/>
            <a:ext cx="1703155" cy="1246672"/>
          </a:xfrm>
          <a:prstGeom prst="wedgeEllipseCallout">
            <a:avLst>
              <a:gd name="adj1" fmla="val -78722"/>
              <a:gd name="adj2" fmla="val -3665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nl-NL" b="1" i="1" dirty="0"/>
              <a:t>Domain Name System</a:t>
            </a:r>
            <a:endParaRPr lang="nl-NL" dirty="0"/>
          </a:p>
        </p:txBody>
      </p:sp>
    </p:spTree>
    <p:extLst>
      <p:ext uri="{BB962C8B-B14F-4D97-AF65-F5344CB8AC3E}">
        <p14:creationId xmlns:p14="http://schemas.microsoft.com/office/powerpoint/2010/main" val="350325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16604" y="313532"/>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Sockets vs Ports</a:t>
            </a:r>
            <a:endParaRPr lang="nl-NL" sz="3000" b="1" dirty="0"/>
          </a:p>
        </p:txBody>
      </p:sp>
      <p:sp>
        <p:nvSpPr>
          <p:cNvPr id="20" name="Rectangle 3"/>
          <p:cNvSpPr>
            <a:spLocks noGrp="1" noChangeArrowheads="1"/>
          </p:cNvSpPr>
          <p:nvPr>
            <p:ph type="body" idx="1"/>
          </p:nvPr>
        </p:nvSpPr>
        <p:spPr>
          <a:xfrm>
            <a:off x="399394" y="1401653"/>
            <a:ext cx="8502868" cy="1604306"/>
          </a:xfrm>
        </p:spPr>
        <p:txBody>
          <a:bodyPr/>
          <a:lstStyle/>
          <a:p>
            <a:pPr eaLnBrk="1" hangingPunct="1">
              <a:lnSpc>
                <a:spcPct val="90000"/>
              </a:lnSpc>
            </a:pPr>
            <a:r>
              <a:rPr lang="nl-NL" altLang="nl-NL" sz="2400" dirty="0"/>
              <a:t>A port can be used by </a:t>
            </a:r>
            <a:r>
              <a:rPr lang="nl-NL" altLang="nl-NL" sz="2400" b="1" dirty="0"/>
              <a:t>multiple </a:t>
            </a:r>
            <a:r>
              <a:rPr lang="nl-NL" altLang="nl-NL" sz="2400" dirty="0"/>
              <a:t>sockets</a:t>
            </a:r>
          </a:p>
          <a:p>
            <a:pPr eaLnBrk="1" hangingPunct="1">
              <a:lnSpc>
                <a:spcPct val="90000"/>
              </a:lnSpc>
            </a:pPr>
            <a:r>
              <a:rPr lang="nl-NL" altLang="nl-NL" sz="2400" dirty="0"/>
              <a:t>The host registers a IP/port-pair for each particular socket</a:t>
            </a:r>
          </a:p>
          <a:p>
            <a:pPr eaLnBrk="1" hangingPunct="1">
              <a:lnSpc>
                <a:spcPct val="90000"/>
              </a:lnSpc>
            </a:pPr>
            <a:r>
              <a:rPr lang="nl-NL" altLang="nl-NL" sz="2400" dirty="0"/>
              <a:t>Incoming data-packets are forwarded to the correct socket </a:t>
            </a:r>
          </a:p>
        </p:txBody>
      </p:sp>
      <p:graphicFrame>
        <p:nvGraphicFramePr>
          <p:cNvPr id="5" name="Tabel 7"/>
          <p:cNvGraphicFramePr>
            <a:graphicFrameLocks noGrp="1"/>
          </p:cNvGraphicFramePr>
          <p:nvPr/>
        </p:nvGraphicFramePr>
        <p:xfrm>
          <a:off x="599523" y="3375000"/>
          <a:ext cx="7860909" cy="1854200"/>
        </p:xfrm>
        <a:graphic>
          <a:graphicData uri="http://schemas.openxmlformats.org/drawingml/2006/table">
            <a:tbl>
              <a:tblPr firstRow="1" bandRow="1">
                <a:tableStyleId>{5C22544A-7EE6-4342-B048-85BDC9FD1C3A}</a:tableStyleId>
              </a:tblPr>
              <a:tblGrid>
                <a:gridCol w="145219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1894497">
                  <a:extLst>
                    <a:ext uri="{9D8B030D-6E8A-4147-A177-3AD203B41FA5}">
                      <a16:colId xmlns:a16="http://schemas.microsoft.com/office/drawing/2014/main" val="20003"/>
                    </a:ext>
                  </a:extLst>
                </a:gridCol>
                <a:gridCol w="1633894">
                  <a:extLst>
                    <a:ext uri="{9D8B030D-6E8A-4147-A177-3AD203B41FA5}">
                      <a16:colId xmlns:a16="http://schemas.microsoft.com/office/drawing/2014/main" val="20004"/>
                    </a:ext>
                  </a:extLst>
                </a:gridCol>
              </a:tblGrid>
              <a:tr h="370840">
                <a:tc>
                  <a:txBody>
                    <a:bodyPr/>
                    <a:lstStyle/>
                    <a:p>
                      <a:r>
                        <a:rPr lang="nl-NL" sz="1600" dirty="0"/>
                        <a:t>Server IP</a:t>
                      </a:r>
                    </a:p>
                  </a:txBody>
                  <a:tcPr/>
                </a:tc>
                <a:tc>
                  <a:txBody>
                    <a:bodyPr/>
                    <a:lstStyle/>
                    <a:p>
                      <a:r>
                        <a:rPr lang="nl-NL" sz="1600" dirty="0"/>
                        <a:t>Port</a:t>
                      </a:r>
                    </a:p>
                  </a:txBody>
                  <a:tcPr/>
                </a:tc>
                <a:tc>
                  <a:txBody>
                    <a:bodyPr/>
                    <a:lstStyle/>
                    <a:p>
                      <a:r>
                        <a:rPr lang="nl-NL" sz="1600" dirty="0"/>
                        <a:t>Socket # on Server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Client IP</a:t>
                      </a:r>
                    </a:p>
                  </a:txBody>
                  <a:tcPr/>
                </a:tc>
                <a:tc>
                  <a:txBody>
                    <a:bodyPr/>
                    <a:lstStyle/>
                    <a:p>
                      <a:r>
                        <a:rPr lang="nl-NL" sz="1600" dirty="0"/>
                        <a:t>Client Port</a:t>
                      </a:r>
                    </a:p>
                  </a:txBody>
                  <a:tcPr/>
                </a:tc>
                <a:extLst>
                  <a:ext uri="{0D108BD9-81ED-4DB2-BD59-A6C34878D82A}">
                    <a16:rowId xmlns:a16="http://schemas.microsoft.com/office/drawing/2014/main" val="10000"/>
                  </a:ext>
                </a:extLst>
              </a:tr>
              <a:tr h="370840">
                <a:tc>
                  <a:txBody>
                    <a:bodyPr/>
                    <a:lstStyle/>
                    <a:p>
                      <a:r>
                        <a:rPr lang="nl-NL" sz="1600" dirty="0"/>
                        <a:t>145.89.38.1</a:t>
                      </a:r>
                    </a:p>
                  </a:txBody>
                  <a:tcPr/>
                </a:tc>
                <a:tc>
                  <a:txBody>
                    <a:bodyPr/>
                    <a:lstStyle/>
                    <a:p>
                      <a:r>
                        <a:rPr lang="nl-NL" sz="1600" dirty="0"/>
                        <a:t>8080</a:t>
                      </a:r>
                    </a:p>
                  </a:txBody>
                  <a:tcPr/>
                </a:tc>
                <a:tc>
                  <a:txBody>
                    <a:bodyPr/>
                    <a:lstStyle/>
                    <a:p>
                      <a:r>
                        <a:rPr lang="nl-NL" sz="16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dirty="0"/>
                        <a:t>145.89.38.19</a:t>
                      </a:r>
                    </a:p>
                  </a:txBody>
                  <a:tcPr/>
                </a:tc>
                <a:tc>
                  <a:txBody>
                    <a:bodyPr/>
                    <a:lstStyle/>
                    <a:p>
                      <a:r>
                        <a:rPr lang="nl-NL" sz="1600" dirty="0"/>
                        <a:t>2074</a:t>
                      </a:r>
                    </a:p>
                  </a:txBody>
                  <a:tcPr/>
                </a:tc>
                <a:extLst>
                  <a:ext uri="{0D108BD9-81ED-4DB2-BD59-A6C34878D82A}">
                    <a16:rowId xmlns:a16="http://schemas.microsoft.com/office/drawing/2014/main" val="10001"/>
                  </a:ext>
                </a:extLst>
              </a:tr>
              <a:tr h="370840">
                <a:tc>
                  <a:txBody>
                    <a:bodyPr/>
                    <a:lstStyle/>
                    <a:p>
                      <a:endParaRPr lang="nl-NL" sz="1600" dirty="0"/>
                    </a:p>
                  </a:txBody>
                  <a:tcPr/>
                </a:tc>
                <a:tc>
                  <a:txBody>
                    <a:bodyPr/>
                    <a:lstStyle/>
                    <a:p>
                      <a:endParaRPr lang="nl-NL" sz="1600" dirty="0"/>
                    </a:p>
                  </a:txBody>
                  <a:tcPr/>
                </a:tc>
                <a:tc>
                  <a:txBody>
                    <a:bodyPr/>
                    <a:lstStyle/>
                    <a:p>
                      <a:r>
                        <a:rPr lang="nl-NL" sz="1600" dirty="0"/>
                        <a:t>2</a:t>
                      </a:r>
                    </a:p>
                  </a:txBody>
                  <a:tcPr/>
                </a:tc>
                <a:tc>
                  <a:txBody>
                    <a:bodyPr/>
                    <a:lstStyle/>
                    <a:p>
                      <a:r>
                        <a:rPr lang="nl-NL" sz="1600" dirty="0"/>
                        <a:t>145.89.38.19</a:t>
                      </a:r>
                    </a:p>
                  </a:txBody>
                  <a:tcPr/>
                </a:tc>
                <a:tc>
                  <a:txBody>
                    <a:bodyPr/>
                    <a:lstStyle/>
                    <a:p>
                      <a:r>
                        <a:rPr lang="nl-NL" sz="1600" dirty="0"/>
                        <a:t>1868</a:t>
                      </a:r>
                    </a:p>
                  </a:txBody>
                  <a:tcPr/>
                </a:tc>
                <a:extLst>
                  <a:ext uri="{0D108BD9-81ED-4DB2-BD59-A6C34878D82A}">
                    <a16:rowId xmlns:a16="http://schemas.microsoft.com/office/drawing/2014/main" val="10002"/>
                  </a:ext>
                </a:extLst>
              </a:tr>
              <a:tr h="370840">
                <a:tc>
                  <a:txBody>
                    <a:bodyPr/>
                    <a:lstStyle/>
                    <a:p>
                      <a:endParaRPr lang="nl-NL" sz="1600" dirty="0"/>
                    </a:p>
                  </a:txBody>
                  <a:tcPr/>
                </a:tc>
                <a:tc>
                  <a:txBody>
                    <a:bodyPr/>
                    <a:lstStyle/>
                    <a:p>
                      <a:endParaRPr lang="nl-NL" sz="1600" dirty="0"/>
                    </a:p>
                  </a:txBody>
                  <a:tcPr/>
                </a:tc>
                <a:tc>
                  <a:txBody>
                    <a:bodyPr/>
                    <a:lstStyle/>
                    <a:p>
                      <a:r>
                        <a:rPr lang="nl-NL" sz="1600" dirty="0"/>
                        <a:t>3</a:t>
                      </a:r>
                    </a:p>
                  </a:txBody>
                  <a:tcPr/>
                </a:tc>
                <a:tc>
                  <a:txBody>
                    <a:bodyPr/>
                    <a:lstStyle/>
                    <a:p>
                      <a:r>
                        <a:rPr lang="nl-NL" sz="1600" dirty="0"/>
                        <a:t>83.211.28.181</a:t>
                      </a:r>
                    </a:p>
                  </a:txBody>
                  <a:tcPr/>
                </a:tc>
                <a:tc>
                  <a:txBody>
                    <a:bodyPr/>
                    <a:lstStyle/>
                    <a:p>
                      <a:r>
                        <a:rPr lang="nl-NL" sz="1600" dirty="0"/>
                        <a:t>4062</a:t>
                      </a:r>
                    </a:p>
                  </a:txBody>
                  <a:tcPr/>
                </a:tc>
                <a:extLst>
                  <a:ext uri="{0D108BD9-81ED-4DB2-BD59-A6C34878D82A}">
                    <a16:rowId xmlns:a16="http://schemas.microsoft.com/office/drawing/2014/main" val="10003"/>
                  </a:ext>
                </a:extLst>
              </a:tr>
              <a:tr h="370840">
                <a:tc>
                  <a:txBody>
                    <a:bodyPr/>
                    <a:lstStyle/>
                    <a:p>
                      <a:endParaRPr lang="nl-NL" sz="1600" dirty="0"/>
                    </a:p>
                  </a:txBody>
                  <a:tcPr/>
                </a:tc>
                <a:tc>
                  <a:txBody>
                    <a:bodyPr/>
                    <a:lstStyle/>
                    <a:p>
                      <a:endParaRPr lang="nl-NL" sz="1600" dirty="0"/>
                    </a:p>
                  </a:txBody>
                  <a:tcPr/>
                </a:tc>
                <a:tc>
                  <a:txBody>
                    <a:bodyPr/>
                    <a:lstStyle/>
                    <a:p>
                      <a:r>
                        <a:rPr lang="nl-NL" sz="1600" dirty="0"/>
                        <a:t>4</a:t>
                      </a:r>
                    </a:p>
                  </a:txBody>
                  <a:tcPr/>
                </a:tc>
                <a:tc>
                  <a:txBody>
                    <a:bodyPr/>
                    <a:lstStyle/>
                    <a:p>
                      <a:r>
                        <a:rPr lang="nl-NL" sz="1600" dirty="0"/>
                        <a:t>66.249.78.68</a:t>
                      </a:r>
                    </a:p>
                  </a:txBody>
                  <a:tcPr/>
                </a:tc>
                <a:tc>
                  <a:txBody>
                    <a:bodyPr/>
                    <a:lstStyle/>
                    <a:p>
                      <a:r>
                        <a:rPr lang="nl-NL" sz="1600" dirty="0"/>
                        <a:t>1971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626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p:cNvSpPr>
            <a:spLocks noGrp="1" noChangeArrowheads="1"/>
          </p:cNvSpPr>
          <p:nvPr>
            <p:ph type="body" idx="1"/>
          </p:nvPr>
        </p:nvSpPr>
        <p:spPr>
          <a:xfrm>
            <a:off x="290513" y="1220788"/>
            <a:ext cx="8307387" cy="5408612"/>
          </a:xfrm>
        </p:spPr>
        <p:txBody>
          <a:bodyPr/>
          <a:lstStyle/>
          <a:p>
            <a:r>
              <a:rPr lang="en-US" altLang="nl-NL" sz="2000" dirty="0"/>
              <a:t>Examples of client programs</a:t>
            </a:r>
          </a:p>
          <a:p>
            <a:pPr lvl="1">
              <a:buClr>
                <a:schemeClr val="bg1"/>
              </a:buClr>
            </a:pPr>
            <a:r>
              <a:rPr lang="en-US" altLang="nl-NL" sz="2000" dirty="0"/>
              <a:t>Web browsers</a:t>
            </a:r>
          </a:p>
          <a:p>
            <a:pPr lvl="1">
              <a:buClr>
                <a:schemeClr val="bg1"/>
              </a:buClr>
            </a:pPr>
            <a:r>
              <a:rPr lang="en-US" altLang="nl-NL" sz="2000" dirty="0">
                <a:latin typeface="Courier New" panose="02070309020205020404" pitchFamily="49" charset="0"/>
              </a:rPr>
              <a:t>ftp</a:t>
            </a:r>
            <a:endParaRPr lang="en-US" altLang="nl-NL" sz="2000" dirty="0"/>
          </a:p>
          <a:p>
            <a:pPr lvl="1">
              <a:buClr>
                <a:schemeClr val="bg1"/>
              </a:buClr>
            </a:pPr>
            <a:r>
              <a:rPr lang="en-US" altLang="nl-NL" sz="2000" dirty="0">
                <a:latin typeface="Courier New" panose="02070309020205020404" pitchFamily="49" charset="0"/>
              </a:rPr>
              <a:t>telnet</a:t>
            </a:r>
            <a:endParaRPr lang="en-US" altLang="nl-NL" sz="2000" dirty="0"/>
          </a:p>
          <a:p>
            <a:pPr lvl="1">
              <a:buClr>
                <a:schemeClr val="bg1"/>
              </a:buClr>
            </a:pPr>
            <a:r>
              <a:rPr lang="en-US" altLang="nl-NL" sz="2000" dirty="0" err="1">
                <a:latin typeface="Courier New" panose="02070309020205020404" pitchFamily="49" charset="0"/>
              </a:rPr>
              <a:t>Ssh</a:t>
            </a:r>
            <a:endParaRPr lang="en-US" altLang="nl-NL" sz="2000" dirty="0">
              <a:latin typeface="Courier New" panose="02070309020205020404" pitchFamily="49" charset="0"/>
            </a:endParaRPr>
          </a:p>
          <a:p>
            <a:pPr>
              <a:lnSpc>
                <a:spcPct val="90000"/>
              </a:lnSpc>
            </a:pPr>
            <a:r>
              <a:rPr lang="en-US" altLang="nl-NL" sz="2000" dirty="0"/>
              <a:t>Servers are (often) long-running processes (daemons)</a:t>
            </a:r>
          </a:p>
          <a:p>
            <a:pPr lvl="1">
              <a:lnSpc>
                <a:spcPct val="90000"/>
              </a:lnSpc>
              <a:buClr>
                <a:schemeClr val="bg1"/>
              </a:buClr>
            </a:pPr>
            <a:r>
              <a:rPr lang="en-US" altLang="nl-NL" sz="2000" dirty="0"/>
              <a:t>Typically created at boot-time </a:t>
            </a:r>
          </a:p>
          <a:p>
            <a:pPr lvl="1">
              <a:lnSpc>
                <a:spcPct val="90000"/>
              </a:lnSpc>
              <a:buClr>
                <a:schemeClr val="bg1"/>
              </a:buClr>
            </a:pPr>
            <a:r>
              <a:rPr lang="en-US" altLang="nl-NL" sz="2000" dirty="0"/>
              <a:t>Run continuously while machine is running</a:t>
            </a:r>
          </a:p>
          <a:p>
            <a:pPr lvl="1">
              <a:lnSpc>
                <a:spcPct val="90000"/>
              </a:lnSpc>
              <a:buClr>
                <a:schemeClr val="bg1"/>
              </a:buClr>
            </a:pPr>
            <a:r>
              <a:rPr lang="en-US" altLang="nl-NL" sz="2000" dirty="0"/>
              <a:t>Waits for requests to arrive on a well-known port associated with a particular service.</a:t>
            </a:r>
            <a:endParaRPr lang="en-US" altLang="nl-NL" sz="2000" dirty="0">
              <a:latin typeface="Courier New" panose="02070309020205020404" pitchFamily="49" charset="0"/>
            </a:endParaRPr>
          </a:p>
          <a:p>
            <a:r>
              <a:rPr lang="en-US" altLang="nl-NL" sz="2000" dirty="0"/>
              <a:t>Well known ports</a:t>
            </a:r>
          </a:p>
          <a:p>
            <a:pPr lvl="1">
              <a:buClr>
                <a:schemeClr val="bg1"/>
              </a:buClr>
            </a:pPr>
            <a:r>
              <a:rPr lang="en-US" altLang="nl-NL" sz="2000" dirty="0"/>
              <a:t>Port 7: Echo server</a:t>
            </a:r>
          </a:p>
          <a:p>
            <a:pPr lvl="1">
              <a:buClr>
                <a:schemeClr val="bg1"/>
              </a:buClr>
            </a:pPr>
            <a:r>
              <a:rPr lang="en-US" altLang="nl-NL" sz="2000" dirty="0"/>
              <a:t>Port 23: Telnet server</a:t>
            </a:r>
          </a:p>
          <a:p>
            <a:pPr lvl="1">
              <a:buClr>
                <a:schemeClr val="bg1"/>
              </a:buClr>
            </a:pPr>
            <a:r>
              <a:rPr lang="en-US" altLang="nl-NL" sz="2000" dirty="0"/>
              <a:t>Port 25: Mail server</a:t>
            </a:r>
          </a:p>
          <a:p>
            <a:pPr lvl="1">
              <a:buClr>
                <a:schemeClr val="bg1"/>
              </a:buClr>
            </a:pPr>
            <a:r>
              <a:rPr lang="en-US" altLang="nl-NL" sz="2000" dirty="0"/>
              <a:t>Port 80: Web server</a:t>
            </a:r>
          </a:p>
        </p:txBody>
      </p:sp>
      <p:sp>
        <p:nvSpPr>
          <p:cNvPr id="4" name="Title 1"/>
          <p:cNvSpPr txBox="1">
            <a:spLocks/>
          </p:cNvSpPr>
          <p:nvPr/>
        </p:nvSpPr>
        <p:spPr>
          <a:xfrm>
            <a:off x="239109" y="420414"/>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Clients / Servers</a:t>
            </a:r>
            <a:endParaRPr lang="nl-NL" sz="3000" b="1" dirty="0"/>
          </a:p>
        </p:txBody>
      </p:sp>
    </p:spTree>
    <p:extLst>
      <p:ext uri="{BB962C8B-B14F-4D97-AF65-F5344CB8AC3E}">
        <p14:creationId xmlns:p14="http://schemas.microsoft.com/office/powerpoint/2010/main" val="1919627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1295400" y="7223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socket()</a:t>
            </a:r>
          </a:p>
        </p:txBody>
      </p:sp>
      <p:sp>
        <p:nvSpPr>
          <p:cNvPr id="90116" name="Text Box 4"/>
          <p:cNvSpPr txBox="1">
            <a:spLocks noChangeArrowheads="1"/>
          </p:cNvSpPr>
          <p:nvPr/>
        </p:nvSpPr>
        <p:spPr bwMode="auto">
          <a:xfrm>
            <a:off x="1295400" y="1331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bind()</a:t>
            </a:r>
          </a:p>
        </p:txBody>
      </p:sp>
      <p:sp>
        <p:nvSpPr>
          <p:cNvPr id="90117" name="Text Box 5"/>
          <p:cNvSpPr txBox="1">
            <a:spLocks noChangeArrowheads="1"/>
          </p:cNvSpPr>
          <p:nvPr/>
        </p:nvSpPr>
        <p:spPr bwMode="auto">
          <a:xfrm>
            <a:off x="1295400" y="2017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dirty="0">
                <a:latin typeface="Courier New" panose="02070309020205020404" pitchFamily="49" charset="0"/>
              </a:rPr>
              <a:t>listen()</a:t>
            </a:r>
          </a:p>
        </p:txBody>
      </p:sp>
      <p:sp>
        <p:nvSpPr>
          <p:cNvPr id="90118" name="Text Box 6"/>
          <p:cNvSpPr txBox="1">
            <a:spLocks noChangeArrowheads="1"/>
          </p:cNvSpPr>
          <p:nvPr/>
        </p:nvSpPr>
        <p:spPr bwMode="auto">
          <a:xfrm>
            <a:off x="1295400" y="2703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dirty="0">
                <a:latin typeface="Courier New" panose="02070309020205020404" pitchFamily="49" charset="0"/>
              </a:rPr>
              <a:t>accept()</a:t>
            </a:r>
          </a:p>
        </p:txBody>
      </p:sp>
      <p:sp>
        <p:nvSpPr>
          <p:cNvPr id="90119" name="Line 7"/>
          <p:cNvSpPr>
            <a:spLocks noChangeShapeType="1"/>
          </p:cNvSpPr>
          <p:nvPr/>
        </p:nvSpPr>
        <p:spPr bwMode="auto">
          <a:xfrm>
            <a:off x="1981200" y="11033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0" name="Line 8"/>
          <p:cNvSpPr>
            <a:spLocks noChangeShapeType="1"/>
          </p:cNvSpPr>
          <p:nvPr/>
        </p:nvSpPr>
        <p:spPr bwMode="auto">
          <a:xfrm>
            <a:off x="1981200" y="17891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1" name="Line 9"/>
          <p:cNvSpPr>
            <a:spLocks noChangeShapeType="1"/>
          </p:cNvSpPr>
          <p:nvPr/>
        </p:nvSpPr>
        <p:spPr bwMode="auto">
          <a:xfrm>
            <a:off x="1981200" y="2474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2" name="Text Box 10"/>
          <p:cNvSpPr txBox="1">
            <a:spLocks noChangeArrowheads="1"/>
          </p:cNvSpPr>
          <p:nvPr/>
        </p:nvSpPr>
        <p:spPr bwMode="auto">
          <a:xfrm>
            <a:off x="387569" y="99877"/>
            <a:ext cx="3187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nl-NL" sz="2800" b="1" dirty="0"/>
              <a:t>(Blocking) Server</a:t>
            </a:r>
            <a:endParaRPr lang="en-US" altLang="nl-NL" sz="2800" b="1" u="sng" dirty="0"/>
          </a:p>
        </p:txBody>
      </p:sp>
      <p:sp>
        <p:nvSpPr>
          <p:cNvPr id="90123" name="Text Box 11"/>
          <p:cNvSpPr txBox="1">
            <a:spLocks noChangeArrowheads="1"/>
          </p:cNvSpPr>
          <p:nvPr/>
        </p:nvSpPr>
        <p:spPr bwMode="auto">
          <a:xfrm>
            <a:off x="6858000" y="2855913"/>
            <a:ext cx="1539875"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socket()</a:t>
            </a:r>
          </a:p>
        </p:txBody>
      </p:sp>
      <p:sp>
        <p:nvSpPr>
          <p:cNvPr id="90124" name="Text Box 12"/>
          <p:cNvSpPr txBox="1">
            <a:spLocks noChangeArrowheads="1"/>
          </p:cNvSpPr>
          <p:nvPr/>
        </p:nvSpPr>
        <p:spPr bwMode="auto">
          <a:xfrm>
            <a:off x="6858000" y="3465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connect()</a:t>
            </a:r>
          </a:p>
        </p:txBody>
      </p:sp>
      <p:sp>
        <p:nvSpPr>
          <p:cNvPr id="90125" name="Text Box 13"/>
          <p:cNvSpPr txBox="1">
            <a:spLocks noChangeArrowheads="1"/>
          </p:cNvSpPr>
          <p:nvPr/>
        </p:nvSpPr>
        <p:spPr bwMode="auto">
          <a:xfrm>
            <a:off x="6858000" y="4151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send()</a:t>
            </a:r>
          </a:p>
        </p:txBody>
      </p:sp>
      <p:sp>
        <p:nvSpPr>
          <p:cNvPr id="90126" name="Text Box 14"/>
          <p:cNvSpPr txBox="1">
            <a:spLocks noChangeArrowheads="1"/>
          </p:cNvSpPr>
          <p:nvPr/>
        </p:nvSpPr>
        <p:spPr bwMode="auto">
          <a:xfrm>
            <a:off x="6858000" y="5141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27" name="Line 15"/>
          <p:cNvSpPr>
            <a:spLocks noChangeShapeType="1"/>
          </p:cNvSpPr>
          <p:nvPr/>
        </p:nvSpPr>
        <p:spPr bwMode="auto">
          <a:xfrm>
            <a:off x="7543800" y="3236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8" name="Line 16"/>
          <p:cNvSpPr>
            <a:spLocks noChangeShapeType="1"/>
          </p:cNvSpPr>
          <p:nvPr/>
        </p:nvSpPr>
        <p:spPr bwMode="auto">
          <a:xfrm>
            <a:off x="7543800" y="3922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29" name="Line 17"/>
          <p:cNvSpPr>
            <a:spLocks noChangeShapeType="1"/>
          </p:cNvSpPr>
          <p:nvPr/>
        </p:nvSpPr>
        <p:spPr bwMode="auto">
          <a:xfrm>
            <a:off x="7543800" y="4608513"/>
            <a:ext cx="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0" name="Text Box 18"/>
          <p:cNvSpPr txBox="1">
            <a:spLocks noChangeArrowheads="1"/>
          </p:cNvSpPr>
          <p:nvPr/>
        </p:nvSpPr>
        <p:spPr bwMode="auto">
          <a:xfrm>
            <a:off x="7010400" y="2108200"/>
            <a:ext cx="11445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4400" b="1" baseline="-25000"/>
              <a:t>Client</a:t>
            </a:r>
            <a:endParaRPr lang="en-US" altLang="nl-NL" sz="4400" b="1" u="sng" baseline="-25000"/>
          </a:p>
        </p:txBody>
      </p:sp>
      <p:sp>
        <p:nvSpPr>
          <p:cNvPr id="90131" name="Text Box 19"/>
          <p:cNvSpPr txBox="1">
            <a:spLocks noChangeArrowheads="1"/>
          </p:cNvSpPr>
          <p:nvPr/>
        </p:nvSpPr>
        <p:spPr bwMode="auto">
          <a:xfrm>
            <a:off x="762000" y="3073400"/>
            <a:ext cx="2819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nl-NL" sz="2800" i="1" baseline="-25000" dirty="0"/>
              <a:t>(Block until connection)</a:t>
            </a:r>
            <a:endParaRPr lang="en-US" altLang="nl-NL" i="1" baseline="-25000" dirty="0"/>
          </a:p>
        </p:txBody>
      </p:sp>
      <p:sp>
        <p:nvSpPr>
          <p:cNvPr id="90132" name="Line 20"/>
          <p:cNvSpPr>
            <a:spLocks noChangeShapeType="1"/>
          </p:cNvSpPr>
          <p:nvPr/>
        </p:nvSpPr>
        <p:spPr bwMode="auto">
          <a:xfrm>
            <a:off x="1981200" y="3541713"/>
            <a:ext cx="0" cy="762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3" name="Line 21"/>
          <p:cNvSpPr>
            <a:spLocks noChangeShapeType="1"/>
          </p:cNvSpPr>
          <p:nvPr/>
        </p:nvSpPr>
        <p:spPr bwMode="auto">
          <a:xfrm flipH="1">
            <a:off x="2057400" y="3694113"/>
            <a:ext cx="4724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4" name="Text Box 22"/>
          <p:cNvSpPr txBox="1">
            <a:spLocks noChangeArrowheads="1"/>
          </p:cNvSpPr>
          <p:nvPr/>
        </p:nvSpPr>
        <p:spPr bwMode="auto">
          <a:xfrm>
            <a:off x="3436912" y="3106626"/>
            <a:ext cx="32528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i="1" baseline="-25000" dirty="0"/>
              <a:t>“TCP three-way</a:t>
            </a:r>
            <a:r>
              <a:rPr lang="en-US" altLang="nl-NL" sz="2800" i="1" dirty="0"/>
              <a:t> </a:t>
            </a:r>
            <a:r>
              <a:rPr lang="en-US" altLang="nl-NL" sz="2800" i="1" baseline="-25000" dirty="0"/>
              <a:t>handshake”</a:t>
            </a:r>
            <a:endParaRPr lang="en-US" altLang="nl-NL" i="1" baseline="-25000" dirty="0"/>
          </a:p>
        </p:txBody>
      </p:sp>
      <p:sp>
        <p:nvSpPr>
          <p:cNvPr id="90135" name="Text Box 23"/>
          <p:cNvSpPr txBox="1">
            <a:spLocks noChangeArrowheads="1"/>
          </p:cNvSpPr>
          <p:nvPr/>
        </p:nvSpPr>
        <p:spPr bwMode="auto">
          <a:xfrm>
            <a:off x="1295400" y="43037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36" name="Line 24"/>
          <p:cNvSpPr>
            <a:spLocks noChangeShapeType="1"/>
          </p:cNvSpPr>
          <p:nvPr/>
        </p:nvSpPr>
        <p:spPr bwMode="auto">
          <a:xfrm flipH="1">
            <a:off x="2819400" y="43037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7" name="Text Box 25"/>
          <p:cNvSpPr txBox="1">
            <a:spLocks noChangeArrowheads="1"/>
          </p:cNvSpPr>
          <p:nvPr/>
        </p:nvSpPr>
        <p:spPr bwMode="auto">
          <a:xfrm>
            <a:off x="1295400" y="49133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send()</a:t>
            </a:r>
          </a:p>
        </p:txBody>
      </p:sp>
      <p:sp>
        <p:nvSpPr>
          <p:cNvPr id="90138" name="Line 26"/>
          <p:cNvSpPr>
            <a:spLocks noChangeShapeType="1"/>
          </p:cNvSpPr>
          <p:nvPr/>
        </p:nvSpPr>
        <p:spPr bwMode="auto">
          <a:xfrm flipH="1" flipV="1">
            <a:off x="2819400" y="5141913"/>
            <a:ext cx="3962400" cy="152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39" name="Line 27"/>
          <p:cNvSpPr>
            <a:spLocks noChangeShapeType="1"/>
          </p:cNvSpPr>
          <p:nvPr/>
        </p:nvSpPr>
        <p:spPr bwMode="auto">
          <a:xfrm>
            <a:off x="1981200" y="46847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0" name="Text Box 28"/>
          <p:cNvSpPr txBox="1">
            <a:spLocks noChangeArrowheads="1"/>
          </p:cNvSpPr>
          <p:nvPr/>
        </p:nvSpPr>
        <p:spPr bwMode="auto">
          <a:xfrm>
            <a:off x="3886200" y="3963988"/>
            <a:ext cx="15557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a:t>Data (request)</a:t>
            </a:r>
            <a:endParaRPr lang="en-US" altLang="nl-NL" baseline="-25000"/>
          </a:p>
        </p:txBody>
      </p:sp>
      <p:sp>
        <p:nvSpPr>
          <p:cNvPr id="90141" name="Text Box 29"/>
          <p:cNvSpPr txBox="1">
            <a:spLocks noChangeArrowheads="1"/>
          </p:cNvSpPr>
          <p:nvPr/>
        </p:nvSpPr>
        <p:spPr bwMode="auto">
          <a:xfrm>
            <a:off x="3886200" y="4725988"/>
            <a:ext cx="13557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a:t>Data (reply)</a:t>
            </a:r>
          </a:p>
        </p:txBody>
      </p:sp>
      <p:grpSp>
        <p:nvGrpSpPr>
          <p:cNvPr id="90142" name="Group 30"/>
          <p:cNvGrpSpPr>
            <a:grpSpLocks/>
          </p:cNvGrpSpPr>
          <p:nvPr/>
        </p:nvGrpSpPr>
        <p:grpSpPr bwMode="auto">
          <a:xfrm>
            <a:off x="8382000" y="4303713"/>
            <a:ext cx="457200" cy="1066800"/>
            <a:chOff x="4800" y="2928"/>
            <a:chExt cx="288" cy="672"/>
          </a:xfrm>
        </p:grpSpPr>
        <p:sp>
          <p:nvSpPr>
            <p:cNvPr id="90143" name="Line 31"/>
            <p:cNvSpPr>
              <a:spLocks noChangeShapeType="1"/>
            </p:cNvSpPr>
            <p:nvPr/>
          </p:nvSpPr>
          <p:spPr bwMode="auto">
            <a:xfrm>
              <a:off x="4800" y="3600"/>
              <a:ext cx="288" cy="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4" name="Line 32"/>
            <p:cNvSpPr>
              <a:spLocks noChangeShapeType="1"/>
            </p:cNvSpPr>
            <p:nvPr/>
          </p:nvSpPr>
          <p:spPr bwMode="auto">
            <a:xfrm>
              <a:off x="4800" y="2928"/>
              <a:ext cx="28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5" name="Line 33"/>
            <p:cNvSpPr>
              <a:spLocks noChangeShapeType="1"/>
            </p:cNvSpPr>
            <p:nvPr/>
          </p:nvSpPr>
          <p:spPr bwMode="auto">
            <a:xfrm flipV="1">
              <a:off x="5088" y="2928"/>
              <a:ext cx="0" cy="672"/>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grpSp>
      <p:sp>
        <p:nvSpPr>
          <p:cNvPr id="90146" name="Line 34"/>
          <p:cNvSpPr>
            <a:spLocks noChangeShapeType="1"/>
          </p:cNvSpPr>
          <p:nvPr/>
        </p:nvSpPr>
        <p:spPr bwMode="auto">
          <a:xfrm>
            <a:off x="762000" y="4532313"/>
            <a:ext cx="457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7" name="Line 35"/>
          <p:cNvSpPr>
            <a:spLocks noChangeShapeType="1"/>
          </p:cNvSpPr>
          <p:nvPr/>
        </p:nvSpPr>
        <p:spPr bwMode="auto">
          <a:xfrm flipV="1">
            <a:off x="762000" y="4532313"/>
            <a:ext cx="0" cy="609600"/>
          </a:xfrm>
          <a:prstGeom prst="line">
            <a:avLst/>
          </a:prstGeom>
          <a:noFill/>
          <a:ln w="381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8" name="Line 36"/>
          <p:cNvSpPr>
            <a:spLocks noChangeShapeType="1"/>
          </p:cNvSpPr>
          <p:nvPr/>
        </p:nvSpPr>
        <p:spPr bwMode="auto">
          <a:xfrm flipH="1">
            <a:off x="762000" y="5141913"/>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49" name="Line 37"/>
          <p:cNvSpPr>
            <a:spLocks noChangeShapeType="1"/>
          </p:cNvSpPr>
          <p:nvPr/>
        </p:nvSpPr>
        <p:spPr bwMode="auto">
          <a:xfrm>
            <a:off x="7543800" y="5522913"/>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0" name="Text Box 38"/>
          <p:cNvSpPr txBox="1">
            <a:spLocks noChangeArrowheads="1"/>
          </p:cNvSpPr>
          <p:nvPr/>
        </p:nvSpPr>
        <p:spPr bwMode="auto">
          <a:xfrm>
            <a:off x="6858000" y="57515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close()</a:t>
            </a:r>
          </a:p>
        </p:txBody>
      </p:sp>
      <p:sp>
        <p:nvSpPr>
          <p:cNvPr id="90151" name="Line 39"/>
          <p:cNvSpPr>
            <a:spLocks noChangeShapeType="1"/>
          </p:cNvSpPr>
          <p:nvPr/>
        </p:nvSpPr>
        <p:spPr bwMode="auto">
          <a:xfrm flipH="1">
            <a:off x="2819400" y="5903913"/>
            <a:ext cx="403860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2" name="Text Box 40"/>
          <p:cNvSpPr txBox="1">
            <a:spLocks noChangeArrowheads="1"/>
          </p:cNvSpPr>
          <p:nvPr/>
        </p:nvSpPr>
        <p:spPr bwMode="auto">
          <a:xfrm>
            <a:off x="3829653" y="5586413"/>
            <a:ext cx="13112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nl-NL" sz="2800" baseline="-25000" dirty="0"/>
              <a:t>End-of-File</a:t>
            </a:r>
          </a:p>
        </p:txBody>
      </p:sp>
      <p:sp>
        <p:nvSpPr>
          <p:cNvPr id="90153" name="Text Box 41"/>
          <p:cNvSpPr txBox="1">
            <a:spLocks noChangeArrowheads="1"/>
          </p:cNvSpPr>
          <p:nvPr/>
        </p:nvSpPr>
        <p:spPr bwMode="auto">
          <a:xfrm>
            <a:off x="1295400" y="5903913"/>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recv()</a:t>
            </a:r>
          </a:p>
        </p:txBody>
      </p:sp>
      <p:sp>
        <p:nvSpPr>
          <p:cNvPr id="90154" name="Line 42"/>
          <p:cNvSpPr>
            <a:spLocks noChangeShapeType="1"/>
          </p:cNvSpPr>
          <p:nvPr/>
        </p:nvSpPr>
        <p:spPr bwMode="auto">
          <a:xfrm>
            <a:off x="1981200" y="5294313"/>
            <a:ext cx="0" cy="609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5" name="Line 43"/>
          <p:cNvSpPr>
            <a:spLocks noChangeShapeType="1"/>
          </p:cNvSpPr>
          <p:nvPr/>
        </p:nvSpPr>
        <p:spPr bwMode="auto">
          <a:xfrm>
            <a:off x="1981200" y="6235700"/>
            <a:ext cx="0" cy="2286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90156" name="Text Box 44"/>
          <p:cNvSpPr txBox="1">
            <a:spLocks noChangeArrowheads="1"/>
          </p:cNvSpPr>
          <p:nvPr/>
        </p:nvSpPr>
        <p:spPr bwMode="auto">
          <a:xfrm>
            <a:off x="1295400" y="6464300"/>
            <a:ext cx="1524000" cy="3937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nl-NL" sz="2800" baseline="-25000">
                <a:latin typeface="Courier New" panose="02070309020205020404" pitchFamily="49" charset="0"/>
              </a:rPr>
              <a:t>close()</a:t>
            </a:r>
          </a:p>
        </p:txBody>
      </p:sp>
      <p:sp>
        <p:nvSpPr>
          <p:cNvPr id="90157" name="Text Box 45"/>
          <p:cNvSpPr txBox="1">
            <a:spLocks noChangeArrowheads="1"/>
          </p:cNvSpPr>
          <p:nvPr/>
        </p:nvSpPr>
        <p:spPr bwMode="auto">
          <a:xfrm>
            <a:off x="2697956" y="1121103"/>
            <a:ext cx="2376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nl-NL" sz="2800" baseline="-25000" dirty="0"/>
              <a:t>“well-known”</a:t>
            </a:r>
            <a:r>
              <a:rPr lang="en-US" altLang="nl-NL" sz="2800" dirty="0"/>
              <a:t> </a:t>
            </a:r>
            <a:r>
              <a:rPr lang="en-US" altLang="nl-NL" sz="2800" baseline="-25000" dirty="0"/>
              <a:t>port</a:t>
            </a:r>
          </a:p>
        </p:txBody>
      </p:sp>
    </p:spTree>
    <p:extLst>
      <p:ext uri="{BB962C8B-B14F-4D97-AF65-F5344CB8AC3E}">
        <p14:creationId xmlns:p14="http://schemas.microsoft.com/office/powerpoint/2010/main" val="4210145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31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66800"/>
            <a:ext cx="47656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31495" name="Group 7"/>
          <p:cNvGrpSpPr>
            <a:grpSpLocks/>
          </p:cNvGrpSpPr>
          <p:nvPr/>
        </p:nvGrpSpPr>
        <p:grpSpPr bwMode="auto">
          <a:xfrm>
            <a:off x="3657600" y="1447800"/>
            <a:ext cx="1905000" cy="542925"/>
            <a:chOff x="3024" y="912"/>
            <a:chExt cx="1200" cy="342"/>
          </a:xfrm>
        </p:grpSpPr>
        <p:sp>
          <p:nvSpPr>
            <p:cNvPr id="831496" name="Text Box 8"/>
            <p:cNvSpPr txBox="1">
              <a:spLocks noChangeArrowheads="1"/>
            </p:cNvSpPr>
            <p:nvPr/>
          </p:nvSpPr>
          <p:spPr bwMode="auto">
            <a:xfrm>
              <a:off x="3272" y="1056"/>
              <a:ext cx="616" cy="19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SOCKET</a:t>
              </a:r>
              <a:endParaRPr lang="ru-RU" altLang="nl-NL" sz="1400" b="1">
                <a:solidFill>
                  <a:schemeClr val="accent2"/>
                </a:solidFill>
              </a:endParaRPr>
            </a:p>
          </p:txBody>
        </p:sp>
        <p:sp>
          <p:nvSpPr>
            <p:cNvPr id="831497" name="Line 9"/>
            <p:cNvSpPr>
              <a:spLocks noChangeShapeType="1"/>
            </p:cNvSpPr>
            <p:nvPr/>
          </p:nvSpPr>
          <p:spPr bwMode="auto">
            <a:xfrm flipH="1">
              <a:off x="3024" y="1197"/>
              <a:ext cx="240" cy="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sp>
          <p:nvSpPr>
            <p:cNvPr id="831498" name="Line 10"/>
            <p:cNvSpPr>
              <a:spLocks noChangeShapeType="1"/>
            </p:cNvSpPr>
            <p:nvPr/>
          </p:nvSpPr>
          <p:spPr bwMode="auto">
            <a:xfrm flipH="1">
              <a:off x="3888" y="912"/>
              <a:ext cx="336" cy="24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499" name="Group 11"/>
          <p:cNvGrpSpPr>
            <a:grpSpLocks/>
          </p:cNvGrpSpPr>
          <p:nvPr/>
        </p:nvGrpSpPr>
        <p:grpSpPr bwMode="auto">
          <a:xfrm>
            <a:off x="6629400" y="1447800"/>
            <a:ext cx="1371600" cy="314325"/>
            <a:chOff x="4176" y="912"/>
            <a:chExt cx="864" cy="198"/>
          </a:xfrm>
        </p:grpSpPr>
        <p:sp>
          <p:nvSpPr>
            <p:cNvPr id="831500" name="Text Box 12"/>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BIND</a:t>
              </a:r>
              <a:endParaRPr lang="ru-RU" altLang="nl-NL" sz="1400" b="1">
                <a:solidFill>
                  <a:schemeClr val="accent2"/>
                </a:solidFill>
              </a:endParaRPr>
            </a:p>
          </p:txBody>
        </p:sp>
        <p:sp>
          <p:nvSpPr>
            <p:cNvPr id="831501" name="Line 13"/>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2" name="Group 14"/>
          <p:cNvGrpSpPr>
            <a:grpSpLocks/>
          </p:cNvGrpSpPr>
          <p:nvPr/>
        </p:nvGrpSpPr>
        <p:grpSpPr bwMode="auto">
          <a:xfrm>
            <a:off x="6629400" y="1863725"/>
            <a:ext cx="1371600" cy="314325"/>
            <a:chOff x="4176" y="912"/>
            <a:chExt cx="864" cy="198"/>
          </a:xfrm>
        </p:grpSpPr>
        <p:sp>
          <p:nvSpPr>
            <p:cNvPr id="831503" name="Text Box 15"/>
            <p:cNvSpPr txBox="1">
              <a:spLocks noChangeArrowheads="1"/>
            </p:cNvSpPr>
            <p:nvPr/>
          </p:nvSpPr>
          <p:spPr bwMode="auto">
            <a:xfrm>
              <a:off x="4424" y="912"/>
              <a:ext cx="616"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LISTEN</a:t>
              </a:r>
              <a:endParaRPr lang="ru-RU" altLang="nl-NL" sz="1400" b="1">
                <a:solidFill>
                  <a:srgbClr val="FF0000"/>
                </a:solidFill>
              </a:endParaRPr>
            </a:p>
          </p:txBody>
        </p:sp>
        <p:sp>
          <p:nvSpPr>
            <p:cNvPr id="831504" name="Line 16"/>
            <p:cNvSpPr>
              <a:spLocks noChangeShapeType="1"/>
            </p:cNvSpPr>
            <p:nvPr/>
          </p:nvSpPr>
          <p:spPr bwMode="auto">
            <a:xfrm flipH="1">
              <a:off x="4176" y="1053"/>
              <a:ext cx="240" cy="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5" name="Group 17"/>
          <p:cNvGrpSpPr>
            <a:grpSpLocks/>
          </p:cNvGrpSpPr>
          <p:nvPr/>
        </p:nvGrpSpPr>
        <p:grpSpPr bwMode="auto">
          <a:xfrm>
            <a:off x="1066800" y="2133600"/>
            <a:ext cx="1524000" cy="314325"/>
            <a:chOff x="672" y="1344"/>
            <a:chExt cx="960" cy="198"/>
          </a:xfrm>
        </p:grpSpPr>
        <p:sp>
          <p:nvSpPr>
            <p:cNvPr id="831506" name="Text Box 18"/>
            <p:cNvSpPr txBox="1">
              <a:spLocks noChangeArrowheads="1"/>
            </p:cNvSpPr>
            <p:nvPr/>
          </p:nvSpPr>
          <p:spPr bwMode="auto">
            <a:xfrm>
              <a:off x="672" y="1344"/>
              <a:ext cx="720"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CONNECT</a:t>
              </a:r>
              <a:endParaRPr lang="ru-RU" altLang="nl-NL" sz="1400" b="1">
                <a:solidFill>
                  <a:srgbClr val="FF0000"/>
                </a:solidFill>
              </a:endParaRPr>
            </a:p>
          </p:txBody>
        </p:sp>
        <p:sp>
          <p:nvSpPr>
            <p:cNvPr id="831507" name="Line 19"/>
            <p:cNvSpPr>
              <a:spLocks noChangeShapeType="1"/>
            </p:cNvSpPr>
            <p:nvPr/>
          </p:nvSpPr>
          <p:spPr bwMode="auto">
            <a:xfrm flipH="1">
              <a:off x="1392" y="1440"/>
              <a:ext cx="240" cy="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08" name="Group 20"/>
          <p:cNvGrpSpPr>
            <a:grpSpLocks/>
          </p:cNvGrpSpPr>
          <p:nvPr/>
        </p:nvGrpSpPr>
        <p:grpSpPr bwMode="auto">
          <a:xfrm>
            <a:off x="6629400" y="2590800"/>
            <a:ext cx="1905000" cy="314325"/>
            <a:chOff x="4176" y="1632"/>
            <a:chExt cx="1200" cy="198"/>
          </a:xfrm>
        </p:grpSpPr>
        <p:sp>
          <p:nvSpPr>
            <p:cNvPr id="831509" name="Text Box 21"/>
            <p:cNvSpPr txBox="1">
              <a:spLocks noChangeArrowheads="1"/>
            </p:cNvSpPr>
            <p:nvPr/>
          </p:nvSpPr>
          <p:spPr bwMode="auto">
            <a:xfrm>
              <a:off x="4760" y="1632"/>
              <a:ext cx="616" cy="19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rgbClr val="FF0000"/>
                  </a:solidFill>
                </a:rPr>
                <a:t>ACCEPT</a:t>
              </a:r>
              <a:endParaRPr lang="ru-RU" altLang="nl-NL" sz="1400" b="1">
                <a:solidFill>
                  <a:srgbClr val="FF0000"/>
                </a:solidFill>
              </a:endParaRPr>
            </a:p>
          </p:txBody>
        </p:sp>
        <p:sp>
          <p:nvSpPr>
            <p:cNvPr id="831510" name="Line 22"/>
            <p:cNvSpPr>
              <a:spLocks noChangeShapeType="1"/>
            </p:cNvSpPr>
            <p:nvPr/>
          </p:nvSpPr>
          <p:spPr bwMode="auto">
            <a:xfrm flipH="1">
              <a:off x="4176" y="1773"/>
              <a:ext cx="576" cy="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1" name="Group 23"/>
          <p:cNvGrpSpPr>
            <a:grpSpLocks/>
          </p:cNvGrpSpPr>
          <p:nvPr/>
        </p:nvGrpSpPr>
        <p:grpSpPr bwMode="auto">
          <a:xfrm>
            <a:off x="5562600" y="4191000"/>
            <a:ext cx="1371600" cy="314325"/>
            <a:chOff x="4176" y="912"/>
            <a:chExt cx="864" cy="198"/>
          </a:xfrm>
        </p:grpSpPr>
        <p:sp>
          <p:nvSpPr>
            <p:cNvPr id="831512" name="Text Box 24"/>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RECEIVE</a:t>
              </a:r>
              <a:endParaRPr lang="ru-RU" altLang="nl-NL" sz="1400" b="1">
                <a:solidFill>
                  <a:schemeClr val="accent2"/>
                </a:solidFill>
              </a:endParaRPr>
            </a:p>
          </p:txBody>
        </p:sp>
        <p:sp>
          <p:nvSpPr>
            <p:cNvPr id="831513" name="Line 25"/>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4" name="Group 26"/>
          <p:cNvGrpSpPr>
            <a:grpSpLocks/>
          </p:cNvGrpSpPr>
          <p:nvPr/>
        </p:nvGrpSpPr>
        <p:grpSpPr bwMode="auto">
          <a:xfrm>
            <a:off x="1079500" y="5172075"/>
            <a:ext cx="1511300" cy="314325"/>
            <a:chOff x="680" y="3258"/>
            <a:chExt cx="952" cy="198"/>
          </a:xfrm>
        </p:grpSpPr>
        <p:sp>
          <p:nvSpPr>
            <p:cNvPr id="831515" name="Text Box 27"/>
            <p:cNvSpPr txBox="1">
              <a:spLocks noChangeArrowheads="1"/>
            </p:cNvSpPr>
            <p:nvPr/>
          </p:nvSpPr>
          <p:spPr bwMode="auto">
            <a:xfrm>
              <a:off x="680" y="3258"/>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RECEIVE</a:t>
              </a:r>
              <a:endParaRPr lang="ru-RU" altLang="nl-NL" sz="1400" b="1">
                <a:solidFill>
                  <a:schemeClr val="accent2"/>
                </a:solidFill>
              </a:endParaRPr>
            </a:p>
          </p:txBody>
        </p:sp>
        <p:sp>
          <p:nvSpPr>
            <p:cNvPr id="831516" name="Line 28"/>
            <p:cNvSpPr>
              <a:spLocks noChangeShapeType="1"/>
            </p:cNvSpPr>
            <p:nvPr/>
          </p:nvSpPr>
          <p:spPr bwMode="auto">
            <a:xfrm flipH="1">
              <a:off x="1296" y="3360"/>
              <a:ext cx="33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17" name="Group 29"/>
          <p:cNvGrpSpPr>
            <a:grpSpLocks/>
          </p:cNvGrpSpPr>
          <p:nvPr/>
        </p:nvGrpSpPr>
        <p:grpSpPr bwMode="auto">
          <a:xfrm>
            <a:off x="1079500" y="4191000"/>
            <a:ext cx="1511300" cy="314325"/>
            <a:chOff x="680" y="3258"/>
            <a:chExt cx="952" cy="198"/>
          </a:xfrm>
        </p:grpSpPr>
        <p:sp>
          <p:nvSpPr>
            <p:cNvPr id="831518" name="Text Box 30"/>
            <p:cNvSpPr txBox="1">
              <a:spLocks noChangeArrowheads="1"/>
            </p:cNvSpPr>
            <p:nvPr/>
          </p:nvSpPr>
          <p:spPr bwMode="auto">
            <a:xfrm>
              <a:off x="680" y="3258"/>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SEND</a:t>
              </a:r>
              <a:endParaRPr lang="ru-RU" altLang="nl-NL" sz="1400" b="1">
                <a:solidFill>
                  <a:schemeClr val="accent2"/>
                </a:solidFill>
              </a:endParaRPr>
            </a:p>
          </p:txBody>
        </p:sp>
        <p:sp>
          <p:nvSpPr>
            <p:cNvPr id="831519" name="Line 31"/>
            <p:cNvSpPr>
              <a:spLocks noChangeShapeType="1"/>
            </p:cNvSpPr>
            <p:nvPr/>
          </p:nvSpPr>
          <p:spPr bwMode="auto">
            <a:xfrm flipH="1">
              <a:off x="1296" y="3360"/>
              <a:ext cx="33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0" name="Group 32"/>
          <p:cNvGrpSpPr>
            <a:grpSpLocks/>
          </p:cNvGrpSpPr>
          <p:nvPr/>
        </p:nvGrpSpPr>
        <p:grpSpPr bwMode="auto">
          <a:xfrm>
            <a:off x="5562600" y="4943475"/>
            <a:ext cx="1371600" cy="314325"/>
            <a:chOff x="4176" y="912"/>
            <a:chExt cx="864" cy="198"/>
          </a:xfrm>
        </p:grpSpPr>
        <p:sp>
          <p:nvSpPr>
            <p:cNvPr id="831521" name="Text Box 33"/>
            <p:cNvSpPr txBox="1">
              <a:spLocks noChangeArrowheads="1"/>
            </p:cNvSpPr>
            <p:nvPr/>
          </p:nvSpPr>
          <p:spPr bwMode="auto">
            <a:xfrm>
              <a:off x="4424" y="91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SEND</a:t>
              </a:r>
              <a:endParaRPr lang="ru-RU" altLang="nl-NL" sz="1400" b="1">
                <a:solidFill>
                  <a:schemeClr val="accent2"/>
                </a:solidFill>
              </a:endParaRPr>
            </a:p>
          </p:txBody>
        </p:sp>
        <p:sp>
          <p:nvSpPr>
            <p:cNvPr id="831522" name="Line 34"/>
            <p:cNvSpPr>
              <a:spLocks noChangeShapeType="1"/>
            </p:cNvSpPr>
            <p:nvPr/>
          </p:nvSpPr>
          <p:spPr bwMode="auto">
            <a:xfrm flipH="1">
              <a:off x="4176" y="1053"/>
              <a:ext cx="240" cy="3"/>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3" name="Group 35"/>
          <p:cNvGrpSpPr>
            <a:grpSpLocks/>
          </p:cNvGrpSpPr>
          <p:nvPr/>
        </p:nvGrpSpPr>
        <p:grpSpPr bwMode="auto">
          <a:xfrm>
            <a:off x="3657600" y="5781675"/>
            <a:ext cx="3429000" cy="314325"/>
            <a:chOff x="2304" y="3642"/>
            <a:chExt cx="2160" cy="198"/>
          </a:xfrm>
        </p:grpSpPr>
        <p:sp>
          <p:nvSpPr>
            <p:cNvPr id="831524" name="Text Box 36"/>
            <p:cNvSpPr txBox="1">
              <a:spLocks noChangeArrowheads="1"/>
            </p:cNvSpPr>
            <p:nvPr/>
          </p:nvSpPr>
          <p:spPr bwMode="auto">
            <a:xfrm>
              <a:off x="3848" y="3642"/>
              <a:ext cx="616" cy="19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20000"/>
                </a:spcBef>
                <a:buClr>
                  <a:srgbClr val="FF0000"/>
                </a:buClr>
              </a:pPr>
              <a:r>
                <a:rPr lang="en-US" altLang="nl-NL" sz="1400" b="1">
                  <a:solidFill>
                    <a:schemeClr val="accent2"/>
                  </a:solidFill>
                </a:rPr>
                <a:t>CLOSE</a:t>
              </a:r>
              <a:endParaRPr lang="ru-RU" altLang="nl-NL" sz="1400" b="1">
                <a:solidFill>
                  <a:schemeClr val="accent2"/>
                </a:solidFill>
              </a:endParaRPr>
            </a:p>
          </p:txBody>
        </p:sp>
        <p:sp>
          <p:nvSpPr>
            <p:cNvPr id="831525" name="Line 37"/>
            <p:cNvSpPr>
              <a:spLocks noChangeShapeType="1"/>
            </p:cNvSpPr>
            <p:nvPr/>
          </p:nvSpPr>
          <p:spPr bwMode="auto">
            <a:xfrm flipH="1">
              <a:off x="2304" y="3783"/>
              <a:ext cx="1536" cy="9"/>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sp>
          <p:nvSpPr>
            <p:cNvPr id="831526" name="Line 38"/>
            <p:cNvSpPr>
              <a:spLocks noChangeShapeType="1"/>
            </p:cNvSpPr>
            <p:nvPr/>
          </p:nvSpPr>
          <p:spPr bwMode="auto">
            <a:xfrm flipH="1" flipV="1">
              <a:off x="3504" y="3648"/>
              <a:ext cx="336" cy="8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grpSp>
        <p:nvGrpSpPr>
          <p:cNvPr id="831527" name="Group 39"/>
          <p:cNvGrpSpPr>
            <a:grpSpLocks/>
          </p:cNvGrpSpPr>
          <p:nvPr/>
        </p:nvGrpSpPr>
        <p:grpSpPr bwMode="auto">
          <a:xfrm>
            <a:off x="3505200" y="2362200"/>
            <a:ext cx="1981200" cy="822325"/>
            <a:chOff x="2208" y="1488"/>
            <a:chExt cx="1248" cy="518"/>
          </a:xfrm>
        </p:grpSpPr>
        <p:sp>
          <p:nvSpPr>
            <p:cNvPr id="831528" name="Text Box 40"/>
            <p:cNvSpPr txBox="1">
              <a:spLocks noChangeArrowheads="1"/>
            </p:cNvSpPr>
            <p:nvPr/>
          </p:nvSpPr>
          <p:spPr bwMode="auto">
            <a:xfrm>
              <a:off x="2208" y="1680"/>
              <a:ext cx="11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buClr>
                  <a:srgbClr val="FF0000"/>
                </a:buClr>
              </a:pPr>
              <a:r>
                <a:rPr lang="en-US" altLang="nl-NL" sz="1400" b="1" i="1"/>
                <a:t>TCP three-way handshake</a:t>
              </a:r>
              <a:endParaRPr lang="ru-RU" altLang="nl-NL" sz="1400" b="1" i="1"/>
            </a:p>
          </p:txBody>
        </p:sp>
        <p:sp>
          <p:nvSpPr>
            <p:cNvPr id="831529" name="Line 41"/>
            <p:cNvSpPr>
              <a:spLocks noChangeShapeType="1"/>
            </p:cNvSpPr>
            <p:nvPr/>
          </p:nvSpPr>
          <p:spPr bwMode="auto">
            <a:xfrm flipH="1" flipV="1">
              <a:off x="2352" y="1488"/>
              <a:ext cx="110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nl-NL"/>
            </a:p>
          </p:txBody>
        </p:sp>
      </p:grpSp>
      <p:sp>
        <p:nvSpPr>
          <p:cNvPr id="41" name="Title 1"/>
          <p:cNvSpPr txBox="1">
            <a:spLocks/>
          </p:cNvSpPr>
          <p:nvPr/>
        </p:nvSpPr>
        <p:spPr>
          <a:xfrm>
            <a:off x="155289" y="273051"/>
            <a:ext cx="6778911" cy="579438"/>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en-US" sz="3000" b="1" dirty="0"/>
              <a:t>Threaded/Concurrent client-server</a:t>
            </a:r>
            <a:endParaRPr lang="nl-NL" sz="3000" b="1" dirty="0"/>
          </a:p>
        </p:txBody>
      </p:sp>
    </p:spTree>
    <p:extLst>
      <p:ext uri="{BB962C8B-B14F-4D97-AF65-F5344CB8AC3E}">
        <p14:creationId xmlns:p14="http://schemas.microsoft.com/office/powerpoint/2010/main" val="422305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14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14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15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15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315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152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315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15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15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15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1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REST</a:t>
            </a:r>
            <a:endParaRPr lang="en-US" sz="3600" dirty="0"/>
          </a:p>
          <a:p>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648" y="2811236"/>
            <a:ext cx="3413570" cy="3448050"/>
          </a:xfrm>
          <a:prstGeom prst="rect">
            <a:avLst/>
          </a:prstGeom>
        </p:spPr>
      </p:pic>
      <p:sp>
        <p:nvSpPr>
          <p:cNvPr id="5" name="Oval Callout 4"/>
          <p:cNvSpPr/>
          <p:nvPr/>
        </p:nvSpPr>
        <p:spPr>
          <a:xfrm>
            <a:off x="2590800" y="2811236"/>
            <a:ext cx="2514600" cy="1513115"/>
          </a:xfrm>
          <a:prstGeom prst="wedgeEllipseCallout">
            <a:avLst>
              <a:gd name="adj1" fmla="val 53193"/>
              <a:gd name="adj2" fmla="val 596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Give it a REST, </a:t>
            </a:r>
            <a:br>
              <a:rPr lang="en-US" sz="2400" dirty="0"/>
            </a:br>
            <a:r>
              <a:rPr lang="en-US" sz="2400" dirty="0"/>
              <a:t>will </a:t>
            </a:r>
            <a:r>
              <a:rPr lang="en-US" sz="2400" dirty="0" err="1"/>
              <a:t>ya</a:t>
            </a:r>
            <a:r>
              <a:rPr lang="en-US" sz="2400" dirty="0"/>
              <a:t>!</a:t>
            </a:r>
            <a:endParaRPr lang="nl-NL" sz="2400" dirty="0"/>
          </a:p>
        </p:txBody>
      </p:sp>
    </p:spTree>
    <p:extLst>
      <p:ext uri="{BB962C8B-B14F-4D97-AF65-F5344CB8AC3E}">
        <p14:creationId xmlns:p14="http://schemas.microsoft.com/office/powerpoint/2010/main" val="300859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8804" y="2509592"/>
            <a:ext cx="5185987" cy="3807125"/>
          </a:xfrm>
          <a:prstGeom prst="rect">
            <a:avLst/>
          </a:prstGeom>
        </p:spPr>
      </p:pic>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p:cNvSpPr>
            <a:spLocks noGrp="1"/>
          </p:cNvSpPr>
          <p:nvPr>
            <p:ph idx="1"/>
          </p:nvPr>
        </p:nvSpPr>
        <p:spPr>
          <a:xfrm>
            <a:off x="176047" y="1347952"/>
            <a:ext cx="8791905" cy="5115910"/>
          </a:xfrm>
        </p:spPr>
        <p:txBody>
          <a:bodyPr/>
          <a:lstStyle/>
          <a:p>
            <a:r>
              <a:rPr lang="en-US" sz="2000" u="sng" dirty="0"/>
              <a:t>Re</a:t>
            </a:r>
            <a:r>
              <a:rPr lang="en-US" sz="2000" dirty="0"/>
              <a:t>presentational </a:t>
            </a:r>
            <a:r>
              <a:rPr lang="en-US" sz="2000" u="sng" dirty="0"/>
              <a:t>S</a:t>
            </a:r>
            <a:r>
              <a:rPr lang="en-US" sz="2000" dirty="0"/>
              <a:t>tate </a:t>
            </a:r>
            <a:r>
              <a:rPr lang="en-US" sz="2000" u="sng" dirty="0"/>
              <a:t>T</a:t>
            </a:r>
            <a:r>
              <a:rPr lang="en-US" sz="2000" dirty="0"/>
              <a:t>ransfer</a:t>
            </a:r>
          </a:p>
          <a:p>
            <a:endParaRPr lang="nl-NL" sz="2000" dirty="0"/>
          </a:p>
          <a:p>
            <a:r>
              <a:rPr lang="nl-NL" sz="2000" dirty="0"/>
              <a:t>Architectural style by Roy Fielding (principle author of HTTP spec)</a:t>
            </a:r>
          </a:p>
          <a:p>
            <a:endParaRPr lang="nl-NL" sz="2000" dirty="0"/>
          </a:p>
          <a:p>
            <a:r>
              <a:rPr lang="en-US" sz="2000" dirty="0"/>
              <a:t>Defines constraints on a </a:t>
            </a:r>
            <a:br>
              <a:rPr lang="en-US" sz="2000" dirty="0"/>
            </a:br>
            <a:r>
              <a:rPr lang="en-US" sz="2000" dirty="0"/>
              <a:t>distributed system to </a:t>
            </a:r>
            <a:br>
              <a:rPr lang="en-US" sz="2000" dirty="0"/>
            </a:br>
            <a:r>
              <a:rPr lang="en-US" sz="2000" dirty="0"/>
              <a:t>guarantee key properties</a:t>
            </a:r>
          </a:p>
          <a:p>
            <a:pPr lvl="1"/>
            <a:endParaRPr lang="en-US" sz="2000" dirty="0"/>
          </a:p>
          <a:p>
            <a:r>
              <a:rPr lang="en-US" sz="2000" dirty="0"/>
              <a:t>Views the “World Wide Web” </a:t>
            </a:r>
            <a:br>
              <a:rPr lang="en-US" sz="2000" dirty="0"/>
            </a:br>
            <a:r>
              <a:rPr lang="en-US" sz="2000" dirty="0"/>
              <a:t>as a </a:t>
            </a:r>
            <a:r>
              <a:rPr lang="en-US" sz="2000" i="1" dirty="0"/>
              <a:t>State Machine</a:t>
            </a:r>
          </a:p>
          <a:p>
            <a:endParaRPr lang="en-US" sz="2000" i="1" dirty="0"/>
          </a:p>
          <a:p>
            <a:r>
              <a:rPr lang="en-US" sz="2000" dirty="0"/>
              <a:t>Interactions are</a:t>
            </a:r>
            <a:br>
              <a:rPr lang="en-US" sz="2000" dirty="0"/>
            </a:br>
            <a:r>
              <a:rPr lang="en-US" sz="2000" i="1" dirty="0"/>
              <a:t>State Transitions</a:t>
            </a:r>
          </a:p>
          <a:p>
            <a:pPr lvl="1"/>
            <a:endParaRPr lang="nl-NL" sz="2000" dirty="0"/>
          </a:p>
        </p:txBody>
      </p:sp>
    </p:spTree>
    <p:extLst>
      <p:ext uri="{BB962C8B-B14F-4D97-AF65-F5344CB8AC3E}">
        <p14:creationId xmlns:p14="http://schemas.microsoft.com/office/powerpoint/2010/main" val="285963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2F295-513A-BD13-6745-94DBCD6A40B5}"/>
            </a:ext>
          </a:extLst>
        </p:cNvPr>
        <p:cNvGrpSpPr/>
        <p:nvPr/>
      </p:nvGrpSpPr>
      <p:grpSpPr>
        <a:xfrm>
          <a:off x="0" y="0"/>
          <a:ext cx="0" cy="0"/>
          <a:chOff x="0" y="0"/>
          <a:chExt cx="0" cy="0"/>
        </a:xfrm>
      </p:grpSpPr>
      <p:sp>
        <p:nvSpPr>
          <p:cNvPr id="22" name="Rectangle 2">
            <a:extLst>
              <a:ext uri="{FF2B5EF4-FFF2-40B4-BE49-F238E27FC236}">
                <a16:creationId xmlns:a16="http://schemas.microsoft.com/office/drawing/2014/main" id="{1D1587E0-56B2-54A2-7781-F9D9325E6B7D}"/>
              </a:ext>
            </a:extLst>
          </p:cNvPr>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a:extLst>
              <a:ext uri="{FF2B5EF4-FFF2-40B4-BE49-F238E27FC236}">
                <a16:creationId xmlns:a16="http://schemas.microsoft.com/office/drawing/2014/main" id="{158708BB-C8EB-9F35-DFAC-B1DDF174C5BE}"/>
              </a:ext>
            </a:extLst>
          </p:cNvPr>
          <p:cNvSpPr>
            <a:spLocks noGrp="1"/>
          </p:cNvSpPr>
          <p:nvPr>
            <p:ph idx="1"/>
          </p:nvPr>
        </p:nvSpPr>
        <p:spPr>
          <a:xfrm>
            <a:off x="176047" y="1347952"/>
            <a:ext cx="8759406" cy="5373690"/>
          </a:xfrm>
        </p:spPr>
        <p:txBody>
          <a:bodyPr/>
          <a:lstStyle/>
          <a:p>
            <a:pPr lvl="1"/>
            <a:r>
              <a:rPr lang="nl-NL" sz="2000" dirty="0" err="1"/>
              <a:t>Key</a:t>
            </a:r>
            <a:r>
              <a:rPr lang="nl-NL" sz="2000" dirty="0"/>
              <a:t> </a:t>
            </a:r>
            <a:r>
              <a:rPr lang="nl-NL" sz="2000" dirty="0" err="1"/>
              <a:t>principles</a:t>
            </a:r>
            <a:r>
              <a:rPr lang="nl-NL" sz="2000" dirty="0"/>
              <a:t> of REST</a:t>
            </a:r>
          </a:p>
          <a:p>
            <a:pPr lvl="1"/>
            <a:endParaRPr lang="nl-NL" sz="2000" dirty="0"/>
          </a:p>
          <a:p>
            <a:pPr lvl="1"/>
            <a:r>
              <a:rPr lang="nl-NL" sz="2000" dirty="0"/>
              <a:t>1. Client-Server Architecture. The client (browser) </a:t>
            </a:r>
            <a:r>
              <a:rPr lang="nl-NL" sz="2000" dirty="0" err="1"/>
              <a:t>and</a:t>
            </a:r>
            <a:r>
              <a:rPr lang="nl-NL" sz="2000" dirty="0"/>
              <a:t> server (API) are separate. The client </a:t>
            </a:r>
            <a:r>
              <a:rPr lang="nl-NL" sz="2000" dirty="0" err="1"/>
              <a:t>asks</a:t>
            </a:r>
            <a:r>
              <a:rPr lang="nl-NL" sz="2000" dirty="0"/>
              <a:t> </a:t>
            </a:r>
            <a:r>
              <a:rPr lang="nl-NL" sz="2000" dirty="0" err="1"/>
              <a:t>the</a:t>
            </a:r>
            <a:r>
              <a:rPr lang="nl-NL" sz="2000" dirty="0"/>
              <a:t> server </a:t>
            </a:r>
            <a:r>
              <a:rPr lang="nl-NL" sz="2000" dirty="0" err="1"/>
              <a:t>processes</a:t>
            </a:r>
            <a:r>
              <a:rPr lang="nl-NL" sz="2000" dirty="0"/>
              <a:t> </a:t>
            </a:r>
            <a:r>
              <a:rPr lang="nl-NL" sz="2000" dirty="0" err="1"/>
              <a:t>and</a:t>
            </a:r>
            <a:r>
              <a:rPr lang="nl-NL" sz="2000" dirty="0"/>
              <a:t> response.</a:t>
            </a:r>
          </a:p>
          <a:p>
            <a:pPr lvl="1"/>
            <a:r>
              <a:rPr lang="nl-NL" sz="2000" dirty="0"/>
              <a:t>2.  </a:t>
            </a:r>
            <a:r>
              <a:rPr lang="nl-NL" sz="2000" dirty="0" err="1"/>
              <a:t>Stateless</a:t>
            </a:r>
            <a:r>
              <a:rPr lang="nl-NL" sz="2000" dirty="0"/>
              <a:t> Communication. </a:t>
            </a:r>
            <a:r>
              <a:rPr lang="nl-NL" sz="2000" dirty="0" err="1"/>
              <a:t>Each</a:t>
            </a:r>
            <a:r>
              <a:rPr lang="nl-NL" sz="2000" dirty="0"/>
              <a:t> </a:t>
            </a:r>
            <a:r>
              <a:rPr lang="nl-NL" sz="2000" dirty="0" err="1"/>
              <a:t>request</a:t>
            </a:r>
            <a:r>
              <a:rPr lang="nl-NL" sz="2000" dirty="0"/>
              <a:t> is independent. The server does </a:t>
            </a:r>
            <a:r>
              <a:rPr lang="nl-NL" sz="2000" dirty="0" err="1"/>
              <a:t>not</a:t>
            </a:r>
            <a:r>
              <a:rPr lang="nl-NL" sz="2000" dirty="0"/>
              <a:t> store client </a:t>
            </a:r>
            <a:r>
              <a:rPr lang="nl-NL" sz="2000" dirty="0" err="1"/>
              <a:t>session</a:t>
            </a:r>
            <a:r>
              <a:rPr lang="nl-NL" sz="2000" dirty="0"/>
              <a:t> data.</a:t>
            </a:r>
          </a:p>
          <a:p>
            <a:pPr lvl="1"/>
            <a:r>
              <a:rPr lang="nl-NL" sz="2000" dirty="0"/>
              <a:t>3. </a:t>
            </a:r>
            <a:r>
              <a:rPr lang="nl-NL" sz="2000" dirty="0" err="1"/>
              <a:t>Cacheability</a:t>
            </a:r>
            <a:r>
              <a:rPr lang="nl-NL" sz="2000" dirty="0"/>
              <a:t>. Responses </a:t>
            </a:r>
            <a:r>
              <a:rPr lang="nl-NL" sz="2000" dirty="0" err="1"/>
              <a:t>can</a:t>
            </a:r>
            <a:r>
              <a:rPr lang="nl-NL" sz="2000" dirty="0"/>
              <a:t> </a:t>
            </a:r>
            <a:r>
              <a:rPr lang="nl-NL" sz="2000" dirty="0" err="1"/>
              <a:t>be</a:t>
            </a:r>
            <a:r>
              <a:rPr lang="nl-NL" sz="2000" dirty="0"/>
              <a:t> </a:t>
            </a:r>
            <a:r>
              <a:rPr lang="nl-NL" sz="2000" dirty="0" err="1"/>
              <a:t>cached</a:t>
            </a:r>
            <a:r>
              <a:rPr lang="nl-NL" sz="2000" dirty="0"/>
              <a:t> </a:t>
            </a:r>
            <a:r>
              <a:rPr lang="nl-NL" sz="2000" dirty="0" err="1"/>
              <a:t>to</a:t>
            </a:r>
            <a:r>
              <a:rPr lang="nl-NL" sz="2000" dirty="0"/>
              <a:t> </a:t>
            </a:r>
            <a:r>
              <a:rPr lang="nl-NL" sz="2000" dirty="0" err="1"/>
              <a:t>improve</a:t>
            </a:r>
            <a:r>
              <a:rPr lang="nl-NL" sz="2000" dirty="0"/>
              <a:t> </a:t>
            </a:r>
            <a:r>
              <a:rPr lang="nl-NL" sz="2000" dirty="0" err="1"/>
              <a:t>performence</a:t>
            </a:r>
            <a:r>
              <a:rPr lang="nl-NL" sz="2000" dirty="0"/>
              <a:t>.</a:t>
            </a:r>
          </a:p>
          <a:p>
            <a:pPr lvl="1"/>
            <a:r>
              <a:rPr lang="nl-NL" sz="2000" dirty="0"/>
              <a:t>4. Uniform Interface</a:t>
            </a:r>
          </a:p>
          <a:p>
            <a:pPr lvl="2"/>
            <a:r>
              <a:rPr lang="nl-NL" sz="2000" dirty="0"/>
              <a:t>GET &gt; </a:t>
            </a:r>
            <a:r>
              <a:rPr lang="nl-NL" sz="2000" dirty="0" err="1"/>
              <a:t>Retreive</a:t>
            </a:r>
            <a:r>
              <a:rPr lang="nl-NL" sz="2000" dirty="0"/>
              <a:t> data</a:t>
            </a:r>
          </a:p>
          <a:p>
            <a:pPr lvl="2"/>
            <a:r>
              <a:rPr lang="nl-NL" sz="2000" dirty="0"/>
              <a:t>POST &gt; </a:t>
            </a:r>
            <a:r>
              <a:rPr lang="nl-NL" sz="2000" dirty="0" err="1"/>
              <a:t>Create</a:t>
            </a:r>
            <a:r>
              <a:rPr lang="nl-NL" sz="2000" dirty="0"/>
              <a:t> new data</a:t>
            </a:r>
          </a:p>
          <a:p>
            <a:pPr lvl="2"/>
            <a:r>
              <a:rPr lang="nl-NL" sz="2000" dirty="0"/>
              <a:t>PUT &gt; Update </a:t>
            </a:r>
            <a:r>
              <a:rPr lang="nl-NL" sz="2000" dirty="0" err="1"/>
              <a:t>existing</a:t>
            </a:r>
            <a:r>
              <a:rPr lang="nl-NL" sz="2000" dirty="0"/>
              <a:t> data</a:t>
            </a:r>
          </a:p>
          <a:p>
            <a:pPr lvl="2"/>
            <a:r>
              <a:rPr lang="nl-NL" sz="2000" dirty="0"/>
              <a:t>DELETE &gt; </a:t>
            </a:r>
            <a:r>
              <a:rPr lang="nl-NL" sz="2000" dirty="0" err="1"/>
              <a:t>Remove</a:t>
            </a:r>
            <a:r>
              <a:rPr lang="nl-NL" sz="2000" dirty="0"/>
              <a:t> data </a:t>
            </a:r>
          </a:p>
        </p:txBody>
      </p:sp>
    </p:spTree>
    <p:extLst>
      <p:ext uri="{BB962C8B-B14F-4D97-AF65-F5344CB8AC3E}">
        <p14:creationId xmlns:p14="http://schemas.microsoft.com/office/powerpoint/2010/main" val="3419015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FB14-9361-63F5-A08A-EE48CF12E014}"/>
            </a:ext>
          </a:extLst>
        </p:cNvPr>
        <p:cNvGrpSpPr/>
        <p:nvPr/>
      </p:nvGrpSpPr>
      <p:grpSpPr>
        <a:xfrm>
          <a:off x="0" y="0"/>
          <a:ext cx="0" cy="0"/>
          <a:chOff x="0" y="0"/>
          <a:chExt cx="0" cy="0"/>
        </a:xfrm>
      </p:grpSpPr>
      <p:sp>
        <p:nvSpPr>
          <p:cNvPr id="22" name="Rectangle 2">
            <a:extLst>
              <a:ext uri="{FF2B5EF4-FFF2-40B4-BE49-F238E27FC236}">
                <a16:creationId xmlns:a16="http://schemas.microsoft.com/office/drawing/2014/main" id="{10A6F6BD-837B-7CBA-E89B-25DBDE103D31}"/>
              </a:ext>
            </a:extLst>
          </p:cNvPr>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a:t>
            </a:r>
          </a:p>
        </p:txBody>
      </p:sp>
      <p:sp>
        <p:nvSpPr>
          <p:cNvPr id="17" name="Tijdelijke aanduiding voor inhoud 16">
            <a:extLst>
              <a:ext uri="{FF2B5EF4-FFF2-40B4-BE49-F238E27FC236}">
                <a16:creationId xmlns:a16="http://schemas.microsoft.com/office/drawing/2014/main" id="{B9AF0838-F225-FC67-6E1C-1D3DE51048AE}"/>
              </a:ext>
            </a:extLst>
          </p:cNvPr>
          <p:cNvSpPr>
            <a:spLocks noGrp="1"/>
          </p:cNvSpPr>
          <p:nvPr>
            <p:ph idx="1"/>
          </p:nvPr>
        </p:nvSpPr>
        <p:spPr>
          <a:xfrm>
            <a:off x="176047" y="1347952"/>
            <a:ext cx="8759406" cy="5373690"/>
          </a:xfrm>
        </p:spPr>
        <p:txBody>
          <a:bodyPr/>
          <a:lstStyle/>
          <a:p>
            <a:pPr lvl="1"/>
            <a:r>
              <a:rPr lang="nl-NL" sz="2000" dirty="0" err="1"/>
              <a:t>Key</a:t>
            </a:r>
            <a:r>
              <a:rPr lang="nl-NL" sz="2000" dirty="0"/>
              <a:t> </a:t>
            </a:r>
            <a:r>
              <a:rPr lang="nl-NL" sz="2000" dirty="0" err="1"/>
              <a:t>principles</a:t>
            </a:r>
            <a:r>
              <a:rPr lang="nl-NL" sz="2000" dirty="0"/>
              <a:t> of REST</a:t>
            </a:r>
          </a:p>
          <a:p>
            <a:pPr lvl="1"/>
            <a:endParaRPr lang="nl-NL" sz="2000" dirty="0"/>
          </a:p>
          <a:p>
            <a:pPr lvl="1"/>
            <a:r>
              <a:rPr lang="nl-NL" sz="2000" dirty="0"/>
              <a:t>5. </a:t>
            </a:r>
            <a:r>
              <a:rPr lang="nl-NL" sz="2000" dirty="0" err="1"/>
              <a:t>Layerd</a:t>
            </a:r>
            <a:r>
              <a:rPr lang="nl-NL" sz="2000" dirty="0"/>
              <a:t> System. Client does </a:t>
            </a:r>
            <a:r>
              <a:rPr lang="nl-NL" sz="2000" dirty="0" err="1"/>
              <a:t>not</a:t>
            </a:r>
            <a:r>
              <a:rPr lang="nl-NL" sz="2000" dirty="0"/>
              <a:t> </a:t>
            </a:r>
            <a:r>
              <a:rPr lang="nl-NL" sz="2000" dirty="0" err="1"/>
              <a:t>need</a:t>
            </a:r>
            <a:r>
              <a:rPr lang="nl-NL" sz="2000" dirty="0"/>
              <a:t> </a:t>
            </a:r>
            <a:r>
              <a:rPr lang="nl-NL" sz="2000" dirty="0" err="1"/>
              <a:t>to</a:t>
            </a:r>
            <a:r>
              <a:rPr lang="nl-NL" sz="2000" dirty="0"/>
              <a:t> </a:t>
            </a:r>
            <a:r>
              <a:rPr lang="nl-NL" sz="2000" dirty="0" err="1"/>
              <a:t>know</a:t>
            </a:r>
            <a:r>
              <a:rPr lang="nl-NL" sz="2000" dirty="0"/>
              <a:t> </a:t>
            </a:r>
            <a:r>
              <a:rPr lang="nl-NL" sz="2000" dirty="0" err="1"/>
              <a:t>if</a:t>
            </a:r>
            <a:r>
              <a:rPr lang="nl-NL" sz="2000" dirty="0"/>
              <a:t> </a:t>
            </a:r>
            <a:r>
              <a:rPr lang="nl-NL" sz="2000" dirty="0" err="1"/>
              <a:t>it</a:t>
            </a:r>
            <a:r>
              <a:rPr lang="nl-NL" sz="2000" dirty="0"/>
              <a:t> is </a:t>
            </a:r>
            <a:r>
              <a:rPr lang="nl-NL" sz="2000" dirty="0" err="1"/>
              <a:t>communicating</a:t>
            </a:r>
            <a:r>
              <a:rPr lang="nl-NL" sz="2000" dirty="0"/>
              <a:t> </a:t>
            </a:r>
            <a:r>
              <a:rPr lang="nl-NL" sz="2000" dirty="0" err="1"/>
              <a:t>directly</a:t>
            </a:r>
            <a:r>
              <a:rPr lang="nl-NL" sz="2000" dirty="0"/>
              <a:t> (e.g. load </a:t>
            </a:r>
            <a:r>
              <a:rPr lang="nl-NL" sz="2000" dirty="0" err="1"/>
              <a:t>balancer</a:t>
            </a:r>
            <a:r>
              <a:rPr lang="nl-NL" sz="2000" dirty="0"/>
              <a:t>) </a:t>
            </a:r>
          </a:p>
          <a:p>
            <a:pPr lvl="1"/>
            <a:r>
              <a:rPr lang="nl-NL" sz="2000" dirty="0"/>
              <a:t>6. Resource-</a:t>
            </a:r>
            <a:r>
              <a:rPr lang="nl-NL" sz="2000" dirty="0" err="1"/>
              <a:t>Based</a:t>
            </a:r>
            <a:r>
              <a:rPr lang="nl-NL" sz="2000" dirty="0"/>
              <a:t>. </a:t>
            </a:r>
            <a:r>
              <a:rPr lang="nl-NL" sz="2000" dirty="0" err="1"/>
              <a:t>Everything</a:t>
            </a:r>
            <a:r>
              <a:rPr lang="nl-NL" sz="2000" dirty="0"/>
              <a:t> is </a:t>
            </a:r>
            <a:r>
              <a:rPr lang="nl-NL" sz="2000" dirty="0" err="1"/>
              <a:t>treated</a:t>
            </a:r>
            <a:r>
              <a:rPr lang="nl-NL" sz="2000" dirty="0"/>
              <a:t> as a resource </a:t>
            </a:r>
            <a:r>
              <a:rPr lang="nl-NL" sz="2000" dirty="0" err="1"/>
              <a:t>identfied</a:t>
            </a:r>
            <a:r>
              <a:rPr lang="nl-NL" sz="2000" dirty="0"/>
              <a:t> </a:t>
            </a:r>
            <a:r>
              <a:rPr lang="nl-NL" sz="2000" dirty="0" err="1"/>
              <a:t>by</a:t>
            </a:r>
            <a:r>
              <a:rPr lang="nl-NL" sz="2000" dirty="0"/>
              <a:t> a URL (e.g. http://</a:t>
            </a:r>
            <a:r>
              <a:rPr lang="nl-NL" sz="2000" dirty="0" err="1"/>
              <a:t>api.example.com</a:t>
            </a:r>
            <a:r>
              <a:rPr lang="nl-NL" sz="2000" dirty="0"/>
              <a:t>/user/123)</a:t>
            </a:r>
          </a:p>
        </p:txBody>
      </p:sp>
    </p:spTree>
    <p:extLst>
      <p:ext uri="{BB962C8B-B14F-4D97-AF65-F5344CB8AC3E}">
        <p14:creationId xmlns:p14="http://schemas.microsoft.com/office/powerpoint/2010/main" val="2955589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Learning outcomes</a:t>
            </a:r>
          </a:p>
        </p:txBody>
      </p:sp>
      <p:sp>
        <p:nvSpPr>
          <p:cNvPr id="3" name="Text Placeholder 2"/>
          <p:cNvSpPr>
            <a:spLocks noGrp="1"/>
          </p:cNvSpPr>
          <p:nvPr>
            <p:ph type="body" idx="1"/>
          </p:nvPr>
        </p:nvSpPr>
        <p:spPr>
          <a:xfrm>
            <a:off x="657498" y="2502354"/>
            <a:ext cx="7815943" cy="2435406"/>
          </a:xfrm>
        </p:spPr>
        <p:txBody>
          <a:bodyPr/>
          <a:lstStyle/>
          <a:p>
            <a:r>
              <a:rPr lang="en-US" sz="2800" dirty="0"/>
              <a:t>Describe (application layer) protocols</a:t>
            </a:r>
          </a:p>
          <a:p>
            <a:endParaRPr lang="en-US" sz="2800" dirty="0"/>
          </a:p>
          <a:p>
            <a:r>
              <a:rPr lang="en-US" sz="2800" dirty="0"/>
              <a:t>Design and build (RESTful) web services</a:t>
            </a:r>
          </a:p>
        </p:txBody>
      </p:sp>
    </p:spTree>
    <p:extLst>
      <p:ext uri="{BB962C8B-B14F-4D97-AF65-F5344CB8AC3E}">
        <p14:creationId xmlns:p14="http://schemas.microsoft.com/office/powerpoint/2010/main" val="1481559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WWW as a State Machine</a:t>
            </a:r>
          </a:p>
        </p:txBody>
      </p:sp>
      <p:sp>
        <p:nvSpPr>
          <p:cNvPr id="7" name="Tijdelijke aanduiding voor inhoud 16"/>
          <p:cNvSpPr txBox="1">
            <a:spLocks/>
          </p:cNvSpPr>
          <p:nvPr/>
        </p:nvSpPr>
        <p:spPr>
          <a:xfrm>
            <a:off x="63061" y="1236955"/>
            <a:ext cx="8592207" cy="52717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The WWW is a giant graph of </a:t>
            </a:r>
            <a:r>
              <a:rPr lang="en-US" sz="2000" i="1" dirty="0"/>
              <a:t>resources, </a:t>
            </a:r>
            <a:r>
              <a:rPr lang="en-US" sz="2000" dirty="0"/>
              <a:t>hosted on </a:t>
            </a:r>
            <a:r>
              <a:rPr lang="en-US" sz="2000" i="1" dirty="0"/>
              <a:t>Origin Servers</a:t>
            </a:r>
          </a:p>
          <a:p>
            <a:r>
              <a:rPr lang="en-US" sz="2000" i="1" dirty="0"/>
              <a:t>Resources </a:t>
            </a:r>
            <a:r>
              <a:rPr lang="en-US" sz="2000" dirty="0"/>
              <a:t>are connected by </a:t>
            </a:r>
            <a:r>
              <a:rPr lang="en-US" sz="2000" i="1" dirty="0"/>
              <a:t>hypermedia</a:t>
            </a:r>
            <a:r>
              <a:rPr lang="en-US" sz="2000" dirty="0"/>
              <a:t> (e.g. hyperlinks)</a:t>
            </a:r>
          </a:p>
          <a:p>
            <a:r>
              <a:rPr lang="en-US" sz="2000" dirty="0"/>
              <a:t>User Agents (e.g. </a:t>
            </a:r>
            <a:r>
              <a:rPr lang="en-US" sz="2000" dirty="0" err="1"/>
              <a:t>webbrowsers</a:t>
            </a:r>
            <a:r>
              <a:rPr lang="en-US" sz="2000" dirty="0"/>
              <a:t>) interact through </a:t>
            </a:r>
            <a:r>
              <a:rPr lang="en-US" sz="2000" i="1" dirty="0"/>
              <a:t>representations</a:t>
            </a:r>
            <a:endParaRPr lang="en-US" sz="2000" dirty="0"/>
          </a:p>
          <a:p>
            <a:pPr lvl="1">
              <a:buClr>
                <a:schemeClr val="bg1"/>
              </a:buClr>
            </a:pPr>
            <a:r>
              <a:rPr lang="en-US" sz="2000" dirty="0"/>
              <a:t>Each interaction results in a transition (of state)</a:t>
            </a:r>
          </a:p>
          <a:p>
            <a:pPr lvl="1">
              <a:buClr>
                <a:schemeClr val="bg1"/>
              </a:buClr>
            </a:pPr>
            <a:r>
              <a:rPr lang="en-US" sz="2000" dirty="0"/>
              <a:t>A transition can possibly modify the resource</a:t>
            </a:r>
          </a:p>
          <a:p>
            <a:pPr lvl="1">
              <a:buClr>
                <a:schemeClr val="bg1"/>
              </a:buClr>
            </a:pPr>
            <a:r>
              <a:rPr lang="en-US" sz="2000" dirty="0"/>
              <a:t>The representation of the</a:t>
            </a:r>
            <a:br>
              <a:rPr lang="en-US" sz="2000" dirty="0"/>
            </a:br>
            <a:r>
              <a:rPr lang="en-US" sz="2000" dirty="0"/>
              <a:t>resource is rendered </a:t>
            </a:r>
            <a:br>
              <a:rPr lang="en-US" sz="2000" dirty="0"/>
            </a:br>
            <a:r>
              <a:rPr lang="en-US" sz="2000" dirty="0"/>
              <a:t>for the client</a:t>
            </a:r>
          </a:p>
          <a:p>
            <a:pPr lvl="1"/>
            <a:endParaRPr lang="en-US" sz="2000" dirty="0"/>
          </a:p>
          <a:p>
            <a:pPr marL="106680" indent="0">
              <a:buNone/>
            </a:pP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495" y="3363310"/>
            <a:ext cx="6207755" cy="3255623"/>
          </a:xfrm>
          <a:prstGeom prst="rect">
            <a:avLst/>
          </a:prstGeom>
        </p:spPr>
      </p:pic>
    </p:spTree>
    <p:extLst>
      <p:ext uri="{BB962C8B-B14F-4D97-AF65-F5344CB8AC3E}">
        <p14:creationId xmlns:p14="http://schemas.microsoft.com/office/powerpoint/2010/main" val="381664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Resource vs Representation</a:t>
            </a:r>
          </a:p>
        </p:txBody>
      </p:sp>
      <p:sp>
        <p:nvSpPr>
          <p:cNvPr id="7" name="Tijdelijke aanduiding voor inhoud 16"/>
          <p:cNvSpPr txBox="1">
            <a:spLocks/>
          </p:cNvSpPr>
          <p:nvPr/>
        </p:nvSpPr>
        <p:spPr>
          <a:xfrm>
            <a:off x="382496" y="1059912"/>
            <a:ext cx="8592207" cy="52717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pPr marL="106680" indent="0">
              <a:buNone/>
            </a:pPr>
            <a:r>
              <a:rPr lang="en-US" sz="2800" dirty="0"/>
              <a:t>Resource</a:t>
            </a:r>
            <a:endParaRPr lang="en-US" sz="2000" dirty="0"/>
          </a:p>
          <a:p>
            <a:r>
              <a:rPr lang="en-US" sz="2000" dirty="0"/>
              <a:t>An item of interest</a:t>
            </a:r>
          </a:p>
          <a:p>
            <a:r>
              <a:rPr lang="en-US" sz="2000" dirty="0"/>
              <a:t>Encapsulates a piece of state on the </a:t>
            </a:r>
            <a:r>
              <a:rPr lang="en-US" sz="2000" i="1" dirty="0"/>
              <a:t>Origin Server</a:t>
            </a:r>
            <a:endParaRPr lang="en-US" sz="2000" dirty="0"/>
          </a:p>
          <a:p>
            <a:pPr lvl="1">
              <a:buClr>
                <a:schemeClr val="bg1"/>
              </a:buClr>
            </a:pPr>
            <a:r>
              <a:rPr lang="en-US" sz="2000" dirty="0"/>
              <a:t>e.g. a sensor, the current value of the sensor, the location of the devices, a collection of sensors</a:t>
            </a:r>
          </a:p>
          <a:p>
            <a:r>
              <a:rPr lang="en-US" sz="2000" dirty="0"/>
              <a:t>Exists independent of its </a:t>
            </a:r>
            <a:r>
              <a:rPr lang="en-US" sz="2000" i="1" dirty="0"/>
              <a:t>representation</a:t>
            </a:r>
            <a:endParaRPr lang="en-US" sz="2000" dirty="0"/>
          </a:p>
          <a:p>
            <a:r>
              <a:rPr lang="en-US" sz="2000" dirty="0"/>
              <a:t>Needs to be </a:t>
            </a:r>
            <a:r>
              <a:rPr lang="en-US" sz="2000" i="1" dirty="0"/>
              <a:t>identifiable</a:t>
            </a:r>
            <a:endParaRPr lang="en-US" sz="2000" dirty="0"/>
          </a:p>
          <a:p>
            <a:pPr marL="106680" indent="0">
              <a:buNone/>
            </a:pPr>
            <a:endParaRPr lang="en-US" sz="2000" i="1" dirty="0"/>
          </a:p>
          <a:p>
            <a:pPr marL="106680" indent="0">
              <a:buNone/>
            </a:pPr>
            <a:r>
              <a:rPr lang="en-US" sz="2800" dirty="0"/>
              <a:t>Representation</a:t>
            </a:r>
            <a:endParaRPr lang="en-US" sz="1800" dirty="0"/>
          </a:p>
          <a:p>
            <a:r>
              <a:rPr lang="en-US" sz="2000" dirty="0"/>
              <a:t>The </a:t>
            </a:r>
            <a:r>
              <a:rPr lang="en-US" sz="2000" i="1" dirty="0"/>
              <a:t>representation</a:t>
            </a:r>
            <a:r>
              <a:rPr lang="en-US" sz="2000" dirty="0"/>
              <a:t> of a resource</a:t>
            </a:r>
          </a:p>
          <a:p>
            <a:r>
              <a:rPr lang="en-US" sz="2000" dirty="0"/>
              <a:t>A single resource can have many representations</a:t>
            </a:r>
          </a:p>
          <a:p>
            <a:pPr lvl="1">
              <a:buClr>
                <a:schemeClr val="bg1"/>
              </a:buClr>
            </a:pPr>
            <a:r>
              <a:rPr lang="en-US" sz="2000" dirty="0"/>
              <a:t>Allows for </a:t>
            </a:r>
            <a:r>
              <a:rPr lang="en-US" sz="2000" i="1" dirty="0"/>
              <a:t>content negotiation</a:t>
            </a:r>
            <a:endParaRPr lang="en-US" sz="2000" dirty="0"/>
          </a:p>
          <a:p>
            <a:r>
              <a:rPr lang="en-US" sz="2000" i="1" dirty="0"/>
              <a:t>Only</a:t>
            </a:r>
            <a:r>
              <a:rPr lang="en-US" sz="2000" dirty="0"/>
              <a:t> means of transfer between Client and Server</a:t>
            </a:r>
          </a:p>
          <a:p>
            <a:endParaRPr lang="en-US" sz="2000" i="1" dirty="0"/>
          </a:p>
          <a:p>
            <a:endParaRPr lang="en-US" sz="2000" dirty="0"/>
          </a:p>
        </p:txBody>
      </p:sp>
      <p:sp>
        <p:nvSpPr>
          <p:cNvPr id="2" name="Oval 1"/>
          <p:cNvSpPr/>
          <p:nvPr/>
        </p:nvSpPr>
        <p:spPr>
          <a:xfrm>
            <a:off x="6762608" y="2864069"/>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l 5"/>
          <p:cNvSpPr/>
          <p:nvPr/>
        </p:nvSpPr>
        <p:spPr>
          <a:xfrm>
            <a:off x="7035877" y="3137338"/>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p:cNvSpPr/>
          <p:nvPr/>
        </p:nvSpPr>
        <p:spPr>
          <a:xfrm>
            <a:off x="7382719" y="2858814"/>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p:cNvSpPr/>
          <p:nvPr/>
        </p:nvSpPr>
        <p:spPr>
          <a:xfrm>
            <a:off x="7430015" y="3258207"/>
            <a:ext cx="241738" cy="24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p:cNvSpPr txBox="1"/>
          <p:nvPr/>
        </p:nvSpPr>
        <p:spPr>
          <a:xfrm>
            <a:off x="6836181" y="4824233"/>
            <a:ext cx="36563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nl-NL" sz="2400" dirty="0"/>
          </a:p>
        </p:txBody>
      </p:sp>
      <p:sp>
        <p:nvSpPr>
          <p:cNvPr id="11" name="TextBox 10"/>
          <p:cNvSpPr txBox="1"/>
          <p:nvPr/>
        </p:nvSpPr>
        <p:spPr>
          <a:xfrm>
            <a:off x="7430015" y="4824233"/>
            <a:ext cx="50752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IV</a:t>
            </a:r>
            <a:endParaRPr lang="nl-NL"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51789" y="5584625"/>
            <a:ext cx="100485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(100)</a:t>
            </a:r>
            <a:r>
              <a:rPr lang="en-US" sz="2400" baseline="-25000" dirty="0">
                <a:latin typeface="Times New Roman" panose="02020603050405020304" pitchFamily="18" charset="0"/>
                <a:cs typeface="Times New Roman" panose="02020603050405020304" pitchFamily="18" charset="0"/>
              </a:rPr>
              <a:t>2</a:t>
            </a:r>
            <a:endParaRPr lang="nl-NL"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036588" y="5584624"/>
            <a:ext cx="64495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5-1</a:t>
            </a:r>
            <a:endParaRPr lang="nl-NL" sz="2400" dirty="0"/>
          </a:p>
        </p:txBody>
      </p:sp>
      <p:cxnSp>
        <p:nvCxnSpPr>
          <p:cNvPr id="5" name="Straight Arrow Connector 4"/>
          <p:cNvCxnSpPr/>
          <p:nvPr/>
        </p:nvCxnSpPr>
        <p:spPr>
          <a:xfrm flipH="1">
            <a:off x="7031736" y="3773214"/>
            <a:ext cx="245879"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7477311" y="3820510"/>
            <a:ext cx="194442" cy="8671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a:off x="7582415" y="3820510"/>
            <a:ext cx="789074" cy="1623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H="1">
            <a:off x="7354215" y="3820510"/>
            <a:ext cx="28504" cy="1623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6913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jdelijke aanduiding voor inhoud 16"/>
          <p:cNvSpPr>
            <a:spLocks noGrp="1"/>
          </p:cNvSpPr>
          <p:nvPr>
            <p:ph idx="1"/>
          </p:nvPr>
        </p:nvSpPr>
        <p:spPr>
          <a:xfrm>
            <a:off x="669189" y="1106214"/>
            <a:ext cx="7799897" cy="5751785"/>
          </a:xfrm>
        </p:spPr>
        <p:txBody>
          <a:bodyPr/>
          <a:lstStyle/>
          <a:p>
            <a:r>
              <a:rPr lang="nl-NL" sz="2000" dirty="0"/>
              <a:t>Performance</a:t>
            </a:r>
          </a:p>
          <a:p>
            <a:pPr lvl="5">
              <a:buClr>
                <a:schemeClr val="bg1"/>
              </a:buClr>
            </a:pPr>
            <a:r>
              <a:rPr lang="en-US" sz="2000" dirty="0"/>
              <a:t> Ideally as fast as non-distributed systems</a:t>
            </a:r>
            <a:endParaRPr lang="nl-NL" sz="2000" dirty="0"/>
          </a:p>
          <a:p>
            <a:pPr lvl="5">
              <a:buClr>
                <a:schemeClr val="bg1"/>
              </a:buClr>
            </a:pPr>
            <a:r>
              <a:rPr lang="en-US" sz="2000" dirty="0"/>
              <a:t> Low latency (response time)</a:t>
            </a:r>
          </a:p>
          <a:p>
            <a:pPr lvl="5">
              <a:buClr>
                <a:schemeClr val="bg1"/>
              </a:buClr>
            </a:pPr>
            <a:r>
              <a:rPr lang="en-US" sz="2000" dirty="0"/>
              <a:t> High bandwidth (throughput)</a:t>
            </a:r>
          </a:p>
          <a:p>
            <a:pPr marL="632460" lvl="1" indent="0">
              <a:buNone/>
            </a:pPr>
            <a:endParaRPr lang="nl-NL" sz="2000" dirty="0"/>
          </a:p>
          <a:p>
            <a:r>
              <a:rPr lang="nl-NL" sz="2000" dirty="0"/>
              <a:t>Scalability</a:t>
            </a:r>
          </a:p>
          <a:p>
            <a:pPr lvl="5">
              <a:buClr>
                <a:schemeClr val="bg1"/>
              </a:buClr>
            </a:pPr>
            <a:r>
              <a:rPr lang="en-US" sz="2000" dirty="0"/>
              <a:t> Resources</a:t>
            </a:r>
          </a:p>
          <a:p>
            <a:pPr lvl="5">
              <a:buClr>
                <a:schemeClr val="bg1"/>
              </a:buClr>
            </a:pPr>
            <a:r>
              <a:rPr lang="en-US" sz="2000" dirty="0"/>
              <a:t> Users</a:t>
            </a:r>
          </a:p>
          <a:p>
            <a:pPr lvl="5">
              <a:buClr>
                <a:schemeClr val="bg1"/>
              </a:buClr>
            </a:pPr>
            <a:r>
              <a:rPr lang="en-US" sz="2000" dirty="0"/>
              <a:t> Connections</a:t>
            </a:r>
            <a:endParaRPr lang="nl-NL" sz="2000" dirty="0"/>
          </a:p>
          <a:p>
            <a:endParaRPr lang="nl-NL" sz="2000" dirty="0"/>
          </a:p>
          <a:p>
            <a:r>
              <a:rPr lang="nl-NL" sz="2000" dirty="0"/>
              <a:t>Reliability</a:t>
            </a:r>
          </a:p>
          <a:p>
            <a:pPr lvl="5">
              <a:buClr>
                <a:schemeClr val="bg1"/>
              </a:buClr>
            </a:pPr>
            <a:r>
              <a:rPr lang="en-US" sz="2000" dirty="0"/>
              <a:t> No single points of failure</a:t>
            </a:r>
          </a:p>
          <a:p>
            <a:pPr lvl="5">
              <a:buClr>
                <a:schemeClr val="bg1"/>
              </a:buClr>
            </a:pPr>
            <a:r>
              <a:rPr lang="en-US" sz="2000" dirty="0"/>
              <a:t> Failover mechanisms</a:t>
            </a:r>
          </a:p>
          <a:p>
            <a:pPr lvl="5">
              <a:buClr>
                <a:schemeClr val="bg1"/>
              </a:buClr>
            </a:pPr>
            <a:r>
              <a:rPr lang="en-US" sz="2000" dirty="0"/>
              <a:t> Monitoring</a:t>
            </a:r>
            <a:endParaRPr lang="nl-NL" sz="2000" dirty="0"/>
          </a:p>
        </p:txBody>
      </p:sp>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en-US" altLang="nl-NL" sz="3000" b="1" dirty="0"/>
              <a:t>Desirable Key Properties (1/2)</a:t>
            </a:r>
            <a:endParaRPr lang="nl-NL" altLang="nl-NL" sz="3000" b="1" dirty="0"/>
          </a:p>
        </p:txBody>
      </p:sp>
      <p:pic>
        <p:nvPicPr>
          <p:cNvPr id="2" name="Picture 1" descr="File:Dtjohnnymonkey-&lt;strong&gt;Stopwatch&lt;/strong&gt;-no-shading.svg - Wikimedi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284" y="1539776"/>
            <a:ext cx="957322" cy="1192913"/>
          </a:xfrm>
          <a:prstGeom prst="rect">
            <a:avLst/>
          </a:prstGeom>
        </p:spPr>
      </p:pic>
      <p:pic>
        <p:nvPicPr>
          <p:cNvPr id="3" name="Picture 2"/>
          <p:cNvPicPr>
            <a:picLocks noChangeAspect="1"/>
          </p:cNvPicPr>
          <p:nvPr/>
        </p:nvPicPr>
        <p:blipFill>
          <a:blip r:embed="rId4"/>
          <a:stretch>
            <a:fillRect/>
          </a:stretch>
        </p:blipFill>
        <p:spPr>
          <a:xfrm>
            <a:off x="1090655" y="3405386"/>
            <a:ext cx="1446579" cy="1153440"/>
          </a:xfrm>
          <a:prstGeom prst="rect">
            <a:avLst/>
          </a:prstGeom>
        </p:spPr>
      </p:pic>
      <p:pic>
        <p:nvPicPr>
          <p:cNvPr id="4" name="Picture 3" descr="Clipart - &lt;strong&gt;Handshake&lt;/strong&g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553" y="5456315"/>
            <a:ext cx="1804782" cy="933975"/>
          </a:xfrm>
          <a:prstGeom prst="rect">
            <a:avLst/>
          </a:prstGeom>
        </p:spPr>
      </p:pic>
    </p:spTree>
    <p:extLst>
      <p:ext uri="{BB962C8B-B14F-4D97-AF65-F5344CB8AC3E}">
        <p14:creationId xmlns:p14="http://schemas.microsoft.com/office/powerpoint/2010/main" val="2316895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jdelijke aanduiding voor inhoud 16"/>
          <p:cNvSpPr>
            <a:spLocks noGrp="1"/>
          </p:cNvSpPr>
          <p:nvPr>
            <p:ph idx="1"/>
          </p:nvPr>
        </p:nvSpPr>
        <p:spPr>
          <a:xfrm>
            <a:off x="669189" y="1106214"/>
            <a:ext cx="6939925" cy="5621157"/>
          </a:xfrm>
        </p:spPr>
        <p:txBody>
          <a:bodyPr/>
          <a:lstStyle/>
          <a:p>
            <a:r>
              <a:rPr lang="nl-NL" sz="2000" dirty="0"/>
              <a:t>Simplicity</a:t>
            </a:r>
          </a:p>
          <a:p>
            <a:pPr lvl="5">
              <a:buClr>
                <a:schemeClr val="bg1"/>
              </a:buClr>
            </a:pPr>
            <a:r>
              <a:rPr lang="en-US" sz="2000" dirty="0"/>
              <a:t> Separating functionality </a:t>
            </a:r>
            <a:endParaRPr lang="nl-NL" sz="2000" dirty="0"/>
          </a:p>
          <a:p>
            <a:pPr lvl="5">
              <a:buClr>
                <a:schemeClr val="bg1"/>
              </a:buClr>
            </a:pPr>
            <a:r>
              <a:rPr lang="en-US" sz="2000" dirty="0"/>
              <a:t> Uniform interaction</a:t>
            </a:r>
          </a:p>
          <a:p>
            <a:pPr lvl="5">
              <a:buClr>
                <a:schemeClr val="bg1"/>
              </a:buClr>
            </a:pPr>
            <a:r>
              <a:rPr lang="en-US" sz="2000" dirty="0"/>
              <a:t> Discoverable services</a:t>
            </a:r>
          </a:p>
          <a:p>
            <a:pPr marL="632460" lvl="1" indent="0">
              <a:buNone/>
            </a:pPr>
            <a:endParaRPr lang="nl-NL" sz="2000" dirty="0"/>
          </a:p>
          <a:p>
            <a:r>
              <a:rPr lang="nl-NL" sz="2000" dirty="0"/>
              <a:t>Modifiability</a:t>
            </a:r>
          </a:p>
          <a:p>
            <a:pPr lvl="5">
              <a:buClr>
                <a:schemeClr val="bg1"/>
              </a:buClr>
            </a:pPr>
            <a:r>
              <a:rPr lang="en-US" sz="2000" dirty="0"/>
              <a:t> Robust to changes over time</a:t>
            </a:r>
          </a:p>
          <a:p>
            <a:pPr lvl="5">
              <a:buClr>
                <a:schemeClr val="bg1"/>
              </a:buClr>
            </a:pPr>
            <a:r>
              <a:rPr lang="en-US" sz="2000" dirty="0"/>
              <a:t> Evolvable</a:t>
            </a:r>
          </a:p>
          <a:p>
            <a:pPr lvl="5">
              <a:buClr>
                <a:schemeClr val="bg1"/>
              </a:buClr>
            </a:pPr>
            <a:r>
              <a:rPr lang="en-US" sz="2000" dirty="0"/>
              <a:t> Extensible</a:t>
            </a:r>
            <a:endParaRPr lang="nl-NL" sz="2000" dirty="0"/>
          </a:p>
          <a:p>
            <a:endParaRPr lang="nl-NL" sz="2000" dirty="0"/>
          </a:p>
          <a:p>
            <a:r>
              <a:rPr lang="nl-NL" sz="2000" dirty="0"/>
              <a:t>Visibility</a:t>
            </a:r>
          </a:p>
          <a:p>
            <a:pPr lvl="5">
              <a:buClr>
                <a:schemeClr val="bg1"/>
              </a:buClr>
            </a:pPr>
            <a:r>
              <a:rPr lang="en-US" sz="2000" dirty="0"/>
              <a:t> Monitor</a:t>
            </a:r>
          </a:p>
          <a:p>
            <a:pPr lvl="5">
              <a:buClr>
                <a:schemeClr val="bg1"/>
              </a:buClr>
            </a:pPr>
            <a:r>
              <a:rPr lang="en-US" sz="2000" dirty="0"/>
              <a:t> Regulate (e.g. caching)</a:t>
            </a:r>
          </a:p>
          <a:p>
            <a:pPr lvl="5">
              <a:buClr>
                <a:schemeClr val="bg1"/>
              </a:buClr>
            </a:pPr>
            <a:r>
              <a:rPr lang="en-US" sz="2000" dirty="0"/>
              <a:t> Availability</a:t>
            </a:r>
            <a:endParaRPr lang="nl-NL" sz="2000" dirty="0"/>
          </a:p>
        </p:txBody>
      </p:sp>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en-US" altLang="nl-NL" sz="3000" b="1" dirty="0"/>
              <a:t>Desirable Key Properties (2/2)</a:t>
            </a:r>
            <a:endParaRPr lang="nl-NL" altLang="nl-NL" sz="3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313" y="1533022"/>
            <a:ext cx="1274974" cy="123285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186" y="3398458"/>
            <a:ext cx="1197227" cy="1167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8384" y="5297206"/>
            <a:ext cx="1606683" cy="1145635"/>
          </a:xfrm>
          <a:prstGeom prst="rect">
            <a:avLst/>
          </a:prstGeom>
        </p:spPr>
      </p:pic>
    </p:spTree>
    <p:extLst>
      <p:ext uri="{BB962C8B-B14F-4D97-AF65-F5344CB8AC3E}">
        <p14:creationId xmlns:p14="http://schemas.microsoft.com/office/powerpoint/2010/main" val="394405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1 – Client / Server</a:t>
            </a:r>
          </a:p>
        </p:txBody>
      </p:sp>
      <p:sp>
        <p:nvSpPr>
          <p:cNvPr id="17" name="Tijdelijke aanduiding voor inhoud 16"/>
          <p:cNvSpPr>
            <a:spLocks noGrp="1"/>
          </p:cNvSpPr>
          <p:nvPr>
            <p:ph idx="1"/>
          </p:nvPr>
        </p:nvSpPr>
        <p:spPr>
          <a:xfrm>
            <a:off x="176047" y="1347952"/>
            <a:ext cx="8791905" cy="4781128"/>
          </a:xfrm>
        </p:spPr>
        <p:txBody>
          <a:bodyPr/>
          <a:lstStyle/>
          <a:p>
            <a:r>
              <a:rPr lang="nl-NL" sz="2000" dirty="0"/>
              <a:t>Clear roles </a:t>
            </a:r>
          </a:p>
          <a:p>
            <a:r>
              <a:rPr lang="en-US" sz="2000" dirty="0"/>
              <a:t>Asymmetric request-response cycle, using </a:t>
            </a:r>
            <a:r>
              <a:rPr lang="en-US" sz="2000" i="1" dirty="0"/>
              <a:t>pull</a:t>
            </a:r>
            <a:r>
              <a:rPr lang="en-US" sz="2000" dirty="0"/>
              <a:t> (instead of </a:t>
            </a:r>
            <a:r>
              <a:rPr lang="en-US" sz="2000" i="1" dirty="0"/>
              <a:t>push</a:t>
            </a:r>
            <a:r>
              <a:rPr lang="en-US" sz="2000" dirty="0"/>
              <a:t>)</a:t>
            </a:r>
          </a:p>
          <a:p>
            <a:pPr marL="1089660" lvl="1" indent="-457200">
              <a:buClr>
                <a:schemeClr val="bg1"/>
              </a:buClr>
              <a:buFont typeface="+mj-lt"/>
              <a:buAutoNum type="arabicPeriod"/>
            </a:pPr>
            <a:r>
              <a:rPr lang="en-US" sz="2000" dirty="0"/>
              <a:t>Clients initiate a request</a:t>
            </a:r>
          </a:p>
          <a:p>
            <a:pPr marL="1089660" lvl="1" indent="-457200">
              <a:buClr>
                <a:schemeClr val="bg1"/>
              </a:buClr>
              <a:buFont typeface="+mj-lt"/>
              <a:buAutoNum type="arabicPeriod"/>
            </a:pPr>
            <a:r>
              <a:rPr lang="en-US" sz="2000" dirty="0"/>
              <a:t>(Intermediaries forward)</a:t>
            </a:r>
          </a:p>
          <a:p>
            <a:pPr marL="1089660" lvl="1" indent="-457200">
              <a:buClr>
                <a:schemeClr val="bg1"/>
              </a:buClr>
              <a:buFont typeface="+mj-lt"/>
              <a:buAutoNum type="arabicPeriod"/>
            </a:pPr>
            <a:r>
              <a:rPr lang="en-US" sz="2000" dirty="0"/>
              <a:t>(Origin) Servers respond</a:t>
            </a:r>
          </a:p>
          <a:p>
            <a:pPr marL="499110" indent="-342900"/>
            <a:r>
              <a:rPr lang="en-US" sz="2000" dirty="0"/>
              <a:t>Improves simplicity and visibility</a:t>
            </a:r>
          </a:p>
          <a:p>
            <a:pPr marL="975360" lvl="1" indent="-342900">
              <a:buClr>
                <a:schemeClr val="bg1"/>
              </a:buClr>
            </a:pPr>
            <a:r>
              <a:rPr lang="en-US" sz="2000" dirty="0"/>
              <a:t>Clear which component started the interaction</a:t>
            </a:r>
          </a:p>
          <a:p>
            <a:pPr marL="499110" indent="-342900"/>
            <a:r>
              <a:rPr lang="en-US" sz="2000" dirty="0"/>
              <a:t>Improves modifiability</a:t>
            </a:r>
          </a:p>
          <a:p>
            <a:pPr marL="975360" lvl="1" indent="-342900">
              <a:buClr>
                <a:schemeClr val="bg1"/>
              </a:buClr>
            </a:pPr>
            <a:r>
              <a:rPr lang="en-US" sz="2000" dirty="0"/>
              <a:t>Through separation of concerns</a:t>
            </a:r>
          </a:p>
          <a:p>
            <a:pPr marL="975360" lvl="1" indent="-342900"/>
            <a:endParaRPr lang="en-US" sz="2000" dirty="0"/>
          </a:p>
        </p:txBody>
      </p:sp>
      <p:pic>
        <p:nvPicPr>
          <p:cNvPr id="10" name="Picture 9"/>
          <p:cNvPicPr>
            <a:picLocks noChangeAspect="1"/>
          </p:cNvPicPr>
          <p:nvPr/>
        </p:nvPicPr>
        <p:blipFill>
          <a:blip r:embed="rId3"/>
          <a:stretch>
            <a:fillRect/>
          </a:stretch>
        </p:blipFill>
        <p:spPr>
          <a:xfrm>
            <a:off x="1434433" y="4447195"/>
            <a:ext cx="7089456" cy="2410805"/>
          </a:xfrm>
          <a:prstGeom prst="rect">
            <a:avLst/>
          </a:prstGeom>
        </p:spPr>
      </p:pic>
    </p:spTree>
    <p:extLst>
      <p:ext uri="{BB962C8B-B14F-4D97-AF65-F5344CB8AC3E}">
        <p14:creationId xmlns:p14="http://schemas.microsoft.com/office/powerpoint/2010/main" val="376631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210206" y="399393"/>
            <a:ext cx="8229600" cy="630510"/>
          </a:xfrm>
        </p:spPr>
        <p:txBody>
          <a:bodyPr/>
          <a:lstStyle/>
          <a:p>
            <a:pPr algn="l" eaLnBrk="1" hangingPunct="1">
              <a:lnSpc>
                <a:spcPct val="100000"/>
              </a:lnSpc>
            </a:pPr>
            <a:r>
              <a:rPr lang="nl-NL" altLang="nl-NL" sz="3000" b="1" dirty="0"/>
              <a:t>Constraint 2 -</a:t>
            </a:r>
            <a:br>
              <a:rPr lang="nl-NL" altLang="nl-NL" sz="3000" b="1" dirty="0"/>
            </a:br>
            <a:r>
              <a:rPr lang="nl-NL" altLang="nl-NL" sz="3000" b="1" dirty="0"/>
              <a:t>(</a:t>
            </a:r>
            <a:r>
              <a:rPr lang="nl-NL" altLang="nl-NL" sz="3000" b="1" dirty="0" err="1"/>
              <a:t>interaction</a:t>
            </a:r>
            <a:r>
              <a:rPr lang="nl-NL" altLang="nl-NL" sz="3000" b="1" dirty="0"/>
              <a:t> must </a:t>
            </a:r>
            <a:r>
              <a:rPr lang="nl-NL" altLang="nl-NL" sz="3000" b="1" dirty="0" err="1"/>
              <a:t>be</a:t>
            </a:r>
            <a:r>
              <a:rPr lang="nl-NL" altLang="nl-NL" sz="3000" b="1" dirty="0"/>
              <a:t>-) </a:t>
            </a:r>
            <a:r>
              <a:rPr lang="nl-NL" altLang="nl-NL" sz="3000" b="1" dirty="0" err="1"/>
              <a:t>Stateless</a:t>
            </a:r>
            <a:endParaRPr lang="nl-NL" altLang="nl-NL" sz="3000" b="1" dirty="0"/>
          </a:p>
        </p:txBody>
      </p:sp>
      <p:sp>
        <p:nvSpPr>
          <p:cNvPr id="17" name="Tijdelijke aanduiding voor inhoud 16"/>
          <p:cNvSpPr>
            <a:spLocks noGrp="1"/>
          </p:cNvSpPr>
          <p:nvPr>
            <p:ph idx="1"/>
          </p:nvPr>
        </p:nvSpPr>
        <p:spPr>
          <a:xfrm>
            <a:off x="141889" y="922019"/>
            <a:ext cx="8791905" cy="4781128"/>
          </a:xfrm>
        </p:spPr>
        <p:txBody>
          <a:bodyPr/>
          <a:lstStyle/>
          <a:p>
            <a:r>
              <a:rPr lang="nl-NL" sz="2000" dirty="0"/>
              <a:t>Constraints the interaction </a:t>
            </a:r>
          </a:p>
          <a:p>
            <a:r>
              <a:rPr lang="en-US" sz="2000" dirty="0"/>
              <a:t>Each request from client to server </a:t>
            </a:r>
            <a:r>
              <a:rPr lang="en-US" sz="2000" i="1" dirty="0"/>
              <a:t>must</a:t>
            </a:r>
            <a:r>
              <a:rPr lang="en-US" sz="2000" dirty="0"/>
              <a:t> contain all of the information necessary to understand the request (self-contained)</a:t>
            </a:r>
          </a:p>
          <a:p>
            <a:r>
              <a:rPr lang="en-US" sz="2000" dirty="0"/>
              <a:t>Cannot take advantage of any stored context on the server</a:t>
            </a:r>
          </a:p>
          <a:p>
            <a:r>
              <a:rPr lang="en-US" sz="2000" dirty="0"/>
              <a:t>Application state ≠ Resource state</a:t>
            </a:r>
          </a:p>
          <a:p>
            <a:pPr lvl="1">
              <a:buClr>
                <a:schemeClr val="bg1"/>
              </a:buClr>
            </a:pPr>
            <a:r>
              <a:rPr lang="en-US" sz="2000" dirty="0"/>
              <a:t>Resource state = state of the resource at the Origin Server</a:t>
            </a:r>
          </a:p>
          <a:p>
            <a:pPr lvl="1">
              <a:buClr>
                <a:schemeClr val="bg1"/>
              </a:buClr>
            </a:pPr>
            <a:r>
              <a:rPr lang="en-US" sz="2000" dirty="0"/>
              <a:t>Application state = state of the </a:t>
            </a:r>
            <a:r>
              <a:rPr lang="en-US" sz="2000" i="1" dirty="0"/>
              <a:t>representation</a:t>
            </a:r>
            <a:r>
              <a:rPr lang="en-US" sz="2000" dirty="0"/>
              <a:t> at the User Agent</a:t>
            </a:r>
          </a:p>
          <a:p>
            <a:pPr lvl="2">
              <a:buClr>
                <a:schemeClr val="bg1"/>
              </a:buClr>
            </a:pPr>
            <a:r>
              <a:rPr lang="en-US" sz="2000" dirty="0"/>
              <a:t> Also called session state </a:t>
            </a:r>
          </a:p>
          <a:p>
            <a:pPr lvl="2">
              <a:buClr>
                <a:schemeClr val="bg1"/>
              </a:buClr>
            </a:pPr>
            <a:r>
              <a:rPr lang="en-US" sz="2000" dirty="0"/>
              <a:t> Must be kept entirely on the client</a:t>
            </a:r>
            <a:br>
              <a:rPr lang="en-US" sz="2000" dirty="0"/>
            </a:br>
            <a:endParaRPr lang="en-US" sz="2000" dirty="0"/>
          </a:p>
          <a:p>
            <a:r>
              <a:rPr lang="en-US" sz="2000" dirty="0"/>
              <a:t>Improves scalability and reliability, </a:t>
            </a:r>
          </a:p>
          <a:p>
            <a:pPr lvl="1">
              <a:buClr>
                <a:schemeClr val="bg1"/>
              </a:buClr>
            </a:pPr>
            <a:r>
              <a:rPr lang="en-US" sz="2000" dirty="0"/>
              <a:t>servers or worker can be replicated.</a:t>
            </a:r>
          </a:p>
          <a:p>
            <a:r>
              <a:rPr lang="en-US" sz="2000" dirty="0"/>
              <a:t>Improves visibility </a:t>
            </a:r>
          </a:p>
          <a:p>
            <a:pPr lvl="1">
              <a:buClr>
                <a:schemeClr val="bg1"/>
              </a:buClr>
            </a:pPr>
            <a:r>
              <a:rPr lang="en-US" sz="2000" dirty="0"/>
              <a:t>message contain all the information to understand the interactions</a:t>
            </a:r>
          </a:p>
          <a:p>
            <a:r>
              <a:rPr lang="en-US" sz="2000" dirty="0"/>
              <a:t>Enables caching</a:t>
            </a:r>
          </a:p>
          <a:p>
            <a:pPr lvl="1">
              <a:buClr>
                <a:schemeClr val="bg1"/>
              </a:buClr>
            </a:pPr>
            <a:r>
              <a:rPr lang="en-US" sz="2000" dirty="0"/>
              <a:t>See next constraint…</a:t>
            </a:r>
          </a:p>
        </p:txBody>
      </p:sp>
      <p:sp>
        <p:nvSpPr>
          <p:cNvPr id="2" name="Tekstvak 1">
            <a:extLst>
              <a:ext uri="{FF2B5EF4-FFF2-40B4-BE49-F238E27FC236}">
                <a16:creationId xmlns:a16="http://schemas.microsoft.com/office/drawing/2014/main" id="{B31F56B0-F393-41EF-ACD5-69655ABB9B61}"/>
              </a:ext>
            </a:extLst>
          </p:cNvPr>
          <p:cNvSpPr txBox="1"/>
          <p:nvPr/>
        </p:nvSpPr>
        <p:spPr>
          <a:xfrm>
            <a:off x="210206" y="4275972"/>
            <a:ext cx="1640193" cy="400110"/>
          </a:xfrm>
          <a:prstGeom prst="rect">
            <a:avLst/>
          </a:prstGeom>
          <a:noFill/>
        </p:spPr>
        <p:txBody>
          <a:bodyPr wrap="none" rtlCol="0">
            <a:spAutoFit/>
          </a:bodyPr>
          <a:lstStyle/>
          <a:p>
            <a:r>
              <a:rPr lang="en-GB" sz="2000" b="1" dirty="0"/>
              <a:t>Advantages</a:t>
            </a:r>
            <a:endParaRPr lang="nl-NL" sz="2000" b="1" dirty="0"/>
          </a:p>
        </p:txBody>
      </p:sp>
    </p:spTree>
    <p:extLst>
      <p:ext uri="{BB962C8B-B14F-4D97-AF65-F5344CB8AC3E}">
        <p14:creationId xmlns:p14="http://schemas.microsoft.com/office/powerpoint/2010/main" val="1677067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3 – Cacheable</a:t>
            </a:r>
          </a:p>
        </p:txBody>
      </p:sp>
      <p:sp>
        <p:nvSpPr>
          <p:cNvPr id="17" name="Tijdelijke aanduiding voor inhoud 16"/>
          <p:cNvSpPr>
            <a:spLocks noGrp="1"/>
          </p:cNvSpPr>
          <p:nvPr>
            <p:ph idx="1"/>
          </p:nvPr>
        </p:nvSpPr>
        <p:spPr>
          <a:xfrm>
            <a:off x="176047" y="1347952"/>
            <a:ext cx="8791905" cy="5052848"/>
          </a:xfrm>
        </p:spPr>
        <p:txBody>
          <a:bodyPr/>
          <a:lstStyle/>
          <a:p>
            <a:r>
              <a:rPr lang="en-US" sz="2000" dirty="0"/>
              <a:t>Responses must have implicit or explicit cache-control metadata</a:t>
            </a:r>
          </a:p>
          <a:p>
            <a:r>
              <a:rPr lang="en-US" sz="2000" dirty="0"/>
              <a:t>The cache-control metadata necessary to decide if information in the cached response is still fresh or stale</a:t>
            </a:r>
          </a:p>
          <a:p>
            <a:r>
              <a:rPr lang="en-US" sz="2000" dirty="0"/>
              <a:t>Enables clients and intermediary to store responses and re-use them to locally answer future requests</a:t>
            </a:r>
          </a:p>
          <a:p>
            <a:r>
              <a:rPr lang="en-US" sz="2000" dirty="0"/>
              <a:t>Improves performance</a:t>
            </a:r>
          </a:p>
          <a:p>
            <a:pPr lvl="1">
              <a:buClr>
                <a:schemeClr val="bg1"/>
              </a:buClr>
            </a:pPr>
            <a:r>
              <a:rPr lang="en-US" sz="2000" dirty="0"/>
              <a:t>Less data needs to be transferred </a:t>
            </a:r>
          </a:p>
          <a:p>
            <a:pPr lvl="1">
              <a:buClr>
                <a:schemeClr val="bg1"/>
              </a:buClr>
            </a:pPr>
            <a:r>
              <a:rPr lang="en-US" sz="2000" dirty="0"/>
              <a:t>Response times can be reduced significantly </a:t>
            </a:r>
          </a:p>
          <a:p>
            <a:r>
              <a:rPr lang="en-US" sz="2000" dirty="0"/>
              <a:t>Improves scalability</a:t>
            </a:r>
          </a:p>
          <a:p>
            <a:pPr lvl="1">
              <a:buClr>
                <a:schemeClr val="bg1"/>
              </a:buClr>
            </a:pPr>
            <a:r>
              <a:rPr lang="en-US" sz="2000" dirty="0"/>
              <a:t>Less transfers protect origin servers from too many requests</a:t>
            </a:r>
          </a:p>
          <a:p>
            <a:r>
              <a:rPr lang="en-US" sz="2000" dirty="0"/>
              <a:t>Improves reliability</a:t>
            </a:r>
          </a:p>
          <a:p>
            <a:pPr lvl="1">
              <a:buClr>
                <a:schemeClr val="bg1"/>
              </a:buClr>
            </a:pPr>
            <a:r>
              <a:rPr lang="en-US" sz="2000" dirty="0"/>
              <a:t>Local caches allow requests to be answered even if the origin server is temporarily not available.</a:t>
            </a:r>
          </a:p>
        </p:txBody>
      </p:sp>
    </p:spTree>
    <p:extLst>
      <p:ext uri="{BB962C8B-B14F-4D97-AF65-F5344CB8AC3E}">
        <p14:creationId xmlns:p14="http://schemas.microsoft.com/office/powerpoint/2010/main" val="168371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4 – Uniform Interface</a:t>
            </a:r>
          </a:p>
        </p:txBody>
      </p:sp>
      <p:sp>
        <p:nvSpPr>
          <p:cNvPr id="17" name="Tijdelijke aanduiding voor inhoud 16"/>
          <p:cNvSpPr>
            <a:spLocks noGrp="1"/>
          </p:cNvSpPr>
          <p:nvPr>
            <p:ph idx="1"/>
          </p:nvPr>
        </p:nvSpPr>
        <p:spPr>
          <a:xfrm>
            <a:off x="268012" y="998615"/>
            <a:ext cx="8791905" cy="5664943"/>
          </a:xfrm>
        </p:spPr>
        <p:txBody>
          <a:bodyPr/>
          <a:lstStyle/>
          <a:p>
            <a:r>
              <a:rPr lang="en-US" sz="2000" dirty="0"/>
              <a:t>RESTful APIs use the same interface independent of the application</a:t>
            </a:r>
          </a:p>
          <a:p>
            <a:pPr marL="1089660" lvl="1" indent="-457200">
              <a:buClr>
                <a:schemeClr val="bg1"/>
              </a:buClr>
              <a:buFont typeface="+mj-lt"/>
              <a:buAutoNum type="arabicPeriod"/>
            </a:pPr>
            <a:r>
              <a:rPr lang="en-US" sz="2000" dirty="0"/>
              <a:t>Identification of resources</a:t>
            </a:r>
          </a:p>
          <a:p>
            <a:pPr marL="1089660" lvl="1" indent="-457200">
              <a:buClr>
                <a:schemeClr val="bg1"/>
              </a:buClr>
              <a:buFont typeface="+mj-lt"/>
              <a:buAutoNum type="arabicPeriod"/>
            </a:pPr>
            <a:r>
              <a:rPr lang="en-US" sz="2000" dirty="0"/>
              <a:t>Manipulation of resources through representations</a:t>
            </a:r>
          </a:p>
          <a:p>
            <a:pPr marL="1089660" lvl="1" indent="-457200">
              <a:buClr>
                <a:schemeClr val="bg1"/>
              </a:buClr>
              <a:buFont typeface="+mj-lt"/>
              <a:buAutoNum type="arabicPeriod"/>
            </a:pPr>
            <a:r>
              <a:rPr lang="en-US" sz="2000" dirty="0"/>
              <a:t>Self-descriptive messages with a standard set of methods</a:t>
            </a:r>
          </a:p>
          <a:p>
            <a:pPr marL="1089660" lvl="1" indent="-457200">
              <a:buClr>
                <a:schemeClr val="bg1"/>
              </a:buClr>
              <a:buFont typeface="+mj-lt"/>
              <a:buAutoNum type="arabicPeriod"/>
            </a:pPr>
            <a:r>
              <a:rPr lang="en-US" sz="2000" b="1" dirty="0"/>
              <a:t>H</a:t>
            </a:r>
            <a:r>
              <a:rPr lang="en-US" sz="2000" dirty="0"/>
              <a:t>ypertext </a:t>
            </a:r>
            <a:r>
              <a:rPr lang="en-US" sz="2000" b="1" dirty="0"/>
              <a:t>a</a:t>
            </a:r>
            <a:r>
              <a:rPr lang="en-US" sz="2000" dirty="0"/>
              <a:t>s </a:t>
            </a:r>
            <a:r>
              <a:rPr lang="en-US" sz="2000" b="1" dirty="0"/>
              <a:t>t</a:t>
            </a:r>
            <a:r>
              <a:rPr lang="en-US" sz="2000" dirty="0"/>
              <a:t>he </a:t>
            </a:r>
            <a:r>
              <a:rPr lang="en-US" sz="2000" b="1" dirty="0"/>
              <a:t>e</a:t>
            </a:r>
            <a:r>
              <a:rPr lang="en-US" sz="2000" dirty="0"/>
              <a:t>ngine </a:t>
            </a:r>
            <a:r>
              <a:rPr lang="en-US" sz="2000" b="1" dirty="0"/>
              <a:t>o</a:t>
            </a:r>
            <a:r>
              <a:rPr lang="en-US" sz="2000" dirty="0"/>
              <a:t>f </a:t>
            </a:r>
            <a:r>
              <a:rPr lang="en-US" sz="2000" b="1" dirty="0"/>
              <a:t>a</a:t>
            </a:r>
            <a:r>
              <a:rPr lang="en-US" sz="2000" dirty="0"/>
              <a:t>pplication </a:t>
            </a:r>
            <a:r>
              <a:rPr lang="en-US" sz="2000" b="1" dirty="0"/>
              <a:t>s</a:t>
            </a:r>
            <a:r>
              <a:rPr lang="en-US" sz="2000" dirty="0"/>
              <a:t>tate (HATEOS):</a:t>
            </a:r>
            <a:br>
              <a:rPr lang="en-US" sz="2000" dirty="0"/>
            </a:br>
            <a:r>
              <a:rPr lang="en-US" sz="2000" dirty="0"/>
              <a:t>The origin server embeds controls for the interface into its representations and thereby informs the client about possible requests (e.g. hyperlinks)</a:t>
            </a:r>
          </a:p>
          <a:p>
            <a:pPr marL="1089660" lvl="1" indent="-457200">
              <a:buFont typeface="+mj-lt"/>
              <a:buAutoNum type="arabicPeriod"/>
            </a:pPr>
            <a:endParaRPr lang="en-US" sz="2000" dirty="0"/>
          </a:p>
          <a:p>
            <a:pPr marL="499110" indent="-342900"/>
            <a:r>
              <a:rPr lang="en-US" sz="2000" dirty="0"/>
              <a:t>Improves simplicity	</a:t>
            </a:r>
            <a:r>
              <a:rPr lang="en-US" sz="2000" dirty="0">
                <a:sym typeface="Wingdings" panose="05000000000000000000" pitchFamily="2" charset="2"/>
              </a:rPr>
              <a:t> </a:t>
            </a:r>
            <a:r>
              <a:rPr lang="en-US" sz="2000" dirty="0"/>
              <a:t>Uniform interfaces are easier to understand </a:t>
            </a:r>
          </a:p>
          <a:p>
            <a:pPr marL="499110" indent="-342900"/>
            <a:r>
              <a:rPr lang="en-US" sz="2000" dirty="0"/>
              <a:t>Improves visibility	</a:t>
            </a:r>
            <a:r>
              <a:rPr lang="en-US" sz="2000" dirty="0">
                <a:sym typeface="Wingdings" panose="05000000000000000000" pitchFamily="2" charset="2"/>
              </a:rPr>
              <a:t> </a:t>
            </a:r>
            <a:r>
              <a:rPr lang="en-US" sz="2000" dirty="0"/>
              <a:t>Self-descriptive messages </a:t>
            </a:r>
          </a:p>
          <a:p>
            <a:pPr marL="499110" indent="-342900"/>
            <a:r>
              <a:rPr lang="en-US" sz="2000" dirty="0"/>
              <a:t>Improves portability	</a:t>
            </a:r>
            <a:r>
              <a:rPr lang="en-US" sz="2000" dirty="0">
                <a:sym typeface="Wingdings" panose="05000000000000000000" pitchFamily="2" charset="2"/>
              </a:rPr>
              <a:t> </a:t>
            </a:r>
            <a:r>
              <a:rPr lang="en-US" sz="2000" dirty="0"/>
              <a:t>Limited set of representation formats</a:t>
            </a:r>
          </a:p>
          <a:p>
            <a:pPr marL="499110" indent="-342900"/>
            <a:r>
              <a:rPr lang="en-US" sz="2000" dirty="0"/>
              <a:t>Most import, improves modifiability</a:t>
            </a:r>
          </a:p>
          <a:p>
            <a:pPr lvl="1">
              <a:buClr>
                <a:schemeClr val="bg1"/>
              </a:buClr>
            </a:pPr>
            <a:r>
              <a:rPr lang="en-US" sz="2000" dirty="0"/>
              <a:t>Hypermedia-driven, uniform interfaces allow clients and servers to evolve independently, and hence enable a system to evolve</a:t>
            </a:r>
          </a:p>
        </p:txBody>
      </p:sp>
    </p:spTree>
    <p:extLst>
      <p:ext uri="{BB962C8B-B14F-4D97-AF65-F5344CB8AC3E}">
        <p14:creationId xmlns:p14="http://schemas.microsoft.com/office/powerpoint/2010/main" val="285817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Constraint 5 – Layered system</a:t>
            </a:r>
          </a:p>
        </p:txBody>
      </p:sp>
      <p:sp>
        <p:nvSpPr>
          <p:cNvPr id="17" name="Tijdelijke aanduiding voor inhoud 16"/>
          <p:cNvSpPr>
            <a:spLocks noGrp="1"/>
          </p:cNvSpPr>
          <p:nvPr>
            <p:ph idx="1"/>
          </p:nvPr>
        </p:nvSpPr>
        <p:spPr>
          <a:xfrm>
            <a:off x="176047" y="1018189"/>
            <a:ext cx="8791905" cy="5347138"/>
          </a:xfrm>
        </p:spPr>
        <p:txBody>
          <a:bodyPr/>
          <a:lstStyle/>
          <a:p>
            <a:r>
              <a:rPr lang="en-US" sz="2000" dirty="0"/>
              <a:t>Client cannot see beyond the server with which it is interacting</a:t>
            </a:r>
            <a:br>
              <a:rPr lang="en-US" sz="2000" dirty="0"/>
            </a:br>
            <a:r>
              <a:rPr lang="en-US" sz="2000" dirty="0"/>
              <a:t>(whatever is in between)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Improves simplicity	</a:t>
            </a:r>
            <a:r>
              <a:rPr lang="en-US" sz="2000" dirty="0">
                <a:sym typeface="Wingdings" panose="05000000000000000000" pitchFamily="2" charset="2"/>
              </a:rPr>
              <a:t> </a:t>
            </a:r>
            <a:r>
              <a:rPr lang="en-US" sz="2000" dirty="0"/>
              <a:t>Topology changes become transparent. </a:t>
            </a:r>
          </a:p>
          <a:p>
            <a:r>
              <a:rPr lang="en-US" sz="2000" dirty="0"/>
              <a:t>Improves scalability	</a:t>
            </a:r>
            <a:r>
              <a:rPr lang="en-US" sz="2000" dirty="0">
                <a:sym typeface="Wingdings" panose="05000000000000000000" pitchFamily="2" charset="2"/>
              </a:rPr>
              <a:t> </a:t>
            </a:r>
            <a:r>
              <a:rPr lang="en-US" sz="2000" dirty="0"/>
              <a:t>Intermediaries invisible to client side</a:t>
            </a:r>
          </a:p>
          <a:p>
            <a:r>
              <a:rPr lang="en-US" sz="2000" dirty="0"/>
              <a:t>Improves simplicity	</a:t>
            </a:r>
            <a:r>
              <a:rPr lang="en-US" sz="2000" dirty="0">
                <a:sym typeface="Wingdings" panose="05000000000000000000" pitchFamily="2" charset="2"/>
              </a:rPr>
              <a:t> </a:t>
            </a:r>
            <a:r>
              <a:rPr lang="en-US" sz="2000" dirty="0"/>
              <a:t>Clean separation of concerns</a:t>
            </a:r>
          </a:p>
        </p:txBody>
      </p:sp>
      <p:sp>
        <p:nvSpPr>
          <p:cNvPr id="2" name="Rounded Rectangle 1"/>
          <p:cNvSpPr/>
          <p:nvPr/>
        </p:nvSpPr>
        <p:spPr>
          <a:xfrm>
            <a:off x="719959" y="2091558"/>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5" name="Rounded Rectangle 4"/>
          <p:cNvSpPr/>
          <p:nvPr/>
        </p:nvSpPr>
        <p:spPr>
          <a:xfrm>
            <a:off x="719959" y="3029606"/>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6" name="Rounded Rectangle 5"/>
          <p:cNvSpPr/>
          <p:nvPr/>
        </p:nvSpPr>
        <p:spPr>
          <a:xfrm>
            <a:off x="719959" y="3967654"/>
            <a:ext cx="809296"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Client</a:t>
            </a:r>
            <a:endParaRPr lang="nl-NL" b="1" dirty="0"/>
          </a:p>
        </p:txBody>
      </p:sp>
      <p:sp>
        <p:nvSpPr>
          <p:cNvPr id="7" name="Rounded Rectangle 6"/>
          <p:cNvSpPr/>
          <p:nvPr/>
        </p:nvSpPr>
        <p:spPr>
          <a:xfrm>
            <a:off x="6936828" y="2159875"/>
            <a:ext cx="809296" cy="6621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Server</a:t>
            </a:r>
            <a:endParaRPr lang="nl-NL" b="1" dirty="0"/>
          </a:p>
        </p:txBody>
      </p:sp>
      <p:sp>
        <p:nvSpPr>
          <p:cNvPr id="8" name="Rounded Rectangle 7"/>
          <p:cNvSpPr/>
          <p:nvPr/>
        </p:nvSpPr>
        <p:spPr>
          <a:xfrm>
            <a:off x="6936828" y="3534120"/>
            <a:ext cx="809296" cy="6621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Server</a:t>
            </a:r>
            <a:endParaRPr lang="nl-NL" b="1" dirty="0"/>
          </a:p>
        </p:txBody>
      </p:sp>
      <p:sp>
        <p:nvSpPr>
          <p:cNvPr id="4" name="Rounded Rectangle 3"/>
          <p:cNvSpPr/>
          <p:nvPr/>
        </p:nvSpPr>
        <p:spPr>
          <a:xfrm rot="5400000">
            <a:off x="3370536" y="2937641"/>
            <a:ext cx="1828800"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Gateway</a:t>
            </a:r>
            <a:endParaRPr lang="nl-NL" b="1" dirty="0"/>
          </a:p>
        </p:txBody>
      </p:sp>
      <p:sp>
        <p:nvSpPr>
          <p:cNvPr id="11" name="Rounded Rectangle 10"/>
          <p:cNvSpPr/>
          <p:nvPr/>
        </p:nvSpPr>
        <p:spPr>
          <a:xfrm rot="5400000">
            <a:off x="2335922" y="2134914"/>
            <a:ext cx="990602"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Forward</a:t>
            </a:r>
            <a:br>
              <a:rPr lang="en-US" b="1" dirty="0"/>
            </a:br>
            <a:r>
              <a:rPr lang="en-US" b="1" dirty="0"/>
              <a:t>Proxy</a:t>
            </a:r>
            <a:endParaRPr lang="nl-NL" b="1" dirty="0"/>
          </a:p>
        </p:txBody>
      </p:sp>
      <p:sp>
        <p:nvSpPr>
          <p:cNvPr id="12" name="Rounded Rectangle 11"/>
          <p:cNvSpPr/>
          <p:nvPr/>
        </p:nvSpPr>
        <p:spPr>
          <a:xfrm rot="5400000">
            <a:off x="5475890" y="3735113"/>
            <a:ext cx="990601" cy="79878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a:t>Reverse</a:t>
            </a:r>
            <a:br>
              <a:rPr lang="en-US" b="1" dirty="0"/>
            </a:br>
            <a:r>
              <a:rPr lang="en-US" b="1" dirty="0"/>
              <a:t>Proxy</a:t>
            </a:r>
            <a:endParaRPr lang="nl-NL" b="1" dirty="0"/>
          </a:p>
        </p:txBody>
      </p:sp>
      <p:cxnSp>
        <p:nvCxnSpPr>
          <p:cNvPr id="10" name="Straight Arrow Connector 9"/>
          <p:cNvCxnSpPr/>
          <p:nvPr/>
        </p:nvCxnSpPr>
        <p:spPr>
          <a:xfrm>
            <a:off x="1631402" y="2422634"/>
            <a:ext cx="659853"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631402" y="3360682"/>
            <a:ext cx="205772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V="1">
            <a:off x="1631401" y="3852040"/>
            <a:ext cx="2057730" cy="4282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flipV="1">
            <a:off x="4768410" y="2554013"/>
            <a:ext cx="2057730" cy="4282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p:nvPr/>
        </p:nvCxnSpPr>
        <p:spPr>
          <a:xfrm>
            <a:off x="4768410" y="3364623"/>
            <a:ext cx="570846" cy="50449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3385643" y="2554013"/>
            <a:ext cx="303488" cy="26801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V="1">
            <a:off x="6501962" y="3885543"/>
            <a:ext cx="324836" cy="24896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1964121" y="1902372"/>
            <a:ext cx="4678417" cy="304865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p:cNvSpPr txBox="1"/>
          <p:nvPr/>
        </p:nvSpPr>
        <p:spPr>
          <a:xfrm>
            <a:off x="5324548" y="1915007"/>
            <a:ext cx="1317990" cy="307777"/>
          </a:xfrm>
          <a:prstGeom prst="rect">
            <a:avLst/>
          </a:prstGeom>
          <a:noFill/>
        </p:spPr>
        <p:txBody>
          <a:bodyPr wrap="none" rtlCol="0">
            <a:spAutoFit/>
          </a:bodyPr>
          <a:lstStyle/>
          <a:p>
            <a:r>
              <a:rPr lang="en-US" i="1" dirty="0"/>
              <a:t>Intermediaries</a:t>
            </a:r>
            <a:endParaRPr lang="nl-NL" i="1" dirty="0"/>
          </a:p>
        </p:txBody>
      </p:sp>
    </p:spTree>
    <p:extLst>
      <p:ext uri="{BB962C8B-B14F-4D97-AF65-F5344CB8AC3E}">
        <p14:creationId xmlns:p14="http://schemas.microsoft.com/office/powerpoint/2010/main" val="115167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330673"/>
            <a:ext cx="8229600" cy="467844"/>
          </a:xfrm>
        </p:spPr>
        <p:txBody>
          <a:bodyPr/>
          <a:lstStyle/>
          <a:p>
            <a:pPr algn="l" eaLnBrk="1" hangingPunct="1">
              <a:lnSpc>
                <a:spcPct val="100000"/>
              </a:lnSpc>
            </a:pPr>
            <a:r>
              <a:rPr lang="nl-NL" altLang="nl-NL" sz="3000" b="1" dirty="0"/>
              <a:t>Constraint 6 – Code-on-demand (optional)</a:t>
            </a:r>
          </a:p>
        </p:txBody>
      </p:sp>
      <p:sp>
        <p:nvSpPr>
          <p:cNvPr id="17" name="Tijdelijke aanduiding voor inhoud 16"/>
          <p:cNvSpPr>
            <a:spLocks noGrp="1"/>
          </p:cNvSpPr>
          <p:nvPr>
            <p:ph idx="1"/>
          </p:nvPr>
        </p:nvSpPr>
        <p:spPr>
          <a:xfrm>
            <a:off x="176047" y="1215260"/>
            <a:ext cx="8791905" cy="5347138"/>
          </a:xfrm>
        </p:spPr>
        <p:txBody>
          <a:bodyPr/>
          <a:lstStyle/>
          <a:p>
            <a:r>
              <a:rPr lang="en-US" sz="2000" dirty="0"/>
              <a:t>Enables origin servers to ship (new) functionality to clients</a:t>
            </a:r>
            <a:br>
              <a:rPr lang="en-US" sz="2000" dirty="0"/>
            </a:br>
            <a:r>
              <a:rPr lang="en-US" sz="2000" dirty="0"/>
              <a:t>(apart from the representation of the state)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Improves modifiability</a:t>
            </a:r>
          </a:p>
          <a:p>
            <a:pPr lvl="1">
              <a:buClr>
                <a:schemeClr val="bg1"/>
              </a:buClr>
            </a:pPr>
            <a:r>
              <a:rPr lang="en-US" sz="2000" dirty="0"/>
              <a:t>new features can be deployed during runtime (e.g., support for a new representation format)</a:t>
            </a:r>
          </a:p>
          <a:p>
            <a:r>
              <a:rPr lang="en-US" sz="2000" dirty="0"/>
              <a:t>Improves performance</a:t>
            </a:r>
          </a:p>
          <a:p>
            <a:pPr lvl="1">
              <a:buClr>
                <a:schemeClr val="bg1"/>
              </a:buClr>
            </a:pPr>
            <a:r>
              <a:rPr lang="en-US" sz="2000" dirty="0"/>
              <a:t>Server can provide code for local processing</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077" y="2049977"/>
            <a:ext cx="1678371" cy="167837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324" y="1771323"/>
            <a:ext cx="2117506" cy="211750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5739" y="2126177"/>
            <a:ext cx="2848304" cy="1602171"/>
          </a:xfrm>
          <a:prstGeom prst="rect">
            <a:avLst/>
          </a:prstGeom>
        </p:spPr>
      </p:pic>
    </p:spTree>
    <p:extLst>
      <p:ext uri="{BB962C8B-B14F-4D97-AF65-F5344CB8AC3E}">
        <p14:creationId xmlns:p14="http://schemas.microsoft.com/office/powerpoint/2010/main" val="176073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5"/>
            <a:ext cx="7881937" cy="4662741"/>
          </a:xfrm>
        </p:spPr>
        <p:txBody>
          <a:bodyPr/>
          <a:lstStyle/>
          <a:p>
            <a:r>
              <a:rPr lang="en-US" sz="3600" dirty="0"/>
              <a:t> Protocols</a:t>
            </a:r>
          </a:p>
          <a:p>
            <a:r>
              <a:rPr lang="en-US" sz="3600" dirty="0"/>
              <a:t> TCP/IP Suite</a:t>
            </a:r>
          </a:p>
          <a:p>
            <a:r>
              <a:rPr lang="en-US" sz="3600" dirty="0"/>
              <a:t> Sockets</a:t>
            </a:r>
          </a:p>
          <a:p>
            <a:r>
              <a:rPr lang="en-US" sz="3600" dirty="0"/>
              <a:t> REST</a:t>
            </a:r>
          </a:p>
          <a:p>
            <a:r>
              <a:rPr lang="en-US" sz="3600" dirty="0"/>
              <a:t> HTTP</a:t>
            </a:r>
          </a:p>
          <a:p>
            <a:r>
              <a:rPr lang="en-US" sz="3600" dirty="0"/>
              <a:t> MQTT (already covered in Semester 2)</a:t>
            </a:r>
          </a:p>
          <a:p>
            <a:endParaRPr lang="en-US" sz="3600" dirty="0"/>
          </a:p>
        </p:txBody>
      </p:sp>
      <p:sp>
        <p:nvSpPr>
          <p:cNvPr id="2" name="Title 1"/>
          <p:cNvSpPr>
            <a:spLocks noGrp="1"/>
          </p:cNvSpPr>
          <p:nvPr>
            <p:ph type="title"/>
          </p:nvPr>
        </p:nvSpPr>
        <p:spPr/>
        <p:txBody>
          <a:bodyPr/>
          <a:lstStyle/>
          <a:p>
            <a:r>
              <a:rPr lang="nl-NL" sz="3000" b="1" dirty="0"/>
              <a:t>Contents</a:t>
            </a:r>
          </a:p>
        </p:txBody>
      </p:sp>
    </p:spTree>
    <p:extLst>
      <p:ext uri="{BB962C8B-B14F-4D97-AF65-F5344CB8AC3E}">
        <p14:creationId xmlns:p14="http://schemas.microsoft.com/office/powerpoint/2010/main" val="1903192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HTTP</a:t>
            </a:r>
            <a:endParaRPr lang="en-US" sz="3600" dirty="0"/>
          </a:p>
          <a:p>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331029"/>
            <a:ext cx="4425044" cy="2950029"/>
          </a:xfrm>
          <a:prstGeom prst="rect">
            <a:avLst/>
          </a:prstGeom>
        </p:spPr>
      </p:pic>
    </p:spTree>
    <p:extLst>
      <p:ext uri="{BB962C8B-B14F-4D97-AF65-F5344CB8AC3E}">
        <p14:creationId xmlns:p14="http://schemas.microsoft.com/office/powerpoint/2010/main" val="2272557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a:t>
            </a:r>
          </a:p>
        </p:txBody>
      </p:sp>
      <p:sp>
        <p:nvSpPr>
          <p:cNvPr id="17" name="Tijdelijke aanduiding voor inhoud 16"/>
          <p:cNvSpPr>
            <a:spLocks noGrp="1"/>
          </p:cNvSpPr>
          <p:nvPr>
            <p:ph idx="1"/>
          </p:nvPr>
        </p:nvSpPr>
        <p:spPr>
          <a:xfrm>
            <a:off x="228600" y="988874"/>
            <a:ext cx="8791905" cy="5150667"/>
          </a:xfrm>
        </p:spPr>
        <p:txBody>
          <a:bodyPr/>
          <a:lstStyle/>
          <a:p>
            <a:r>
              <a:rPr lang="en-US" sz="2000" u="sng" dirty="0" err="1"/>
              <a:t>H</a:t>
            </a:r>
            <a:r>
              <a:rPr lang="en-US" sz="2000" dirty="0" err="1"/>
              <a:t>yper</a:t>
            </a:r>
            <a:r>
              <a:rPr lang="en-US" sz="2000" u="sng" dirty="0" err="1"/>
              <a:t>T</a:t>
            </a:r>
            <a:r>
              <a:rPr lang="en-US" sz="2000" dirty="0" err="1"/>
              <a:t>ext</a:t>
            </a:r>
            <a:r>
              <a:rPr lang="en-US" sz="2000" dirty="0"/>
              <a:t> </a:t>
            </a:r>
            <a:r>
              <a:rPr lang="en-US" sz="2000" u="sng" dirty="0"/>
              <a:t>T</a:t>
            </a:r>
            <a:r>
              <a:rPr lang="en-US" sz="2000" dirty="0"/>
              <a:t>ransfer </a:t>
            </a:r>
            <a:r>
              <a:rPr lang="en-US" sz="2000" u="sng" dirty="0"/>
              <a:t>P</a:t>
            </a:r>
            <a:r>
              <a:rPr lang="en-US" sz="2000" dirty="0"/>
              <a:t>rotocol</a:t>
            </a:r>
            <a:endParaRPr lang="nl-NL" sz="2000" dirty="0"/>
          </a:p>
          <a:p>
            <a:r>
              <a:rPr lang="nl-NL" sz="2000" dirty="0"/>
              <a:t>Communication protocol for web clients and web servers</a:t>
            </a:r>
          </a:p>
          <a:p>
            <a:r>
              <a:rPr lang="en-US" sz="2000" dirty="0"/>
              <a:t>HTTP/1.1 is text-based; HTTP/2 is binary</a:t>
            </a:r>
          </a:p>
          <a:p>
            <a:r>
              <a:rPr lang="en-US" sz="2000" dirty="0"/>
              <a:t>Enables RESTful design</a:t>
            </a:r>
          </a:p>
          <a:p>
            <a:pPr marL="1089660" lvl="1" indent="-457200">
              <a:buClr>
                <a:schemeClr val="bg1"/>
              </a:buClr>
              <a:buFont typeface="+mj-lt"/>
              <a:buAutoNum type="arabicPeriod"/>
            </a:pPr>
            <a:r>
              <a:rPr lang="en-US" sz="2000" dirty="0"/>
              <a:t>Client-Server architecture using request-response cycles</a:t>
            </a:r>
          </a:p>
          <a:p>
            <a:pPr marL="1089660" lvl="1" indent="-457200">
              <a:buClr>
                <a:schemeClr val="bg1"/>
              </a:buClr>
              <a:buFont typeface="+mj-lt"/>
              <a:buAutoNum type="arabicPeriod"/>
            </a:pPr>
            <a:r>
              <a:rPr lang="en-US" sz="2000" dirty="0"/>
              <a:t>Stateless</a:t>
            </a:r>
          </a:p>
          <a:p>
            <a:pPr marL="1089660" lvl="1" indent="-457200">
              <a:buClr>
                <a:schemeClr val="bg1"/>
              </a:buClr>
              <a:buFont typeface="+mj-lt"/>
              <a:buAutoNum type="arabicPeriod"/>
            </a:pPr>
            <a:r>
              <a:rPr lang="en-US" sz="2000" u="sng" dirty="0"/>
              <a:t>Allows</a:t>
            </a:r>
            <a:r>
              <a:rPr lang="en-US" sz="2000" dirty="0"/>
              <a:t> meta-data through </a:t>
            </a:r>
            <a:r>
              <a:rPr lang="en-US" sz="2000" i="1" dirty="0"/>
              <a:t>headers</a:t>
            </a:r>
            <a:r>
              <a:rPr lang="en-US" sz="2000" dirty="0"/>
              <a:t> for </a:t>
            </a:r>
            <a:r>
              <a:rPr lang="en-US" sz="2000" dirty="0" err="1"/>
              <a:t>cacheability</a:t>
            </a:r>
            <a:endParaRPr lang="en-US" sz="2000" dirty="0"/>
          </a:p>
          <a:p>
            <a:pPr marL="1089660" lvl="1" indent="-457200">
              <a:buClr>
                <a:schemeClr val="bg1"/>
              </a:buClr>
              <a:buFont typeface="+mj-lt"/>
              <a:buAutoNum type="arabicPeriod"/>
            </a:pPr>
            <a:r>
              <a:rPr lang="en-US" sz="2000" u="sng" dirty="0"/>
              <a:t>Enables</a:t>
            </a:r>
            <a:r>
              <a:rPr lang="en-US" sz="2000" dirty="0"/>
              <a:t> a uniform interface</a:t>
            </a:r>
          </a:p>
          <a:p>
            <a:pPr marL="1470660" lvl="2" indent="-514350">
              <a:buClr>
                <a:schemeClr val="bg1"/>
              </a:buClr>
              <a:buFont typeface="+mj-lt"/>
              <a:buAutoNum type="romanUcPeriod"/>
            </a:pPr>
            <a:r>
              <a:rPr lang="en-US" sz="2000" dirty="0"/>
              <a:t>Resources identifiable through URIs</a:t>
            </a:r>
          </a:p>
          <a:p>
            <a:pPr marL="1470660" lvl="2" indent="-514350">
              <a:buClr>
                <a:schemeClr val="bg1"/>
              </a:buClr>
              <a:buFont typeface="+mj-lt"/>
              <a:buAutoNum type="romanUcPeriod"/>
            </a:pPr>
            <a:r>
              <a:rPr lang="en-US" sz="2000" u="sng" dirty="0"/>
              <a:t>Permits</a:t>
            </a:r>
            <a:r>
              <a:rPr lang="en-US" sz="2000" dirty="0"/>
              <a:t> representations in </a:t>
            </a:r>
            <a:r>
              <a:rPr lang="en-US" sz="2000" i="1" dirty="0"/>
              <a:t>message body</a:t>
            </a:r>
          </a:p>
          <a:p>
            <a:pPr marL="1470660" lvl="2" indent="-514350">
              <a:buClr>
                <a:schemeClr val="bg1"/>
              </a:buClr>
              <a:buFont typeface="+mj-lt"/>
              <a:buAutoNum type="romanUcPeriod"/>
            </a:pPr>
            <a:r>
              <a:rPr lang="en-US" sz="2000" u="sng" dirty="0"/>
              <a:t>Permits</a:t>
            </a:r>
            <a:r>
              <a:rPr lang="en-US" sz="2000" dirty="0"/>
              <a:t> negotiating of representation (through </a:t>
            </a:r>
            <a:r>
              <a:rPr lang="en-US" sz="2000" i="1" dirty="0"/>
              <a:t>MIME-types</a:t>
            </a:r>
            <a:r>
              <a:rPr lang="en-US" sz="2000" dirty="0"/>
              <a:t>) and restricts allowed methods (</a:t>
            </a:r>
            <a:r>
              <a:rPr lang="en-US" sz="2000" i="1" dirty="0"/>
              <a:t>HTTP-verbs</a:t>
            </a:r>
            <a:r>
              <a:rPr lang="en-US" sz="2000" dirty="0"/>
              <a:t>)</a:t>
            </a:r>
          </a:p>
          <a:p>
            <a:pPr marL="1470660" lvl="2" indent="-514350">
              <a:buClr>
                <a:schemeClr val="bg1"/>
              </a:buClr>
              <a:buFont typeface="+mj-lt"/>
              <a:buAutoNum type="romanUcPeriod"/>
            </a:pPr>
            <a:r>
              <a:rPr lang="en-US" sz="2000" u="sng" dirty="0"/>
              <a:t>Encourages</a:t>
            </a:r>
            <a:r>
              <a:rPr lang="en-US" sz="2000" dirty="0"/>
              <a:t> hypermedia</a:t>
            </a:r>
          </a:p>
          <a:p>
            <a:pPr marL="1146810" lvl="1" indent="-514350">
              <a:buClr>
                <a:schemeClr val="bg1"/>
              </a:buClr>
              <a:buFont typeface="+mj-lt"/>
              <a:buAutoNum type="arabicPeriod"/>
            </a:pPr>
            <a:r>
              <a:rPr lang="en-US" sz="2000" dirty="0"/>
              <a:t>Runs on top of TCP, using sockets</a:t>
            </a:r>
          </a:p>
          <a:p>
            <a:pPr marL="1146810" lvl="1" indent="-514350">
              <a:buClr>
                <a:schemeClr val="bg1"/>
              </a:buClr>
              <a:buFont typeface="+mj-lt"/>
              <a:buAutoNum type="arabicPeriod"/>
            </a:pPr>
            <a:r>
              <a:rPr lang="en-US" sz="2000" u="sng" dirty="0"/>
              <a:t>Permits</a:t>
            </a:r>
            <a:r>
              <a:rPr lang="en-US" sz="2000" dirty="0"/>
              <a:t> addition of </a:t>
            </a:r>
            <a:r>
              <a:rPr lang="en-US" sz="2000" i="1" dirty="0"/>
              <a:t>code</a:t>
            </a:r>
            <a:r>
              <a:rPr lang="en-US" sz="2000" dirty="0"/>
              <a:t> through </a:t>
            </a:r>
            <a:r>
              <a:rPr lang="en-US" sz="2000" i="1" dirty="0"/>
              <a:t>message body</a:t>
            </a:r>
            <a:endParaRPr lang="en-US" sz="2000" dirty="0"/>
          </a:p>
          <a:p>
            <a:pPr marL="1146810" lvl="1" indent="-514350">
              <a:buClr>
                <a:schemeClr val="bg1"/>
              </a:buClr>
              <a:buFont typeface="+mj-lt"/>
              <a:buAutoNum type="arabicPeriod"/>
            </a:pPr>
            <a:endParaRPr lang="en-US" sz="2000" u="sng" dirty="0"/>
          </a:p>
        </p:txBody>
      </p:sp>
    </p:spTree>
    <p:extLst>
      <p:ext uri="{BB962C8B-B14F-4D97-AF65-F5344CB8AC3E}">
        <p14:creationId xmlns:p14="http://schemas.microsoft.com/office/powerpoint/2010/main" val="290440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Request-response cycle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9686"/>
            <a:ext cx="9142993" cy="3352799"/>
          </a:xfrm>
          <a:prstGeom prst="rect">
            <a:avLst/>
          </a:prstGeom>
        </p:spPr>
      </p:pic>
    </p:spTree>
    <p:extLst>
      <p:ext uri="{BB962C8B-B14F-4D97-AF65-F5344CB8AC3E}">
        <p14:creationId xmlns:p14="http://schemas.microsoft.com/office/powerpoint/2010/main" val="193664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Requests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1199"/>
            <a:ext cx="9144000" cy="3080525"/>
          </a:xfrm>
          <a:prstGeom prst="rect">
            <a:avLst/>
          </a:prstGeom>
        </p:spPr>
      </p:pic>
    </p:spTree>
    <p:extLst>
      <p:ext uri="{BB962C8B-B14F-4D97-AF65-F5344CB8AC3E}">
        <p14:creationId xmlns:p14="http://schemas.microsoft.com/office/powerpoint/2010/main" val="95697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Resources</a:t>
            </a:r>
          </a:p>
        </p:txBody>
      </p:sp>
      <p:sp>
        <p:nvSpPr>
          <p:cNvPr id="7" name="Tijdelijke aanduiding voor inhoud 16"/>
          <p:cNvSpPr txBox="1">
            <a:spLocks/>
          </p:cNvSpPr>
          <p:nvPr/>
        </p:nvSpPr>
        <p:spPr>
          <a:xfrm>
            <a:off x="0" y="1128494"/>
            <a:ext cx="9002111" cy="572950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dirty="0"/>
              <a:t>Realization of a REST resource</a:t>
            </a:r>
          </a:p>
          <a:p>
            <a:r>
              <a:rPr lang="en-US" sz="2400" dirty="0"/>
              <a:t>Identified by a URI (Uniform Resource Identifier)</a:t>
            </a:r>
          </a:p>
          <a:p>
            <a:pPr lvl="1">
              <a:buClr>
                <a:schemeClr val="bg1"/>
              </a:buClr>
            </a:pPr>
            <a:r>
              <a:rPr lang="en-US" sz="2400" dirty="0"/>
              <a:t>Popular schemes: </a:t>
            </a:r>
            <a:r>
              <a:rPr lang="en-US" sz="2400" dirty="0">
                <a:latin typeface="Courier New" panose="02070309020205020404" pitchFamily="49" charset="0"/>
                <a:cs typeface="Courier New" panose="02070309020205020404" pitchFamily="49" charset="0"/>
              </a:rPr>
              <a:t>http(s)</a:t>
            </a:r>
            <a:r>
              <a:rPr lang="en-US" sz="2400" dirty="0"/>
              <a: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coap</a:t>
            </a:r>
            <a:r>
              <a:rPr lang="en-US" sz="2400" dirty="0">
                <a:latin typeface="Courier New" panose="02070309020205020404" pitchFamily="49" charset="0"/>
                <a:cs typeface="Courier New" panose="02070309020205020404" pitchFamily="49" charset="0"/>
              </a:rPr>
              <a:t>(s)</a:t>
            </a:r>
            <a:r>
              <a:rPr lang="en-US" sz="2400" dirty="0"/>
              <a:t>, </a:t>
            </a:r>
            <a:r>
              <a:rPr lang="en-US" sz="2400" dirty="0">
                <a:latin typeface="Courier New" panose="02070309020205020404" pitchFamily="49" charset="0"/>
                <a:cs typeface="Courier New" panose="02070309020205020404" pitchFamily="49" charset="0"/>
              </a:rPr>
              <a:t>ftp</a:t>
            </a:r>
            <a:r>
              <a:rPr lang="en-US" sz="2400" dirty="0"/>
              <a:t>, </a:t>
            </a:r>
            <a:r>
              <a:rPr lang="en-US" sz="2400" dirty="0">
                <a:latin typeface="Courier New" panose="02070309020205020404" pitchFamily="49" charset="0"/>
                <a:cs typeface="Courier New" panose="02070309020205020404" pitchFamily="49" charset="0"/>
              </a:rPr>
              <a:t>file</a:t>
            </a:r>
            <a:r>
              <a:rPr lang="en-US" sz="2400" dirty="0"/>
              <a:t>, </a:t>
            </a:r>
            <a:r>
              <a:rPr lang="en-US" sz="2400" dirty="0" err="1">
                <a:latin typeface="Courier New" panose="02070309020205020404" pitchFamily="49" charset="0"/>
                <a:cs typeface="Courier New" panose="02070309020205020404" pitchFamily="49" charset="0"/>
              </a:rPr>
              <a:t>irc</a:t>
            </a:r>
            <a:endParaRPr lang="en-US" sz="2400" dirty="0">
              <a:latin typeface="Courier New" panose="02070309020205020404" pitchFamily="49" charset="0"/>
              <a:cs typeface="Courier New" panose="02070309020205020404" pitchFamily="49" charset="0"/>
            </a:endParaRPr>
          </a:p>
          <a:p>
            <a:pPr lvl="1">
              <a:buClr>
                <a:schemeClr val="bg1"/>
              </a:buClr>
            </a:pPr>
            <a:r>
              <a:rPr lang="en-US" sz="2400" i="1" dirty="0"/>
              <a:t>Fragment</a:t>
            </a:r>
            <a:r>
              <a:rPr lang="en-US" sz="2400" dirty="0"/>
              <a:t> is evaluated at the client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Often differ between </a:t>
            </a:r>
            <a:r>
              <a:rPr lang="en-US" sz="2400" i="1" dirty="0"/>
              <a:t>collections </a:t>
            </a:r>
            <a:r>
              <a:rPr lang="en-US" sz="2400" dirty="0"/>
              <a:t>and </a:t>
            </a:r>
            <a:r>
              <a:rPr lang="en-US" sz="2400" i="1" dirty="0"/>
              <a:t>items </a:t>
            </a:r>
            <a:r>
              <a:rPr lang="en-US" sz="2400" dirty="0"/>
              <a:t>(heuristic)</a:t>
            </a:r>
            <a:endParaRPr lang="en-US" sz="2400" i="1" dirty="0"/>
          </a:p>
          <a:p>
            <a:pPr lvl="1">
              <a:buClr>
                <a:schemeClr val="bg1"/>
              </a:buClr>
            </a:pPr>
            <a:r>
              <a:rPr lang="en-US" sz="2400" dirty="0">
                <a:latin typeface="Courier New" panose="02070309020205020404" pitchFamily="49" charset="0"/>
                <a:cs typeface="Courier New" panose="02070309020205020404" pitchFamily="49" charset="0"/>
              </a:rPr>
              <a:t>/customers </a:t>
            </a:r>
            <a:r>
              <a:rPr lang="en-US" sz="2400" dirty="0"/>
              <a:t>vs</a:t>
            </a:r>
            <a:r>
              <a:rPr lang="en-US" sz="2400" dirty="0">
                <a:latin typeface="Courier New" panose="02070309020205020404" pitchFamily="49" charset="0"/>
                <a:cs typeface="Courier New" panose="02070309020205020404" pitchFamily="49" charset="0"/>
              </a:rPr>
              <a:t> /customer/123</a:t>
            </a:r>
          </a:p>
          <a:p>
            <a:pPr lvl="1">
              <a:buClr>
                <a:schemeClr val="bg1"/>
              </a:buClr>
            </a:pPr>
            <a:endParaRPr lang="en-US" sz="2400" dirty="0"/>
          </a:p>
          <a:p>
            <a:pPr marL="632460" lvl="1" indent="0">
              <a:buClr>
                <a:schemeClr val="bg1"/>
              </a:buClr>
              <a:buNone/>
            </a:pPr>
            <a:endParaRPr lang="en-US" sz="2400" dirty="0"/>
          </a:p>
        </p:txBody>
      </p:sp>
      <p:sp>
        <p:nvSpPr>
          <p:cNvPr id="9" name="TextBox 8"/>
          <p:cNvSpPr txBox="1"/>
          <p:nvPr/>
        </p:nvSpPr>
        <p:spPr>
          <a:xfrm>
            <a:off x="0" y="3346838"/>
            <a:ext cx="8991564" cy="160043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hierarchical part (tree-like)         non-hierarchical part</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authority               path</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abc://username:password@example.com:123/path/data?key=value&amp;key2=value2#fragid1</a:t>
            </a:r>
          </a:p>
          <a:p>
            <a:r>
              <a:rPr lang="en-US" dirty="0">
                <a:latin typeface="Courier New" panose="02070309020205020404" pitchFamily="49" charset="0"/>
                <a:cs typeface="Courier New" panose="02070309020205020404" pitchFamily="49" charset="0"/>
              </a:rPr>
              <a:t>  └┬┘   └───────┬───────┘ └────┬────┘ └┬┘           └─────────┬─────────┘ └──┬──┘</a:t>
            </a:r>
          </a:p>
          <a:p>
            <a:r>
              <a:rPr lang="en-US" dirty="0">
                <a:latin typeface="Courier New" panose="02070309020205020404" pitchFamily="49" charset="0"/>
                <a:cs typeface="Courier New" panose="02070309020205020404" pitchFamily="49" charset="0"/>
              </a:rPr>
              <a:t>scheme  user information     host     port                  query         fragment</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3852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Verbs</a:t>
            </a:r>
          </a:p>
        </p:txBody>
      </p:sp>
      <p:graphicFrame>
        <p:nvGraphicFramePr>
          <p:cNvPr id="2" name="Table 1"/>
          <p:cNvGraphicFramePr>
            <a:graphicFrameLocks noGrp="1"/>
          </p:cNvGraphicFramePr>
          <p:nvPr>
            <p:extLst>
              <p:ext uri="{D42A27DB-BD31-4B8C-83A1-F6EECF244321}">
                <p14:modId xmlns:p14="http://schemas.microsoft.com/office/powerpoint/2010/main" val="1682914622"/>
              </p:ext>
            </p:extLst>
          </p:nvPr>
        </p:nvGraphicFramePr>
        <p:xfrm>
          <a:off x="1" y="2060400"/>
          <a:ext cx="9144000" cy="4797600"/>
        </p:xfrm>
        <a:graphic>
          <a:graphicData uri="http://schemas.openxmlformats.org/drawingml/2006/table">
            <a:tbl>
              <a:tblPr firstRow="1" bandRow="1">
                <a:tableStyleId>{69C7853C-536D-4A76-A0AE-DD22124D55A5}</a:tableStyleId>
              </a:tblPr>
              <a:tblGrid>
                <a:gridCol w="1166420">
                  <a:extLst>
                    <a:ext uri="{9D8B030D-6E8A-4147-A177-3AD203B41FA5}">
                      <a16:colId xmlns:a16="http://schemas.microsoft.com/office/drawing/2014/main" val="1108710307"/>
                    </a:ext>
                  </a:extLst>
                </a:gridCol>
                <a:gridCol w="1051692">
                  <a:extLst>
                    <a:ext uri="{9D8B030D-6E8A-4147-A177-3AD203B41FA5}">
                      <a16:colId xmlns:a16="http://schemas.microsoft.com/office/drawing/2014/main" val="4182427701"/>
                    </a:ext>
                  </a:extLst>
                </a:gridCol>
                <a:gridCol w="1918308">
                  <a:extLst>
                    <a:ext uri="{9D8B030D-6E8A-4147-A177-3AD203B41FA5}">
                      <a16:colId xmlns:a16="http://schemas.microsoft.com/office/drawing/2014/main" val="2476991845"/>
                    </a:ext>
                  </a:extLst>
                </a:gridCol>
                <a:gridCol w="1835035">
                  <a:extLst>
                    <a:ext uri="{9D8B030D-6E8A-4147-A177-3AD203B41FA5}">
                      <a16:colId xmlns:a16="http://schemas.microsoft.com/office/drawing/2014/main" val="760721177"/>
                    </a:ext>
                  </a:extLst>
                </a:gridCol>
                <a:gridCol w="859179">
                  <a:extLst>
                    <a:ext uri="{9D8B030D-6E8A-4147-A177-3AD203B41FA5}">
                      <a16:colId xmlns:a16="http://schemas.microsoft.com/office/drawing/2014/main" val="4215593370"/>
                    </a:ext>
                  </a:extLst>
                </a:gridCol>
                <a:gridCol w="1377194">
                  <a:extLst>
                    <a:ext uri="{9D8B030D-6E8A-4147-A177-3AD203B41FA5}">
                      <a16:colId xmlns:a16="http://schemas.microsoft.com/office/drawing/2014/main" val="2060599897"/>
                    </a:ext>
                  </a:extLst>
                </a:gridCol>
                <a:gridCol w="936172">
                  <a:extLst>
                    <a:ext uri="{9D8B030D-6E8A-4147-A177-3AD203B41FA5}">
                      <a16:colId xmlns:a16="http://schemas.microsoft.com/office/drawing/2014/main" val="4016929594"/>
                    </a:ext>
                  </a:extLst>
                </a:gridCol>
              </a:tblGrid>
              <a:tr h="469940">
                <a:tc>
                  <a:txBody>
                    <a:bodyPr/>
                    <a:lstStyle/>
                    <a:p>
                      <a:pPr algn="ctr"/>
                      <a:r>
                        <a:rPr lang="nl-NL" sz="2400" dirty="0"/>
                        <a:t>Verb</a:t>
                      </a:r>
                    </a:p>
                  </a:txBody>
                  <a:tcPr marL="39410" marR="39410" marT="19705" marB="19705" anchor="ctr"/>
                </a:tc>
                <a:tc>
                  <a:txBody>
                    <a:bodyPr/>
                    <a:lstStyle/>
                    <a:p>
                      <a:pPr algn="ctr"/>
                      <a:r>
                        <a:rPr lang="nl-NL" sz="2400" dirty="0"/>
                        <a:t>CRUD</a:t>
                      </a:r>
                    </a:p>
                  </a:txBody>
                  <a:tcPr marL="39410" marR="39410" marT="19705" marB="19705" anchor="ctr"/>
                </a:tc>
                <a:tc>
                  <a:txBody>
                    <a:bodyPr/>
                    <a:lstStyle/>
                    <a:p>
                      <a:pPr algn="ctr"/>
                      <a:r>
                        <a:rPr lang="nl-NL" sz="2400" dirty="0"/>
                        <a:t>Collection</a:t>
                      </a:r>
                    </a:p>
                  </a:txBody>
                  <a:tcPr marL="39410" marR="39410" marT="19705" marB="19705" anchor="ctr"/>
                </a:tc>
                <a:tc>
                  <a:txBody>
                    <a:bodyPr/>
                    <a:lstStyle/>
                    <a:p>
                      <a:pPr algn="ctr"/>
                      <a:r>
                        <a:rPr lang="en-US" sz="2400" dirty="0"/>
                        <a:t>Item</a:t>
                      </a:r>
                    </a:p>
                  </a:txBody>
                  <a:tcPr marL="39410" marR="39410" marT="19705" marB="19705" anchor="ctr"/>
                </a:tc>
                <a:tc>
                  <a:txBody>
                    <a:bodyPr/>
                    <a:lstStyle/>
                    <a:p>
                      <a:pPr algn="ctr"/>
                      <a:r>
                        <a:rPr lang="en-US" sz="2400" dirty="0"/>
                        <a:t>Safe</a:t>
                      </a:r>
                    </a:p>
                  </a:txBody>
                  <a:tcPr marL="39410" marR="39410" marT="19705" marB="19705" anchor="ctr"/>
                </a:tc>
                <a:tc>
                  <a:txBody>
                    <a:bodyPr/>
                    <a:lstStyle/>
                    <a:p>
                      <a:pPr algn="ctr"/>
                      <a:r>
                        <a:rPr lang="en-US" sz="2400" dirty="0"/>
                        <a:t>Idem-potent</a:t>
                      </a:r>
                    </a:p>
                  </a:txBody>
                  <a:tcPr marL="39410" marR="39410" marT="19705" marB="19705" anchor="ctr"/>
                </a:tc>
                <a:tc>
                  <a:txBody>
                    <a:bodyPr/>
                    <a:lstStyle/>
                    <a:p>
                      <a:pPr algn="ctr"/>
                      <a:r>
                        <a:rPr lang="en-US" sz="2400" dirty="0"/>
                        <a:t>Body</a:t>
                      </a:r>
                    </a:p>
                  </a:txBody>
                  <a:tcPr marL="39410" marR="39410" marT="19705" marB="19705" anchor="ctr"/>
                </a:tc>
                <a:extLst>
                  <a:ext uri="{0D108BD9-81ED-4DB2-BD59-A6C34878D82A}">
                    <a16:rowId xmlns:a16="http://schemas.microsoft.com/office/drawing/2014/main" val="2269090335"/>
                  </a:ext>
                </a:extLst>
              </a:tr>
              <a:tr h="328530">
                <a:tc>
                  <a:txBody>
                    <a:bodyPr/>
                    <a:lstStyle/>
                    <a:p>
                      <a:r>
                        <a:rPr lang="nl-NL" sz="1800" dirty="0"/>
                        <a:t>GET</a:t>
                      </a:r>
                    </a:p>
                  </a:txBody>
                  <a:tcPr marL="39410" marR="39410" marT="19705" marB="19705" anchor="ctr"/>
                </a:tc>
                <a:tc>
                  <a:txBody>
                    <a:bodyPr/>
                    <a:lstStyle/>
                    <a:p>
                      <a:pPr algn="ctr"/>
                      <a:r>
                        <a:rPr lang="nl-NL" sz="1800" dirty="0"/>
                        <a:t>Read</a:t>
                      </a:r>
                    </a:p>
                  </a:txBody>
                  <a:tcPr marL="39410" marR="39410" marT="19705" marB="19705" anchor="ctr"/>
                </a:tc>
                <a:tc>
                  <a:txBody>
                    <a:bodyPr/>
                    <a:lstStyle/>
                    <a:p>
                      <a:pPr algn="ctr"/>
                      <a:r>
                        <a:rPr lang="en-US" sz="1800" dirty="0"/>
                        <a:t>Returns</a:t>
                      </a:r>
                      <a:r>
                        <a:rPr lang="en-US" sz="1800" baseline="0" dirty="0"/>
                        <a:t> list</a:t>
                      </a:r>
                    </a:p>
                  </a:txBody>
                  <a:tcPr marL="39410" marR="39410" marT="19705" marB="19705" anchor="ctr"/>
                </a:tc>
                <a:tc>
                  <a:txBody>
                    <a:bodyPr/>
                    <a:lstStyle/>
                    <a:p>
                      <a:pPr algn="ctr"/>
                      <a:r>
                        <a:rPr lang="en-US" sz="1800" dirty="0"/>
                        <a:t>Returns item</a:t>
                      </a:r>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2648068954"/>
                  </a:ext>
                </a:extLst>
              </a:tr>
              <a:tr h="611350">
                <a:tc>
                  <a:txBody>
                    <a:bodyPr/>
                    <a:lstStyle/>
                    <a:p>
                      <a:r>
                        <a:rPr lang="nl-NL" sz="1800" dirty="0"/>
                        <a:t>POST</a:t>
                      </a:r>
                    </a:p>
                  </a:txBody>
                  <a:tcPr marL="39410" marR="39410" marT="19705" marB="19705" anchor="ctr"/>
                </a:tc>
                <a:tc>
                  <a:txBody>
                    <a:bodyPr/>
                    <a:lstStyle/>
                    <a:p>
                      <a:pPr algn="ctr"/>
                      <a:r>
                        <a:rPr lang="nl-NL" sz="1800" dirty="0"/>
                        <a:t>Create</a:t>
                      </a:r>
                    </a:p>
                  </a:txBody>
                  <a:tcPr marL="39410" marR="39410" marT="19705" marB="19705" anchor="ctr"/>
                </a:tc>
                <a:tc>
                  <a:txBody>
                    <a:bodyPr/>
                    <a:lstStyle/>
                    <a:p>
                      <a:pPr algn="ctr"/>
                      <a:r>
                        <a:rPr lang="en-US" sz="1800" dirty="0"/>
                        <a:t>Creates item and returns URI</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noFill/>
                  </a:tcPr>
                </a:tc>
                <a:tc>
                  <a:txBody>
                    <a:bodyPr/>
                    <a:lstStyle/>
                    <a:p>
                      <a:pPr algn="ctr"/>
                      <a:r>
                        <a:rPr lang="en-US" sz="3000" dirty="0">
                          <a:sym typeface="Wingdings 2" panose="05020102010507070707" pitchFamily="18" charset="2"/>
                        </a:rPr>
                        <a:t></a:t>
                      </a:r>
                      <a:endParaRPr lang="en-US" sz="3000" dirty="0"/>
                    </a:p>
                  </a:txBody>
                  <a:tcPr marL="39410" marR="39410" marT="19705" marB="19705" anchor="ctr">
                    <a:noFill/>
                  </a:tcPr>
                </a:tc>
                <a:tc>
                  <a:txBody>
                    <a:bodyPr/>
                    <a:lstStyle/>
                    <a:p>
                      <a:pPr algn="ctr"/>
                      <a:r>
                        <a:rPr lang="en-US" sz="3000" dirty="0">
                          <a:sym typeface="Wingdings 2" panose="05020102010507070707" pitchFamily="18" charset="2"/>
                        </a:rPr>
                        <a:t></a:t>
                      </a:r>
                      <a:endParaRPr lang="en-US" sz="3000" dirty="0"/>
                    </a:p>
                  </a:txBody>
                  <a:tcPr marL="39410" marR="39410" marT="19705" marB="19705" anchor="ctr">
                    <a:noFill/>
                  </a:tcPr>
                </a:tc>
                <a:extLst>
                  <a:ext uri="{0D108BD9-81ED-4DB2-BD59-A6C34878D82A}">
                    <a16:rowId xmlns:a16="http://schemas.microsoft.com/office/drawing/2014/main" val="251744783"/>
                  </a:ext>
                </a:extLst>
              </a:tr>
              <a:tr h="611350">
                <a:tc>
                  <a:txBody>
                    <a:bodyPr/>
                    <a:lstStyle/>
                    <a:p>
                      <a:r>
                        <a:rPr lang="nl-NL" sz="1800" dirty="0"/>
                        <a:t>PUT</a:t>
                      </a:r>
                    </a:p>
                  </a:txBody>
                  <a:tcPr marL="39410" marR="39410" marT="19705" marB="19705" anchor="ctr"/>
                </a:tc>
                <a:tc>
                  <a:txBody>
                    <a:bodyPr/>
                    <a:lstStyle/>
                    <a:p>
                      <a:pPr algn="ctr"/>
                      <a:r>
                        <a:rPr lang="nl-NL" sz="1800" dirty="0"/>
                        <a:t>Replace</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algn="ctr"/>
                      <a:r>
                        <a:rPr lang="en-US" sz="1800" dirty="0"/>
                        <a:t>Replaces</a:t>
                      </a:r>
                      <a:br>
                        <a:rPr lang="en-US" sz="1800" baseline="0" dirty="0"/>
                      </a:br>
                      <a:r>
                        <a:rPr lang="en-US" sz="1800" baseline="0" dirty="0"/>
                        <a:t>(</a:t>
                      </a:r>
                      <a:r>
                        <a:rPr lang="en-US" sz="1800" i="1" baseline="0" dirty="0"/>
                        <a:t>if</a:t>
                      </a:r>
                      <a:r>
                        <a:rPr lang="en-US" sz="1800" baseline="0" dirty="0"/>
                        <a:t> it exists)</a:t>
                      </a:r>
                      <a:endParaRPr lang="en-US" sz="18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1318149054"/>
                  </a:ext>
                </a:extLst>
              </a:tr>
              <a:tr h="611350">
                <a:tc>
                  <a:txBody>
                    <a:bodyPr/>
                    <a:lstStyle/>
                    <a:p>
                      <a:r>
                        <a:rPr lang="nl-NL" sz="1800" dirty="0"/>
                        <a:t>DELETE</a:t>
                      </a:r>
                    </a:p>
                  </a:txBody>
                  <a:tcPr marL="39410" marR="39410" marT="19705" marB="19705" anchor="ctr"/>
                </a:tc>
                <a:tc>
                  <a:txBody>
                    <a:bodyPr/>
                    <a:lstStyle/>
                    <a:p>
                      <a:pPr algn="ctr"/>
                      <a:r>
                        <a:rPr lang="nl-NL" sz="1800" dirty="0"/>
                        <a:t>Delete</a:t>
                      </a:r>
                    </a:p>
                  </a:txBody>
                  <a:tcPr marL="39410" marR="39410" marT="19705" marB="19705" anchor="ctr"/>
                </a:tc>
                <a:tc>
                  <a:txBody>
                    <a:bodyPr/>
                    <a:lstStyle/>
                    <a:p>
                      <a:pPr algn="ctr"/>
                      <a:r>
                        <a:rPr lang="en-US" sz="1800" dirty="0"/>
                        <a:t>X</a:t>
                      </a:r>
                    </a:p>
                  </a:txBody>
                  <a:tcPr marL="39410" marR="39410" marT="19705" marB="19705" anchor="ctr">
                    <a:solidFill>
                      <a:srgbClr val="FF0000"/>
                    </a:solidFill>
                  </a:tcPr>
                </a:tc>
                <a:tc>
                  <a:txBody>
                    <a:bodyPr/>
                    <a:lstStyle/>
                    <a:p>
                      <a:pPr algn="ctr"/>
                      <a:r>
                        <a:rPr lang="en-US" sz="1800" dirty="0"/>
                        <a:t>Deletes</a:t>
                      </a:r>
                      <a:br>
                        <a:rPr lang="en-US" sz="1800" baseline="0" dirty="0"/>
                      </a:br>
                      <a:r>
                        <a:rPr lang="en-US" sz="1800" baseline="0" dirty="0"/>
                        <a:t>(</a:t>
                      </a:r>
                      <a:r>
                        <a:rPr lang="en-US" sz="1800" i="1" baseline="0" dirty="0"/>
                        <a:t>if</a:t>
                      </a:r>
                      <a:r>
                        <a:rPr lang="en-US" sz="1800" baseline="0" dirty="0"/>
                        <a:t> it exists)</a:t>
                      </a:r>
                      <a:endParaRPr lang="en-US" sz="18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855469803"/>
                  </a:ext>
                </a:extLst>
              </a:tr>
              <a:tr h="611350">
                <a:tc>
                  <a:txBody>
                    <a:bodyPr/>
                    <a:lstStyle/>
                    <a:p>
                      <a:r>
                        <a:rPr lang="nl-NL" sz="1800" dirty="0"/>
                        <a:t>PATCH</a:t>
                      </a:r>
                    </a:p>
                  </a:txBody>
                  <a:tcPr marL="39410" marR="39410" marT="19705" marB="19705" anchor="ctr"/>
                </a:tc>
                <a:tc>
                  <a:txBody>
                    <a:bodyPr/>
                    <a:lstStyle/>
                    <a:p>
                      <a:pPr algn="ctr"/>
                      <a:r>
                        <a:rPr lang="nl-NL" sz="1800" dirty="0"/>
                        <a:t>(Partial) Update</a:t>
                      </a:r>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X</a:t>
                      </a:r>
                    </a:p>
                  </a:txBody>
                  <a:tcPr marL="39410" marR="39410" marT="19705" marB="19705" anchor="ctr">
                    <a:solidFill>
                      <a:srgbClr val="FF0000"/>
                    </a:solidFill>
                  </a:tcPr>
                </a:tc>
                <a:tc>
                  <a:txBody>
                    <a:bodyPr/>
                    <a:lstStyle/>
                    <a:p>
                      <a:pPr algn="ctr"/>
                      <a:r>
                        <a:rPr lang="en-US" sz="1800" dirty="0"/>
                        <a:t>Updates</a:t>
                      </a:r>
                      <a:r>
                        <a:rPr lang="en-US" sz="1800" baseline="0" dirty="0"/>
                        <a:t> </a:t>
                      </a:r>
                      <a:br>
                        <a:rPr lang="en-US" sz="1800" baseline="0" dirty="0"/>
                      </a:br>
                      <a:r>
                        <a:rPr lang="en-US" sz="1800" baseline="0" dirty="0"/>
                        <a:t>(</a:t>
                      </a:r>
                      <a:r>
                        <a:rPr lang="en-US" sz="1800" i="1" dirty="0"/>
                        <a:t>if</a:t>
                      </a:r>
                      <a:r>
                        <a:rPr lang="en-US" sz="1800" dirty="0"/>
                        <a:t> it exists)</a:t>
                      </a:r>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en-US" sz="3000" dirty="0"/>
                    </a:p>
                  </a:txBody>
                  <a:tcPr marL="39410" marR="39410" marT="19705" marB="19705" anchor="ctr"/>
                </a:tc>
                <a:extLst>
                  <a:ext uri="{0D108BD9-81ED-4DB2-BD59-A6C34878D82A}">
                    <a16:rowId xmlns:a16="http://schemas.microsoft.com/office/drawing/2014/main" val="4069227392"/>
                  </a:ext>
                </a:extLst>
              </a:tr>
              <a:tr h="383085">
                <a:tc>
                  <a:txBody>
                    <a:bodyPr/>
                    <a:lstStyle/>
                    <a:p>
                      <a:r>
                        <a:rPr lang="en-US" sz="1800" dirty="0"/>
                        <a:t>HEAD</a:t>
                      </a:r>
                      <a:endParaRPr lang="nl-NL" sz="1800" dirty="0"/>
                    </a:p>
                  </a:txBody>
                  <a:tcPr marL="39410" marR="39410" marT="19705" marB="19705" anchor="ctr"/>
                </a:tc>
                <a:tc>
                  <a:txBody>
                    <a:bodyPr/>
                    <a:lstStyle/>
                    <a:p>
                      <a:pPr algn="ctr"/>
                      <a:r>
                        <a:rPr lang="en-US" sz="1800" dirty="0"/>
                        <a:t>Read</a:t>
                      </a:r>
                      <a:endParaRPr lang="nl-NL" sz="1800" dirty="0"/>
                    </a:p>
                  </a:txBody>
                  <a:tcPr marL="39410" marR="39410" marT="19705" marB="19705" anchor="ctr"/>
                </a:tc>
                <a:tc>
                  <a:txBody>
                    <a:bodyPr/>
                    <a:lstStyle/>
                    <a:p>
                      <a:pPr algn="ctr"/>
                      <a:r>
                        <a:rPr lang="en-US" sz="1800" dirty="0"/>
                        <a:t>Returns</a:t>
                      </a:r>
                      <a:r>
                        <a:rPr lang="en-US" sz="1800" baseline="0" dirty="0"/>
                        <a:t> headers</a:t>
                      </a:r>
                    </a:p>
                  </a:txBody>
                  <a:tcPr marL="39410" marR="39410" marT="19705" marB="19705" anchor="ctr"/>
                </a:tc>
                <a:tc>
                  <a:txBody>
                    <a:bodyPr/>
                    <a:lstStyle/>
                    <a:p>
                      <a:pPr algn="ctr"/>
                      <a:r>
                        <a:rPr lang="en-US" sz="1800" dirty="0"/>
                        <a:t>Return</a:t>
                      </a:r>
                      <a:r>
                        <a:rPr lang="en-US" sz="1800" baseline="0" dirty="0"/>
                        <a:t>s headers</a:t>
                      </a:r>
                      <a:endParaRPr lang="nl-NL" sz="1800" dirty="0"/>
                    </a:p>
                  </a:txBody>
                  <a:tcPr marL="39410" marR="39410" marT="19705" marB="1970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dirty="0">
                          <a:sym typeface="Wingdings 2" panose="05020102010507070707" pitchFamily="18" charset="2"/>
                        </a:rPr>
                        <a:t></a:t>
                      </a:r>
                      <a:endParaRPr lang="en-US" sz="3000" dirty="0"/>
                    </a:p>
                  </a:txBody>
                  <a:tcPr marL="39410" marR="39410" marT="19705" marB="19705" anchor="ctr"/>
                </a:tc>
                <a:tc>
                  <a:txBody>
                    <a:bodyPr/>
                    <a:lstStyle/>
                    <a:p>
                      <a:pPr algn="ctr"/>
                      <a:r>
                        <a:rPr lang="en-US" sz="3000" dirty="0">
                          <a:sym typeface="Wingdings 2" panose="05020102010507070707" pitchFamily="18" charset="2"/>
                        </a:rPr>
                        <a:t></a:t>
                      </a:r>
                      <a:endParaRPr lang="nl-NL" sz="3000" dirty="0"/>
                    </a:p>
                  </a:txBody>
                  <a:tcPr marL="39410" marR="39410" marT="19705" marB="19705" anchor="ctr"/>
                </a:tc>
                <a:tc>
                  <a:txBody>
                    <a:bodyPr/>
                    <a:lstStyle/>
                    <a:p>
                      <a:pPr algn="ctr"/>
                      <a:r>
                        <a:rPr lang="en-US" sz="3000" dirty="0">
                          <a:sym typeface="Wingdings 2" panose="05020102010507070707" pitchFamily="18" charset="2"/>
                        </a:rPr>
                        <a:t></a:t>
                      </a:r>
                      <a:endParaRPr lang="nl-NL" sz="3000" dirty="0"/>
                    </a:p>
                  </a:txBody>
                  <a:tcPr marL="39410" marR="39410" marT="19705" marB="19705" anchor="ctr"/>
                </a:tc>
                <a:extLst>
                  <a:ext uri="{0D108BD9-81ED-4DB2-BD59-A6C34878D82A}">
                    <a16:rowId xmlns:a16="http://schemas.microsoft.com/office/drawing/2014/main" val="1129926535"/>
                  </a:ext>
                </a:extLst>
              </a:tr>
              <a:tr h="383085">
                <a:tc>
                  <a:txBody>
                    <a:bodyPr/>
                    <a:lstStyle/>
                    <a:p>
                      <a:r>
                        <a:rPr lang="en-US" sz="1800" dirty="0"/>
                        <a:t>OPTIONS</a:t>
                      </a:r>
                      <a:endParaRPr lang="nl-NL" sz="1800" dirty="0"/>
                    </a:p>
                  </a:txBody>
                  <a:tcPr marL="39410" marR="39410" marT="19705" marB="19705" anchor="ctr"/>
                </a:tc>
                <a:tc>
                  <a:txBody>
                    <a:bodyPr/>
                    <a:lstStyle/>
                    <a:p>
                      <a:pPr algn="ctr"/>
                      <a:r>
                        <a:rPr lang="en-US" sz="1800" dirty="0"/>
                        <a:t>Read</a:t>
                      </a:r>
                      <a:endParaRPr lang="nl-NL" sz="1800" dirty="0"/>
                    </a:p>
                  </a:txBody>
                  <a:tcPr marL="39410" marR="39410" marT="19705" marB="19705" anchor="ctr"/>
                </a:tc>
                <a:tc>
                  <a:txBody>
                    <a:bodyPr/>
                    <a:lstStyle/>
                    <a:p>
                      <a:pPr algn="ctr"/>
                      <a:r>
                        <a:rPr lang="en-US" sz="1800" dirty="0"/>
                        <a:t>Returns</a:t>
                      </a:r>
                      <a:r>
                        <a:rPr lang="en-US" sz="1800" baseline="0" dirty="0"/>
                        <a:t> allowable actions</a:t>
                      </a:r>
                    </a:p>
                  </a:txBody>
                  <a:tcPr marL="39410" marR="39410" marT="19705" marB="19705" anchor="ctr"/>
                </a:tc>
                <a:tc>
                  <a:txBody>
                    <a:bodyPr/>
                    <a:lstStyle/>
                    <a:p>
                      <a:pPr algn="ctr"/>
                      <a:r>
                        <a:rPr lang="en-US" sz="1800" dirty="0"/>
                        <a:t>Returns</a:t>
                      </a:r>
                      <a:r>
                        <a:rPr lang="en-US" sz="1800" baseline="0" dirty="0"/>
                        <a:t> allowable actions</a:t>
                      </a:r>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tc>
                  <a:txBody>
                    <a:bodyPr/>
                    <a:lstStyle/>
                    <a:p>
                      <a:pPr algn="ctr"/>
                      <a:r>
                        <a:rPr lang="en-US" sz="3000" dirty="0">
                          <a:sym typeface="Wingdings 2" panose="05020102010507070707" pitchFamily="18" charset="2"/>
                        </a:rPr>
                        <a:t></a:t>
                      </a:r>
                      <a:endParaRPr lang="en-US" sz="3000" baseline="0" dirty="0"/>
                    </a:p>
                  </a:txBody>
                  <a:tcPr marL="39410" marR="39410" marT="19705" marB="19705" anchor="ctr"/>
                </a:tc>
                <a:extLst>
                  <a:ext uri="{0D108BD9-81ED-4DB2-BD59-A6C34878D82A}">
                    <a16:rowId xmlns:a16="http://schemas.microsoft.com/office/drawing/2014/main" val="2077532836"/>
                  </a:ext>
                </a:extLst>
              </a:tr>
            </a:tbl>
          </a:graphicData>
        </a:graphic>
      </p:graphicFrame>
      <p:sp>
        <p:nvSpPr>
          <p:cNvPr id="9" name="Tijdelijke aanduiding voor inhoud 16"/>
          <p:cNvSpPr txBox="1">
            <a:spLocks/>
          </p:cNvSpPr>
          <p:nvPr/>
        </p:nvSpPr>
        <p:spPr>
          <a:xfrm>
            <a:off x="-130629" y="1109588"/>
            <a:ext cx="9829801" cy="93954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100" i="1" dirty="0"/>
              <a:t>Safe</a:t>
            </a:r>
            <a:r>
              <a:rPr lang="en-US" sz="2100" dirty="0"/>
              <a:t> methods never mutate resource state (can be cached and </a:t>
            </a:r>
            <a:r>
              <a:rPr lang="en-US" sz="2100" dirty="0" err="1"/>
              <a:t>prefetched</a:t>
            </a:r>
            <a:r>
              <a:rPr lang="en-US" sz="2100" dirty="0"/>
              <a:t>)</a:t>
            </a:r>
          </a:p>
          <a:p>
            <a:r>
              <a:rPr lang="en-US" sz="2100" i="1" dirty="0"/>
              <a:t>Idempotent</a:t>
            </a:r>
            <a:r>
              <a:rPr lang="en-US" sz="2100" dirty="0"/>
              <a:t> methods are </a:t>
            </a:r>
            <a:r>
              <a:rPr lang="en-US" sz="2100" dirty="0" err="1"/>
              <a:t>retryable</a:t>
            </a:r>
            <a:r>
              <a:rPr lang="en-US" sz="2100" dirty="0"/>
              <a:t> (allows fault-tolerance and performance)</a:t>
            </a:r>
            <a:endParaRPr lang="en-US" sz="2100" i="1" dirty="0"/>
          </a:p>
        </p:txBody>
      </p:sp>
    </p:spTree>
    <p:extLst>
      <p:ext uri="{BB962C8B-B14F-4D97-AF65-F5344CB8AC3E}">
        <p14:creationId xmlns:p14="http://schemas.microsoft.com/office/powerpoint/2010/main" val="3727971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Headers</a:t>
            </a:r>
          </a:p>
        </p:txBody>
      </p:sp>
      <p:sp>
        <p:nvSpPr>
          <p:cNvPr id="7" name="Tijdelijke aanduiding voor inhoud 16"/>
          <p:cNvSpPr txBox="1">
            <a:spLocks/>
          </p:cNvSpPr>
          <p:nvPr/>
        </p:nvSpPr>
        <p:spPr>
          <a:xfrm>
            <a:off x="0" y="956070"/>
            <a:ext cx="9655254" cy="571049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300" dirty="0"/>
              <a:t>Define the operating parameters of an HTTP transaction</a:t>
            </a:r>
          </a:p>
          <a:p>
            <a:r>
              <a:rPr lang="en-US" sz="2300" dirty="0"/>
              <a:t>Key-value pair</a:t>
            </a:r>
          </a:p>
          <a:p>
            <a:endParaRPr lang="en-US" sz="2000" dirty="0"/>
          </a:p>
          <a:p>
            <a:pPr marL="106680" indent="0">
              <a:buNone/>
            </a:pPr>
            <a:r>
              <a:rPr lang="en-US" sz="2600" b="1" dirty="0"/>
              <a:t>Common headers</a:t>
            </a:r>
          </a:p>
          <a:p>
            <a:r>
              <a:rPr lang="nl-NL" sz="2300" dirty="0"/>
              <a:t>Content-Length:	Bytelength of the content (message body)</a:t>
            </a:r>
          </a:p>
          <a:p>
            <a:r>
              <a:rPr lang="nl-NL" sz="2300" dirty="0"/>
              <a:t>Content-Type:	MIME-type of the content (message body)</a:t>
            </a:r>
          </a:p>
          <a:p>
            <a:r>
              <a:rPr lang="en-US" sz="2300" dirty="0"/>
              <a:t>Content-Location:	URI of (newly created) resource</a:t>
            </a:r>
            <a:endParaRPr lang="nl-NL" sz="2300" dirty="0"/>
          </a:p>
          <a:p>
            <a:r>
              <a:rPr lang="nl-NL" sz="2300" dirty="0"/>
              <a:t>Location: 		Used for redirects</a:t>
            </a:r>
          </a:p>
          <a:p>
            <a:r>
              <a:rPr lang="nl-NL" sz="2300" dirty="0"/>
              <a:t>Server: 		Description of server software</a:t>
            </a:r>
            <a:br>
              <a:rPr lang="nl-NL" sz="2300" dirty="0"/>
            </a:br>
            <a:r>
              <a:rPr lang="nl-NL" sz="2300" dirty="0"/>
              <a:t>			(e.g "Apache/2.2.9 (Win32) PHP/5.2.6")</a:t>
            </a:r>
          </a:p>
          <a:p>
            <a:r>
              <a:rPr lang="nl-NL" sz="2300" dirty="0"/>
              <a:t>User-Agent: 	Description of client software</a:t>
            </a:r>
            <a:br>
              <a:rPr lang="nl-NL" sz="2300" dirty="0"/>
            </a:br>
            <a:r>
              <a:rPr lang="nl-NL" sz="2300" dirty="0"/>
              <a:t>			(e.g. “Mozilla/5.0 (Windows NT 6.1 Firefox/47.0”)</a:t>
            </a:r>
          </a:p>
          <a:p>
            <a:r>
              <a:rPr lang="nl-NL" sz="2300" dirty="0"/>
              <a:t>Cache-Control:	Manipulates </a:t>
            </a:r>
            <a:r>
              <a:rPr lang="nl-NL" sz="2300" dirty="0" err="1"/>
              <a:t>caching</a:t>
            </a:r>
            <a:r>
              <a:rPr lang="nl-NL" sz="2300" dirty="0"/>
              <a:t> </a:t>
            </a:r>
            <a:r>
              <a:rPr lang="nl-NL" sz="2300" dirty="0" err="1"/>
              <a:t>mechanism</a:t>
            </a:r>
            <a:br>
              <a:rPr lang="nl-NL" sz="2300" dirty="0"/>
            </a:br>
            <a:r>
              <a:rPr lang="nl-NL" sz="2300" dirty="0"/>
              <a:t>			(e.g. “max-</a:t>
            </a:r>
            <a:r>
              <a:rPr lang="nl-NL" sz="2300" dirty="0" err="1"/>
              <a:t>age</a:t>
            </a:r>
            <a:r>
              <a:rPr lang="nl-NL" sz="2300" dirty="0"/>
              <a:t>”=&lt;</a:t>
            </a:r>
            <a:r>
              <a:rPr lang="nl-NL" sz="2300" dirty="0" err="1"/>
              <a:t>seconds</a:t>
            </a:r>
            <a:r>
              <a:rPr lang="nl-NL" sz="2300" dirty="0"/>
              <a:t>&gt;)</a:t>
            </a:r>
          </a:p>
          <a:p>
            <a:pPr marL="106680" indent="0">
              <a:buNone/>
            </a:pPr>
            <a:endParaRPr lang="en-US" sz="2000" dirty="0">
              <a:latin typeface="Courier New" panose="02070309020205020404" pitchFamily="49" charset="0"/>
              <a:cs typeface="Courier New" panose="02070309020205020404" pitchFamily="49" charset="0"/>
            </a:endParaRPr>
          </a:p>
          <a:p>
            <a:pPr lvl="1">
              <a:buClr>
                <a:schemeClr val="bg1"/>
              </a:buClr>
            </a:pPr>
            <a:endParaRPr lang="en-US" sz="2000" dirty="0"/>
          </a:p>
          <a:p>
            <a:pPr marL="632460" lvl="1" indent="0">
              <a:buClr>
                <a:schemeClr val="bg1"/>
              </a:buClr>
              <a:buNone/>
            </a:pPr>
            <a:endParaRPr lang="en-US" sz="2000" dirty="0"/>
          </a:p>
        </p:txBody>
      </p:sp>
    </p:spTree>
    <p:extLst>
      <p:ext uri="{BB962C8B-B14F-4D97-AF65-F5344CB8AC3E}">
        <p14:creationId xmlns:p14="http://schemas.microsoft.com/office/powerpoint/2010/main" val="2575048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Representations</a:t>
            </a:r>
          </a:p>
        </p:txBody>
      </p:sp>
      <p:sp>
        <p:nvSpPr>
          <p:cNvPr id="7" name="Tijdelijke aanduiding voor inhoud 16"/>
          <p:cNvSpPr txBox="1">
            <a:spLocks/>
          </p:cNvSpPr>
          <p:nvPr/>
        </p:nvSpPr>
        <p:spPr>
          <a:xfrm>
            <a:off x="200440" y="1032391"/>
            <a:ext cx="8758503" cy="560890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dirty="0"/>
              <a:t>Realization of a REST representation</a:t>
            </a:r>
          </a:p>
          <a:p>
            <a:r>
              <a:rPr lang="en-US" sz="2400" dirty="0"/>
              <a:t>Content negotiation</a:t>
            </a:r>
            <a:r>
              <a:rPr lang="en-US" sz="2400" i="1" dirty="0"/>
              <a:t> </a:t>
            </a:r>
            <a:r>
              <a:rPr lang="en-US" sz="2400" dirty="0"/>
              <a:t>by listing media types in </a:t>
            </a:r>
            <a:r>
              <a:rPr lang="en-US" sz="2400" i="1" dirty="0"/>
              <a:t>Accept</a:t>
            </a:r>
            <a:r>
              <a:rPr lang="en-US" sz="2400" dirty="0"/>
              <a:t>-header</a:t>
            </a:r>
          </a:p>
          <a:p>
            <a:endParaRPr lang="en-US" sz="2400" dirty="0"/>
          </a:p>
          <a:p>
            <a:endParaRPr lang="en-US" sz="2400" dirty="0"/>
          </a:p>
          <a:p>
            <a:endParaRPr lang="en-US" sz="2400" dirty="0"/>
          </a:p>
          <a:p>
            <a:endParaRPr lang="en-US" sz="2400" dirty="0"/>
          </a:p>
          <a:p>
            <a:pPr marL="106680" indent="0">
              <a:buNone/>
            </a:pPr>
            <a:endParaRPr lang="en-US" sz="2400" dirty="0"/>
          </a:p>
          <a:p>
            <a:r>
              <a:rPr lang="en-US" sz="2400" dirty="0"/>
              <a:t>Resource is represented in the </a:t>
            </a:r>
            <a:r>
              <a:rPr lang="en-US" sz="2400" i="1" dirty="0"/>
              <a:t>message-body</a:t>
            </a:r>
            <a:endParaRPr lang="en-US" sz="2400" dirty="0"/>
          </a:p>
          <a:p>
            <a:r>
              <a:rPr lang="en-US" sz="2400" dirty="0"/>
              <a:t>Common media types</a:t>
            </a:r>
          </a:p>
          <a:p>
            <a:pPr lvl="1">
              <a:buClr>
                <a:schemeClr val="bg1"/>
              </a:buClr>
            </a:pPr>
            <a:r>
              <a:rPr lang="en-US" sz="2400" dirty="0">
                <a:latin typeface="Courier New" panose="02070309020205020404" pitchFamily="49" charset="0"/>
                <a:cs typeface="Courier New" panose="02070309020205020404" pitchFamily="49" charset="0"/>
              </a:rPr>
              <a:t>text/plain</a:t>
            </a:r>
          </a:p>
          <a:p>
            <a:pPr lvl="1">
              <a:buClr>
                <a:schemeClr val="bg1"/>
              </a:buClr>
            </a:pPr>
            <a:r>
              <a:rPr lang="nl-NL" sz="2400" dirty="0">
                <a:latin typeface="Courier New" panose="02070309020205020404" pitchFamily="49" charset="0"/>
                <a:cs typeface="Courier New" panose="02070309020205020404" pitchFamily="49" charset="0"/>
              </a:rPr>
              <a:t>application/octet-stream</a:t>
            </a:r>
          </a:p>
          <a:p>
            <a:pPr lvl="1">
              <a:buClr>
                <a:schemeClr val="bg1"/>
              </a:buClr>
            </a:pPr>
            <a:r>
              <a:rPr lang="nl-NL" sz="2400" dirty="0">
                <a:latin typeface="Courier New" panose="02070309020205020404" pitchFamily="49" charset="0"/>
                <a:cs typeface="Courier New" panose="02070309020205020404" pitchFamily="49" charset="0"/>
              </a:rPr>
              <a:t>application/json</a:t>
            </a:r>
          </a:p>
          <a:p>
            <a:pPr lvl="1">
              <a:buClr>
                <a:schemeClr val="bg1"/>
              </a:buClr>
            </a:pPr>
            <a:r>
              <a:rPr lang="en-US" sz="2400" dirty="0">
                <a:latin typeface="Courier New" panose="02070309020205020404" pitchFamily="49" charset="0"/>
                <a:cs typeface="Courier New" panose="02070309020205020404" pitchFamily="49" charset="0"/>
              </a:rPr>
              <a:t>image/jpeg</a:t>
            </a:r>
          </a:p>
          <a:p>
            <a:endParaRPr lang="en-US" sz="2400" dirty="0"/>
          </a:p>
          <a:p>
            <a:endParaRPr lang="en-US" sz="2400" dirty="0"/>
          </a:p>
          <a:p>
            <a:endParaRPr lang="en-US" sz="2400" dirty="0"/>
          </a:p>
          <a:p>
            <a:endParaRPr lang="en-US" sz="2400" dirty="0"/>
          </a:p>
          <a:p>
            <a:endParaRPr lang="en-US" sz="2400" dirty="0"/>
          </a:p>
          <a:p>
            <a:pPr lvl="1"/>
            <a:endParaRPr lang="en-US" sz="2400" dirty="0"/>
          </a:p>
          <a:p>
            <a:pPr lvl="1"/>
            <a:endParaRPr lang="en-US" sz="2400" dirty="0"/>
          </a:p>
          <a:p>
            <a:pPr lvl="1"/>
            <a:r>
              <a:rPr lang="en-US" sz="2400" dirty="0"/>
              <a:t>Popular schemes: </a:t>
            </a:r>
            <a:r>
              <a:rPr lang="en-US" sz="2400" dirty="0">
                <a:latin typeface="Courier New" panose="02070309020205020404" pitchFamily="49" charset="0"/>
                <a:cs typeface="Courier New" panose="02070309020205020404" pitchFamily="49" charset="0"/>
              </a:rPr>
              <a:t>http(s)</a:t>
            </a:r>
            <a:r>
              <a:rPr lang="en-US" sz="2400" dirty="0"/>
              <a: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coap</a:t>
            </a:r>
            <a:r>
              <a:rPr lang="en-US" sz="2400" dirty="0">
                <a:latin typeface="Courier New" panose="02070309020205020404" pitchFamily="49" charset="0"/>
                <a:cs typeface="Courier New" panose="02070309020205020404" pitchFamily="49" charset="0"/>
              </a:rPr>
              <a:t>(s)</a:t>
            </a:r>
            <a:r>
              <a:rPr lang="en-US" sz="2400" dirty="0"/>
              <a:t>, </a:t>
            </a:r>
            <a:r>
              <a:rPr lang="en-US" sz="2400" dirty="0">
                <a:latin typeface="Courier New" panose="02070309020205020404" pitchFamily="49" charset="0"/>
                <a:cs typeface="Courier New" panose="02070309020205020404" pitchFamily="49" charset="0"/>
              </a:rPr>
              <a:t>ftp</a:t>
            </a:r>
            <a:r>
              <a:rPr lang="en-US" sz="2400" dirty="0"/>
              <a:t>, </a:t>
            </a:r>
            <a:r>
              <a:rPr lang="en-US" sz="2400" dirty="0">
                <a:latin typeface="Courier New" panose="02070309020205020404" pitchFamily="49" charset="0"/>
                <a:cs typeface="Courier New" panose="02070309020205020404" pitchFamily="49" charset="0"/>
              </a:rPr>
              <a:t>file</a:t>
            </a:r>
            <a:r>
              <a:rPr lang="en-US" sz="2400" dirty="0"/>
              <a:t>, </a:t>
            </a:r>
            <a:r>
              <a:rPr lang="en-US" sz="2400" dirty="0" err="1">
                <a:latin typeface="Courier New" panose="02070309020205020404" pitchFamily="49" charset="0"/>
                <a:cs typeface="Courier New" panose="02070309020205020404" pitchFamily="49" charset="0"/>
              </a:rPr>
              <a:t>irc</a:t>
            </a:r>
            <a:endParaRPr lang="en-US" sz="2400" dirty="0">
              <a:latin typeface="Courier New" panose="02070309020205020404" pitchFamily="49" charset="0"/>
              <a:cs typeface="Courier New" panose="02070309020205020404" pitchFamily="49" charset="0"/>
            </a:endParaRPr>
          </a:p>
          <a:p>
            <a:pPr lvl="1"/>
            <a:r>
              <a:rPr lang="en-US" sz="2400" i="1" dirty="0"/>
              <a:t>Fragment</a:t>
            </a:r>
            <a:r>
              <a:rPr lang="en-US" sz="2400" dirty="0"/>
              <a:t> is evaluated at the client</a:t>
            </a:r>
          </a:p>
        </p:txBody>
      </p:sp>
      <p:sp>
        <p:nvSpPr>
          <p:cNvPr id="8" name="TextBox 7"/>
          <p:cNvSpPr txBox="1"/>
          <p:nvPr/>
        </p:nvSpPr>
        <p:spPr>
          <a:xfrm>
            <a:off x="1409592" y="1897850"/>
            <a:ext cx="6340197" cy="193899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top level type      suffix   parameters</a:t>
            </a:r>
          </a:p>
          <a:p>
            <a:r>
              <a:rPr lang="en-US" sz="2000" dirty="0">
                <a:latin typeface="Courier New" panose="02070309020205020404" pitchFamily="49" charset="0"/>
                <a:cs typeface="Courier New" panose="02070309020205020404" pitchFamily="49" charset="0"/>
              </a:rPr>
              <a:t>    ┌───┴─────┐       ┌┴┐  ┌─────┴─────┐</a:t>
            </a:r>
          </a:p>
          <a:p>
            <a:r>
              <a:rPr lang="en-US" sz="2000" dirty="0">
                <a:latin typeface="Courier New" panose="02070309020205020404" pitchFamily="49" charset="0"/>
                <a:cs typeface="Courier New" panose="02070309020205020404" pitchFamily="49" charset="0"/>
              </a:rPr>
              <a:t>    application/</a:t>
            </a:r>
            <a:r>
              <a:rPr lang="en-US" sz="2000" dirty="0" err="1">
                <a:latin typeface="Courier New" panose="02070309020205020404" pitchFamily="49" charset="0"/>
                <a:cs typeface="Courier New" panose="02070309020205020404" pitchFamily="49" charset="0"/>
              </a:rPr>
              <a:t>xhtml+xml</a:t>
            </a:r>
            <a:r>
              <a:rPr lang="en-US" sz="2000" dirty="0">
                <a:latin typeface="Courier New" panose="02070309020205020404" pitchFamily="49" charset="0"/>
                <a:cs typeface="Courier New" panose="02070309020205020404" pitchFamily="49" charset="0"/>
              </a:rPr>
              <a:t>; charset=UTF-8</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subtype</a:t>
            </a:r>
          </a:p>
        </p:txBody>
      </p:sp>
    </p:spTree>
    <p:extLst>
      <p:ext uri="{BB962C8B-B14F-4D97-AF65-F5344CB8AC3E}">
        <p14:creationId xmlns:p14="http://schemas.microsoft.com/office/powerpoint/2010/main" val="3896905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Example media type - JSON</a:t>
            </a:r>
          </a:p>
        </p:txBody>
      </p:sp>
      <p:sp>
        <p:nvSpPr>
          <p:cNvPr id="7" name="Tijdelijke aanduiding voor inhoud 16"/>
          <p:cNvSpPr txBox="1">
            <a:spLocks/>
          </p:cNvSpPr>
          <p:nvPr/>
        </p:nvSpPr>
        <p:spPr>
          <a:xfrm>
            <a:off x="233097" y="1063180"/>
            <a:ext cx="8758503" cy="5608902"/>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200" u="sng" dirty="0"/>
              <a:t>J</a:t>
            </a:r>
            <a:r>
              <a:rPr lang="en-US" sz="2200" dirty="0"/>
              <a:t>ava</a:t>
            </a:r>
            <a:r>
              <a:rPr lang="en-US" sz="2200" u="sng" dirty="0"/>
              <a:t>S</a:t>
            </a:r>
            <a:r>
              <a:rPr lang="en-US" sz="2200" dirty="0"/>
              <a:t>cript </a:t>
            </a:r>
            <a:r>
              <a:rPr lang="en-US" sz="2200" u="sng" dirty="0"/>
              <a:t>O</a:t>
            </a:r>
            <a:r>
              <a:rPr lang="en-US" sz="2200" dirty="0"/>
              <a:t>bject </a:t>
            </a:r>
            <a:r>
              <a:rPr lang="en-US" sz="2200" u="sng" dirty="0"/>
              <a:t>N</a:t>
            </a:r>
            <a:r>
              <a:rPr lang="en-US" sz="2200" dirty="0"/>
              <a:t>otation</a:t>
            </a:r>
          </a:p>
          <a:p>
            <a:r>
              <a:rPr lang="en-US" sz="2200" dirty="0"/>
              <a:t>De-facto standard in </a:t>
            </a:r>
            <a:r>
              <a:rPr lang="en-US" sz="2200" dirty="0" err="1"/>
              <a:t>RESTfull</a:t>
            </a:r>
            <a:r>
              <a:rPr lang="en-US" sz="2200" dirty="0"/>
              <a:t> services</a:t>
            </a:r>
          </a:p>
          <a:p>
            <a:r>
              <a:rPr lang="en-US" sz="2200" dirty="0"/>
              <a:t>Based on </a:t>
            </a:r>
            <a:r>
              <a:rPr lang="en-US" sz="2200" dirty="0" err="1"/>
              <a:t>Javascripts</a:t>
            </a:r>
            <a:r>
              <a:rPr lang="en-US" sz="2200" dirty="0"/>
              <a:t> notation for </a:t>
            </a:r>
            <a:r>
              <a:rPr lang="en-US" sz="2200" dirty="0" err="1"/>
              <a:t>datastructures</a:t>
            </a:r>
            <a:endParaRPr lang="en-US" sz="2200" dirty="0"/>
          </a:p>
          <a:p>
            <a:r>
              <a:rPr lang="en-US" sz="2200" dirty="0"/>
              <a:t>Alternative to XML</a:t>
            </a:r>
          </a:p>
          <a:p>
            <a:r>
              <a:rPr lang="en-US" sz="2200" dirty="0"/>
              <a:t>Self-describing (as required by REST)</a:t>
            </a:r>
          </a:p>
          <a:p>
            <a:r>
              <a:rPr lang="en-US" sz="2200" dirty="0"/>
              <a:t>Brackets (</a:t>
            </a:r>
            <a:r>
              <a:rPr lang="nl-NL" sz="2200" dirty="0">
                <a:latin typeface="Courier New" panose="02070309020205020404" pitchFamily="49" charset="0"/>
                <a:cs typeface="Courier New" panose="02070309020205020404" pitchFamily="49" charset="0"/>
              </a:rPr>
              <a:t>[]</a:t>
            </a:r>
            <a:r>
              <a:rPr lang="en-US" sz="2200" dirty="0"/>
              <a:t>) </a:t>
            </a:r>
            <a:r>
              <a:rPr lang="en-US" sz="2200" dirty="0" err="1"/>
              <a:t>denotate</a:t>
            </a:r>
            <a:r>
              <a:rPr lang="en-US" sz="2200" dirty="0"/>
              <a:t> </a:t>
            </a:r>
            <a:r>
              <a:rPr lang="en-US" sz="2200" i="1" dirty="0"/>
              <a:t>arrays</a:t>
            </a:r>
            <a:r>
              <a:rPr lang="en-US" sz="2200" dirty="0"/>
              <a:t> (ordered, homogeneous types)</a:t>
            </a:r>
          </a:p>
          <a:p>
            <a:r>
              <a:rPr lang="en-US" sz="2200" dirty="0"/>
              <a:t>Braces (</a:t>
            </a:r>
            <a:r>
              <a:rPr lang="nl-NL" sz="2200" dirty="0">
                <a:latin typeface="Courier New" panose="02070309020205020404" pitchFamily="49" charset="0"/>
                <a:cs typeface="Courier New" panose="02070309020205020404" pitchFamily="49" charset="0"/>
              </a:rPr>
              <a:t>{}</a:t>
            </a:r>
            <a:r>
              <a:rPr lang="en-US" sz="2200" dirty="0"/>
              <a:t>) </a:t>
            </a:r>
            <a:r>
              <a:rPr lang="en-US" sz="2200" dirty="0" err="1"/>
              <a:t>denotate</a:t>
            </a:r>
            <a:r>
              <a:rPr lang="en-US" sz="2200" dirty="0"/>
              <a:t> </a:t>
            </a:r>
            <a:r>
              <a:rPr lang="en-US" sz="2200" i="1" dirty="0"/>
              <a:t>objects</a:t>
            </a:r>
            <a:r>
              <a:rPr lang="en-US" sz="2200" dirty="0"/>
              <a:t> (dictionary, heterogeneous types)</a:t>
            </a:r>
          </a:p>
          <a:p>
            <a:endParaRPr lang="en-US" sz="2200" dirty="0"/>
          </a:p>
        </p:txBody>
      </p:sp>
      <p:sp>
        <p:nvSpPr>
          <p:cNvPr id="5" name="Rechthoek 1"/>
          <p:cNvSpPr/>
          <p:nvPr/>
        </p:nvSpPr>
        <p:spPr>
          <a:xfrm>
            <a:off x="141889" y="4405812"/>
            <a:ext cx="9150085" cy="2462213"/>
          </a:xfrm>
          <a:prstGeom prst="rect">
            <a:avLst/>
          </a:prstGeom>
        </p:spPr>
        <p:txBody>
          <a:bodyPr wrap="square">
            <a:spAutoFit/>
          </a:bodyPr>
          <a:lstStyle/>
          <a:p>
            <a:r>
              <a:rPr lang="nl-NL" sz="2200" dirty="0">
                <a:latin typeface="Courier New" panose="02070309020205020404" pitchFamily="49" charset="0"/>
                <a:cs typeface="Courier New" panose="02070309020205020404" pitchFamily="49" charset="0"/>
              </a:rPr>
              <a:t>{"lecturers":</a:t>
            </a:r>
          </a:p>
          <a:p>
            <a:r>
              <a:rPr lang="nl-NL" sz="2200" dirty="0">
                <a:latin typeface="Courier New" panose="02070309020205020404" pitchFamily="49" charset="0"/>
                <a:cs typeface="Courier New" panose="02070309020205020404" pitchFamily="49" charset="0"/>
              </a:rPr>
              <a:t>   [</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"Rik", "lastName" : "Jansen"},</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“Marius", "lastName" : “Versteegen"},</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{"name" : “Huib", "lastName" : “Aldewereld"}</a:t>
            </a:r>
            <a:br>
              <a:rPr lang="nl-NL" sz="2200" dirty="0">
                <a:latin typeface="Courier New" panose="02070309020205020404" pitchFamily="49" charset="0"/>
                <a:cs typeface="Courier New" panose="02070309020205020404" pitchFamily="49" charset="0"/>
              </a:rPr>
            </a:br>
            <a:r>
              <a:rPr lang="nl-NL" sz="2200" dirty="0">
                <a:latin typeface="Courier New" panose="02070309020205020404" pitchFamily="49" charset="0"/>
                <a:cs typeface="Courier New" panose="02070309020205020404" pitchFamily="49" charset="0"/>
              </a:rPr>
              <a:t>   ]</a:t>
            </a:r>
          </a:p>
          <a:p>
            <a:r>
              <a:rPr lang="nl-NL"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72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response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89" y="1606098"/>
            <a:ext cx="9054409" cy="3433987"/>
          </a:xfrm>
          <a:prstGeom prst="rect">
            <a:avLst/>
          </a:prstGeom>
        </p:spPr>
      </p:pic>
    </p:spTree>
    <p:extLst>
      <p:ext uri="{BB962C8B-B14F-4D97-AF65-F5344CB8AC3E}">
        <p14:creationId xmlns:p14="http://schemas.microsoft.com/office/powerpoint/2010/main" val="374917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3399" y="1770716"/>
            <a:ext cx="7881937" cy="4238198"/>
          </a:xfrm>
        </p:spPr>
        <p:txBody>
          <a:bodyPr/>
          <a:lstStyle/>
          <a:p>
            <a:pPr marL="106680" indent="0">
              <a:buNone/>
            </a:pPr>
            <a:r>
              <a:rPr lang="en-US" sz="5400" dirty="0"/>
              <a:t>Protocols</a:t>
            </a:r>
            <a:endParaRPr lang="en-US" sz="3600" dirty="0"/>
          </a:p>
          <a:p>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586" y="2651838"/>
            <a:ext cx="3349357" cy="3907583"/>
          </a:xfrm>
          <a:prstGeom prst="rect">
            <a:avLst/>
          </a:prstGeom>
        </p:spPr>
      </p:pic>
    </p:spTree>
    <p:extLst>
      <p:ext uri="{BB962C8B-B14F-4D97-AF65-F5344CB8AC3E}">
        <p14:creationId xmlns:p14="http://schemas.microsoft.com/office/powerpoint/2010/main" val="779338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HTTP status codes</a:t>
            </a:r>
          </a:p>
        </p:txBody>
      </p:sp>
      <p:sp>
        <p:nvSpPr>
          <p:cNvPr id="4" name="Tijdelijke aanduiding voor inhoud 16"/>
          <p:cNvSpPr txBox="1">
            <a:spLocks/>
          </p:cNvSpPr>
          <p:nvPr/>
        </p:nvSpPr>
        <p:spPr>
          <a:xfrm>
            <a:off x="-76201" y="1256364"/>
            <a:ext cx="9329057"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1xx (Informational): Received, server is continuing the process</a:t>
            </a:r>
          </a:p>
          <a:p>
            <a:r>
              <a:rPr lang="en-US" sz="2000" dirty="0"/>
              <a:t>2xx (Success): Successfully received, understood, accepted and serviced.</a:t>
            </a:r>
          </a:p>
          <a:p>
            <a:pPr lvl="1">
              <a:buClr>
                <a:schemeClr val="bg1"/>
              </a:buClr>
            </a:pPr>
            <a:r>
              <a:rPr lang="en-US" sz="2000" dirty="0"/>
              <a:t>200 OK: The request is fulfilled</a:t>
            </a:r>
          </a:p>
          <a:p>
            <a:r>
              <a:rPr lang="en-US" sz="2000" dirty="0"/>
              <a:t>3xx (Redirection): Further action must be taken to complete the request.</a:t>
            </a:r>
          </a:p>
          <a:p>
            <a:pPr lvl="1">
              <a:buClr>
                <a:schemeClr val="bg1"/>
              </a:buClr>
            </a:pPr>
            <a:r>
              <a:rPr lang="en-US" sz="2000" dirty="0"/>
              <a:t>301 Move Permanently</a:t>
            </a:r>
          </a:p>
          <a:p>
            <a:pPr lvl="1">
              <a:buClr>
                <a:schemeClr val="bg1"/>
              </a:buClr>
            </a:pPr>
            <a:r>
              <a:rPr lang="en-US" sz="2000" dirty="0"/>
              <a:t>304 Not Modified</a:t>
            </a:r>
          </a:p>
          <a:p>
            <a:r>
              <a:rPr lang="en-US" sz="2000" dirty="0"/>
              <a:t>4xx (Client Error): Bad syntax or cannot be understood</a:t>
            </a:r>
          </a:p>
          <a:p>
            <a:pPr lvl="1">
              <a:buClr>
                <a:schemeClr val="bg1"/>
              </a:buClr>
            </a:pPr>
            <a:r>
              <a:rPr lang="nl-NL" sz="2000" dirty="0"/>
              <a:t>400 Bad Request – Probably syntax error</a:t>
            </a:r>
          </a:p>
          <a:p>
            <a:pPr lvl="1">
              <a:buClr>
                <a:schemeClr val="bg1"/>
              </a:buClr>
            </a:pPr>
            <a:r>
              <a:rPr lang="nl-NL" sz="2000" dirty="0"/>
              <a:t>403 Forbidden – Server refuses to supply resource</a:t>
            </a:r>
          </a:p>
          <a:p>
            <a:pPr lvl="1">
              <a:buClr>
                <a:schemeClr val="bg1"/>
              </a:buClr>
            </a:pPr>
            <a:r>
              <a:rPr lang="nl-NL" sz="2000" dirty="0"/>
              <a:t>404 Not Found – Resource could not be found</a:t>
            </a:r>
          </a:p>
          <a:p>
            <a:pPr lvl="1">
              <a:buClr>
                <a:schemeClr val="bg1"/>
              </a:buClr>
            </a:pPr>
            <a:r>
              <a:rPr lang="nl-NL" sz="2000" dirty="0"/>
              <a:t>405 Method Not Allowed – HTTP-verb not allowed on resource</a:t>
            </a:r>
          </a:p>
          <a:p>
            <a:r>
              <a:rPr lang="en-US" sz="2000" dirty="0"/>
              <a:t>5xx (Server Error): The server failed to fulfill an apparently valid request</a:t>
            </a:r>
          </a:p>
          <a:p>
            <a:pPr lvl="1">
              <a:buClr>
                <a:schemeClr val="bg1"/>
              </a:buClr>
            </a:pPr>
            <a:r>
              <a:rPr lang="nl-NL" sz="2000" dirty="0"/>
              <a:t>500 Internal Server Error – Server was unable to comply</a:t>
            </a:r>
          </a:p>
          <a:p>
            <a:pPr lvl="1">
              <a:buClr>
                <a:schemeClr val="bg1"/>
              </a:buClr>
            </a:pPr>
            <a:r>
              <a:rPr lang="nl-NL" sz="2000" dirty="0"/>
              <a:t>503 Service Temporarily Unavailable – Unavailable (often maintainance)</a:t>
            </a:r>
            <a:endParaRPr lang="en-US" sz="2000" dirty="0"/>
          </a:p>
        </p:txBody>
      </p:sp>
    </p:spTree>
    <p:extLst>
      <p:ext uri="{BB962C8B-B14F-4D97-AF65-F5344CB8AC3E}">
        <p14:creationId xmlns:p14="http://schemas.microsoft.com/office/powerpoint/2010/main" val="1339401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225710" y="1357536"/>
            <a:ext cx="8831204" cy="5206550"/>
          </a:xfrm>
          <a:ln/>
        </p:spPr>
        <p:txBody>
          <a:bodyPr/>
          <a:lstStyle/>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REST is a description of the Web</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HTTP 1.1 was designed to conform to REST</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Its methods are defined </a:t>
            </a:r>
            <a:r>
              <a:rPr lang="en-GB" altLang="nl-NL" sz="2800" i="1" dirty="0"/>
              <a:t>well enough </a:t>
            </a:r>
            <a:r>
              <a:rPr lang="en-GB" altLang="nl-NL" sz="2800" dirty="0"/>
              <a:t>to get work done</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Unsurprisingly, HTTP is the most RESTful protocol</a:t>
            </a:r>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endParaRPr lang="en-GB" altLang="nl-NL" sz="2800" dirty="0"/>
          </a:p>
          <a:p>
            <a:pPr>
              <a:lnSpc>
                <a:spcPct val="85000"/>
              </a:lnSpc>
              <a:tabLst>
                <a:tab pos="427101" algn="l"/>
                <a:tab pos="857189" algn="l"/>
                <a:tab pos="1287277" algn="l"/>
                <a:tab pos="1717365" algn="l"/>
                <a:tab pos="2147453" algn="l"/>
                <a:tab pos="2577542" algn="l"/>
                <a:tab pos="3007630" algn="l"/>
                <a:tab pos="3437718" algn="l"/>
                <a:tab pos="3867806" algn="l"/>
                <a:tab pos="4297894" algn="l"/>
                <a:tab pos="4727982" algn="l"/>
                <a:tab pos="5158070" algn="l"/>
                <a:tab pos="5588158" algn="l"/>
                <a:tab pos="6018246" algn="l"/>
                <a:tab pos="6448334" algn="l"/>
                <a:tab pos="6878422" algn="l"/>
                <a:tab pos="7308510" algn="l"/>
                <a:tab pos="7738598" algn="l"/>
                <a:tab pos="8168686" algn="l"/>
                <a:tab pos="8598774" algn="l"/>
              </a:tabLst>
            </a:pPr>
            <a:r>
              <a:rPr lang="en-GB" altLang="nl-NL" sz="2800" dirty="0"/>
              <a:t>But it's possible to apply REST concepts to other protocols and systems</a:t>
            </a:r>
          </a:p>
        </p:txBody>
      </p:sp>
      <p:sp>
        <p:nvSpPr>
          <p:cNvPr id="5" name="Rectangle 2"/>
          <p:cNvSpPr txBox="1">
            <a:spLocks noChangeArrowheads="1"/>
          </p:cNvSpPr>
          <p:nvPr/>
        </p:nvSpPr>
        <p:spPr>
          <a:xfrm>
            <a:off x="141889" y="399393"/>
            <a:ext cx="8229600" cy="467844"/>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r>
              <a:rPr lang="nl-NL" altLang="nl-NL" sz="3000" b="1" dirty="0"/>
              <a:t>HTTP and REST</a:t>
            </a:r>
          </a:p>
        </p:txBody>
      </p:sp>
    </p:spTree>
    <p:extLst>
      <p:ext uri="{BB962C8B-B14F-4D97-AF65-F5344CB8AC3E}">
        <p14:creationId xmlns:p14="http://schemas.microsoft.com/office/powerpoint/2010/main" val="3780710436"/>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141889" y="399393"/>
            <a:ext cx="8229600" cy="467844"/>
          </a:xfrm>
        </p:spPr>
        <p:txBody>
          <a:bodyPr/>
          <a:lstStyle/>
          <a:p>
            <a:pPr algn="l" eaLnBrk="1" hangingPunct="1">
              <a:lnSpc>
                <a:spcPct val="100000"/>
              </a:lnSpc>
            </a:pPr>
            <a:r>
              <a:rPr lang="nl-NL" altLang="nl-NL" sz="3000" b="1" dirty="0"/>
              <a:t>RESTful Design</a:t>
            </a:r>
          </a:p>
        </p:txBody>
      </p:sp>
      <p:sp>
        <p:nvSpPr>
          <p:cNvPr id="5" name="Tijdelijke aanduiding voor inhoud 16"/>
          <p:cNvSpPr txBox="1">
            <a:spLocks/>
          </p:cNvSpPr>
          <p:nvPr/>
        </p:nvSpPr>
        <p:spPr>
          <a:xfrm>
            <a:off x="141889" y="867237"/>
            <a:ext cx="8665029"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000" dirty="0"/>
              <a:t>HTTP </a:t>
            </a:r>
            <a:r>
              <a:rPr lang="en-US" sz="2000" i="1" dirty="0"/>
              <a:t>allows</a:t>
            </a:r>
            <a:r>
              <a:rPr lang="en-US" sz="2000" dirty="0"/>
              <a:t> for RESTful design, but </a:t>
            </a:r>
            <a:r>
              <a:rPr lang="en-US" sz="2000" b="1" dirty="0"/>
              <a:t>does not</a:t>
            </a:r>
            <a:r>
              <a:rPr lang="en-US" sz="2000" dirty="0"/>
              <a:t> guarantee it</a:t>
            </a:r>
          </a:p>
          <a:p>
            <a:r>
              <a:rPr lang="en-US" sz="2000" dirty="0"/>
              <a:t>In particular, the following should be guaranteed </a:t>
            </a:r>
            <a:r>
              <a:rPr lang="en-US" sz="2000" i="1" dirty="0"/>
              <a:t>by design</a:t>
            </a:r>
            <a:endParaRPr lang="en-US" sz="2000" dirty="0"/>
          </a:p>
          <a:p>
            <a:endParaRPr lang="en-US" sz="2000" dirty="0"/>
          </a:p>
          <a:p>
            <a:pPr marL="106680" indent="0">
              <a:buNone/>
            </a:pPr>
            <a:r>
              <a:rPr lang="en-US" sz="2000" b="1" dirty="0"/>
              <a:t>Stateless</a:t>
            </a:r>
          </a:p>
          <a:p>
            <a:r>
              <a:rPr lang="en-US" sz="2000" dirty="0"/>
              <a:t>HTTP is stateless, but this can be circumvented with </a:t>
            </a:r>
            <a:r>
              <a:rPr lang="en-US" sz="2000" i="1" dirty="0"/>
              <a:t>Cookies</a:t>
            </a:r>
          </a:p>
          <a:p>
            <a:r>
              <a:rPr lang="en-US" sz="2000" dirty="0"/>
              <a:t>Using them for session ties the User Agent to a single Server…</a:t>
            </a:r>
          </a:p>
          <a:p>
            <a:pPr marL="106680" indent="0">
              <a:buNone/>
            </a:pPr>
            <a:r>
              <a:rPr lang="en-US" sz="2000" b="1" dirty="0"/>
              <a:t>Cacheable</a:t>
            </a:r>
          </a:p>
          <a:p>
            <a:r>
              <a:rPr lang="en-US" sz="2000" dirty="0"/>
              <a:t>The HTTP-verbs give guarantees, so use them correctly</a:t>
            </a:r>
          </a:p>
          <a:p>
            <a:r>
              <a:rPr lang="en-US" sz="2000" dirty="0"/>
              <a:t>Use </a:t>
            </a:r>
            <a:r>
              <a:rPr lang="en-US" sz="2000" i="1" dirty="0"/>
              <a:t>headers</a:t>
            </a:r>
            <a:r>
              <a:rPr lang="en-US" sz="2000" dirty="0"/>
              <a:t> to guide caching (but watch out, it’s a delicate art…)</a:t>
            </a:r>
          </a:p>
          <a:p>
            <a:pPr marL="106680" indent="0">
              <a:buNone/>
            </a:pPr>
            <a:r>
              <a:rPr lang="en-US" sz="2000" b="1" dirty="0"/>
              <a:t>Uniform Interface</a:t>
            </a:r>
          </a:p>
          <a:p>
            <a:r>
              <a:rPr lang="en-US" sz="2000" dirty="0"/>
              <a:t>Use body only for the correct (and requested) content-type</a:t>
            </a:r>
          </a:p>
          <a:p>
            <a:r>
              <a:rPr lang="en-US" sz="2000" dirty="0"/>
              <a:t>Enrich the resource with </a:t>
            </a:r>
            <a:r>
              <a:rPr lang="en-US" sz="2000" i="1" dirty="0"/>
              <a:t>links</a:t>
            </a:r>
            <a:r>
              <a:rPr lang="en-US" sz="2000" dirty="0"/>
              <a:t> in order to guarantee HATEOAS</a:t>
            </a:r>
          </a:p>
          <a:p>
            <a:pPr lvl="1">
              <a:buClr>
                <a:schemeClr val="bg1"/>
              </a:buClr>
            </a:pPr>
            <a:r>
              <a:rPr lang="en-US" sz="2000" dirty="0"/>
              <a:t>Several media types exist to enforce this: API-HAL, JSON-LD, </a:t>
            </a:r>
            <a:r>
              <a:rPr lang="en-US" sz="2000" dirty="0" err="1"/>
              <a:t>Collection+JSON</a:t>
            </a:r>
            <a:r>
              <a:rPr lang="en-US" sz="2000" dirty="0"/>
              <a:t>, SIREN, …</a:t>
            </a:r>
          </a:p>
          <a:p>
            <a:pPr lvl="1">
              <a:buClr>
                <a:schemeClr val="bg1"/>
              </a:buClr>
            </a:pPr>
            <a:r>
              <a:rPr lang="en-US" sz="2000" dirty="0"/>
              <a:t>More import for M2M (machine-to-machine) communication</a:t>
            </a:r>
          </a:p>
        </p:txBody>
      </p:sp>
    </p:spTree>
    <p:extLst>
      <p:ext uri="{BB962C8B-B14F-4D97-AF65-F5344CB8AC3E}">
        <p14:creationId xmlns:p14="http://schemas.microsoft.com/office/powerpoint/2010/main" val="3679995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165471"/>
            <a:ext cx="8229600" cy="467844"/>
          </a:xfrm>
        </p:spPr>
        <p:txBody>
          <a:bodyPr/>
          <a:lstStyle/>
          <a:p>
            <a:pPr algn="l" eaLnBrk="1" hangingPunct="1">
              <a:lnSpc>
                <a:spcPct val="100000"/>
              </a:lnSpc>
            </a:pPr>
            <a:r>
              <a:rPr lang="nl-NL" altLang="nl-NL" sz="3000" b="1" dirty="0"/>
              <a:t>Common design mistakes (1/2)</a:t>
            </a:r>
          </a:p>
        </p:txBody>
      </p:sp>
      <p:sp>
        <p:nvSpPr>
          <p:cNvPr id="5" name="Tijdelijke aanduiding voor inhoud 16"/>
          <p:cNvSpPr txBox="1">
            <a:spLocks/>
          </p:cNvSpPr>
          <p:nvPr/>
        </p:nvSpPr>
        <p:spPr>
          <a:xfrm>
            <a:off x="0" y="885388"/>
            <a:ext cx="9404882" cy="5601636"/>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endParaRPr lang="en-US" sz="2400" b="1" dirty="0"/>
          </a:p>
          <a:p>
            <a:r>
              <a:rPr lang="en-US" sz="2400" b="1" dirty="0"/>
              <a:t>Do not overuse POST</a:t>
            </a:r>
          </a:p>
          <a:p>
            <a:pPr lvl="1">
              <a:buClr>
                <a:schemeClr val="bg1"/>
              </a:buClr>
            </a:pPr>
            <a:r>
              <a:rPr lang="en-US" sz="2000" dirty="0"/>
              <a:t>POST is the "most flexible" methods, but only use it to create resources</a:t>
            </a:r>
          </a:p>
          <a:p>
            <a:pPr lvl="1">
              <a:buClr>
                <a:schemeClr val="bg1"/>
              </a:buClr>
            </a:pPr>
            <a:r>
              <a:rPr lang="en-US" sz="2000" dirty="0"/>
              <a:t>POST is the non-cacheable and non-repeatable…</a:t>
            </a:r>
          </a:p>
          <a:p>
            <a:endParaRPr lang="en-US" sz="2400" b="1" dirty="0"/>
          </a:p>
          <a:p>
            <a:r>
              <a:rPr lang="en-US" sz="2400" b="1" dirty="0"/>
              <a:t>Do not depend on URI's internal structure (difficult…)</a:t>
            </a:r>
          </a:p>
          <a:p>
            <a:pPr lvl="1">
              <a:buClr>
                <a:schemeClr val="bg1"/>
              </a:buClr>
            </a:pPr>
            <a:r>
              <a:rPr lang="en-US" sz="2000" dirty="0"/>
              <a:t>To satisfy HATEOAS, make resources </a:t>
            </a:r>
            <a:r>
              <a:rPr lang="en-US" sz="2000" i="1" dirty="0"/>
              <a:t>navigable </a:t>
            </a:r>
            <a:r>
              <a:rPr lang="en-US" sz="2000" dirty="0"/>
              <a:t>and </a:t>
            </a:r>
            <a:r>
              <a:rPr lang="en-US" sz="2000" i="1" dirty="0"/>
              <a:t>discoverable</a:t>
            </a:r>
          </a:p>
          <a:p>
            <a:pPr lvl="1">
              <a:buClr>
                <a:schemeClr val="bg1"/>
              </a:buClr>
            </a:pPr>
            <a:r>
              <a:rPr lang="en-US" sz="2000" dirty="0"/>
              <a:t>Only allow construction of query strings in the request line of the header</a:t>
            </a:r>
          </a:p>
        </p:txBody>
      </p:sp>
    </p:spTree>
    <p:extLst>
      <p:ext uri="{BB962C8B-B14F-4D97-AF65-F5344CB8AC3E}">
        <p14:creationId xmlns:p14="http://schemas.microsoft.com/office/powerpoint/2010/main" val="2505100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0" y="165471"/>
            <a:ext cx="8229600" cy="467844"/>
          </a:xfrm>
        </p:spPr>
        <p:txBody>
          <a:bodyPr/>
          <a:lstStyle/>
          <a:p>
            <a:pPr algn="l" eaLnBrk="1" hangingPunct="1">
              <a:lnSpc>
                <a:spcPct val="100000"/>
              </a:lnSpc>
            </a:pPr>
            <a:r>
              <a:rPr lang="nl-NL" altLang="nl-NL" sz="3000" b="1" dirty="0"/>
              <a:t>Common design mistakes (2/2)</a:t>
            </a:r>
          </a:p>
        </p:txBody>
      </p:sp>
      <p:sp>
        <p:nvSpPr>
          <p:cNvPr id="5" name="Tijdelijke aanduiding voor inhoud 16"/>
          <p:cNvSpPr txBox="1">
            <a:spLocks/>
          </p:cNvSpPr>
          <p:nvPr/>
        </p:nvSpPr>
        <p:spPr>
          <a:xfrm>
            <a:off x="0" y="669617"/>
            <a:ext cx="8828314" cy="606863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sz="2400" b="1" dirty="0"/>
              <a:t>Do not put actions in URIs</a:t>
            </a:r>
            <a:endParaRPr lang="en-US" sz="2400" dirty="0"/>
          </a:p>
          <a:p>
            <a:pPr lvl="1">
              <a:buClr>
                <a:schemeClr val="bg1"/>
              </a:buClr>
            </a:pPr>
            <a:r>
              <a:rPr lang="en-US" sz="2000" dirty="0"/>
              <a:t>No RPC-style URIs like "</a:t>
            </a:r>
            <a:r>
              <a:rPr lang="en-US" sz="2000" dirty="0" err="1"/>
              <a:t>someuri?action</a:t>
            </a:r>
            <a:r>
              <a:rPr lang="en-US" sz="2000" dirty="0"/>
              <a:t>=delete“</a:t>
            </a:r>
          </a:p>
          <a:p>
            <a:pPr lvl="1">
              <a:buClr>
                <a:schemeClr val="bg1"/>
              </a:buClr>
            </a:pPr>
            <a:r>
              <a:rPr lang="en-US" sz="2000" dirty="0"/>
              <a:t>It’s using verbs (e.g. GET) in an unintended way (e.g. unsafe)</a:t>
            </a:r>
          </a:p>
          <a:p>
            <a:pPr lvl="1">
              <a:buClr>
                <a:schemeClr val="bg1"/>
              </a:buClr>
            </a:pPr>
            <a:r>
              <a:rPr lang="en-US" sz="2000" dirty="0"/>
              <a:t>Introduces non-uniform convention</a:t>
            </a:r>
            <a:endParaRPr lang="en-US" sz="2000" b="1" dirty="0"/>
          </a:p>
          <a:p>
            <a:r>
              <a:rPr lang="en-US" sz="2400" b="1" dirty="0"/>
              <a:t>Services are seldom resources</a:t>
            </a:r>
            <a:r>
              <a:rPr lang="en-US" sz="2400" dirty="0"/>
              <a:t> </a:t>
            </a:r>
          </a:p>
          <a:p>
            <a:pPr lvl="1">
              <a:buClr>
                <a:schemeClr val="bg1"/>
              </a:buClr>
            </a:pPr>
            <a:r>
              <a:rPr lang="en-US" sz="2000" dirty="0"/>
              <a:t>A "stock quote service“ is not a RESTful resource, but a "stock" resource is.</a:t>
            </a:r>
          </a:p>
          <a:p>
            <a:r>
              <a:rPr lang="en-US" sz="2400" b="1" dirty="0"/>
              <a:t>Sessions are irrelevant</a:t>
            </a:r>
          </a:p>
          <a:p>
            <a:pPr lvl="1">
              <a:buClr>
                <a:schemeClr val="bg1"/>
              </a:buClr>
            </a:pPr>
            <a:r>
              <a:rPr lang="en-US" sz="2000" dirty="0"/>
              <a:t>No need for a client to "login" or "start a connection" as HTTP authentication is done automatically on every message.</a:t>
            </a:r>
          </a:p>
          <a:p>
            <a:pPr lvl="1">
              <a:buClr>
                <a:schemeClr val="bg1"/>
              </a:buClr>
            </a:pPr>
            <a:r>
              <a:rPr lang="en-US" sz="2000" dirty="0"/>
              <a:t>Optionally use OAUTH 2.0 for authentication/authorization</a:t>
            </a:r>
          </a:p>
          <a:p>
            <a:r>
              <a:rPr lang="en-US" sz="2400" b="1" dirty="0"/>
              <a:t>Do not invent proprietary object identifiers</a:t>
            </a:r>
            <a:r>
              <a:rPr lang="en-US" sz="2400" dirty="0"/>
              <a:t> </a:t>
            </a:r>
          </a:p>
          <a:p>
            <a:pPr lvl="1">
              <a:buClr>
                <a:schemeClr val="bg1"/>
              </a:buClr>
            </a:pPr>
            <a:r>
              <a:rPr lang="en-US" sz="2000" dirty="0"/>
              <a:t>Use URIs and don’t invent own UUIDs (they can’t be dereferenced). </a:t>
            </a:r>
          </a:p>
          <a:p>
            <a:r>
              <a:rPr lang="en-US" sz="2400" b="1" dirty="0"/>
              <a:t>Do not worry about protocol independence</a:t>
            </a:r>
          </a:p>
          <a:p>
            <a:pPr lvl="1">
              <a:buClr>
                <a:schemeClr val="bg1"/>
              </a:buClr>
            </a:pPr>
            <a:r>
              <a:rPr lang="en-US" sz="2000" dirty="0"/>
              <a:t>HTTP is omnipresent and a proven protocol</a:t>
            </a:r>
          </a:p>
        </p:txBody>
      </p:sp>
    </p:spTree>
    <p:extLst>
      <p:ext uri="{BB962C8B-B14F-4D97-AF65-F5344CB8AC3E}">
        <p14:creationId xmlns:p14="http://schemas.microsoft.com/office/powerpoint/2010/main" val="265998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55" y="319881"/>
            <a:ext cx="6172199" cy="579438"/>
          </a:xfrm>
        </p:spPr>
        <p:txBody>
          <a:bodyPr/>
          <a:lstStyle/>
          <a:p>
            <a:r>
              <a:rPr lang="nl-NL" sz="3000" b="1" dirty="0"/>
              <a:t>Protocols</a:t>
            </a:r>
          </a:p>
        </p:txBody>
      </p:sp>
      <p:sp>
        <p:nvSpPr>
          <p:cNvPr id="5" name="Rectangle 3"/>
          <p:cNvSpPr txBox="1">
            <a:spLocks noChangeArrowheads="1"/>
          </p:cNvSpPr>
          <p:nvPr/>
        </p:nvSpPr>
        <p:spPr>
          <a:xfrm>
            <a:off x="189186" y="1189037"/>
            <a:ext cx="8815477" cy="541205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236220" algn="l" rtl="0">
              <a:lnSpc>
                <a:spcPct val="100000"/>
              </a:lnSpc>
              <a:spcBef>
                <a:spcPts val="560"/>
              </a:spcBef>
              <a:spcAft>
                <a:spcPts val="0"/>
              </a:spcAft>
              <a:buClr>
                <a:srgbClr val="ED0010"/>
              </a:buClr>
              <a:buFont typeface="Arial"/>
              <a:buChar char="●"/>
              <a:defRPr sz="1400" b="0" i="0" u="none" strike="noStrike" cap="none">
                <a:solidFill>
                  <a:srgbClr val="000000"/>
                </a:solidFill>
                <a:latin typeface="Arial"/>
                <a:ea typeface="Arial"/>
                <a:cs typeface="Arial"/>
                <a:sym typeface="Arial"/>
              </a:defRPr>
            </a:lvl1pPr>
            <a:lvl2pPr marL="819150" marR="0" lvl="1" indent="-186690" algn="l" rtl="0">
              <a:lnSpc>
                <a:spcPct val="100000"/>
              </a:lnSpc>
              <a:spcBef>
                <a:spcPts val="52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2pPr>
            <a:lvl3pPr marL="1143000" marR="0" lvl="2" indent="-137160" algn="l" rtl="0">
              <a:lnSpc>
                <a:spcPct val="100000"/>
              </a:lnSpc>
              <a:spcBef>
                <a:spcPts val="48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3pPr>
            <a:lvl4pPr marL="1562100" marR="0" lvl="3" indent="-144780" algn="l" rtl="0">
              <a:lnSpc>
                <a:spcPct val="100000"/>
              </a:lnSpc>
              <a:spcBef>
                <a:spcPts val="44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4pPr>
            <a:lvl5pPr marL="1981200" marR="0" lvl="4"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5pPr>
            <a:lvl6pPr marL="2438400" marR="0" lvl="5"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6pPr>
            <a:lvl7pPr marL="2895600" marR="0" lvl="6"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7pPr>
            <a:lvl8pPr marL="3352800" marR="0" lvl="7"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8pPr>
            <a:lvl9pPr marL="3810000" marR="0" lvl="8" indent="-152400" algn="l" rtl="0">
              <a:lnSpc>
                <a:spcPct val="100000"/>
              </a:lnSpc>
              <a:spcBef>
                <a:spcPts val="400"/>
              </a:spcBef>
              <a:spcAft>
                <a:spcPts val="0"/>
              </a:spcAft>
              <a:buClr>
                <a:schemeClr val="accent1"/>
              </a:buClr>
              <a:buFont typeface="Arial"/>
              <a:buChar char="●"/>
              <a:defRPr sz="1400" b="0" i="0" u="none" strike="noStrike" cap="none">
                <a:solidFill>
                  <a:srgbClr val="000000"/>
                </a:solidFill>
                <a:latin typeface="Arial"/>
                <a:ea typeface="Arial"/>
                <a:cs typeface="Arial"/>
                <a:sym typeface="Arial"/>
              </a:defRPr>
            </a:lvl9pPr>
          </a:lstStyle>
          <a:p>
            <a:r>
              <a:rPr lang="en-US" altLang="nl-NL" sz="2400" dirty="0"/>
              <a:t>A (communication) protocol is </a:t>
            </a:r>
          </a:p>
          <a:p>
            <a:pPr lvl="1">
              <a:buClr>
                <a:schemeClr val="bg1"/>
              </a:buClr>
            </a:pPr>
            <a:r>
              <a:rPr lang="en-US" altLang="nl-NL" sz="2400" dirty="0"/>
              <a:t> a system of rules that</a:t>
            </a:r>
          </a:p>
          <a:p>
            <a:pPr lvl="1">
              <a:buClr>
                <a:schemeClr val="bg1"/>
              </a:buClr>
            </a:pPr>
            <a:r>
              <a:rPr lang="en-US" altLang="nl-NL" sz="2400" dirty="0"/>
              <a:t> allow two or more entities to transmit information </a:t>
            </a:r>
          </a:p>
          <a:p>
            <a:pPr lvl="1">
              <a:buClr>
                <a:schemeClr val="bg1"/>
              </a:buClr>
            </a:pPr>
            <a:r>
              <a:rPr lang="en-US" altLang="nl-NL" sz="2400" dirty="0"/>
              <a:t> via any kind of variation of a physical quantity</a:t>
            </a:r>
          </a:p>
          <a:p>
            <a:r>
              <a:rPr lang="en-US" altLang="nl-NL" sz="2400" dirty="0"/>
              <a:t>The protocol defines</a:t>
            </a:r>
          </a:p>
          <a:p>
            <a:pPr lvl="1">
              <a:buClr>
                <a:schemeClr val="bg1"/>
              </a:buClr>
            </a:pPr>
            <a:r>
              <a:rPr lang="en-US" altLang="nl-NL" sz="2400" dirty="0"/>
              <a:t> Syntax (what does it look like?)</a:t>
            </a:r>
          </a:p>
          <a:p>
            <a:pPr lvl="1">
              <a:buClr>
                <a:schemeClr val="bg1"/>
              </a:buClr>
            </a:pPr>
            <a:r>
              <a:rPr lang="en-US" altLang="nl-NL" sz="2400" dirty="0"/>
              <a:t> Semantics (what does it mean?)</a:t>
            </a:r>
          </a:p>
          <a:p>
            <a:pPr lvl="1">
              <a:buClr>
                <a:schemeClr val="bg1"/>
              </a:buClr>
            </a:pPr>
            <a:r>
              <a:rPr lang="en-US" altLang="nl-NL" sz="2400" dirty="0"/>
              <a:t> Synchronization (when does it do something?)</a:t>
            </a:r>
          </a:p>
          <a:p>
            <a:pPr lvl="1">
              <a:buClr>
                <a:schemeClr val="bg1"/>
              </a:buClr>
            </a:pPr>
            <a:r>
              <a:rPr lang="en-US" altLang="nl-NL" sz="2400" dirty="0"/>
              <a:t> (Possibly) error recovery (what if it goes wrong?)</a:t>
            </a:r>
          </a:p>
          <a:p>
            <a:r>
              <a:rPr lang="en-US" altLang="nl-NL" sz="2400" dirty="0"/>
              <a:t>Common protocols are </a:t>
            </a:r>
            <a:r>
              <a:rPr lang="en-US" altLang="nl-NL" sz="2400" b="1" dirty="0">
                <a:solidFill>
                  <a:schemeClr val="bg1"/>
                </a:solidFill>
              </a:rPr>
              <a:t>HTTP</a:t>
            </a:r>
            <a:r>
              <a:rPr lang="en-US" altLang="nl-NL" sz="2400" dirty="0"/>
              <a:t> (hypermedia), </a:t>
            </a:r>
            <a:r>
              <a:rPr lang="en-US" altLang="nl-NL" sz="2400" b="1" dirty="0">
                <a:solidFill>
                  <a:schemeClr val="bg1"/>
                </a:solidFill>
              </a:rPr>
              <a:t>FTP</a:t>
            </a:r>
            <a:r>
              <a:rPr lang="en-US" altLang="nl-NL" sz="2400" dirty="0"/>
              <a:t> (files), </a:t>
            </a:r>
            <a:r>
              <a:rPr lang="en-US" altLang="nl-NL" sz="2400" b="1" dirty="0">
                <a:solidFill>
                  <a:schemeClr val="bg1"/>
                </a:solidFill>
              </a:rPr>
              <a:t>SMTP</a:t>
            </a:r>
            <a:r>
              <a:rPr lang="en-US" altLang="nl-NL" sz="2400" b="1" dirty="0"/>
              <a:t> </a:t>
            </a:r>
            <a:r>
              <a:rPr lang="en-US" altLang="nl-NL" sz="2400" dirty="0"/>
              <a:t>(e-mail) and </a:t>
            </a:r>
            <a:r>
              <a:rPr lang="en-US" altLang="nl-NL" sz="2400" b="1" dirty="0">
                <a:solidFill>
                  <a:schemeClr val="bg1"/>
                </a:solidFill>
              </a:rPr>
              <a:t>SNMP</a:t>
            </a:r>
            <a:r>
              <a:rPr lang="en-US" altLang="nl-NL" sz="2400" b="1" dirty="0"/>
              <a:t> </a:t>
            </a:r>
            <a:r>
              <a:rPr lang="en-US" altLang="nl-NL" sz="2400" dirty="0"/>
              <a:t>(devices)</a:t>
            </a:r>
          </a:p>
          <a:p>
            <a:r>
              <a:rPr lang="en-US" altLang="nl-NL" sz="2400" dirty="0"/>
              <a:t>Are often layered in a </a:t>
            </a:r>
            <a:r>
              <a:rPr lang="en-US" altLang="nl-NL" sz="2400" i="1" dirty="0"/>
              <a:t>protocol-stack, </a:t>
            </a:r>
            <a:r>
              <a:rPr lang="en-US" altLang="nl-NL" sz="2400" dirty="0"/>
              <a:t>through </a:t>
            </a:r>
            <a:r>
              <a:rPr lang="en-US" altLang="nl-NL" sz="2400" i="1" dirty="0"/>
              <a:t>encapsulation</a:t>
            </a:r>
          </a:p>
        </p:txBody>
      </p:sp>
    </p:spTree>
    <p:extLst>
      <p:ext uri="{BB962C8B-B14F-4D97-AF65-F5344CB8AC3E}">
        <p14:creationId xmlns:p14="http://schemas.microsoft.com/office/powerpoint/2010/main" val="11409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1 - Semaphore</a:t>
            </a:r>
          </a:p>
        </p:txBody>
      </p:sp>
      <p:pic>
        <p:nvPicPr>
          <p:cNvPr id="4" name="Picture 5" descr="Semaphore (marine alphabe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66345"/>
            <a:ext cx="6715925" cy="539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2 - Program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6" y="1722149"/>
            <a:ext cx="7882533" cy="4417393"/>
          </a:xfrm>
          <a:prstGeom prst="rect">
            <a:avLst/>
          </a:prstGeom>
        </p:spPr>
      </p:pic>
    </p:spTree>
    <p:extLst>
      <p:ext uri="{BB962C8B-B14F-4D97-AF65-F5344CB8AC3E}">
        <p14:creationId xmlns:p14="http://schemas.microsoft.com/office/powerpoint/2010/main" val="219528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3000" b="1" dirty="0"/>
              <a:t>Example 3 – TCP and UDP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86" y="1557840"/>
            <a:ext cx="8432507" cy="4723218"/>
          </a:xfrm>
          <a:prstGeom prst="rect">
            <a:avLst/>
          </a:prstGeom>
        </p:spPr>
      </p:pic>
    </p:spTree>
    <p:extLst>
      <p:ext uri="{BB962C8B-B14F-4D97-AF65-F5344CB8AC3E}">
        <p14:creationId xmlns:p14="http://schemas.microsoft.com/office/powerpoint/2010/main" val="82816065"/>
      </p:ext>
    </p:extLst>
  </p:cSld>
  <p:clrMapOvr>
    <a:masterClrMapping/>
  </p:clrMapOvr>
</p:sld>
</file>

<file path=ppt/theme/theme1.xml><?xml version="1.0" encoding="utf-8"?>
<a:theme xmlns:a="http://schemas.openxmlformats.org/drawingml/2006/main" name="HUoverhead[1]">
  <a:themeElements>
    <a:clrScheme name="HUoverhead[1] 8">
      <a:dk1>
        <a:srgbClr val="000000"/>
      </a:dk1>
      <a:lt1>
        <a:srgbClr val="00A0D2"/>
      </a:lt1>
      <a:dk2>
        <a:srgbClr val="000000"/>
      </a:dk2>
      <a:lt2>
        <a:srgbClr val="005A6F"/>
      </a:lt2>
      <a:accent1>
        <a:srgbClr val="AAFFFD"/>
      </a:accent1>
      <a:accent2>
        <a:srgbClr val="ED0010"/>
      </a:accent2>
      <a:accent3>
        <a:srgbClr val="AACDE5"/>
      </a:accent3>
      <a:accent4>
        <a:srgbClr val="000000"/>
      </a:accent4>
      <a:accent5>
        <a:srgbClr val="D2FFFE"/>
      </a:accent5>
      <a:accent6>
        <a:srgbClr val="D7000D"/>
      </a:accent6>
      <a:hlink>
        <a:srgbClr val="38006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209528641B24DB7C5DDAAC1066EA2" ma:contentTypeVersion="0" ma:contentTypeDescription="Een nieuw document maken." ma:contentTypeScope="" ma:versionID="2874a1ff820683da4217422ed1ddd971">
  <xsd:schema xmlns:xsd="http://www.w3.org/2001/XMLSchema" xmlns:xs="http://www.w3.org/2001/XMLSchema" xmlns:p="http://schemas.microsoft.com/office/2006/metadata/properties" targetNamespace="http://schemas.microsoft.com/office/2006/metadata/properties" ma:root="true" ma:fieldsID="a17e5968c79d9fe2fc9f8835eee23f5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609203-97AF-4F92-B1BE-9156327DA4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1F05ED-81A8-4ABA-873F-9F2E13E2F346}">
  <ds:schemaRefs>
    <ds:schemaRef ds:uri="http://schemas.microsoft.com/sharepoint/v3/contenttype/forms"/>
  </ds:schemaRefs>
</ds:datastoreItem>
</file>

<file path=customXml/itemProps3.xml><?xml version="1.0" encoding="utf-8"?>
<ds:datastoreItem xmlns:ds="http://schemas.openxmlformats.org/officeDocument/2006/customXml" ds:itemID="{52C75ADC-43A8-40A0-805F-20A88D092E27}">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9047</TotalTime>
  <Words>6147</Words>
  <Application>Microsoft Macintosh PowerPoint</Application>
  <PresentationFormat>On-screen Show (4:3)</PresentationFormat>
  <Paragraphs>805</Paragraphs>
  <Slides>54</Slides>
  <Notes>54</Notes>
  <HiddenSlides>19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-webkit-standard</vt:lpstr>
      <vt:lpstr>Arial</vt:lpstr>
      <vt:lpstr>Calibri</vt:lpstr>
      <vt:lpstr>Courier New</vt:lpstr>
      <vt:lpstr>Times New Roman</vt:lpstr>
      <vt:lpstr>Wingdings</vt:lpstr>
      <vt:lpstr>Wingdings 2</vt:lpstr>
      <vt:lpstr>HUoverhead[1]</vt:lpstr>
      <vt:lpstr>PowerPoint Presentation</vt:lpstr>
      <vt:lpstr>PowerPoint Presentation</vt:lpstr>
      <vt:lpstr>Learning outcomes</vt:lpstr>
      <vt:lpstr>Contents</vt:lpstr>
      <vt:lpstr>PowerPoint Presentation</vt:lpstr>
      <vt:lpstr>Protocols</vt:lpstr>
      <vt:lpstr>Example 1 - Semaphore</vt:lpstr>
      <vt:lpstr>Example 2 - Program</vt:lpstr>
      <vt:lpstr>Example 3 – TCP and UDP</vt:lpstr>
      <vt:lpstr>PowerPoint Presentation</vt:lpstr>
      <vt:lpstr>A simple stack – TCP/IP</vt:lpstr>
      <vt:lpstr>Communication</vt:lpstr>
      <vt:lpstr>TCP/IP Protocol Suite</vt:lpstr>
      <vt:lpstr>Encapsulation</vt:lpstr>
      <vt:lpstr>TCP/IP – Internet Layer</vt:lpstr>
      <vt:lpstr>TCP/IP – Transport</vt:lpstr>
      <vt:lpstr>PowerPoint Presentation</vt:lpstr>
      <vt:lpstr>Socket API for IPC</vt:lpstr>
      <vt:lpstr>PowerPoint Presentation</vt:lpstr>
      <vt:lpstr>PowerPoint Presentation</vt:lpstr>
      <vt:lpstr>Socket Connections</vt:lpstr>
      <vt:lpstr>PowerPoint Presentation</vt:lpstr>
      <vt:lpstr>PowerPoint Presentation</vt:lpstr>
      <vt:lpstr>PowerPoint Presentation</vt:lpstr>
      <vt:lpstr>PowerPoint Presentation</vt:lpstr>
      <vt:lpstr>PowerPoint Presentation</vt:lpstr>
      <vt:lpstr>REST</vt:lpstr>
      <vt:lpstr>REST</vt:lpstr>
      <vt:lpstr>REST</vt:lpstr>
      <vt:lpstr>WWW as a State Machine</vt:lpstr>
      <vt:lpstr>Resource vs Representation</vt:lpstr>
      <vt:lpstr>Desirable Key Properties (1/2)</vt:lpstr>
      <vt:lpstr>Desirable Key Properties (2/2)</vt:lpstr>
      <vt:lpstr>Constraint 1 – Client / Server</vt:lpstr>
      <vt:lpstr>Constraint 2 - (interaction must be-) Stateless</vt:lpstr>
      <vt:lpstr>Constraint 3 – Cacheable</vt:lpstr>
      <vt:lpstr>Constraint 4 – Uniform Interface</vt:lpstr>
      <vt:lpstr>Constraint 5 – Layered system</vt:lpstr>
      <vt:lpstr>Constraint 6 – Code-on-demand (optional)</vt:lpstr>
      <vt:lpstr>PowerPoint Presentation</vt:lpstr>
      <vt:lpstr>HTTP</vt:lpstr>
      <vt:lpstr>Request-response cycle</vt:lpstr>
      <vt:lpstr>HTTP Requests</vt:lpstr>
      <vt:lpstr>HTTP Resources</vt:lpstr>
      <vt:lpstr>HTTP Verbs</vt:lpstr>
      <vt:lpstr>HTTP Headers</vt:lpstr>
      <vt:lpstr>HTTP Representations</vt:lpstr>
      <vt:lpstr>Example media type - JSON</vt:lpstr>
      <vt:lpstr>HTTP response</vt:lpstr>
      <vt:lpstr>HTTP status codes</vt:lpstr>
      <vt:lpstr>PowerPoint Presentation</vt:lpstr>
      <vt:lpstr>RESTful Design</vt:lpstr>
      <vt:lpstr>Common design mistakes (1/2)</vt:lpstr>
      <vt:lpstr>Common design mistakes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Business Systems</dc:title>
  <dc:creator>Rik</dc:creator>
  <cp:lastModifiedBy>Harm Snippe</cp:lastModifiedBy>
  <cp:revision>1133</cp:revision>
  <cp:lastPrinted>2018-09-16T07:24:03Z</cp:lastPrinted>
  <dcterms:modified xsi:type="dcterms:W3CDTF">2025-03-02T19:59:14Z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0x0101001B2209528641B24DB7C5DDAAC1066EA2</vt:lpwstr>
  </property>
</Properties>
</file>